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89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E1C72CCC-CD30-4141-B8FA-6C30E96BCE8A}" type="datetimeFigureOut">
              <a:rPr lang="en-AU" smtClean="0"/>
              <a:t>21/09/2012</a:t>
            </a:fld>
            <a:endParaRPr lang="en-AU"/>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AU"/>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3009E11-13BC-446F-806D-C83D6490F21E}" type="slidenum">
              <a:rPr lang="en-AU" smtClean="0"/>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C72CCC-CD30-4141-B8FA-6C30E96BCE8A}" type="datetimeFigureOut">
              <a:rPr lang="en-AU" smtClean="0"/>
              <a:t>21/09/2012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3009E11-13BC-446F-806D-C83D6490F21E}"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C72CCC-CD30-4141-B8FA-6C30E96BCE8A}" type="datetimeFigureOut">
              <a:rPr lang="en-AU" smtClean="0"/>
              <a:t>21/09/2012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3009E11-13BC-446F-806D-C83D6490F21E}"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E1C72CCC-CD30-4141-B8FA-6C30E96BCE8A}" type="datetimeFigureOut">
              <a:rPr lang="en-AU" smtClean="0"/>
              <a:t>21/09/2012</a:t>
            </a:fld>
            <a:endParaRPr lang="en-AU"/>
          </a:p>
        </p:txBody>
      </p:sp>
      <p:sp>
        <p:nvSpPr>
          <p:cNvPr id="5" name="Footer Placeholder 4"/>
          <p:cNvSpPr>
            <a:spLocks noGrp="1"/>
          </p:cNvSpPr>
          <p:nvPr>
            <p:ph type="ftr" sz="quarter" idx="11"/>
          </p:nvPr>
        </p:nvSpPr>
        <p:spPr>
          <a:xfrm>
            <a:off x="457200" y="6480969"/>
            <a:ext cx="4260056" cy="300831"/>
          </a:xfrm>
        </p:spPr>
        <p:txBody>
          <a:bodyPr/>
          <a:lstStyle/>
          <a:p>
            <a:endParaRPr lang="en-AU"/>
          </a:p>
        </p:txBody>
      </p:sp>
      <p:sp>
        <p:nvSpPr>
          <p:cNvPr id="6" name="Slide Number Placeholder 5"/>
          <p:cNvSpPr>
            <a:spLocks noGrp="1"/>
          </p:cNvSpPr>
          <p:nvPr>
            <p:ph type="sldNum" sz="quarter" idx="12"/>
          </p:nvPr>
        </p:nvSpPr>
        <p:spPr/>
        <p:txBody>
          <a:bodyPr/>
          <a:lstStyle/>
          <a:p>
            <a:fld id="{A3009E11-13BC-446F-806D-C83D6490F21E}"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E1C72CCC-CD30-4141-B8FA-6C30E96BCE8A}" type="datetimeFigureOut">
              <a:rPr lang="en-AU" smtClean="0"/>
              <a:t>21/09/2012</a:t>
            </a:fld>
            <a:endParaRPr lang="en-AU"/>
          </a:p>
        </p:txBody>
      </p:sp>
      <p:sp>
        <p:nvSpPr>
          <p:cNvPr id="5" name="Footer Placeholder 4"/>
          <p:cNvSpPr>
            <a:spLocks noGrp="1"/>
          </p:cNvSpPr>
          <p:nvPr>
            <p:ph type="ftr" sz="quarter" idx="11"/>
          </p:nvPr>
        </p:nvSpPr>
        <p:spPr>
          <a:xfrm>
            <a:off x="2619376" y="6480969"/>
            <a:ext cx="4260056" cy="300831"/>
          </a:xfrm>
        </p:spPr>
        <p:txBody>
          <a:bodyPr/>
          <a:lstStyle/>
          <a:p>
            <a:endParaRPr lang="en-AU"/>
          </a:p>
        </p:txBody>
      </p:sp>
      <p:sp>
        <p:nvSpPr>
          <p:cNvPr id="6" name="Slide Number Placeholder 5"/>
          <p:cNvSpPr>
            <a:spLocks noGrp="1"/>
          </p:cNvSpPr>
          <p:nvPr>
            <p:ph type="sldNum" sz="quarter" idx="12"/>
          </p:nvPr>
        </p:nvSpPr>
        <p:spPr>
          <a:xfrm>
            <a:off x="8451056" y="809624"/>
            <a:ext cx="502920" cy="300831"/>
          </a:xfrm>
        </p:spPr>
        <p:txBody>
          <a:bodyPr/>
          <a:lstStyle/>
          <a:p>
            <a:fld id="{A3009E11-13BC-446F-806D-C83D6490F21E}" type="slidenum">
              <a:rPr lang="en-AU" smtClean="0"/>
              <a:t>‹#›</a:t>
            </a:fld>
            <a:endParaRPr lang="en-AU"/>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E1C72CCC-CD30-4141-B8FA-6C30E96BCE8A}" type="datetimeFigureOut">
              <a:rPr lang="en-AU" smtClean="0"/>
              <a:t>21/09/2012</a:t>
            </a:fld>
            <a:endParaRPr lang="en-AU"/>
          </a:p>
        </p:txBody>
      </p:sp>
      <p:sp>
        <p:nvSpPr>
          <p:cNvPr id="6" name="Footer Placeholder 5"/>
          <p:cNvSpPr>
            <a:spLocks noGrp="1"/>
          </p:cNvSpPr>
          <p:nvPr>
            <p:ph type="ftr" sz="quarter" idx="11"/>
          </p:nvPr>
        </p:nvSpPr>
        <p:spPr>
          <a:xfrm>
            <a:off x="457200" y="6480969"/>
            <a:ext cx="4260056" cy="301752"/>
          </a:xfrm>
        </p:spPr>
        <p:txBody>
          <a:bodyPr/>
          <a:lstStyle/>
          <a:p>
            <a:endParaRPr lang="en-AU"/>
          </a:p>
        </p:txBody>
      </p:sp>
      <p:sp>
        <p:nvSpPr>
          <p:cNvPr id="7" name="Slide Number Placeholder 6"/>
          <p:cNvSpPr>
            <a:spLocks noGrp="1"/>
          </p:cNvSpPr>
          <p:nvPr>
            <p:ph type="sldNum" sz="quarter" idx="12"/>
          </p:nvPr>
        </p:nvSpPr>
        <p:spPr>
          <a:xfrm>
            <a:off x="7589520" y="6480969"/>
            <a:ext cx="502920" cy="301752"/>
          </a:xfrm>
        </p:spPr>
        <p:txBody>
          <a:bodyPr/>
          <a:lstStyle/>
          <a:p>
            <a:fld id="{A3009E11-13BC-446F-806D-C83D6490F21E}"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E1C72CCC-CD30-4141-B8FA-6C30E96BCE8A}" type="datetimeFigureOut">
              <a:rPr lang="en-AU" smtClean="0"/>
              <a:t>21/09/2012</a:t>
            </a:fld>
            <a:endParaRPr lang="en-AU"/>
          </a:p>
        </p:txBody>
      </p:sp>
      <p:sp>
        <p:nvSpPr>
          <p:cNvPr id="8" name="Footer Placeholder 7"/>
          <p:cNvSpPr>
            <a:spLocks noGrp="1"/>
          </p:cNvSpPr>
          <p:nvPr>
            <p:ph type="ftr" sz="quarter" idx="11"/>
          </p:nvPr>
        </p:nvSpPr>
        <p:spPr>
          <a:xfrm>
            <a:off x="457200" y="6480969"/>
            <a:ext cx="4261104" cy="301752"/>
          </a:xfrm>
        </p:spPr>
        <p:txBody>
          <a:bodyPr/>
          <a:lstStyle/>
          <a:p>
            <a:endParaRPr lang="en-AU"/>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3009E11-13BC-446F-806D-C83D6490F21E}"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C72CCC-CD30-4141-B8FA-6C30E96BCE8A}" type="datetimeFigureOut">
              <a:rPr lang="en-AU" smtClean="0"/>
              <a:t>21/09/2012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3009E11-13BC-446F-806D-C83D6490F21E}"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E1C72CCC-CD30-4141-B8FA-6C30E96BCE8A}" type="datetimeFigureOut">
              <a:rPr lang="en-AU" smtClean="0"/>
              <a:t>21/09/2012</a:t>
            </a:fld>
            <a:endParaRPr lang="en-AU"/>
          </a:p>
        </p:txBody>
      </p:sp>
      <p:sp>
        <p:nvSpPr>
          <p:cNvPr id="3" name="Footer Placeholder 2"/>
          <p:cNvSpPr>
            <a:spLocks noGrp="1"/>
          </p:cNvSpPr>
          <p:nvPr>
            <p:ph type="ftr" sz="quarter" idx="11"/>
          </p:nvPr>
        </p:nvSpPr>
        <p:spPr>
          <a:xfrm>
            <a:off x="457200" y="6481890"/>
            <a:ext cx="4260056" cy="300831"/>
          </a:xfrm>
        </p:spPr>
        <p:txBody>
          <a:bodyPr/>
          <a:lstStyle/>
          <a:p>
            <a:endParaRPr lang="en-AU"/>
          </a:p>
        </p:txBody>
      </p:sp>
      <p:sp>
        <p:nvSpPr>
          <p:cNvPr id="4" name="Slide Number Placeholder 3"/>
          <p:cNvSpPr>
            <a:spLocks noGrp="1"/>
          </p:cNvSpPr>
          <p:nvPr>
            <p:ph type="sldNum" sz="quarter" idx="12"/>
          </p:nvPr>
        </p:nvSpPr>
        <p:spPr>
          <a:xfrm>
            <a:off x="7589520" y="6480969"/>
            <a:ext cx="502920" cy="301752"/>
          </a:xfrm>
        </p:spPr>
        <p:txBody>
          <a:bodyPr/>
          <a:lstStyle/>
          <a:p>
            <a:fld id="{A3009E11-13BC-446F-806D-C83D6490F21E}"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E1C72CCC-CD30-4141-B8FA-6C30E96BCE8A}" type="datetimeFigureOut">
              <a:rPr lang="en-AU" smtClean="0"/>
              <a:t>21/09/2012</a:t>
            </a:fld>
            <a:endParaRPr lang="en-AU"/>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3009E11-13BC-446F-806D-C83D6490F21E}"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E1C72CCC-CD30-4141-B8FA-6C30E96BCE8A}" type="datetimeFigureOut">
              <a:rPr lang="en-AU" smtClean="0"/>
              <a:t>21/09/2012</a:t>
            </a:fld>
            <a:endParaRPr lang="en-AU"/>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3009E11-13BC-446F-806D-C83D6490F21E}"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1C72CCC-CD30-4141-B8FA-6C30E96BCE8A}" type="datetimeFigureOut">
              <a:rPr lang="en-AU" smtClean="0"/>
              <a:t>21/09/2012</a:t>
            </a:fld>
            <a:endParaRPr lang="en-AU"/>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AU"/>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3009E11-13BC-446F-806D-C83D6490F21E}" type="slidenum">
              <a:rPr lang="en-AU" smtClean="0"/>
              <a:t>‹#›</a:t>
            </a:fld>
            <a:endParaRPr lang="en-AU"/>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548680"/>
            <a:ext cx="7772400" cy="3960440"/>
          </a:xfrm>
        </p:spPr>
        <p:txBody>
          <a:bodyPr>
            <a:normAutofit fontScale="90000"/>
          </a:bodyPr>
          <a:lstStyle/>
          <a:p>
            <a:pPr algn="l"/>
            <a:r>
              <a:rPr lang="en-AU" b="1" dirty="0" smtClean="0"/>
              <a:t/>
            </a:r>
            <a:br>
              <a:rPr lang="en-AU" b="1" dirty="0" smtClean="0"/>
            </a:br>
            <a:r>
              <a:rPr lang="en-AU" dirty="0"/>
              <a:t/>
            </a:r>
            <a:br>
              <a:rPr lang="en-AU" dirty="0"/>
            </a:br>
            <a:r>
              <a:rPr lang="en-AU" dirty="0" smtClean="0"/>
              <a:t/>
            </a:r>
            <a:br>
              <a:rPr lang="en-AU" dirty="0" smtClean="0"/>
            </a:br>
            <a:r>
              <a:rPr lang="en-AU" dirty="0"/>
              <a:t/>
            </a:r>
            <a:br>
              <a:rPr lang="en-AU" dirty="0"/>
            </a:br>
            <a:r>
              <a:rPr lang="en-AU" dirty="0" smtClean="0"/>
              <a:t/>
            </a:r>
            <a:br>
              <a:rPr lang="en-AU" dirty="0" smtClean="0"/>
            </a:br>
            <a:r>
              <a:rPr lang="en-AU" dirty="0"/>
              <a:t/>
            </a:r>
            <a:br>
              <a:rPr lang="en-AU" dirty="0"/>
            </a:br>
            <a:r>
              <a:rPr lang="en-AU" dirty="0"/>
              <a:t/>
            </a:r>
            <a:br>
              <a:rPr lang="en-AU" dirty="0"/>
            </a:br>
            <a:endParaRPr lang="en-AU" dirty="0"/>
          </a:p>
        </p:txBody>
      </p:sp>
      <p:sp>
        <p:nvSpPr>
          <p:cNvPr id="3" name="Subtitle 2"/>
          <p:cNvSpPr>
            <a:spLocks noGrp="1"/>
          </p:cNvSpPr>
          <p:nvPr>
            <p:ph type="subTitle" idx="1"/>
          </p:nvPr>
        </p:nvSpPr>
        <p:spPr>
          <a:xfrm>
            <a:off x="722376" y="4077072"/>
            <a:ext cx="7772400" cy="1944216"/>
          </a:xfrm>
        </p:spPr>
        <p:txBody>
          <a:bodyPr>
            <a:normAutofit fontScale="92500" lnSpcReduction="20000"/>
          </a:bodyPr>
          <a:lstStyle/>
          <a:p>
            <a:pPr algn="ctr"/>
            <a:endParaRPr lang="en-AU" b="1" i="1" dirty="0" smtClean="0"/>
          </a:p>
          <a:p>
            <a:pPr algn="ctr"/>
            <a:r>
              <a:rPr lang="en-AU" b="1" i="1" dirty="0" smtClean="0"/>
              <a:t>'The </a:t>
            </a:r>
            <a:r>
              <a:rPr lang="en-AU" b="1" i="1" dirty="0"/>
              <a:t>Declaration and implementing Indigenous Land Justice'</a:t>
            </a:r>
            <a:endParaRPr lang="en-AU" dirty="0"/>
          </a:p>
          <a:p>
            <a:pPr algn="ctr"/>
            <a:r>
              <a:rPr lang="en-AU" dirty="0"/>
              <a:t>Matthew </a:t>
            </a:r>
            <a:r>
              <a:rPr lang="en-AU" dirty="0" smtClean="0"/>
              <a:t>Storey</a:t>
            </a:r>
          </a:p>
          <a:p>
            <a:pPr algn="ctr"/>
            <a:r>
              <a:rPr lang="en-AU" dirty="0" smtClean="0"/>
              <a:t>Native Title Services Victoria Ltd</a:t>
            </a:r>
            <a:endParaRPr lang="en-AU" dirty="0"/>
          </a:p>
          <a:p>
            <a:endParaRPr lang="en-AU" dirty="0"/>
          </a:p>
        </p:txBody>
      </p:sp>
      <p:sp>
        <p:nvSpPr>
          <p:cNvPr id="4" name="Rectangle 3"/>
          <p:cNvSpPr/>
          <p:nvPr/>
        </p:nvSpPr>
        <p:spPr>
          <a:xfrm>
            <a:off x="539552" y="908720"/>
            <a:ext cx="7776864" cy="1477328"/>
          </a:xfrm>
          <a:prstGeom prst="rect">
            <a:avLst/>
          </a:prstGeom>
        </p:spPr>
        <p:txBody>
          <a:bodyPr wrap="square">
            <a:spAutoFit/>
          </a:bodyPr>
          <a:lstStyle/>
          <a:p>
            <a:pPr algn="ctr"/>
            <a:r>
              <a:rPr lang="en-AU" dirty="0" smtClean="0"/>
              <a:t/>
            </a:r>
            <a:br>
              <a:rPr lang="en-AU" dirty="0" smtClean="0"/>
            </a:br>
            <a:r>
              <a:rPr lang="en-AU" dirty="0" err="1" smtClean="0"/>
              <a:t>Castan</a:t>
            </a:r>
            <a:r>
              <a:rPr lang="en-AU" dirty="0" smtClean="0"/>
              <a:t> Centre for Human Rights Law</a:t>
            </a:r>
          </a:p>
          <a:p>
            <a:pPr algn="ctr"/>
            <a:endParaRPr lang="en-AU" b="1" dirty="0"/>
          </a:p>
          <a:p>
            <a:pPr algn="ctr"/>
            <a:r>
              <a:rPr lang="en-AU" b="1" dirty="0" smtClean="0"/>
              <a:t>Symposium on Australia’s Implementation of the </a:t>
            </a:r>
            <a:r>
              <a:rPr lang="en-AU" dirty="0" smtClean="0"/>
              <a:t/>
            </a:r>
            <a:br>
              <a:rPr lang="en-AU" dirty="0" smtClean="0"/>
            </a:br>
            <a:r>
              <a:rPr lang="en-AU" b="1" dirty="0" smtClean="0"/>
              <a:t>UN Declaration of the Rights of Indigenous Peoples</a:t>
            </a:r>
            <a:endParaRPr lang="en-AU" dirty="0"/>
          </a:p>
        </p:txBody>
      </p:sp>
    </p:spTree>
    <p:extLst>
      <p:ext uri="{BB962C8B-B14F-4D97-AF65-F5344CB8AC3E}">
        <p14:creationId xmlns:p14="http://schemas.microsoft.com/office/powerpoint/2010/main" val="712474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Land Justice – Articles 26 - 28</a:t>
            </a:r>
            <a:r>
              <a:rPr lang="en-AU" dirty="0"/>
              <a:t/>
            </a:r>
            <a:br>
              <a:rPr lang="en-AU" dirty="0"/>
            </a:br>
            <a:endParaRPr lang="en-AU" dirty="0"/>
          </a:p>
        </p:txBody>
      </p:sp>
      <p:sp>
        <p:nvSpPr>
          <p:cNvPr id="3" name="Content Placeholder 2"/>
          <p:cNvSpPr>
            <a:spLocks noGrp="1"/>
          </p:cNvSpPr>
          <p:nvPr>
            <p:ph idx="1"/>
          </p:nvPr>
        </p:nvSpPr>
        <p:spPr/>
        <p:txBody>
          <a:bodyPr>
            <a:normAutofit fontScale="77500" lnSpcReduction="20000"/>
          </a:bodyPr>
          <a:lstStyle/>
          <a:p>
            <a:r>
              <a:rPr lang="en-AU" b="1" dirty="0"/>
              <a:t>Article 26</a:t>
            </a:r>
            <a:endParaRPr lang="en-AU" dirty="0"/>
          </a:p>
          <a:p>
            <a:r>
              <a:rPr lang="en-AU" dirty="0"/>
              <a:t>1. Indigenous peoples </a:t>
            </a:r>
            <a:r>
              <a:rPr lang="en-AU" b="1" u="sng" dirty="0"/>
              <a:t>have the right</a:t>
            </a:r>
            <a:r>
              <a:rPr lang="en-AU" dirty="0"/>
              <a:t> to the lands, territories and resources </a:t>
            </a:r>
            <a:r>
              <a:rPr lang="en-AU" b="1" u="sng" dirty="0"/>
              <a:t>which they have traditionally owned,</a:t>
            </a:r>
            <a:r>
              <a:rPr lang="en-AU" dirty="0"/>
              <a:t> occupied or </a:t>
            </a:r>
            <a:r>
              <a:rPr lang="en-AU" b="1" u="sng" dirty="0"/>
              <a:t>otherwise used or acquired</a:t>
            </a:r>
            <a:r>
              <a:rPr lang="en-AU" dirty="0"/>
              <a:t>.</a:t>
            </a:r>
          </a:p>
          <a:p>
            <a:r>
              <a:rPr lang="en-AU" dirty="0"/>
              <a:t>2. Indigenous peoples </a:t>
            </a:r>
            <a:r>
              <a:rPr lang="en-AU" b="1" u="sng" dirty="0"/>
              <a:t>have the right to own, use, develop and control the lands</a:t>
            </a:r>
            <a:r>
              <a:rPr lang="en-AU" dirty="0"/>
              <a:t>, territories and resources </a:t>
            </a:r>
            <a:r>
              <a:rPr lang="en-AU" b="1" u="sng" dirty="0"/>
              <a:t>that they possess by reason of traditional ownership</a:t>
            </a:r>
            <a:r>
              <a:rPr lang="en-AU" dirty="0"/>
              <a:t> or other traditional occupation or use, as well as those which they have otherwise acquired.</a:t>
            </a:r>
          </a:p>
          <a:p>
            <a:r>
              <a:rPr lang="en-AU" dirty="0"/>
              <a:t>3. States shall give </a:t>
            </a:r>
            <a:r>
              <a:rPr lang="en-AU" b="1" u="sng" dirty="0"/>
              <a:t>legal recognition and protection to these lands</a:t>
            </a:r>
            <a:r>
              <a:rPr lang="en-AU" dirty="0"/>
              <a:t>, territories and resources. Such recognition shall be conducted with due respect to the customs, traditions and land tenure systems of the indigenous peoples concerned.</a:t>
            </a:r>
          </a:p>
          <a:p>
            <a:endParaRPr lang="en-AU" dirty="0"/>
          </a:p>
        </p:txBody>
      </p:sp>
    </p:spTree>
    <p:extLst>
      <p:ext uri="{BB962C8B-B14F-4D97-AF65-F5344CB8AC3E}">
        <p14:creationId xmlns:p14="http://schemas.microsoft.com/office/powerpoint/2010/main" val="7856443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Land Justice – Redress and Confiscation</a:t>
            </a:r>
            <a:endParaRPr lang="en-AU" dirty="0"/>
          </a:p>
        </p:txBody>
      </p:sp>
      <p:sp>
        <p:nvSpPr>
          <p:cNvPr id="3" name="Content Placeholder 2"/>
          <p:cNvSpPr>
            <a:spLocks noGrp="1"/>
          </p:cNvSpPr>
          <p:nvPr>
            <p:ph idx="1"/>
          </p:nvPr>
        </p:nvSpPr>
        <p:spPr/>
        <p:txBody>
          <a:bodyPr>
            <a:normAutofit fontScale="77500" lnSpcReduction="20000"/>
          </a:bodyPr>
          <a:lstStyle/>
          <a:p>
            <a:pPr marL="0" indent="0">
              <a:buNone/>
            </a:pPr>
            <a:r>
              <a:rPr lang="en-AU" b="1" dirty="0"/>
              <a:t>Article 28 </a:t>
            </a:r>
            <a:r>
              <a:rPr lang="en-AU" b="1" dirty="0" smtClean="0"/>
              <a:t>:</a:t>
            </a:r>
            <a:endParaRPr lang="en-AU" b="1" dirty="0"/>
          </a:p>
          <a:p>
            <a:pPr marL="0" indent="0">
              <a:buNone/>
            </a:pPr>
            <a:r>
              <a:rPr lang="en-AU" dirty="0"/>
              <a:t>1. Indigenous peoples </a:t>
            </a:r>
            <a:r>
              <a:rPr lang="en-AU" b="1" u="sng" dirty="0"/>
              <a:t>have the right to redress</a:t>
            </a:r>
            <a:r>
              <a:rPr lang="en-AU" dirty="0"/>
              <a:t>, by means that can include restitution or, when this is not possible, of a just, fair and equitable compensation, </a:t>
            </a:r>
            <a:r>
              <a:rPr lang="en-AU" b="1" u="sng" dirty="0"/>
              <a:t>for the lands</a:t>
            </a:r>
            <a:r>
              <a:rPr lang="en-AU" dirty="0"/>
              <a:t>, territories and resources </a:t>
            </a:r>
            <a:r>
              <a:rPr lang="en-AU" b="1" u="sng" dirty="0"/>
              <a:t>which they have traditionally owned or otherwise occupied or used, and which have been confiscated</a:t>
            </a:r>
            <a:r>
              <a:rPr lang="en-AU" dirty="0"/>
              <a:t>, taken, occupied, used or damaged without their free, prior and informed consent.</a:t>
            </a:r>
          </a:p>
          <a:p>
            <a:pPr marL="0" indent="0">
              <a:buNone/>
            </a:pPr>
            <a:r>
              <a:rPr lang="en-AU" dirty="0"/>
              <a:t>2. Unless otherwise freely agreed upon by the peoples concerned, compensation shall take the form of lands, territories and resources equal in quality, size and legal status or of monetary compensation or other appropriate redress.</a:t>
            </a:r>
          </a:p>
          <a:p>
            <a:endParaRPr lang="en-AU" dirty="0"/>
          </a:p>
        </p:txBody>
      </p:sp>
    </p:spTree>
    <p:extLst>
      <p:ext uri="{BB962C8B-B14F-4D97-AF65-F5344CB8AC3E}">
        <p14:creationId xmlns:p14="http://schemas.microsoft.com/office/powerpoint/2010/main" val="1005128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Land Justice – Adjudication and Recognition Processes</a:t>
            </a:r>
            <a:endParaRPr lang="en-AU" dirty="0"/>
          </a:p>
        </p:txBody>
      </p:sp>
      <p:sp>
        <p:nvSpPr>
          <p:cNvPr id="3" name="Content Placeholder 2"/>
          <p:cNvSpPr>
            <a:spLocks noGrp="1"/>
          </p:cNvSpPr>
          <p:nvPr>
            <p:ph idx="1"/>
          </p:nvPr>
        </p:nvSpPr>
        <p:spPr/>
        <p:txBody>
          <a:bodyPr>
            <a:normAutofit fontScale="85000" lnSpcReduction="10000"/>
          </a:bodyPr>
          <a:lstStyle/>
          <a:p>
            <a:pPr marL="0" indent="0">
              <a:buNone/>
            </a:pPr>
            <a:r>
              <a:rPr lang="en-AU" dirty="0"/>
              <a:t>Article </a:t>
            </a:r>
            <a:r>
              <a:rPr lang="en-AU" dirty="0" smtClean="0"/>
              <a:t>27</a:t>
            </a:r>
            <a:endParaRPr lang="en-AU" dirty="0"/>
          </a:p>
          <a:p>
            <a:pPr marL="0" indent="0">
              <a:buNone/>
            </a:pPr>
            <a:r>
              <a:rPr lang="en-AU" dirty="0"/>
              <a:t>States shall establish and implement, in conjunction with indigenous peoples concerned, a fair, independent, impartial, open and transparent process, </a:t>
            </a:r>
            <a:r>
              <a:rPr lang="en-AU" b="1" u="sng" dirty="0"/>
              <a:t>giving due recognition</a:t>
            </a:r>
            <a:r>
              <a:rPr lang="en-AU" dirty="0"/>
              <a:t> to indigenous peoples’ laws, traditions, customs and land tenure systems, to </a:t>
            </a:r>
            <a:r>
              <a:rPr lang="en-AU" b="1" u="sng" dirty="0"/>
              <a:t>recognize and adjudicate the rights of indigenous peoples</a:t>
            </a:r>
            <a:r>
              <a:rPr lang="en-AU" dirty="0"/>
              <a:t> pertaining to their lands, territories and resources, </a:t>
            </a:r>
            <a:r>
              <a:rPr lang="en-AU" b="1" u="sng" dirty="0"/>
              <a:t>including those which were traditionally owned or otherwise occupied or used</a:t>
            </a:r>
            <a:r>
              <a:rPr lang="en-AU" dirty="0"/>
              <a:t>. Indigenous peoples shall have the right to participate in this process.</a:t>
            </a:r>
          </a:p>
          <a:p>
            <a:endParaRPr lang="en-AU" dirty="0"/>
          </a:p>
        </p:txBody>
      </p:sp>
    </p:spTree>
    <p:extLst>
      <p:ext uri="{BB962C8B-B14F-4D97-AF65-F5344CB8AC3E}">
        <p14:creationId xmlns:p14="http://schemas.microsoft.com/office/powerpoint/2010/main" val="33837407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ILC</a:t>
            </a:r>
            <a:endParaRPr lang="en-AU" dirty="0"/>
          </a:p>
        </p:txBody>
      </p:sp>
      <p:sp>
        <p:nvSpPr>
          <p:cNvPr id="3" name="Content Placeholder 2"/>
          <p:cNvSpPr>
            <a:spLocks noGrp="1"/>
          </p:cNvSpPr>
          <p:nvPr>
            <p:ph idx="1"/>
          </p:nvPr>
        </p:nvSpPr>
        <p:spPr/>
        <p:txBody>
          <a:bodyPr>
            <a:normAutofit fontScale="92500" lnSpcReduction="10000"/>
          </a:bodyPr>
          <a:lstStyle/>
          <a:p>
            <a:r>
              <a:rPr lang="en-AU" dirty="0"/>
              <a:t>…to enable indigenous people to acquire land and to manage and maintain it in a sustainable way, to provide economic, social and cultural benefits for themselves and for future generations of their peoples…The Bill is not directed at anything else on the policy or program agenda…[it] is for the single purpose of building and sustaining and adequate stock of land in the hands of indigenous owners  currently dispossessed.</a:t>
            </a:r>
          </a:p>
        </p:txBody>
      </p:sp>
    </p:spTree>
    <p:extLst>
      <p:ext uri="{BB962C8B-B14F-4D97-AF65-F5344CB8AC3E}">
        <p14:creationId xmlns:p14="http://schemas.microsoft.com/office/powerpoint/2010/main" val="29608301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Conclusion</a:t>
            </a:r>
            <a:endParaRPr lang="en-AU" dirty="0"/>
          </a:p>
        </p:txBody>
      </p:sp>
      <p:sp>
        <p:nvSpPr>
          <p:cNvPr id="3" name="Content Placeholder 2"/>
          <p:cNvSpPr>
            <a:spLocks noGrp="1"/>
          </p:cNvSpPr>
          <p:nvPr>
            <p:ph idx="1"/>
          </p:nvPr>
        </p:nvSpPr>
        <p:spPr/>
        <p:txBody>
          <a:bodyPr/>
          <a:lstStyle/>
          <a:p>
            <a:endParaRPr lang="en-AU" dirty="0" smtClean="0"/>
          </a:p>
          <a:p>
            <a:endParaRPr lang="en-AU" dirty="0"/>
          </a:p>
          <a:p>
            <a:r>
              <a:rPr lang="en-AU" dirty="0" smtClean="0"/>
              <a:t>Plausible Deniability</a:t>
            </a:r>
          </a:p>
          <a:p>
            <a:r>
              <a:rPr lang="en-AU" dirty="0" smtClean="0"/>
              <a:t>Future Acts</a:t>
            </a:r>
          </a:p>
          <a:p>
            <a:r>
              <a:rPr lang="en-AU" dirty="0" smtClean="0"/>
              <a:t>Redress for Confiscation</a:t>
            </a:r>
            <a:endParaRPr lang="en-AU" dirty="0"/>
          </a:p>
        </p:txBody>
      </p:sp>
    </p:spTree>
    <p:extLst>
      <p:ext uri="{BB962C8B-B14F-4D97-AF65-F5344CB8AC3E}">
        <p14:creationId xmlns:p14="http://schemas.microsoft.com/office/powerpoint/2010/main" val="1953731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Overview</a:t>
            </a:r>
            <a:endParaRPr lang="en-AU" dirty="0"/>
          </a:p>
        </p:txBody>
      </p:sp>
      <p:sp>
        <p:nvSpPr>
          <p:cNvPr id="3" name="Content Placeholder 2"/>
          <p:cNvSpPr>
            <a:spLocks noGrp="1"/>
          </p:cNvSpPr>
          <p:nvPr>
            <p:ph idx="1"/>
          </p:nvPr>
        </p:nvSpPr>
        <p:spPr/>
        <p:txBody>
          <a:bodyPr/>
          <a:lstStyle/>
          <a:p>
            <a:pPr lvl="0"/>
            <a:r>
              <a:rPr lang="en-AU" dirty="0"/>
              <a:t>“Future Acts” and Article 32</a:t>
            </a:r>
          </a:p>
          <a:p>
            <a:pPr lvl="0"/>
            <a:r>
              <a:rPr lang="en-AU" dirty="0"/>
              <a:t>Cultural Revitalization and Articles 11 and 13</a:t>
            </a:r>
          </a:p>
          <a:p>
            <a:pPr lvl="0"/>
            <a:r>
              <a:rPr lang="en-AU" dirty="0"/>
              <a:t>Indigenous Governance under the NTA and Articles 4, 18, 19 and 20,</a:t>
            </a:r>
          </a:p>
          <a:p>
            <a:pPr lvl="0"/>
            <a:r>
              <a:rPr lang="en-AU" dirty="0"/>
              <a:t>The interpretation of Articles 26, 27 and 28 and the role of the Indigenous Land Corporation</a:t>
            </a:r>
            <a:r>
              <a:rPr lang="en-AU" dirty="0" smtClean="0"/>
              <a:t>.</a:t>
            </a:r>
            <a:endParaRPr lang="en-AU" dirty="0"/>
          </a:p>
        </p:txBody>
      </p:sp>
    </p:spTree>
    <p:extLst>
      <p:ext uri="{BB962C8B-B14F-4D97-AF65-F5344CB8AC3E}">
        <p14:creationId xmlns:p14="http://schemas.microsoft.com/office/powerpoint/2010/main" val="632054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Future Acts</a:t>
            </a:r>
            <a:endParaRPr lang="en-AU" dirty="0"/>
          </a:p>
        </p:txBody>
      </p:sp>
      <p:sp>
        <p:nvSpPr>
          <p:cNvPr id="3" name="Content Placeholder 2"/>
          <p:cNvSpPr>
            <a:spLocks noGrp="1"/>
          </p:cNvSpPr>
          <p:nvPr>
            <p:ph idx="1"/>
          </p:nvPr>
        </p:nvSpPr>
        <p:spPr/>
        <p:txBody>
          <a:bodyPr>
            <a:normAutofit fontScale="92500"/>
          </a:bodyPr>
          <a:lstStyle/>
          <a:p>
            <a:pPr marL="0" indent="0">
              <a:buNone/>
            </a:pPr>
            <a:r>
              <a:rPr lang="en-AU" dirty="0"/>
              <a:t>Article 32.2 </a:t>
            </a:r>
          </a:p>
          <a:p>
            <a:pPr marL="0" indent="0">
              <a:buNone/>
            </a:pPr>
            <a:r>
              <a:rPr lang="en-AU" dirty="0"/>
              <a:t>S</a:t>
            </a:r>
            <a:r>
              <a:rPr lang="en-AU" dirty="0" smtClean="0"/>
              <a:t>tates </a:t>
            </a:r>
            <a:r>
              <a:rPr lang="en-AU" dirty="0"/>
              <a:t>shall consult and cooperate in good faith with the indigenous peoples concerned through their own representative institutions </a:t>
            </a:r>
            <a:r>
              <a:rPr lang="en-AU" b="1" i="1" dirty="0"/>
              <a:t>in order to obtain their</a:t>
            </a:r>
            <a:r>
              <a:rPr lang="en-AU" b="1" i="1" u="sng" dirty="0"/>
              <a:t> free and informed consent prior </a:t>
            </a:r>
            <a:r>
              <a:rPr lang="en-AU" b="1" i="1" dirty="0"/>
              <a:t>to the approval of any project affecting their lands</a:t>
            </a:r>
            <a:r>
              <a:rPr lang="en-AU" dirty="0"/>
              <a:t> or territories and other resources, particularly in connection with the development, utilization or exploitation of mineral, water or other resources.</a:t>
            </a:r>
          </a:p>
          <a:p>
            <a:endParaRPr lang="en-AU" dirty="0"/>
          </a:p>
        </p:txBody>
      </p:sp>
    </p:spTree>
    <p:extLst>
      <p:ext uri="{BB962C8B-B14F-4D97-AF65-F5344CB8AC3E}">
        <p14:creationId xmlns:p14="http://schemas.microsoft.com/office/powerpoint/2010/main" val="27479515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Future Acts and the Declaration</a:t>
            </a:r>
            <a:endParaRPr lang="en-AU" dirty="0"/>
          </a:p>
        </p:txBody>
      </p:sp>
      <p:sp>
        <p:nvSpPr>
          <p:cNvPr id="3" name="Content Placeholder 2"/>
          <p:cNvSpPr>
            <a:spLocks noGrp="1"/>
          </p:cNvSpPr>
          <p:nvPr>
            <p:ph idx="1"/>
          </p:nvPr>
        </p:nvSpPr>
        <p:spPr/>
        <p:txBody>
          <a:bodyPr/>
          <a:lstStyle/>
          <a:p>
            <a:r>
              <a:rPr lang="en-AU" dirty="0" smtClean="0"/>
              <a:t>Free</a:t>
            </a:r>
          </a:p>
          <a:p>
            <a:r>
              <a:rPr lang="en-AU" dirty="0" smtClean="0"/>
              <a:t>Prior</a:t>
            </a:r>
          </a:p>
          <a:p>
            <a:r>
              <a:rPr lang="en-AU" dirty="0" smtClean="0"/>
              <a:t>Informed</a:t>
            </a:r>
          </a:p>
          <a:p>
            <a:r>
              <a:rPr lang="en-AU" dirty="0" smtClean="0"/>
              <a:t>Consent</a:t>
            </a:r>
          </a:p>
          <a:p>
            <a:r>
              <a:rPr lang="en-AU" dirty="0" smtClean="0"/>
              <a:t>Representative Organisations</a:t>
            </a:r>
          </a:p>
          <a:p>
            <a:r>
              <a:rPr lang="en-AU" i="1" dirty="0"/>
              <a:t>Native Title Report </a:t>
            </a:r>
            <a:r>
              <a:rPr lang="en-AU" i="1" dirty="0" smtClean="0"/>
              <a:t>2010</a:t>
            </a:r>
          </a:p>
          <a:p>
            <a:r>
              <a:rPr lang="en-AU" dirty="0"/>
              <a:t>see also for example Arts 10, 11 19, 28, 29</a:t>
            </a:r>
          </a:p>
        </p:txBody>
      </p:sp>
    </p:spTree>
    <p:extLst>
      <p:ext uri="{BB962C8B-B14F-4D97-AF65-F5344CB8AC3E}">
        <p14:creationId xmlns:p14="http://schemas.microsoft.com/office/powerpoint/2010/main" val="37727825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Future Acts and the NTA</a:t>
            </a:r>
            <a:endParaRPr lang="en-AU" dirty="0"/>
          </a:p>
        </p:txBody>
      </p:sp>
      <p:sp>
        <p:nvSpPr>
          <p:cNvPr id="3" name="Content Placeholder 2"/>
          <p:cNvSpPr>
            <a:spLocks noGrp="1"/>
          </p:cNvSpPr>
          <p:nvPr>
            <p:ph idx="1"/>
          </p:nvPr>
        </p:nvSpPr>
        <p:spPr/>
        <p:txBody>
          <a:bodyPr>
            <a:normAutofit/>
          </a:bodyPr>
          <a:lstStyle/>
          <a:p>
            <a:pPr lvl="0"/>
            <a:r>
              <a:rPr lang="en-AU" dirty="0"/>
              <a:t>Those procedures that require no engagement with native title holders: </a:t>
            </a:r>
            <a:endParaRPr lang="en-AU" dirty="0" smtClean="0"/>
          </a:p>
          <a:p>
            <a:pPr lvl="0"/>
            <a:r>
              <a:rPr lang="en-AU" dirty="0" smtClean="0"/>
              <a:t>Those </a:t>
            </a:r>
            <a:r>
              <a:rPr lang="en-AU" dirty="0"/>
              <a:t>procedures that require merely notification of native title parties and an opportunity for their comment; </a:t>
            </a:r>
          </a:p>
          <a:p>
            <a:r>
              <a:rPr lang="en-AU" dirty="0"/>
              <a:t>Those provisions requiring satisfaction of the Right to Negotiate (RTN) procedures of Subdivision P.</a:t>
            </a:r>
          </a:p>
        </p:txBody>
      </p:sp>
    </p:spTree>
    <p:extLst>
      <p:ext uri="{BB962C8B-B14F-4D97-AF65-F5344CB8AC3E}">
        <p14:creationId xmlns:p14="http://schemas.microsoft.com/office/powerpoint/2010/main" val="1204133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Cultural Revitalisation</a:t>
            </a:r>
            <a:r>
              <a:rPr lang="en-AU" dirty="0"/>
              <a:t/>
            </a:r>
            <a:br>
              <a:rPr lang="en-AU" dirty="0"/>
            </a:br>
            <a:endParaRPr lang="en-AU" dirty="0"/>
          </a:p>
        </p:txBody>
      </p:sp>
      <p:sp>
        <p:nvSpPr>
          <p:cNvPr id="3" name="Content Placeholder 2"/>
          <p:cNvSpPr>
            <a:spLocks noGrp="1"/>
          </p:cNvSpPr>
          <p:nvPr>
            <p:ph idx="1"/>
          </p:nvPr>
        </p:nvSpPr>
        <p:spPr/>
        <p:txBody>
          <a:bodyPr>
            <a:normAutofit fontScale="92500" lnSpcReduction="10000"/>
          </a:bodyPr>
          <a:lstStyle/>
          <a:p>
            <a:r>
              <a:rPr lang="en-AU" i="1" dirty="0" err="1"/>
              <a:t>Yorta</a:t>
            </a:r>
            <a:r>
              <a:rPr lang="en-AU" i="1" dirty="0"/>
              <a:t> </a:t>
            </a:r>
            <a:r>
              <a:rPr lang="en-AU" i="1" dirty="0" err="1"/>
              <a:t>Yorta</a:t>
            </a:r>
            <a:r>
              <a:rPr lang="en-AU" i="1" dirty="0"/>
              <a:t> Aboriginal Community v Victoria</a:t>
            </a:r>
            <a:r>
              <a:rPr lang="en-AU" dirty="0"/>
              <a:t> (2002) 194 ALR </a:t>
            </a:r>
            <a:r>
              <a:rPr lang="en-AU" dirty="0" smtClean="0"/>
              <a:t>538</a:t>
            </a:r>
          </a:p>
          <a:p>
            <a:r>
              <a:rPr lang="en-AU" dirty="0" smtClean="0"/>
              <a:t>Article 11: </a:t>
            </a:r>
            <a:r>
              <a:rPr lang="en-AU" dirty="0"/>
              <a:t>Indigenous peoples have the right to practice and revitalize their cultural traditions and customs. This includes the right to maintain, protect and develop the past, present and future manifestations of their cultures, such as archaeological and historical sites, artefacts, designs, ceremonies, technologies and visual and performing arts and literature.</a:t>
            </a:r>
          </a:p>
          <a:p>
            <a:endParaRPr lang="en-AU" dirty="0"/>
          </a:p>
        </p:txBody>
      </p:sp>
    </p:spTree>
    <p:extLst>
      <p:ext uri="{BB962C8B-B14F-4D97-AF65-F5344CB8AC3E}">
        <p14:creationId xmlns:p14="http://schemas.microsoft.com/office/powerpoint/2010/main" val="4012681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Cultural Revitalization</a:t>
            </a:r>
            <a:endParaRPr lang="en-AU" dirty="0"/>
          </a:p>
        </p:txBody>
      </p:sp>
      <p:sp>
        <p:nvSpPr>
          <p:cNvPr id="3" name="Content Placeholder 2"/>
          <p:cNvSpPr>
            <a:spLocks noGrp="1"/>
          </p:cNvSpPr>
          <p:nvPr>
            <p:ph idx="1"/>
          </p:nvPr>
        </p:nvSpPr>
        <p:spPr/>
        <p:txBody>
          <a:bodyPr/>
          <a:lstStyle/>
          <a:p>
            <a:endParaRPr lang="en-AU" i="1" dirty="0" smtClean="0"/>
          </a:p>
          <a:p>
            <a:endParaRPr lang="en-AU" i="1" dirty="0"/>
          </a:p>
          <a:p>
            <a:r>
              <a:rPr lang="en-AU" i="1" dirty="0" smtClean="0"/>
              <a:t>Native </a:t>
            </a:r>
            <a:r>
              <a:rPr lang="en-AU" i="1" dirty="0"/>
              <a:t>Title Act Reform Bill 2011</a:t>
            </a:r>
            <a:r>
              <a:rPr lang="en-AU" dirty="0"/>
              <a:t> </a:t>
            </a:r>
            <a:endParaRPr lang="en-AU" dirty="0" smtClean="0"/>
          </a:p>
          <a:p>
            <a:r>
              <a:rPr lang="en-AU" dirty="0" smtClean="0"/>
              <a:t>Evidential onus and </a:t>
            </a:r>
            <a:r>
              <a:rPr lang="en-AU" dirty="0" err="1" smtClean="0"/>
              <a:t>revitilisation</a:t>
            </a:r>
            <a:endParaRPr lang="en-AU" dirty="0" smtClean="0"/>
          </a:p>
          <a:p>
            <a:r>
              <a:rPr lang="en-AU" dirty="0" smtClean="0"/>
              <a:t>Cultural Heritage and traditional connexion</a:t>
            </a:r>
            <a:endParaRPr lang="en-AU" dirty="0"/>
          </a:p>
        </p:txBody>
      </p:sp>
    </p:spTree>
    <p:extLst>
      <p:ext uri="{BB962C8B-B14F-4D97-AF65-F5344CB8AC3E}">
        <p14:creationId xmlns:p14="http://schemas.microsoft.com/office/powerpoint/2010/main" val="1765164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a:t>Implementing Indigenous Governance</a:t>
            </a:r>
            <a:r>
              <a:rPr lang="en-AU" dirty="0"/>
              <a:t/>
            </a:r>
            <a:br>
              <a:rPr lang="en-AU" dirty="0"/>
            </a:br>
            <a:endParaRPr lang="en-AU" dirty="0"/>
          </a:p>
        </p:txBody>
      </p:sp>
      <p:sp>
        <p:nvSpPr>
          <p:cNvPr id="3" name="Content Placeholder 2"/>
          <p:cNvSpPr>
            <a:spLocks noGrp="1"/>
          </p:cNvSpPr>
          <p:nvPr>
            <p:ph idx="1"/>
          </p:nvPr>
        </p:nvSpPr>
        <p:spPr/>
        <p:txBody>
          <a:bodyPr/>
          <a:lstStyle/>
          <a:p>
            <a:pPr marL="0" indent="0">
              <a:buNone/>
            </a:pPr>
            <a:r>
              <a:rPr lang="en-AU" dirty="0"/>
              <a:t>Article </a:t>
            </a:r>
            <a:r>
              <a:rPr lang="en-AU" dirty="0" smtClean="0"/>
              <a:t>18:</a:t>
            </a:r>
          </a:p>
          <a:p>
            <a:pPr marL="0" indent="0">
              <a:buNone/>
            </a:pPr>
            <a:r>
              <a:rPr lang="en-AU" dirty="0" smtClean="0"/>
              <a:t>Indigenous </a:t>
            </a:r>
            <a:r>
              <a:rPr lang="en-AU" dirty="0"/>
              <a:t>peoples have the right to participate in decision-making in matters which would affect their rights, through representatives chosen by themselves in accordance with their own procedures, as well as to maintain and develop their own indigenous decision-making institutions</a:t>
            </a:r>
          </a:p>
          <a:p>
            <a:endParaRPr lang="en-AU" dirty="0"/>
          </a:p>
        </p:txBody>
      </p:sp>
    </p:spTree>
    <p:extLst>
      <p:ext uri="{BB962C8B-B14F-4D97-AF65-F5344CB8AC3E}">
        <p14:creationId xmlns:p14="http://schemas.microsoft.com/office/powerpoint/2010/main" val="5533674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Implementing Indigenous Governance</a:t>
            </a:r>
            <a:r>
              <a:rPr lang="en-AU" dirty="0" smtClean="0"/>
              <a:t/>
            </a:r>
            <a:br>
              <a:rPr lang="en-AU" dirty="0" smtClean="0"/>
            </a:br>
            <a:endParaRPr lang="en-AU" dirty="0"/>
          </a:p>
        </p:txBody>
      </p:sp>
      <p:sp>
        <p:nvSpPr>
          <p:cNvPr id="3" name="Content Placeholder 2"/>
          <p:cNvSpPr>
            <a:spLocks noGrp="1"/>
          </p:cNvSpPr>
          <p:nvPr>
            <p:ph idx="1"/>
          </p:nvPr>
        </p:nvSpPr>
        <p:spPr/>
        <p:txBody>
          <a:bodyPr>
            <a:normAutofit lnSpcReduction="10000"/>
          </a:bodyPr>
          <a:lstStyle/>
          <a:p>
            <a:pPr marL="0" indent="0">
              <a:buNone/>
            </a:pPr>
            <a:r>
              <a:rPr lang="en-AU" dirty="0" smtClean="0"/>
              <a:t>The role of the Prescribed Body Corporate.</a:t>
            </a:r>
          </a:p>
          <a:p>
            <a:pPr lvl="0"/>
            <a:r>
              <a:rPr lang="en-AU" dirty="0"/>
              <a:t>Is the “traditional” decision making processes adopted by (or proposed to) the PBC the legitimate traditional decision making processes </a:t>
            </a:r>
            <a:r>
              <a:rPr lang="en-AU" dirty="0" smtClean="0"/>
              <a:t>and </a:t>
            </a:r>
            <a:r>
              <a:rPr lang="en-AU" dirty="0"/>
              <a:t>what happens if these processes offend notions of democracy.</a:t>
            </a:r>
          </a:p>
          <a:p>
            <a:pPr lvl="0"/>
            <a:r>
              <a:rPr lang="en-AU" dirty="0"/>
              <a:t>How is the relevant body politic determined</a:t>
            </a:r>
            <a:r>
              <a:rPr lang="en-AU" dirty="0" smtClean="0"/>
              <a:t>?</a:t>
            </a:r>
          </a:p>
          <a:p>
            <a:pPr lvl="0"/>
            <a:r>
              <a:rPr lang="en-AU" dirty="0" smtClean="0"/>
              <a:t>Lateral Violence; </a:t>
            </a:r>
            <a:r>
              <a:rPr lang="en-AU" i="1" dirty="0" smtClean="0"/>
              <a:t>Native Title Report 2011</a:t>
            </a:r>
            <a:endParaRPr lang="en-AU" i="1" dirty="0"/>
          </a:p>
          <a:p>
            <a:endParaRPr lang="en-AU" dirty="0"/>
          </a:p>
        </p:txBody>
      </p:sp>
    </p:spTree>
    <p:extLst>
      <p:ext uri="{BB962C8B-B14F-4D97-AF65-F5344CB8AC3E}">
        <p14:creationId xmlns:p14="http://schemas.microsoft.com/office/powerpoint/2010/main" val="14434378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34</TotalTime>
  <Words>827</Words>
  <Application>Microsoft Office PowerPoint</Application>
  <PresentationFormat>On-screen Show (4:3)</PresentationFormat>
  <Paragraphs>65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Verve</vt:lpstr>
      <vt:lpstr>       </vt:lpstr>
      <vt:lpstr>Overview</vt:lpstr>
      <vt:lpstr>Future Acts</vt:lpstr>
      <vt:lpstr>Future Acts and the Declaration</vt:lpstr>
      <vt:lpstr>Future Acts and the NTA</vt:lpstr>
      <vt:lpstr>Cultural Revitalisation </vt:lpstr>
      <vt:lpstr>Cultural Revitalization</vt:lpstr>
      <vt:lpstr>Implementing Indigenous Governance </vt:lpstr>
      <vt:lpstr>Implementing Indigenous Governance </vt:lpstr>
      <vt:lpstr>Land Justice – Articles 26 - 28 </vt:lpstr>
      <vt:lpstr>Land Justice – Redress and Confiscation</vt:lpstr>
      <vt:lpstr>Land Justice – Adjudication and Recognition Processes</vt:lpstr>
      <vt:lpstr>The ILC</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Symposium on Australia’s Implementation of the  UN Declaration of the Rights of Indigenous Peoples</dc:title>
  <dc:creator>Matthew Storey</dc:creator>
  <cp:lastModifiedBy>Janice Hugo</cp:lastModifiedBy>
  <cp:revision>4</cp:revision>
  <dcterms:created xsi:type="dcterms:W3CDTF">2012-09-20T14:47:07Z</dcterms:created>
  <dcterms:modified xsi:type="dcterms:W3CDTF">2012-09-21T04:38:08Z</dcterms:modified>
</cp:coreProperties>
</file>