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6858000" cx="9144000"/>
  <p:notesSz cx="7010400" cy="9296400"/>
  <p:embeddedFontLst>
    <p:embeddedFont>
      <p:font typeface="Helvetica Neue"/>
      <p:regular r:id="rId29"/>
      <p:bold r:id="rId30"/>
      <p:italic r:id="rId31"/>
      <p:boldItalic r:id="rId32"/>
    </p:embeddedFont>
    <p:embeddedFont>
      <p:font typeface="Merriweather"/>
      <p:regular r:id="rId33"/>
      <p:bold r:id="rId34"/>
      <p:italic r:id="rId35"/>
      <p:boldItalic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E50BCBF-1143-4F01-9C67-0764F321A7FC}">
  <a:tblStyle styleId="{8E50BCBF-1143-4F01-9C67-0764F321A7FC}" styleName="Table_0">
    <a:wholeTbl>
      <a:tcTxStyle b="off" i="off">
        <a:font>
          <a:latin typeface="Sylfaen"/>
          <a:ea typeface="Sylfaen"/>
          <a:cs typeface="Sylfaen"/>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3F9FA"/>
          </a:solidFill>
        </a:fill>
      </a:tcStyle>
    </a:wholeTbl>
    <a:band1H>
      <a:tcTxStyle/>
      <a:tcStyle>
        <a:fill>
          <a:solidFill>
            <a:srgbClr val="E7F3F4"/>
          </a:solidFill>
        </a:fill>
      </a:tcStyle>
    </a:band1H>
    <a:band2H>
      <a:tcTxStyle/>
    </a:band2H>
    <a:band1V>
      <a:tcTxStyle/>
      <a:tcStyle>
        <a:fill>
          <a:solidFill>
            <a:srgbClr val="E7F3F4"/>
          </a:solidFill>
        </a:fill>
      </a:tcStyle>
    </a:band1V>
    <a:band2V>
      <a:tcTxStyle/>
    </a:band2V>
    <a:lastCol>
      <a:tcTxStyle b="on" i="off">
        <a:font>
          <a:latin typeface="Sylfaen"/>
          <a:ea typeface="Sylfaen"/>
          <a:cs typeface="Sylfaen"/>
        </a:font>
        <a:schemeClr val="lt1"/>
      </a:tcTxStyle>
      <a:tcStyle>
        <a:fill>
          <a:solidFill>
            <a:schemeClr val="accent1"/>
          </a:solidFill>
        </a:fill>
      </a:tcStyle>
    </a:lastCol>
    <a:firstCol>
      <a:tcTxStyle b="on" i="off">
        <a:font>
          <a:latin typeface="Sylfaen"/>
          <a:ea typeface="Sylfaen"/>
          <a:cs typeface="Sylfaen"/>
        </a:font>
        <a:schemeClr val="lt1"/>
      </a:tcTxStyle>
      <a:tcStyle>
        <a:fill>
          <a:solidFill>
            <a:schemeClr val="accent1"/>
          </a:solidFill>
        </a:fill>
      </a:tcStyle>
    </a:firstCol>
    <a:lastRow>
      <a:tcTxStyle b="on" i="off">
        <a:font>
          <a:latin typeface="Sylfaen"/>
          <a:ea typeface="Sylfaen"/>
          <a:cs typeface="Sylfaen"/>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Sylfaen"/>
          <a:ea typeface="Sylfaen"/>
          <a:cs typeface="Sylfaen"/>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HelveticaNeue-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italic.fntdata"/><Relationship Id="rId30" Type="http://schemas.openxmlformats.org/officeDocument/2006/relationships/font" Target="fonts/HelveticaNeue-bold.fntdata"/><Relationship Id="rId11" Type="http://schemas.openxmlformats.org/officeDocument/2006/relationships/slide" Target="slides/slide5.xml"/><Relationship Id="rId33" Type="http://schemas.openxmlformats.org/officeDocument/2006/relationships/font" Target="fonts/Merriweather-regular.fntdata"/><Relationship Id="rId10" Type="http://schemas.openxmlformats.org/officeDocument/2006/relationships/slide" Target="slides/slide4.xml"/><Relationship Id="rId32" Type="http://schemas.openxmlformats.org/officeDocument/2006/relationships/font" Target="fonts/HelveticaNeue-boldItalic.fntdata"/><Relationship Id="rId13" Type="http://schemas.openxmlformats.org/officeDocument/2006/relationships/slide" Target="slides/slide7.xml"/><Relationship Id="rId35" Type="http://schemas.openxmlformats.org/officeDocument/2006/relationships/font" Target="fonts/Merriweather-italic.fntdata"/><Relationship Id="rId12" Type="http://schemas.openxmlformats.org/officeDocument/2006/relationships/slide" Target="slides/slide6.xml"/><Relationship Id="rId34" Type="http://schemas.openxmlformats.org/officeDocument/2006/relationships/font" Target="fonts/Merriweather-bold.fntdata"/><Relationship Id="rId15" Type="http://schemas.openxmlformats.org/officeDocument/2006/relationships/slide" Target="slides/slide9.xml"/><Relationship Id="rId14" Type="http://schemas.openxmlformats.org/officeDocument/2006/relationships/slide" Target="slides/slide8.xml"/><Relationship Id="rId36" Type="http://schemas.openxmlformats.org/officeDocument/2006/relationships/font" Target="fonts/Merriweather-boldItalic.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6888" cy="463550"/>
          </a:xfrm>
          <a:prstGeom prst="rect">
            <a:avLst/>
          </a:prstGeom>
          <a:noFill/>
          <a:ln>
            <a:noFill/>
          </a:ln>
        </p:spPr>
        <p:txBody>
          <a:bodyPr anchorCtr="0" anchor="t" bIns="46575" lIns="93150" spcFirstLastPara="1" rIns="93150"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73513" y="0"/>
            <a:ext cx="3036887" cy="463550"/>
          </a:xfrm>
          <a:prstGeom prst="rect">
            <a:avLst/>
          </a:prstGeom>
          <a:noFill/>
          <a:ln>
            <a:noFill/>
          </a:ln>
        </p:spPr>
        <p:txBody>
          <a:bodyPr anchorCtr="0" anchor="t" bIns="46575" lIns="93150" spcFirstLastPara="1" rIns="93150" wrap="square" tIns="46575">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35038" y="4416425"/>
            <a:ext cx="5140325" cy="4181475"/>
          </a:xfrm>
          <a:prstGeom prst="rect">
            <a:avLst/>
          </a:prstGeom>
          <a:noFill/>
          <a:ln>
            <a:noFill/>
          </a:ln>
        </p:spPr>
        <p:txBody>
          <a:bodyPr anchorCtr="0" anchor="t" bIns="46575" lIns="93150" spcFirstLastPara="1" rIns="93150" wrap="square" tIns="4657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32850"/>
            <a:ext cx="3036888" cy="463550"/>
          </a:xfrm>
          <a:prstGeom prst="rect">
            <a:avLst/>
          </a:prstGeom>
          <a:noFill/>
          <a:ln>
            <a:noFill/>
          </a:ln>
        </p:spPr>
        <p:txBody>
          <a:bodyPr anchorCtr="0" anchor="b" bIns="46575" lIns="93150" spcFirstLastPara="1" rIns="93150"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73513" y="8832850"/>
            <a:ext cx="3036887" cy="463550"/>
          </a:xfrm>
          <a:prstGeom prst="rect">
            <a:avLst/>
          </a:prstGeom>
          <a:noFill/>
          <a:ln>
            <a:noFill/>
          </a:ln>
        </p:spPr>
        <p:txBody>
          <a:bodyPr anchorCtr="0" anchor="b" bIns="46575" lIns="93150" spcFirstLastPara="1" rIns="93150" wrap="square" tIns="465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1: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12" name="Google Shape;112;p1: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0: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67" name="Google Shape;167;p10: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1: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76" name="Google Shape;176;p11: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2: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83" name="Google Shape;183;p12: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3: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223" name="Google Shape;223;p13: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14: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273" name="Google Shape;273;p14: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5: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02" name="Google Shape;302;p15: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6: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11" name="Google Shape;311;p16: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7: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18" name="Google Shape;318;p17: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18: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24" name="Google Shape;324;p18: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9: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30" name="Google Shape;330;p19: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18" name="Google Shape;118;p2: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20: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37" name="Google Shape;337;p20: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21: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43" name="Google Shape;343;p21: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22: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349" name="Google Shape;349;p22: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24" name="Google Shape;124;p3: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30" name="Google Shape;130;p4: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5: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36" name="Google Shape;136;p5: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42" name="Google Shape;142;p6: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7: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48" name="Google Shape;148;p7: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8: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55" name="Google Shape;155;p8: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txBox="1"/>
          <p:nvPr>
            <p:ph idx="1" type="body"/>
          </p:nvPr>
        </p:nvSpPr>
        <p:spPr>
          <a:xfrm>
            <a:off x="935038" y="4416425"/>
            <a:ext cx="5140325" cy="4181475"/>
          </a:xfrm>
          <a:prstGeom prst="rect">
            <a:avLst/>
          </a:prstGeom>
        </p:spPr>
        <p:txBody>
          <a:bodyPr anchorCtr="0" anchor="t" bIns="46575" lIns="93150" spcFirstLastPara="1" rIns="93150" wrap="square" tIns="46575">
            <a:noAutofit/>
          </a:bodyPr>
          <a:lstStyle/>
          <a:p>
            <a:pPr indent="0" lvl="0" marL="0" rtl="0" algn="l">
              <a:spcBef>
                <a:spcPts val="360"/>
              </a:spcBef>
              <a:spcAft>
                <a:spcPts val="0"/>
              </a:spcAft>
              <a:buNone/>
            </a:pPr>
            <a:r>
              <a:t/>
            </a:r>
            <a:endParaRPr/>
          </a:p>
        </p:txBody>
      </p:sp>
      <p:sp>
        <p:nvSpPr>
          <p:cNvPr id="161" name="Google Shape;161;p9:notes"/>
          <p:cNvSpPr/>
          <p:nvPr>
            <p:ph idx="2" type="sldImg"/>
          </p:nvPr>
        </p:nvSpPr>
        <p:spPr>
          <a:xfrm>
            <a:off x="1181100" y="698500"/>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type="title">
  <p:cSld name="TITLE">
    <p:spTree>
      <p:nvGrpSpPr>
        <p:cNvPr id="14" name="Shape 14"/>
        <p:cNvGrpSpPr/>
        <p:nvPr/>
      </p:nvGrpSpPr>
      <p:grpSpPr>
        <a:xfrm>
          <a:off x="0" y="0"/>
          <a:ext cx="0" cy="0"/>
          <a:chOff x="0" y="0"/>
          <a:chExt cx="0" cy="0"/>
        </a:xfrm>
      </p:grpSpPr>
      <p:sp>
        <p:nvSpPr>
          <p:cNvPr id="15" name="Google Shape;15;p2"/>
          <p:cNvSpPr txBox="1"/>
          <p:nvPr>
            <p:ph type="ctrTitle"/>
          </p:nvPr>
        </p:nvSpPr>
        <p:spPr>
          <a:xfrm>
            <a:off x="1143000" y="1122363"/>
            <a:ext cx="6858000" cy="23876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45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16" name="Google Shape;16;p2"/>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lvl1pPr lvl="0" marR="0" rtl="0" algn="ctr">
              <a:spcBef>
                <a:spcPts val="360"/>
              </a:spcBef>
              <a:spcAft>
                <a:spcPts val="0"/>
              </a:spcAft>
              <a:buClr>
                <a:schemeClr val="dk1"/>
              </a:buClr>
              <a:buSzPts val="1800"/>
              <a:buFont typeface="Merriweather"/>
              <a:buNone/>
              <a:defRPr b="0" i="0" sz="1800" u="none" cap="none" strike="noStrike">
                <a:solidFill>
                  <a:schemeClr val="dk1"/>
                </a:solidFill>
                <a:latin typeface="Merriweather"/>
                <a:ea typeface="Merriweather"/>
                <a:cs typeface="Merriweather"/>
                <a:sym typeface="Merriweather"/>
              </a:defRPr>
            </a:lvl1pPr>
            <a:lvl2pPr lvl="1" marR="0" rtl="0" algn="ctr">
              <a:spcBef>
                <a:spcPts val="300"/>
              </a:spcBef>
              <a:spcAft>
                <a:spcPts val="0"/>
              </a:spcAft>
              <a:buClr>
                <a:schemeClr val="dk1"/>
              </a:buClr>
              <a:buSzPts val="1500"/>
              <a:buFont typeface="Merriweather"/>
              <a:buNone/>
              <a:defRPr b="0" i="0" sz="1500" u="none" cap="none" strike="noStrike">
                <a:solidFill>
                  <a:schemeClr val="dk1"/>
                </a:solidFill>
                <a:latin typeface="Merriweather"/>
                <a:ea typeface="Merriweather"/>
                <a:cs typeface="Merriweather"/>
                <a:sym typeface="Merriweather"/>
              </a:defRPr>
            </a:lvl2pPr>
            <a:lvl3pPr lvl="2" marR="0" rtl="0" algn="ctr">
              <a:spcBef>
                <a:spcPts val="270"/>
              </a:spcBef>
              <a:spcAft>
                <a:spcPts val="0"/>
              </a:spcAft>
              <a:buClr>
                <a:schemeClr val="dk1"/>
              </a:buClr>
              <a:buSzPts val="1350"/>
              <a:buFont typeface="Merriweather"/>
              <a:buNone/>
              <a:defRPr b="0" i="0" sz="1350" u="none" cap="none" strike="noStrike">
                <a:solidFill>
                  <a:schemeClr val="dk1"/>
                </a:solidFill>
                <a:latin typeface="Merriweather"/>
                <a:ea typeface="Merriweather"/>
                <a:cs typeface="Merriweather"/>
                <a:sym typeface="Merriweather"/>
              </a:defRPr>
            </a:lvl3pPr>
            <a:lvl4pPr lvl="3"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4pPr>
            <a:lvl5pPr lvl="4"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5pPr>
            <a:lvl6pPr lvl="5"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6pPr>
            <a:lvl7pPr lvl="6"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7pPr>
            <a:lvl8pPr lvl="7"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8pPr>
            <a:lvl9pPr lvl="8" marR="0" rtl="0" algn="ctr">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9pPr>
          </a:lstStyle>
          <a:p/>
        </p:txBody>
      </p:sp>
      <p:sp>
        <p:nvSpPr>
          <p:cNvPr id="17" name="Google Shape;17;p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1" i="0" sz="2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67" name="Google Shape;67;p11"/>
          <p:cNvSpPr/>
          <p:nvPr>
            <p:ph idx="2" type="pic"/>
          </p:nvPr>
        </p:nvSpPr>
        <p:spPr>
          <a:xfrm>
            <a:off x="1792288" y="612775"/>
            <a:ext cx="5486400" cy="4114800"/>
          </a:xfrm>
          <a:prstGeom prst="rect">
            <a:avLst/>
          </a:prstGeom>
          <a:noFill/>
          <a:ln>
            <a:noFill/>
          </a:ln>
        </p:spPr>
      </p:sp>
      <p:sp>
        <p:nvSpPr>
          <p:cNvPr id="68" name="Google Shape;68;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1pPr>
            <a:lvl2pPr indent="-228600" lvl="1" marL="914400" marR="0" rtl="0" algn="l">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2pPr>
            <a:lvl3pPr indent="-228600" lvl="2" marL="1371600" marR="0" rtl="0" algn="l">
              <a:spcBef>
                <a:spcPts val="200"/>
              </a:spcBef>
              <a:spcAft>
                <a:spcPts val="0"/>
              </a:spcAft>
              <a:buClr>
                <a:schemeClr val="dk1"/>
              </a:buClr>
              <a:buSzPts val="1000"/>
              <a:buFont typeface="Merriweather"/>
              <a:buNone/>
              <a:defRPr b="0" i="0" sz="1000" u="none" cap="none" strike="noStrike">
                <a:solidFill>
                  <a:schemeClr val="dk1"/>
                </a:solidFill>
                <a:latin typeface="Merriweather"/>
                <a:ea typeface="Merriweather"/>
                <a:cs typeface="Merriweather"/>
                <a:sym typeface="Merriweather"/>
              </a:defRPr>
            </a:lvl3pPr>
            <a:lvl4pPr indent="-228600" lvl="3" marL="18288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4pPr>
            <a:lvl5pPr indent="-228600" lvl="4" marL="22860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5pPr>
            <a:lvl6pPr indent="-228600" lvl="5" marL="27432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6pPr>
            <a:lvl7pPr indent="-228600" lvl="6" marL="32004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7pPr>
            <a:lvl8pPr indent="-228600" lvl="7" marL="36576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8pPr>
            <a:lvl9pPr indent="-228600" lvl="8" marL="41148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9pPr>
          </a:lstStyle>
          <a:p/>
        </p:txBody>
      </p:sp>
      <p:sp>
        <p:nvSpPr>
          <p:cNvPr id="69" name="Google Shape;69;p1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685800" y="0"/>
            <a:ext cx="7772400" cy="11430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74" name="Google Shape;74;p12"/>
          <p:cNvSpPr txBox="1"/>
          <p:nvPr>
            <p:ph idx="1" type="body"/>
          </p:nvPr>
        </p:nvSpPr>
        <p:spPr>
          <a:xfrm rot="5400000">
            <a:off x="3200400" y="-1143000"/>
            <a:ext cx="4114800" cy="77724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75" name="Google Shape;75;p1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4657725" y="1838325"/>
            <a:ext cx="5638800" cy="19621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80" name="Google Shape;80;p13"/>
          <p:cNvSpPr txBox="1"/>
          <p:nvPr>
            <p:ph idx="1" type="body"/>
          </p:nvPr>
        </p:nvSpPr>
        <p:spPr>
          <a:xfrm rot="5400000">
            <a:off x="657225" y="-47625"/>
            <a:ext cx="5638800" cy="573405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81" name="Google Shape;81;p1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84" name="Shape 84"/>
        <p:cNvGrpSpPr/>
        <p:nvPr/>
      </p:nvGrpSpPr>
      <p:grpSpPr>
        <a:xfrm>
          <a:off x="0" y="0"/>
          <a:ext cx="0" cy="0"/>
          <a:chOff x="0" y="0"/>
          <a:chExt cx="0" cy="0"/>
        </a:xfrm>
      </p:grpSpPr>
      <p:sp>
        <p:nvSpPr>
          <p:cNvPr id="85" name="Google Shape;85;p14"/>
          <p:cNvSpPr txBox="1"/>
          <p:nvPr>
            <p:ph type="title"/>
          </p:nvPr>
        </p:nvSpPr>
        <p:spPr>
          <a:xfrm>
            <a:off x="685800" y="0"/>
            <a:ext cx="7772400" cy="11430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86" name="Google Shape;86;p14"/>
          <p:cNvSpPr txBox="1"/>
          <p:nvPr>
            <p:ph idx="1" type="body"/>
          </p:nvPr>
        </p:nvSpPr>
        <p:spPr>
          <a:xfrm>
            <a:off x="609600" y="1524000"/>
            <a:ext cx="3810000" cy="4114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87" name="Google Shape;87;p14"/>
          <p:cNvSpPr txBox="1"/>
          <p:nvPr>
            <p:ph idx="2" type="body"/>
          </p:nvPr>
        </p:nvSpPr>
        <p:spPr>
          <a:xfrm>
            <a:off x="4572000" y="1524000"/>
            <a:ext cx="3810000" cy="4114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88" name="Google Shape;88;p1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2 Content" type="txAndTwoObj">
  <p:cSld name="TEXT_AND_TWO_OBJECTS">
    <p:spTree>
      <p:nvGrpSpPr>
        <p:cNvPr id="91" name="Shape 91"/>
        <p:cNvGrpSpPr/>
        <p:nvPr/>
      </p:nvGrpSpPr>
      <p:grpSpPr>
        <a:xfrm>
          <a:off x="0" y="0"/>
          <a:ext cx="0" cy="0"/>
          <a:chOff x="0" y="0"/>
          <a:chExt cx="0" cy="0"/>
        </a:xfrm>
      </p:grpSpPr>
      <p:sp>
        <p:nvSpPr>
          <p:cNvPr id="92" name="Google Shape;92;p15"/>
          <p:cNvSpPr txBox="1"/>
          <p:nvPr>
            <p:ph type="title"/>
          </p:nvPr>
        </p:nvSpPr>
        <p:spPr>
          <a:xfrm>
            <a:off x="685800" y="0"/>
            <a:ext cx="7772400" cy="11430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93" name="Google Shape;93;p15"/>
          <p:cNvSpPr txBox="1"/>
          <p:nvPr>
            <p:ph idx="1" type="body"/>
          </p:nvPr>
        </p:nvSpPr>
        <p:spPr>
          <a:xfrm>
            <a:off x="609600" y="1524000"/>
            <a:ext cx="3810000" cy="4114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94" name="Google Shape;94;p15"/>
          <p:cNvSpPr txBox="1"/>
          <p:nvPr>
            <p:ph idx="2" type="body"/>
          </p:nvPr>
        </p:nvSpPr>
        <p:spPr>
          <a:xfrm>
            <a:off x="4572000" y="1524000"/>
            <a:ext cx="3810000" cy="19812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95" name="Google Shape;95;p15"/>
          <p:cNvSpPr txBox="1"/>
          <p:nvPr>
            <p:ph idx="3" type="body"/>
          </p:nvPr>
        </p:nvSpPr>
        <p:spPr>
          <a:xfrm>
            <a:off x="4572000" y="3657600"/>
            <a:ext cx="3810000" cy="19812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96" name="Google Shape;96;p1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1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99" name="Shape 99"/>
        <p:cNvGrpSpPr/>
        <p:nvPr/>
      </p:nvGrpSpPr>
      <p:grpSpPr>
        <a:xfrm>
          <a:off x="0" y="0"/>
          <a:ext cx="0" cy="0"/>
          <a:chOff x="0" y="0"/>
          <a:chExt cx="0" cy="0"/>
        </a:xfrm>
      </p:grpSpPr>
      <p:sp>
        <p:nvSpPr>
          <p:cNvPr id="100" name="Google Shape;100;p16"/>
          <p:cNvSpPr txBox="1"/>
          <p:nvPr>
            <p:ph idx="1" type="body"/>
          </p:nvPr>
        </p:nvSpPr>
        <p:spPr>
          <a:xfrm>
            <a:off x="609600" y="0"/>
            <a:ext cx="7848600" cy="5638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101" name="Google Shape;101;p1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Diagram or Organization Chart" type="dgm">
  <p:cSld name="DIAGRAM">
    <p:spTree>
      <p:nvGrpSpPr>
        <p:cNvPr id="104" name="Shape 104"/>
        <p:cNvGrpSpPr/>
        <p:nvPr/>
      </p:nvGrpSpPr>
      <p:grpSpPr>
        <a:xfrm>
          <a:off x="0" y="0"/>
          <a:ext cx="0" cy="0"/>
          <a:chOff x="0" y="0"/>
          <a:chExt cx="0" cy="0"/>
        </a:xfrm>
      </p:grpSpPr>
      <p:sp>
        <p:nvSpPr>
          <p:cNvPr id="105" name="Google Shape;105;p17"/>
          <p:cNvSpPr txBox="1"/>
          <p:nvPr>
            <p:ph type="title"/>
          </p:nvPr>
        </p:nvSpPr>
        <p:spPr>
          <a:xfrm>
            <a:off x="685800" y="0"/>
            <a:ext cx="7772400" cy="11430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106" name="Google Shape;106;p17"/>
          <p:cNvSpPr/>
          <p:nvPr>
            <p:ph idx="2" type="dgm"/>
          </p:nvPr>
        </p:nvSpPr>
        <p:spPr>
          <a:xfrm>
            <a:off x="609600" y="1524000"/>
            <a:ext cx="7772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lvl="1"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lvl="2"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lvl="3"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lvl="4"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lvl="5"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lvl="6"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lvl="7"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lvl="8"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107" name="Google Shape;107;p1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4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22" name="Google Shape;22;p3"/>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150000"/>
              </a:lnSpc>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1pPr>
            <a:lvl2pPr indent="-381000" lvl="1" marL="914400" marR="0" rtl="0" algn="l">
              <a:lnSpc>
                <a:spcPct val="150000"/>
              </a:lnSpc>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2pPr>
            <a:lvl3pPr indent="-355600" lvl="2" marL="1371600" marR="0" rtl="0" algn="l">
              <a:lnSpc>
                <a:spcPct val="150000"/>
              </a:lnSpc>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3pPr>
            <a:lvl4pPr indent="-342900" lvl="3" marL="1828800" marR="0" rtl="0" algn="l">
              <a:lnSpc>
                <a:spcPct val="150000"/>
              </a:lnSpc>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4pPr>
            <a:lvl5pPr indent="-342900" lvl="4" marL="2286000" marR="0" rtl="0" algn="l">
              <a:lnSpc>
                <a:spcPct val="150000"/>
              </a:lnSpc>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23" name="Google Shape;23;p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26" name="Shape 26"/>
        <p:cNvGrpSpPr/>
        <p:nvPr/>
      </p:nvGrpSpPr>
      <p:grpSpPr>
        <a:xfrm>
          <a:off x="0" y="0"/>
          <a:ext cx="0" cy="0"/>
          <a:chOff x="0" y="0"/>
          <a:chExt cx="0" cy="0"/>
        </a:xfrm>
      </p:grpSpPr>
      <p:pic>
        <p:nvPicPr>
          <p:cNvPr descr="Background-2" id="27" name="Google Shape;27;p4"/>
          <p:cNvPicPr preferRelativeResize="0"/>
          <p:nvPr/>
        </p:nvPicPr>
        <p:blipFill rotWithShape="1">
          <a:blip r:embed="rId2">
            <a:alphaModFix/>
          </a:blip>
          <a:srcRect b="0" l="0" r="0" t="0"/>
          <a:stretch/>
        </p:blipFill>
        <p:spPr>
          <a:xfrm>
            <a:off x="0" y="0"/>
            <a:ext cx="9158288" cy="69342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lt1"/>
        </a:solidFill>
      </p:bgPr>
    </p:bg>
    <p:spTree>
      <p:nvGrpSpPr>
        <p:cNvPr id="28" name="Shape 28"/>
        <p:cNvGrpSpPr/>
        <p:nvPr/>
      </p:nvGrpSpPr>
      <p:grpSpPr>
        <a:xfrm>
          <a:off x="0" y="0"/>
          <a:ext cx="0" cy="0"/>
          <a:chOff x="0" y="0"/>
          <a:chExt cx="0" cy="0"/>
        </a:xfrm>
      </p:grpSpPr>
      <p:sp>
        <p:nvSpPr>
          <p:cNvPr id="29" name="Google Shape;29;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1" i="0" sz="4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30" name="Google Shape;30;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400"/>
              </a:spcBef>
              <a:spcAft>
                <a:spcPts val="0"/>
              </a:spcAft>
              <a:buClr>
                <a:schemeClr val="dk1"/>
              </a:buClr>
              <a:buSzPts val="2000"/>
              <a:buFont typeface="Merriweather"/>
              <a:buNone/>
              <a:defRPr b="0" i="0" sz="2000" u="none" cap="none" strike="noStrike">
                <a:solidFill>
                  <a:schemeClr val="dk1"/>
                </a:solidFill>
                <a:latin typeface="Merriweather"/>
                <a:ea typeface="Merriweather"/>
                <a:cs typeface="Merriweather"/>
                <a:sym typeface="Merriweather"/>
              </a:defRPr>
            </a:lvl1pPr>
            <a:lvl2pPr indent="-228600" lvl="1" marL="914400" marR="0" rtl="0" algn="l">
              <a:spcBef>
                <a:spcPts val="360"/>
              </a:spcBef>
              <a:spcAft>
                <a:spcPts val="0"/>
              </a:spcAft>
              <a:buClr>
                <a:schemeClr val="dk1"/>
              </a:buClr>
              <a:buSzPts val="1800"/>
              <a:buFont typeface="Merriweather"/>
              <a:buNone/>
              <a:defRPr b="0" i="0" sz="1800" u="none" cap="none" strike="noStrike">
                <a:solidFill>
                  <a:schemeClr val="dk1"/>
                </a:solidFill>
                <a:latin typeface="Merriweather"/>
                <a:ea typeface="Merriweather"/>
                <a:cs typeface="Merriweather"/>
                <a:sym typeface="Merriweather"/>
              </a:defRPr>
            </a:lvl2pPr>
            <a:lvl3pPr indent="-228600" lvl="2" marL="1371600" marR="0" rtl="0" algn="l">
              <a:spcBef>
                <a:spcPts val="320"/>
              </a:spcBef>
              <a:spcAft>
                <a:spcPts val="0"/>
              </a:spcAft>
              <a:buClr>
                <a:schemeClr val="dk1"/>
              </a:buClr>
              <a:buSzPts val="1600"/>
              <a:buFont typeface="Merriweather"/>
              <a:buNone/>
              <a:defRPr b="0" i="0" sz="1600" u="none" cap="none" strike="noStrike">
                <a:solidFill>
                  <a:schemeClr val="dk1"/>
                </a:solidFill>
                <a:latin typeface="Merriweather"/>
                <a:ea typeface="Merriweather"/>
                <a:cs typeface="Merriweather"/>
                <a:sym typeface="Merriweather"/>
              </a:defRPr>
            </a:lvl3pPr>
            <a:lvl4pPr indent="-228600" lvl="3" marL="18288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4pPr>
            <a:lvl5pPr indent="-228600" lvl="4" marL="22860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5pPr>
            <a:lvl6pPr indent="-228600" lvl="5" marL="27432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6pPr>
            <a:lvl7pPr indent="-228600" lvl="6" marL="32004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7pPr>
            <a:lvl8pPr indent="-228600" lvl="7" marL="36576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8pPr>
            <a:lvl9pPr indent="-228600" lvl="8" marL="41148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9pPr>
          </a:lstStyle>
          <a:p/>
        </p:txBody>
      </p:sp>
      <p:sp>
        <p:nvSpPr>
          <p:cNvPr id="31" name="Google Shape;31;p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4" name="Shape 34"/>
        <p:cNvGrpSpPr/>
        <p:nvPr/>
      </p:nvGrpSpPr>
      <p:grpSpPr>
        <a:xfrm>
          <a:off x="0" y="0"/>
          <a:ext cx="0" cy="0"/>
          <a:chOff x="0" y="0"/>
          <a:chExt cx="0" cy="0"/>
        </a:xfrm>
      </p:grpSpPr>
      <p:sp>
        <p:nvSpPr>
          <p:cNvPr id="35" name="Google Shape;35;p6"/>
          <p:cNvSpPr txBox="1"/>
          <p:nvPr>
            <p:ph idx="1" type="body"/>
          </p:nvPr>
        </p:nvSpPr>
        <p:spPr>
          <a:xfrm>
            <a:off x="609600" y="1524000"/>
            <a:ext cx="3810000" cy="4114800"/>
          </a:xfrm>
          <a:prstGeom prst="rect">
            <a:avLst/>
          </a:prstGeom>
          <a:noFill/>
          <a:ln>
            <a:noFill/>
          </a:ln>
        </p:spPr>
        <p:txBody>
          <a:bodyPr anchorCtr="0" anchor="t" bIns="45700" lIns="91425" spcFirstLastPara="1" rIns="91425" wrap="square" tIns="45700">
            <a:noAutofit/>
          </a:bodyPr>
          <a:lstStyle>
            <a:lvl1pPr indent="-406400" lvl="0" marL="4572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1pPr>
            <a:lvl2pPr indent="-381000" lvl="1" marL="9144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2pPr>
            <a:lvl3pPr indent="-355600" lvl="2" marL="1371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3pPr>
            <a:lvl4pPr indent="-342900" lvl="3" marL="18288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4pPr>
            <a:lvl5pPr indent="-342900" lvl="4" marL="22860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5pPr>
            <a:lvl6pPr indent="-342900" lvl="5" marL="27432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6pPr>
            <a:lvl7pPr indent="-342900" lvl="6" marL="32004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7pPr>
            <a:lvl8pPr indent="-342900" lvl="7" marL="36576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8pPr>
            <a:lvl9pPr indent="-342900" lvl="8" marL="41148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9pPr>
          </a:lstStyle>
          <a:p/>
        </p:txBody>
      </p:sp>
      <p:sp>
        <p:nvSpPr>
          <p:cNvPr id="36" name="Google Shape;36;p6"/>
          <p:cNvSpPr txBox="1"/>
          <p:nvPr>
            <p:ph idx="2" type="body"/>
          </p:nvPr>
        </p:nvSpPr>
        <p:spPr>
          <a:xfrm>
            <a:off x="4572000" y="1524000"/>
            <a:ext cx="3810000" cy="4114800"/>
          </a:xfrm>
          <a:prstGeom prst="rect">
            <a:avLst/>
          </a:prstGeom>
          <a:noFill/>
          <a:ln>
            <a:noFill/>
          </a:ln>
        </p:spPr>
        <p:txBody>
          <a:bodyPr anchorCtr="0" anchor="t" bIns="45700" lIns="91425" spcFirstLastPara="1" rIns="91425" wrap="square" tIns="45700">
            <a:noAutofit/>
          </a:bodyPr>
          <a:lstStyle>
            <a:lvl1pPr indent="-406400" lvl="0" marL="4572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1pPr>
            <a:lvl2pPr indent="-381000" lvl="1" marL="9144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2pPr>
            <a:lvl3pPr indent="-355600" lvl="2" marL="1371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3pPr>
            <a:lvl4pPr indent="-342900" lvl="3" marL="18288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4pPr>
            <a:lvl5pPr indent="-342900" lvl="4" marL="22860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5pPr>
            <a:lvl6pPr indent="-342900" lvl="5" marL="27432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6pPr>
            <a:lvl7pPr indent="-342900" lvl="6" marL="32004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7pPr>
            <a:lvl8pPr indent="-342900" lvl="7" marL="36576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8pPr>
            <a:lvl9pPr indent="-342900" lvl="8" marL="41148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9pPr>
          </a:lstStyle>
          <a:p/>
        </p:txBody>
      </p:sp>
      <p:sp>
        <p:nvSpPr>
          <p:cNvPr id="37" name="Google Shape;37;p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40" name="Google Shape;40;p6"/>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4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41" name="Shape 41"/>
        <p:cNvGrpSpPr/>
        <p:nvPr/>
      </p:nvGrpSpPr>
      <p:grpSpPr>
        <a:xfrm>
          <a:off x="0" y="0"/>
          <a:ext cx="0" cy="0"/>
          <a:chOff x="0" y="0"/>
          <a:chExt cx="0" cy="0"/>
        </a:xfrm>
      </p:grpSpPr>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480"/>
              </a:spcBef>
              <a:spcAft>
                <a:spcPts val="0"/>
              </a:spcAft>
              <a:buClr>
                <a:schemeClr val="dk1"/>
              </a:buClr>
              <a:buSzPts val="2400"/>
              <a:buFont typeface="Merriweather"/>
              <a:buNone/>
              <a:defRPr b="1" i="0" sz="2400" u="none" cap="none" strike="noStrike">
                <a:solidFill>
                  <a:schemeClr val="dk1"/>
                </a:solidFill>
                <a:latin typeface="Merriweather"/>
                <a:ea typeface="Merriweather"/>
                <a:cs typeface="Merriweather"/>
                <a:sym typeface="Merriweather"/>
              </a:defRPr>
            </a:lvl1pPr>
            <a:lvl2pPr indent="-228600" lvl="1" marL="914400" marR="0" rtl="0" algn="l">
              <a:spcBef>
                <a:spcPts val="400"/>
              </a:spcBef>
              <a:spcAft>
                <a:spcPts val="0"/>
              </a:spcAft>
              <a:buClr>
                <a:schemeClr val="dk1"/>
              </a:buClr>
              <a:buSzPts val="2000"/>
              <a:buFont typeface="Merriweather"/>
              <a:buNone/>
              <a:defRPr b="1" i="0" sz="2000" u="none" cap="none" strike="noStrike">
                <a:solidFill>
                  <a:schemeClr val="dk1"/>
                </a:solidFill>
                <a:latin typeface="Merriweather"/>
                <a:ea typeface="Merriweather"/>
                <a:cs typeface="Merriweather"/>
                <a:sym typeface="Merriweather"/>
              </a:defRPr>
            </a:lvl2pPr>
            <a:lvl3pPr indent="-228600" lvl="2" marL="1371600" marR="0" rtl="0" algn="l">
              <a:spcBef>
                <a:spcPts val="360"/>
              </a:spcBef>
              <a:spcAft>
                <a:spcPts val="0"/>
              </a:spcAft>
              <a:buClr>
                <a:schemeClr val="dk1"/>
              </a:buClr>
              <a:buSzPts val="1800"/>
              <a:buFont typeface="Merriweather"/>
              <a:buNone/>
              <a:defRPr b="1" i="0" sz="1800" u="none" cap="none" strike="noStrike">
                <a:solidFill>
                  <a:schemeClr val="dk1"/>
                </a:solidFill>
                <a:latin typeface="Merriweather"/>
                <a:ea typeface="Merriweather"/>
                <a:cs typeface="Merriweather"/>
                <a:sym typeface="Merriweather"/>
              </a:defRPr>
            </a:lvl3pPr>
            <a:lvl4pPr indent="-228600" lvl="3" marL="18288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4pPr>
            <a:lvl5pPr indent="-228600" lvl="4" marL="22860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5pPr>
            <a:lvl6pPr indent="-228600" lvl="5" marL="27432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6pPr>
            <a:lvl7pPr indent="-228600" lvl="6" marL="32004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7pPr>
            <a:lvl8pPr indent="-228600" lvl="7" marL="36576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8pPr>
            <a:lvl9pPr indent="-228600" lvl="8" marL="41148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1pPr>
            <a:lvl2pPr indent="-355600" lvl="1" marL="914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2pPr>
            <a:lvl3pPr indent="-342900" lvl="2" marL="13716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3pPr>
            <a:lvl4pPr indent="-330200" lvl="3" marL="18288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4pPr>
            <a:lvl5pPr indent="-330200" lvl="4" marL="22860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5pPr>
            <a:lvl6pPr indent="-330200" lvl="5" marL="27432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6pPr>
            <a:lvl7pPr indent="-330200" lvl="6" marL="32004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7pPr>
            <a:lvl8pPr indent="-330200" lvl="7" marL="36576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8pPr>
            <a:lvl9pPr indent="-330200" lvl="8" marL="41148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480"/>
              </a:spcBef>
              <a:spcAft>
                <a:spcPts val="0"/>
              </a:spcAft>
              <a:buClr>
                <a:schemeClr val="dk1"/>
              </a:buClr>
              <a:buSzPts val="2400"/>
              <a:buFont typeface="Merriweather"/>
              <a:buNone/>
              <a:defRPr b="1" i="0" sz="2400" u="none" cap="none" strike="noStrike">
                <a:solidFill>
                  <a:schemeClr val="dk1"/>
                </a:solidFill>
                <a:latin typeface="Merriweather"/>
                <a:ea typeface="Merriweather"/>
                <a:cs typeface="Merriweather"/>
                <a:sym typeface="Merriweather"/>
              </a:defRPr>
            </a:lvl1pPr>
            <a:lvl2pPr indent="-228600" lvl="1" marL="914400" marR="0" rtl="0" algn="l">
              <a:spcBef>
                <a:spcPts val="400"/>
              </a:spcBef>
              <a:spcAft>
                <a:spcPts val="0"/>
              </a:spcAft>
              <a:buClr>
                <a:schemeClr val="dk1"/>
              </a:buClr>
              <a:buSzPts val="2000"/>
              <a:buFont typeface="Merriweather"/>
              <a:buNone/>
              <a:defRPr b="1" i="0" sz="2000" u="none" cap="none" strike="noStrike">
                <a:solidFill>
                  <a:schemeClr val="dk1"/>
                </a:solidFill>
                <a:latin typeface="Merriweather"/>
                <a:ea typeface="Merriweather"/>
                <a:cs typeface="Merriweather"/>
                <a:sym typeface="Merriweather"/>
              </a:defRPr>
            </a:lvl2pPr>
            <a:lvl3pPr indent="-228600" lvl="2" marL="1371600" marR="0" rtl="0" algn="l">
              <a:spcBef>
                <a:spcPts val="360"/>
              </a:spcBef>
              <a:spcAft>
                <a:spcPts val="0"/>
              </a:spcAft>
              <a:buClr>
                <a:schemeClr val="dk1"/>
              </a:buClr>
              <a:buSzPts val="1800"/>
              <a:buFont typeface="Merriweather"/>
              <a:buNone/>
              <a:defRPr b="1" i="0" sz="1800" u="none" cap="none" strike="noStrike">
                <a:solidFill>
                  <a:schemeClr val="dk1"/>
                </a:solidFill>
                <a:latin typeface="Merriweather"/>
                <a:ea typeface="Merriweather"/>
                <a:cs typeface="Merriweather"/>
                <a:sym typeface="Merriweather"/>
              </a:defRPr>
            </a:lvl3pPr>
            <a:lvl4pPr indent="-228600" lvl="3" marL="18288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4pPr>
            <a:lvl5pPr indent="-228600" lvl="4" marL="22860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5pPr>
            <a:lvl6pPr indent="-228600" lvl="5" marL="27432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6pPr>
            <a:lvl7pPr indent="-228600" lvl="6" marL="32004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7pPr>
            <a:lvl8pPr indent="-228600" lvl="7" marL="36576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8pPr>
            <a:lvl9pPr indent="-228600" lvl="8" marL="4114800" marR="0" rtl="0" algn="l">
              <a:spcBef>
                <a:spcPts val="320"/>
              </a:spcBef>
              <a:spcAft>
                <a:spcPts val="0"/>
              </a:spcAft>
              <a:buClr>
                <a:schemeClr val="dk1"/>
              </a:buClr>
              <a:buSzPts val="1600"/>
              <a:buFont typeface="Merriweather"/>
              <a:buNone/>
              <a:defRPr b="1" i="0" sz="1600" u="none" cap="none" strike="noStrike">
                <a:solidFill>
                  <a:schemeClr val="dk1"/>
                </a:solidFill>
                <a:latin typeface="Merriweather"/>
                <a:ea typeface="Merriweather"/>
                <a:cs typeface="Merriweather"/>
                <a:sym typeface="Merriweather"/>
              </a:defRPr>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1pPr>
            <a:lvl2pPr indent="-355600" lvl="1" marL="914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2pPr>
            <a:lvl3pPr indent="-342900" lvl="2" marL="1371600" marR="0" rtl="0" algn="l">
              <a:spcBef>
                <a:spcPts val="360"/>
              </a:spcBef>
              <a:spcAft>
                <a:spcPts val="0"/>
              </a:spcAft>
              <a:buClr>
                <a:schemeClr val="dk1"/>
              </a:buClr>
              <a:buSzPts val="1800"/>
              <a:buFont typeface="Merriweather"/>
              <a:buChar char="•"/>
              <a:defRPr b="0" i="0" sz="1800" u="none" cap="none" strike="noStrike">
                <a:solidFill>
                  <a:schemeClr val="dk1"/>
                </a:solidFill>
                <a:latin typeface="Merriweather"/>
                <a:ea typeface="Merriweather"/>
                <a:cs typeface="Merriweather"/>
                <a:sym typeface="Merriweather"/>
              </a:defRPr>
            </a:lvl3pPr>
            <a:lvl4pPr indent="-330200" lvl="3" marL="18288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4pPr>
            <a:lvl5pPr indent="-330200" lvl="4" marL="22860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5pPr>
            <a:lvl6pPr indent="-330200" lvl="5" marL="27432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6pPr>
            <a:lvl7pPr indent="-330200" lvl="6" marL="32004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7pPr>
            <a:lvl8pPr indent="-330200" lvl="7" marL="36576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8pPr>
            <a:lvl9pPr indent="-330200" lvl="8" marL="4114800" marR="0" rtl="0" algn="l">
              <a:spcBef>
                <a:spcPts val="320"/>
              </a:spcBef>
              <a:spcAft>
                <a:spcPts val="0"/>
              </a:spcAft>
              <a:buClr>
                <a:schemeClr val="dk1"/>
              </a:buClr>
              <a:buSzPts val="1600"/>
              <a:buFont typeface="Merriweather"/>
              <a:buChar char="»"/>
              <a:defRPr b="0" i="0" sz="1600" u="none" cap="none" strike="noStrike">
                <a:solidFill>
                  <a:schemeClr val="dk1"/>
                </a:solidFill>
                <a:latin typeface="Merriweather"/>
                <a:ea typeface="Merriweather"/>
                <a:cs typeface="Merriweather"/>
                <a:sym typeface="Merriweather"/>
              </a:defRPr>
            </a:lvl9pPr>
          </a:lstStyle>
          <a:p/>
        </p:txBody>
      </p:sp>
      <p:sp>
        <p:nvSpPr>
          <p:cNvPr id="46" name="Google Shape;46;p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49" name="Shape 49"/>
        <p:cNvGrpSpPr/>
        <p:nvPr/>
      </p:nvGrpSpPr>
      <p:grpSpPr>
        <a:xfrm>
          <a:off x="0" y="0"/>
          <a:ext cx="0" cy="0"/>
          <a:chOff x="0" y="0"/>
          <a:chExt cx="0" cy="0"/>
        </a:xfrm>
      </p:grpSpPr>
      <p:sp>
        <p:nvSpPr>
          <p:cNvPr id="50" name="Google Shape;50;p8"/>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4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51" name="Google Shape;51;p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1" i="0" sz="2000" u="none" cap="none" strike="noStrike">
                <a:solidFill>
                  <a:schemeClr val="dk2"/>
                </a:solidFill>
                <a:latin typeface="Batang"/>
                <a:ea typeface="Batang"/>
                <a:cs typeface="Batang"/>
                <a:sym typeface="Batang"/>
              </a:defRPr>
            </a:lvl1pPr>
            <a:lvl2pPr lvl="1"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2pPr>
            <a:lvl3pPr lvl="2"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3pPr>
            <a:lvl4pPr lvl="3"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4pPr>
            <a:lvl5pPr lvl="4"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5pPr>
            <a:lvl6pPr lvl="5"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6pPr>
            <a:lvl7pPr lvl="6"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7pPr>
            <a:lvl8pPr lvl="7"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8pPr>
            <a:lvl9pPr lvl="8" marR="0" rtl="0" algn="ctr">
              <a:spcBef>
                <a:spcPts val="0"/>
              </a:spcBef>
              <a:spcAft>
                <a:spcPts val="0"/>
              </a:spcAft>
              <a:buSzPts val="1400"/>
              <a:buNone/>
              <a:defRPr b="0" i="0" sz="5600" u="none" cap="none" strike="noStrike">
                <a:solidFill>
                  <a:schemeClr val="dk2"/>
                </a:solidFill>
                <a:latin typeface="Batang"/>
                <a:ea typeface="Batang"/>
                <a:cs typeface="Batang"/>
                <a:sym typeface="Batang"/>
              </a:defRPr>
            </a:lvl9pPr>
          </a:lstStyle>
          <a:p/>
        </p:txBody>
      </p:sp>
      <p:sp>
        <p:nvSpPr>
          <p:cNvPr id="60" name="Google Shape;60;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Merriweather"/>
              <a:buChar char="•"/>
              <a:defRPr b="0" i="0" sz="3200" u="none" cap="none" strike="noStrike">
                <a:solidFill>
                  <a:schemeClr val="dk1"/>
                </a:solidFill>
                <a:latin typeface="Merriweather"/>
                <a:ea typeface="Merriweather"/>
                <a:cs typeface="Merriweather"/>
                <a:sym typeface="Merriweather"/>
              </a:defRPr>
            </a:lvl1pPr>
            <a:lvl2pPr indent="-406400" lvl="1" marL="914400" marR="0" rtl="0" algn="l">
              <a:spcBef>
                <a:spcPts val="560"/>
              </a:spcBef>
              <a:spcAft>
                <a:spcPts val="0"/>
              </a:spcAft>
              <a:buClr>
                <a:schemeClr val="dk1"/>
              </a:buClr>
              <a:buSzPts val="2800"/>
              <a:buFont typeface="Merriweather"/>
              <a:buChar char="–"/>
              <a:defRPr b="0" i="0" sz="2800" u="none" cap="none" strike="noStrike">
                <a:solidFill>
                  <a:schemeClr val="dk1"/>
                </a:solidFill>
                <a:latin typeface="Merriweather"/>
                <a:ea typeface="Merriweather"/>
                <a:cs typeface="Merriweather"/>
                <a:sym typeface="Merriweather"/>
              </a:defRPr>
            </a:lvl2pPr>
            <a:lvl3pPr indent="-381000" lvl="2" marL="1371600" marR="0" rtl="0" algn="l">
              <a:spcBef>
                <a:spcPts val="480"/>
              </a:spcBef>
              <a:spcAft>
                <a:spcPts val="0"/>
              </a:spcAft>
              <a:buClr>
                <a:schemeClr val="dk1"/>
              </a:buClr>
              <a:buSzPts val="2400"/>
              <a:buFont typeface="Merriweather"/>
              <a:buChar char="•"/>
              <a:defRPr b="0" i="0" sz="2400" u="none" cap="none" strike="noStrike">
                <a:solidFill>
                  <a:schemeClr val="dk1"/>
                </a:solidFill>
                <a:latin typeface="Merriweather"/>
                <a:ea typeface="Merriweather"/>
                <a:cs typeface="Merriweather"/>
                <a:sym typeface="Merriweather"/>
              </a:defRPr>
            </a:lvl3pPr>
            <a:lvl4pPr indent="-355600" lvl="3" marL="1828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4pPr>
            <a:lvl5pPr indent="-355600" lvl="4" marL="22860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5pPr>
            <a:lvl6pPr indent="-355600" lvl="5" marL="27432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6pPr>
            <a:lvl7pPr indent="-355600" lvl="6" marL="32004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7pPr>
            <a:lvl8pPr indent="-355600" lvl="7" marL="36576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8pPr>
            <a:lvl9pPr indent="-355600" lvl="8" marL="4114800" marR="0" rtl="0" algn="l">
              <a:spcBef>
                <a:spcPts val="400"/>
              </a:spcBef>
              <a:spcAft>
                <a:spcPts val="0"/>
              </a:spcAft>
              <a:buClr>
                <a:schemeClr val="dk1"/>
              </a:buClr>
              <a:buSzPts val="2000"/>
              <a:buFont typeface="Merriweather"/>
              <a:buChar char="»"/>
              <a:defRPr b="0" i="0" sz="2000" u="none" cap="none" strike="noStrike">
                <a:solidFill>
                  <a:schemeClr val="dk1"/>
                </a:solidFill>
                <a:latin typeface="Merriweather"/>
                <a:ea typeface="Merriweather"/>
                <a:cs typeface="Merriweather"/>
                <a:sym typeface="Merriweather"/>
              </a:defRPr>
            </a:lvl9pPr>
          </a:lstStyle>
          <a:p/>
        </p:txBody>
      </p:sp>
      <p:sp>
        <p:nvSpPr>
          <p:cNvPr id="61" name="Google Shape;61;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280"/>
              </a:spcBef>
              <a:spcAft>
                <a:spcPts val="0"/>
              </a:spcAft>
              <a:buClr>
                <a:schemeClr val="dk1"/>
              </a:buClr>
              <a:buSzPts val="1400"/>
              <a:buFont typeface="Merriweather"/>
              <a:buNone/>
              <a:defRPr b="0" i="0" sz="1400" u="none" cap="none" strike="noStrike">
                <a:solidFill>
                  <a:schemeClr val="dk1"/>
                </a:solidFill>
                <a:latin typeface="Merriweather"/>
                <a:ea typeface="Merriweather"/>
                <a:cs typeface="Merriweather"/>
                <a:sym typeface="Merriweather"/>
              </a:defRPr>
            </a:lvl1pPr>
            <a:lvl2pPr indent="-228600" lvl="1" marL="914400" marR="0" rtl="0" algn="l">
              <a:spcBef>
                <a:spcPts val="240"/>
              </a:spcBef>
              <a:spcAft>
                <a:spcPts val="0"/>
              </a:spcAft>
              <a:buClr>
                <a:schemeClr val="dk1"/>
              </a:buClr>
              <a:buSzPts val="1200"/>
              <a:buFont typeface="Merriweather"/>
              <a:buNone/>
              <a:defRPr b="0" i="0" sz="1200" u="none" cap="none" strike="noStrike">
                <a:solidFill>
                  <a:schemeClr val="dk1"/>
                </a:solidFill>
                <a:latin typeface="Merriweather"/>
                <a:ea typeface="Merriweather"/>
                <a:cs typeface="Merriweather"/>
                <a:sym typeface="Merriweather"/>
              </a:defRPr>
            </a:lvl2pPr>
            <a:lvl3pPr indent="-228600" lvl="2" marL="1371600" marR="0" rtl="0" algn="l">
              <a:spcBef>
                <a:spcPts val="200"/>
              </a:spcBef>
              <a:spcAft>
                <a:spcPts val="0"/>
              </a:spcAft>
              <a:buClr>
                <a:schemeClr val="dk1"/>
              </a:buClr>
              <a:buSzPts val="1000"/>
              <a:buFont typeface="Merriweather"/>
              <a:buNone/>
              <a:defRPr b="0" i="0" sz="1000" u="none" cap="none" strike="noStrike">
                <a:solidFill>
                  <a:schemeClr val="dk1"/>
                </a:solidFill>
                <a:latin typeface="Merriweather"/>
                <a:ea typeface="Merriweather"/>
                <a:cs typeface="Merriweather"/>
                <a:sym typeface="Merriweather"/>
              </a:defRPr>
            </a:lvl3pPr>
            <a:lvl4pPr indent="-228600" lvl="3" marL="18288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4pPr>
            <a:lvl5pPr indent="-228600" lvl="4" marL="22860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5pPr>
            <a:lvl6pPr indent="-228600" lvl="5" marL="27432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6pPr>
            <a:lvl7pPr indent="-228600" lvl="6" marL="32004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7pPr>
            <a:lvl8pPr indent="-228600" lvl="7" marL="36576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8pPr>
            <a:lvl9pPr indent="-228600" lvl="8" marL="4114800" marR="0" rtl="0" algn="l">
              <a:spcBef>
                <a:spcPts val="180"/>
              </a:spcBef>
              <a:spcAft>
                <a:spcPts val="0"/>
              </a:spcAft>
              <a:buClr>
                <a:schemeClr val="dk1"/>
              </a:buClr>
              <a:buSzPts val="900"/>
              <a:buFont typeface="Merriweather"/>
              <a:buNone/>
              <a:defRPr b="0" i="0" sz="900" u="none" cap="none" strike="noStrike">
                <a:solidFill>
                  <a:schemeClr val="dk1"/>
                </a:solidFill>
                <a:latin typeface="Merriweather"/>
                <a:ea typeface="Merriweather"/>
                <a:cs typeface="Merriweather"/>
                <a:sym typeface="Merriweather"/>
              </a:defRPr>
            </a:lvl9pPr>
          </a:lstStyle>
          <a:p/>
        </p:txBody>
      </p:sp>
      <p:sp>
        <p:nvSpPr>
          <p:cNvPr id="62" name="Google Shape;62;p1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6" Type="http://schemas.openxmlformats.org/officeDocument/2006/relationships/slideLayout" Target="../slideLayouts/slideLayout5.xml"/><Relationship Id="rId18" Type="http://schemas.openxmlformats.org/officeDocument/2006/relationships/theme" Target="../theme/theme2.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1" name="Google Shape;11;p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2" name="Google Shape;12;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descr="bar" id="13" name="Google Shape;13;p1"/>
          <p:cNvPicPr preferRelativeResize="0"/>
          <p:nvPr/>
        </p:nvPicPr>
        <p:blipFill rotWithShape="1">
          <a:blip r:embed="rId1">
            <a:alphaModFix/>
          </a:blip>
          <a:srcRect b="0" l="0" r="0" t="0"/>
          <a:stretch/>
        </p:blipFill>
        <p:spPr>
          <a:xfrm>
            <a:off x="0" y="5716588"/>
            <a:ext cx="9137650" cy="11541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9.png"/><Relationship Id="rId5" Type="http://schemas.openxmlformats.org/officeDocument/2006/relationships/image" Target="../media/image5.png"/><Relationship Id="rId6"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2.png"/><Relationship Id="rId4" Type="http://schemas.openxmlformats.org/officeDocument/2006/relationships/image" Target="../media/image3.png"/><Relationship Id="rId5"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1.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type="ctrTitle"/>
          </p:nvPr>
        </p:nvSpPr>
        <p:spPr>
          <a:xfrm>
            <a:off x="1143000" y="1122363"/>
            <a:ext cx="6858000" cy="2387600"/>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None/>
            </a:pPr>
            <a:br>
              <a:rPr lang="en-US" sz="2400"/>
            </a:br>
            <a:r>
              <a:rPr b="1" lang="en-US" sz="2400">
                <a:latin typeface="Arial"/>
                <a:ea typeface="Arial"/>
                <a:cs typeface="Arial"/>
                <a:sym typeface="Arial"/>
              </a:rPr>
              <a:t>Stakeholder Influences on the Relationships</a:t>
            </a:r>
            <a:br>
              <a:rPr b="1" lang="en-US" sz="2400">
                <a:latin typeface="Arial"/>
                <a:ea typeface="Arial"/>
                <a:cs typeface="Arial"/>
                <a:sym typeface="Arial"/>
              </a:rPr>
            </a:br>
            <a:r>
              <a:rPr b="1" lang="en-US" sz="2400">
                <a:latin typeface="Arial"/>
                <a:ea typeface="Arial"/>
                <a:cs typeface="Arial"/>
                <a:sym typeface="Arial"/>
              </a:rPr>
              <a:t>Between ESG Governance, Reporting and</a:t>
            </a:r>
            <a:br>
              <a:rPr b="1" lang="en-US" sz="2400">
                <a:latin typeface="Arial"/>
                <a:ea typeface="Arial"/>
                <a:cs typeface="Arial"/>
                <a:sym typeface="Arial"/>
              </a:rPr>
            </a:br>
            <a:r>
              <a:rPr b="1" lang="en-US" sz="2400">
                <a:latin typeface="Arial"/>
                <a:ea typeface="Arial"/>
                <a:cs typeface="Arial"/>
                <a:sym typeface="Arial"/>
              </a:rPr>
              <a:t>Profitability in the Global Automotive</a:t>
            </a:r>
            <a:br>
              <a:rPr b="1" lang="en-US" sz="2400">
                <a:latin typeface="Arial"/>
                <a:ea typeface="Arial"/>
                <a:cs typeface="Arial"/>
                <a:sym typeface="Arial"/>
              </a:rPr>
            </a:br>
            <a:r>
              <a:rPr b="1" lang="en-US" sz="2400">
                <a:latin typeface="Arial"/>
                <a:ea typeface="Arial"/>
                <a:cs typeface="Arial"/>
                <a:sym typeface="Arial"/>
              </a:rPr>
              <a:t>Industry Supply Chain</a:t>
            </a:r>
            <a:br>
              <a:rPr b="1" lang="en-US" sz="2400">
                <a:latin typeface="Arial"/>
                <a:ea typeface="Arial"/>
                <a:cs typeface="Arial"/>
                <a:sym typeface="Arial"/>
              </a:rPr>
            </a:br>
            <a:endParaRPr b="1" sz="2400">
              <a:latin typeface="Arial"/>
              <a:ea typeface="Arial"/>
              <a:cs typeface="Arial"/>
              <a:sym typeface="Arial"/>
            </a:endParaRPr>
          </a:p>
        </p:txBody>
      </p:sp>
      <p:sp>
        <p:nvSpPr>
          <p:cNvPr id="115" name="Google Shape;115;p18"/>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1800"/>
              <a:buFont typeface="Merriweather"/>
              <a:buNone/>
            </a:pPr>
            <a:r>
              <a:rPr lang="en-US"/>
              <a:t>Dr. Shirley J Daniel, University of Hawaii at Manoa, USA</a:t>
            </a:r>
            <a:endParaRPr/>
          </a:p>
          <a:p>
            <a:pPr indent="0" lvl="0" marL="0" rtl="0" algn="ctr">
              <a:spcBef>
                <a:spcPts val="360"/>
              </a:spcBef>
              <a:spcAft>
                <a:spcPts val="0"/>
              </a:spcAft>
              <a:buClr>
                <a:schemeClr val="dk1"/>
              </a:buClr>
              <a:buSzPts val="1800"/>
              <a:buFont typeface="Merriweather"/>
              <a:buNone/>
            </a:pPr>
            <a:r>
              <a:rPr lang="en-US"/>
              <a:t>Dr. Ting-Tsen Yeh, Louisiana State University in Shreveport, USA</a:t>
            </a:r>
            <a:endParaRPr/>
          </a:p>
          <a:p>
            <a:pPr indent="0" lvl="0" marL="0" rtl="0" algn="ctr">
              <a:spcBef>
                <a:spcPts val="360"/>
              </a:spcBef>
              <a:spcAft>
                <a:spcPts val="0"/>
              </a:spcAft>
              <a:buClr>
                <a:schemeClr val="dk1"/>
              </a:buClr>
              <a:buSzPts val="1800"/>
              <a:buFont typeface="Merriweather"/>
              <a:buNone/>
            </a:pPr>
            <a:r>
              <a:rPr lang="en-US"/>
              <a:t>Dr. Yuanzhang Xiao, University of Hawaii at Manoa, USA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685800" y="76200"/>
            <a:ext cx="7772400" cy="850569"/>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Performance variables</a:t>
            </a:r>
            <a:endParaRPr/>
          </a:p>
        </p:txBody>
      </p:sp>
      <p:sp>
        <p:nvSpPr>
          <p:cNvPr id="170" name="Google Shape;170;p27"/>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aphicFrame>
        <p:nvGraphicFramePr>
          <p:cNvPr id="171" name="Google Shape;171;p27"/>
          <p:cNvGraphicFramePr/>
          <p:nvPr/>
        </p:nvGraphicFramePr>
        <p:xfrm>
          <a:off x="311724" y="1185227"/>
          <a:ext cx="3000000" cy="3000000"/>
        </p:xfrm>
        <a:graphic>
          <a:graphicData uri="http://schemas.openxmlformats.org/drawingml/2006/table">
            <a:tbl>
              <a:tblPr bandRow="1" firstCol="1" firstRow="1">
                <a:noFill/>
                <a:tableStyleId>{8E50BCBF-1143-4F01-9C67-0764F321A7FC}</a:tableStyleId>
              </a:tblPr>
              <a:tblGrid>
                <a:gridCol w="2118575"/>
                <a:gridCol w="4968025"/>
                <a:gridCol w="1447800"/>
              </a:tblGrid>
              <a:tr h="177800">
                <a:tc>
                  <a:txBody>
                    <a:bodyPr/>
                    <a:lstStyle/>
                    <a:p>
                      <a:pPr indent="0" lvl="0" marL="0" marR="0" rtl="0" algn="l">
                        <a:lnSpc>
                          <a:spcPct val="107000"/>
                        </a:lnSpc>
                        <a:spcBef>
                          <a:spcPts val="0"/>
                        </a:spcBef>
                        <a:spcAft>
                          <a:spcPts val="0"/>
                        </a:spcAft>
                        <a:buClr>
                          <a:schemeClr val="dk1"/>
                        </a:buClr>
                        <a:buSzPts val="1400"/>
                        <a:buFont typeface="Helvetica Neue"/>
                        <a:buNone/>
                      </a:pPr>
                      <a:r>
                        <a:rPr lang="en-US" sz="1400" u="none" cap="none" strike="noStrike">
                          <a:latin typeface="Helvetica Neue"/>
                          <a:ea typeface="Helvetica Neue"/>
                          <a:cs typeface="Helvetica Neue"/>
                          <a:sym typeface="Helvetica Neue"/>
                        </a:rPr>
                        <a:t>ESG Performance</a:t>
                      </a:r>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Measure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Source</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OVERALL_SCORE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ESG overall scores reported by Refinitiv </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ENV_SCORE </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Environmental scores reported by Refinitiv </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SOC_SCORE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Social scores reported by Refinitiv</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GOV_SCORE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Corporate governance score reported by Refinitiv </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68575" marL="68575"/>
                </a:tc>
              </a:tr>
            </a:tbl>
          </a:graphicData>
        </a:graphic>
      </p:graphicFrame>
      <p:graphicFrame>
        <p:nvGraphicFramePr>
          <p:cNvPr id="172" name="Google Shape;172;p27"/>
          <p:cNvGraphicFramePr/>
          <p:nvPr/>
        </p:nvGraphicFramePr>
        <p:xfrm>
          <a:off x="311724" y="2493436"/>
          <a:ext cx="3000000" cy="3000000"/>
        </p:xfrm>
        <a:graphic>
          <a:graphicData uri="http://schemas.openxmlformats.org/drawingml/2006/table">
            <a:tbl>
              <a:tblPr bandRow="1" firstCol="1" firstRow="1">
                <a:noFill/>
                <a:tableStyleId>{8E50BCBF-1143-4F01-9C67-0764F321A7FC}</a:tableStyleId>
              </a:tblPr>
              <a:tblGrid>
                <a:gridCol w="1447800"/>
                <a:gridCol w="4829575"/>
                <a:gridCol w="2257025"/>
              </a:tblGrid>
              <a:tr h="177800">
                <a:tc>
                  <a:txBody>
                    <a:bodyPr/>
                    <a:lstStyle/>
                    <a:p>
                      <a:pPr indent="0" lvl="0" marL="0" marR="0" rtl="0" algn="l">
                        <a:spcBef>
                          <a:spcPts val="0"/>
                        </a:spcBef>
                        <a:spcAft>
                          <a:spcPts val="0"/>
                        </a:spcAft>
                        <a:buClr>
                          <a:schemeClr val="dk1"/>
                        </a:buClr>
                        <a:buSzPts val="1400"/>
                        <a:buFont typeface="Helvetica Neue"/>
                        <a:buNone/>
                      </a:pPr>
                      <a:r>
                        <a:rPr lang="en-US" sz="1400" u="none" cap="none" strike="noStrike">
                          <a:latin typeface="Helvetica Neue"/>
                          <a:ea typeface="Helvetica Neue"/>
                          <a:cs typeface="Helvetica Neue"/>
                          <a:sym typeface="Helvetica Neue"/>
                        </a:rPr>
                        <a:t>Financial Performance</a:t>
                      </a:r>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Measure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Source</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ROA</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Return on assets calculated by net income (item 7220) divided by total assets (item 7230)</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Datastream/Worldscope</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EBIT/sale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Earnings before income taxes to sales ratio calculated by earnings before income taxes (item 18191) divided by sales (item 1001)</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Datastream/Worldscope </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Q</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Tobin’s q calculated by total assets (item7230) plus market capitalization (item 7210) minus book value of equity (item 7220) divided by total assets (item 7230)</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Datastream/Worldscope </a:t>
                      </a:r>
                      <a:endParaRPr sz="1400" u="none" cap="none" strike="noStrike">
                        <a:latin typeface="Calibri"/>
                        <a:ea typeface="Calibri"/>
                        <a:cs typeface="Calibri"/>
                        <a:sym typeface="Calibri"/>
                      </a:endParaRPr>
                    </a:p>
                  </a:txBody>
                  <a:tcPr marT="0" marB="0" marR="68575" marL="68575"/>
                </a:tc>
              </a:tr>
            </a:tbl>
          </a:graphicData>
        </a:graphic>
      </p:graphicFrame>
      <p:graphicFrame>
        <p:nvGraphicFramePr>
          <p:cNvPr id="173" name="Google Shape;173;p27"/>
          <p:cNvGraphicFramePr/>
          <p:nvPr/>
        </p:nvGraphicFramePr>
        <p:xfrm>
          <a:off x="304796" y="4928326"/>
          <a:ext cx="3000000" cy="3000000"/>
        </p:xfrm>
        <a:graphic>
          <a:graphicData uri="http://schemas.openxmlformats.org/drawingml/2006/table">
            <a:tbl>
              <a:tblPr bandRow="1" firstCol="1" firstRow="1">
                <a:noFill/>
                <a:tableStyleId>{8E50BCBF-1143-4F01-9C67-0764F321A7FC}</a:tableStyleId>
              </a:tblPr>
              <a:tblGrid>
                <a:gridCol w="1905000"/>
                <a:gridCol w="3200400"/>
                <a:gridCol w="3429000"/>
              </a:tblGrid>
              <a:tr h="177800">
                <a:tc>
                  <a:txBody>
                    <a:bodyPr/>
                    <a:lstStyle/>
                    <a:p>
                      <a:pPr indent="0" lvl="0" marL="0" marR="0" rtl="0" algn="l">
                        <a:lnSpc>
                          <a:spcPct val="107000"/>
                        </a:lnSpc>
                        <a:spcBef>
                          <a:spcPts val="0"/>
                        </a:spcBef>
                        <a:spcAft>
                          <a:spcPts val="0"/>
                        </a:spcAft>
                        <a:buNone/>
                      </a:pPr>
                      <a:r>
                        <a:rPr lang="en-US" sz="1400" u="none" cap="none" strike="noStrike">
                          <a:latin typeface="Helvetica Neue"/>
                          <a:ea typeface="Helvetica Neue"/>
                          <a:cs typeface="Helvetica Neue"/>
                          <a:sym typeface="Helvetica Neue"/>
                        </a:rPr>
                        <a:t>Economy </a:t>
                      </a:r>
                      <a:r>
                        <a:rPr lang="en-US" sz="1400" u="none" cap="none" strike="noStrike"/>
                        <a:t>Variable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Measure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Source</a:t>
                      </a:r>
                      <a:endParaRPr sz="1400" u="none" cap="none" strike="noStrike">
                        <a:latin typeface="Calibri"/>
                        <a:ea typeface="Calibri"/>
                        <a:cs typeface="Calibri"/>
                        <a:sym typeface="Calibri"/>
                      </a:endParaRPr>
                    </a:p>
                  </a:txBody>
                  <a:tcPr marT="0" marB="0" marR="68575" marL="68575"/>
                </a:tc>
              </a:tr>
              <a:tr h="177800">
                <a:tc>
                  <a:txBody>
                    <a:bodyPr/>
                    <a:lstStyle/>
                    <a:p>
                      <a:pPr indent="0" lvl="0" marL="0" marR="0" rtl="0" algn="l">
                        <a:lnSpc>
                          <a:spcPct val="107000"/>
                        </a:lnSpc>
                        <a:spcBef>
                          <a:spcPts val="0"/>
                        </a:spcBef>
                        <a:spcAft>
                          <a:spcPts val="0"/>
                        </a:spcAft>
                        <a:buNone/>
                      </a:pPr>
                      <a:r>
                        <a:rPr lang="en-US" sz="1400" u="none" cap="none" strike="noStrike"/>
                        <a:t>Emerging</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1 if firms’ origins are the emerging economies; 0 otherwise.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United Nations Conference on Trade and Development (UNCTAD)</a:t>
                      </a:r>
                      <a:endParaRPr sz="1400" u="none" cap="none" strike="noStrike">
                        <a:latin typeface="Calibri"/>
                        <a:ea typeface="Calibri"/>
                        <a:cs typeface="Calibri"/>
                        <a:sym typeface="Calibri"/>
                      </a:endParaRPr>
                    </a:p>
                  </a:txBody>
                  <a:tcPr marT="0" marB="0" marR="68575" marL="68575"/>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8"/>
          <p:cNvSpPr txBox="1"/>
          <p:nvPr>
            <p:ph type="title"/>
          </p:nvPr>
        </p:nvSpPr>
        <p:spPr>
          <a:xfrm>
            <a:off x="685800" y="34636"/>
            <a:ext cx="7772400" cy="609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Stakeholder variables</a:t>
            </a:r>
            <a:endParaRPr/>
          </a:p>
        </p:txBody>
      </p:sp>
      <p:sp>
        <p:nvSpPr>
          <p:cNvPr id="179" name="Google Shape;179;p28"/>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aphicFrame>
        <p:nvGraphicFramePr>
          <p:cNvPr id="180" name="Google Shape;180;p28"/>
          <p:cNvGraphicFramePr/>
          <p:nvPr/>
        </p:nvGraphicFramePr>
        <p:xfrm>
          <a:off x="34636" y="717275"/>
          <a:ext cx="3000000" cy="3000000"/>
        </p:xfrm>
        <a:graphic>
          <a:graphicData uri="http://schemas.openxmlformats.org/drawingml/2006/table">
            <a:tbl>
              <a:tblPr bandRow="1" firstCol="1" firstRow="1">
                <a:noFill/>
                <a:tableStyleId>{8E50BCBF-1143-4F01-9C67-0764F321A7FC}</a:tableStyleId>
              </a:tblPr>
              <a:tblGrid>
                <a:gridCol w="1932700"/>
                <a:gridCol w="5652650"/>
                <a:gridCol w="1524000"/>
              </a:tblGrid>
              <a:tr h="294900">
                <a:tc>
                  <a:txBody>
                    <a:bodyPr/>
                    <a:lstStyle/>
                    <a:p>
                      <a:pPr indent="0" lvl="0" marL="0" marR="0" rtl="0" algn="l">
                        <a:lnSpc>
                          <a:spcPct val="107000"/>
                        </a:lnSpc>
                        <a:spcBef>
                          <a:spcPts val="0"/>
                        </a:spcBef>
                        <a:spcAft>
                          <a:spcPts val="0"/>
                        </a:spcAft>
                        <a:buNone/>
                      </a:pPr>
                      <a:r>
                        <a:rPr lang="en-US" sz="1400" u="none" cap="none" strike="noStrike"/>
                        <a:t>Variable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Measure</a:t>
                      </a:r>
                      <a:endParaRPr sz="14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1400" u="none" cap="none" strike="noStrike"/>
                        <a:t>Source</a:t>
                      </a:r>
                      <a:endParaRPr sz="1400" u="none" cap="none" strike="noStrike">
                        <a:latin typeface="Calibri"/>
                        <a:ea typeface="Calibri"/>
                        <a:cs typeface="Calibri"/>
                        <a:sym typeface="Calibri"/>
                      </a:endParaRPr>
                    </a:p>
                  </a:txBody>
                  <a:tcPr marT="0" marB="0" marR="68575" marL="68575"/>
                </a:tc>
              </a:tr>
              <a:tr h="294900">
                <a:tc>
                  <a:txBody>
                    <a:bodyPr/>
                    <a:lstStyle/>
                    <a:p>
                      <a:pPr indent="0" lvl="0" marL="0" marR="0" rtl="0" algn="l">
                        <a:lnSpc>
                          <a:spcPct val="107000"/>
                        </a:lnSpc>
                        <a:spcBef>
                          <a:spcPts val="0"/>
                        </a:spcBef>
                        <a:spcAft>
                          <a:spcPts val="0"/>
                        </a:spcAft>
                        <a:buNone/>
                      </a:pPr>
                      <a:r>
                        <a:rPr lang="en-US" sz="1400" u="none" cap="none" strike="noStrike"/>
                        <a:t>InCO2emission</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Natural logarithm of CO2 equivalents emissions (EN_EN_ER_DP023)</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renewableenergyuse</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make use of renewable energy? (EN_EN_RR_DP046)</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445675">
                <a:tc>
                  <a:txBody>
                    <a:bodyPr/>
                    <a:lstStyle/>
                    <a:p>
                      <a:pPr indent="0" lvl="0" marL="0" marR="0" rtl="0" algn="l">
                        <a:lnSpc>
                          <a:spcPct val="107000"/>
                        </a:lnSpc>
                        <a:spcBef>
                          <a:spcPts val="0"/>
                        </a:spcBef>
                        <a:spcAft>
                          <a:spcPts val="0"/>
                        </a:spcAft>
                        <a:buNone/>
                      </a:pPr>
                      <a:r>
                        <a:rPr lang="en-US" sz="1400" u="none" cap="none" strike="noStrike"/>
                        <a:t>productrecall</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Has the company announced a mass recall of products or has completely withdrawn a product due to defects or safety reasons? (SO_CU_PR_DP060)</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policycustomerhealth</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have a policy to protect customer health &amp; safety? (SO_CU_PR_DP012_1)</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avoidchildlabor</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have a policy to avoid the use of child labor? (SO_SO_HR_DP010_2)</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445675">
                <a:tc>
                  <a:txBody>
                    <a:bodyPr/>
                    <a:lstStyle/>
                    <a:p>
                      <a:pPr indent="0" lvl="0" marL="0" marR="0" rtl="0" algn="l">
                        <a:lnSpc>
                          <a:spcPct val="107000"/>
                        </a:lnSpc>
                        <a:spcBef>
                          <a:spcPts val="0"/>
                        </a:spcBef>
                        <a:spcAft>
                          <a:spcPts val="0"/>
                        </a:spcAft>
                        <a:buNone/>
                      </a:pPr>
                      <a:r>
                        <a:rPr lang="en-US" sz="1400" u="none" cap="none" strike="noStrike"/>
                        <a:t>corporaterespaward</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Has the company received an award for its social, ethical, community, or environmental activities or performance? (SO_SO_CO_DP074)</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596475">
                <a:tc>
                  <a:txBody>
                    <a:bodyPr/>
                    <a:lstStyle/>
                    <a:p>
                      <a:pPr indent="0" lvl="0" marL="0" marR="0" rtl="0" algn="l">
                        <a:lnSpc>
                          <a:spcPct val="107000"/>
                        </a:lnSpc>
                        <a:spcBef>
                          <a:spcPts val="0"/>
                        </a:spcBef>
                        <a:spcAft>
                          <a:spcPts val="0"/>
                        </a:spcAft>
                        <a:buNone/>
                      </a:pPr>
                      <a:r>
                        <a:rPr lang="en-US" sz="1400" u="none" cap="none" strike="noStrike"/>
                        <a:t>endhumanrightsupplier</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report or show to be ready to end a partnership with a sourcing partner if human rights criteria are not met? (SO_SO_HR_DP029)</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flexibleworkingscheme</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provide flexible working schemes? (SO_WO_DO_DP026)</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747250">
                <a:tc>
                  <a:txBody>
                    <a:bodyPr/>
                    <a:lstStyle/>
                    <a:p>
                      <a:pPr indent="0" lvl="0" marL="0" marR="0" rtl="0" algn="l">
                        <a:lnSpc>
                          <a:spcPct val="107000"/>
                        </a:lnSpc>
                        <a:spcBef>
                          <a:spcPts val="0"/>
                        </a:spcBef>
                        <a:spcAft>
                          <a:spcPts val="0"/>
                        </a:spcAft>
                        <a:buNone/>
                      </a:pPr>
                      <a:r>
                        <a:rPr lang="en-US" sz="1400" u="none" cap="none" strike="noStrike"/>
                        <a:t>partnerwithNGO</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Does the company report on partnerships or initiatives with specialized NGOs, industry organizations, governmental or supra-governmental organizations, which are focused on improving environmental issues? (EN_EN_ER_DP070)</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445675">
                <a:tc>
                  <a:txBody>
                    <a:bodyPr/>
                    <a:lstStyle/>
                    <a:p>
                      <a:pPr indent="0" lvl="0" marL="0" marR="0" rtl="0" algn="l">
                        <a:lnSpc>
                          <a:spcPct val="107000"/>
                        </a:lnSpc>
                        <a:spcBef>
                          <a:spcPts val="0"/>
                        </a:spcBef>
                        <a:spcAft>
                          <a:spcPts val="0"/>
                        </a:spcAft>
                        <a:buNone/>
                      </a:pPr>
                      <a:r>
                        <a:rPr lang="en-US" sz="1400" u="none" cap="none" strike="noStrike"/>
                        <a:t>strike</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Has there has been a strike or an industrial dispute that led to lost working days? (SO_WO_EQ_DP037)</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Greenfund</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1 if firms are included in one of the top 10 ESG funds; 0 otherwise.</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Refinitiv</a:t>
                      </a:r>
                      <a:endParaRPr sz="1400" u="none" cap="none" strike="noStrike">
                        <a:latin typeface="Calibri"/>
                        <a:ea typeface="Calibri"/>
                        <a:cs typeface="Calibri"/>
                        <a:sym typeface="Calibri"/>
                      </a:endParaRPr>
                    </a:p>
                  </a:txBody>
                  <a:tcPr marT="0" marB="0" marR="57650" marL="57650">
                    <a:solidFill>
                      <a:schemeClr val="lt1"/>
                    </a:solidFill>
                  </a:tcPr>
                </a:tc>
              </a:tr>
              <a:tr h="294900">
                <a:tc>
                  <a:txBody>
                    <a:bodyPr/>
                    <a:lstStyle/>
                    <a:p>
                      <a:pPr indent="0" lvl="0" marL="0" marR="0" rtl="0" algn="l">
                        <a:lnSpc>
                          <a:spcPct val="107000"/>
                        </a:lnSpc>
                        <a:spcBef>
                          <a:spcPts val="0"/>
                        </a:spcBef>
                        <a:spcAft>
                          <a:spcPts val="0"/>
                        </a:spcAft>
                        <a:buNone/>
                      </a:pPr>
                      <a:r>
                        <a:rPr lang="en-US" sz="1400" u="none" cap="none" strike="noStrike"/>
                        <a:t>AIAG</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400" u="none" cap="none" strike="noStrike"/>
                        <a:t>1 if firms are the members of Automotive Industry Action Group (AIAG); 0 otherwise.</a:t>
                      </a:r>
                      <a:endParaRPr sz="1400" u="none" cap="none" strike="noStrike">
                        <a:latin typeface="Calibri"/>
                        <a:ea typeface="Calibri"/>
                        <a:cs typeface="Calibri"/>
                        <a:sym typeface="Calibri"/>
                      </a:endParaRPr>
                    </a:p>
                  </a:txBody>
                  <a:tcPr marT="0" marB="0" marR="57650" marL="57650">
                    <a:solidFill>
                      <a:schemeClr val="lt1"/>
                    </a:solidFill>
                  </a:tcPr>
                </a:tc>
                <a:tc>
                  <a:txBody>
                    <a:bodyPr/>
                    <a:lstStyle/>
                    <a:p>
                      <a:pPr indent="0" lvl="0" marL="0" marR="0" rtl="0" algn="l">
                        <a:lnSpc>
                          <a:spcPct val="107000"/>
                        </a:lnSpc>
                        <a:spcBef>
                          <a:spcPts val="0"/>
                        </a:spcBef>
                        <a:spcAft>
                          <a:spcPts val="0"/>
                        </a:spcAft>
                        <a:buNone/>
                      </a:pPr>
                      <a:r>
                        <a:rPr lang="en-US" sz="1200" u="none" cap="none" strike="noStrike"/>
                        <a:t>Automotive Industry</a:t>
                      </a:r>
                      <a:endParaRPr/>
                    </a:p>
                    <a:p>
                      <a:pPr indent="0" lvl="0" marL="0" marR="0" rtl="0" algn="l">
                        <a:lnSpc>
                          <a:spcPct val="107000"/>
                        </a:lnSpc>
                        <a:spcBef>
                          <a:spcPts val="0"/>
                        </a:spcBef>
                        <a:spcAft>
                          <a:spcPts val="0"/>
                        </a:spcAft>
                        <a:buNone/>
                      </a:pPr>
                      <a:r>
                        <a:rPr lang="en-US" sz="1200" u="none" cap="none" strike="noStrike"/>
                        <a:t>Action Group</a:t>
                      </a:r>
                      <a:endParaRPr sz="1200" u="none" cap="none" strike="noStrike">
                        <a:latin typeface="Calibri"/>
                        <a:ea typeface="Calibri"/>
                        <a:cs typeface="Calibri"/>
                        <a:sym typeface="Calibri"/>
                      </a:endParaRPr>
                    </a:p>
                  </a:txBody>
                  <a:tcPr marT="0" marB="0" marR="57650" marL="57650">
                    <a:solidFill>
                      <a:schemeClr val="lt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9"/>
          <p:cNvSpPr txBox="1"/>
          <p:nvPr>
            <p:ph type="title"/>
          </p:nvPr>
        </p:nvSpPr>
        <p:spPr>
          <a:xfrm>
            <a:off x="304799" y="228600"/>
            <a:ext cx="8592607"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600"/>
              <a:t>EU OEMs and Tier 1 suppliers</a:t>
            </a:r>
            <a:endParaRPr sz="3600"/>
          </a:p>
        </p:txBody>
      </p:sp>
      <p:sp>
        <p:nvSpPr>
          <p:cNvPr id="186" name="Google Shape;186;p29"/>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pSp>
        <p:nvGrpSpPr>
          <p:cNvPr id="187" name="Google Shape;187;p29"/>
          <p:cNvGrpSpPr/>
          <p:nvPr/>
        </p:nvGrpSpPr>
        <p:grpSpPr>
          <a:xfrm>
            <a:off x="1447800" y="1143000"/>
            <a:ext cx="7620739" cy="4460343"/>
            <a:chOff x="0" y="0"/>
            <a:chExt cx="5733288" cy="3355847"/>
          </a:xfrm>
        </p:grpSpPr>
        <p:grpSp>
          <p:nvGrpSpPr>
            <p:cNvPr id="188" name="Google Shape;188;p29"/>
            <p:cNvGrpSpPr/>
            <p:nvPr/>
          </p:nvGrpSpPr>
          <p:grpSpPr>
            <a:xfrm>
              <a:off x="0" y="0"/>
              <a:ext cx="5733288" cy="3355847"/>
              <a:chOff x="1526" y="408"/>
              <a:chExt cx="5700" cy="3433"/>
            </a:xfrm>
          </p:grpSpPr>
          <p:sp>
            <p:nvSpPr>
              <p:cNvPr id="189" name="Google Shape;189;p29"/>
              <p:cNvSpPr/>
              <p:nvPr/>
            </p:nvSpPr>
            <p:spPr>
              <a:xfrm>
                <a:off x="1582" y="500"/>
                <a:ext cx="5520" cy="3076"/>
              </a:xfrm>
              <a:custGeom>
                <a:rect b="b" l="l" r="r" t="t"/>
                <a:pathLst>
                  <a:path extrusionOk="0" h="3076" w="5520">
                    <a:moveTo>
                      <a:pt x="1931" y="718"/>
                    </a:moveTo>
                    <a:lnTo>
                      <a:pt x="3889" y="823"/>
                    </a:lnTo>
                    <a:moveTo>
                      <a:pt x="1931" y="718"/>
                    </a:moveTo>
                    <a:lnTo>
                      <a:pt x="1491" y="315"/>
                    </a:lnTo>
                    <a:moveTo>
                      <a:pt x="1931" y="718"/>
                    </a:moveTo>
                    <a:lnTo>
                      <a:pt x="2555" y="2"/>
                    </a:lnTo>
                    <a:moveTo>
                      <a:pt x="1931" y="718"/>
                    </a:moveTo>
                    <a:lnTo>
                      <a:pt x="5520" y="2084"/>
                    </a:lnTo>
                    <a:moveTo>
                      <a:pt x="1931" y="718"/>
                    </a:moveTo>
                    <a:lnTo>
                      <a:pt x="3422" y="1497"/>
                    </a:lnTo>
                    <a:moveTo>
                      <a:pt x="1931" y="718"/>
                    </a:moveTo>
                    <a:lnTo>
                      <a:pt x="3113" y="0"/>
                    </a:lnTo>
                    <a:moveTo>
                      <a:pt x="1931" y="718"/>
                    </a:moveTo>
                    <a:lnTo>
                      <a:pt x="651" y="2418"/>
                    </a:lnTo>
                    <a:moveTo>
                      <a:pt x="1931" y="718"/>
                    </a:moveTo>
                    <a:lnTo>
                      <a:pt x="360" y="676"/>
                    </a:lnTo>
                    <a:moveTo>
                      <a:pt x="1931" y="718"/>
                    </a:moveTo>
                    <a:lnTo>
                      <a:pt x="4417" y="277"/>
                    </a:lnTo>
                    <a:moveTo>
                      <a:pt x="1931" y="718"/>
                    </a:moveTo>
                    <a:lnTo>
                      <a:pt x="5147" y="621"/>
                    </a:lnTo>
                    <a:moveTo>
                      <a:pt x="1931" y="718"/>
                    </a:moveTo>
                    <a:lnTo>
                      <a:pt x="2004" y="121"/>
                    </a:lnTo>
                    <a:moveTo>
                      <a:pt x="1931" y="718"/>
                    </a:moveTo>
                    <a:lnTo>
                      <a:pt x="0" y="1262"/>
                    </a:lnTo>
                    <a:moveTo>
                      <a:pt x="1931" y="718"/>
                    </a:moveTo>
                    <a:lnTo>
                      <a:pt x="909" y="274"/>
                    </a:lnTo>
                    <a:moveTo>
                      <a:pt x="1931" y="718"/>
                    </a:moveTo>
                    <a:lnTo>
                      <a:pt x="2392" y="3076"/>
                    </a:lnTo>
                    <a:moveTo>
                      <a:pt x="1931" y="718"/>
                    </a:moveTo>
                    <a:lnTo>
                      <a:pt x="1101" y="903"/>
                    </a:lnTo>
                    <a:moveTo>
                      <a:pt x="1931" y="718"/>
                    </a:moveTo>
                    <a:lnTo>
                      <a:pt x="458" y="1049"/>
                    </a:lnTo>
                    <a:moveTo>
                      <a:pt x="3889" y="823"/>
                    </a:moveTo>
                    <a:lnTo>
                      <a:pt x="1918" y="1209"/>
                    </a:lnTo>
                    <a:moveTo>
                      <a:pt x="3889" y="823"/>
                    </a:moveTo>
                    <a:lnTo>
                      <a:pt x="2675" y="1537"/>
                    </a:lnTo>
                    <a:moveTo>
                      <a:pt x="3889" y="823"/>
                    </a:moveTo>
                    <a:lnTo>
                      <a:pt x="1930" y="1607"/>
                    </a:lnTo>
                    <a:moveTo>
                      <a:pt x="3889" y="823"/>
                    </a:moveTo>
                    <a:lnTo>
                      <a:pt x="2253" y="1446"/>
                    </a:lnTo>
                    <a:moveTo>
                      <a:pt x="1491" y="315"/>
                    </a:moveTo>
                    <a:lnTo>
                      <a:pt x="2253" y="1446"/>
                    </a:lnTo>
                    <a:moveTo>
                      <a:pt x="2555" y="2"/>
                    </a:moveTo>
                    <a:lnTo>
                      <a:pt x="2675" y="1537"/>
                    </a:lnTo>
                    <a:moveTo>
                      <a:pt x="2555" y="2"/>
                    </a:moveTo>
                    <a:lnTo>
                      <a:pt x="1930" y="1607"/>
                    </a:lnTo>
                    <a:moveTo>
                      <a:pt x="5520" y="2084"/>
                    </a:moveTo>
                    <a:lnTo>
                      <a:pt x="1918" y="1209"/>
                    </a:lnTo>
                    <a:moveTo>
                      <a:pt x="3422" y="1497"/>
                    </a:moveTo>
                    <a:lnTo>
                      <a:pt x="1918" y="1209"/>
                    </a:lnTo>
                    <a:moveTo>
                      <a:pt x="3422" y="1497"/>
                    </a:moveTo>
                    <a:lnTo>
                      <a:pt x="1930" y="1607"/>
                    </a:lnTo>
                    <a:moveTo>
                      <a:pt x="3422" y="1497"/>
                    </a:moveTo>
                    <a:lnTo>
                      <a:pt x="2253" y="1446"/>
                    </a:lnTo>
                    <a:moveTo>
                      <a:pt x="3113" y="0"/>
                    </a:moveTo>
                    <a:lnTo>
                      <a:pt x="1918" y="1209"/>
                    </a:lnTo>
                    <a:moveTo>
                      <a:pt x="3113" y="0"/>
                    </a:moveTo>
                    <a:lnTo>
                      <a:pt x="2675" y="1537"/>
                    </a:lnTo>
                    <a:moveTo>
                      <a:pt x="3113" y="0"/>
                    </a:moveTo>
                    <a:lnTo>
                      <a:pt x="1930" y="1607"/>
                    </a:lnTo>
                    <a:moveTo>
                      <a:pt x="3113" y="0"/>
                    </a:moveTo>
                    <a:lnTo>
                      <a:pt x="2253" y="1446"/>
                    </a:lnTo>
                    <a:moveTo>
                      <a:pt x="651" y="2418"/>
                    </a:moveTo>
                    <a:lnTo>
                      <a:pt x="1918" y="1209"/>
                    </a:lnTo>
                    <a:moveTo>
                      <a:pt x="651" y="2418"/>
                    </a:moveTo>
                    <a:lnTo>
                      <a:pt x="2675" y="1537"/>
                    </a:lnTo>
                    <a:moveTo>
                      <a:pt x="651" y="2418"/>
                    </a:moveTo>
                    <a:lnTo>
                      <a:pt x="1930" y="1607"/>
                    </a:lnTo>
                    <a:moveTo>
                      <a:pt x="651" y="2418"/>
                    </a:moveTo>
                    <a:lnTo>
                      <a:pt x="2253" y="1446"/>
                    </a:lnTo>
                    <a:moveTo>
                      <a:pt x="360" y="676"/>
                    </a:moveTo>
                    <a:lnTo>
                      <a:pt x="1918" y="1209"/>
                    </a:lnTo>
                    <a:moveTo>
                      <a:pt x="360" y="676"/>
                    </a:moveTo>
                    <a:lnTo>
                      <a:pt x="2675" y="1537"/>
                    </a:lnTo>
                    <a:moveTo>
                      <a:pt x="360" y="676"/>
                    </a:moveTo>
                    <a:lnTo>
                      <a:pt x="2253" y="1446"/>
                    </a:lnTo>
                    <a:moveTo>
                      <a:pt x="2004" y="121"/>
                    </a:moveTo>
                    <a:lnTo>
                      <a:pt x="1918" y="1209"/>
                    </a:lnTo>
                    <a:moveTo>
                      <a:pt x="2004" y="121"/>
                    </a:moveTo>
                    <a:lnTo>
                      <a:pt x="2253" y="1446"/>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190" name="Google Shape;190;p29"/>
              <p:cNvSpPr/>
              <p:nvPr/>
            </p:nvSpPr>
            <p:spPr>
              <a:xfrm>
                <a:off x="1573" y="1670"/>
                <a:ext cx="1935" cy="100"/>
              </a:xfrm>
              <a:custGeom>
                <a:rect b="b" l="l" r="r" t="t"/>
                <a:pathLst>
                  <a:path extrusionOk="0" h="100" w="1935">
                    <a:moveTo>
                      <a:pt x="1935" y="0"/>
                    </a:moveTo>
                    <a:lnTo>
                      <a:pt x="0" y="0"/>
                    </a:lnTo>
                    <a:lnTo>
                      <a:pt x="0" y="35"/>
                    </a:lnTo>
                    <a:lnTo>
                      <a:pt x="0" y="64"/>
                    </a:lnTo>
                    <a:lnTo>
                      <a:pt x="0" y="100"/>
                    </a:lnTo>
                    <a:lnTo>
                      <a:pt x="1935" y="100"/>
                    </a:lnTo>
                    <a:lnTo>
                      <a:pt x="1935" y="64"/>
                    </a:lnTo>
                    <a:lnTo>
                      <a:pt x="1935" y="35"/>
                    </a:lnTo>
                    <a:lnTo>
                      <a:pt x="1935"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191" name="Google Shape;191;p29"/>
              <p:cNvSpPr/>
              <p:nvPr/>
            </p:nvSpPr>
            <p:spPr>
              <a:xfrm>
                <a:off x="1582" y="774"/>
                <a:ext cx="5595" cy="2987"/>
              </a:xfrm>
              <a:custGeom>
                <a:rect b="b" l="l" r="r" t="t"/>
                <a:pathLst>
                  <a:path extrusionOk="0" h="2987" w="5595">
                    <a:moveTo>
                      <a:pt x="0" y="988"/>
                    </a:moveTo>
                    <a:lnTo>
                      <a:pt x="2675" y="1263"/>
                    </a:lnTo>
                    <a:moveTo>
                      <a:pt x="0" y="988"/>
                    </a:moveTo>
                    <a:lnTo>
                      <a:pt x="1930" y="1333"/>
                    </a:lnTo>
                    <a:moveTo>
                      <a:pt x="0" y="988"/>
                    </a:moveTo>
                    <a:lnTo>
                      <a:pt x="2253" y="1172"/>
                    </a:lnTo>
                    <a:moveTo>
                      <a:pt x="909" y="0"/>
                    </a:moveTo>
                    <a:lnTo>
                      <a:pt x="1918" y="935"/>
                    </a:lnTo>
                    <a:moveTo>
                      <a:pt x="909" y="0"/>
                    </a:moveTo>
                    <a:lnTo>
                      <a:pt x="1930" y="1333"/>
                    </a:lnTo>
                    <a:moveTo>
                      <a:pt x="909" y="0"/>
                    </a:moveTo>
                    <a:lnTo>
                      <a:pt x="2253" y="1172"/>
                    </a:lnTo>
                    <a:moveTo>
                      <a:pt x="2392" y="2802"/>
                    </a:moveTo>
                    <a:lnTo>
                      <a:pt x="1918" y="935"/>
                    </a:lnTo>
                    <a:moveTo>
                      <a:pt x="2392" y="2802"/>
                    </a:moveTo>
                    <a:lnTo>
                      <a:pt x="2253" y="1172"/>
                    </a:lnTo>
                    <a:moveTo>
                      <a:pt x="1101" y="629"/>
                    </a:moveTo>
                    <a:lnTo>
                      <a:pt x="1918" y="935"/>
                    </a:lnTo>
                    <a:moveTo>
                      <a:pt x="1101" y="629"/>
                    </a:moveTo>
                    <a:lnTo>
                      <a:pt x="2675" y="1263"/>
                    </a:lnTo>
                    <a:moveTo>
                      <a:pt x="1101" y="629"/>
                    </a:moveTo>
                    <a:lnTo>
                      <a:pt x="1930" y="1333"/>
                    </a:lnTo>
                    <a:moveTo>
                      <a:pt x="1101" y="629"/>
                    </a:moveTo>
                    <a:lnTo>
                      <a:pt x="2253" y="1172"/>
                    </a:lnTo>
                    <a:moveTo>
                      <a:pt x="1918" y="935"/>
                    </a:moveTo>
                    <a:lnTo>
                      <a:pt x="3876" y="18"/>
                    </a:lnTo>
                    <a:moveTo>
                      <a:pt x="1918" y="935"/>
                    </a:moveTo>
                    <a:lnTo>
                      <a:pt x="5455" y="799"/>
                    </a:lnTo>
                    <a:moveTo>
                      <a:pt x="1918" y="935"/>
                    </a:moveTo>
                    <a:lnTo>
                      <a:pt x="319" y="1342"/>
                    </a:lnTo>
                    <a:moveTo>
                      <a:pt x="1918" y="935"/>
                    </a:moveTo>
                    <a:lnTo>
                      <a:pt x="3551" y="2984"/>
                    </a:lnTo>
                    <a:moveTo>
                      <a:pt x="3876" y="18"/>
                    </a:moveTo>
                    <a:lnTo>
                      <a:pt x="1930" y="1333"/>
                    </a:lnTo>
                    <a:moveTo>
                      <a:pt x="5455" y="799"/>
                    </a:moveTo>
                    <a:lnTo>
                      <a:pt x="1930" y="1333"/>
                    </a:lnTo>
                    <a:moveTo>
                      <a:pt x="319" y="1342"/>
                    </a:moveTo>
                    <a:lnTo>
                      <a:pt x="2675" y="1263"/>
                    </a:lnTo>
                    <a:moveTo>
                      <a:pt x="319" y="1342"/>
                    </a:moveTo>
                    <a:lnTo>
                      <a:pt x="2253" y="1172"/>
                    </a:lnTo>
                    <a:moveTo>
                      <a:pt x="2675" y="1263"/>
                    </a:moveTo>
                    <a:lnTo>
                      <a:pt x="1886" y="2956"/>
                    </a:lnTo>
                    <a:moveTo>
                      <a:pt x="2675" y="1263"/>
                    </a:moveTo>
                    <a:lnTo>
                      <a:pt x="998" y="2531"/>
                    </a:lnTo>
                    <a:moveTo>
                      <a:pt x="2675" y="1263"/>
                    </a:moveTo>
                    <a:lnTo>
                      <a:pt x="4990" y="1987"/>
                    </a:lnTo>
                    <a:moveTo>
                      <a:pt x="2675" y="1263"/>
                    </a:moveTo>
                    <a:lnTo>
                      <a:pt x="4136" y="2015"/>
                    </a:lnTo>
                    <a:moveTo>
                      <a:pt x="2675" y="1263"/>
                    </a:moveTo>
                    <a:lnTo>
                      <a:pt x="219" y="2093"/>
                    </a:lnTo>
                    <a:moveTo>
                      <a:pt x="2675" y="1263"/>
                    </a:moveTo>
                    <a:lnTo>
                      <a:pt x="4076" y="2714"/>
                    </a:lnTo>
                    <a:moveTo>
                      <a:pt x="4136" y="2015"/>
                    </a:moveTo>
                    <a:lnTo>
                      <a:pt x="1930" y="1333"/>
                    </a:lnTo>
                    <a:moveTo>
                      <a:pt x="4136" y="2015"/>
                    </a:moveTo>
                    <a:lnTo>
                      <a:pt x="2253" y="1172"/>
                    </a:lnTo>
                    <a:moveTo>
                      <a:pt x="4076" y="2714"/>
                    </a:moveTo>
                    <a:lnTo>
                      <a:pt x="2253" y="1172"/>
                    </a:lnTo>
                    <a:moveTo>
                      <a:pt x="1930" y="1333"/>
                    </a:moveTo>
                    <a:lnTo>
                      <a:pt x="1198" y="2816"/>
                    </a:lnTo>
                    <a:moveTo>
                      <a:pt x="1930" y="1333"/>
                    </a:moveTo>
                    <a:lnTo>
                      <a:pt x="2894" y="2986"/>
                    </a:lnTo>
                    <a:moveTo>
                      <a:pt x="1930" y="1333"/>
                    </a:moveTo>
                    <a:lnTo>
                      <a:pt x="72" y="1765"/>
                    </a:lnTo>
                    <a:moveTo>
                      <a:pt x="2894" y="2986"/>
                    </a:moveTo>
                    <a:lnTo>
                      <a:pt x="2253" y="1172"/>
                    </a:lnTo>
                    <a:moveTo>
                      <a:pt x="2253" y="1172"/>
                    </a:moveTo>
                    <a:lnTo>
                      <a:pt x="4717" y="2623"/>
                    </a:lnTo>
                    <a:moveTo>
                      <a:pt x="2253" y="1172"/>
                    </a:moveTo>
                    <a:lnTo>
                      <a:pt x="5595" y="1309"/>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pic>
            <p:nvPicPr>
              <p:cNvPr id="192" name="Google Shape;192;p29"/>
              <p:cNvPicPr preferRelativeResize="0"/>
              <p:nvPr/>
            </p:nvPicPr>
            <p:blipFill rotWithShape="1">
              <a:blip r:embed="rId3">
                <a:alphaModFix/>
              </a:blip>
              <a:srcRect b="0" l="0" r="0" t="0"/>
              <a:stretch/>
            </p:blipFill>
            <p:spPr>
              <a:xfrm>
                <a:off x="3369" y="1074"/>
                <a:ext cx="289" cy="289"/>
              </a:xfrm>
              <a:prstGeom prst="rect">
                <a:avLst/>
              </a:prstGeom>
              <a:noFill/>
              <a:ln>
                <a:noFill/>
              </a:ln>
            </p:spPr>
          </p:pic>
          <p:pic>
            <p:nvPicPr>
              <p:cNvPr id="193" name="Google Shape;193;p29"/>
              <p:cNvPicPr preferRelativeResize="0"/>
              <p:nvPr/>
            </p:nvPicPr>
            <p:blipFill rotWithShape="1">
              <a:blip r:embed="rId4">
                <a:alphaModFix/>
              </a:blip>
              <a:srcRect b="0" l="0" r="0" t="0"/>
              <a:stretch/>
            </p:blipFill>
            <p:spPr>
              <a:xfrm>
                <a:off x="3321" y="1530"/>
                <a:ext cx="356" cy="356"/>
              </a:xfrm>
              <a:prstGeom prst="rect">
                <a:avLst/>
              </a:prstGeom>
              <a:noFill/>
              <a:ln>
                <a:noFill/>
              </a:ln>
            </p:spPr>
          </p:pic>
          <p:pic>
            <p:nvPicPr>
              <p:cNvPr id="194" name="Google Shape;194;p29"/>
              <p:cNvPicPr preferRelativeResize="0"/>
              <p:nvPr/>
            </p:nvPicPr>
            <p:blipFill rotWithShape="1">
              <a:blip r:embed="rId5">
                <a:alphaModFix/>
              </a:blip>
              <a:srcRect b="0" l="0" r="0" t="0"/>
              <a:stretch/>
            </p:blipFill>
            <p:spPr>
              <a:xfrm>
                <a:off x="4159" y="1938"/>
                <a:ext cx="197" cy="197"/>
              </a:xfrm>
              <a:prstGeom prst="rect">
                <a:avLst/>
              </a:prstGeom>
              <a:noFill/>
              <a:ln>
                <a:noFill/>
              </a:ln>
            </p:spPr>
          </p:pic>
          <p:pic>
            <p:nvPicPr>
              <p:cNvPr id="195" name="Google Shape;195;p29"/>
              <p:cNvPicPr preferRelativeResize="0"/>
              <p:nvPr/>
            </p:nvPicPr>
            <p:blipFill rotWithShape="1">
              <a:blip r:embed="rId6">
                <a:alphaModFix/>
              </a:blip>
              <a:srcRect b="0" l="0" r="0" t="0"/>
              <a:stretch/>
            </p:blipFill>
            <p:spPr>
              <a:xfrm>
                <a:off x="3376" y="1971"/>
                <a:ext cx="271" cy="271"/>
              </a:xfrm>
              <a:prstGeom prst="rect">
                <a:avLst/>
              </a:prstGeom>
              <a:noFill/>
              <a:ln>
                <a:noFill/>
              </a:ln>
            </p:spPr>
          </p:pic>
          <p:sp>
            <p:nvSpPr>
              <p:cNvPr id="196" name="Google Shape;196;p29"/>
              <p:cNvSpPr/>
              <p:nvPr/>
            </p:nvSpPr>
            <p:spPr>
              <a:xfrm>
                <a:off x="3631" y="1743"/>
                <a:ext cx="407" cy="407"/>
              </a:xfrm>
              <a:custGeom>
                <a:rect b="b" l="l" r="r" t="t"/>
                <a:pathLst>
                  <a:path extrusionOk="0" h="407" w="407">
                    <a:moveTo>
                      <a:pt x="204" y="0"/>
                    </a:moveTo>
                    <a:lnTo>
                      <a:pt x="126" y="16"/>
                    </a:lnTo>
                    <a:lnTo>
                      <a:pt x="60" y="60"/>
                    </a:lnTo>
                    <a:lnTo>
                      <a:pt x="16" y="126"/>
                    </a:lnTo>
                    <a:lnTo>
                      <a:pt x="0" y="203"/>
                    </a:lnTo>
                    <a:lnTo>
                      <a:pt x="4" y="243"/>
                    </a:lnTo>
                    <a:lnTo>
                      <a:pt x="35" y="316"/>
                    </a:lnTo>
                    <a:lnTo>
                      <a:pt x="91" y="372"/>
                    </a:lnTo>
                    <a:lnTo>
                      <a:pt x="164" y="403"/>
                    </a:lnTo>
                    <a:lnTo>
                      <a:pt x="204" y="407"/>
                    </a:lnTo>
                    <a:lnTo>
                      <a:pt x="243" y="403"/>
                    </a:lnTo>
                    <a:lnTo>
                      <a:pt x="316" y="372"/>
                    </a:lnTo>
                    <a:lnTo>
                      <a:pt x="373" y="316"/>
                    </a:lnTo>
                    <a:lnTo>
                      <a:pt x="403" y="243"/>
                    </a:lnTo>
                    <a:lnTo>
                      <a:pt x="407" y="203"/>
                    </a:lnTo>
                    <a:lnTo>
                      <a:pt x="403" y="164"/>
                    </a:lnTo>
                    <a:lnTo>
                      <a:pt x="373" y="91"/>
                    </a:lnTo>
                    <a:lnTo>
                      <a:pt x="316" y="34"/>
                    </a:lnTo>
                    <a:lnTo>
                      <a:pt x="243" y="4"/>
                    </a:lnTo>
                    <a:lnTo>
                      <a:pt x="204" y="0"/>
                    </a:lnTo>
                    <a:close/>
                  </a:path>
                </a:pathLst>
              </a:custGeom>
              <a:solidFill>
                <a:srgbClr val="074A9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197" name="Google Shape;197;p29"/>
              <p:cNvSpPr/>
              <p:nvPr/>
            </p:nvSpPr>
            <p:spPr>
              <a:xfrm>
                <a:off x="3631" y="1743"/>
                <a:ext cx="407" cy="407"/>
              </a:xfrm>
              <a:custGeom>
                <a:rect b="b" l="l" r="r" t="t"/>
                <a:pathLst>
                  <a:path extrusionOk="0" h="407" w="407">
                    <a:moveTo>
                      <a:pt x="204" y="407"/>
                    </a:moveTo>
                    <a:lnTo>
                      <a:pt x="281" y="391"/>
                    </a:lnTo>
                    <a:lnTo>
                      <a:pt x="347" y="347"/>
                    </a:lnTo>
                    <a:lnTo>
                      <a:pt x="391" y="281"/>
                    </a:lnTo>
                    <a:lnTo>
                      <a:pt x="407" y="203"/>
                    </a:lnTo>
                    <a:lnTo>
                      <a:pt x="403" y="164"/>
                    </a:lnTo>
                    <a:lnTo>
                      <a:pt x="373" y="91"/>
                    </a:lnTo>
                    <a:lnTo>
                      <a:pt x="316" y="34"/>
                    </a:lnTo>
                    <a:lnTo>
                      <a:pt x="243" y="4"/>
                    </a:lnTo>
                    <a:lnTo>
                      <a:pt x="204" y="0"/>
                    </a:lnTo>
                    <a:lnTo>
                      <a:pt x="164" y="4"/>
                    </a:lnTo>
                    <a:lnTo>
                      <a:pt x="91" y="34"/>
                    </a:lnTo>
                    <a:lnTo>
                      <a:pt x="35" y="91"/>
                    </a:lnTo>
                    <a:lnTo>
                      <a:pt x="4" y="164"/>
                    </a:lnTo>
                    <a:lnTo>
                      <a:pt x="0" y="203"/>
                    </a:lnTo>
                    <a:lnTo>
                      <a:pt x="4" y="243"/>
                    </a:lnTo>
                    <a:lnTo>
                      <a:pt x="35" y="316"/>
                    </a:lnTo>
                    <a:lnTo>
                      <a:pt x="91" y="372"/>
                    </a:lnTo>
                    <a:lnTo>
                      <a:pt x="164" y="403"/>
                    </a:lnTo>
                    <a:lnTo>
                      <a:pt x="204" y="407"/>
                    </a:lnTo>
                    <a:close/>
                  </a:path>
                </a:pathLst>
              </a:custGeom>
              <a:noFill/>
              <a:ln cap="flat" cmpd="sng" w="10975">
                <a:solidFill>
                  <a:srgbClr val="074A9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198" name="Google Shape;198;p29"/>
              <p:cNvSpPr/>
              <p:nvPr/>
            </p:nvSpPr>
            <p:spPr>
              <a:xfrm>
                <a:off x="5427" y="1279"/>
                <a:ext cx="88" cy="88"/>
              </a:xfrm>
              <a:prstGeom prst="rect">
                <a:avLst/>
              </a:prstGeom>
              <a:solidFill>
                <a:srgbClr val="08519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199" name="Google Shape;199;p29"/>
              <p:cNvSpPr/>
              <p:nvPr/>
            </p:nvSpPr>
            <p:spPr>
              <a:xfrm>
                <a:off x="4089" y="454"/>
                <a:ext cx="97" cy="97"/>
              </a:xfrm>
              <a:prstGeom prst="rect">
                <a:avLst/>
              </a:prstGeom>
              <a:solidFill>
                <a:srgbClr val="07377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0" name="Google Shape;200;p29"/>
              <p:cNvSpPr/>
              <p:nvPr/>
            </p:nvSpPr>
            <p:spPr>
              <a:xfrm>
                <a:off x="1900" y="408"/>
                <a:ext cx="5252" cy="3270"/>
              </a:xfrm>
              <a:custGeom>
                <a:rect b="b" l="l" r="r" t="t"/>
                <a:pathLst>
                  <a:path extrusionOk="0" h="3270" w="5252">
                    <a:moveTo>
                      <a:pt x="81" y="728"/>
                    </a:moveTo>
                    <a:lnTo>
                      <a:pt x="0" y="728"/>
                    </a:lnTo>
                    <a:lnTo>
                      <a:pt x="0" y="809"/>
                    </a:lnTo>
                    <a:lnTo>
                      <a:pt x="81" y="809"/>
                    </a:lnTo>
                    <a:lnTo>
                      <a:pt x="81" y="728"/>
                    </a:lnTo>
                    <a:close/>
                    <a:moveTo>
                      <a:pt x="392" y="2449"/>
                    </a:moveTo>
                    <a:lnTo>
                      <a:pt x="271" y="2449"/>
                    </a:lnTo>
                    <a:lnTo>
                      <a:pt x="271" y="2570"/>
                    </a:lnTo>
                    <a:lnTo>
                      <a:pt x="392" y="2570"/>
                    </a:lnTo>
                    <a:lnTo>
                      <a:pt x="392" y="2449"/>
                    </a:lnTo>
                    <a:close/>
                    <a:moveTo>
                      <a:pt x="822" y="956"/>
                    </a:moveTo>
                    <a:lnTo>
                      <a:pt x="743" y="956"/>
                    </a:lnTo>
                    <a:lnTo>
                      <a:pt x="743" y="1035"/>
                    </a:lnTo>
                    <a:lnTo>
                      <a:pt x="822" y="1035"/>
                    </a:lnTo>
                    <a:lnTo>
                      <a:pt x="822" y="956"/>
                    </a:lnTo>
                    <a:close/>
                    <a:moveTo>
                      <a:pt x="1709" y="189"/>
                    </a:moveTo>
                    <a:lnTo>
                      <a:pt x="1661" y="189"/>
                    </a:lnTo>
                    <a:lnTo>
                      <a:pt x="1661" y="237"/>
                    </a:lnTo>
                    <a:lnTo>
                      <a:pt x="1709" y="237"/>
                    </a:lnTo>
                    <a:lnTo>
                      <a:pt x="1709" y="189"/>
                    </a:lnTo>
                    <a:close/>
                    <a:moveTo>
                      <a:pt x="2174" y="3066"/>
                    </a:moveTo>
                    <a:lnTo>
                      <a:pt x="1971" y="3066"/>
                    </a:lnTo>
                    <a:lnTo>
                      <a:pt x="1971" y="3270"/>
                    </a:lnTo>
                    <a:lnTo>
                      <a:pt x="2174" y="3270"/>
                    </a:lnTo>
                    <a:lnTo>
                      <a:pt x="2174" y="3066"/>
                    </a:lnTo>
                    <a:close/>
                    <a:moveTo>
                      <a:pt x="2886" y="0"/>
                    </a:moveTo>
                    <a:lnTo>
                      <a:pt x="2702" y="0"/>
                    </a:lnTo>
                    <a:lnTo>
                      <a:pt x="2702" y="184"/>
                    </a:lnTo>
                    <a:lnTo>
                      <a:pt x="2886" y="184"/>
                    </a:lnTo>
                    <a:lnTo>
                      <a:pt x="2886" y="0"/>
                    </a:lnTo>
                    <a:close/>
                    <a:moveTo>
                      <a:pt x="3143" y="1550"/>
                    </a:moveTo>
                    <a:lnTo>
                      <a:pt x="3063" y="1550"/>
                    </a:lnTo>
                    <a:lnTo>
                      <a:pt x="3063" y="1629"/>
                    </a:lnTo>
                    <a:lnTo>
                      <a:pt x="3143" y="1629"/>
                    </a:lnTo>
                    <a:lnTo>
                      <a:pt x="3143" y="1550"/>
                    </a:lnTo>
                    <a:close/>
                    <a:moveTo>
                      <a:pt x="5251" y="2126"/>
                    </a:moveTo>
                    <a:lnTo>
                      <a:pt x="5151" y="2126"/>
                    </a:lnTo>
                    <a:lnTo>
                      <a:pt x="5151" y="2226"/>
                    </a:lnTo>
                    <a:lnTo>
                      <a:pt x="5251" y="2226"/>
                    </a:lnTo>
                    <a:lnTo>
                      <a:pt x="5251" y="2126"/>
                    </a:lnTo>
                    <a:close/>
                  </a:path>
                </a:pathLst>
              </a:custGeom>
              <a:solidFill>
                <a:srgbClr val="072F6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1" name="Google Shape;201;p29"/>
              <p:cNvSpPr/>
              <p:nvPr/>
            </p:nvSpPr>
            <p:spPr>
              <a:xfrm>
                <a:off x="1961" y="1470"/>
                <a:ext cx="158" cy="158"/>
              </a:xfrm>
              <a:prstGeom prst="rect">
                <a:avLst/>
              </a:prstGeom>
              <a:solidFill>
                <a:srgbClr val="074E9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2" name="Google Shape;202;p29"/>
              <p:cNvSpPr/>
              <p:nvPr/>
            </p:nvSpPr>
            <p:spPr>
              <a:xfrm>
                <a:off x="2543" y="2731"/>
                <a:ext cx="3232" cy="611"/>
              </a:xfrm>
              <a:custGeom>
                <a:rect b="b" l="l" r="r" t="t"/>
                <a:pathLst>
                  <a:path extrusionOk="0" h="611" w="3232">
                    <a:moveTo>
                      <a:pt x="74" y="536"/>
                    </a:moveTo>
                    <a:lnTo>
                      <a:pt x="0" y="536"/>
                    </a:lnTo>
                    <a:lnTo>
                      <a:pt x="0" y="610"/>
                    </a:lnTo>
                    <a:lnTo>
                      <a:pt x="74" y="610"/>
                    </a:lnTo>
                    <a:lnTo>
                      <a:pt x="74" y="536"/>
                    </a:lnTo>
                    <a:close/>
                    <a:moveTo>
                      <a:pt x="3232" y="0"/>
                    </a:moveTo>
                    <a:lnTo>
                      <a:pt x="3118" y="0"/>
                    </a:lnTo>
                    <a:lnTo>
                      <a:pt x="3118" y="114"/>
                    </a:lnTo>
                    <a:lnTo>
                      <a:pt x="3232" y="114"/>
                    </a:lnTo>
                    <a:lnTo>
                      <a:pt x="3232" y="0"/>
                    </a:lnTo>
                    <a:close/>
                  </a:path>
                </a:pathLst>
              </a:custGeom>
              <a:solidFill>
                <a:srgbClr val="072F6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3" name="Google Shape;203;p29"/>
              <p:cNvSpPr/>
              <p:nvPr/>
            </p:nvSpPr>
            <p:spPr>
              <a:xfrm>
                <a:off x="5605" y="3434"/>
                <a:ext cx="107" cy="107"/>
              </a:xfrm>
              <a:prstGeom prst="rect">
                <a:avLst/>
              </a:prstGeom>
              <a:solidFill>
                <a:srgbClr val="074A9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4" name="Google Shape;204;p29"/>
              <p:cNvSpPr/>
              <p:nvPr/>
            </p:nvSpPr>
            <p:spPr>
              <a:xfrm>
                <a:off x="1604" y="2033"/>
                <a:ext cx="5622" cy="555"/>
              </a:xfrm>
              <a:custGeom>
                <a:rect b="b" l="l" r="r" t="t"/>
                <a:pathLst>
                  <a:path extrusionOk="0" h="555" w="5622">
                    <a:moveTo>
                      <a:pt x="98" y="457"/>
                    </a:moveTo>
                    <a:lnTo>
                      <a:pt x="0" y="457"/>
                    </a:lnTo>
                    <a:lnTo>
                      <a:pt x="0" y="555"/>
                    </a:lnTo>
                    <a:lnTo>
                      <a:pt x="98" y="555"/>
                    </a:lnTo>
                    <a:lnTo>
                      <a:pt x="98" y="457"/>
                    </a:lnTo>
                    <a:close/>
                    <a:moveTo>
                      <a:pt x="5621" y="0"/>
                    </a:moveTo>
                    <a:lnTo>
                      <a:pt x="5523" y="0"/>
                    </a:lnTo>
                    <a:lnTo>
                      <a:pt x="5523" y="99"/>
                    </a:lnTo>
                    <a:lnTo>
                      <a:pt x="5621" y="99"/>
                    </a:lnTo>
                    <a:lnTo>
                      <a:pt x="5621" y="0"/>
                    </a:lnTo>
                    <a:close/>
                  </a:path>
                </a:pathLst>
              </a:custGeom>
              <a:solidFill>
                <a:srgbClr val="072F6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5" name="Google Shape;205;p29"/>
              <p:cNvSpPr/>
              <p:nvPr/>
            </p:nvSpPr>
            <p:spPr>
              <a:xfrm>
                <a:off x="3029" y="770"/>
                <a:ext cx="88" cy="88"/>
              </a:xfrm>
              <a:prstGeom prst="rect">
                <a:avLst/>
              </a:prstGeom>
              <a:solidFill>
                <a:srgbClr val="FD8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6" name="Google Shape;206;p29"/>
              <p:cNvSpPr/>
              <p:nvPr/>
            </p:nvSpPr>
            <p:spPr>
              <a:xfrm>
                <a:off x="5393" y="727"/>
                <a:ext cx="130" cy="130"/>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7" name="Google Shape;207;p29"/>
              <p:cNvSpPr/>
              <p:nvPr/>
            </p:nvSpPr>
            <p:spPr>
              <a:xfrm>
                <a:off x="1861" y="2076"/>
                <a:ext cx="79" cy="79"/>
              </a:xfrm>
              <a:prstGeom prst="rect">
                <a:avLst/>
              </a:prstGeom>
              <a:solidFill>
                <a:srgbClr val="FD94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8" name="Google Shape;208;p29"/>
              <p:cNvSpPr/>
              <p:nvPr/>
            </p:nvSpPr>
            <p:spPr>
              <a:xfrm>
                <a:off x="3397" y="3658"/>
                <a:ext cx="143" cy="143"/>
              </a:xfrm>
              <a:prstGeom prst="rect">
                <a:avLst/>
              </a:prstGeom>
              <a:solidFill>
                <a:srgbClr val="FD8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09" name="Google Shape;209;p29"/>
              <p:cNvSpPr/>
              <p:nvPr/>
            </p:nvSpPr>
            <p:spPr>
              <a:xfrm>
                <a:off x="2685" y="3496"/>
                <a:ext cx="188" cy="188"/>
              </a:xfrm>
              <a:prstGeom prst="rect">
                <a:avLst/>
              </a:prstGeom>
              <a:solidFill>
                <a:srgbClr val="FC82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0" name="Google Shape;210;p29"/>
              <p:cNvSpPr/>
              <p:nvPr/>
            </p:nvSpPr>
            <p:spPr>
              <a:xfrm>
                <a:off x="4396" y="3680"/>
                <a:ext cx="161" cy="161"/>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1" name="Google Shape;211;p29"/>
              <p:cNvSpPr/>
              <p:nvPr/>
            </p:nvSpPr>
            <p:spPr>
              <a:xfrm>
                <a:off x="6270" y="3367"/>
                <a:ext cx="59" cy="59"/>
              </a:xfrm>
              <a:prstGeom prst="rect">
                <a:avLst/>
              </a:prstGeom>
              <a:solidFill>
                <a:srgbClr val="FD9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2" name="Google Shape;212;p29"/>
              <p:cNvSpPr/>
              <p:nvPr/>
            </p:nvSpPr>
            <p:spPr>
              <a:xfrm>
                <a:off x="5883" y="660"/>
                <a:ext cx="233" cy="233"/>
              </a:xfrm>
              <a:prstGeom prst="rect">
                <a:avLst/>
              </a:prstGeom>
              <a:solidFill>
                <a:srgbClr val="7A040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3" name="Google Shape;213;p29"/>
              <p:cNvSpPr/>
              <p:nvPr/>
            </p:nvSpPr>
            <p:spPr>
              <a:xfrm>
                <a:off x="6679" y="1071"/>
                <a:ext cx="100" cy="100"/>
              </a:xfrm>
              <a:prstGeom prst="rect">
                <a:avLst/>
              </a:prstGeom>
              <a:solidFill>
                <a:srgbClr val="A9101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4" name="Google Shape;214;p29"/>
              <p:cNvSpPr/>
              <p:nvPr/>
            </p:nvSpPr>
            <p:spPr>
              <a:xfrm>
                <a:off x="1526" y="695"/>
                <a:ext cx="5572" cy="3116"/>
              </a:xfrm>
              <a:custGeom>
                <a:rect b="b" l="l" r="r" t="t"/>
                <a:pathLst>
                  <a:path extrusionOk="0" h="3116" w="5572">
                    <a:moveTo>
                      <a:pt x="112" y="1011"/>
                    </a:moveTo>
                    <a:lnTo>
                      <a:pt x="0" y="1011"/>
                    </a:lnTo>
                    <a:lnTo>
                      <a:pt x="0" y="1123"/>
                    </a:lnTo>
                    <a:lnTo>
                      <a:pt x="112" y="1123"/>
                    </a:lnTo>
                    <a:lnTo>
                      <a:pt x="112" y="1011"/>
                    </a:lnTo>
                    <a:close/>
                    <a:moveTo>
                      <a:pt x="298" y="2150"/>
                    </a:moveTo>
                    <a:lnTo>
                      <a:pt x="252" y="2150"/>
                    </a:lnTo>
                    <a:lnTo>
                      <a:pt x="252" y="2195"/>
                    </a:lnTo>
                    <a:lnTo>
                      <a:pt x="298" y="2195"/>
                    </a:lnTo>
                    <a:lnTo>
                      <a:pt x="298" y="2150"/>
                    </a:lnTo>
                    <a:close/>
                    <a:moveTo>
                      <a:pt x="1044" y="0"/>
                    </a:moveTo>
                    <a:lnTo>
                      <a:pt x="886" y="0"/>
                    </a:lnTo>
                    <a:lnTo>
                      <a:pt x="886" y="159"/>
                    </a:lnTo>
                    <a:lnTo>
                      <a:pt x="1044" y="159"/>
                    </a:lnTo>
                    <a:lnTo>
                      <a:pt x="1044" y="0"/>
                    </a:lnTo>
                    <a:close/>
                    <a:moveTo>
                      <a:pt x="3660" y="3010"/>
                    </a:moveTo>
                    <a:lnTo>
                      <a:pt x="3554" y="3010"/>
                    </a:lnTo>
                    <a:lnTo>
                      <a:pt x="3554" y="3116"/>
                    </a:lnTo>
                    <a:lnTo>
                      <a:pt x="3660" y="3116"/>
                    </a:lnTo>
                    <a:lnTo>
                      <a:pt x="3660" y="3010"/>
                    </a:lnTo>
                    <a:close/>
                    <a:moveTo>
                      <a:pt x="5089" y="2023"/>
                    </a:moveTo>
                    <a:lnTo>
                      <a:pt x="5003" y="2023"/>
                    </a:lnTo>
                    <a:lnTo>
                      <a:pt x="5003" y="2109"/>
                    </a:lnTo>
                    <a:lnTo>
                      <a:pt x="5089" y="2109"/>
                    </a:lnTo>
                    <a:lnTo>
                      <a:pt x="5089" y="2023"/>
                    </a:lnTo>
                    <a:close/>
                    <a:moveTo>
                      <a:pt x="5572" y="818"/>
                    </a:moveTo>
                    <a:lnTo>
                      <a:pt x="5451" y="818"/>
                    </a:lnTo>
                    <a:lnTo>
                      <a:pt x="5451" y="939"/>
                    </a:lnTo>
                    <a:lnTo>
                      <a:pt x="5572" y="939"/>
                    </a:lnTo>
                    <a:lnTo>
                      <a:pt x="5572" y="818"/>
                    </a:lnTo>
                    <a:close/>
                  </a:path>
                </a:pathLst>
              </a:custGeom>
              <a:solidFill>
                <a:srgbClr val="66000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15" name="Google Shape;215;p29"/>
              <p:cNvSpPr txBox="1"/>
              <p:nvPr/>
            </p:nvSpPr>
            <p:spPr>
              <a:xfrm>
                <a:off x="3767" y="1892"/>
                <a:ext cx="185" cy="13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VW</a:t>
                </a:r>
                <a:endParaRPr sz="1100">
                  <a:solidFill>
                    <a:schemeClr val="accent6"/>
                  </a:solidFill>
                  <a:latin typeface="PMingLiU"/>
                  <a:ea typeface="PMingLiU"/>
                  <a:cs typeface="PMingLiU"/>
                  <a:sym typeface="PMingLiU"/>
                </a:endParaRPr>
              </a:p>
            </p:txBody>
          </p:sp>
        </p:grpSp>
        <p:sp>
          <p:nvSpPr>
            <p:cNvPr id="216" name="Google Shape;216;p29"/>
            <p:cNvSpPr txBox="1"/>
            <p:nvPr/>
          </p:nvSpPr>
          <p:spPr>
            <a:xfrm>
              <a:off x="1825108" y="1576900"/>
              <a:ext cx="42545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Stellantis</a:t>
              </a:r>
              <a:endParaRPr sz="1100">
                <a:solidFill>
                  <a:schemeClr val="accent6"/>
                </a:solidFill>
                <a:latin typeface="PMingLiU"/>
                <a:ea typeface="PMingLiU"/>
                <a:cs typeface="PMingLiU"/>
                <a:sym typeface="PMingLiU"/>
              </a:endParaRPr>
            </a:p>
          </p:txBody>
        </p:sp>
        <p:sp>
          <p:nvSpPr>
            <p:cNvPr id="217" name="Google Shape;217;p29"/>
            <p:cNvSpPr txBox="1"/>
            <p:nvPr/>
          </p:nvSpPr>
          <p:spPr>
            <a:xfrm>
              <a:off x="1845477" y="1228048"/>
              <a:ext cx="37465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Daimler</a:t>
              </a:r>
              <a:endParaRPr sz="1100">
                <a:solidFill>
                  <a:schemeClr val="accent6"/>
                </a:solidFill>
                <a:latin typeface="PMingLiU"/>
                <a:ea typeface="PMingLiU"/>
                <a:cs typeface="PMingLiU"/>
                <a:sym typeface="PMingLiU"/>
              </a:endParaRPr>
            </a:p>
          </p:txBody>
        </p:sp>
        <p:sp>
          <p:nvSpPr>
            <p:cNvPr id="218" name="Google Shape;218;p29"/>
            <p:cNvSpPr txBox="1"/>
            <p:nvPr/>
          </p:nvSpPr>
          <p:spPr>
            <a:xfrm>
              <a:off x="1886941" y="739977"/>
              <a:ext cx="335768" cy="139065"/>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BMW</a:t>
              </a:r>
              <a:endParaRPr sz="1100">
                <a:solidFill>
                  <a:schemeClr val="accent6"/>
                </a:solidFill>
                <a:latin typeface="PMingLiU"/>
                <a:ea typeface="PMingLiU"/>
                <a:cs typeface="PMingLiU"/>
                <a:sym typeface="PMingLiU"/>
              </a:endParaRPr>
            </a:p>
          </p:txBody>
        </p:sp>
        <p:sp>
          <p:nvSpPr>
            <p:cNvPr id="219" name="Google Shape;219;p29"/>
            <p:cNvSpPr txBox="1"/>
            <p:nvPr/>
          </p:nvSpPr>
          <p:spPr>
            <a:xfrm>
              <a:off x="2626751" y="1531796"/>
              <a:ext cx="35560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Renault</a:t>
              </a:r>
              <a:endParaRPr sz="1100">
                <a:solidFill>
                  <a:schemeClr val="accent6"/>
                </a:solidFill>
                <a:latin typeface="PMingLiU"/>
                <a:ea typeface="PMingLiU"/>
                <a:cs typeface="PMingLiU"/>
                <a:sym typeface="PMingLiU"/>
              </a:endParaRPr>
            </a:p>
          </p:txBody>
        </p:sp>
      </p:grpSp>
      <p:sp>
        <p:nvSpPr>
          <p:cNvPr id="220" name="Google Shape;220;p29"/>
          <p:cNvSpPr txBox="1"/>
          <p:nvPr/>
        </p:nvSpPr>
        <p:spPr>
          <a:xfrm>
            <a:off x="-21579" y="5560078"/>
            <a:ext cx="8470912" cy="132343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size: proportional to sales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shape: circles are OEMs, squares are Tier 1 suppliers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blue for European, red for North American, yellow for Asian</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intensity: darker for higher ESG scores, lighter for lower ESG scores </a:t>
            </a:r>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distance between OEM and Tier 1: shorter for high percentage of revenue from OEM</a:t>
            </a:r>
            <a:endParaRPr sz="1600">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0"/>
          <p:cNvSpPr txBox="1"/>
          <p:nvPr>
            <p:ph type="title"/>
          </p:nvPr>
        </p:nvSpPr>
        <p:spPr>
          <a:xfrm>
            <a:off x="152400" y="228600"/>
            <a:ext cx="87630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600"/>
              <a:t>Asian OEMs and tier 1 suppliers</a:t>
            </a:r>
            <a:endParaRPr/>
          </a:p>
        </p:txBody>
      </p:sp>
      <p:sp>
        <p:nvSpPr>
          <p:cNvPr id="226" name="Google Shape;226;p30"/>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pSp>
        <p:nvGrpSpPr>
          <p:cNvPr id="227" name="Google Shape;227;p30"/>
          <p:cNvGrpSpPr/>
          <p:nvPr/>
        </p:nvGrpSpPr>
        <p:grpSpPr>
          <a:xfrm>
            <a:off x="1371600" y="1143000"/>
            <a:ext cx="7605597" cy="4448874"/>
            <a:chOff x="-1" y="-1"/>
            <a:chExt cx="5737225" cy="3355975"/>
          </a:xfrm>
        </p:grpSpPr>
        <p:grpSp>
          <p:nvGrpSpPr>
            <p:cNvPr id="228" name="Google Shape;228;p30"/>
            <p:cNvGrpSpPr/>
            <p:nvPr/>
          </p:nvGrpSpPr>
          <p:grpSpPr>
            <a:xfrm>
              <a:off x="-1" y="-1"/>
              <a:ext cx="5737225" cy="3355975"/>
              <a:chOff x="1473" y="320"/>
              <a:chExt cx="5725" cy="3349"/>
            </a:xfrm>
          </p:grpSpPr>
          <p:sp>
            <p:nvSpPr>
              <p:cNvPr id="229" name="Google Shape;229;p30"/>
              <p:cNvSpPr/>
              <p:nvPr/>
            </p:nvSpPr>
            <p:spPr>
              <a:xfrm>
                <a:off x="1609" y="362"/>
                <a:ext cx="5401" cy="2457"/>
              </a:xfrm>
              <a:custGeom>
                <a:rect b="b" l="l" r="r" t="t"/>
                <a:pathLst>
                  <a:path extrusionOk="0" h="2457" w="5401">
                    <a:moveTo>
                      <a:pt x="2206" y="765"/>
                    </a:moveTo>
                    <a:lnTo>
                      <a:pt x="4901" y="962"/>
                    </a:lnTo>
                    <a:moveTo>
                      <a:pt x="2206" y="765"/>
                    </a:moveTo>
                    <a:lnTo>
                      <a:pt x="1995" y="203"/>
                    </a:lnTo>
                    <a:moveTo>
                      <a:pt x="2206" y="765"/>
                    </a:moveTo>
                    <a:lnTo>
                      <a:pt x="2455" y="0"/>
                    </a:lnTo>
                    <a:moveTo>
                      <a:pt x="2206" y="765"/>
                    </a:moveTo>
                    <a:lnTo>
                      <a:pt x="4038" y="1408"/>
                    </a:lnTo>
                    <a:moveTo>
                      <a:pt x="2206" y="765"/>
                    </a:moveTo>
                    <a:lnTo>
                      <a:pt x="5401" y="1468"/>
                    </a:lnTo>
                    <a:moveTo>
                      <a:pt x="2206" y="765"/>
                    </a:moveTo>
                    <a:lnTo>
                      <a:pt x="3575" y="129"/>
                    </a:lnTo>
                    <a:moveTo>
                      <a:pt x="2206" y="765"/>
                    </a:moveTo>
                    <a:lnTo>
                      <a:pt x="716" y="1909"/>
                    </a:lnTo>
                    <a:moveTo>
                      <a:pt x="2206" y="765"/>
                    </a:moveTo>
                    <a:lnTo>
                      <a:pt x="590" y="499"/>
                    </a:lnTo>
                    <a:moveTo>
                      <a:pt x="2206" y="765"/>
                    </a:moveTo>
                    <a:lnTo>
                      <a:pt x="3587" y="294"/>
                    </a:lnTo>
                    <a:moveTo>
                      <a:pt x="2206" y="765"/>
                    </a:moveTo>
                    <a:lnTo>
                      <a:pt x="4540" y="350"/>
                    </a:lnTo>
                    <a:moveTo>
                      <a:pt x="2206" y="765"/>
                    </a:moveTo>
                    <a:lnTo>
                      <a:pt x="2817" y="55"/>
                    </a:lnTo>
                    <a:moveTo>
                      <a:pt x="2206" y="765"/>
                    </a:moveTo>
                    <a:lnTo>
                      <a:pt x="193" y="1159"/>
                    </a:lnTo>
                    <a:moveTo>
                      <a:pt x="2206" y="765"/>
                    </a:moveTo>
                    <a:lnTo>
                      <a:pt x="1043" y="242"/>
                    </a:lnTo>
                    <a:moveTo>
                      <a:pt x="2206" y="765"/>
                    </a:moveTo>
                    <a:lnTo>
                      <a:pt x="1538" y="1013"/>
                    </a:lnTo>
                    <a:moveTo>
                      <a:pt x="2206" y="765"/>
                    </a:moveTo>
                    <a:lnTo>
                      <a:pt x="1474" y="221"/>
                    </a:lnTo>
                    <a:moveTo>
                      <a:pt x="2206" y="765"/>
                    </a:moveTo>
                    <a:lnTo>
                      <a:pt x="813" y="811"/>
                    </a:lnTo>
                    <a:moveTo>
                      <a:pt x="2206" y="765"/>
                    </a:moveTo>
                    <a:lnTo>
                      <a:pt x="0" y="1686"/>
                    </a:lnTo>
                    <a:moveTo>
                      <a:pt x="4901" y="962"/>
                    </a:moveTo>
                    <a:lnTo>
                      <a:pt x="3118" y="2457"/>
                    </a:lnTo>
                    <a:moveTo>
                      <a:pt x="4901" y="962"/>
                    </a:moveTo>
                    <a:lnTo>
                      <a:pt x="3142" y="1643"/>
                    </a:lnTo>
                    <a:moveTo>
                      <a:pt x="1995" y="203"/>
                    </a:moveTo>
                    <a:lnTo>
                      <a:pt x="3142" y="1643"/>
                    </a:lnTo>
                    <a:moveTo>
                      <a:pt x="1995" y="203"/>
                    </a:moveTo>
                    <a:lnTo>
                      <a:pt x="3534" y="1667"/>
                    </a:lnTo>
                    <a:moveTo>
                      <a:pt x="5401" y="1468"/>
                    </a:moveTo>
                    <a:lnTo>
                      <a:pt x="3118" y="2457"/>
                    </a:lnTo>
                    <a:moveTo>
                      <a:pt x="5401" y="1468"/>
                    </a:moveTo>
                    <a:lnTo>
                      <a:pt x="3142" y="1643"/>
                    </a:lnTo>
                    <a:moveTo>
                      <a:pt x="5401" y="1468"/>
                    </a:moveTo>
                    <a:lnTo>
                      <a:pt x="3534" y="1667"/>
                    </a:lnTo>
                    <a:moveTo>
                      <a:pt x="3575" y="129"/>
                    </a:moveTo>
                    <a:lnTo>
                      <a:pt x="3142" y="1643"/>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cxnSp>
            <p:nvCxnSpPr>
              <p:cNvPr id="230" name="Google Shape;230;p30"/>
              <p:cNvCxnSpPr/>
              <p:nvPr/>
            </p:nvCxnSpPr>
            <p:spPr>
              <a:xfrm>
                <a:off x="5163" y="600"/>
                <a:ext cx="0" cy="1438"/>
              </a:xfrm>
              <a:prstGeom prst="straightConnector1">
                <a:avLst/>
              </a:prstGeom>
              <a:noFill/>
              <a:ln cap="flat" cmpd="sng" w="37150">
                <a:solidFill>
                  <a:srgbClr val="000000"/>
                </a:solidFill>
                <a:prstDash val="solid"/>
                <a:round/>
                <a:headEnd len="med" w="med" type="none"/>
                <a:tailEnd len="med" w="med" type="none"/>
              </a:ln>
            </p:spPr>
          </p:cxnSp>
          <p:sp>
            <p:nvSpPr>
              <p:cNvPr id="231" name="Google Shape;231;p30"/>
              <p:cNvSpPr/>
              <p:nvPr/>
            </p:nvSpPr>
            <p:spPr>
              <a:xfrm>
                <a:off x="1821" y="385"/>
                <a:ext cx="5350" cy="3258"/>
              </a:xfrm>
              <a:custGeom>
                <a:rect b="b" l="l" r="r" t="t"/>
                <a:pathLst>
                  <a:path extrusionOk="0" h="3258" w="5350">
                    <a:moveTo>
                      <a:pt x="2905" y="2433"/>
                    </a:moveTo>
                    <a:lnTo>
                      <a:pt x="5018" y="778"/>
                    </a:lnTo>
                    <a:moveTo>
                      <a:pt x="2905" y="2433"/>
                    </a:moveTo>
                    <a:lnTo>
                      <a:pt x="1122" y="2283"/>
                    </a:lnTo>
                    <a:moveTo>
                      <a:pt x="2905" y="2433"/>
                    </a:moveTo>
                    <a:lnTo>
                      <a:pt x="2982" y="3257"/>
                    </a:lnTo>
                    <a:moveTo>
                      <a:pt x="2905" y="2433"/>
                    </a:moveTo>
                    <a:lnTo>
                      <a:pt x="4600" y="689"/>
                    </a:lnTo>
                    <a:moveTo>
                      <a:pt x="2905" y="2433"/>
                    </a:moveTo>
                    <a:lnTo>
                      <a:pt x="1110" y="3014"/>
                    </a:lnTo>
                    <a:moveTo>
                      <a:pt x="2905" y="2433"/>
                    </a:moveTo>
                    <a:lnTo>
                      <a:pt x="632" y="2591"/>
                    </a:lnTo>
                    <a:moveTo>
                      <a:pt x="2905" y="2433"/>
                    </a:moveTo>
                    <a:lnTo>
                      <a:pt x="4675" y="2132"/>
                    </a:lnTo>
                    <a:moveTo>
                      <a:pt x="2905" y="2433"/>
                    </a:moveTo>
                    <a:lnTo>
                      <a:pt x="4803" y="2675"/>
                    </a:lnTo>
                    <a:moveTo>
                      <a:pt x="2905" y="2433"/>
                    </a:moveTo>
                    <a:lnTo>
                      <a:pt x="173" y="2323"/>
                    </a:lnTo>
                    <a:moveTo>
                      <a:pt x="2905" y="2433"/>
                    </a:moveTo>
                    <a:lnTo>
                      <a:pt x="3973" y="2929"/>
                    </a:lnTo>
                    <a:moveTo>
                      <a:pt x="2905" y="2433"/>
                    </a:moveTo>
                    <a:lnTo>
                      <a:pt x="1638" y="3042"/>
                    </a:lnTo>
                    <a:moveTo>
                      <a:pt x="2905" y="2433"/>
                    </a:moveTo>
                    <a:lnTo>
                      <a:pt x="752" y="2883"/>
                    </a:lnTo>
                    <a:moveTo>
                      <a:pt x="2905" y="2433"/>
                    </a:moveTo>
                    <a:lnTo>
                      <a:pt x="3350" y="3170"/>
                    </a:lnTo>
                    <a:moveTo>
                      <a:pt x="2905" y="2433"/>
                    </a:moveTo>
                    <a:lnTo>
                      <a:pt x="0" y="1960"/>
                    </a:lnTo>
                    <a:moveTo>
                      <a:pt x="2905" y="2433"/>
                    </a:moveTo>
                    <a:lnTo>
                      <a:pt x="4552" y="2811"/>
                    </a:lnTo>
                    <a:moveTo>
                      <a:pt x="0" y="1960"/>
                    </a:moveTo>
                    <a:lnTo>
                      <a:pt x="2929" y="1619"/>
                    </a:lnTo>
                    <a:moveTo>
                      <a:pt x="2929" y="1619"/>
                    </a:moveTo>
                    <a:lnTo>
                      <a:pt x="5350" y="1728"/>
                    </a:lnTo>
                    <a:moveTo>
                      <a:pt x="2929" y="1619"/>
                    </a:moveTo>
                    <a:lnTo>
                      <a:pt x="5330" y="1251"/>
                    </a:lnTo>
                    <a:moveTo>
                      <a:pt x="2929" y="1619"/>
                    </a:moveTo>
                    <a:lnTo>
                      <a:pt x="3761" y="3156"/>
                    </a:lnTo>
                    <a:moveTo>
                      <a:pt x="2929" y="1619"/>
                    </a:moveTo>
                    <a:lnTo>
                      <a:pt x="1477" y="3091"/>
                    </a:lnTo>
                    <a:moveTo>
                      <a:pt x="2929" y="1619"/>
                    </a:moveTo>
                    <a:lnTo>
                      <a:pt x="1916" y="3186"/>
                    </a:lnTo>
                    <a:moveTo>
                      <a:pt x="2929" y="1619"/>
                    </a:moveTo>
                    <a:lnTo>
                      <a:pt x="2075" y="1797"/>
                    </a:lnTo>
                    <a:moveTo>
                      <a:pt x="2929" y="1619"/>
                    </a:moveTo>
                    <a:lnTo>
                      <a:pt x="334" y="1089"/>
                    </a:lnTo>
                    <a:moveTo>
                      <a:pt x="2929" y="1619"/>
                    </a:moveTo>
                    <a:lnTo>
                      <a:pt x="3409" y="2491"/>
                    </a:lnTo>
                    <a:moveTo>
                      <a:pt x="2929" y="1619"/>
                    </a:moveTo>
                    <a:lnTo>
                      <a:pt x="2351" y="2685"/>
                    </a:lnTo>
                    <a:moveTo>
                      <a:pt x="2929" y="1619"/>
                    </a:moveTo>
                    <a:lnTo>
                      <a:pt x="3263" y="549"/>
                    </a:lnTo>
                    <a:moveTo>
                      <a:pt x="2929" y="1619"/>
                    </a:moveTo>
                    <a:lnTo>
                      <a:pt x="780" y="489"/>
                    </a:lnTo>
                    <a:moveTo>
                      <a:pt x="2929" y="1619"/>
                    </a:moveTo>
                    <a:lnTo>
                      <a:pt x="182" y="798"/>
                    </a:lnTo>
                    <a:moveTo>
                      <a:pt x="1477" y="3091"/>
                    </a:moveTo>
                    <a:lnTo>
                      <a:pt x="3321" y="1643"/>
                    </a:lnTo>
                    <a:moveTo>
                      <a:pt x="1916" y="3186"/>
                    </a:moveTo>
                    <a:lnTo>
                      <a:pt x="3321" y="1643"/>
                    </a:lnTo>
                    <a:moveTo>
                      <a:pt x="3409" y="2491"/>
                    </a:moveTo>
                    <a:lnTo>
                      <a:pt x="3321" y="1643"/>
                    </a:lnTo>
                    <a:moveTo>
                      <a:pt x="3321" y="1643"/>
                    </a:moveTo>
                    <a:lnTo>
                      <a:pt x="2894" y="2784"/>
                    </a:lnTo>
                    <a:moveTo>
                      <a:pt x="3321" y="1643"/>
                    </a:moveTo>
                    <a:lnTo>
                      <a:pt x="4275" y="3026"/>
                    </a:lnTo>
                    <a:moveTo>
                      <a:pt x="3321" y="1643"/>
                    </a:moveTo>
                    <a:lnTo>
                      <a:pt x="4628" y="2550"/>
                    </a:lnTo>
                    <a:moveTo>
                      <a:pt x="3321" y="1643"/>
                    </a:moveTo>
                    <a:lnTo>
                      <a:pt x="3872" y="78"/>
                    </a:lnTo>
                    <a:moveTo>
                      <a:pt x="3321" y="1643"/>
                    </a:moveTo>
                    <a:lnTo>
                      <a:pt x="0" y="1488"/>
                    </a:lnTo>
                    <a:moveTo>
                      <a:pt x="3321" y="1643"/>
                    </a:moveTo>
                    <a:lnTo>
                      <a:pt x="3917" y="999"/>
                    </a:lnTo>
                    <a:moveTo>
                      <a:pt x="3321" y="1643"/>
                    </a:moveTo>
                    <a:lnTo>
                      <a:pt x="1623" y="0"/>
                    </a:lnTo>
                    <a:moveTo>
                      <a:pt x="3321" y="1643"/>
                    </a:moveTo>
                    <a:lnTo>
                      <a:pt x="2620" y="685"/>
                    </a:lnTo>
                    <a:moveTo>
                      <a:pt x="3321" y="1643"/>
                    </a:moveTo>
                    <a:lnTo>
                      <a:pt x="4900" y="2283"/>
                    </a:lnTo>
                    <a:moveTo>
                      <a:pt x="3321" y="1643"/>
                    </a:moveTo>
                    <a:lnTo>
                      <a:pt x="5137" y="1969"/>
                    </a:lnTo>
                    <a:moveTo>
                      <a:pt x="3321" y="1643"/>
                    </a:moveTo>
                    <a:lnTo>
                      <a:pt x="5108" y="1016"/>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pic>
            <p:nvPicPr>
              <p:cNvPr id="232" name="Google Shape;232;p30"/>
              <p:cNvPicPr preferRelativeResize="0"/>
              <p:nvPr/>
            </p:nvPicPr>
            <p:blipFill rotWithShape="1">
              <a:blip r:embed="rId3">
                <a:alphaModFix/>
              </a:blip>
              <a:srcRect b="0" l="0" r="0" t="0"/>
              <a:stretch/>
            </p:blipFill>
            <p:spPr>
              <a:xfrm>
                <a:off x="3662" y="975"/>
                <a:ext cx="305" cy="305"/>
              </a:xfrm>
              <a:prstGeom prst="rect">
                <a:avLst/>
              </a:prstGeom>
              <a:noFill/>
              <a:ln>
                <a:noFill/>
              </a:ln>
            </p:spPr>
          </p:pic>
          <p:pic>
            <p:nvPicPr>
              <p:cNvPr id="233" name="Google Shape;233;p30"/>
              <p:cNvPicPr preferRelativeResize="0"/>
              <p:nvPr/>
            </p:nvPicPr>
            <p:blipFill rotWithShape="1">
              <a:blip r:embed="rId4">
                <a:alphaModFix/>
              </a:blip>
              <a:srcRect b="0" l="0" r="0" t="0"/>
              <a:stretch/>
            </p:blipFill>
            <p:spPr>
              <a:xfrm>
                <a:off x="4599" y="2691"/>
                <a:ext cx="256" cy="256"/>
              </a:xfrm>
              <a:prstGeom prst="rect">
                <a:avLst/>
              </a:prstGeom>
              <a:noFill/>
              <a:ln>
                <a:noFill/>
              </a:ln>
            </p:spPr>
          </p:pic>
          <p:pic>
            <p:nvPicPr>
              <p:cNvPr id="234" name="Google Shape;234;p30"/>
              <p:cNvPicPr preferRelativeResize="0"/>
              <p:nvPr/>
            </p:nvPicPr>
            <p:blipFill rotWithShape="1">
              <a:blip r:embed="rId5">
                <a:alphaModFix/>
              </a:blip>
              <a:srcRect b="0" l="0" r="0" t="0"/>
              <a:stretch/>
            </p:blipFill>
            <p:spPr>
              <a:xfrm>
                <a:off x="4625" y="1879"/>
                <a:ext cx="251" cy="251"/>
              </a:xfrm>
              <a:prstGeom prst="rect">
                <a:avLst/>
              </a:prstGeom>
              <a:noFill/>
              <a:ln>
                <a:noFill/>
              </a:ln>
            </p:spPr>
          </p:pic>
          <p:sp>
            <p:nvSpPr>
              <p:cNvPr id="235" name="Google Shape;235;p30"/>
              <p:cNvSpPr/>
              <p:nvPr/>
            </p:nvSpPr>
            <p:spPr>
              <a:xfrm>
                <a:off x="4939" y="1826"/>
                <a:ext cx="407" cy="407"/>
              </a:xfrm>
              <a:custGeom>
                <a:rect b="b" l="l" r="r" t="t"/>
                <a:pathLst>
                  <a:path extrusionOk="0" h="407" w="407">
                    <a:moveTo>
                      <a:pt x="204" y="0"/>
                    </a:moveTo>
                    <a:lnTo>
                      <a:pt x="126" y="16"/>
                    </a:lnTo>
                    <a:lnTo>
                      <a:pt x="60" y="60"/>
                    </a:lnTo>
                    <a:lnTo>
                      <a:pt x="16" y="126"/>
                    </a:lnTo>
                    <a:lnTo>
                      <a:pt x="0" y="203"/>
                    </a:lnTo>
                    <a:lnTo>
                      <a:pt x="4" y="243"/>
                    </a:lnTo>
                    <a:lnTo>
                      <a:pt x="35" y="316"/>
                    </a:lnTo>
                    <a:lnTo>
                      <a:pt x="91" y="373"/>
                    </a:lnTo>
                    <a:lnTo>
                      <a:pt x="164" y="403"/>
                    </a:lnTo>
                    <a:lnTo>
                      <a:pt x="204" y="407"/>
                    </a:lnTo>
                    <a:lnTo>
                      <a:pt x="243" y="403"/>
                    </a:lnTo>
                    <a:lnTo>
                      <a:pt x="316" y="373"/>
                    </a:lnTo>
                    <a:lnTo>
                      <a:pt x="373" y="316"/>
                    </a:lnTo>
                    <a:lnTo>
                      <a:pt x="403" y="243"/>
                    </a:lnTo>
                    <a:lnTo>
                      <a:pt x="407" y="203"/>
                    </a:lnTo>
                    <a:lnTo>
                      <a:pt x="403" y="164"/>
                    </a:lnTo>
                    <a:lnTo>
                      <a:pt x="373" y="91"/>
                    </a:lnTo>
                    <a:lnTo>
                      <a:pt x="316" y="34"/>
                    </a:lnTo>
                    <a:lnTo>
                      <a:pt x="243" y="4"/>
                    </a:lnTo>
                    <a:lnTo>
                      <a:pt x="204" y="0"/>
                    </a:lnTo>
                    <a:close/>
                  </a:path>
                </a:pathLst>
              </a:custGeom>
              <a:solidFill>
                <a:srgbClr val="FD9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36" name="Google Shape;236;p30"/>
              <p:cNvSpPr/>
              <p:nvPr/>
            </p:nvSpPr>
            <p:spPr>
              <a:xfrm>
                <a:off x="4939" y="1826"/>
                <a:ext cx="407" cy="407"/>
              </a:xfrm>
              <a:custGeom>
                <a:rect b="b" l="l" r="r" t="t"/>
                <a:pathLst>
                  <a:path extrusionOk="0" h="407" w="407">
                    <a:moveTo>
                      <a:pt x="204" y="407"/>
                    </a:moveTo>
                    <a:lnTo>
                      <a:pt x="281" y="391"/>
                    </a:lnTo>
                    <a:lnTo>
                      <a:pt x="347" y="347"/>
                    </a:lnTo>
                    <a:lnTo>
                      <a:pt x="391" y="281"/>
                    </a:lnTo>
                    <a:lnTo>
                      <a:pt x="407" y="203"/>
                    </a:lnTo>
                    <a:lnTo>
                      <a:pt x="403" y="164"/>
                    </a:lnTo>
                    <a:lnTo>
                      <a:pt x="373" y="91"/>
                    </a:lnTo>
                    <a:lnTo>
                      <a:pt x="316" y="34"/>
                    </a:lnTo>
                    <a:lnTo>
                      <a:pt x="243" y="4"/>
                    </a:lnTo>
                    <a:lnTo>
                      <a:pt x="204" y="0"/>
                    </a:lnTo>
                    <a:lnTo>
                      <a:pt x="164" y="4"/>
                    </a:lnTo>
                    <a:lnTo>
                      <a:pt x="91" y="34"/>
                    </a:lnTo>
                    <a:lnTo>
                      <a:pt x="35" y="91"/>
                    </a:lnTo>
                    <a:lnTo>
                      <a:pt x="4" y="164"/>
                    </a:lnTo>
                    <a:lnTo>
                      <a:pt x="0" y="203"/>
                    </a:lnTo>
                    <a:lnTo>
                      <a:pt x="4" y="243"/>
                    </a:lnTo>
                    <a:lnTo>
                      <a:pt x="35" y="316"/>
                    </a:lnTo>
                    <a:lnTo>
                      <a:pt x="91" y="373"/>
                    </a:lnTo>
                    <a:lnTo>
                      <a:pt x="164" y="403"/>
                    </a:lnTo>
                    <a:lnTo>
                      <a:pt x="204" y="407"/>
                    </a:lnTo>
                    <a:close/>
                  </a:path>
                </a:pathLst>
              </a:custGeom>
              <a:noFill/>
              <a:ln cap="flat" cmpd="sng" w="10975">
                <a:solidFill>
                  <a:srgbClr val="FD9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37" name="Google Shape;237;p30"/>
              <p:cNvSpPr/>
              <p:nvPr/>
            </p:nvSpPr>
            <p:spPr>
              <a:xfrm>
                <a:off x="6510" y="1323"/>
                <a:ext cx="2" cy="2"/>
              </a:xfrm>
              <a:custGeom>
                <a:rect b="b" l="l" r="r" t="t"/>
                <a:pathLst>
                  <a:path extrusionOk="0" h="120000" w="120000">
                    <a:moveTo>
                      <a:pt x="0" y="0"/>
                    </a:moveTo>
                    <a:lnTo>
                      <a:pt x="0" y="0"/>
                    </a:lnTo>
                    <a:close/>
                  </a:path>
                </a:pathLst>
              </a:custGeom>
              <a:solidFill>
                <a:srgbClr val="6AADD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38" name="Google Shape;238;p30"/>
              <p:cNvSpPr/>
              <p:nvPr/>
            </p:nvSpPr>
            <p:spPr>
              <a:xfrm>
                <a:off x="6510" y="1323"/>
                <a:ext cx="2" cy="2"/>
              </a:xfrm>
              <a:custGeom>
                <a:rect b="b" l="l" r="r" t="t"/>
                <a:pathLst>
                  <a:path extrusionOk="0" h="120000" w="120000">
                    <a:moveTo>
                      <a:pt x="0" y="0"/>
                    </a:moveTo>
                    <a:lnTo>
                      <a:pt x="0" y="0"/>
                    </a:lnTo>
                    <a:close/>
                  </a:path>
                </a:pathLst>
              </a:custGeom>
              <a:noFill/>
              <a:ln cap="flat" cmpd="sng" w="10975">
                <a:solidFill>
                  <a:srgbClr val="6AADD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39" name="Google Shape;239;p30"/>
              <p:cNvSpPr/>
              <p:nvPr/>
            </p:nvSpPr>
            <p:spPr>
              <a:xfrm>
                <a:off x="1751" y="819"/>
                <a:ext cx="907" cy="1598"/>
              </a:xfrm>
              <a:custGeom>
                <a:rect b="b" l="l" r="r" t="t"/>
                <a:pathLst>
                  <a:path extrusionOk="0" h="1598" w="907">
                    <a:moveTo>
                      <a:pt x="141" y="1456"/>
                    </a:moveTo>
                    <a:lnTo>
                      <a:pt x="0" y="1456"/>
                    </a:lnTo>
                    <a:lnTo>
                      <a:pt x="0" y="1597"/>
                    </a:lnTo>
                    <a:lnTo>
                      <a:pt x="141" y="1597"/>
                    </a:lnTo>
                    <a:lnTo>
                      <a:pt x="141" y="1456"/>
                    </a:lnTo>
                    <a:close/>
                    <a:moveTo>
                      <a:pt x="359" y="258"/>
                    </a:moveTo>
                    <a:lnTo>
                      <a:pt x="144" y="258"/>
                    </a:lnTo>
                    <a:lnTo>
                      <a:pt x="144" y="472"/>
                    </a:lnTo>
                    <a:lnTo>
                      <a:pt x="359" y="472"/>
                    </a:lnTo>
                    <a:lnTo>
                      <a:pt x="359" y="258"/>
                    </a:lnTo>
                    <a:close/>
                    <a:moveTo>
                      <a:pt x="906" y="0"/>
                    </a:moveTo>
                    <a:lnTo>
                      <a:pt x="794" y="0"/>
                    </a:lnTo>
                    <a:lnTo>
                      <a:pt x="794" y="112"/>
                    </a:lnTo>
                    <a:lnTo>
                      <a:pt x="906" y="112"/>
                    </a:lnTo>
                    <a:lnTo>
                      <a:pt x="906" y="0"/>
                    </a:lnTo>
                    <a:close/>
                  </a:path>
                </a:pathLst>
              </a:custGeom>
              <a:solidFill>
                <a:srgbClr val="072F6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0" name="Google Shape;240;p30"/>
              <p:cNvSpPr/>
              <p:nvPr/>
            </p:nvSpPr>
            <p:spPr>
              <a:xfrm>
                <a:off x="3486" y="448"/>
                <a:ext cx="235" cy="235"/>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1" name="Google Shape;241;p30"/>
              <p:cNvSpPr/>
              <p:nvPr/>
            </p:nvSpPr>
            <p:spPr>
              <a:xfrm>
                <a:off x="4040" y="339"/>
                <a:ext cx="1627" cy="1452"/>
              </a:xfrm>
              <a:custGeom>
                <a:rect b="b" l="l" r="r" t="t"/>
                <a:pathLst>
                  <a:path extrusionOk="0" h="1452" w="1627">
                    <a:moveTo>
                      <a:pt x="46" y="0"/>
                    </a:moveTo>
                    <a:lnTo>
                      <a:pt x="0" y="0"/>
                    </a:lnTo>
                    <a:lnTo>
                      <a:pt x="0" y="46"/>
                    </a:lnTo>
                    <a:lnTo>
                      <a:pt x="46" y="46"/>
                    </a:lnTo>
                    <a:lnTo>
                      <a:pt x="46" y="0"/>
                    </a:lnTo>
                    <a:close/>
                    <a:moveTo>
                      <a:pt x="1627" y="1410"/>
                    </a:moveTo>
                    <a:lnTo>
                      <a:pt x="1585" y="1410"/>
                    </a:lnTo>
                    <a:lnTo>
                      <a:pt x="1585" y="1451"/>
                    </a:lnTo>
                    <a:lnTo>
                      <a:pt x="1627" y="1451"/>
                    </a:lnTo>
                    <a:lnTo>
                      <a:pt x="1627" y="1410"/>
                    </a:lnTo>
                    <a:close/>
                  </a:path>
                </a:pathLst>
              </a:cu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2" name="Google Shape;242;p30"/>
              <p:cNvSpPr/>
              <p:nvPr/>
            </p:nvSpPr>
            <p:spPr>
              <a:xfrm>
                <a:off x="5074" y="381"/>
                <a:ext cx="2011" cy="1525"/>
              </a:xfrm>
              <a:custGeom>
                <a:rect b="b" l="l" r="r" t="t"/>
                <a:pathLst>
                  <a:path extrusionOk="0" h="1525" w="2011">
                    <a:moveTo>
                      <a:pt x="218" y="0"/>
                    </a:moveTo>
                    <a:lnTo>
                      <a:pt x="0" y="0"/>
                    </a:lnTo>
                    <a:lnTo>
                      <a:pt x="0" y="219"/>
                    </a:lnTo>
                    <a:lnTo>
                      <a:pt x="218" y="219"/>
                    </a:lnTo>
                    <a:lnTo>
                      <a:pt x="218" y="0"/>
                    </a:lnTo>
                    <a:close/>
                    <a:moveTo>
                      <a:pt x="2010" y="1374"/>
                    </a:moveTo>
                    <a:lnTo>
                      <a:pt x="1859" y="1374"/>
                    </a:lnTo>
                    <a:lnTo>
                      <a:pt x="1859" y="1524"/>
                    </a:lnTo>
                    <a:lnTo>
                      <a:pt x="2010" y="1524"/>
                    </a:lnTo>
                    <a:lnTo>
                      <a:pt x="2010" y="1374"/>
                    </a:lnTo>
                    <a:close/>
                  </a:path>
                </a:pathLst>
              </a:cu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3" name="Google Shape;243;p30"/>
              <p:cNvSpPr/>
              <p:nvPr/>
            </p:nvSpPr>
            <p:spPr>
              <a:xfrm>
                <a:off x="1777" y="390"/>
                <a:ext cx="4398" cy="1903"/>
              </a:xfrm>
              <a:custGeom>
                <a:rect b="b" l="l" r="r" t="t"/>
                <a:pathLst>
                  <a:path extrusionOk="0" h="1903" w="4398">
                    <a:moveTo>
                      <a:pt x="49" y="1105"/>
                    </a:moveTo>
                    <a:lnTo>
                      <a:pt x="0" y="1105"/>
                    </a:lnTo>
                    <a:lnTo>
                      <a:pt x="0" y="1154"/>
                    </a:lnTo>
                    <a:lnTo>
                      <a:pt x="49" y="1154"/>
                    </a:lnTo>
                    <a:lnTo>
                      <a:pt x="49" y="1105"/>
                    </a:lnTo>
                    <a:close/>
                    <a:moveTo>
                      <a:pt x="445" y="447"/>
                    </a:moveTo>
                    <a:lnTo>
                      <a:pt x="398" y="447"/>
                    </a:lnTo>
                    <a:lnTo>
                      <a:pt x="398" y="494"/>
                    </a:lnTo>
                    <a:lnTo>
                      <a:pt x="445" y="494"/>
                    </a:lnTo>
                    <a:lnTo>
                      <a:pt x="445" y="447"/>
                    </a:lnTo>
                    <a:close/>
                    <a:moveTo>
                      <a:pt x="571" y="1857"/>
                    </a:moveTo>
                    <a:lnTo>
                      <a:pt x="526" y="1857"/>
                    </a:lnTo>
                    <a:lnTo>
                      <a:pt x="526" y="1902"/>
                    </a:lnTo>
                    <a:lnTo>
                      <a:pt x="571" y="1902"/>
                    </a:lnTo>
                    <a:lnTo>
                      <a:pt x="571" y="1857"/>
                    </a:lnTo>
                    <a:close/>
                    <a:moveTo>
                      <a:pt x="650" y="777"/>
                    </a:moveTo>
                    <a:lnTo>
                      <a:pt x="639" y="777"/>
                    </a:lnTo>
                    <a:lnTo>
                      <a:pt x="639" y="788"/>
                    </a:lnTo>
                    <a:lnTo>
                      <a:pt x="650" y="788"/>
                    </a:lnTo>
                    <a:lnTo>
                      <a:pt x="650" y="777"/>
                    </a:lnTo>
                    <a:close/>
                    <a:moveTo>
                      <a:pt x="901" y="187"/>
                    </a:moveTo>
                    <a:lnTo>
                      <a:pt x="848" y="187"/>
                    </a:lnTo>
                    <a:lnTo>
                      <a:pt x="848" y="240"/>
                    </a:lnTo>
                    <a:lnTo>
                      <a:pt x="901" y="240"/>
                    </a:lnTo>
                    <a:lnTo>
                      <a:pt x="901" y="187"/>
                    </a:lnTo>
                    <a:close/>
                    <a:moveTo>
                      <a:pt x="1335" y="163"/>
                    </a:moveTo>
                    <a:lnTo>
                      <a:pt x="1277" y="163"/>
                    </a:lnTo>
                    <a:lnTo>
                      <a:pt x="1277" y="221"/>
                    </a:lnTo>
                    <a:lnTo>
                      <a:pt x="1335" y="221"/>
                    </a:lnTo>
                    <a:lnTo>
                      <a:pt x="1335" y="163"/>
                    </a:lnTo>
                    <a:close/>
                    <a:moveTo>
                      <a:pt x="1389" y="965"/>
                    </a:moveTo>
                    <a:lnTo>
                      <a:pt x="1351" y="965"/>
                    </a:lnTo>
                    <a:lnTo>
                      <a:pt x="1351" y="1003"/>
                    </a:lnTo>
                    <a:lnTo>
                      <a:pt x="1389" y="1003"/>
                    </a:lnTo>
                    <a:lnTo>
                      <a:pt x="1389" y="965"/>
                    </a:lnTo>
                    <a:close/>
                    <a:moveTo>
                      <a:pt x="2675" y="0"/>
                    </a:moveTo>
                    <a:lnTo>
                      <a:pt x="2623" y="0"/>
                    </a:lnTo>
                    <a:lnTo>
                      <a:pt x="2623" y="52"/>
                    </a:lnTo>
                    <a:lnTo>
                      <a:pt x="2675" y="52"/>
                    </a:lnTo>
                    <a:lnTo>
                      <a:pt x="2675" y="0"/>
                    </a:lnTo>
                    <a:close/>
                    <a:moveTo>
                      <a:pt x="3439" y="245"/>
                    </a:moveTo>
                    <a:lnTo>
                      <a:pt x="3400" y="245"/>
                    </a:lnTo>
                    <a:lnTo>
                      <a:pt x="3400" y="284"/>
                    </a:lnTo>
                    <a:lnTo>
                      <a:pt x="3439" y="284"/>
                    </a:lnTo>
                    <a:lnTo>
                      <a:pt x="3439" y="245"/>
                    </a:lnTo>
                    <a:close/>
                    <a:moveTo>
                      <a:pt x="4398" y="296"/>
                    </a:moveTo>
                    <a:lnTo>
                      <a:pt x="4347" y="296"/>
                    </a:lnTo>
                    <a:lnTo>
                      <a:pt x="4347" y="347"/>
                    </a:lnTo>
                    <a:lnTo>
                      <a:pt x="4398" y="347"/>
                    </a:lnTo>
                    <a:lnTo>
                      <a:pt x="4398" y="296"/>
                    </a:lnTo>
                    <a:close/>
                  </a:path>
                </a:pathLst>
              </a:cu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4" name="Google Shape;244;p30"/>
              <p:cNvSpPr/>
              <p:nvPr/>
            </p:nvSpPr>
            <p:spPr>
              <a:xfrm>
                <a:off x="6801" y="1125"/>
                <a:ext cx="78" cy="78"/>
              </a:xfrm>
              <a:prstGeom prst="rect">
                <a:avLst/>
              </a:prstGeom>
              <a:solidFill>
                <a:srgbClr val="FE9E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5" name="Google Shape;245;p30"/>
              <p:cNvSpPr/>
              <p:nvPr/>
            </p:nvSpPr>
            <p:spPr>
              <a:xfrm>
                <a:off x="2852" y="2577"/>
                <a:ext cx="184" cy="184"/>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6" name="Google Shape;246;p30"/>
              <p:cNvSpPr/>
              <p:nvPr/>
            </p:nvSpPr>
            <p:spPr>
              <a:xfrm>
                <a:off x="4778" y="3616"/>
                <a:ext cx="53" cy="53"/>
              </a:xfrm>
              <a:prstGeom prst="rect">
                <a:avLst/>
              </a:pr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7" name="Google Shape;247;p30"/>
              <p:cNvSpPr/>
              <p:nvPr/>
            </p:nvSpPr>
            <p:spPr>
              <a:xfrm>
                <a:off x="6382" y="1035"/>
                <a:ext cx="80" cy="80"/>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8" name="Google Shape;248;p30"/>
              <p:cNvSpPr/>
              <p:nvPr/>
            </p:nvSpPr>
            <p:spPr>
              <a:xfrm>
                <a:off x="2911" y="3378"/>
                <a:ext cx="43" cy="43"/>
              </a:xfrm>
              <a:prstGeom prst="rect">
                <a:avLst/>
              </a:pr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49" name="Google Shape;249;p30"/>
              <p:cNvSpPr/>
              <p:nvPr/>
            </p:nvSpPr>
            <p:spPr>
              <a:xfrm>
                <a:off x="2417" y="2941"/>
                <a:ext cx="72" cy="72"/>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0" name="Google Shape;250;p30"/>
              <p:cNvSpPr/>
              <p:nvPr/>
            </p:nvSpPr>
            <p:spPr>
              <a:xfrm>
                <a:off x="6479" y="2500"/>
                <a:ext cx="34" cy="34"/>
              </a:xfrm>
              <a:prstGeom prst="rect">
                <a:avLst/>
              </a:prstGeom>
              <a:solidFill>
                <a:srgbClr val="FFB6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1" name="Google Shape;251;p30"/>
              <p:cNvSpPr/>
              <p:nvPr/>
            </p:nvSpPr>
            <p:spPr>
              <a:xfrm>
                <a:off x="6607" y="3043"/>
                <a:ext cx="35" cy="35"/>
              </a:xfrm>
              <a:prstGeom prst="rect">
                <a:avLst/>
              </a:pr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2" name="Google Shape;252;p30"/>
              <p:cNvSpPr/>
              <p:nvPr/>
            </p:nvSpPr>
            <p:spPr>
              <a:xfrm>
                <a:off x="1968" y="2681"/>
                <a:ext cx="3892" cy="809"/>
              </a:xfrm>
              <a:custGeom>
                <a:rect b="b" l="l" r="r" t="t"/>
                <a:pathLst>
                  <a:path extrusionOk="0" h="809" w="3892">
                    <a:moveTo>
                      <a:pt x="55" y="0"/>
                    </a:moveTo>
                    <a:lnTo>
                      <a:pt x="0" y="0"/>
                    </a:lnTo>
                    <a:lnTo>
                      <a:pt x="0" y="54"/>
                    </a:lnTo>
                    <a:lnTo>
                      <a:pt x="55" y="54"/>
                    </a:lnTo>
                    <a:lnTo>
                      <a:pt x="55" y="0"/>
                    </a:lnTo>
                    <a:close/>
                    <a:moveTo>
                      <a:pt x="1555" y="684"/>
                    </a:moveTo>
                    <a:lnTo>
                      <a:pt x="1430" y="684"/>
                    </a:lnTo>
                    <a:lnTo>
                      <a:pt x="1430" y="809"/>
                    </a:lnTo>
                    <a:lnTo>
                      <a:pt x="1555" y="809"/>
                    </a:lnTo>
                    <a:lnTo>
                      <a:pt x="1555" y="684"/>
                    </a:lnTo>
                    <a:close/>
                    <a:moveTo>
                      <a:pt x="3891" y="569"/>
                    </a:moveTo>
                    <a:lnTo>
                      <a:pt x="3763" y="569"/>
                    </a:lnTo>
                    <a:lnTo>
                      <a:pt x="3763" y="698"/>
                    </a:lnTo>
                    <a:lnTo>
                      <a:pt x="3891" y="698"/>
                    </a:lnTo>
                    <a:lnTo>
                      <a:pt x="3891" y="569"/>
                    </a:lnTo>
                    <a:close/>
                  </a:path>
                </a:pathLst>
              </a:cu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3" name="Google Shape;253;p30"/>
              <p:cNvSpPr/>
              <p:nvPr/>
            </p:nvSpPr>
            <p:spPr>
              <a:xfrm>
                <a:off x="2551" y="3246"/>
                <a:ext cx="46" cy="46"/>
              </a:xfrm>
              <a:prstGeom prst="rect">
                <a:avLst/>
              </a:pr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4" name="Google Shape;254;p30"/>
              <p:cNvSpPr/>
              <p:nvPr/>
            </p:nvSpPr>
            <p:spPr>
              <a:xfrm>
                <a:off x="5110" y="3494"/>
                <a:ext cx="124" cy="124"/>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5" name="Google Shape;255;p30"/>
              <p:cNvSpPr/>
              <p:nvPr/>
            </p:nvSpPr>
            <p:spPr>
              <a:xfrm>
                <a:off x="7130" y="1614"/>
                <a:ext cx="68" cy="527"/>
              </a:xfrm>
              <a:custGeom>
                <a:rect b="b" l="l" r="r" t="t"/>
                <a:pathLst>
                  <a:path extrusionOk="0" h="527" w="68">
                    <a:moveTo>
                      <a:pt x="45" y="0"/>
                    </a:moveTo>
                    <a:lnTo>
                      <a:pt x="0" y="0"/>
                    </a:lnTo>
                    <a:lnTo>
                      <a:pt x="0" y="45"/>
                    </a:lnTo>
                    <a:lnTo>
                      <a:pt x="45" y="45"/>
                    </a:lnTo>
                    <a:lnTo>
                      <a:pt x="45" y="0"/>
                    </a:lnTo>
                    <a:close/>
                    <a:moveTo>
                      <a:pt x="68" y="474"/>
                    </a:moveTo>
                    <a:lnTo>
                      <a:pt x="15" y="474"/>
                    </a:lnTo>
                    <a:lnTo>
                      <a:pt x="15" y="526"/>
                    </a:lnTo>
                    <a:lnTo>
                      <a:pt x="68" y="526"/>
                    </a:lnTo>
                    <a:lnTo>
                      <a:pt x="68" y="474"/>
                    </a:lnTo>
                    <a:close/>
                  </a:path>
                </a:pathLst>
              </a:cu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6" name="Google Shape;256;p30"/>
              <p:cNvSpPr/>
              <p:nvPr/>
            </p:nvSpPr>
            <p:spPr>
              <a:xfrm>
                <a:off x="5543" y="3502"/>
                <a:ext cx="79" cy="79"/>
              </a:xfrm>
              <a:prstGeom prst="rect">
                <a:avLst/>
              </a:prstGeom>
              <a:solidFill>
                <a:srgbClr val="FC88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7" name="Google Shape;257;p30"/>
              <p:cNvSpPr/>
              <p:nvPr/>
            </p:nvSpPr>
            <p:spPr>
              <a:xfrm>
                <a:off x="3241" y="3419"/>
                <a:ext cx="531" cy="187"/>
              </a:xfrm>
              <a:custGeom>
                <a:rect b="b" l="l" r="r" t="t"/>
                <a:pathLst>
                  <a:path extrusionOk="0" h="187" w="531">
                    <a:moveTo>
                      <a:pt x="115" y="0"/>
                    </a:moveTo>
                    <a:lnTo>
                      <a:pt x="0" y="0"/>
                    </a:lnTo>
                    <a:lnTo>
                      <a:pt x="0" y="115"/>
                    </a:lnTo>
                    <a:lnTo>
                      <a:pt x="115" y="115"/>
                    </a:lnTo>
                    <a:lnTo>
                      <a:pt x="115" y="0"/>
                    </a:lnTo>
                    <a:close/>
                    <a:moveTo>
                      <a:pt x="530" y="118"/>
                    </a:moveTo>
                    <a:lnTo>
                      <a:pt x="462" y="118"/>
                    </a:lnTo>
                    <a:lnTo>
                      <a:pt x="462" y="187"/>
                    </a:lnTo>
                    <a:lnTo>
                      <a:pt x="530" y="187"/>
                    </a:lnTo>
                    <a:lnTo>
                      <a:pt x="530" y="118"/>
                    </a:lnTo>
                    <a:close/>
                  </a:path>
                </a:pathLst>
              </a:cu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8" name="Google Shape;258;p30"/>
              <p:cNvSpPr/>
              <p:nvPr/>
            </p:nvSpPr>
            <p:spPr>
              <a:xfrm>
                <a:off x="2134" y="1453"/>
                <a:ext cx="1798" cy="763"/>
              </a:xfrm>
              <a:custGeom>
                <a:rect b="b" l="l" r="r" t="t"/>
                <a:pathLst>
                  <a:path extrusionOk="0" h="763" w="1798">
                    <a:moveTo>
                      <a:pt x="44" y="0"/>
                    </a:moveTo>
                    <a:lnTo>
                      <a:pt x="0" y="0"/>
                    </a:lnTo>
                    <a:lnTo>
                      <a:pt x="0" y="43"/>
                    </a:lnTo>
                    <a:lnTo>
                      <a:pt x="44" y="43"/>
                    </a:lnTo>
                    <a:lnTo>
                      <a:pt x="44" y="0"/>
                    </a:lnTo>
                    <a:close/>
                    <a:moveTo>
                      <a:pt x="1797" y="695"/>
                    </a:moveTo>
                    <a:lnTo>
                      <a:pt x="1729" y="695"/>
                    </a:lnTo>
                    <a:lnTo>
                      <a:pt x="1729" y="763"/>
                    </a:lnTo>
                    <a:lnTo>
                      <a:pt x="1797" y="763"/>
                    </a:lnTo>
                    <a:lnTo>
                      <a:pt x="1797" y="695"/>
                    </a:lnTo>
                    <a:close/>
                  </a:path>
                </a:pathLst>
              </a:cu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59" name="Google Shape;259;p30"/>
              <p:cNvSpPr/>
              <p:nvPr/>
            </p:nvSpPr>
            <p:spPr>
              <a:xfrm>
                <a:off x="5137" y="2783"/>
                <a:ext cx="188" cy="188"/>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0" name="Google Shape;260;p30"/>
              <p:cNvSpPr/>
              <p:nvPr/>
            </p:nvSpPr>
            <p:spPr>
              <a:xfrm>
                <a:off x="4157" y="915"/>
                <a:ext cx="948" cy="2171"/>
              </a:xfrm>
              <a:custGeom>
                <a:rect b="b" l="l" r="r" t="t"/>
                <a:pathLst>
                  <a:path extrusionOk="0" h="2171" w="948">
                    <a:moveTo>
                      <a:pt x="32" y="2139"/>
                    </a:moveTo>
                    <a:lnTo>
                      <a:pt x="0" y="2139"/>
                    </a:lnTo>
                    <a:lnTo>
                      <a:pt x="0" y="2170"/>
                    </a:lnTo>
                    <a:lnTo>
                      <a:pt x="32" y="2170"/>
                    </a:lnTo>
                    <a:lnTo>
                      <a:pt x="32" y="2139"/>
                    </a:lnTo>
                    <a:close/>
                    <a:moveTo>
                      <a:pt x="948" y="0"/>
                    </a:moveTo>
                    <a:lnTo>
                      <a:pt x="909" y="0"/>
                    </a:lnTo>
                    <a:lnTo>
                      <a:pt x="909" y="38"/>
                    </a:lnTo>
                    <a:lnTo>
                      <a:pt x="948" y="38"/>
                    </a:lnTo>
                    <a:lnTo>
                      <a:pt x="948" y="0"/>
                    </a:lnTo>
                    <a:close/>
                  </a:path>
                </a:pathLst>
              </a:cu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1" name="Google Shape;261;p30"/>
              <p:cNvSpPr/>
              <p:nvPr/>
            </p:nvSpPr>
            <p:spPr>
              <a:xfrm>
                <a:off x="1690" y="320"/>
                <a:ext cx="4832" cy="3185"/>
              </a:xfrm>
              <a:custGeom>
                <a:rect b="b" l="l" r="r" t="t"/>
                <a:pathLst>
                  <a:path extrusionOk="0" h="3185" w="4832">
                    <a:moveTo>
                      <a:pt x="264" y="1422"/>
                    </a:moveTo>
                    <a:lnTo>
                      <a:pt x="0" y="1422"/>
                    </a:lnTo>
                    <a:lnTo>
                      <a:pt x="0" y="1592"/>
                    </a:lnTo>
                    <a:lnTo>
                      <a:pt x="0" y="1685"/>
                    </a:lnTo>
                    <a:lnTo>
                      <a:pt x="264" y="1685"/>
                    </a:lnTo>
                    <a:lnTo>
                      <a:pt x="264" y="1592"/>
                    </a:lnTo>
                    <a:lnTo>
                      <a:pt x="264" y="1422"/>
                    </a:lnTo>
                    <a:close/>
                    <a:moveTo>
                      <a:pt x="1820" y="0"/>
                    </a:moveTo>
                    <a:lnTo>
                      <a:pt x="1690" y="0"/>
                    </a:lnTo>
                    <a:lnTo>
                      <a:pt x="1690" y="129"/>
                    </a:lnTo>
                    <a:lnTo>
                      <a:pt x="1820" y="129"/>
                    </a:lnTo>
                    <a:lnTo>
                      <a:pt x="1820" y="0"/>
                    </a:lnTo>
                    <a:close/>
                    <a:moveTo>
                      <a:pt x="3082" y="2792"/>
                    </a:moveTo>
                    <a:lnTo>
                      <a:pt x="2969" y="2792"/>
                    </a:lnTo>
                    <a:lnTo>
                      <a:pt x="2969" y="2905"/>
                    </a:lnTo>
                    <a:lnTo>
                      <a:pt x="3082" y="2905"/>
                    </a:lnTo>
                    <a:lnTo>
                      <a:pt x="3082" y="2792"/>
                    </a:lnTo>
                    <a:close/>
                    <a:moveTo>
                      <a:pt x="4083" y="1030"/>
                    </a:moveTo>
                    <a:lnTo>
                      <a:pt x="4015" y="1030"/>
                    </a:lnTo>
                    <a:lnTo>
                      <a:pt x="4015" y="1098"/>
                    </a:lnTo>
                    <a:lnTo>
                      <a:pt x="4083" y="1098"/>
                    </a:lnTo>
                    <a:lnTo>
                      <a:pt x="4083" y="1030"/>
                    </a:lnTo>
                    <a:close/>
                    <a:moveTo>
                      <a:pt x="4146" y="0"/>
                    </a:moveTo>
                    <a:lnTo>
                      <a:pt x="3861" y="0"/>
                    </a:lnTo>
                    <a:lnTo>
                      <a:pt x="3861" y="285"/>
                    </a:lnTo>
                    <a:lnTo>
                      <a:pt x="4146" y="285"/>
                    </a:lnTo>
                    <a:lnTo>
                      <a:pt x="4146" y="0"/>
                    </a:lnTo>
                    <a:close/>
                    <a:moveTo>
                      <a:pt x="4500" y="2998"/>
                    </a:moveTo>
                    <a:lnTo>
                      <a:pt x="4314" y="2998"/>
                    </a:lnTo>
                    <a:lnTo>
                      <a:pt x="4314" y="3184"/>
                    </a:lnTo>
                    <a:lnTo>
                      <a:pt x="4500" y="3184"/>
                    </a:lnTo>
                    <a:lnTo>
                      <a:pt x="4500" y="2998"/>
                    </a:lnTo>
                    <a:close/>
                    <a:moveTo>
                      <a:pt x="4831" y="2544"/>
                    </a:moveTo>
                    <a:lnTo>
                      <a:pt x="4690" y="2544"/>
                    </a:lnTo>
                    <a:lnTo>
                      <a:pt x="4690" y="2686"/>
                    </a:lnTo>
                    <a:lnTo>
                      <a:pt x="4831" y="2686"/>
                    </a:lnTo>
                    <a:lnTo>
                      <a:pt x="4831" y="2544"/>
                    </a:lnTo>
                    <a:close/>
                  </a:path>
                </a:pathLst>
              </a:cu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2" name="Google Shape;262;p30"/>
              <p:cNvSpPr/>
              <p:nvPr/>
            </p:nvSpPr>
            <p:spPr>
              <a:xfrm>
                <a:off x="4408" y="1037"/>
                <a:ext cx="67" cy="67"/>
              </a:xfrm>
              <a:prstGeom prst="rect">
                <a:avLst/>
              </a:prstGeom>
              <a:solidFill>
                <a:srgbClr val="FFBC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3" name="Google Shape;263;p30"/>
              <p:cNvSpPr/>
              <p:nvPr/>
            </p:nvSpPr>
            <p:spPr>
              <a:xfrm>
                <a:off x="6679" y="2626"/>
                <a:ext cx="87" cy="87"/>
              </a:xfrm>
              <a:prstGeom prst="rect">
                <a:avLst/>
              </a:prstGeom>
              <a:solidFill>
                <a:srgbClr val="FD8A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4" name="Google Shape;264;p30"/>
              <p:cNvSpPr/>
              <p:nvPr/>
            </p:nvSpPr>
            <p:spPr>
              <a:xfrm>
                <a:off x="6805" y="1277"/>
                <a:ext cx="250" cy="1121"/>
              </a:xfrm>
              <a:custGeom>
                <a:rect b="b" l="l" r="r" t="t"/>
                <a:pathLst>
                  <a:path extrusionOk="0" h="1121" w="250">
                    <a:moveTo>
                      <a:pt x="196" y="1033"/>
                    </a:moveTo>
                    <a:lnTo>
                      <a:pt x="109" y="1033"/>
                    </a:lnTo>
                    <a:lnTo>
                      <a:pt x="109" y="1120"/>
                    </a:lnTo>
                    <a:lnTo>
                      <a:pt x="196" y="1120"/>
                    </a:lnTo>
                    <a:lnTo>
                      <a:pt x="196" y="1033"/>
                    </a:lnTo>
                    <a:close/>
                    <a:moveTo>
                      <a:pt x="249" y="0"/>
                    </a:moveTo>
                    <a:lnTo>
                      <a:pt x="0" y="0"/>
                    </a:lnTo>
                    <a:lnTo>
                      <a:pt x="0" y="249"/>
                    </a:lnTo>
                    <a:lnTo>
                      <a:pt x="249" y="249"/>
                    </a:lnTo>
                    <a:lnTo>
                      <a:pt x="249" y="0"/>
                    </a:lnTo>
                    <a:close/>
                  </a:path>
                </a:pathLst>
              </a:cu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65" name="Google Shape;265;p30"/>
              <p:cNvSpPr/>
              <p:nvPr/>
            </p:nvSpPr>
            <p:spPr>
              <a:xfrm>
                <a:off x="1473" y="1913"/>
                <a:ext cx="4966" cy="1350"/>
              </a:xfrm>
              <a:custGeom>
                <a:rect b="b" l="l" r="r" t="t"/>
                <a:pathLst>
                  <a:path extrusionOk="0" h="1350" w="4966">
                    <a:moveTo>
                      <a:pt x="271" y="0"/>
                    </a:moveTo>
                    <a:lnTo>
                      <a:pt x="0" y="0"/>
                    </a:lnTo>
                    <a:lnTo>
                      <a:pt x="0" y="271"/>
                    </a:lnTo>
                    <a:lnTo>
                      <a:pt x="271" y="271"/>
                    </a:lnTo>
                    <a:lnTo>
                      <a:pt x="271" y="0"/>
                    </a:lnTo>
                    <a:close/>
                    <a:moveTo>
                      <a:pt x="4966" y="1219"/>
                    </a:moveTo>
                    <a:lnTo>
                      <a:pt x="4835" y="1219"/>
                    </a:lnTo>
                    <a:lnTo>
                      <a:pt x="4835" y="1349"/>
                    </a:lnTo>
                    <a:lnTo>
                      <a:pt x="4966" y="1349"/>
                    </a:lnTo>
                    <a:lnTo>
                      <a:pt x="4966" y="1219"/>
                    </a:lnTo>
                    <a:close/>
                  </a:path>
                </a:pathLst>
              </a:custGeom>
              <a:solidFill>
                <a:srgbClr val="66000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266" name="Google Shape;266;p30"/>
            <p:cNvSpPr txBox="1"/>
            <p:nvPr/>
          </p:nvSpPr>
          <p:spPr>
            <a:xfrm>
              <a:off x="3559003" y="1660387"/>
              <a:ext cx="32385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Toyota</a:t>
              </a:r>
              <a:endParaRPr sz="1100">
                <a:solidFill>
                  <a:schemeClr val="accent6"/>
                </a:solidFill>
                <a:latin typeface="PMingLiU"/>
                <a:ea typeface="PMingLiU"/>
                <a:cs typeface="PMingLiU"/>
                <a:sym typeface="PMingLiU"/>
              </a:endParaRPr>
            </a:p>
          </p:txBody>
        </p:sp>
        <p:sp>
          <p:nvSpPr>
            <p:cNvPr id="267" name="Google Shape;267;p30"/>
            <p:cNvSpPr txBox="1"/>
            <p:nvPr/>
          </p:nvSpPr>
          <p:spPr>
            <a:xfrm>
              <a:off x="3167875" y="1636681"/>
              <a:ext cx="31115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Nissan</a:t>
              </a:r>
              <a:endParaRPr sz="1100">
                <a:solidFill>
                  <a:schemeClr val="accent6"/>
                </a:solidFill>
                <a:latin typeface="PMingLiU"/>
                <a:ea typeface="PMingLiU"/>
                <a:cs typeface="PMingLiU"/>
                <a:sym typeface="PMingLiU"/>
              </a:endParaRPr>
            </a:p>
          </p:txBody>
        </p:sp>
        <p:sp>
          <p:nvSpPr>
            <p:cNvPr id="268" name="Google Shape;268;p30"/>
            <p:cNvSpPr txBox="1"/>
            <p:nvPr/>
          </p:nvSpPr>
          <p:spPr>
            <a:xfrm>
              <a:off x="3096380" y="2451254"/>
              <a:ext cx="393700"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Hyundai</a:t>
              </a:r>
              <a:endParaRPr sz="1100">
                <a:solidFill>
                  <a:schemeClr val="accent6"/>
                </a:solidFill>
                <a:latin typeface="PMingLiU"/>
                <a:ea typeface="PMingLiU"/>
                <a:cs typeface="PMingLiU"/>
                <a:sym typeface="PMingLiU"/>
              </a:endParaRPr>
            </a:p>
          </p:txBody>
        </p:sp>
        <p:sp>
          <p:nvSpPr>
            <p:cNvPr id="269" name="Google Shape;269;p30"/>
            <p:cNvSpPr txBox="1"/>
            <p:nvPr/>
          </p:nvSpPr>
          <p:spPr>
            <a:xfrm>
              <a:off x="2235612" y="757698"/>
              <a:ext cx="304800" cy="104476"/>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Honda</a:t>
              </a:r>
              <a:endParaRPr sz="1100">
                <a:solidFill>
                  <a:schemeClr val="accent6"/>
                </a:solidFill>
                <a:latin typeface="PMingLiU"/>
                <a:ea typeface="PMingLiU"/>
                <a:cs typeface="PMingLiU"/>
                <a:sym typeface="PMingLiU"/>
              </a:endParaRPr>
            </a:p>
          </p:txBody>
        </p:sp>
      </p:grpSp>
      <p:sp>
        <p:nvSpPr>
          <p:cNvPr id="270" name="Google Shape;270;p30"/>
          <p:cNvSpPr txBox="1"/>
          <p:nvPr/>
        </p:nvSpPr>
        <p:spPr>
          <a:xfrm>
            <a:off x="-21579" y="5560078"/>
            <a:ext cx="8470912" cy="132343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size: proportional to sales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shape: circles are OEMs, squares are Tier 1 suppliers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blue for European, red for North American, yellow for Asian</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intensity: darker for higher ESG scores, lighter for lower ESG scores </a:t>
            </a:r>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distance between OEM and Tier 1: shorter for high percentage of revenue from OEM</a:t>
            </a:r>
            <a:endParaRPr sz="1600">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1"/>
          <p:cNvSpPr txBox="1"/>
          <p:nvPr>
            <p:ph type="title"/>
          </p:nvPr>
        </p:nvSpPr>
        <p:spPr>
          <a:xfrm>
            <a:off x="76200" y="228600"/>
            <a:ext cx="89916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North American OEMs and tier 1 suppliers</a:t>
            </a:r>
            <a:endParaRPr/>
          </a:p>
        </p:txBody>
      </p:sp>
      <p:sp>
        <p:nvSpPr>
          <p:cNvPr id="276" name="Google Shape;276;p31"/>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pSp>
        <p:nvGrpSpPr>
          <p:cNvPr id="277" name="Google Shape;277;p31"/>
          <p:cNvGrpSpPr/>
          <p:nvPr/>
        </p:nvGrpSpPr>
        <p:grpSpPr>
          <a:xfrm>
            <a:off x="1066800" y="787436"/>
            <a:ext cx="7899738" cy="4622764"/>
            <a:chOff x="0" y="0"/>
            <a:chExt cx="5732780" cy="3354705"/>
          </a:xfrm>
        </p:grpSpPr>
        <p:grpSp>
          <p:nvGrpSpPr>
            <p:cNvPr id="278" name="Google Shape;278;p31"/>
            <p:cNvGrpSpPr/>
            <p:nvPr/>
          </p:nvGrpSpPr>
          <p:grpSpPr>
            <a:xfrm>
              <a:off x="0" y="0"/>
              <a:ext cx="5732780" cy="3354705"/>
              <a:chOff x="1501" y="414"/>
              <a:chExt cx="5719" cy="3370"/>
            </a:xfrm>
          </p:grpSpPr>
          <p:sp>
            <p:nvSpPr>
              <p:cNvPr id="279" name="Google Shape;279;p31"/>
              <p:cNvSpPr/>
              <p:nvPr/>
            </p:nvSpPr>
            <p:spPr>
              <a:xfrm>
                <a:off x="1574" y="447"/>
                <a:ext cx="5590" cy="2839"/>
              </a:xfrm>
              <a:custGeom>
                <a:rect b="b" l="l" r="r" t="t"/>
                <a:pathLst>
                  <a:path extrusionOk="0" h="2839" w="5590">
                    <a:moveTo>
                      <a:pt x="3471" y="1543"/>
                    </a:moveTo>
                    <a:lnTo>
                      <a:pt x="3965" y="2655"/>
                    </a:lnTo>
                    <a:moveTo>
                      <a:pt x="3471" y="1543"/>
                    </a:moveTo>
                    <a:lnTo>
                      <a:pt x="0" y="2603"/>
                    </a:lnTo>
                    <a:moveTo>
                      <a:pt x="3471" y="1543"/>
                    </a:moveTo>
                    <a:lnTo>
                      <a:pt x="2287" y="0"/>
                    </a:lnTo>
                    <a:moveTo>
                      <a:pt x="3471" y="1543"/>
                    </a:moveTo>
                    <a:lnTo>
                      <a:pt x="4417" y="1769"/>
                    </a:lnTo>
                    <a:moveTo>
                      <a:pt x="3471" y="1543"/>
                    </a:moveTo>
                    <a:lnTo>
                      <a:pt x="4284" y="1234"/>
                    </a:lnTo>
                    <a:moveTo>
                      <a:pt x="3471" y="1543"/>
                    </a:moveTo>
                    <a:lnTo>
                      <a:pt x="3776" y="807"/>
                    </a:lnTo>
                    <a:moveTo>
                      <a:pt x="3471" y="1543"/>
                    </a:moveTo>
                    <a:lnTo>
                      <a:pt x="3607" y="2838"/>
                    </a:lnTo>
                    <a:moveTo>
                      <a:pt x="3471" y="1543"/>
                    </a:moveTo>
                    <a:lnTo>
                      <a:pt x="2936" y="372"/>
                    </a:lnTo>
                    <a:moveTo>
                      <a:pt x="3471" y="1543"/>
                    </a:moveTo>
                    <a:lnTo>
                      <a:pt x="3749" y="1324"/>
                    </a:lnTo>
                    <a:moveTo>
                      <a:pt x="3471" y="1543"/>
                    </a:moveTo>
                    <a:lnTo>
                      <a:pt x="5590" y="358"/>
                    </a:lnTo>
                    <a:moveTo>
                      <a:pt x="3471" y="1543"/>
                    </a:moveTo>
                    <a:lnTo>
                      <a:pt x="2774" y="1636"/>
                    </a:lnTo>
                    <a:moveTo>
                      <a:pt x="3471" y="1543"/>
                    </a:moveTo>
                    <a:lnTo>
                      <a:pt x="3068" y="1854"/>
                    </a:lnTo>
                    <a:moveTo>
                      <a:pt x="3471" y="1543"/>
                    </a:moveTo>
                    <a:lnTo>
                      <a:pt x="2527" y="1448"/>
                    </a:lnTo>
                    <a:moveTo>
                      <a:pt x="3471" y="1543"/>
                    </a:moveTo>
                    <a:lnTo>
                      <a:pt x="3018" y="2282"/>
                    </a:lnTo>
                    <a:moveTo>
                      <a:pt x="3965" y="2655"/>
                    </a:moveTo>
                    <a:lnTo>
                      <a:pt x="2472" y="2152"/>
                    </a:lnTo>
                    <a:moveTo>
                      <a:pt x="0" y="2603"/>
                    </a:moveTo>
                    <a:lnTo>
                      <a:pt x="2472" y="2152"/>
                    </a:lnTo>
                    <a:moveTo>
                      <a:pt x="2287" y="0"/>
                    </a:moveTo>
                    <a:lnTo>
                      <a:pt x="2472" y="2152"/>
                    </a:lnTo>
                    <a:moveTo>
                      <a:pt x="4284" y="1234"/>
                    </a:moveTo>
                    <a:lnTo>
                      <a:pt x="2472" y="2152"/>
                    </a:lnTo>
                    <a:moveTo>
                      <a:pt x="5590" y="358"/>
                    </a:moveTo>
                    <a:lnTo>
                      <a:pt x="2472" y="2152"/>
                    </a:lnTo>
                    <a:moveTo>
                      <a:pt x="2774" y="1636"/>
                    </a:moveTo>
                    <a:lnTo>
                      <a:pt x="2472" y="2152"/>
                    </a:lnTo>
                    <a:moveTo>
                      <a:pt x="3068" y="1854"/>
                    </a:moveTo>
                    <a:lnTo>
                      <a:pt x="2472" y="2152"/>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cxnSp>
            <p:nvCxnSpPr>
              <p:cNvPr id="280" name="Google Shape;280;p31"/>
              <p:cNvCxnSpPr/>
              <p:nvPr/>
            </p:nvCxnSpPr>
            <p:spPr>
              <a:xfrm>
                <a:off x="4073" y="1986"/>
                <a:ext cx="0" cy="622"/>
              </a:xfrm>
              <a:prstGeom prst="straightConnector1">
                <a:avLst/>
              </a:prstGeom>
              <a:noFill/>
              <a:ln cap="flat" cmpd="sng" w="45900">
                <a:solidFill>
                  <a:srgbClr val="000000"/>
                </a:solidFill>
                <a:prstDash val="solid"/>
                <a:round/>
                <a:headEnd len="med" w="med" type="none"/>
                <a:tailEnd len="med" w="med" type="none"/>
              </a:ln>
            </p:spPr>
          </p:cxnSp>
          <p:sp>
            <p:nvSpPr>
              <p:cNvPr id="281" name="Google Shape;281;p31"/>
              <p:cNvSpPr/>
              <p:nvPr/>
            </p:nvSpPr>
            <p:spPr>
              <a:xfrm>
                <a:off x="2253" y="2203"/>
                <a:ext cx="2611" cy="1522"/>
              </a:xfrm>
              <a:custGeom>
                <a:rect b="b" l="l" r="r" t="t"/>
                <a:pathLst>
                  <a:path extrusionOk="0" h="1522" w="2611">
                    <a:moveTo>
                      <a:pt x="2338" y="527"/>
                    </a:moveTo>
                    <a:lnTo>
                      <a:pt x="1792" y="397"/>
                    </a:lnTo>
                    <a:moveTo>
                      <a:pt x="1792" y="397"/>
                    </a:moveTo>
                    <a:lnTo>
                      <a:pt x="1215" y="441"/>
                    </a:lnTo>
                    <a:moveTo>
                      <a:pt x="1792" y="397"/>
                    </a:moveTo>
                    <a:lnTo>
                      <a:pt x="0" y="0"/>
                    </a:lnTo>
                    <a:moveTo>
                      <a:pt x="1792" y="397"/>
                    </a:moveTo>
                    <a:lnTo>
                      <a:pt x="2610" y="866"/>
                    </a:lnTo>
                    <a:moveTo>
                      <a:pt x="1792" y="397"/>
                    </a:moveTo>
                    <a:lnTo>
                      <a:pt x="1481" y="865"/>
                    </a:lnTo>
                    <a:moveTo>
                      <a:pt x="1792" y="397"/>
                    </a:moveTo>
                    <a:lnTo>
                      <a:pt x="1014" y="1522"/>
                    </a:lnTo>
                  </a:path>
                </a:pathLst>
              </a:custGeom>
              <a:noFill/>
              <a:ln cap="flat" cmpd="sng" w="10975">
                <a:solidFill>
                  <a:srgbClr val="000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pic>
            <p:nvPicPr>
              <p:cNvPr id="282" name="Google Shape;282;p31"/>
              <p:cNvPicPr preferRelativeResize="0"/>
              <p:nvPr/>
            </p:nvPicPr>
            <p:blipFill rotWithShape="1">
              <a:blip r:embed="rId3">
                <a:alphaModFix/>
              </a:blip>
              <a:srcRect b="0" l="0" r="0" t="0"/>
              <a:stretch/>
            </p:blipFill>
            <p:spPr>
              <a:xfrm>
                <a:off x="4884" y="1830"/>
                <a:ext cx="320" cy="320"/>
              </a:xfrm>
              <a:prstGeom prst="rect">
                <a:avLst/>
              </a:prstGeom>
              <a:noFill/>
              <a:ln>
                <a:noFill/>
              </a:ln>
            </p:spPr>
          </p:pic>
          <p:pic>
            <p:nvPicPr>
              <p:cNvPr id="283" name="Google Shape;283;p31"/>
              <p:cNvPicPr preferRelativeResize="0"/>
              <p:nvPr/>
            </p:nvPicPr>
            <p:blipFill rotWithShape="1">
              <a:blip r:embed="rId4">
                <a:alphaModFix/>
              </a:blip>
              <a:srcRect b="0" l="0" r="0" t="0"/>
              <a:stretch/>
            </p:blipFill>
            <p:spPr>
              <a:xfrm>
                <a:off x="3888" y="2442"/>
                <a:ext cx="315" cy="315"/>
              </a:xfrm>
              <a:prstGeom prst="rect">
                <a:avLst/>
              </a:prstGeom>
              <a:noFill/>
              <a:ln>
                <a:noFill/>
              </a:ln>
            </p:spPr>
          </p:pic>
          <p:sp>
            <p:nvSpPr>
              <p:cNvPr id="284" name="Google Shape;284;p31"/>
              <p:cNvSpPr/>
              <p:nvPr/>
            </p:nvSpPr>
            <p:spPr>
              <a:xfrm>
                <a:off x="5539" y="3102"/>
                <a:ext cx="2" cy="2"/>
              </a:xfrm>
              <a:custGeom>
                <a:rect b="b" l="l" r="r" t="t"/>
                <a:pathLst>
                  <a:path extrusionOk="0" h="120000" w="120000">
                    <a:moveTo>
                      <a:pt x="0" y="0"/>
                    </a:moveTo>
                    <a:lnTo>
                      <a:pt x="0" y="0"/>
                    </a:lnTo>
                    <a:close/>
                  </a:path>
                </a:pathLst>
              </a:custGeom>
              <a:solidFill>
                <a:srgbClr val="6AADD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85" name="Google Shape;285;p31"/>
              <p:cNvSpPr/>
              <p:nvPr/>
            </p:nvSpPr>
            <p:spPr>
              <a:xfrm>
                <a:off x="5539" y="3102"/>
                <a:ext cx="2" cy="2"/>
              </a:xfrm>
              <a:custGeom>
                <a:rect b="b" l="l" r="r" t="t"/>
                <a:pathLst>
                  <a:path extrusionOk="0" h="120000" w="120000">
                    <a:moveTo>
                      <a:pt x="0" y="0"/>
                    </a:moveTo>
                    <a:lnTo>
                      <a:pt x="0" y="0"/>
                    </a:lnTo>
                    <a:close/>
                  </a:path>
                </a:pathLst>
              </a:custGeom>
              <a:noFill/>
              <a:ln cap="flat" cmpd="sng" w="10975">
                <a:solidFill>
                  <a:srgbClr val="6AADD5"/>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86" name="Google Shape;286;p31"/>
              <p:cNvSpPr/>
              <p:nvPr/>
            </p:nvSpPr>
            <p:spPr>
              <a:xfrm>
                <a:off x="4441" y="752"/>
                <a:ext cx="1520" cy="2599"/>
              </a:xfrm>
              <a:custGeom>
                <a:rect b="b" l="l" r="r" t="t"/>
                <a:pathLst>
                  <a:path extrusionOk="0" h="2599" w="1520">
                    <a:moveTo>
                      <a:pt x="137" y="0"/>
                    </a:moveTo>
                    <a:lnTo>
                      <a:pt x="0" y="0"/>
                    </a:lnTo>
                    <a:lnTo>
                      <a:pt x="0" y="137"/>
                    </a:lnTo>
                    <a:lnTo>
                      <a:pt x="137" y="137"/>
                    </a:lnTo>
                    <a:lnTo>
                      <a:pt x="137" y="0"/>
                    </a:lnTo>
                    <a:close/>
                    <a:moveTo>
                      <a:pt x="477" y="2262"/>
                    </a:moveTo>
                    <a:lnTo>
                      <a:pt x="366" y="2262"/>
                    </a:lnTo>
                    <a:lnTo>
                      <a:pt x="366" y="2372"/>
                    </a:lnTo>
                    <a:lnTo>
                      <a:pt x="477" y="2372"/>
                    </a:lnTo>
                    <a:lnTo>
                      <a:pt x="477" y="2262"/>
                    </a:lnTo>
                    <a:close/>
                    <a:moveTo>
                      <a:pt x="803" y="2470"/>
                    </a:moveTo>
                    <a:lnTo>
                      <a:pt x="674" y="2470"/>
                    </a:lnTo>
                    <a:lnTo>
                      <a:pt x="674" y="2599"/>
                    </a:lnTo>
                    <a:lnTo>
                      <a:pt x="803" y="2599"/>
                    </a:lnTo>
                    <a:lnTo>
                      <a:pt x="803" y="2470"/>
                    </a:lnTo>
                    <a:close/>
                    <a:moveTo>
                      <a:pt x="920" y="981"/>
                    </a:moveTo>
                    <a:lnTo>
                      <a:pt x="842" y="981"/>
                    </a:lnTo>
                    <a:lnTo>
                      <a:pt x="842" y="1059"/>
                    </a:lnTo>
                    <a:lnTo>
                      <a:pt x="920" y="1059"/>
                    </a:lnTo>
                    <a:lnTo>
                      <a:pt x="920" y="981"/>
                    </a:lnTo>
                    <a:close/>
                    <a:moveTo>
                      <a:pt x="1520" y="826"/>
                    </a:moveTo>
                    <a:lnTo>
                      <a:pt x="1312" y="826"/>
                    </a:lnTo>
                    <a:lnTo>
                      <a:pt x="1312" y="1034"/>
                    </a:lnTo>
                    <a:lnTo>
                      <a:pt x="1520" y="1034"/>
                    </a:lnTo>
                    <a:lnTo>
                      <a:pt x="1520" y="826"/>
                    </a:lnTo>
                    <a:close/>
                  </a:path>
                </a:pathLst>
              </a:custGeom>
              <a:solidFill>
                <a:srgbClr val="072F6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87" name="Google Shape;287;p31"/>
              <p:cNvSpPr/>
              <p:nvPr/>
            </p:nvSpPr>
            <p:spPr>
              <a:xfrm>
                <a:off x="3208" y="3664"/>
                <a:ext cx="120" cy="120"/>
              </a:xfrm>
              <a:prstGeom prst="rect">
                <a:avLst/>
              </a:prstGeom>
              <a:solidFill>
                <a:srgbClr val="07478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88" name="Google Shape;288;p31"/>
              <p:cNvSpPr/>
              <p:nvPr/>
            </p:nvSpPr>
            <p:spPr>
              <a:xfrm>
                <a:off x="1501" y="2978"/>
                <a:ext cx="146" cy="146"/>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89" name="Google Shape;289;p31"/>
              <p:cNvSpPr/>
              <p:nvPr/>
            </p:nvSpPr>
            <p:spPr>
              <a:xfrm>
                <a:off x="3827" y="414"/>
                <a:ext cx="67" cy="67"/>
              </a:xfrm>
              <a:prstGeom prst="rect">
                <a:avLst/>
              </a:prstGeom>
              <a:solidFill>
                <a:srgbClr val="FD8E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0" name="Google Shape;290;p31"/>
              <p:cNvSpPr/>
              <p:nvPr/>
            </p:nvSpPr>
            <p:spPr>
              <a:xfrm>
                <a:off x="5283" y="1732"/>
                <a:ext cx="79" cy="79"/>
              </a:xfrm>
              <a:prstGeom prst="rect">
                <a:avLst/>
              </a:prstGeom>
              <a:solidFill>
                <a:srgbClr val="FB7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1" name="Google Shape;291;p31"/>
              <p:cNvSpPr/>
              <p:nvPr/>
            </p:nvSpPr>
            <p:spPr>
              <a:xfrm>
                <a:off x="2147" y="2097"/>
                <a:ext cx="212" cy="212"/>
              </a:xfrm>
              <a:prstGeom prst="rect">
                <a:avLst/>
              </a:prstGeom>
              <a:solidFill>
                <a:srgbClr val="FC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2" name="Google Shape;292;p31"/>
              <p:cNvSpPr/>
              <p:nvPr/>
            </p:nvSpPr>
            <p:spPr>
              <a:xfrm>
                <a:off x="5309" y="1213"/>
                <a:ext cx="731" cy="1052"/>
              </a:xfrm>
              <a:custGeom>
                <a:rect b="b" l="l" r="r" t="t"/>
                <a:pathLst>
                  <a:path extrusionOk="0" h="1052" w="731">
                    <a:moveTo>
                      <a:pt x="81" y="0"/>
                    </a:moveTo>
                    <a:lnTo>
                      <a:pt x="0" y="0"/>
                    </a:lnTo>
                    <a:lnTo>
                      <a:pt x="0" y="81"/>
                    </a:lnTo>
                    <a:lnTo>
                      <a:pt x="81" y="81"/>
                    </a:lnTo>
                    <a:lnTo>
                      <a:pt x="81" y="0"/>
                    </a:lnTo>
                    <a:close/>
                    <a:moveTo>
                      <a:pt x="730" y="954"/>
                    </a:moveTo>
                    <a:lnTo>
                      <a:pt x="632" y="954"/>
                    </a:lnTo>
                    <a:lnTo>
                      <a:pt x="632" y="1052"/>
                    </a:lnTo>
                    <a:lnTo>
                      <a:pt x="730" y="1052"/>
                    </a:lnTo>
                    <a:lnTo>
                      <a:pt x="730" y="954"/>
                    </a:lnTo>
                    <a:close/>
                  </a:path>
                </a:pathLst>
              </a:custGeom>
              <a:solidFill>
                <a:srgbClr val="66000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3" name="Google Shape;293;p31"/>
              <p:cNvSpPr/>
              <p:nvPr/>
            </p:nvSpPr>
            <p:spPr>
              <a:xfrm>
                <a:off x="7107" y="749"/>
                <a:ext cx="113" cy="113"/>
              </a:xfrm>
              <a:prstGeom prst="rect">
                <a:avLst/>
              </a:prstGeom>
              <a:solidFill>
                <a:srgbClr val="A50F1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4" name="Google Shape;294;p31"/>
              <p:cNvSpPr/>
              <p:nvPr/>
            </p:nvSpPr>
            <p:spPr>
              <a:xfrm>
                <a:off x="4284" y="2020"/>
                <a:ext cx="127" cy="127"/>
              </a:xfrm>
              <a:prstGeom prst="rect">
                <a:avLst/>
              </a:prstGeom>
              <a:solidFill>
                <a:srgbClr val="66000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5" name="Google Shape;295;p31"/>
              <p:cNvSpPr/>
              <p:nvPr/>
            </p:nvSpPr>
            <p:spPr>
              <a:xfrm>
                <a:off x="4609" y="2269"/>
                <a:ext cx="66" cy="66"/>
              </a:xfrm>
              <a:prstGeom prst="rect">
                <a:avLst/>
              </a:prstGeom>
              <a:solidFill>
                <a:srgbClr val="8A081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296" name="Google Shape;296;p31"/>
              <p:cNvSpPr/>
              <p:nvPr/>
            </p:nvSpPr>
            <p:spPr>
              <a:xfrm>
                <a:off x="3442" y="1806"/>
                <a:ext cx="1209" cy="1295"/>
              </a:xfrm>
              <a:custGeom>
                <a:rect b="b" l="l" r="r" t="t"/>
                <a:pathLst>
                  <a:path extrusionOk="0" h="1295" w="1209">
                    <a:moveTo>
                      <a:pt x="54" y="811"/>
                    </a:moveTo>
                    <a:lnTo>
                      <a:pt x="0" y="811"/>
                    </a:lnTo>
                    <a:lnTo>
                      <a:pt x="0" y="864"/>
                    </a:lnTo>
                    <a:lnTo>
                      <a:pt x="54" y="864"/>
                    </a:lnTo>
                    <a:lnTo>
                      <a:pt x="54" y="811"/>
                    </a:lnTo>
                    <a:close/>
                    <a:moveTo>
                      <a:pt x="326" y="1228"/>
                    </a:moveTo>
                    <a:lnTo>
                      <a:pt x="260" y="1228"/>
                    </a:lnTo>
                    <a:lnTo>
                      <a:pt x="260" y="1294"/>
                    </a:lnTo>
                    <a:lnTo>
                      <a:pt x="326" y="1294"/>
                    </a:lnTo>
                    <a:lnTo>
                      <a:pt x="326" y="1228"/>
                    </a:lnTo>
                    <a:close/>
                    <a:moveTo>
                      <a:pt x="748" y="0"/>
                    </a:moveTo>
                    <a:lnTo>
                      <a:pt x="569" y="0"/>
                    </a:lnTo>
                    <a:lnTo>
                      <a:pt x="569" y="179"/>
                    </a:lnTo>
                    <a:lnTo>
                      <a:pt x="748" y="179"/>
                    </a:lnTo>
                    <a:lnTo>
                      <a:pt x="748" y="0"/>
                    </a:lnTo>
                    <a:close/>
                    <a:moveTo>
                      <a:pt x="1209" y="863"/>
                    </a:moveTo>
                    <a:lnTo>
                      <a:pt x="1090" y="863"/>
                    </a:lnTo>
                    <a:lnTo>
                      <a:pt x="1090" y="983"/>
                    </a:lnTo>
                    <a:lnTo>
                      <a:pt x="1209" y="983"/>
                    </a:lnTo>
                    <a:lnTo>
                      <a:pt x="1209" y="863"/>
                    </a:lnTo>
                    <a:close/>
                  </a:path>
                </a:pathLst>
              </a:custGeom>
              <a:solidFill>
                <a:srgbClr val="66000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297" name="Google Shape;297;p31"/>
            <p:cNvSpPr txBox="1"/>
            <p:nvPr/>
          </p:nvSpPr>
          <p:spPr>
            <a:xfrm>
              <a:off x="2463066" y="2103649"/>
              <a:ext cx="184785"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GM</a:t>
              </a:r>
              <a:endParaRPr sz="1100">
                <a:solidFill>
                  <a:schemeClr val="accent6"/>
                </a:solidFill>
                <a:latin typeface="PMingLiU"/>
                <a:ea typeface="PMingLiU"/>
                <a:cs typeface="PMingLiU"/>
                <a:sym typeface="PMingLiU"/>
              </a:endParaRPr>
            </a:p>
          </p:txBody>
        </p:sp>
        <p:sp>
          <p:nvSpPr>
            <p:cNvPr id="298" name="Google Shape;298;p31"/>
            <p:cNvSpPr txBox="1"/>
            <p:nvPr/>
          </p:nvSpPr>
          <p:spPr>
            <a:xfrm>
              <a:off x="3440892" y="1495811"/>
              <a:ext cx="216535" cy="1346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US" sz="900">
                  <a:solidFill>
                    <a:srgbClr val="FF0000"/>
                  </a:solidFill>
                  <a:latin typeface="Times New Roman"/>
                  <a:ea typeface="Times New Roman"/>
                  <a:cs typeface="Times New Roman"/>
                  <a:sym typeface="Times New Roman"/>
                </a:rPr>
                <a:t>Ford</a:t>
              </a:r>
              <a:endParaRPr sz="1100">
                <a:solidFill>
                  <a:schemeClr val="accent6"/>
                </a:solidFill>
                <a:latin typeface="PMingLiU"/>
                <a:ea typeface="PMingLiU"/>
                <a:cs typeface="PMingLiU"/>
                <a:sym typeface="PMingLiU"/>
              </a:endParaRPr>
            </a:p>
          </p:txBody>
        </p:sp>
      </p:grpSp>
      <p:sp>
        <p:nvSpPr>
          <p:cNvPr id="299" name="Google Shape;299;p31"/>
          <p:cNvSpPr txBox="1"/>
          <p:nvPr/>
        </p:nvSpPr>
        <p:spPr>
          <a:xfrm>
            <a:off x="-21579" y="5560078"/>
            <a:ext cx="8470912" cy="1323439"/>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size: proportional to sales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shape: circles are OEMs, squares are Tier 1 suppliers</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blue for European, red for North American, yellow for Asian</a:t>
            </a:r>
            <a:endParaRPr sz="1600">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node color intensity: darker for higher ESG scores, lighter for lower ESG scores </a:t>
            </a:r>
            <a:endParaRPr/>
          </a:p>
          <a:p>
            <a:pPr indent="0" lvl="0" marL="0" marR="0" rtl="0" algn="l">
              <a:spcBef>
                <a:spcPts val="0"/>
              </a:spcBef>
              <a:spcAft>
                <a:spcPts val="0"/>
              </a:spcAft>
              <a:buClr>
                <a:schemeClr val="dk1"/>
              </a:buClr>
              <a:buSzPts val="1600"/>
              <a:buFont typeface="Arial"/>
              <a:buNone/>
            </a:pPr>
            <a:r>
              <a:rPr b="1" lang="en-US" sz="1600">
                <a:solidFill>
                  <a:schemeClr val="dk1"/>
                </a:solidFill>
                <a:latin typeface="Arial"/>
                <a:ea typeface="Arial"/>
                <a:cs typeface="Arial"/>
                <a:sym typeface="Arial"/>
              </a:rPr>
              <a:t>distance between OEM and Tier 1: shorter for high percentage of revenue from OEM</a:t>
            </a:r>
            <a:endParaRPr sz="160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32"/>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Sample Characteristics</a:t>
            </a:r>
            <a:endParaRPr/>
          </a:p>
        </p:txBody>
      </p:sp>
      <p:sp>
        <p:nvSpPr>
          <p:cNvPr id="305" name="Google Shape;305;p32"/>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aphicFrame>
        <p:nvGraphicFramePr>
          <p:cNvPr id="306" name="Google Shape;306;p32"/>
          <p:cNvGraphicFramePr/>
          <p:nvPr/>
        </p:nvGraphicFramePr>
        <p:xfrm>
          <a:off x="195445" y="1066800"/>
          <a:ext cx="3000000" cy="3000000"/>
        </p:xfrm>
        <a:graphic>
          <a:graphicData uri="http://schemas.openxmlformats.org/drawingml/2006/table">
            <a:tbl>
              <a:tblPr bandRow="1" firstCol="1" firstRow="1">
                <a:noFill/>
                <a:tableStyleId>{8E50BCBF-1143-4F01-9C67-0764F321A7FC}</a:tableStyleId>
              </a:tblPr>
              <a:tblGrid>
                <a:gridCol w="2113175"/>
                <a:gridCol w="1004650"/>
                <a:gridCol w="1004650"/>
                <a:gridCol w="305225"/>
                <a:gridCol w="1005450"/>
                <a:gridCol w="1005450"/>
                <a:gridCol w="305225"/>
                <a:gridCol w="1004650"/>
                <a:gridCol w="1004650"/>
              </a:tblGrid>
              <a:tr h="203350">
                <a:tc gridSpan="9">
                  <a:txBody>
                    <a:bodyPr/>
                    <a:lstStyle/>
                    <a:p>
                      <a:pPr indent="0" lvl="0" marL="0" marR="0" rtl="0" algn="l">
                        <a:lnSpc>
                          <a:spcPct val="115000"/>
                        </a:lnSpc>
                        <a:spcBef>
                          <a:spcPts val="0"/>
                        </a:spcBef>
                        <a:spcAft>
                          <a:spcPts val="0"/>
                        </a:spcAft>
                        <a:buNone/>
                      </a:pPr>
                      <a:r>
                        <a:rPr lang="en-US" sz="1200" u="none" cap="none" strike="noStrike"/>
                        <a:t>Panel A. Europe (N is the number of firm-year data samples from 2010 to 2020)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hMerge="1"/>
                <a:tc hMerge="1"/>
                <a:tc hMerge="1"/>
                <a:tc hMerge="1"/>
                <a:tc hMerge="1"/>
                <a:tc hMerge="1"/>
                <a:tc hMerge="1"/>
              </a:tr>
              <a:tr h="192075">
                <a:tc>
                  <a:txBody>
                    <a:bodyPr/>
                    <a:lstStyle/>
                    <a:p>
                      <a:pPr indent="0" lvl="0" marL="0" marR="0" rtl="0" algn="l">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OEM (n= 55)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Tier 1 (n = 279)</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Tier 2 (n = 1, 666)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r>
              <a:tr h="192075">
                <a:tc>
                  <a:txBody>
                    <a:bodyPr/>
                    <a:lstStyle/>
                    <a:p>
                      <a:pPr indent="0" lvl="0" marL="0" marR="0" rtl="0" algn="l">
                        <a:lnSpc>
                          <a:spcPct val="107000"/>
                        </a:lnSpc>
                        <a:spcBef>
                          <a:spcPts val="0"/>
                        </a:spcBef>
                        <a:spcAft>
                          <a:spcPts val="0"/>
                        </a:spcAft>
                        <a:buNone/>
                      </a:pPr>
                      <a:r>
                        <a:rPr lang="en-US" sz="1200" u="none" cap="none" strike="noStrike"/>
                        <a:t>Variable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Total Assets (in millions)</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222,640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184,831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24,507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14,558</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24,015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10,354</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EBIT/Sale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0.08</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0.12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0.08</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ESG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0.79</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0.84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0.84</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ENV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0.84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0.90</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SOC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0.92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0.79</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0.87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0.84</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192075">
                <a:tc>
                  <a:txBody>
                    <a:bodyPr/>
                    <a:lstStyle/>
                    <a:p>
                      <a:pPr indent="0" lvl="0" marL="0" marR="0" rtl="0" algn="l">
                        <a:lnSpc>
                          <a:spcPct val="107000"/>
                        </a:lnSpc>
                        <a:spcBef>
                          <a:spcPts val="0"/>
                        </a:spcBef>
                        <a:spcAft>
                          <a:spcPts val="0"/>
                        </a:spcAft>
                        <a:buNone/>
                      </a:pPr>
                      <a:r>
                        <a:rPr lang="en-US" sz="1200" u="none" cap="none" strike="noStrike"/>
                        <a:t>GOV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0.66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0.73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0.52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0.55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0.58</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r">
                        <a:lnSpc>
                          <a:spcPct val="107000"/>
                        </a:lnSpc>
                        <a:spcBef>
                          <a:spcPts val="0"/>
                        </a:spcBef>
                        <a:spcAft>
                          <a:spcPts val="0"/>
                        </a:spcAft>
                        <a:buNone/>
                      </a:pPr>
                      <a:r>
                        <a:rPr lang="en-US" sz="1200" u="none" cap="none" strike="noStrike"/>
                        <a:t>0.68</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bl>
          </a:graphicData>
        </a:graphic>
      </p:graphicFrame>
      <p:graphicFrame>
        <p:nvGraphicFramePr>
          <p:cNvPr id="307" name="Google Shape;307;p32"/>
          <p:cNvGraphicFramePr/>
          <p:nvPr/>
        </p:nvGraphicFramePr>
        <p:xfrm>
          <a:off x="195445" y="2895600"/>
          <a:ext cx="3000000" cy="3000000"/>
        </p:xfrm>
        <a:graphic>
          <a:graphicData uri="http://schemas.openxmlformats.org/drawingml/2006/table">
            <a:tbl>
              <a:tblPr bandRow="1" firstCol="1" firstRow="1">
                <a:noFill/>
                <a:tableStyleId>{8E50BCBF-1143-4F01-9C67-0764F321A7FC}</a:tableStyleId>
              </a:tblPr>
              <a:tblGrid>
                <a:gridCol w="2113175"/>
                <a:gridCol w="1004650"/>
                <a:gridCol w="1004650"/>
                <a:gridCol w="305225"/>
                <a:gridCol w="1005450"/>
                <a:gridCol w="1005450"/>
                <a:gridCol w="305225"/>
                <a:gridCol w="1004650"/>
                <a:gridCol w="1004650"/>
              </a:tblGrid>
              <a:tr h="226500">
                <a:tc gridSpan="9">
                  <a:txBody>
                    <a:bodyPr/>
                    <a:lstStyle/>
                    <a:p>
                      <a:pPr indent="0" lvl="0" marL="0" marR="0" rtl="0" algn="l">
                        <a:lnSpc>
                          <a:spcPct val="107000"/>
                        </a:lnSpc>
                        <a:spcBef>
                          <a:spcPts val="0"/>
                        </a:spcBef>
                        <a:spcAft>
                          <a:spcPts val="0"/>
                        </a:spcAft>
                        <a:buNone/>
                      </a:pPr>
                      <a:r>
                        <a:rPr lang="en-US" sz="1200" u="none" cap="none" strike="noStrike"/>
                        <a:t>Panel B. Asia (N is the number of firm-year data samples from 2010 to 2020)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hMerge="1"/>
                <a:tc hMerge="1"/>
                <a:tc hMerge="1"/>
                <a:tc hMerge="1"/>
                <a:tc hMerge="1"/>
                <a:tc hMerge="1"/>
                <a:tc hMerge="1"/>
              </a:tr>
              <a:tr h="226500">
                <a:tc>
                  <a:txBody>
                    <a:bodyPr/>
                    <a:lstStyle/>
                    <a:p>
                      <a:pPr indent="0" lvl="0" marL="0" marR="0" rtl="0" algn="l">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OEM (n = 44)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Tier 1 (n = 315)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gridSpan="2">
                  <a:txBody>
                    <a:bodyPr/>
                    <a:lstStyle/>
                    <a:p>
                      <a:pPr indent="0" lvl="0" marL="0" marR="0" rtl="0" algn="ctr">
                        <a:lnSpc>
                          <a:spcPct val="107000"/>
                        </a:lnSpc>
                        <a:spcBef>
                          <a:spcPts val="0"/>
                        </a:spcBef>
                        <a:spcAft>
                          <a:spcPts val="0"/>
                        </a:spcAft>
                        <a:buNone/>
                      </a:pPr>
                      <a:r>
                        <a:rPr lang="en-US" sz="1200" u="none" cap="none" strike="noStrike"/>
                        <a:t>Tier 2 (n = 1, 485)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r>
              <a:tr h="226500">
                <a:tc>
                  <a:txBody>
                    <a:bodyPr/>
                    <a:lstStyle/>
                    <a:p>
                      <a:pPr indent="0" lvl="0" marL="0" marR="0" rtl="0" algn="l">
                        <a:lnSpc>
                          <a:spcPct val="107000"/>
                        </a:lnSpc>
                        <a:spcBef>
                          <a:spcPts val="0"/>
                        </a:spcBef>
                        <a:spcAft>
                          <a:spcPts val="0"/>
                        </a:spcAft>
                        <a:buNone/>
                      </a:pPr>
                      <a:r>
                        <a:rPr lang="en-US" sz="1200" u="none" cap="none" strike="noStrike"/>
                        <a:t>Variable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Total Assets (in millions)</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212,870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160,331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28,441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16,717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27,067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11,959</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EBIT/Sale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0.06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0.06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0.06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0.10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ESG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0.79</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0.65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0.81</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ENV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0.93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0.94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0.93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0.91</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SOC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0.84</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0.85</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0.76</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0.86</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r h="226500">
                <a:tc>
                  <a:txBody>
                    <a:bodyPr/>
                    <a:lstStyle/>
                    <a:p>
                      <a:pPr indent="0" lvl="0" marL="0" marR="0" rtl="0" algn="l">
                        <a:lnSpc>
                          <a:spcPct val="107000"/>
                        </a:lnSpc>
                        <a:spcBef>
                          <a:spcPts val="0"/>
                        </a:spcBef>
                        <a:spcAft>
                          <a:spcPts val="0"/>
                        </a:spcAft>
                        <a:buNone/>
                      </a:pPr>
                      <a:r>
                        <a:rPr lang="en-US" sz="1200" u="none" cap="none" strike="noStrike"/>
                        <a:t>GOV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0.22</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0.17</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0.21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0.11</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0.43</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a:txBody>
                    <a:bodyPr/>
                    <a:lstStyle/>
                    <a:p>
                      <a:pPr indent="0" lvl="0" marL="0" marR="0" rtl="0" algn="ctr">
                        <a:lnSpc>
                          <a:spcPct val="107000"/>
                        </a:lnSpc>
                        <a:spcBef>
                          <a:spcPts val="0"/>
                        </a:spcBef>
                        <a:spcAft>
                          <a:spcPts val="0"/>
                        </a:spcAft>
                        <a:buNone/>
                      </a:pPr>
                      <a:r>
                        <a:rPr lang="en-US" sz="1200" u="none" cap="none" strike="noStrike"/>
                        <a:t>0.30</a:t>
                      </a:r>
                      <a:endParaRPr sz="1200" u="none" cap="none" strike="noStrike">
                        <a:solidFill>
                          <a:srgbClr val="000000"/>
                        </a:solidFill>
                        <a:latin typeface="Times New Roman"/>
                        <a:ea typeface="Times New Roman"/>
                        <a:cs typeface="Times New Roman"/>
                        <a:sym typeface="Times New Roman"/>
                      </a:endParaRPr>
                    </a:p>
                  </a:txBody>
                  <a:tcPr marT="0" marB="0" marR="68575" marL="68575"/>
                </a:tc>
              </a:tr>
            </a:tbl>
          </a:graphicData>
        </a:graphic>
      </p:graphicFrame>
      <p:graphicFrame>
        <p:nvGraphicFramePr>
          <p:cNvPr id="308" name="Google Shape;308;p32"/>
          <p:cNvGraphicFramePr/>
          <p:nvPr/>
        </p:nvGraphicFramePr>
        <p:xfrm>
          <a:off x="195445" y="5022972"/>
          <a:ext cx="3000000" cy="3000000"/>
        </p:xfrm>
        <a:graphic>
          <a:graphicData uri="http://schemas.openxmlformats.org/drawingml/2006/table">
            <a:tbl>
              <a:tblPr bandRow="1" firstCol="1" firstRow="1">
                <a:noFill/>
                <a:tableStyleId>{8E50BCBF-1143-4F01-9C67-0764F321A7FC}</a:tableStyleId>
              </a:tblPr>
              <a:tblGrid>
                <a:gridCol w="2113175"/>
                <a:gridCol w="1004650"/>
                <a:gridCol w="1004650"/>
                <a:gridCol w="305225"/>
                <a:gridCol w="1005450"/>
                <a:gridCol w="1005450"/>
                <a:gridCol w="305225"/>
                <a:gridCol w="1004650"/>
                <a:gridCol w="1004650"/>
              </a:tblGrid>
              <a:tr h="152400">
                <a:tc gridSpan="9">
                  <a:txBody>
                    <a:bodyPr/>
                    <a:lstStyle/>
                    <a:p>
                      <a:pPr indent="0" lvl="0" marL="0" marR="0" rtl="0" algn="l">
                        <a:lnSpc>
                          <a:spcPct val="107000"/>
                        </a:lnSpc>
                        <a:spcBef>
                          <a:spcPts val="0"/>
                        </a:spcBef>
                        <a:spcAft>
                          <a:spcPts val="0"/>
                        </a:spcAft>
                        <a:buNone/>
                      </a:pPr>
                      <a:r>
                        <a:rPr lang="en-US" sz="1200" u="none" cap="none" strike="noStrike"/>
                        <a:t>Panel C. U.S. (N is the number of firm-year data samples from 2010 to 2020)</a:t>
                      </a:r>
                      <a:endParaRPr sz="1200" u="none" cap="none" strike="noStrike">
                        <a:solidFill>
                          <a:srgbClr val="000000"/>
                        </a:solidFill>
                        <a:latin typeface="Times New Roman"/>
                        <a:ea typeface="Times New Roman"/>
                        <a:cs typeface="Times New Roman"/>
                        <a:sym typeface="Times New Roman"/>
                      </a:endParaRPr>
                    </a:p>
                  </a:txBody>
                  <a:tcPr marT="0" marB="0" marR="68575" marL="68575"/>
                </a:tc>
                <a:tc hMerge="1"/>
                <a:tc hMerge="1"/>
                <a:tc hMerge="1"/>
                <a:tc hMerge="1"/>
                <a:tc hMerge="1"/>
                <a:tc hMerge="1"/>
                <a:tc hMerge="1"/>
                <a:tc hMerge="1"/>
              </a:tr>
              <a:tr h="152400">
                <a:tc>
                  <a:txBody>
                    <a:bodyPr/>
                    <a:lstStyle/>
                    <a:p>
                      <a:pPr indent="0" lvl="0" marL="0" marR="0" rtl="0" algn="l">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gridSpan="2">
                  <a:txBody>
                    <a:bodyPr/>
                    <a:lstStyle/>
                    <a:p>
                      <a:pPr indent="0" lvl="0" marL="0" marR="0" rtl="0" algn="ctr">
                        <a:lnSpc>
                          <a:spcPct val="107000"/>
                        </a:lnSpc>
                        <a:spcBef>
                          <a:spcPts val="0"/>
                        </a:spcBef>
                        <a:spcAft>
                          <a:spcPts val="0"/>
                        </a:spcAft>
                        <a:buNone/>
                      </a:pPr>
                      <a:r>
                        <a:rPr lang="en-US" sz="1200" u="none" cap="none" strike="noStrike"/>
                        <a:t>OEM (n = 22)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gridSpan="2">
                  <a:txBody>
                    <a:bodyPr/>
                    <a:lstStyle/>
                    <a:p>
                      <a:pPr indent="0" lvl="0" marL="0" marR="0" rtl="0" algn="ctr">
                        <a:lnSpc>
                          <a:spcPct val="107000"/>
                        </a:lnSpc>
                        <a:spcBef>
                          <a:spcPts val="0"/>
                        </a:spcBef>
                        <a:spcAft>
                          <a:spcPts val="0"/>
                        </a:spcAft>
                        <a:buNone/>
                      </a:pPr>
                      <a:r>
                        <a:rPr lang="en-US" sz="1200" u="none" cap="none" strike="noStrike"/>
                        <a:t>Tier 1 (n = 179)</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hMerge="1"/>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gridSpan="2">
                  <a:txBody>
                    <a:bodyPr/>
                    <a:lstStyle/>
                    <a:p>
                      <a:pPr indent="0" lvl="0" marL="0" marR="0" rtl="0" algn="ctr">
                        <a:lnSpc>
                          <a:spcPct val="107000"/>
                        </a:lnSpc>
                        <a:spcBef>
                          <a:spcPts val="0"/>
                        </a:spcBef>
                        <a:spcAft>
                          <a:spcPts val="0"/>
                        </a:spcAft>
                        <a:buNone/>
                      </a:pPr>
                      <a:r>
                        <a:rPr lang="en-US" sz="1200" u="none" cap="none" strike="noStrike"/>
                        <a:t>Tier 2 (n = 953)</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hMerge="1"/>
              </a:tr>
              <a:tr h="152400">
                <a:tc>
                  <a:txBody>
                    <a:bodyPr/>
                    <a:lstStyle/>
                    <a:p>
                      <a:pPr indent="0" lvl="0" marL="0" marR="0" rtl="0" algn="l">
                        <a:lnSpc>
                          <a:spcPct val="107000"/>
                        </a:lnSpc>
                        <a:spcBef>
                          <a:spcPts val="0"/>
                        </a:spcBef>
                        <a:spcAft>
                          <a:spcPts val="0"/>
                        </a:spcAft>
                        <a:buNone/>
                      </a:pPr>
                      <a:r>
                        <a:rPr lang="en-US" sz="1200" u="none" cap="none" strike="noStrike"/>
                        <a:t>Variable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Median</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Total Assets (in millions)</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190,382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189,612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14,506</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11,221</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19,622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8,882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EBIT/Sale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0.06</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0.09</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0.07</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0.14</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0.09</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ESG Score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0.86</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0.91</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0.75</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0.81</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0.74</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0.81</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ENV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0.92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0.93</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0.80</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0.92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0.75</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0.90</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SOC Score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0.74</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0.79</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0.70</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0.80</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0.72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r h="152400">
                <a:tc>
                  <a:txBody>
                    <a:bodyPr/>
                    <a:lstStyle/>
                    <a:p>
                      <a:pPr indent="0" lvl="0" marL="0" marR="0" rtl="0" algn="l">
                        <a:lnSpc>
                          <a:spcPct val="107000"/>
                        </a:lnSpc>
                        <a:spcBef>
                          <a:spcPts val="0"/>
                        </a:spcBef>
                        <a:spcAft>
                          <a:spcPts val="0"/>
                        </a:spcAft>
                        <a:buNone/>
                      </a:pPr>
                      <a:r>
                        <a:rPr lang="en-US" sz="1200" u="none" cap="none" strike="noStrike"/>
                        <a:t>GOV Score</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0.82</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0.83</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0.55</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0.63</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 </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0.58</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200" u="none" cap="none" strike="noStrike"/>
                        <a:t>0.68</a:t>
                      </a:r>
                      <a:endParaRPr sz="1200" u="none" cap="none" strike="noStrike">
                        <a:solidFill>
                          <a:srgbClr val="000000"/>
                        </a:solidFill>
                        <a:latin typeface="Times New Roman"/>
                        <a:ea typeface="Times New Roman"/>
                        <a:cs typeface="Times New Roman"/>
                        <a:sym typeface="Times New Roman"/>
                      </a:endParaRPr>
                    </a:p>
                  </a:txBody>
                  <a:tcPr marT="0" marB="0" marR="68575" marL="68575">
                    <a:solidFill>
                      <a:schemeClr val="lt1"/>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33"/>
          <p:cNvSpPr txBox="1"/>
          <p:nvPr>
            <p:ph type="title"/>
          </p:nvPr>
        </p:nvSpPr>
        <p:spPr>
          <a:xfrm>
            <a:off x="381000" y="228600"/>
            <a:ext cx="84582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Regression models – Research Question 1 </a:t>
            </a:r>
            <a:endParaRPr/>
          </a:p>
        </p:txBody>
      </p:sp>
      <p:sp>
        <p:nvSpPr>
          <p:cNvPr id="314" name="Google Shape;314;p33"/>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aphicFrame>
        <p:nvGraphicFramePr>
          <p:cNvPr id="315" name="Google Shape;315;p33"/>
          <p:cNvGraphicFramePr/>
          <p:nvPr/>
        </p:nvGraphicFramePr>
        <p:xfrm>
          <a:off x="76200" y="1323784"/>
          <a:ext cx="3000000" cy="3000000"/>
        </p:xfrm>
        <a:graphic>
          <a:graphicData uri="http://schemas.openxmlformats.org/drawingml/2006/table">
            <a:tbl>
              <a:tblPr bandRow="1" firstCol="1" firstRow="1">
                <a:noFill/>
                <a:tableStyleId>{8E50BCBF-1143-4F01-9C67-0764F321A7FC}</a:tableStyleId>
              </a:tblPr>
              <a:tblGrid>
                <a:gridCol w="2124075"/>
                <a:gridCol w="1914525"/>
                <a:gridCol w="1651000"/>
                <a:gridCol w="1651000"/>
                <a:gridCol w="1651000"/>
              </a:tblGrid>
              <a:tr h="512500">
                <a:tc gridSpan="5">
                  <a:txBody>
                    <a:bodyPr/>
                    <a:lstStyle/>
                    <a:p>
                      <a:pPr indent="0" lvl="0" marL="0" marR="0" rtl="0" algn="l">
                        <a:spcBef>
                          <a:spcPts val="0"/>
                        </a:spcBef>
                        <a:spcAft>
                          <a:spcPts val="0"/>
                        </a:spcAft>
                        <a:buNone/>
                      </a:pPr>
                      <a:r>
                        <a:t/>
                      </a:r>
                      <a:endParaRPr sz="1800"/>
                    </a:p>
                  </a:txBody>
                  <a:tcPr marT="0" marB="0" marR="40550" marL="40550"/>
                </a:tc>
                <a:tc hMerge="1"/>
                <a:tc hMerge="1"/>
                <a:tc hMerge="1"/>
                <a:tc hMerge="1"/>
              </a:tr>
              <a:tr h="253100">
                <a:tc>
                  <a:txBody>
                    <a:bodyPr/>
                    <a:lstStyle/>
                    <a:p>
                      <a:pPr indent="0" lvl="0" marL="0" marR="0" rtl="0" algn="l">
                        <a:lnSpc>
                          <a:spcPct val="107000"/>
                        </a:lnSpc>
                        <a:spcBef>
                          <a:spcPts val="0"/>
                        </a:spcBef>
                        <a:spcAft>
                          <a:spcPts val="0"/>
                        </a:spcAft>
                        <a:buNone/>
                      </a:pPr>
                      <a:r>
                        <a:rPr lang="en-US" sz="1600"/>
                        <a:t>Variables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OVERALL_SCORE</a:t>
                      </a:r>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ENV_SCORE</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latin typeface="Calibri"/>
                          <a:ea typeface="Calibri"/>
                          <a:cs typeface="Calibri"/>
                          <a:sym typeface="Calibri"/>
                        </a:rPr>
                        <a:t>SOC_SCORE</a:t>
                      </a:r>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GOV_SCOE</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 </a:t>
                      </a:r>
                      <a:endParaRPr sz="1600">
                        <a:latin typeface="Calibri"/>
                        <a:ea typeface="Calibri"/>
                        <a:cs typeface="Calibri"/>
                        <a:sym typeface="Calibri"/>
                      </a:endParaRPr>
                    </a:p>
                  </a:txBody>
                  <a:tcPr marT="0" marB="0" marR="40550" marL="40550">
                    <a:solidFill>
                      <a:schemeClr val="lt1"/>
                    </a:solidFill>
                  </a:tcPr>
                </a:tc>
                <a:tc gridSpan="4">
                  <a:txBody>
                    <a:bodyPr/>
                    <a:lstStyle/>
                    <a:p>
                      <a:pPr indent="0" lvl="0" marL="0" marR="0" rtl="0" algn="ctr">
                        <a:lnSpc>
                          <a:spcPct val="107000"/>
                        </a:lnSpc>
                        <a:spcBef>
                          <a:spcPts val="0"/>
                        </a:spcBef>
                        <a:spcAft>
                          <a:spcPts val="0"/>
                        </a:spcAft>
                        <a:buNone/>
                      </a:pPr>
                      <a:r>
                        <a:rPr lang="en-US" sz="1600"/>
                        <a:t>Coefficient</a:t>
                      </a:r>
                      <a:endParaRPr sz="1600">
                        <a:latin typeface="Calibri"/>
                        <a:ea typeface="Calibri"/>
                        <a:cs typeface="Calibri"/>
                        <a:sym typeface="Calibri"/>
                      </a:endParaRPr>
                    </a:p>
                  </a:txBody>
                  <a:tcPr marT="0" marB="0" marR="40550" marL="40550">
                    <a:solidFill>
                      <a:schemeClr val="lt1"/>
                    </a:solidFill>
                  </a:tcPr>
                </a:tc>
                <a:tc hMerge="1"/>
                <a:tc hMerge="1"/>
                <a:tc hMerge="1"/>
              </a:tr>
              <a:tr h="252225">
                <a:tc>
                  <a:txBody>
                    <a:bodyPr/>
                    <a:lstStyle/>
                    <a:p>
                      <a:pPr indent="0" lvl="0" marL="0" marR="0" rtl="0" algn="l">
                        <a:lnSpc>
                          <a:spcPct val="107000"/>
                        </a:lnSpc>
                        <a:spcBef>
                          <a:spcPts val="0"/>
                        </a:spcBef>
                        <a:spcAft>
                          <a:spcPts val="0"/>
                        </a:spcAft>
                        <a:buNone/>
                      </a:pPr>
                      <a:r>
                        <a:rPr lang="en-US" sz="1600"/>
                        <a:t>Intercept</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0.204</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0.409***</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0.140</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0.338</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Emerging</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a:t>
                      </a:r>
                      <a:r>
                        <a:rPr lang="en-US" sz="1600">
                          <a:solidFill>
                            <a:srgbClr val="FF0000"/>
                          </a:solidFill>
                        </a:rPr>
                        <a:t>0.053***</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-0.010</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0.007</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-0.213***</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InCO2emission</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renewableenergyuse</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0.067***</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0.075***</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0.070***</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0.013</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productrecall</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-0.042**</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-0.008</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-0.060***</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-0.054</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policycustomerhealth</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0.023</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0.038***</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0.061***</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-0.081***</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avoidchildlabor</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0.068***</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0.017*</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0.063***</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0.073***</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corporaterespaward</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0.052***</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0.050***</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0.051***</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0.044*</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endhumanrightsupplier</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0.056***</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0.005</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0.036***</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0.175***</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flexibleworkingscheme</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0.008</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0.039***</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0.058***</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-0.132***</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partnerwithNGO</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0.052***</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0.034***</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0.060***</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0.074***</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strike</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-0.035***</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-0.049***</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0.117***</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Greenfund</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0.053***</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-0.007</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0.245***</a:t>
                      </a:r>
                      <a:endParaRPr sz="1600">
                        <a:solidFill>
                          <a:srgbClr val="FF0000"/>
                        </a:solidFill>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AIAG</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-0.006</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0.022*</a:t>
                      </a:r>
                      <a:endParaRPr sz="1600">
                        <a:solidFill>
                          <a:srgbClr val="FF0000"/>
                        </a:solidFill>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-0.010</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-0.045</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Controls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Adjusted R</a:t>
                      </a:r>
                      <a:r>
                        <a:rPr baseline="30000" lang="en-US" sz="1600"/>
                        <a:t>2</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0.354</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0.299</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0.351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0.422</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n</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40550" marL="40550">
                    <a:solidFill>
                      <a:schemeClr val="lt1"/>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34"/>
          <p:cNvSpPr txBox="1"/>
          <p:nvPr>
            <p:ph type="title"/>
          </p:nvPr>
        </p:nvSpPr>
        <p:spPr>
          <a:xfrm>
            <a:off x="152400" y="228600"/>
            <a:ext cx="88392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How do stakeholder policies impact ESG scores?</a:t>
            </a:r>
            <a:endParaRPr/>
          </a:p>
        </p:txBody>
      </p:sp>
      <p:sp>
        <p:nvSpPr>
          <p:cNvPr id="321" name="Google Shape;321;p34"/>
          <p:cNvSpPr txBox="1"/>
          <p:nvPr>
            <p:ph idx="1" type="body"/>
          </p:nvPr>
        </p:nvSpPr>
        <p:spPr>
          <a:xfrm>
            <a:off x="685800" y="1295400"/>
            <a:ext cx="8305800" cy="441960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lnSpc>
                <a:spcPct val="150000"/>
              </a:lnSpc>
              <a:spcBef>
                <a:spcPts val="0"/>
              </a:spcBef>
              <a:spcAft>
                <a:spcPts val="0"/>
              </a:spcAft>
              <a:buClr>
                <a:schemeClr val="dk1"/>
              </a:buClr>
              <a:buSzPct val="100000"/>
              <a:buFont typeface="Merriweather"/>
              <a:buChar char="•"/>
            </a:pPr>
            <a:r>
              <a:rPr lang="en-US" sz="2400"/>
              <a:t>Our results indicate that firms from emerging markets have lower overall ESG scores, driven primarily by their lower governance scores.</a:t>
            </a:r>
            <a:endParaRPr sz="2400"/>
          </a:p>
          <a:p>
            <a:pPr indent="-342900" lvl="0" marL="342900" rtl="0" algn="l">
              <a:lnSpc>
                <a:spcPct val="150000"/>
              </a:lnSpc>
              <a:spcBef>
                <a:spcPts val="408"/>
              </a:spcBef>
              <a:spcAft>
                <a:spcPts val="0"/>
              </a:spcAft>
              <a:buClr>
                <a:schemeClr val="dk1"/>
              </a:buClr>
              <a:buSzPct val="100000"/>
              <a:buFont typeface="Merriweather"/>
              <a:buChar char="•"/>
            </a:pPr>
            <a:r>
              <a:rPr lang="en-US" sz="2400"/>
              <a:t>Significant impacts on ESG overall scores are from </a:t>
            </a:r>
            <a:endParaRPr sz="2400"/>
          </a:p>
          <a:p>
            <a:pPr indent="-285750" lvl="1" marL="742950" rtl="0" algn="l">
              <a:lnSpc>
                <a:spcPct val="120000"/>
              </a:lnSpc>
              <a:spcBef>
                <a:spcPts val="340"/>
              </a:spcBef>
              <a:spcAft>
                <a:spcPts val="0"/>
              </a:spcAft>
              <a:buClr>
                <a:schemeClr val="dk1"/>
              </a:buClr>
              <a:buSzPct val="100000"/>
              <a:buFont typeface="Merriweather"/>
              <a:buChar char="−"/>
            </a:pPr>
            <a:r>
              <a:rPr lang="en-US" sz="2000"/>
              <a:t>positive renewable energy use </a:t>
            </a:r>
            <a:endParaRPr sz="2000"/>
          </a:p>
          <a:p>
            <a:pPr indent="-285750" lvl="1" marL="742950" rtl="0" algn="l">
              <a:lnSpc>
                <a:spcPct val="120000"/>
              </a:lnSpc>
              <a:spcBef>
                <a:spcPts val="340"/>
              </a:spcBef>
              <a:spcAft>
                <a:spcPts val="0"/>
              </a:spcAft>
              <a:buClr>
                <a:schemeClr val="dk1"/>
              </a:buClr>
              <a:buSzPct val="100000"/>
              <a:buFont typeface="Merriweather"/>
              <a:buChar char="−"/>
            </a:pPr>
            <a:r>
              <a:rPr lang="en-US" sz="2000"/>
              <a:t>avoiding child labor </a:t>
            </a:r>
            <a:endParaRPr sz="2000"/>
          </a:p>
          <a:p>
            <a:pPr indent="-285750" lvl="1" marL="742950" rtl="0" algn="l">
              <a:lnSpc>
                <a:spcPct val="120000"/>
              </a:lnSpc>
              <a:spcBef>
                <a:spcPts val="340"/>
              </a:spcBef>
              <a:spcAft>
                <a:spcPts val="0"/>
              </a:spcAft>
              <a:buClr>
                <a:schemeClr val="dk1"/>
              </a:buClr>
              <a:buSzPct val="100000"/>
              <a:buFont typeface="Merriweather"/>
              <a:buChar char="−"/>
            </a:pPr>
            <a:r>
              <a:rPr lang="en-US" sz="2000"/>
              <a:t>policies to end supplier relationships if they have human rights violations and </a:t>
            </a:r>
            <a:endParaRPr sz="2000"/>
          </a:p>
          <a:p>
            <a:pPr indent="-285750" lvl="1" marL="742950" rtl="0" algn="l">
              <a:lnSpc>
                <a:spcPct val="120000"/>
              </a:lnSpc>
              <a:spcBef>
                <a:spcPts val="340"/>
              </a:spcBef>
              <a:spcAft>
                <a:spcPts val="0"/>
              </a:spcAft>
              <a:buClr>
                <a:schemeClr val="dk1"/>
              </a:buClr>
              <a:buSzPct val="100000"/>
              <a:buFont typeface="Merriweather"/>
              <a:buChar char="−"/>
            </a:pPr>
            <a:r>
              <a:rPr lang="en-US" sz="2000"/>
              <a:t>the firm having corporate responsibility awards.</a:t>
            </a:r>
            <a:endParaRPr sz="2000"/>
          </a:p>
          <a:p>
            <a:pPr indent="-342900" lvl="0" marL="342900" rtl="0" algn="l">
              <a:lnSpc>
                <a:spcPct val="150000"/>
              </a:lnSpc>
              <a:spcBef>
                <a:spcPts val="408"/>
              </a:spcBef>
              <a:spcAft>
                <a:spcPts val="0"/>
              </a:spcAft>
              <a:buClr>
                <a:schemeClr val="dk1"/>
              </a:buClr>
              <a:buSzPct val="100000"/>
              <a:buFont typeface="Merriweather"/>
              <a:buChar char="•"/>
            </a:pPr>
            <a:r>
              <a:rPr lang="en-US" sz="2400"/>
              <a:t>All elements of the ESG scores are positively impacted by partnering with an NGO.</a:t>
            </a:r>
            <a:endParaRPr sz="2400"/>
          </a:p>
          <a:p>
            <a:pPr indent="-342900" lvl="0" marL="342900" rtl="0" algn="l">
              <a:lnSpc>
                <a:spcPct val="150000"/>
              </a:lnSpc>
              <a:spcBef>
                <a:spcPts val="408"/>
              </a:spcBef>
              <a:spcAft>
                <a:spcPts val="0"/>
              </a:spcAft>
              <a:buClr>
                <a:schemeClr val="dk1"/>
              </a:buClr>
              <a:buSzPct val="100000"/>
              <a:buFont typeface="Merriweather"/>
              <a:buChar char="•"/>
            </a:pPr>
            <a:r>
              <a:rPr lang="en-US" sz="2400"/>
              <a:t>The positive impact of being listed in a green fund comes mainly from the governance score.</a:t>
            </a:r>
            <a:endParaRPr sz="2400"/>
          </a:p>
          <a:p>
            <a:pPr indent="-267335" lvl="0" marL="342900" rtl="0" algn="l">
              <a:lnSpc>
                <a:spcPct val="150000"/>
              </a:lnSpc>
              <a:spcBef>
                <a:spcPts val="238"/>
              </a:spcBef>
              <a:spcAft>
                <a:spcPts val="0"/>
              </a:spcAft>
              <a:buClr>
                <a:schemeClr val="dk1"/>
              </a:buClr>
              <a:buSzPct val="100000"/>
              <a:buFont typeface="Merriweather"/>
              <a:buNone/>
            </a:pPr>
            <a:r>
              <a:t/>
            </a:r>
            <a:endParaRPr sz="1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35"/>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150000"/>
              </a:lnSpc>
              <a:spcBef>
                <a:spcPts val="0"/>
              </a:spcBef>
              <a:spcAft>
                <a:spcPts val="0"/>
              </a:spcAft>
              <a:buClr>
                <a:schemeClr val="dk1"/>
              </a:buClr>
              <a:buSzPct val="100000"/>
              <a:buFont typeface="Merriweather"/>
              <a:buChar char="•"/>
            </a:pPr>
            <a:r>
              <a:rPr lang="en-US" sz="2900"/>
              <a:t>Looking at the components of the ESG score it is interesting to note that often the environmental and social scores have a different sign than the governance scores. </a:t>
            </a:r>
            <a:endParaRPr/>
          </a:p>
          <a:p>
            <a:pPr indent="-342900" lvl="0" marL="342900" rtl="0" algn="l">
              <a:lnSpc>
                <a:spcPct val="150000"/>
              </a:lnSpc>
              <a:spcBef>
                <a:spcPts val="406"/>
              </a:spcBef>
              <a:spcAft>
                <a:spcPts val="0"/>
              </a:spcAft>
              <a:buClr>
                <a:schemeClr val="dk1"/>
              </a:buClr>
              <a:buSzPct val="100000"/>
              <a:buFont typeface="Merriweather"/>
              <a:buChar char="•"/>
            </a:pPr>
            <a:r>
              <a:rPr lang="en-US" sz="2900"/>
              <a:t>For example, there is a negative impact on governance scores for having policies relating to customer health, while there is a positive impact on the environmental score and social score. Similarly, a flexible working scheme results in a negative impact on governance scores, but a positive impact on environmental and social scores. It seems these offsetting impacts result in the overall ESG score being not significant.</a:t>
            </a:r>
            <a:endParaRPr/>
          </a:p>
          <a:p>
            <a:pPr indent="-218440" lvl="0" marL="342900" rtl="0" algn="l">
              <a:lnSpc>
                <a:spcPct val="150000"/>
              </a:lnSpc>
              <a:spcBef>
                <a:spcPts val="392"/>
              </a:spcBef>
              <a:spcAft>
                <a:spcPts val="0"/>
              </a:spcAft>
              <a:buClr>
                <a:schemeClr val="dk1"/>
              </a:buClr>
              <a:buSzPct val="100000"/>
              <a:buFont typeface="Merriweather"/>
              <a:buNone/>
            </a:pPr>
            <a:r>
              <a:t/>
            </a:r>
            <a:endParaRPr/>
          </a:p>
        </p:txBody>
      </p:sp>
      <p:sp>
        <p:nvSpPr>
          <p:cNvPr id="327" name="Google Shape;327;p35"/>
          <p:cNvSpPr txBox="1"/>
          <p:nvPr>
            <p:ph type="title"/>
          </p:nvPr>
        </p:nvSpPr>
        <p:spPr>
          <a:xfrm>
            <a:off x="152400" y="228600"/>
            <a:ext cx="88392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How do stakeholder policies impact ESG scores?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36"/>
          <p:cNvSpPr txBox="1"/>
          <p:nvPr>
            <p:ph type="title"/>
          </p:nvPr>
        </p:nvSpPr>
        <p:spPr>
          <a:xfrm>
            <a:off x="304800" y="228600"/>
            <a:ext cx="86106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Regression models – Research Question 2</a:t>
            </a:r>
            <a:endParaRPr/>
          </a:p>
        </p:txBody>
      </p:sp>
      <p:sp>
        <p:nvSpPr>
          <p:cNvPr id="333" name="Google Shape;333;p36"/>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graphicFrame>
        <p:nvGraphicFramePr>
          <p:cNvPr id="334" name="Google Shape;334;p36"/>
          <p:cNvGraphicFramePr/>
          <p:nvPr/>
        </p:nvGraphicFramePr>
        <p:xfrm>
          <a:off x="76200" y="1282700"/>
          <a:ext cx="3000000" cy="3000000"/>
        </p:xfrm>
        <a:graphic>
          <a:graphicData uri="http://schemas.openxmlformats.org/drawingml/2006/table">
            <a:tbl>
              <a:tblPr bandRow="1" firstCol="1" firstRow="1">
                <a:noFill/>
                <a:tableStyleId>{8E50BCBF-1143-4F01-9C67-0764F321A7FC}</a:tableStyleId>
              </a:tblPr>
              <a:tblGrid>
                <a:gridCol w="2401900"/>
                <a:gridCol w="2171175"/>
                <a:gridCol w="2171175"/>
                <a:gridCol w="2171175"/>
              </a:tblGrid>
              <a:tr h="512500">
                <a:tc gridSpan="4">
                  <a:txBody>
                    <a:bodyPr/>
                    <a:lstStyle/>
                    <a:p>
                      <a:pPr indent="0" lvl="0" marL="0" marR="0" rtl="0" algn="l">
                        <a:spcBef>
                          <a:spcPts val="0"/>
                        </a:spcBef>
                        <a:spcAft>
                          <a:spcPts val="0"/>
                        </a:spcAft>
                        <a:buNone/>
                      </a:pPr>
                      <a:r>
                        <a:t/>
                      </a:r>
                      <a:endParaRPr sz="1800"/>
                    </a:p>
                  </a:txBody>
                  <a:tcPr marT="0" marB="0" marR="68575" marL="68575"/>
                </a:tc>
                <a:tc hMerge="1"/>
                <a:tc hMerge="1"/>
                <a:tc hMerge="1"/>
              </a:tr>
              <a:tr h="252225">
                <a:tc>
                  <a:txBody>
                    <a:bodyPr/>
                    <a:lstStyle/>
                    <a:p>
                      <a:pPr indent="0" lvl="0" marL="0" marR="0" rtl="0" algn="l">
                        <a:lnSpc>
                          <a:spcPct val="107000"/>
                        </a:lnSpc>
                        <a:spcBef>
                          <a:spcPts val="0"/>
                        </a:spcBef>
                        <a:spcAft>
                          <a:spcPts val="0"/>
                        </a:spcAft>
                        <a:buNone/>
                      </a:pPr>
                      <a:r>
                        <a:rPr lang="en-US" sz="1600"/>
                        <a:t>Variables</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ROA</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EBIT/Sale</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Q</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 </a:t>
                      </a:r>
                      <a:endParaRPr sz="1600">
                        <a:latin typeface="Calibri"/>
                        <a:ea typeface="Calibri"/>
                        <a:cs typeface="Calibri"/>
                        <a:sym typeface="Calibri"/>
                      </a:endParaRPr>
                    </a:p>
                  </a:txBody>
                  <a:tcPr marT="0" marB="0" marR="68575" marL="68575">
                    <a:solidFill>
                      <a:schemeClr val="lt1"/>
                    </a:solidFill>
                  </a:tcPr>
                </a:tc>
                <a:tc gridSpan="3">
                  <a:txBody>
                    <a:bodyPr/>
                    <a:lstStyle/>
                    <a:p>
                      <a:pPr indent="0" lvl="0" marL="0" marR="0" rtl="0" algn="ctr">
                        <a:lnSpc>
                          <a:spcPct val="107000"/>
                        </a:lnSpc>
                        <a:spcBef>
                          <a:spcPts val="0"/>
                        </a:spcBef>
                        <a:spcAft>
                          <a:spcPts val="0"/>
                        </a:spcAft>
                        <a:buNone/>
                      </a:pPr>
                      <a:r>
                        <a:rPr lang="en-US" sz="1600"/>
                        <a:t>Coefficient</a:t>
                      </a:r>
                      <a:endParaRPr sz="1600">
                        <a:latin typeface="Calibri"/>
                        <a:ea typeface="Calibri"/>
                        <a:cs typeface="Calibri"/>
                        <a:sym typeface="Calibri"/>
                      </a:endParaRPr>
                    </a:p>
                  </a:txBody>
                  <a:tcPr marT="0" marB="0" marR="68575" marL="68575">
                    <a:solidFill>
                      <a:schemeClr val="lt1"/>
                    </a:solidFill>
                  </a:tcPr>
                </a:tc>
                <a:tc hMerge="1"/>
                <a:tc hMerge="1"/>
              </a:tr>
              <a:tr h="252225">
                <a:tc>
                  <a:txBody>
                    <a:bodyPr/>
                    <a:lstStyle/>
                    <a:p>
                      <a:pPr indent="0" lvl="0" marL="0" marR="0" rtl="0" algn="l">
                        <a:lnSpc>
                          <a:spcPct val="107000"/>
                        </a:lnSpc>
                        <a:spcBef>
                          <a:spcPts val="0"/>
                        </a:spcBef>
                        <a:spcAft>
                          <a:spcPts val="0"/>
                        </a:spcAft>
                        <a:buNone/>
                      </a:pPr>
                      <a:r>
                        <a:rPr lang="en-US" sz="1600"/>
                        <a:t>Intercept</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0.025</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-0.269</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2.778***</a:t>
                      </a:r>
                      <a:endParaRPr sz="1600">
                        <a:solidFill>
                          <a:srgbClr val="FF0000"/>
                        </a:solidFill>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Emerging</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0.011**</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0.014</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-0.162</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InCO2emission</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-0.001</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-0.012</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a:t>
                      </a:r>
                      <a:r>
                        <a:rPr lang="en-US" sz="1600">
                          <a:solidFill>
                            <a:srgbClr val="FF0000"/>
                          </a:solidFill>
                        </a:rPr>
                        <a:t>0.109***</a:t>
                      </a:r>
                      <a:endParaRPr sz="1600">
                        <a:solidFill>
                          <a:srgbClr val="FF0000"/>
                        </a:solidFill>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renewableenergyuse</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-0.004</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0.005</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0.090</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productrecall</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0.010</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-0.029*</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-0.166**</a:t>
                      </a:r>
                      <a:endParaRPr sz="1600">
                        <a:solidFill>
                          <a:srgbClr val="FF0000"/>
                        </a:solidFill>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policycustomerhealth</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0.007</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-0.026**</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0.025</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avoidchildlabor</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-0.009</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0.077</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corporaterespaward</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-0.011</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0.053</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endhumanrightsupplier</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0.002</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-0.005</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0.062</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flexibleworkingscheme</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-0.006</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0.012</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-0.047</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partnerwithNGO</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-0.008*</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0.008</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0.000</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strike</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-0.003</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0.006</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-0.017</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Greenfund</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0.014*</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0.032*</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0.656***</a:t>
                      </a:r>
                      <a:endParaRPr sz="1600">
                        <a:solidFill>
                          <a:srgbClr val="FF0000"/>
                        </a:solidFill>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AIAG</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-0.002</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-0.024***</a:t>
                      </a:r>
                      <a:endParaRPr sz="1600">
                        <a:solidFill>
                          <a:srgbClr val="FF0000"/>
                        </a:solidFill>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solidFill>
                            <a:srgbClr val="FF0000"/>
                          </a:solidFill>
                        </a:rPr>
                        <a:t>-0.121*</a:t>
                      </a:r>
                      <a:endParaRPr sz="1600">
                        <a:solidFill>
                          <a:srgbClr val="FF0000"/>
                        </a:solidFill>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Controls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c>
                  <a:txBody>
                    <a:bodyPr/>
                    <a:lstStyle/>
                    <a:p>
                      <a:pPr indent="0" lvl="0" marL="0" marR="0" rtl="0" algn="ctr">
                        <a:lnSpc>
                          <a:spcPct val="107000"/>
                        </a:lnSpc>
                        <a:spcBef>
                          <a:spcPts val="0"/>
                        </a:spcBef>
                        <a:spcAft>
                          <a:spcPts val="0"/>
                        </a:spcAft>
                        <a:buNone/>
                      </a:pPr>
                      <a:r>
                        <a:rPr lang="en-US" sz="1600"/>
                        <a:t>Yes</a:t>
                      </a:r>
                      <a:endParaRPr sz="1600">
                        <a:latin typeface="Calibri"/>
                        <a:ea typeface="Calibri"/>
                        <a:cs typeface="Calibri"/>
                        <a:sym typeface="Calibri"/>
                      </a:endParaRPr>
                    </a:p>
                  </a:txBody>
                  <a:tcPr marT="0" marB="0" marR="40550" marL="40550">
                    <a:solidFill>
                      <a:schemeClr val="lt1"/>
                    </a:solidFill>
                  </a:tcPr>
                </a:tc>
              </a:tr>
              <a:tr h="252225">
                <a:tc>
                  <a:txBody>
                    <a:bodyPr/>
                    <a:lstStyle/>
                    <a:p>
                      <a:pPr indent="0" lvl="0" marL="0" marR="0" rtl="0" algn="l">
                        <a:lnSpc>
                          <a:spcPct val="107000"/>
                        </a:lnSpc>
                        <a:spcBef>
                          <a:spcPts val="0"/>
                        </a:spcBef>
                        <a:spcAft>
                          <a:spcPts val="0"/>
                        </a:spcAft>
                        <a:buNone/>
                      </a:pPr>
                      <a:r>
                        <a:rPr lang="en-US" sz="1600"/>
                        <a:t>Adjusted R</a:t>
                      </a:r>
                      <a:r>
                        <a:rPr baseline="30000" lang="en-US" sz="1600"/>
                        <a:t>2</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0.245</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0.188</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0.339</a:t>
                      </a:r>
                      <a:endParaRPr sz="1600">
                        <a:latin typeface="Calibri"/>
                        <a:ea typeface="Calibri"/>
                        <a:cs typeface="Calibri"/>
                        <a:sym typeface="Calibri"/>
                      </a:endParaRPr>
                    </a:p>
                  </a:txBody>
                  <a:tcPr marT="0" marB="0" marR="68575" marL="68575">
                    <a:solidFill>
                      <a:schemeClr val="lt1"/>
                    </a:solidFill>
                  </a:tcPr>
                </a:tc>
              </a:tr>
              <a:tr h="252225">
                <a:tc>
                  <a:txBody>
                    <a:bodyPr/>
                    <a:lstStyle/>
                    <a:p>
                      <a:pPr indent="0" lvl="0" marL="0" marR="0" rtl="0" algn="l">
                        <a:lnSpc>
                          <a:spcPct val="107000"/>
                        </a:lnSpc>
                        <a:spcBef>
                          <a:spcPts val="0"/>
                        </a:spcBef>
                        <a:spcAft>
                          <a:spcPts val="0"/>
                        </a:spcAft>
                        <a:buNone/>
                      </a:pPr>
                      <a:r>
                        <a:rPr lang="en-US" sz="1600"/>
                        <a:t>n</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68575" marL="68575">
                    <a:solidFill>
                      <a:schemeClr val="lt1"/>
                    </a:solidFill>
                  </a:tcPr>
                </a:tc>
                <a:tc>
                  <a:txBody>
                    <a:bodyPr/>
                    <a:lstStyle/>
                    <a:p>
                      <a:pPr indent="0" lvl="0" marL="0" marR="0" rtl="0" algn="ctr">
                        <a:lnSpc>
                          <a:spcPct val="107000"/>
                        </a:lnSpc>
                        <a:spcBef>
                          <a:spcPts val="0"/>
                        </a:spcBef>
                        <a:spcAft>
                          <a:spcPts val="0"/>
                        </a:spcAft>
                        <a:buNone/>
                      </a:pPr>
                      <a:r>
                        <a:rPr lang="en-US" sz="1600"/>
                        <a:t>1991</a:t>
                      </a:r>
                      <a:endParaRPr sz="1600">
                        <a:latin typeface="Calibri"/>
                        <a:ea typeface="Calibri"/>
                        <a:cs typeface="Calibri"/>
                        <a:sym typeface="Calibri"/>
                      </a:endParaRPr>
                    </a:p>
                  </a:txBody>
                  <a:tcPr marT="0" marB="0" marR="68575" marL="68575">
                    <a:solidFill>
                      <a:schemeClr val="lt1"/>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Agenda</a:t>
            </a:r>
            <a:endParaRPr/>
          </a:p>
        </p:txBody>
      </p:sp>
      <p:sp>
        <p:nvSpPr>
          <p:cNvPr id="121" name="Google Shape;121;p19"/>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lnSpc>
                <a:spcPct val="120000"/>
              </a:lnSpc>
              <a:spcBef>
                <a:spcPts val="0"/>
              </a:spcBef>
              <a:spcAft>
                <a:spcPts val="0"/>
              </a:spcAft>
              <a:buClr>
                <a:schemeClr val="dk1"/>
              </a:buClr>
              <a:buSzPct val="100000"/>
              <a:buFont typeface="Merriweather"/>
              <a:buChar char="•"/>
            </a:pPr>
            <a:r>
              <a:rPr lang="en-US" sz="2400"/>
              <a:t>Introduction</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Motivation</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Prior Literature</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Theoretical Framework</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Research Questions</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Variables</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Auto industry Data</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Models</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Results</a:t>
            </a:r>
            <a:endParaRPr/>
          </a:p>
          <a:p>
            <a:pPr indent="-342900" lvl="0" marL="342900" rtl="0" algn="l">
              <a:lnSpc>
                <a:spcPct val="120000"/>
              </a:lnSpc>
              <a:spcBef>
                <a:spcPts val="444"/>
              </a:spcBef>
              <a:spcAft>
                <a:spcPts val="0"/>
              </a:spcAft>
              <a:buClr>
                <a:schemeClr val="dk1"/>
              </a:buClr>
              <a:buSzPct val="100000"/>
              <a:buFont typeface="Merriweather"/>
              <a:buChar char="•"/>
            </a:pPr>
            <a:r>
              <a:rPr lang="en-US" sz="2400"/>
              <a:t>Conclusion</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37"/>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How do stakeholder policies impact financial performance?</a:t>
            </a:r>
            <a:endParaRPr/>
          </a:p>
        </p:txBody>
      </p:sp>
      <p:sp>
        <p:nvSpPr>
          <p:cNvPr id="340" name="Google Shape;340;p37"/>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150000"/>
              </a:lnSpc>
              <a:spcBef>
                <a:spcPts val="0"/>
              </a:spcBef>
              <a:spcAft>
                <a:spcPts val="0"/>
              </a:spcAft>
              <a:buClr>
                <a:schemeClr val="dk1"/>
              </a:buClr>
              <a:buSzPct val="100000"/>
              <a:buFont typeface="Merriweather"/>
              <a:buChar char="•"/>
            </a:pPr>
            <a:r>
              <a:rPr lang="en-US"/>
              <a:t>Firms from emerging markets have slightly higher return on assets</a:t>
            </a:r>
            <a:endParaRPr/>
          </a:p>
          <a:p>
            <a:pPr indent="-342900" lvl="0" marL="342900" rtl="0" algn="l">
              <a:lnSpc>
                <a:spcPct val="150000"/>
              </a:lnSpc>
              <a:spcBef>
                <a:spcPts val="392"/>
              </a:spcBef>
              <a:spcAft>
                <a:spcPts val="0"/>
              </a:spcAft>
              <a:buClr>
                <a:schemeClr val="dk1"/>
              </a:buClr>
              <a:buSzPct val="100000"/>
              <a:buFont typeface="Merriweather"/>
              <a:buChar char="•"/>
            </a:pPr>
            <a:r>
              <a:rPr lang="en-US"/>
              <a:t>Firms that partner with NGO's have slightly lower returns on assets</a:t>
            </a:r>
            <a:endParaRPr/>
          </a:p>
          <a:p>
            <a:pPr indent="-342900" lvl="0" marL="342900" rtl="0" algn="l">
              <a:lnSpc>
                <a:spcPct val="150000"/>
              </a:lnSpc>
              <a:spcBef>
                <a:spcPts val="392"/>
              </a:spcBef>
              <a:spcAft>
                <a:spcPts val="0"/>
              </a:spcAft>
              <a:buClr>
                <a:schemeClr val="dk1"/>
              </a:buClr>
              <a:buSzPct val="100000"/>
              <a:buFont typeface="Merriweather"/>
              <a:buChar char="•"/>
            </a:pPr>
            <a:r>
              <a:rPr lang="en-US"/>
              <a:t>EBIT is negatively impacted by product recalls, policies on customer health, and membership in the AIAG</a:t>
            </a:r>
            <a:endParaRPr/>
          </a:p>
          <a:p>
            <a:pPr indent="-342900" lvl="0" marL="342900" rtl="0" algn="l">
              <a:lnSpc>
                <a:spcPct val="150000"/>
              </a:lnSpc>
              <a:spcBef>
                <a:spcPts val="392"/>
              </a:spcBef>
              <a:spcAft>
                <a:spcPts val="0"/>
              </a:spcAft>
              <a:buClr>
                <a:schemeClr val="dk1"/>
              </a:buClr>
              <a:buSzPct val="100000"/>
              <a:buFont typeface="Merriweather"/>
              <a:buChar char="•"/>
            </a:pPr>
            <a:r>
              <a:rPr lang="en-US"/>
              <a:t>EBIT is positively related to being in a green fund</a:t>
            </a:r>
            <a:endParaRPr/>
          </a:p>
          <a:p>
            <a:pPr indent="-342900" lvl="0" marL="342900" rtl="0" algn="l">
              <a:lnSpc>
                <a:spcPct val="150000"/>
              </a:lnSpc>
              <a:spcBef>
                <a:spcPts val="392"/>
              </a:spcBef>
              <a:spcAft>
                <a:spcPts val="0"/>
              </a:spcAft>
              <a:buClr>
                <a:schemeClr val="dk1"/>
              </a:buClr>
              <a:buSzPct val="100000"/>
              <a:buFont typeface="Merriweather"/>
              <a:buChar char="•"/>
            </a:pPr>
            <a:r>
              <a:rPr lang="en-US"/>
              <a:t>Similarly, Tobin's Q is positively impacted by being in a green fund, and negatively impacted by CO2 emissions, being in AIAG, and having product recalls.</a:t>
            </a:r>
            <a:endParaRPr/>
          </a:p>
          <a:p>
            <a:pPr indent="-218440" lvl="0" marL="342900" rtl="0" algn="l">
              <a:lnSpc>
                <a:spcPct val="150000"/>
              </a:lnSpc>
              <a:spcBef>
                <a:spcPts val="392"/>
              </a:spcBef>
              <a:spcAft>
                <a:spcPts val="0"/>
              </a:spcAft>
              <a:buClr>
                <a:schemeClr val="dk1"/>
              </a:buClr>
              <a:buSzPct val="100000"/>
              <a:buFont typeface="Merriweather"/>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38"/>
          <p:cNvSpPr txBox="1"/>
          <p:nvPr>
            <p:ph type="title"/>
          </p:nvPr>
        </p:nvSpPr>
        <p:spPr>
          <a:xfrm>
            <a:off x="190500" y="228600"/>
            <a:ext cx="87630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sz="3200"/>
              <a:t>Conclusions, implications for governance, and future research</a:t>
            </a:r>
            <a:endParaRPr/>
          </a:p>
        </p:txBody>
      </p:sp>
      <p:sp>
        <p:nvSpPr>
          <p:cNvPr id="346" name="Google Shape;346;p38"/>
          <p:cNvSpPr txBox="1"/>
          <p:nvPr>
            <p:ph idx="1" type="body"/>
          </p:nvPr>
        </p:nvSpPr>
        <p:spPr>
          <a:xfrm>
            <a:off x="304800" y="1524000"/>
            <a:ext cx="8534400" cy="4191000"/>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100000"/>
              </a:lnSpc>
              <a:spcBef>
                <a:spcPts val="0"/>
              </a:spcBef>
              <a:spcAft>
                <a:spcPts val="0"/>
              </a:spcAft>
              <a:buClr>
                <a:schemeClr val="dk1"/>
              </a:buClr>
              <a:buSzPts val="2000"/>
              <a:buFont typeface="Merriweather"/>
              <a:buChar char="•"/>
            </a:pPr>
            <a:r>
              <a:rPr lang="en-US" sz="2000"/>
              <a:t>Contrary to some conventional wisdom, while OEM firms are larger than their suppliers, they are not necessarily more profitable. In fact, in some supply chains the Tier 2 suppliers are the most profitable. </a:t>
            </a:r>
            <a:endParaRPr/>
          </a:p>
          <a:p>
            <a:pPr indent="-342900" lvl="0" marL="342900" rtl="0" algn="l">
              <a:lnSpc>
                <a:spcPct val="100000"/>
              </a:lnSpc>
              <a:spcBef>
                <a:spcPts val="400"/>
              </a:spcBef>
              <a:spcAft>
                <a:spcPts val="0"/>
              </a:spcAft>
              <a:buClr>
                <a:schemeClr val="dk1"/>
              </a:buClr>
              <a:buSzPts val="2000"/>
              <a:buFont typeface="Merriweather"/>
              <a:buChar char="•"/>
            </a:pPr>
            <a:r>
              <a:rPr lang="en-US" sz="2000"/>
              <a:t>There are significant relationships between Stakeholder variables and ESG practices and their suppliers OEM practices and profits. However, the economic magnitude of these relationships is not great. </a:t>
            </a:r>
            <a:endParaRPr/>
          </a:p>
          <a:p>
            <a:pPr indent="-342900" lvl="0" marL="342900" rtl="0" algn="l">
              <a:lnSpc>
                <a:spcPct val="100000"/>
              </a:lnSpc>
              <a:spcBef>
                <a:spcPts val="400"/>
              </a:spcBef>
              <a:spcAft>
                <a:spcPts val="0"/>
              </a:spcAft>
              <a:buClr>
                <a:schemeClr val="dk1"/>
              </a:buClr>
              <a:buSzPts val="2000"/>
              <a:buFont typeface="Merriweather"/>
              <a:buChar char="•"/>
            </a:pPr>
            <a:r>
              <a:rPr lang="en-US" sz="2000"/>
              <a:t>There are significant relationships between Stakeholder variables and firm financial performance</a:t>
            </a:r>
            <a:endParaRPr/>
          </a:p>
          <a:p>
            <a:pPr indent="-342900" lvl="0" marL="342900" rtl="0" algn="l">
              <a:lnSpc>
                <a:spcPct val="100000"/>
              </a:lnSpc>
              <a:spcBef>
                <a:spcPts val="400"/>
              </a:spcBef>
              <a:spcAft>
                <a:spcPts val="0"/>
              </a:spcAft>
              <a:buClr>
                <a:schemeClr val="dk1"/>
              </a:buClr>
              <a:buSzPts val="2000"/>
              <a:buFont typeface="Merriweather"/>
              <a:buChar char="•"/>
            </a:pPr>
            <a:r>
              <a:rPr lang="en-US" sz="2000"/>
              <a:t>ESG reporting and measurement along the supply chain is still evolving and would benefit from serious input by academics and the accounting profession</a:t>
            </a:r>
            <a:endParaRPr/>
          </a:p>
          <a:p>
            <a:pPr indent="-342900" lvl="0" marL="342900" rtl="0" algn="l">
              <a:lnSpc>
                <a:spcPct val="100000"/>
              </a:lnSpc>
              <a:spcBef>
                <a:spcPts val="400"/>
              </a:spcBef>
              <a:spcAft>
                <a:spcPts val="0"/>
              </a:spcAft>
              <a:buClr>
                <a:schemeClr val="dk1"/>
              </a:buClr>
              <a:buSzPts val="2000"/>
              <a:buFont typeface="Merriweather"/>
              <a:buChar char="•"/>
            </a:pPr>
            <a:r>
              <a:rPr lang="en-US" sz="2000"/>
              <a:t>We are planning interviews with OEM and suppliers, as well as ESG consultants to expand our understanding of supply chain ESG management practices to supplement empirical analysis.</a:t>
            </a:r>
            <a:endParaRPr/>
          </a:p>
          <a:p>
            <a:pPr indent="0" lvl="0" marL="0" rtl="0" algn="l">
              <a:lnSpc>
                <a:spcPct val="100000"/>
              </a:lnSpc>
              <a:spcBef>
                <a:spcPts val="200"/>
              </a:spcBef>
              <a:spcAft>
                <a:spcPts val="0"/>
              </a:spcAft>
              <a:buClr>
                <a:schemeClr val="dk1"/>
              </a:buClr>
              <a:buSzPts val="1000"/>
              <a:buFont typeface="Merriweather"/>
              <a:buNone/>
            </a:pPr>
            <a:r>
              <a:t/>
            </a:r>
            <a:endParaRPr sz="10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39"/>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Questions and suggestions</a:t>
            </a:r>
            <a:endParaRPr/>
          </a:p>
        </p:txBody>
      </p:sp>
      <p:sp>
        <p:nvSpPr>
          <p:cNvPr id="352" name="Google Shape;352;p39"/>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342900" lvl="0" marL="342900" rtl="0" algn="l">
              <a:lnSpc>
                <a:spcPct val="150000"/>
              </a:lnSpc>
              <a:spcBef>
                <a:spcPts val="0"/>
              </a:spcBef>
              <a:spcAft>
                <a:spcPts val="0"/>
              </a:spcAft>
              <a:buClr>
                <a:schemeClr val="dk1"/>
              </a:buClr>
              <a:buSzPts val="2800"/>
              <a:buFont typeface="Merriweather"/>
              <a:buChar char="•"/>
            </a:pPr>
            <a:r>
              <a:rPr lang="en-US"/>
              <a:t>Mahalo!</a:t>
            </a:r>
            <a:endParaRPr/>
          </a:p>
          <a:p>
            <a:pPr indent="-165100" lvl="0" marL="342900" rtl="0" algn="l">
              <a:lnSpc>
                <a:spcPct val="150000"/>
              </a:lnSpc>
              <a:spcBef>
                <a:spcPts val="560"/>
              </a:spcBef>
              <a:spcAft>
                <a:spcPts val="0"/>
              </a:spcAft>
              <a:buClr>
                <a:schemeClr val="dk1"/>
              </a:buClr>
              <a:buSzPts val="2800"/>
              <a:buFont typeface="Merriweather"/>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Introduction</a:t>
            </a:r>
            <a:endParaRPr/>
          </a:p>
        </p:txBody>
      </p:sp>
      <p:sp>
        <p:nvSpPr>
          <p:cNvPr id="127" name="Google Shape;127;p20"/>
          <p:cNvSpPr txBox="1"/>
          <p:nvPr>
            <p:ph idx="1" type="body"/>
          </p:nvPr>
        </p:nvSpPr>
        <p:spPr>
          <a:xfrm>
            <a:off x="685800" y="1295400"/>
            <a:ext cx="8229600" cy="4419600"/>
          </a:xfrm>
          <a:prstGeom prst="rect">
            <a:avLst/>
          </a:prstGeom>
          <a:noFill/>
          <a:ln>
            <a:noFill/>
          </a:ln>
        </p:spPr>
        <p:txBody>
          <a:bodyPr anchorCtr="0" anchor="t" bIns="45700" lIns="91425" spcFirstLastPara="1" rIns="91425" wrap="square" tIns="45700">
            <a:normAutofit fontScale="92500" lnSpcReduction="10000"/>
          </a:bodyPr>
          <a:lstStyle/>
          <a:p>
            <a:pPr indent="-342900" lvl="0" marL="365760" rtl="0" algn="l">
              <a:lnSpc>
                <a:spcPct val="120000"/>
              </a:lnSpc>
              <a:spcBef>
                <a:spcPts val="0"/>
              </a:spcBef>
              <a:spcAft>
                <a:spcPts val="0"/>
              </a:spcAft>
              <a:buClr>
                <a:schemeClr val="dk1"/>
              </a:buClr>
              <a:buSzPct val="100000"/>
              <a:buFont typeface="Merriweather"/>
              <a:buChar char="•"/>
            </a:pPr>
            <a:r>
              <a:rPr lang="en-US" sz="2400"/>
              <a:t>Increasing public/political pressure on social justice, income inequality, diversity, labor rights</a:t>
            </a:r>
            <a:endParaRPr/>
          </a:p>
          <a:p>
            <a:pPr indent="-342900" lvl="0" marL="365760" rtl="0" algn="l">
              <a:lnSpc>
                <a:spcPct val="120000"/>
              </a:lnSpc>
              <a:spcBef>
                <a:spcPts val="0"/>
              </a:spcBef>
              <a:spcAft>
                <a:spcPts val="0"/>
              </a:spcAft>
              <a:buClr>
                <a:schemeClr val="dk1"/>
              </a:buClr>
              <a:buSzPct val="100000"/>
              <a:buFont typeface="Merriweather"/>
              <a:buChar char="•"/>
            </a:pPr>
            <a:r>
              <a:rPr lang="en-US" sz="2400"/>
              <a:t>Increasing focus on climate change causing to natural disasters and sea level rise in critical coastal areas</a:t>
            </a:r>
            <a:endParaRPr/>
          </a:p>
          <a:p>
            <a:pPr indent="-342900" lvl="0" marL="365760" rtl="0" algn="l">
              <a:lnSpc>
                <a:spcPct val="120000"/>
              </a:lnSpc>
              <a:spcBef>
                <a:spcPts val="0"/>
              </a:spcBef>
              <a:spcAft>
                <a:spcPts val="0"/>
              </a:spcAft>
              <a:buClr>
                <a:schemeClr val="dk1"/>
              </a:buClr>
              <a:buSzPct val="100000"/>
              <a:buFont typeface="Merriweather"/>
              <a:buChar char="•"/>
            </a:pPr>
            <a:r>
              <a:rPr lang="en-US" sz="2400"/>
              <a:t>Increased regulatory focus on ESG</a:t>
            </a:r>
            <a:endParaRPr/>
          </a:p>
          <a:p>
            <a:pPr indent="-342931" lvl="2" marL="880110" rtl="0" algn="l">
              <a:lnSpc>
                <a:spcPct val="120000"/>
              </a:lnSpc>
              <a:spcBef>
                <a:spcPts val="0"/>
              </a:spcBef>
              <a:spcAft>
                <a:spcPts val="0"/>
              </a:spcAft>
              <a:buClr>
                <a:schemeClr val="dk1"/>
              </a:buClr>
              <a:buSzPct val="100000"/>
              <a:buFont typeface="Merriweather"/>
              <a:buChar char="−"/>
            </a:pPr>
            <a:r>
              <a:rPr lang="en-US" sz="1900"/>
              <a:t>European Green Deal, EFRAG</a:t>
            </a:r>
            <a:endParaRPr/>
          </a:p>
          <a:p>
            <a:pPr indent="-342931" lvl="2" marL="880110" rtl="0" algn="l">
              <a:lnSpc>
                <a:spcPct val="120000"/>
              </a:lnSpc>
              <a:spcBef>
                <a:spcPts val="0"/>
              </a:spcBef>
              <a:spcAft>
                <a:spcPts val="0"/>
              </a:spcAft>
              <a:buClr>
                <a:schemeClr val="dk1"/>
              </a:buClr>
              <a:buSzPct val="100000"/>
              <a:buFont typeface="Merriweather"/>
              <a:buChar char="−"/>
            </a:pPr>
            <a:r>
              <a:rPr lang="en-US" sz="1900"/>
              <a:t>SASB industry ESG reporting guidelines</a:t>
            </a:r>
            <a:endParaRPr/>
          </a:p>
          <a:p>
            <a:pPr indent="-342931" lvl="2" marL="880110" rtl="0" algn="l">
              <a:lnSpc>
                <a:spcPct val="120000"/>
              </a:lnSpc>
              <a:spcBef>
                <a:spcPts val="0"/>
              </a:spcBef>
              <a:spcAft>
                <a:spcPts val="0"/>
              </a:spcAft>
              <a:buClr>
                <a:schemeClr val="dk1"/>
              </a:buClr>
              <a:buSzPct val="100000"/>
              <a:buFont typeface="Merriweather"/>
              <a:buChar char="−"/>
            </a:pPr>
            <a:r>
              <a:rPr lang="en-US" sz="1900"/>
              <a:t>SEC increased focus in climate and human capital disclosures in 10Ks.</a:t>
            </a:r>
            <a:endParaRPr/>
          </a:p>
          <a:p>
            <a:pPr indent="-342900" lvl="0" marL="365760" rtl="0" algn="l">
              <a:lnSpc>
                <a:spcPct val="120000"/>
              </a:lnSpc>
              <a:spcBef>
                <a:spcPts val="0"/>
              </a:spcBef>
              <a:spcAft>
                <a:spcPts val="0"/>
              </a:spcAft>
              <a:buClr>
                <a:schemeClr val="dk1"/>
              </a:buClr>
              <a:buSzPct val="100000"/>
              <a:buFont typeface="Merriweather"/>
              <a:buChar char="•"/>
            </a:pPr>
            <a:r>
              <a:rPr lang="en-US" sz="2400"/>
              <a:t>Investor and creditor focus on risks and opportunities from ESG</a:t>
            </a:r>
            <a:endParaRPr/>
          </a:p>
          <a:p>
            <a:pPr indent="-342931" lvl="2" marL="880110" rtl="0" algn="l">
              <a:lnSpc>
                <a:spcPct val="120000"/>
              </a:lnSpc>
              <a:spcBef>
                <a:spcPts val="0"/>
              </a:spcBef>
              <a:spcAft>
                <a:spcPts val="0"/>
              </a:spcAft>
              <a:buClr>
                <a:schemeClr val="dk1"/>
              </a:buClr>
              <a:buSzPct val="100000"/>
              <a:buFont typeface="Merriweather"/>
              <a:buChar char="−"/>
            </a:pPr>
            <a:r>
              <a:rPr lang="en-US" sz="1900"/>
              <a:t>Tesla market cap higher than other auto firms while volumes less than 5% of market</a:t>
            </a:r>
            <a:endParaRPr/>
          </a:p>
          <a:p>
            <a:pPr indent="-342931" lvl="2" marL="880110" rtl="0" algn="l">
              <a:lnSpc>
                <a:spcPct val="120000"/>
              </a:lnSpc>
              <a:spcBef>
                <a:spcPts val="0"/>
              </a:spcBef>
              <a:spcAft>
                <a:spcPts val="0"/>
              </a:spcAft>
              <a:buClr>
                <a:schemeClr val="dk1"/>
              </a:buClr>
              <a:buSzPct val="100000"/>
              <a:buFont typeface="Merriweather"/>
              <a:buChar char="−"/>
            </a:pPr>
            <a:r>
              <a:rPr lang="en-US" sz="1900"/>
              <a:t>Janet Yellen mentioned need for capital providers to consider climate change in their portfolio decisions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Motivation</a:t>
            </a:r>
            <a:endParaRPr/>
          </a:p>
        </p:txBody>
      </p:sp>
      <p:sp>
        <p:nvSpPr>
          <p:cNvPr id="133" name="Google Shape;133;p21"/>
          <p:cNvSpPr txBox="1"/>
          <p:nvPr>
            <p:ph idx="1" type="body"/>
          </p:nvPr>
        </p:nvSpPr>
        <p:spPr>
          <a:xfrm>
            <a:off x="685800" y="1143000"/>
            <a:ext cx="8382000" cy="4572000"/>
          </a:xfrm>
          <a:prstGeom prst="rect">
            <a:avLst/>
          </a:prstGeom>
          <a:noFill/>
          <a:ln>
            <a:noFill/>
          </a:ln>
        </p:spPr>
        <p:txBody>
          <a:bodyPr anchorCtr="0" anchor="t" bIns="45700" lIns="91425" spcFirstLastPara="1" rIns="91425" wrap="square" tIns="45700">
            <a:normAutofit fontScale="92500"/>
          </a:bodyPr>
          <a:lstStyle/>
          <a:p>
            <a:pPr indent="0" lvl="0" marL="0" rtl="0" algn="l">
              <a:lnSpc>
                <a:spcPct val="120000"/>
              </a:lnSpc>
              <a:spcBef>
                <a:spcPts val="0"/>
              </a:spcBef>
              <a:spcAft>
                <a:spcPts val="0"/>
              </a:spcAft>
              <a:buClr>
                <a:schemeClr val="dk1"/>
              </a:buClr>
              <a:buSzPct val="100000"/>
              <a:buFont typeface="Merriweather"/>
              <a:buNone/>
            </a:pPr>
            <a:r>
              <a:rPr lang="en-US" sz="2600"/>
              <a:t>Good governance requires comprehensive risk assessment by the Board</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Supplier chain integration necessary for systemic improvements</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Customer demands for better ESG, and need for meaningful measures to drive process improvements along the value chain</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Reputational risk exposure from suppliers</a:t>
            </a:r>
            <a:endParaRPr/>
          </a:p>
          <a:p>
            <a:pPr indent="-342900" lvl="0" marL="342900" rtl="0" algn="l">
              <a:lnSpc>
                <a:spcPct val="120000"/>
              </a:lnSpc>
              <a:spcBef>
                <a:spcPts val="0"/>
              </a:spcBef>
              <a:spcAft>
                <a:spcPts val="0"/>
              </a:spcAft>
              <a:buClr>
                <a:schemeClr val="dk1"/>
              </a:buClr>
              <a:buSzPct val="100000"/>
              <a:buFont typeface="Merriweather"/>
              <a:buChar char="•"/>
            </a:pPr>
            <a:r>
              <a:rPr lang="en-US" sz="2600"/>
              <a:t>Much skepticism and lack of consistency about ESG metrics</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Greenwashing</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Proliferation of private rating firm scores</a:t>
            </a:r>
            <a:endParaRPr/>
          </a:p>
          <a:p>
            <a:pPr indent="-285781" lvl="1" marL="742950" rtl="0" algn="l">
              <a:lnSpc>
                <a:spcPct val="120000"/>
              </a:lnSpc>
              <a:spcBef>
                <a:spcPts val="0"/>
              </a:spcBef>
              <a:spcAft>
                <a:spcPts val="0"/>
              </a:spcAft>
              <a:buClr>
                <a:schemeClr val="dk1"/>
              </a:buClr>
              <a:buSzPct val="100000"/>
              <a:buFont typeface="Merriweather"/>
              <a:buChar char="–"/>
            </a:pPr>
            <a:r>
              <a:rPr lang="en-US" sz="1900"/>
              <a:t>Need for rigorous interdisciplinary research to address these issues</a:t>
            </a:r>
            <a:endParaRPr/>
          </a:p>
          <a:p>
            <a:pPr indent="-342900" lvl="0" marL="342900" rtl="0" algn="l">
              <a:lnSpc>
                <a:spcPct val="120000"/>
              </a:lnSpc>
              <a:spcBef>
                <a:spcPts val="0"/>
              </a:spcBef>
              <a:spcAft>
                <a:spcPts val="0"/>
              </a:spcAft>
              <a:buClr>
                <a:schemeClr val="dk1"/>
              </a:buClr>
              <a:buSzPct val="100000"/>
              <a:buFont typeface="Merriweather"/>
              <a:buChar char="•"/>
            </a:pPr>
            <a:r>
              <a:rPr lang="en-US" sz="2600"/>
              <a:t>Investors and Stakeholders demanding responsible corporate behavior and transparency.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2"/>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Prior Literature</a:t>
            </a:r>
            <a:endParaRPr/>
          </a:p>
        </p:txBody>
      </p:sp>
      <p:sp>
        <p:nvSpPr>
          <p:cNvPr id="139" name="Google Shape;139;p22"/>
          <p:cNvSpPr txBox="1"/>
          <p:nvPr>
            <p:ph idx="1" type="body"/>
          </p:nvPr>
        </p:nvSpPr>
        <p:spPr>
          <a:xfrm>
            <a:off x="685800" y="1295400"/>
            <a:ext cx="8305800" cy="4114800"/>
          </a:xfrm>
          <a:prstGeom prst="rect">
            <a:avLst/>
          </a:prstGeom>
          <a:noFill/>
          <a:ln>
            <a:noFill/>
          </a:ln>
        </p:spPr>
        <p:txBody>
          <a:bodyPr anchorCtr="0" anchor="t" bIns="45700" lIns="91425" spcFirstLastPara="1" rIns="91425" wrap="square" tIns="45700">
            <a:normAutofit/>
          </a:bodyPr>
          <a:lstStyle/>
          <a:p>
            <a:pPr indent="-342900" lvl="0" marL="342900" rtl="0" algn="l">
              <a:lnSpc>
                <a:spcPct val="150000"/>
              </a:lnSpc>
              <a:spcBef>
                <a:spcPts val="0"/>
              </a:spcBef>
              <a:spcAft>
                <a:spcPts val="0"/>
              </a:spcAft>
              <a:buClr>
                <a:schemeClr val="dk1"/>
              </a:buClr>
              <a:buSzPts val="2400"/>
              <a:buFont typeface="Merriweather"/>
              <a:buChar char="•"/>
            </a:pPr>
            <a:r>
              <a:rPr lang="en-US" sz="2400"/>
              <a:t>Research on sustainable practice adoption in global supply chains (Kano, Tsang, &amp; Yeung, 2020). </a:t>
            </a:r>
            <a:endParaRPr/>
          </a:p>
          <a:p>
            <a:pPr indent="-342900" lvl="0" marL="342900" rtl="0" algn="l">
              <a:lnSpc>
                <a:spcPct val="150000"/>
              </a:lnSpc>
              <a:spcBef>
                <a:spcPts val="0"/>
              </a:spcBef>
              <a:spcAft>
                <a:spcPts val="0"/>
              </a:spcAft>
              <a:buClr>
                <a:schemeClr val="dk1"/>
              </a:buClr>
              <a:buSzPts val="2400"/>
              <a:buFont typeface="Merriweather"/>
              <a:buChar char="•"/>
            </a:pPr>
            <a:r>
              <a:rPr lang="en-US" sz="2400"/>
              <a:t>Stakeholder theory (Freeman &amp; Dmytriyev, 2017; Freudenreich, Lüdeke-Freund, &amp; Schaltegger, 2020)</a:t>
            </a:r>
            <a:endParaRPr/>
          </a:p>
          <a:p>
            <a:pPr indent="-342900" lvl="0" marL="342900" rtl="0" algn="l">
              <a:lnSpc>
                <a:spcPct val="150000"/>
              </a:lnSpc>
              <a:spcBef>
                <a:spcPts val="0"/>
              </a:spcBef>
              <a:spcAft>
                <a:spcPts val="0"/>
              </a:spcAft>
              <a:buClr>
                <a:schemeClr val="dk1"/>
              </a:buClr>
              <a:buSzPts val="2400"/>
              <a:buFont typeface="Merriweather"/>
              <a:buChar char="•"/>
            </a:pPr>
            <a:r>
              <a:rPr lang="en-US" sz="2400"/>
              <a:t>Open Strategy (Hautz, Seidl, &amp; Whittington, 2017; Stadler, Hautz, &amp; von den Eichen, 2020).</a:t>
            </a:r>
            <a:endParaRPr/>
          </a:p>
          <a:p>
            <a:pPr indent="-165100" lvl="0" marL="342900" rtl="0" algn="l">
              <a:lnSpc>
                <a:spcPct val="150000"/>
              </a:lnSpc>
              <a:spcBef>
                <a:spcPts val="0"/>
              </a:spcBef>
              <a:spcAft>
                <a:spcPts val="0"/>
              </a:spcAft>
              <a:buClr>
                <a:schemeClr val="dk1"/>
              </a:buClr>
              <a:buSzPts val="2800"/>
              <a:buFont typeface="Merriweather"/>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3"/>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Prior Literature</a:t>
            </a:r>
            <a:endParaRPr/>
          </a:p>
        </p:txBody>
      </p:sp>
      <p:sp>
        <p:nvSpPr>
          <p:cNvPr id="145" name="Google Shape;145;p23"/>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150000"/>
              </a:lnSpc>
              <a:spcBef>
                <a:spcPts val="0"/>
              </a:spcBef>
              <a:spcAft>
                <a:spcPts val="0"/>
              </a:spcAft>
              <a:buClr>
                <a:schemeClr val="dk1"/>
              </a:buClr>
              <a:buSzPct val="100000"/>
              <a:buFont typeface="Merriweather"/>
              <a:buChar char="•"/>
            </a:pPr>
            <a:r>
              <a:rPr lang="en-US" sz="3100"/>
              <a:t>Effect of disclosure regulation on supply chain (She, 2021)</a:t>
            </a:r>
            <a:endParaRPr/>
          </a:p>
          <a:p>
            <a:pPr indent="-342900" lvl="0" marL="342900" rtl="0" algn="l">
              <a:lnSpc>
                <a:spcPct val="150000"/>
              </a:lnSpc>
              <a:spcBef>
                <a:spcPts val="434"/>
              </a:spcBef>
              <a:spcAft>
                <a:spcPts val="0"/>
              </a:spcAft>
              <a:buClr>
                <a:schemeClr val="dk1"/>
              </a:buClr>
              <a:buSzPct val="100000"/>
              <a:buFont typeface="Merriweather"/>
              <a:buChar char="•"/>
            </a:pPr>
            <a:r>
              <a:rPr lang="en-US" sz="3100"/>
              <a:t>Effect of stakeholders on managerial decisions:</a:t>
            </a:r>
            <a:endParaRPr/>
          </a:p>
          <a:p>
            <a:pPr indent="-285750" lvl="1" marL="742950" rtl="0" algn="l">
              <a:lnSpc>
                <a:spcPct val="150000"/>
              </a:lnSpc>
              <a:spcBef>
                <a:spcPts val="364"/>
              </a:spcBef>
              <a:spcAft>
                <a:spcPts val="0"/>
              </a:spcAft>
              <a:buClr>
                <a:schemeClr val="dk1"/>
              </a:buClr>
              <a:buSzPct val="100000"/>
              <a:buFont typeface="Merriweather"/>
              <a:buChar char="–"/>
            </a:pPr>
            <a:r>
              <a:rPr lang="en-US" sz="2600"/>
              <a:t>Reputation building (Chakravarthy, deHaan, &amp; Rajgopal, 2014)</a:t>
            </a:r>
            <a:endParaRPr/>
          </a:p>
          <a:p>
            <a:pPr indent="-285750" lvl="1" marL="742950" rtl="0" algn="l">
              <a:lnSpc>
                <a:spcPct val="150000"/>
              </a:lnSpc>
              <a:spcBef>
                <a:spcPts val="364"/>
              </a:spcBef>
              <a:spcAft>
                <a:spcPts val="0"/>
              </a:spcAft>
              <a:buClr>
                <a:schemeClr val="dk1"/>
              </a:buClr>
              <a:buSzPct val="100000"/>
              <a:buFont typeface="Merriweather"/>
              <a:buChar char="–"/>
            </a:pPr>
            <a:r>
              <a:rPr lang="en-US" sz="2600"/>
              <a:t>Early adoption of corporate responsibility reporting (Bhimani, Silvola, &amp; Sivabalan, 2016)</a:t>
            </a:r>
            <a:endParaRPr/>
          </a:p>
          <a:p>
            <a:pPr indent="-285750" lvl="1" marL="742950" rtl="0" algn="l">
              <a:lnSpc>
                <a:spcPct val="150000"/>
              </a:lnSpc>
              <a:spcBef>
                <a:spcPts val="364"/>
              </a:spcBef>
              <a:spcAft>
                <a:spcPts val="0"/>
              </a:spcAft>
              <a:buClr>
                <a:schemeClr val="dk1"/>
              </a:buClr>
              <a:buSzPct val="100000"/>
              <a:buFont typeface="Merriweather"/>
              <a:buChar char="–"/>
            </a:pPr>
            <a:r>
              <a:rPr lang="en-US" sz="2600"/>
              <a:t>Development of sustainability reporting control system (Herremans and Nazari, 2016)</a:t>
            </a:r>
            <a:endParaRPr sz="2600"/>
          </a:p>
          <a:p>
            <a:pPr indent="-342900" lvl="0" marL="342900" rtl="0" algn="l">
              <a:lnSpc>
                <a:spcPct val="150000"/>
              </a:lnSpc>
              <a:spcBef>
                <a:spcPts val="434"/>
              </a:spcBef>
              <a:spcAft>
                <a:spcPts val="0"/>
              </a:spcAft>
              <a:buClr>
                <a:schemeClr val="dk1"/>
              </a:buClr>
              <a:buSzPct val="100000"/>
              <a:buFont typeface="Merriweather"/>
              <a:buChar char="•"/>
            </a:pPr>
            <a:r>
              <a:rPr lang="en-US" sz="3100"/>
              <a:t>Sustainability performance and financial performance (Lu and Taylor, 2016)</a:t>
            </a:r>
            <a:endParaRPr/>
          </a:p>
          <a:p>
            <a:pPr indent="-218440" lvl="0" marL="342900" rtl="0" algn="l">
              <a:lnSpc>
                <a:spcPct val="150000"/>
              </a:lnSpc>
              <a:spcBef>
                <a:spcPts val="392"/>
              </a:spcBef>
              <a:spcAft>
                <a:spcPts val="0"/>
              </a:spcAft>
              <a:buClr>
                <a:schemeClr val="dk1"/>
              </a:buClr>
              <a:buSzPct val="100000"/>
              <a:buFont typeface="Merriweather"/>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Theoretical Framework</a:t>
            </a:r>
            <a:endParaRPr/>
          </a:p>
        </p:txBody>
      </p:sp>
      <p:sp>
        <p:nvSpPr>
          <p:cNvPr id="151" name="Google Shape;151;p24"/>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a:bodyPr>
          <a:lstStyle/>
          <a:p>
            <a:pPr indent="-165100" lvl="0" marL="342900" rtl="0" algn="l">
              <a:lnSpc>
                <a:spcPct val="150000"/>
              </a:lnSpc>
              <a:spcBef>
                <a:spcPts val="0"/>
              </a:spcBef>
              <a:spcAft>
                <a:spcPts val="0"/>
              </a:spcAft>
              <a:buClr>
                <a:schemeClr val="dk1"/>
              </a:buClr>
              <a:buSzPts val="2800"/>
              <a:buFont typeface="Merriweather"/>
              <a:buNone/>
            </a:pPr>
            <a:r>
              <a:t/>
            </a:r>
            <a:endParaRPr/>
          </a:p>
        </p:txBody>
      </p:sp>
      <p:pic>
        <p:nvPicPr>
          <p:cNvPr descr="A picture containing text, device, gauge&#10;&#10;Description automatically generated" id="152" name="Google Shape;152;p24"/>
          <p:cNvPicPr preferRelativeResize="0"/>
          <p:nvPr/>
        </p:nvPicPr>
        <p:blipFill rotWithShape="1">
          <a:blip r:embed="rId3">
            <a:alphaModFix/>
          </a:blip>
          <a:srcRect b="0" l="0" r="0" t="0"/>
          <a:stretch/>
        </p:blipFill>
        <p:spPr>
          <a:xfrm>
            <a:off x="990600" y="1219200"/>
            <a:ext cx="6636091" cy="449603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5"/>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Research Questions</a:t>
            </a:r>
            <a:endParaRPr/>
          </a:p>
        </p:txBody>
      </p:sp>
      <p:sp>
        <p:nvSpPr>
          <p:cNvPr id="158" name="Google Shape;158;p25"/>
          <p:cNvSpPr txBox="1"/>
          <p:nvPr>
            <p:ph idx="1" type="body"/>
          </p:nvPr>
        </p:nvSpPr>
        <p:spPr>
          <a:xfrm>
            <a:off x="685800" y="1295400"/>
            <a:ext cx="8077200" cy="4114800"/>
          </a:xfrm>
          <a:prstGeom prst="rect">
            <a:avLst/>
          </a:prstGeom>
          <a:noFill/>
          <a:ln>
            <a:noFill/>
          </a:ln>
        </p:spPr>
        <p:txBody>
          <a:bodyPr anchorCtr="0" anchor="t" bIns="45700" lIns="91425" spcFirstLastPara="1" rIns="91425" wrap="square" tIns="45700">
            <a:normAutofit/>
          </a:bodyPr>
          <a:lstStyle/>
          <a:p>
            <a:pPr indent="-342900" lvl="0" marL="342900" rtl="0" algn="l">
              <a:lnSpc>
                <a:spcPct val="150000"/>
              </a:lnSpc>
              <a:spcBef>
                <a:spcPts val="0"/>
              </a:spcBef>
              <a:spcAft>
                <a:spcPts val="0"/>
              </a:spcAft>
              <a:buClr>
                <a:schemeClr val="dk1"/>
              </a:buClr>
              <a:buSzPts val="2400"/>
              <a:buFont typeface="Merriweather"/>
              <a:buChar char="•"/>
            </a:pPr>
            <a:r>
              <a:rPr lang="en-US" sz="2400"/>
              <a:t>Question 1: How do stakeholder related policies of OEMs and their suppliers influence ESG practices and outcomes along the automotive supply chain?</a:t>
            </a:r>
            <a:endParaRPr/>
          </a:p>
          <a:p>
            <a:pPr indent="-342900" lvl="0" marL="342900" rtl="0" algn="l">
              <a:lnSpc>
                <a:spcPct val="150000"/>
              </a:lnSpc>
              <a:spcBef>
                <a:spcPts val="480"/>
              </a:spcBef>
              <a:spcAft>
                <a:spcPts val="0"/>
              </a:spcAft>
              <a:buClr>
                <a:schemeClr val="dk1"/>
              </a:buClr>
              <a:buSzPts val="2400"/>
              <a:buFont typeface="Merriweather"/>
              <a:buChar char="•"/>
            </a:pPr>
            <a:r>
              <a:rPr lang="en-US" sz="2400"/>
              <a:t>Question 2: How do stakeholder related policies of OEMs and their suppliers influence firm financial performance along the automotive supply chain?</a:t>
            </a:r>
            <a:endParaRPr/>
          </a:p>
          <a:p>
            <a:pPr indent="-165100" lvl="0" marL="342900" rtl="0" algn="l">
              <a:lnSpc>
                <a:spcPct val="150000"/>
              </a:lnSpc>
              <a:spcBef>
                <a:spcPts val="560"/>
              </a:spcBef>
              <a:spcAft>
                <a:spcPts val="0"/>
              </a:spcAft>
              <a:buClr>
                <a:schemeClr val="dk1"/>
              </a:buClr>
              <a:buSzPts val="2800"/>
              <a:buFont typeface="Merriweather"/>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6"/>
          <p:cNvSpPr txBox="1"/>
          <p:nvPr>
            <p:ph type="title"/>
          </p:nvPr>
        </p:nvSpPr>
        <p:spPr>
          <a:xfrm>
            <a:off x="685800" y="228600"/>
            <a:ext cx="7772400" cy="9144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Auto Industry Data</a:t>
            </a:r>
            <a:endParaRPr/>
          </a:p>
        </p:txBody>
      </p:sp>
      <p:sp>
        <p:nvSpPr>
          <p:cNvPr id="164" name="Google Shape;164;p26"/>
          <p:cNvSpPr txBox="1"/>
          <p:nvPr>
            <p:ph idx="1" type="body"/>
          </p:nvPr>
        </p:nvSpPr>
        <p:spPr>
          <a:xfrm>
            <a:off x="685800" y="1295400"/>
            <a:ext cx="7772400" cy="4114800"/>
          </a:xfrm>
          <a:prstGeom prst="rect">
            <a:avLst/>
          </a:prstGeom>
          <a:noFill/>
          <a:ln>
            <a:noFill/>
          </a:ln>
        </p:spPr>
        <p:txBody>
          <a:bodyPr anchorCtr="0" anchor="t" bIns="45700" lIns="91425" spcFirstLastPara="1" rIns="91425" wrap="square" tIns="45700">
            <a:normAutofit fontScale="55000" lnSpcReduction="20000"/>
          </a:bodyPr>
          <a:lstStyle/>
          <a:p>
            <a:pPr indent="-342900" lvl="0" marL="342900" rtl="0" algn="l">
              <a:lnSpc>
                <a:spcPct val="150000"/>
              </a:lnSpc>
              <a:spcBef>
                <a:spcPts val="0"/>
              </a:spcBef>
              <a:spcAft>
                <a:spcPts val="0"/>
              </a:spcAft>
              <a:buClr>
                <a:schemeClr val="dk1"/>
              </a:buClr>
              <a:buSzPct val="100000"/>
              <a:buFont typeface="Merriweather"/>
              <a:buChar char="•"/>
            </a:pPr>
            <a:r>
              <a:rPr lang="en-US" sz="3500"/>
              <a:t>Eleven OEMs that account for 80% of the world auto market: Ford, GM, BMW, Daimler, Volkswagen, Renault, Stellantis, Honda, Nissan, Toyota and Hyundai. </a:t>
            </a:r>
            <a:endParaRPr/>
          </a:p>
          <a:p>
            <a:pPr indent="-342900" lvl="0" marL="342900" rtl="0" algn="l">
              <a:lnSpc>
                <a:spcPct val="150000"/>
              </a:lnSpc>
              <a:spcBef>
                <a:spcPts val="385"/>
              </a:spcBef>
              <a:spcAft>
                <a:spcPts val="0"/>
              </a:spcAft>
              <a:buClr>
                <a:schemeClr val="dk1"/>
              </a:buClr>
              <a:buSzPct val="100000"/>
              <a:buFont typeface="Merriweather"/>
              <a:buChar char="•"/>
            </a:pPr>
            <a:r>
              <a:rPr lang="en-US" sz="3500"/>
              <a:t>Using the Bloomberg Supply Chain function, we identify the top 12 to 15 tier one suppliers for each OEM, and in turn the top 15 tier two suppliers for each of the tier one suppliers</a:t>
            </a:r>
            <a:endParaRPr/>
          </a:p>
          <a:p>
            <a:pPr indent="-342900" lvl="0" marL="342900" rtl="0" algn="l">
              <a:lnSpc>
                <a:spcPct val="150000"/>
              </a:lnSpc>
              <a:spcBef>
                <a:spcPts val="385"/>
              </a:spcBef>
              <a:spcAft>
                <a:spcPts val="0"/>
              </a:spcAft>
              <a:buClr>
                <a:schemeClr val="dk1"/>
              </a:buClr>
              <a:buSzPct val="100000"/>
              <a:buFont typeface="Merriweather"/>
              <a:buChar char="•"/>
            </a:pPr>
            <a:r>
              <a:rPr lang="en-US" sz="3500"/>
              <a:t>Linked data set of 751 firms, consisting of the 11 OEMs, 83 tier one suppliers and 657 tier two suppliers</a:t>
            </a:r>
            <a:endParaRPr/>
          </a:p>
          <a:p>
            <a:pPr indent="-342900" lvl="0" marL="342900" rtl="0" algn="l">
              <a:lnSpc>
                <a:spcPct val="150000"/>
              </a:lnSpc>
              <a:spcBef>
                <a:spcPts val="385"/>
              </a:spcBef>
              <a:spcAft>
                <a:spcPts val="0"/>
              </a:spcAft>
              <a:buClr>
                <a:schemeClr val="dk1"/>
              </a:buClr>
              <a:buSzPct val="100000"/>
              <a:buFont typeface="Merriweather"/>
              <a:buChar char="•"/>
            </a:pPr>
            <a:r>
              <a:rPr lang="en-US" sz="3500"/>
              <a:t>ESG scores from Refinitiv</a:t>
            </a:r>
            <a:endParaRPr/>
          </a:p>
          <a:p>
            <a:pPr indent="-342900" lvl="0" marL="342900" rtl="0" algn="l">
              <a:lnSpc>
                <a:spcPct val="150000"/>
              </a:lnSpc>
              <a:spcBef>
                <a:spcPts val="385"/>
              </a:spcBef>
              <a:spcAft>
                <a:spcPts val="0"/>
              </a:spcAft>
              <a:buClr>
                <a:schemeClr val="dk1"/>
              </a:buClr>
              <a:buSzPct val="100000"/>
              <a:buFont typeface="Merriweather"/>
              <a:buChar char="•"/>
            </a:pPr>
            <a:r>
              <a:rPr lang="en-US" sz="3500"/>
              <a:t>Financial data from DataStream/Worldscope </a:t>
            </a:r>
            <a:endParaRPr/>
          </a:p>
          <a:p>
            <a:pPr indent="-245109" lvl="0" marL="342900" rtl="0" algn="l">
              <a:lnSpc>
                <a:spcPct val="150000"/>
              </a:lnSpc>
              <a:spcBef>
                <a:spcPts val="308"/>
              </a:spcBef>
              <a:spcAft>
                <a:spcPts val="0"/>
              </a:spcAft>
              <a:buClr>
                <a:schemeClr val="dk1"/>
              </a:buClr>
              <a:buSzPct val="100000"/>
              <a:buFont typeface="Merriweather"/>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dler COB PPT Template">
  <a:themeElements>
    <a:clrScheme name="Shidler COB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