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8" r:id="rId4"/>
    <p:sldId id="261" r:id="rId5"/>
    <p:sldId id="259" r:id="rId6"/>
    <p:sldId id="262" r:id="rId7"/>
    <p:sldId id="263" r:id="rId8"/>
    <p:sldId id="267" r:id="rId9"/>
    <p:sldId id="268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F07CF-FDA7-D475-75F3-D5BA2BF04A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4782D-D404-3828-5F7F-7F5778A8A5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630FF-EDBD-7A29-CA94-CDC476203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77C78-86D7-2592-3026-DE37599EB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A6C43-A7F5-D2AD-B035-B5D1246C4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895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BD9ED-364B-A8F9-BC68-8FE06F803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428773-28BA-B288-2A8B-E7035109E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8B0F55-8686-FDA1-1F0A-662989EAC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55150-0F7E-BC34-CD50-C0A6036AA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9DDCB-EFDF-532F-919D-2ED89FF7C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9B322-249F-505F-AAFD-EFC016216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77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99FA7-6BB3-909E-F382-3C5C6EDFB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43CE49-6193-4FC8-EDDA-F293928DF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D6826-DBC7-0137-2D82-256FD5C6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8D6C7-5CEC-95AF-6B15-1A65E1F6C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35D9D-90E6-90D8-033E-2FB3E43F7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273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1548DB-5DBE-1325-E628-D17CFFF15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F26314-0FDF-E442-5219-136FA5133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BFB9A-7F9E-3FB7-54BA-4700A190F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D23D5-22C1-03BD-2548-512326A6A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AF12B-9C78-47A1-D226-5BF82D42A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548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9B3B6-C843-7C3F-F218-01AD3C859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088AB-1DD4-8E4E-3002-FAD6CE5E5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999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34F0A-983D-7BA6-98BD-BF8989D8A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A1B80-40A1-4C63-EB90-14D7E987F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A83D4-2459-1610-09DB-C97C79657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523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E216A-3283-F368-B234-22D98B323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36517A-6A73-7999-EECF-24419BE1D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9CC988-13D0-651A-76F7-27D5935F3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E1E0FC-7051-ACD3-6000-B596A5998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2572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843C7-2E20-F87D-D345-CF7C1430A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EDDBD-82A5-3209-1902-79C1A6205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C3A65-42B2-A14E-281F-EE9EAC8B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ACC62-8B88-49A8-3EDD-01E35E49B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6013A-394C-6E01-B9DB-EFDDFB043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564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D1EC-2848-0837-5A6D-A26DE062D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4371B-5F77-0C93-80DC-6139FC8F1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04AF20-8843-733A-CA5F-12DD8AABD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C429C-9A94-B97B-784D-2769D44F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FD9F36-453D-A4F8-ADA2-079431C68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E586E-B889-9861-1B28-FD98EC13A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577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AE37B-F131-C4BC-1DEC-14D277340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12E77-8715-C026-B0F6-FA34DA44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6DAC1B-511F-8B1B-7EFA-0030B7AD5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738EB7-7929-FF5B-3FF7-F041FF33D7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B9F15C-4E99-27B0-EAF1-8435D75F7B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D3C04E-D3CB-0BF3-54FE-5E012A8C0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20F6B2-3AAB-AE38-2629-C3A83CFDE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6FAB61-460F-BC4E-4CA2-6A0CB88C8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34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A0C0E-8223-32FC-BF7E-B8B1850F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11E597-8BD4-6657-8D24-CAB16EA9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3BF7C0-AEF5-33AF-3E14-6D656D410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172292-038A-E855-C2F3-53958868D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80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7E6A77-C973-E00D-C4AD-6A27A60D0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B716B2-5A70-2EE4-3F29-AE2EF3210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720EB-ED13-5680-A68C-5EF6FFAED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278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731FE-929E-4353-7C75-6E5C3DD2A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13CBA-BC9B-E8DA-7A76-D0C80AFC1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2A020F-A30F-1529-540D-59FFFF102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D7CA1-7E8B-0CF7-027A-163126B9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8A8C-CAEE-4BCA-B393-1286C1803213}" type="datetimeFigureOut">
              <a:rPr lang="en-AU" smtClean="0"/>
              <a:t>12/12/2022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880D6E-851B-DF50-86EB-75351B179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3F9CB-8E8F-650D-A8B8-C73675613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AB277-9E00-4580-B9C6-FC2E089630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794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520E6-2D5B-9FDB-A19F-4F345D354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16A9E-2A03-D1C0-9FFC-5A9116D67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49160-DC58-22F1-F692-D571F3980F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08A8C-CAEE-4BCA-B393-1286C1803213}" type="datetimeFigureOut">
              <a:rPr lang="en-AU" smtClean="0"/>
              <a:t>12/12/2022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A4776-E92E-568D-BE46-C17D18D234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20DF2-BB3D-5F56-F923-7150336AC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/>
              <a:t>Adam Arian</a:t>
            </a:r>
          </a:p>
        </p:txBody>
      </p:sp>
      <p:pic>
        <p:nvPicPr>
          <p:cNvPr id="7" name="Graphic 4">
            <a:extLst>
              <a:ext uri="{FF2B5EF4-FFF2-40B4-BE49-F238E27FC236}">
                <a16:creationId xmlns:a16="http://schemas.microsoft.com/office/drawing/2014/main" id="{281AA22D-DBDF-4890-01AD-D43A6C97327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946257" y="5806010"/>
            <a:ext cx="1891730" cy="73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3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4A00D5-216C-6EFC-A446-6C01F2208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 fontScale="90000"/>
          </a:bodyPr>
          <a:lstStyle/>
          <a:p>
            <a:r>
              <a:rPr lang="en-US" sz="3200" b="1" dirty="0"/>
              <a:t>Management control systems and governance from its institutional context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dirty="0"/>
              <a:t>2022 International Consortium for Values-based Governance Conference</a:t>
            </a:r>
            <a:br>
              <a:rPr lang="en-US" sz="3200" dirty="0"/>
            </a:br>
            <a:r>
              <a:rPr lang="en-US" sz="3200" dirty="0"/>
              <a:t>GOVERNANCE IN ITS INSTITUTIONAL CONTEXT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December 15-16, 2022</a:t>
            </a:r>
            <a:endParaRPr lang="en-AU" sz="320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291E35E4-6FF1-3AB7-7CE6-043B615B67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98015" y="5538502"/>
            <a:ext cx="2339975" cy="909955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DFAC8C4-2426-B26E-6A34-22764909E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en-US" sz="1500"/>
              <a:t>Adam Arian</a:t>
            </a:r>
          </a:p>
          <a:p>
            <a:r>
              <a:rPr lang="en-US" sz="1500"/>
              <a:t>University of Southern Queensland</a:t>
            </a:r>
            <a:endParaRPr lang="en-AU" sz="1500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7380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D83DD-7EA4-03B0-3852-5E69408A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pPr algn="ctr"/>
            <a:r>
              <a:rPr lang="en-US" sz="3700" b="1" dirty="0"/>
              <a:t>Management control systems and governance from its institutional context</a:t>
            </a:r>
            <a:endParaRPr lang="en-AU" sz="37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E711-7F17-6978-9481-BD7F9119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/>
              <a:t>Thank you</a:t>
            </a:r>
          </a:p>
          <a:p>
            <a:pPr marL="0" indent="0" algn="ctr">
              <a:buNone/>
            </a:pPr>
            <a:r>
              <a:rPr lang="en-US" sz="4000" b="1" dirty="0"/>
              <a:t>Adam Arian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51514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D83DD-7EA4-03B0-3852-5E69408A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 b="1" dirty="0"/>
              <a:t>Management control systems and governance from its institutional context</a:t>
            </a:r>
            <a:endParaRPr lang="en-AU" sz="37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E711-7F17-6978-9481-BD7F9119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165230"/>
            <a:ext cx="10168128" cy="4011733"/>
          </a:xfrm>
        </p:spPr>
        <p:txBody>
          <a:bodyPr>
            <a:normAutofit/>
          </a:bodyPr>
          <a:lstStyle/>
          <a:p>
            <a:r>
              <a:rPr lang="en-US" dirty="0"/>
              <a:t>Van der </a:t>
            </a:r>
            <a:r>
              <a:rPr lang="en-US" dirty="0" err="1"/>
              <a:t>Stede</a:t>
            </a:r>
            <a:r>
              <a:rPr lang="en-US" dirty="0"/>
              <a:t> 1993:</a:t>
            </a:r>
          </a:p>
          <a:p>
            <a:endParaRPr lang="en-US" b="1" i="1" dirty="0"/>
          </a:p>
          <a:p>
            <a:r>
              <a:rPr lang="en-US" b="1" i="1" dirty="0"/>
              <a:t>MCSs and governance structures are contingent on several external and internal elements, including corporate culture, values and related strategies</a:t>
            </a:r>
          </a:p>
          <a:p>
            <a:endParaRPr lang="en-US" sz="2000" dirty="0">
              <a:highlight>
                <a:srgbClr val="FFFF00"/>
              </a:highlight>
            </a:endParaRPr>
          </a:p>
          <a:p>
            <a:endParaRPr lang="en-US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sz="2000" dirty="0">
              <a:highlight>
                <a:srgbClr val="FFFF00"/>
              </a:highlight>
            </a:endParaRPr>
          </a:p>
          <a:p>
            <a:endParaRPr lang="en-AU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56602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D83DD-7EA4-03B0-3852-5E69408A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 b="1" dirty="0"/>
              <a:t>Management control systems and governance from its institutional context</a:t>
            </a:r>
            <a:endParaRPr lang="en-AU" sz="37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E711-7F17-6978-9481-BD7F9119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165230"/>
            <a:ext cx="10168128" cy="40117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b="1" dirty="0"/>
              <a:t>The importance: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The great financial crisis (GFC),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Financial scandals (such as the Dexia-2011, 1MDB-2015 or Wirecard-2019),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Climate change concerns,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Recent global pandemic (COVID-19), </a:t>
            </a:r>
          </a:p>
          <a:p>
            <a:r>
              <a:rPr lang="en-US" sz="2000" dirty="0"/>
              <a:t>The interest in the corporate governance structure and its performance,</a:t>
            </a:r>
          </a:p>
          <a:p>
            <a:r>
              <a:rPr lang="en-US" sz="2000" dirty="0"/>
              <a:t>Volatile, uncertain, and complex corporate environments</a:t>
            </a:r>
          </a:p>
          <a:p>
            <a:endParaRPr lang="en-US" sz="2000" dirty="0">
              <a:highlight>
                <a:srgbClr val="FFFF00"/>
              </a:highlight>
            </a:endParaRPr>
          </a:p>
          <a:p>
            <a:r>
              <a:rPr lang="en-US" sz="2200" dirty="0"/>
              <a:t>intangible mechanisms</a:t>
            </a:r>
          </a:p>
          <a:p>
            <a:pPr lvl="1"/>
            <a:r>
              <a:rPr lang="en-US" sz="2200" dirty="0"/>
              <a:t>Organizational values, </a:t>
            </a:r>
          </a:p>
          <a:p>
            <a:pPr lvl="1"/>
            <a:r>
              <a:rPr lang="en-US" sz="2200" dirty="0"/>
              <a:t>Beliefs, </a:t>
            </a:r>
          </a:p>
          <a:p>
            <a:pPr lvl="1"/>
            <a:r>
              <a:rPr lang="en-US" sz="2200" dirty="0"/>
              <a:t>Norms, </a:t>
            </a:r>
          </a:p>
          <a:p>
            <a:pPr lvl="1"/>
            <a:r>
              <a:rPr lang="en-US" sz="2200" dirty="0"/>
              <a:t>And common practices and their interaction with MCSs in improving corporate governance</a:t>
            </a:r>
          </a:p>
          <a:p>
            <a:endParaRPr lang="en-US" sz="2000" dirty="0">
              <a:highlight>
                <a:srgbClr val="FFFF00"/>
              </a:highlight>
            </a:endParaRPr>
          </a:p>
          <a:p>
            <a:endParaRPr lang="en-AU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72853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D83DD-7EA4-03B0-3852-5E69408A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 b="1"/>
              <a:t>Management control systems and governance from its institutional context</a:t>
            </a:r>
            <a:endParaRPr lang="en-AU" sz="3700" b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E711-7F17-6978-9481-BD7F9119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Puzzle:</a:t>
            </a:r>
          </a:p>
          <a:p>
            <a:r>
              <a:rPr lang="en-US" sz="2200" dirty="0"/>
              <a:t>Increasing awareness and sensitivity to </a:t>
            </a:r>
            <a:r>
              <a:rPr lang="en-US" sz="2200" b="1" i="1" dirty="0"/>
              <a:t>social issues</a:t>
            </a:r>
            <a:r>
              <a:rPr lang="en-US" sz="2200" dirty="0"/>
              <a:t> is aggravating the situation, </a:t>
            </a:r>
          </a:p>
          <a:p>
            <a:r>
              <a:rPr lang="en-US" sz="2200" dirty="0"/>
              <a:t>and </a:t>
            </a:r>
          </a:p>
          <a:p>
            <a:r>
              <a:rPr lang="en-US" sz="2200" dirty="0"/>
              <a:t>The </a:t>
            </a:r>
            <a:r>
              <a:rPr lang="en-US" sz="2200" b="1" i="1" dirty="0"/>
              <a:t>expectations of different stakeholder</a:t>
            </a:r>
            <a:r>
              <a:rPr lang="en-US" sz="2200" dirty="0"/>
              <a:t> groups are pressuring firms to perform better for society</a:t>
            </a:r>
            <a:endParaRPr lang="en-US" sz="2200" b="1" i="1" dirty="0"/>
          </a:p>
        </p:txBody>
      </p:sp>
    </p:spTree>
    <p:extLst>
      <p:ext uri="{BB962C8B-B14F-4D97-AF65-F5344CB8AC3E}">
        <p14:creationId xmlns:p14="http://schemas.microsoft.com/office/powerpoint/2010/main" val="4186340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D83DD-7EA4-03B0-3852-5E69408A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 b="1"/>
              <a:t>Management control systems and governance from its institutional context</a:t>
            </a:r>
            <a:endParaRPr lang="en-AU" sz="3700" b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E711-7F17-6978-9481-BD7F9119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182483"/>
            <a:ext cx="10168128" cy="3994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Aims:</a:t>
            </a:r>
          </a:p>
          <a:p>
            <a:pPr marL="0" indent="0">
              <a:buNone/>
            </a:pPr>
            <a:r>
              <a:rPr lang="en-US" sz="2200" dirty="0"/>
              <a:t>As Van der </a:t>
            </a:r>
            <a:r>
              <a:rPr lang="en-US" sz="2200" dirty="0" err="1"/>
              <a:t>Stede</a:t>
            </a:r>
            <a:r>
              <a:rPr lang="en-US" sz="2200" dirty="0"/>
              <a:t> stated:</a:t>
            </a:r>
          </a:p>
          <a:p>
            <a:r>
              <a:rPr lang="en-US" sz="2200" b="1" i="1" dirty="0"/>
              <a:t>The compelling evidence of the importance of corporate governance and MCS and how they matter should come from evaluating the internal activities, policies and what happens inside corporations</a:t>
            </a:r>
          </a:p>
          <a:p>
            <a:pPr marL="457200" lvl="1" indent="0">
              <a:buNone/>
            </a:pPr>
            <a: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Van der </a:t>
            </a:r>
            <a:r>
              <a:rPr lang="en-AU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Stede</a:t>
            </a:r>
            <a: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W. (2011). Management accounting research in the wake of the crisis: some reflections. </a:t>
            </a:r>
            <a:r>
              <a:rPr lang="en-A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European Accounting Review</a:t>
            </a:r>
            <a: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A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</a:t>
            </a:r>
            <a: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(4), 605-623</a:t>
            </a:r>
            <a:endParaRPr lang="en-US" sz="1400" dirty="0"/>
          </a:p>
          <a:p>
            <a:r>
              <a:rPr lang="en-US" sz="2200" dirty="0"/>
              <a:t>Thus,</a:t>
            </a:r>
          </a:p>
          <a:p>
            <a:r>
              <a:rPr lang="en-US" sz="2200" dirty="0"/>
              <a:t>Evaluating the institutional role of intangible mechanisms such as organizational values, beliefs, norms and common practices and their interaction with management control systems (MCSs) in improving corporate governance.</a:t>
            </a:r>
          </a:p>
        </p:txBody>
      </p:sp>
    </p:spTree>
    <p:extLst>
      <p:ext uri="{BB962C8B-B14F-4D97-AF65-F5344CB8AC3E}">
        <p14:creationId xmlns:p14="http://schemas.microsoft.com/office/powerpoint/2010/main" val="694038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D83DD-7EA4-03B0-3852-5E69408A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 b="1"/>
              <a:t>Management control systems and governance from its institutional context</a:t>
            </a:r>
            <a:endParaRPr lang="en-AU" sz="3700" b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E711-7F17-6978-9481-BD7F9119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3900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Conceptual motivation:</a:t>
            </a:r>
          </a:p>
          <a:p>
            <a:r>
              <a:rPr lang="en-US" sz="1700" dirty="0"/>
              <a:t>Agency theory and conflict of interest:</a:t>
            </a:r>
          </a:p>
          <a:p>
            <a:pPr lvl="1"/>
            <a:r>
              <a:rPr lang="en-US" sz="1700" dirty="0"/>
              <a:t>Corporate managers may prioritize their own social, political or career agendas at the expense of shareholders,</a:t>
            </a:r>
          </a:p>
          <a:p>
            <a:r>
              <a:rPr lang="en-US" sz="1700" dirty="0"/>
              <a:t>Stakeholder and Legitimacy theory:</a:t>
            </a:r>
          </a:p>
          <a:p>
            <a:pPr lvl="1"/>
            <a:r>
              <a:rPr lang="en-US" sz="1700" dirty="0"/>
              <a:t>There is a “social contract” between corporation and society which is rooted in the expectations of broad stakeholder groups such as employees, customers, community and society </a:t>
            </a:r>
          </a:p>
          <a:p>
            <a:pPr lvl="1"/>
            <a:r>
              <a:rPr lang="en-US" sz="1700" dirty="0"/>
              <a:t>A firm exists beyond its executives, shareholders, or any specific stakeholder</a:t>
            </a:r>
          </a:p>
          <a:p>
            <a:pPr lvl="1"/>
            <a:r>
              <a:rPr lang="en-US" sz="1700" dirty="0"/>
              <a:t>Stakeholder theory is essential for strategy implementation, and any MCSs have to ensure the continuing success and survival of the firm by connecting and adopting to its dynamic environment</a:t>
            </a:r>
            <a:endParaRPr lang="en-AU" sz="1700" dirty="0"/>
          </a:p>
        </p:txBody>
      </p:sp>
    </p:spTree>
    <p:extLst>
      <p:ext uri="{BB962C8B-B14F-4D97-AF65-F5344CB8AC3E}">
        <p14:creationId xmlns:p14="http://schemas.microsoft.com/office/powerpoint/2010/main" val="2610910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D83DD-7EA4-03B0-3852-5E69408A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 b="1"/>
              <a:t>Management control systems and governance from its institutional context</a:t>
            </a:r>
            <a:endParaRPr lang="en-AU" sz="3700" b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E711-7F17-6978-9481-BD7F9119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08362"/>
            <a:ext cx="10168128" cy="39686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Conceptual motivation:</a:t>
            </a:r>
          </a:p>
          <a:p>
            <a:pPr marL="0" indent="0" algn="ctr">
              <a:buNone/>
            </a:pPr>
            <a:r>
              <a:rPr lang="en-US" sz="1700" b="1" i="1" dirty="0"/>
              <a:t>MCSs are central to corporate strategy-setting</a:t>
            </a:r>
          </a:p>
          <a:p>
            <a:pPr marL="0" indent="0" algn="ctr">
              <a:buNone/>
            </a:pPr>
            <a:r>
              <a:rPr lang="en-US" sz="1700" dirty="0"/>
              <a:t>(</a:t>
            </a:r>
            <a:r>
              <a:rPr lang="en-US" sz="1700" dirty="0" err="1"/>
              <a:t>Langfield</a:t>
            </a:r>
            <a:r>
              <a:rPr lang="en-US" sz="1700" dirty="0"/>
              <a:t>-Smith, 1997; Merchant &amp; Van der </a:t>
            </a:r>
            <a:r>
              <a:rPr lang="en-US" sz="1700" dirty="0" err="1"/>
              <a:t>Stede</a:t>
            </a:r>
            <a:r>
              <a:rPr lang="en-US" sz="1700" dirty="0"/>
              <a:t>, 2007; Simons, 2000)</a:t>
            </a:r>
          </a:p>
          <a:p>
            <a:pPr lvl="1"/>
            <a:r>
              <a:rPr lang="en-US" sz="1700" dirty="0"/>
              <a:t>Corporate managers employ MCSs as systematic, rules-based, and practice-oriented mechanisms to direct the organization’s cultural behaviour to shape and sustain the implementation of strategies,</a:t>
            </a:r>
          </a:p>
          <a:p>
            <a:endParaRPr lang="en-US" sz="1700" dirty="0"/>
          </a:p>
          <a:p>
            <a:r>
              <a:rPr lang="en-US" sz="1700" dirty="0"/>
              <a:t>Our study refer to:</a:t>
            </a:r>
          </a:p>
          <a:p>
            <a:pPr lvl="1"/>
            <a:r>
              <a:rPr lang="en-US" sz="1700" dirty="0"/>
              <a:t>The Informal control mechanism to promote organizational culture through values, traditions, and beliefs focused on member’s behaviour,</a:t>
            </a:r>
          </a:p>
          <a:p>
            <a:pPr lvl="1"/>
            <a:r>
              <a:rPr lang="en-US" sz="1700" dirty="0"/>
              <a:t>These social control mechanisms (referred to as social management control systems (SMCS) in this study) are not as visible as formal controls,</a:t>
            </a:r>
          </a:p>
          <a:p>
            <a:pPr lvl="1"/>
            <a:r>
              <a:rPr lang="en-US" sz="1700" dirty="0"/>
              <a:t>They motivate employees’ ethical behaviour and, are enhanced through clan control (Norris and </a:t>
            </a:r>
            <a:r>
              <a:rPr lang="en-US" sz="1700" dirty="0" err="1"/>
              <a:t>O'Dwyer</a:t>
            </a:r>
            <a:r>
              <a:rPr lang="en-US" sz="1700" dirty="0"/>
              <a:t> 2004),</a:t>
            </a:r>
          </a:p>
        </p:txBody>
      </p:sp>
    </p:spTree>
    <p:extLst>
      <p:ext uri="{BB962C8B-B14F-4D97-AF65-F5344CB8AC3E}">
        <p14:creationId xmlns:p14="http://schemas.microsoft.com/office/powerpoint/2010/main" val="768210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D83DD-7EA4-03B0-3852-5E69408A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 b="1"/>
              <a:t>Management control systems and governance from its institutional context</a:t>
            </a:r>
            <a:endParaRPr lang="en-AU" sz="3700" b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E711-7F17-6978-9481-BD7F9119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3900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Findings:</a:t>
            </a:r>
          </a:p>
          <a:p>
            <a:r>
              <a:rPr lang="en-US" sz="2200" dirty="0"/>
              <a:t>Organisations can achieve their objectives by creating a trusted relationship with different stakeholder groups that promote behaviour aligned with those objectives,</a:t>
            </a:r>
          </a:p>
          <a:p>
            <a:r>
              <a:rPr lang="en-US" sz="2200" dirty="0"/>
              <a:t>SMCSs can be used to strengthen governance performance, contribute to corporate risk management, and help identify related risks and opportunities,</a:t>
            </a:r>
          </a:p>
          <a:p>
            <a:r>
              <a:rPr lang="en-US" sz="2200" dirty="0"/>
              <a:t>Belief systems and informal control mechanisms can help to establish a strong </a:t>
            </a:r>
            <a:r>
              <a:rPr lang="en-US" sz="2200" dirty="0" err="1"/>
              <a:t>organisational</a:t>
            </a:r>
            <a:r>
              <a:rPr lang="en-US" sz="2200" dirty="0"/>
              <a:t> culture and improve governance performance through an appeal to the values, beliefs and norms of salient stakeholders within a reasonable mechanism of meaningful and unified corporate objectives,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83840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D83DD-7EA4-03B0-3852-5E69408A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 b="1"/>
              <a:t>Management control systems and governance from its institutional context</a:t>
            </a:r>
            <a:endParaRPr lang="en-AU" sz="3700" b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E711-7F17-6978-9481-BD7F9119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Implications:</a:t>
            </a:r>
          </a:p>
          <a:p>
            <a:r>
              <a:rPr lang="en-US" sz="2200" dirty="0"/>
              <a:t>Corporate strategies to address stakeholders' concerns,</a:t>
            </a:r>
          </a:p>
          <a:p>
            <a:r>
              <a:rPr lang="en-US" sz="2200" dirty="0"/>
              <a:t>Create and solidify trusted relationships with different stakeholder groups,</a:t>
            </a:r>
          </a:p>
          <a:p>
            <a:r>
              <a:rPr lang="en-US" sz="2200" dirty="0"/>
              <a:t>Promote corporate behaviour aligned with corporate goals.</a:t>
            </a:r>
          </a:p>
          <a:p>
            <a:r>
              <a:rPr lang="en-US" sz="2200" dirty="0"/>
              <a:t>Informal control mechanisms can </a:t>
            </a:r>
            <a:r>
              <a:rPr lang="en-US" sz="2200" dirty="0" err="1"/>
              <a:t>mobilised</a:t>
            </a:r>
            <a:r>
              <a:rPr lang="en-US" sz="2200" dirty="0"/>
              <a:t> to build an </a:t>
            </a:r>
            <a:r>
              <a:rPr lang="en-US" sz="2200" dirty="0" err="1"/>
              <a:t>organisational</a:t>
            </a:r>
            <a:r>
              <a:rPr lang="en-US" sz="2200" dirty="0"/>
              <a:t> climate to strengthen governance performance and promote behaviour aligned with corporate goals, and further help sustain formal MCSs,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07767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725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Office Theme</vt:lpstr>
      <vt:lpstr>Management control systems and governance from its institutional context  2022 International Consortium for Values-based Governance Conference GOVERNANCE IN ITS INSTITUTIONAL CONTEXT  December 15-16, 2022</vt:lpstr>
      <vt:lpstr>Management control systems and governance from its institutional context</vt:lpstr>
      <vt:lpstr>Management control systems and governance from its institutional context</vt:lpstr>
      <vt:lpstr>Management control systems and governance from its institutional context</vt:lpstr>
      <vt:lpstr>Management control systems and governance from its institutional context</vt:lpstr>
      <vt:lpstr>Management control systems and governance from its institutional context</vt:lpstr>
      <vt:lpstr>Management control systems and governance from its institutional context</vt:lpstr>
      <vt:lpstr>Management control systems and governance from its institutional context</vt:lpstr>
      <vt:lpstr>Management control systems and governance from its institutional context</vt:lpstr>
      <vt:lpstr>Management control systems and governance from its institutional context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control systems and governance from its institutional context</dc:title>
  <dc:creator>Adam G Arian</dc:creator>
  <cp:lastModifiedBy>Adam G Arian</cp:lastModifiedBy>
  <cp:revision>11</cp:revision>
  <dcterms:created xsi:type="dcterms:W3CDTF">2022-12-05T22:01:24Z</dcterms:created>
  <dcterms:modified xsi:type="dcterms:W3CDTF">2022-12-12T05:39:02Z</dcterms:modified>
</cp:coreProperties>
</file>