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9" r:id="rId4"/>
  </p:sldMasterIdLst>
  <p:notesMasterIdLst>
    <p:notesMasterId r:id="rId18"/>
  </p:notesMasterIdLst>
  <p:sldIdLst>
    <p:sldId id="276" r:id="rId5"/>
    <p:sldId id="274" r:id="rId6"/>
    <p:sldId id="283" r:id="rId7"/>
    <p:sldId id="269" r:id="rId8"/>
    <p:sldId id="259" r:id="rId9"/>
    <p:sldId id="271" r:id="rId10"/>
    <p:sldId id="284" r:id="rId11"/>
    <p:sldId id="282" r:id="rId12"/>
    <p:sldId id="260" r:id="rId13"/>
    <p:sldId id="273" r:id="rId14"/>
    <p:sldId id="270" r:id="rId15"/>
    <p:sldId id="281"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0984" autoAdjust="0"/>
  </p:normalViewPr>
  <p:slideViewPr>
    <p:cSldViewPr snapToGrid="0">
      <p:cViewPr varScale="1">
        <p:scale>
          <a:sx n="88" d="100"/>
          <a:sy n="88" d="100"/>
        </p:scale>
        <p:origin x="142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A275F-8D03-4731-8616-8C86ACFB36F3}"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en-GB"/>
        </a:p>
      </dgm:t>
    </dgm:pt>
    <dgm:pt modelId="{33CA7275-C181-4FEB-89F6-624B351690FE}">
      <dgm:prSet phldrT="[Text]"/>
      <dgm:spPr/>
      <dgm:t>
        <a:bodyPr/>
        <a:lstStyle/>
        <a:p>
          <a:r>
            <a:rPr lang="en-AU" dirty="0">
              <a:solidFill>
                <a:srgbClr val="002060"/>
              </a:solidFill>
            </a:rPr>
            <a:t>Societal</a:t>
          </a:r>
          <a:endParaRPr lang="en-GB" dirty="0">
            <a:solidFill>
              <a:srgbClr val="002060"/>
            </a:solidFill>
          </a:endParaRPr>
        </a:p>
      </dgm:t>
    </dgm:pt>
    <dgm:pt modelId="{232DAAA2-35C4-4CFA-9E8E-0267B62F4BC2}" type="parTrans" cxnId="{7E92754E-4BB7-47E6-9767-EC9D6A9EBD20}">
      <dgm:prSet/>
      <dgm:spPr/>
      <dgm:t>
        <a:bodyPr/>
        <a:lstStyle/>
        <a:p>
          <a:endParaRPr lang="en-GB"/>
        </a:p>
      </dgm:t>
    </dgm:pt>
    <dgm:pt modelId="{22F7860C-7276-4860-904F-69B3DD93BFF1}" type="sibTrans" cxnId="{7E92754E-4BB7-47E6-9767-EC9D6A9EBD20}">
      <dgm:prSet/>
      <dgm:spPr/>
      <dgm:t>
        <a:bodyPr/>
        <a:lstStyle/>
        <a:p>
          <a:endParaRPr lang="en-GB"/>
        </a:p>
      </dgm:t>
    </dgm:pt>
    <dgm:pt modelId="{469BE257-89A2-42D0-AD08-C734540ADAAE}">
      <dgm:prSet phldrT="[Text]" custT="1"/>
      <dgm:spPr/>
      <dgm:t>
        <a:bodyPr/>
        <a:lstStyle/>
        <a:p>
          <a:pPr>
            <a:buFont typeface="Arial" panose="020B0604020202020204" pitchFamily="34" charset="0"/>
            <a:buChar char="•"/>
          </a:pPr>
          <a:r>
            <a:rPr lang="en-AU" sz="2000" dirty="0">
              <a:solidFill>
                <a:srgbClr val="002060"/>
              </a:solidFill>
            </a:rPr>
            <a:t>Civic participation</a:t>
          </a:r>
          <a:endParaRPr lang="en-GB" sz="2000" dirty="0">
            <a:solidFill>
              <a:srgbClr val="002060"/>
            </a:solidFill>
          </a:endParaRPr>
        </a:p>
      </dgm:t>
    </dgm:pt>
    <dgm:pt modelId="{A1473A2B-6B2E-41BC-9A93-685E92300BD4}" type="parTrans" cxnId="{499BFE4E-444D-4907-85DD-0B119502604E}">
      <dgm:prSet/>
      <dgm:spPr/>
      <dgm:t>
        <a:bodyPr/>
        <a:lstStyle/>
        <a:p>
          <a:endParaRPr lang="en-GB"/>
        </a:p>
      </dgm:t>
    </dgm:pt>
    <dgm:pt modelId="{00D814D2-B358-4038-A41E-C60A567A0329}" type="sibTrans" cxnId="{499BFE4E-444D-4907-85DD-0B119502604E}">
      <dgm:prSet/>
      <dgm:spPr/>
      <dgm:t>
        <a:bodyPr/>
        <a:lstStyle/>
        <a:p>
          <a:endParaRPr lang="en-GB"/>
        </a:p>
      </dgm:t>
    </dgm:pt>
    <dgm:pt modelId="{896F1C9E-D7F3-430C-A7A7-605B8B3162FD}">
      <dgm:prSet phldrT="[Text]"/>
      <dgm:spPr/>
      <dgm:t>
        <a:bodyPr/>
        <a:lstStyle/>
        <a:p>
          <a:r>
            <a:rPr lang="en-AU" dirty="0">
              <a:solidFill>
                <a:srgbClr val="002060"/>
              </a:solidFill>
            </a:rPr>
            <a:t>Collective</a:t>
          </a:r>
          <a:endParaRPr lang="en-GB" dirty="0">
            <a:solidFill>
              <a:srgbClr val="002060"/>
            </a:solidFill>
          </a:endParaRPr>
        </a:p>
      </dgm:t>
    </dgm:pt>
    <dgm:pt modelId="{C265BA1D-9DA1-4DE7-88E1-390A153DC008}" type="parTrans" cxnId="{7BFAB434-CF09-43B1-8970-8D6A73256A40}">
      <dgm:prSet/>
      <dgm:spPr/>
      <dgm:t>
        <a:bodyPr/>
        <a:lstStyle/>
        <a:p>
          <a:endParaRPr lang="en-GB"/>
        </a:p>
      </dgm:t>
    </dgm:pt>
    <dgm:pt modelId="{D2B4AE91-F93E-4778-A1E8-5994664E6FFE}" type="sibTrans" cxnId="{7BFAB434-CF09-43B1-8970-8D6A73256A40}">
      <dgm:prSet/>
      <dgm:spPr/>
      <dgm:t>
        <a:bodyPr/>
        <a:lstStyle/>
        <a:p>
          <a:endParaRPr lang="en-GB"/>
        </a:p>
      </dgm:t>
    </dgm:pt>
    <dgm:pt modelId="{94EBA5E4-53FE-4208-846D-D34B8CF997ED}">
      <dgm:prSet phldrT="[Text]" custT="1"/>
      <dgm:spPr/>
      <dgm:t>
        <a:bodyPr/>
        <a:lstStyle/>
        <a:p>
          <a:pPr>
            <a:buFont typeface="Arial" panose="020B0604020202020204" pitchFamily="34" charset="0"/>
            <a:buChar char="•"/>
          </a:pPr>
          <a:r>
            <a:rPr lang="en-AU" sz="2000" dirty="0">
              <a:solidFill>
                <a:srgbClr val="002060"/>
              </a:solidFill>
            </a:rPr>
            <a:t>Sense of community &amp; belonging</a:t>
          </a:r>
          <a:endParaRPr lang="en-GB" sz="2000" dirty="0">
            <a:solidFill>
              <a:srgbClr val="002060"/>
            </a:solidFill>
          </a:endParaRPr>
        </a:p>
      </dgm:t>
    </dgm:pt>
    <dgm:pt modelId="{1A0D0526-0569-402C-B847-0882EAF19AFA}" type="parTrans" cxnId="{53B0DA37-AEB3-4C89-9AE5-5887CF986E2B}">
      <dgm:prSet/>
      <dgm:spPr/>
      <dgm:t>
        <a:bodyPr/>
        <a:lstStyle/>
        <a:p>
          <a:endParaRPr lang="en-GB"/>
        </a:p>
      </dgm:t>
    </dgm:pt>
    <dgm:pt modelId="{1E4AEB81-AED8-49CA-A410-218C9AD49270}" type="sibTrans" cxnId="{53B0DA37-AEB3-4C89-9AE5-5887CF986E2B}">
      <dgm:prSet/>
      <dgm:spPr/>
      <dgm:t>
        <a:bodyPr/>
        <a:lstStyle/>
        <a:p>
          <a:endParaRPr lang="en-GB"/>
        </a:p>
      </dgm:t>
    </dgm:pt>
    <dgm:pt modelId="{161E2BCE-C814-4B2A-A28C-D931C420F03C}">
      <dgm:prSet phldrT="[Text]" custT="1"/>
      <dgm:spPr/>
      <dgm:t>
        <a:bodyPr/>
        <a:lstStyle/>
        <a:p>
          <a:pPr>
            <a:buFont typeface="Arial" panose="020B0604020202020204" pitchFamily="34" charset="0"/>
            <a:buChar char="•"/>
          </a:pPr>
          <a:r>
            <a:rPr lang="en-AU" sz="2000" dirty="0">
              <a:solidFill>
                <a:srgbClr val="002060"/>
              </a:solidFill>
            </a:rPr>
            <a:t>Ethic of care for Other</a:t>
          </a:r>
          <a:endParaRPr lang="en-GB" sz="2000" dirty="0">
            <a:solidFill>
              <a:srgbClr val="002060"/>
            </a:solidFill>
          </a:endParaRPr>
        </a:p>
      </dgm:t>
    </dgm:pt>
    <dgm:pt modelId="{A6425C36-3346-4D13-B3E1-3F0A1AE73887}" type="parTrans" cxnId="{1E25CA03-4058-48C1-B367-0913D97CB06B}">
      <dgm:prSet/>
      <dgm:spPr/>
      <dgm:t>
        <a:bodyPr/>
        <a:lstStyle/>
        <a:p>
          <a:endParaRPr lang="en-GB"/>
        </a:p>
      </dgm:t>
    </dgm:pt>
    <dgm:pt modelId="{ABEA1CDD-E368-436A-8ECC-7BE2C6785E1A}" type="sibTrans" cxnId="{1E25CA03-4058-48C1-B367-0913D97CB06B}">
      <dgm:prSet/>
      <dgm:spPr/>
      <dgm:t>
        <a:bodyPr/>
        <a:lstStyle/>
        <a:p>
          <a:endParaRPr lang="en-GB"/>
        </a:p>
      </dgm:t>
    </dgm:pt>
    <dgm:pt modelId="{20459040-3266-4DDF-8444-993803D666FB}">
      <dgm:prSet phldrT="[Text]"/>
      <dgm:spPr/>
      <dgm:t>
        <a:bodyPr/>
        <a:lstStyle/>
        <a:p>
          <a:r>
            <a:rPr lang="en-AU" dirty="0">
              <a:solidFill>
                <a:srgbClr val="002060"/>
              </a:solidFill>
            </a:rPr>
            <a:t>Individual</a:t>
          </a:r>
          <a:endParaRPr lang="en-GB" dirty="0">
            <a:solidFill>
              <a:srgbClr val="002060"/>
            </a:solidFill>
          </a:endParaRPr>
        </a:p>
      </dgm:t>
    </dgm:pt>
    <dgm:pt modelId="{C8974B8B-D404-42CA-840F-7836B1FB9DEE}" type="parTrans" cxnId="{4A81C6C9-BD5D-4FD7-A8DF-8609592B4BB8}">
      <dgm:prSet/>
      <dgm:spPr/>
      <dgm:t>
        <a:bodyPr/>
        <a:lstStyle/>
        <a:p>
          <a:endParaRPr lang="en-GB"/>
        </a:p>
      </dgm:t>
    </dgm:pt>
    <dgm:pt modelId="{C6E719B9-7C82-4C2E-AF0D-2BC62B256CF9}" type="sibTrans" cxnId="{4A81C6C9-BD5D-4FD7-A8DF-8609592B4BB8}">
      <dgm:prSet/>
      <dgm:spPr/>
      <dgm:t>
        <a:bodyPr/>
        <a:lstStyle/>
        <a:p>
          <a:endParaRPr lang="en-GB"/>
        </a:p>
      </dgm:t>
    </dgm:pt>
    <dgm:pt modelId="{DCDE6322-C048-4726-9EC5-CFEF4ED4EE83}">
      <dgm:prSet phldrT="[Text]" custT="1"/>
      <dgm:spPr/>
      <dgm:t>
        <a:bodyPr/>
        <a:lstStyle/>
        <a:p>
          <a:pPr>
            <a:buFont typeface="Arial" panose="020B0604020202020204" pitchFamily="34" charset="0"/>
            <a:buChar char="•"/>
          </a:pPr>
          <a:r>
            <a:rPr lang="en-AU" sz="2000" dirty="0">
              <a:solidFill>
                <a:srgbClr val="002060"/>
              </a:solidFill>
            </a:rPr>
            <a:t>Meaningful / purposeful Identity &amp; Sense of Self</a:t>
          </a:r>
          <a:endParaRPr lang="en-GB" sz="2000" dirty="0">
            <a:solidFill>
              <a:srgbClr val="002060"/>
            </a:solidFill>
          </a:endParaRPr>
        </a:p>
      </dgm:t>
    </dgm:pt>
    <dgm:pt modelId="{0C209A26-2EB5-4DC6-BDAB-83938FF9DB2A}" type="parTrans" cxnId="{22D174E5-4328-49CF-B2B7-EDE9EBED4C15}">
      <dgm:prSet/>
      <dgm:spPr/>
      <dgm:t>
        <a:bodyPr/>
        <a:lstStyle/>
        <a:p>
          <a:endParaRPr lang="en-GB"/>
        </a:p>
      </dgm:t>
    </dgm:pt>
    <dgm:pt modelId="{3279EC05-A792-45E5-8E30-8378B71E6854}" type="sibTrans" cxnId="{22D174E5-4328-49CF-B2B7-EDE9EBED4C15}">
      <dgm:prSet/>
      <dgm:spPr/>
      <dgm:t>
        <a:bodyPr/>
        <a:lstStyle/>
        <a:p>
          <a:endParaRPr lang="en-GB"/>
        </a:p>
      </dgm:t>
    </dgm:pt>
    <dgm:pt modelId="{95F09FE3-1759-44B7-930A-D3F87082EAC4}">
      <dgm:prSet phldrT="[Text]" custT="1"/>
      <dgm:spPr/>
      <dgm:t>
        <a:bodyPr/>
        <a:lstStyle/>
        <a:p>
          <a:pPr>
            <a:buFont typeface="Arial" panose="020B0604020202020204" pitchFamily="34" charset="0"/>
            <a:buChar char="•"/>
          </a:pPr>
          <a:r>
            <a:rPr lang="en-AU" sz="2000" dirty="0">
              <a:solidFill>
                <a:srgbClr val="002060"/>
              </a:solidFill>
            </a:rPr>
            <a:t>Social networks &amp; social media</a:t>
          </a:r>
          <a:endParaRPr lang="en-GB" sz="2000" dirty="0">
            <a:solidFill>
              <a:srgbClr val="002060"/>
            </a:solidFill>
          </a:endParaRPr>
        </a:p>
      </dgm:t>
    </dgm:pt>
    <dgm:pt modelId="{1354EC55-9392-44D1-B2E0-A6564AC303E8}" type="parTrans" cxnId="{9998187C-58D1-41DF-BE73-DAC19E216626}">
      <dgm:prSet/>
      <dgm:spPr/>
      <dgm:t>
        <a:bodyPr/>
        <a:lstStyle/>
        <a:p>
          <a:endParaRPr lang="en-GB"/>
        </a:p>
      </dgm:t>
    </dgm:pt>
    <dgm:pt modelId="{FBFF7177-6391-4A98-9DA8-CBA63FB0763F}" type="sibTrans" cxnId="{9998187C-58D1-41DF-BE73-DAC19E216626}">
      <dgm:prSet/>
      <dgm:spPr/>
      <dgm:t>
        <a:bodyPr/>
        <a:lstStyle/>
        <a:p>
          <a:endParaRPr lang="en-GB"/>
        </a:p>
      </dgm:t>
    </dgm:pt>
    <dgm:pt modelId="{9B3C07DD-9A1E-4BA0-A17D-8C6EAA989C71}" type="pres">
      <dgm:prSet presAssocID="{CC3A275F-8D03-4731-8616-8C86ACFB36F3}" presName="Name0" presStyleCnt="0">
        <dgm:presLayoutVars>
          <dgm:chMax val="7"/>
          <dgm:dir/>
          <dgm:animLvl val="lvl"/>
          <dgm:resizeHandles val="exact"/>
        </dgm:presLayoutVars>
      </dgm:prSet>
      <dgm:spPr/>
    </dgm:pt>
    <dgm:pt modelId="{3093924C-1CCA-4F77-B33E-FD0BAFBFD37B}" type="pres">
      <dgm:prSet presAssocID="{33CA7275-C181-4FEB-89F6-624B351690FE}" presName="circle1" presStyleLbl="node1" presStyleIdx="0" presStyleCnt="3"/>
      <dgm:spPr/>
    </dgm:pt>
    <dgm:pt modelId="{4CF4BEBA-D5DE-4B0C-AEDF-232B7F9D4111}" type="pres">
      <dgm:prSet presAssocID="{33CA7275-C181-4FEB-89F6-624B351690FE}" presName="space" presStyleCnt="0"/>
      <dgm:spPr/>
    </dgm:pt>
    <dgm:pt modelId="{BEF7CB96-AF3E-485B-ADD4-91BD65AB838A}" type="pres">
      <dgm:prSet presAssocID="{33CA7275-C181-4FEB-89F6-624B351690FE}" presName="rect1" presStyleLbl="alignAcc1" presStyleIdx="0" presStyleCnt="3" custLinFactNeighborX="-266" custLinFactNeighborY="0"/>
      <dgm:spPr/>
    </dgm:pt>
    <dgm:pt modelId="{AE4CB8D4-8861-4E27-8C15-5618E5EED7D8}" type="pres">
      <dgm:prSet presAssocID="{896F1C9E-D7F3-430C-A7A7-605B8B3162FD}" presName="vertSpace2" presStyleLbl="node1" presStyleIdx="0" presStyleCnt="3"/>
      <dgm:spPr/>
    </dgm:pt>
    <dgm:pt modelId="{992D0345-6EC0-4C7F-A5B2-2C4665B8ADD4}" type="pres">
      <dgm:prSet presAssocID="{896F1C9E-D7F3-430C-A7A7-605B8B3162FD}" presName="circle2" presStyleLbl="node1" presStyleIdx="1" presStyleCnt="3"/>
      <dgm:spPr/>
    </dgm:pt>
    <dgm:pt modelId="{7F859F67-7E0F-4F09-A5EB-65E8BD38DFE1}" type="pres">
      <dgm:prSet presAssocID="{896F1C9E-D7F3-430C-A7A7-605B8B3162FD}" presName="rect2" presStyleLbl="alignAcc1" presStyleIdx="1" presStyleCnt="3"/>
      <dgm:spPr/>
    </dgm:pt>
    <dgm:pt modelId="{BDC0562F-F256-45AE-85AF-F6A36A051636}" type="pres">
      <dgm:prSet presAssocID="{20459040-3266-4DDF-8444-993803D666FB}" presName="vertSpace3" presStyleLbl="node1" presStyleIdx="1" presStyleCnt="3"/>
      <dgm:spPr/>
    </dgm:pt>
    <dgm:pt modelId="{0A452C23-BBE4-42F3-94D4-82863996EDA3}" type="pres">
      <dgm:prSet presAssocID="{20459040-3266-4DDF-8444-993803D666FB}" presName="circle3" presStyleLbl="node1" presStyleIdx="2" presStyleCnt="3"/>
      <dgm:spPr/>
    </dgm:pt>
    <dgm:pt modelId="{85577737-124B-4918-A6BF-071CFD205B80}" type="pres">
      <dgm:prSet presAssocID="{20459040-3266-4DDF-8444-993803D666FB}" presName="rect3" presStyleLbl="alignAcc1" presStyleIdx="2" presStyleCnt="3" custLinFactNeighborX="-266" custLinFactNeighborY="-1659"/>
      <dgm:spPr/>
    </dgm:pt>
    <dgm:pt modelId="{5B52A4FE-796A-4BAF-8A25-DAB57F474E83}" type="pres">
      <dgm:prSet presAssocID="{33CA7275-C181-4FEB-89F6-624B351690FE}" presName="rect1ParTx" presStyleLbl="alignAcc1" presStyleIdx="2" presStyleCnt="3">
        <dgm:presLayoutVars>
          <dgm:chMax val="1"/>
          <dgm:bulletEnabled val="1"/>
        </dgm:presLayoutVars>
      </dgm:prSet>
      <dgm:spPr/>
    </dgm:pt>
    <dgm:pt modelId="{1F5775EB-E189-4108-8797-66E3027D2466}" type="pres">
      <dgm:prSet presAssocID="{33CA7275-C181-4FEB-89F6-624B351690FE}" presName="rect1ChTx" presStyleLbl="alignAcc1" presStyleIdx="2" presStyleCnt="3">
        <dgm:presLayoutVars>
          <dgm:bulletEnabled val="1"/>
        </dgm:presLayoutVars>
      </dgm:prSet>
      <dgm:spPr/>
    </dgm:pt>
    <dgm:pt modelId="{18795C92-29B1-4731-97C3-B3CD3AB3FFA9}" type="pres">
      <dgm:prSet presAssocID="{896F1C9E-D7F3-430C-A7A7-605B8B3162FD}" presName="rect2ParTx" presStyleLbl="alignAcc1" presStyleIdx="2" presStyleCnt="3">
        <dgm:presLayoutVars>
          <dgm:chMax val="1"/>
          <dgm:bulletEnabled val="1"/>
        </dgm:presLayoutVars>
      </dgm:prSet>
      <dgm:spPr/>
    </dgm:pt>
    <dgm:pt modelId="{4863EB5A-AE35-4D85-857D-C6AD8233A574}" type="pres">
      <dgm:prSet presAssocID="{896F1C9E-D7F3-430C-A7A7-605B8B3162FD}" presName="rect2ChTx" presStyleLbl="alignAcc1" presStyleIdx="2" presStyleCnt="3" custScaleX="106031">
        <dgm:presLayoutVars>
          <dgm:bulletEnabled val="1"/>
        </dgm:presLayoutVars>
      </dgm:prSet>
      <dgm:spPr/>
    </dgm:pt>
    <dgm:pt modelId="{E77DAC35-6122-4026-9C8F-53843F7016AD}" type="pres">
      <dgm:prSet presAssocID="{20459040-3266-4DDF-8444-993803D666FB}" presName="rect3ParTx" presStyleLbl="alignAcc1" presStyleIdx="2" presStyleCnt="3">
        <dgm:presLayoutVars>
          <dgm:chMax val="1"/>
          <dgm:bulletEnabled val="1"/>
        </dgm:presLayoutVars>
      </dgm:prSet>
      <dgm:spPr/>
    </dgm:pt>
    <dgm:pt modelId="{DE5FE9E4-60F8-4CFE-AA28-EE2E0063C559}" type="pres">
      <dgm:prSet presAssocID="{20459040-3266-4DDF-8444-993803D666FB}" presName="rect3ChTx" presStyleLbl="alignAcc1" presStyleIdx="2" presStyleCnt="3" custScaleX="107467" custScaleY="100000">
        <dgm:presLayoutVars>
          <dgm:bulletEnabled val="1"/>
        </dgm:presLayoutVars>
      </dgm:prSet>
      <dgm:spPr/>
    </dgm:pt>
  </dgm:ptLst>
  <dgm:cxnLst>
    <dgm:cxn modelId="{1E25CA03-4058-48C1-B367-0913D97CB06B}" srcId="{896F1C9E-D7F3-430C-A7A7-605B8B3162FD}" destId="{161E2BCE-C814-4B2A-A28C-D931C420F03C}" srcOrd="1" destOrd="0" parTransId="{A6425C36-3346-4D13-B3E1-3F0A1AE73887}" sibTransId="{ABEA1CDD-E368-436A-8ECC-7BE2C6785E1A}"/>
    <dgm:cxn modelId="{10D74A08-665C-4D69-B4DC-075786C00315}" type="presOf" srcId="{DCDE6322-C048-4726-9EC5-CFEF4ED4EE83}" destId="{DE5FE9E4-60F8-4CFE-AA28-EE2E0063C559}" srcOrd="0" destOrd="0" presId="urn:microsoft.com/office/officeart/2005/8/layout/target3"/>
    <dgm:cxn modelId="{BEB79F18-E84B-4547-895C-E10DB6157F25}" type="presOf" srcId="{896F1C9E-D7F3-430C-A7A7-605B8B3162FD}" destId="{18795C92-29B1-4731-97C3-B3CD3AB3FFA9}" srcOrd="1" destOrd="0" presId="urn:microsoft.com/office/officeart/2005/8/layout/target3"/>
    <dgm:cxn modelId="{AC3EEF18-8057-4944-B916-E4BCE747A60B}" type="presOf" srcId="{469BE257-89A2-42D0-AD08-C734540ADAAE}" destId="{1F5775EB-E189-4108-8797-66E3027D2466}" srcOrd="0" destOrd="0" presId="urn:microsoft.com/office/officeart/2005/8/layout/target3"/>
    <dgm:cxn modelId="{6DABC51D-B5ED-498F-8963-6A93CCE57C33}" type="presOf" srcId="{33CA7275-C181-4FEB-89F6-624B351690FE}" destId="{5B52A4FE-796A-4BAF-8A25-DAB57F474E83}" srcOrd="1" destOrd="0" presId="urn:microsoft.com/office/officeart/2005/8/layout/target3"/>
    <dgm:cxn modelId="{357BC421-FCC7-4931-9932-379920288845}" type="presOf" srcId="{33CA7275-C181-4FEB-89F6-624B351690FE}" destId="{BEF7CB96-AF3E-485B-ADD4-91BD65AB838A}" srcOrd="0" destOrd="0" presId="urn:microsoft.com/office/officeart/2005/8/layout/target3"/>
    <dgm:cxn modelId="{7BFAB434-CF09-43B1-8970-8D6A73256A40}" srcId="{CC3A275F-8D03-4731-8616-8C86ACFB36F3}" destId="{896F1C9E-D7F3-430C-A7A7-605B8B3162FD}" srcOrd="1" destOrd="0" parTransId="{C265BA1D-9DA1-4DE7-88E1-390A153DC008}" sibTransId="{D2B4AE91-F93E-4778-A1E8-5994664E6FFE}"/>
    <dgm:cxn modelId="{53B0DA37-AEB3-4C89-9AE5-5887CF986E2B}" srcId="{896F1C9E-D7F3-430C-A7A7-605B8B3162FD}" destId="{94EBA5E4-53FE-4208-846D-D34B8CF997ED}" srcOrd="0" destOrd="0" parTransId="{1A0D0526-0569-402C-B847-0882EAF19AFA}" sibTransId="{1E4AEB81-AED8-49CA-A410-218C9AD49270}"/>
    <dgm:cxn modelId="{2E1B1D66-2D39-46F3-8F52-959B6B936177}" type="presOf" srcId="{161E2BCE-C814-4B2A-A28C-D931C420F03C}" destId="{4863EB5A-AE35-4D85-857D-C6AD8233A574}" srcOrd="0" destOrd="1" presId="urn:microsoft.com/office/officeart/2005/8/layout/target3"/>
    <dgm:cxn modelId="{7E92754E-4BB7-47E6-9767-EC9D6A9EBD20}" srcId="{CC3A275F-8D03-4731-8616-8C86ACFB36F3}" destId="{33CA7275-C181-4FEB-89F6-624B351690FE}" srcOrd="0" destOrd="0" parTransId="{232DAAA2-35C4-4CFA-9E8E-0267B62F4BC2}" sibTransId="{22F7860C-7276-4860-904F-69B3DD93BFF1}"/>
    <dgm:cxn modelId="{499BFE4E-444D-4907-85DD-0B119502604E}" srcId="{33CA7275-C181-4FEB-89F6-624B351690FE}" destId="{469BE257-89A2-42D0-AD08-C734540ADAAE}" srcOrd="0" destOrd="0" parTransId="{A1473A2B-6B2E-41BC-9A93-685E92300BD4}" sibTransId="{00D814D2-B358-4038-A41E-C60A567A0329}"/>
    <dgm:cxn modelId="{45B54776-C0A8-41DD-B014-86D907FC6FC0}" type="presOf" srcId="{896F1C9E-D7F3-430C-A7A7-605B8B3162FD}" destId="{7F859F67-7E0F-4F09-A5EB-65E8BD38DFE1}" srcOrd="0" destOrd="0" presId="urn:microsoft.com/office/officeart/2005/8/layout/target3"/>
    <dgm:cxn modelId="{9998187C-58D1-41DF-BE73-DAC19E216626}" srcId="{33CA7275-C181-4FEB-89F6-624B351690FE}" destId="{95F09FE3-1759-44B7-930A-D3F87082EAC4}" srcOrd="1" destOrd="0" parTransId="{1354EC55-9392-44D1-B2E0-A6564AC303E8}" sibTransId="{FBFF7177-6391-4A98-9DA8-CBA63FB0763F}"/>
    <dgm:cxn modelId="{2006C989-2606-40CF-9A26-C8C86AD6E284}" type="presOf" srcId="{20459040-3266-4DDF-8444-993803D666FB}" destId="{85577737-124B-4918-A6BF-071CFD205B80}" srcOrd="0" destOrd="0" presId="urn:microsoft.com/office/officeart/2005/8/layout/target3"/>
    <dgm:cxn modelId="{29245B8D-BFBE-4053-B60D-A1A4D9DDA02F}" type="presOf" srcId="{20459040-3266-4DDF-8444-993803D666FB}" destId="{E77DAC35-6122-4026-9C8F-53843F7016AD}" srcOrd="1" destOrd="0" presId="urn:microsoft.com/office/officeart/2005/8/layout/target3"/>
    <dgm:cxn modelId="{6AA5CCA0-7C3D-4884-8620-2465571A1754}" type="presOf" srcId="{95F09FE3-1759-44B7-930A-D3F87082EAC4}" destId="{1F5775EB-E189-4108-8797-66E3027D2466}" srcOrd="0" destOrd="1" presId="urn:microsoft.com/office/officeart/2005/8/layout/target3"/>
    <dgm:cxn modelId="{2B3BCBAD-E30D-433F-9693-04B342F8C055}" type="presOf" srcId="{94EBA5E4-53FE-4208-846D-D34B8CF997ED}" destId="{4863EB5A-AE35-4D85-857D-C6AD8233A574}" srcOrd="0" destOrd="0" presId="urn:microsoft.com/office/officeart/2005/8/layout/target3"/>
    <dgm:cxn modelId="{4A81C6C9-BD5D-4FD7-A8DF-8609592B4BB8}" srcId="{CC3A275F-8D03-4731-8616-8C86ACFB36F3}" destId="{20459040-3266-4DDF-8444-993803D666FB}" srcOrd="2" destOrd="0" parTransId="{C8974B8B-D404-42CA-840F-7836B1FB9DEE}" sibTransId="{C6E719B9-7C82-4C2E-AF0D-2BC62B256CF9}"/>
    <dgm:cxn modelId="{EEF037DF-3421-40C1-9A17-047979D37217}" type="presOf" srcId="{CC3A275F-8D03-4731-8616-8C86ACFB36F3}" destId="{9B3C07DD-9A1E-4BA0-A17D-8C6EAA989C71}" srcOrd="0" destOrd="0" presId="urn:microsoft.com/office/officeart/2005/8/layout/target3"/>
    <dgm:cxn modelId="{22D174E5-4328-49CF-B2B7-EDE9EBED4C15}" srcId="{20459040-3266-4DDF-8444-993803D666FB}" destId="{DCDE6322-C048-4726-9EC5-CFEF4ED4EE83}" srcOrd="0" destOrd="0" parTransId="{0C209A26-2EB5-4DC6-BDAB-83938FF9DB2A}" sibTransId="{3279EC05-A792-45E5-8E30-8378B71E6854}"/>
    <dgm:cxn modelId="{0AE1C52F-1A0C-4698-A9F0-3412478B6A5E}" type="presParOf" srcId="{9B3C07DD-9A1E-4BA0-A17D-8C6EAA989C71}" destId="{3093924C-1CCA-4F77-B33E-FD0BAFBFD37B}" srcOrd="0" destOrd="0" presId="urn:microsoft.com/office/officeart/2005/8/layout/target3"/>
    <dgm:cxn modelId="{D83D896E-71A3-4BD8-988F-92926D528374}" type="presParOf" srcId="{9B3C07DD-9A1E-4BA0-A17D-8C6EAA989C71}" destId="{4CF4BEBA-D5DE-4B0C-AEDF-232B7F9D4111}" srcOrd="1" destOrd="0" presId="urn:microsoft.com/office/officeart/2005/8/layout/target3"/>
    <dgm:cxn modelId="{509E3A7B-FF68-4185-84FD-3F85800CE020}" type="presParOf" srcId="{9B3C07DD-9A1E-4BA0-A17D-8C6EAA989C71}" destId="{BEF7CB96-AF3E-485B-ADD4-91BD65AB838A}" srcOrd="2" destOrd="0" presId="urn:microsoft.com/office/officeart/2005/8/layout/target3"/>
    <dgm:cxn modelId="{FCAD1B82-9E9D-45D0-AF00-A7AD0AC8CE9B}" type="presParOf" srcId="{9B3C07DD-9A1E-4BA0-A17D-8C6EAA989C71}" destId="{AE4CB8D4-8861-4E27-8C15-5618E5EED7D8}" srcOrd="3" destOrd="0" presId="urn:microsoft.com/office/officeart/2005/8/layout/target3"/>
    <dgm:cxn modelId="{F56ACB59-AD0F-4782-B48F-4FB934F96A54}" type="presParOf" srcId="{9B3C07DD-9A1E-4BA0-A17D-8C6EAA989C71}" destId="{992D0345-6EC0-4C7F-A5B2-2C4665B8ADD4}" srcOrd="4" destOrd="0" presId="urn:microsoft.com/office/officeart/2005/8/layout/target3"/>
    <dgm:cxn modelId="{AD8765BB-1FD9-45F9-A6C4-D1A82AEFC929}" type="presParOf" srcId="{9B3C07DD-9A1E-4BA0-A17D-8C6EAA989C71}" destId="{7F859F67-7E0F-4F09-A5EB-65E8BD38DFE1}" srcOrd="5" destOrd="0" presId="urn:microsoft.com/office/officeart/2005/8/layout/target3"/>
    <dgm:cxn modelId="{C881DF7E-FCE7-49EC-B74A-574762593AD9}" type="presParOf" srcId="{9B3C07DD-9A1E-4BA0-A17D-8C6EAA989C71}" destId="{BDC0562F-F256-45AE-85AF-F6A36A051636}" srcOrd="6" destOrd="0" presId="urn:microsoft.com/office/officeart/2005/8/layout/target3"/>
    <dgm:cxn modelId="{E537AE00-9AA7-44C4-8EAB-888C0F939ECD}" type="presParOf" srcId="{9B3C07DD-9A1E-4BA0-A17D-8C6EAA989C71}" destId="{0A452C23-BBE4-42F3-94D4-82863996EDA3}" srcOrd="7" destOrd="0" presId="urn:microsoft.com/office/officeart/2005/8/layout/target3"/>
    <dgm:cxn modelId="{BEFE0320-11E5-4CB2-A6A7-F25611B7E1A6}" type="presParOf" srcId="{9B3C07DD-9A1E-4BA0-A17D-8C6EAA989C71}" destId="{85577737-124B-4918-A6BF-071CFD205B80}" srcOrd="8" destOrd="0" presId="urn:microsoft.com/office/officeart/2005/8/layout/target3"/>
    <dgm:cxn modelId="{A5F6B2F6-83E4-46B0-A6B6-5BC15F3A6E5C}" type="presParOf" srcId="{9B3C07DD-9A1E-4BA0-A17D-8C6EAA989C71}" destId="{5B52A4FE-796A-4BAF-8A25-DAB57F474E83}" srcOrd="9" destOrd="0" presId="urn:microsoft.com/office/officeart/2005/8/layout/target3"/>
    <dgm:cxn modelId="{B53041EE-03DF-408A-9151-07984B7F4BC4}" type="presParOf" srcId="{9B3C07DD-9A1E-4BA0-A17D-8C6EAA989C71}" destId="{1F5775EB-E189-4108-8797-66E3027D2466}" srcOrd="10" destOrd="0" presId="urn:microsoft.com/office/officeart/2005/8/layout/target3"/>
    <dgm:cxn modelId="{680C3611-0FE4-4D9C-95E7-8C82B490A711}" type="presParOf" srcId="{9B3C07DD-9A1E-4BA0-A17D-8C6EAA989C71}" destId="{18795C92-29B1-4731-97C3-B3CD3AB3FFA9}" srcOrd="11" destOrd="0" presId="urn:microsoft.com/office/officeart/2005/8/layout/target3"/>
    <dgm:cxn modelId="{4769911A-0BC2-447B-85A4-FC019AD64594}" type="presParOf" srcId="{9B3C07DD-9A1E-4BA0-A17D-8C6EAA989C71}" destId="{4863EB5A-AE35-4D85-857D-C6AD8233A574}" srcOrd="12" destOrd="0" presId="urn:microsoft.com/office/officeart/2005/8/layout/target3"/>
    <dgm:cxn modelId="{6048A4B2-1460-474B-9E20-382514243204}" type="presParOf" srcId="{9B3C07DD-9A1E-4BA0-A17D-8C6EAA989C71}" destId="{E77DAC35-6122-4026-9C8F-53843F7016AD}" srcOrd="13" destOrd="0" presId="urn:microsoft.com/office/officeart/2005/8/layout/target3"/>
    <dgm:cxn modelId="{2F6ABE6A-452C-4001-93C1-2D31D649C206}" type="presParOf" srcId="{9B3C07DD-9A1E-4BA0-A17D-8C6EAA989C71}" destId="{DE5FE9E4-60F8-4CFE-AA28-EE2E0063C559}"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3924C-1CCA-4F77-B33E-FD0BAFBFD37B}">
      <dsp:nvSpPr>
        <dsp:cNvPr id="0" name=""/>
        <dsp:cNvSpPr/>
      </dsp:nvSpPr>
      <dsp:spPr>
        <a:xfrm>
          <a:off x="-50643" y="75297"/>
          <a:ext cx="4650719" cy="4650719"/>
        </a:xfrm>
        <a:prstGeom prst="pie">
          <a:avLst>
            <a:gd name="adj1" fmla="val 540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F7CB96-AF3E-485B-ADD4-91BD65AB838A}">
      <dsp:nvSpPr>
        <dsp:cNvPr id="0" name=""/>
        <dsp:cNvSpPr/>
      </dsp:nvSpPr>
      <dsp:spPr>
        <a:xfrm>
          <a:off x="2260283" y="75297"/>
          <a:ext cx="5425839" cy="465071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AU" sz="4500" kern="1200" dirty="0">
              <a:solidFill>
                <a:srgbClr val="002060"/>
              </a:solidFill>
            </a:rPr>
            <a:t>Societal</a:t>
          </a:r>
          <a:endParaRPr lang="en-GB" sz="4500" kern="1200" dirty="0">
            <a:solidFill>
              <a:srgbClr val="002060"/>
            </a:solidFill>
          </a:endParaRPr>
        </a:p>
      </dsp:txBody>
      <dsp:txXfrm>
        <a:off x="2260283" y="75297"/>
        <a:ext cx="2712919" cy="1395218"/>
      </dsp:txXfrm>
    </dsp:sp>
    <dsp:sp modelId="{992D0345-6EC0-4C7F-A5B2-2C4665B8ADD4}">
      <dsp:nvSpPr>
        <dsp:cNvPr id="0" name=""/>
        <dsp:cNvSpPr/>
      </dsp:nvSpPr>
      <dsp:spPr>
        <a:xfrm>
          <a:off x="763233" y="1470516"/>
          <a:ext cx="3022964" cy="3022964"/>
        </a:xfrm>
        <a:prstGeom prst="pie">
          <a:avLst>
            <a:gd name="adj1" fmla="val 5400000"/>
            <a:gd name="adj2" fmla="val 16200000"/>
          </a:avLst>
        </a:prstGeom>
        <a:solidFill>
          <a:schemeClr val="accent3">
            <a:hueOff val="4927703"/>
            <a:satOff val="-26639"/>
            <a:lumOff val="-98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859F67-7E0F-4F09-A5EB-65E8BD38DFE1}">
      <dsp:nvSpPr>
        <dsp:cNvPr id="0" name=""/>
        <dsp:cNvSpPr/>
      </dsp:nvSpPr>
      <dsp:spPr>
        <a:xfrm>
          <a:off x="2274716" y="1470516"/>
          <a:ext cx="5425839" cy="3022964"/>
        </a:xfrm>
        <a:prstGeom prst="rect">
          <a:avLst/>
        </a:prstGeom>
        <a:solidFill>
          <a:schemeClr val="lt1">
            <a:alpha val="90000"/>
            <a:hueOff val="0"/>
            <a:satOff val="0"/>
            <a:lumOff val="0"/>
            <a:alphaOff val="0"/>
          </a:schemeClr>
        </a:solidFill>
        <a:ln w="19050" cap="flat" cmpd="sng" algn="ctr">
          <a:solidFill>
            <a:schemeClr val="accent3">
              <a:hueOff val="4927703"/>
              <a:satOff val="-26639"/>
              <a:lumOff val="-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AU" sz="4500" kern="1200" dirty="0">
              <a:solidFill>
                <a:srgbClr val="002060"/>
              </a:solidFill>
            </a:rPr>
            <a:t>Collective</a:t>
          </a:r>
          <a:endParaRPr lang="en-GB" sz="4500" kern="1200" dirty="0">
            <a:solidFill>
              <a:srgbClr val="002060"/>
            </a:solidFill>
          </a:endParaRPr>
        </a:p>
      </dsp:txBody>
      <dsp:txXfrm>
        <a:off x="2274716" y="1470516"/>
        <a:ext cx="2712919" cy="1395214"/>
      </dsp:txXfrm>
    </dsp:sp>
    <dsp:sp modelId="{0A452C23-BBE4-42F3-94D4-82863996EDA3}">
      <dsp:nvSpPr>
        <dsp:cNvPr id="0" name=""/>
        <dsp:cNvSpPr/>
      </dsp:nvSpPr>
      <dsp:spPr>
        <a:xfrm>
          <a:off x="1577109" y="2865730"/>
          <a:ext cx="1395214" cy="1395214"/>
        </a:xfrm>
        <a:prstGeom prst="pie">
          <a:avLst>
            <a:gd name="adj1" fmla="val 5400000"/>
            <a:gd name="adj2" fmla="val 16200000"/>
          </a:avLst>
        </a:prstGeom>
        <a:solidFill>
          <a:schemeClr val="accent3">
            <a:hueOff val="9855406"/>
            <a:satOff val="-53278"/>
            <a:lumOff val="-196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7737-124B-4918-A6BF-071CFD205B80}">
      <dsp:nvSpPr>
        <dsp:cNvPr id="0" name=""/>
        <dsp:cNvSpPr/>
      </dsp:nvSpPr>
      <dsp:spPr>
        <a:xfrm>
          <a:off x="2260283" y="2842583"/>
          <a:ext cx="5425839" cy="1395214"/>
        </a:xfrm>
        <a:prstGeom prst="rect">
          <a:avLst/>
        </a:prstGeom>
        <a:solidFill>
          <a:schemeClr val="lt1">
            <a:alpha val="90000"/>
            <a:hueOff val="0"/>
            <a:satOff val="0"/>
            <a:lumOff val="0"/>
            <a:alphaOff val="0"/>
          </a:schemeClr>
        </a:solidFill>
        <a:ln w="19050" cap="flat" cmpd="sng" algn="ctr">
          <a:solidFill>
            <a:schemeClr val="accent3">
              <a:hueOff val="9855406"/>
              <a:satOff val="-53278"/>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AU" sz="4500" kern="1200" dirty="0">
              <a:solidFill>
                <a:srgbClr val="002060"/>
              </a:solidFill>
            </a:rPr>
            <a:t>Individual</a:t>
          </a:r>
          <a:endParaRPr lang="en-GB" sz="4500" kern="1200" dirty="0">
            <a:solidFill>
              <a:srgbClr val="002060"/>
            </a:solidFill>
          </a:endParaRPr>
        </a:p>
      </dsp:txBody>
      <dsp:txXfrm>
        <a:off x="2260283" y="2842583"/>
        <a:ext cx="2712919" cy="1395214"/>
      </dsp:txXfrm>
    </dsp:sp>
    <dsp:sp modelId="{1F5775EB-E189-4108-8797-66E3027D2466}">
      <dsp:nvSpPr>
        <dsp:cNvPr id="0" name=""/>
        <dsp:cNvSpPr/>
      </dsp:nvSpPr>
      <dsp:spPr>
        <a:xfrm>
          <a:off x="4987635" y="75297"/>
          <a:ext cx="2712919" cy="1395218"/>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AU" sz="2000" kern="1200" dirty="0">
              <a:solidFill>
                <a:srgbClr val="002060"/>
              </a:solidFill>
            </a:rPr>
            <a:t>Civic participation</a:t>
          </a:r>
          <a:endParaRPr lang="en-GB" sz="2000" kern="1200" dirty="0">
            <a:solidFill>
              <a:srgbClr val="002060"/>
            </a:solidFill>
          </a:endParaRPr>
        </a:p>
        <a:p>
          <a:pPr marL="228600" lvl="1" indent="-228600" algn="l" defTabSz="889000">
            <a:lnSpc>
              <a:spcPct val="90000"/>
            </a:lnSpc>
            <a:spcBef>
              <a:spcPct val="0"/>
            </a:spcBef>
            <a:spcAft>
              <a:spcPct val="15000"/>
            </a:spcAft>
            <a:buFont typeface="Arial" panose="020B0604020202020204" pitchFamily="34" charset="0"/>
            <a:buChar char="•"/>
          </a:pPr>
          <a:r>
            <a:rPr lang="en-AU" sz="2000" kern="1200" dirty="0">
              <a:solidFill>
                <a:srgbClr val="002060"/>
              </a:solidFill>
            </a:rPr>
            <a:t>Social networks &amp; social media</a:t>
          </a:r>
          <a:endParaRPr lang="en-GB" sz="2000" kern="1200" dirty="0">
            <a:solidFill>
              <a:srgbClr val="002060"/>
            </a:solidFill>
          </a:endParaRPr>
        </a:p>
      </dsp:txBody>
      <dsp:txXfrm>
        <a:off x="4987635" y="75297"/>
        <a:ext cx="2712919" cy="1395218"/>
      </dsp:txXfrm>
    </dsp:sp>
    <dsp:sp modelId="{4863EB5A-AE35-4D85-857D-C6AD8233A574}">
      <dsp:nvSpPr>
        <dsp:cNvPr id="0" name=""/>
        <dsp:cNvSpPr/>
      </dsp:nvSpPr>
      <dsp:spPr>
        <a:xfrm>
          <a:off x="4905827" y="1470516"/>
          <a:ext cx="2876535" cy="1395214"/>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AU" sz="2000" kern="1200" dirty="0">
              <a:solidFill>
                <a:srgbClr val="002060"/>
              </a:solidFill>
            </a:rPr>
            <a:t>Sense of community &amp; belonging</a:t>
          </a:r>
          <a:endParaRPr lang="en-GB" sz="2000" kern="1200" dirty="0">
            <a:solidFill>
              <a:srgbClr val="002060"/>
            </a:solidFill>
          </a:endParaRPr>
        </a:p>
        <a:p>
          <a:pPr marL="228600" lvl="1" indent="-228600" algn="l" defTabSz="889000">
            <a:lnSpc>
              <a:spcPct val="90000"/>
            </a:lnSpc>
            <a:spcBef>
              <a:spcPct val="0"/>
            </a:spcBef>
            <a:spcAft>
              <a:spcPct val="15000"/>
            </a:spcAft>
            <a:buFont typeface="Arial" panose="020B0604020202020204" pitchFamily="34" charset="0"/>
            <a:buChar char="•"/>
          </a:pPr>
          <a:r>
            <a:rPr lang="en-AU" sz="2000" kern="1200" dirty="0">
              <a:solidFill>
                <a:srgbClr val="002060"/>
              </a:solidFill>
            </a:rPr>
            <a:t>Ethic of care for Other</a:t>
          </a:r>
          <a:endParaRPr lang="en-GB" sz="2000" kern="1200" dirty="0">
            <a:solidFill>
              <a:srgbClr val="002060"/>
            </a:solidFill>
          </a:endParaRPr>
        </a:p>
      </dsp:txBody>
      <dsp:txXfrm>
        <a:off x="4905827" y="1470516"/>
        <a:ext cx="2876535" cy="1395214"/>
      </dsp:txXfrm>
    </dsp:sp>
    <dsp:sp modelId="{DE5FE9E4-60F8-4CFE-AA28-EE2E0063C559}">
      <dsp:nvSpPr>
        <dsp:cNvPr id="0" name=""/>
        <dsp:cNvSpPr/>
      </dsp:nvSpPr>
      <dsp:spPr>
        <a:xfrm>
          <a:off x="4886349" y="2865730"/>
          <a:ext cx="2915493" cy="1395214"/>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AU" sz="2000" kern="1200" dirty="0">
              <a:solidFill>
                <a:srgbClr val="002060"/>
              </a:solidFill>
            </a:rPr>
            <a:t>Meaningful / purposeful Identity &amp; Sense of Self</a:t>
          </a:r>
          <a:endParaRPr lang="en-GB" sz="2000" kern="1200" dirty="0">
            <a:solidFill>
              <a:srgbClr val="002060"/>
            </a:solidFill>
          </a:endParaRPr>
        </a:p>
      </dsp:txBody>
      <dsp:txXfrm>
        <a:off x="4886349" y="2865730"/>
        <a:ext cx="2915493" cy="139521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EB7BC-E7B7-4575-9112-6E1F8FFB069E}" type="datetimeFigureOut">
              <a:rPr lang="en-US" smtClean="0"/>
              <a:t>12/9/2024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563E5-3F3B-4F78-9C71-DC2608869805}" type="slidenum">
              <a:rPr lang="en-US" smtClean="0"/>
              <a:t>‹#›</a:t>
            </a:fld>
            <a:endParaRPr lang="en-US" dirty="0"/>
          </a:p>
        </p:txBody>
      </p:sp>
    </p:spTree>
    <p:extLst>
      <p:ext uri="{BB962C8B-B14F-4D97-AF65-F5344CB8AC3E}">
        <p14:creationId xmlns:p14="http://schemas.microsoft.com/office/powerpoint/2010/main" val="330368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1</a:t>
            </a:fld>
            <a:endParaRPr lang="en-US" dirty="0"/>
          </a:p>
        </p:txBody>
      </p:sp>
    </p:spTree>
    <p:extLst>
      <p:ext uri="{BB962C8B-B14F-4D97-AF65-F5344CB8AC3E}">
        <p14:creationId xmlns:p14="http://schemas.microsoft.com/office/powerpoint/2010/main" val="227120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see here how Relational agency is a capacity to work with others to expand the object (seen here as indigenous fire practices) that one is working on and trying to transform by recognising and accessing the resources that others bring to bear as they interpret and respond to the object. Relational agency is an enhanced version of personal agency and as a capacity it can be learnt.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For discussion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effectLst/>
                <a:latin typeface="+mn-lt"/>
                <a:ea typeface="+mn-ea"/>
                <a:cs typeface="+mn-cs"/>
              </a:rPr>
              <a:t>In Monash University's Fire to Flourish program, our processes are based on bringing community members together to make sense of their local place through relationality with Country, deep discussions with each other to understand shared and different perspectives, develop a shared vision, identify disaster recovery &amp; resilience priorities and make collective decisions about how to invest available grant funding. Participation by Aboriginal community members are prioritised in these processes and they are grounded in Aboriginal knowledge - community members have reflected that these approaches have been transformative for their resilience (in terms of strengthened relationships, capabilities and connection with Aboriginal wisdom).   </a:t>
            </a: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10</a:t>
            </a:fld>
            <a:endParaRPr lang="en-US" dirty="0"/>
          </a:p>
        </p:txBody>
      </p:sp>
    </p:spTree>
    <p:extLst>
      <p:ext uri="{BB962C8B-B14F-4D97-AF65-F5344CB8AC3E}">
        <p14:creationId xmlns:p14="http://schemas.microsoft.com/office/powerpoint/2010/main" val="255886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Exploring the social organisation of disaster recovery work could uncover more effective ways of working across agencies and areas of expertise.</a:t>
            </a: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11</a:t>
            </a:fld>
            <a:endParaRPr lang="en-US" dirty="0"/>
          </a:p>
        </p:txBody>
      </p:sp>
    </p:spTree>
    <p:extLst>
      <p:ext uri="{BB962C8B-B14F-4D97-AF65-F5344CB8AC3E}">
        <p14:creationId xmlns:p14="http://schemas.microsoft.com/office/powerpoint/2010/main" val="156841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12</a:t>
            </a:fld>
            <a:endParaRPr lang="en-US" dirty="0"/>
          </a:p>
        </p:txBody>
      </p:sp>
    </p:spTree>
    <p:extLst>
      <p:ext uri="{BB962C8B-B14F-4D97-AF65-F5344CB8AC3E}">
        <p14:creationId xmlns:p14="http://schemas.microsoft.com/office/powerpoint/2010/main" val="107609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13</a:t>
            </a:fld>
            <a:endParaRPr lang="en-US" dirty="0"/>
          </a:p>
        </p:txBody>
      </p:sp>
    </p:spTree>
    <p:extLst>
      <p:ext uri="{BB962C8B-B14F-4D97-AF65-F5344CB8AC3E}">
        <p14:creationId xmlns:p14="http://schemas.microsoft.com/office/powerpoint/2010/main" val="143677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2</a:t>
            </a:fld>
            <a:endParaRPr lang="en-US" dirty="0"/>
          </a:p>
        </p:txBody>
      </p:sp>
    </p:spTree>
    <p:extLst>
      <p:ext uri="{BB962C8B-B14F-4D97-AF65-F5344CB8AC3E}">
        <p14:creationId xmlns:p14="http://schemas.microsoft.com/office/powerpoint/2010/main" val="326286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3</a:t>
            </a:fld>
            <a:endParaRPr lang="en-US" dirty="0"/>
          </a:p>
        </p:txBody>
      </p:sp>
    </p:spTree>
    <p:extLst>
      <p:ext uri="{BB962C8B-B14F-4D97-AF65-F5344CB8AC3E}">
        <p14:creationId xmlns:p14="http://schemas.microsoft.com/office/powerpoint/2010/main" val="120677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a:solidFill>
                  <a:schemeClr val="tx1"/>
                </a:solidFill>
                <a:effectLst/>
                <a:latin typeface="+mn-lt"/>
                <a:ea typeface="+mn-ea"/>
                <a:cs typeface="+mn-cs"/>
              </a:rPr>
              <a:t>The notion that we are (the Self) are </a:t>
            </a:r>
            <a:r>
              <a:rPr lang="en-GB" sz="1200" kern="1200" dirty="0">
                <a:solidFill>
                  <a:schemeClr val="tx1"/>
                </a:solidFill>
                <a:effectLst/>
                <a:latin typeface="+mn-lt"/>
                <a:ea typeface="+mn-ea"/>
                <a:cs typeface="+mn-cs"/>
              </a:rPr>
              <a:t>inextricably connected to land, place and other people and animals. This aligns to indigenous worldviews and philosophies. Not just human centric.</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D563E5-3F3B-4F78-9C71-DC2608869805}" type="slidenum">
              <a:rPr lang="en-US" smtClean="0"/>
              <a:t>4</a:t>
            </a:fld>
            <a:endParaRPr lang="en-US" dirty="0"/>
          </a:p>
        </p:txBody>
      </p:sp>
    </p:spTree>
    <p:extLst>
      <p:ext uri="{BB962C8B-B14F-4D97-AF65-F5344CB8AC3E}">
        <p14:creationId xmlns:p14="http://schemas.microsoft.com/office/powerpoint/2010/main" val="85670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Australia Aboriginal people are deeply connected to County (the land) and its cultural artefacts and this is exemplified through cultural practices, such as the ceremonial welcome and acknowledgement of country - a symbolic ceremony involving native vegetation burning to pay respect which now takes place as all major events. Aboriginals lived in harmony with Country for around 65,000 years. Deep trauma is felt when the land is destroyed in a disaster.</a:t>
            </a: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5</a:t>
            </a:fld>
            <a:endParaRPr lang="en-US" dirty="0"/>
          </a:p>
        </p:txBody>
      </p:sp>
    </p:spTree>
    <p:extLst>
      <p:ext uri="{BB962C8B-B14F-4D97-AF65-F5344CB8AC3E}">
        <p14:creationId xmlns:p14="http://schemas.microsoft.com/office/powerpoint/2010/main" val="109108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draw upon Anne Edwards conceptualization of relational agency. The expansion of relational agency is linked to the idea of expansive learning and shifts the focus from the individual to joint action and the impact on those who engage in it between and across systems. Anne has applied this method to understand how to make professional training of teachers more effective.  Anne used this approach to explore how to the professional training of teachers more effective.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6</a:t>
            </a:fld>
            <a:endParaRPr lang="en-US" dirty="0"/>
          </a:p>
        </p:txBody>
      </p:sp>
    </p:spTree>
    <p:extLst>
      <p:ext uri="{BB962C8B-B14F-4D97-AF65-F5344CB8AC3E}">
        <p14:creationId xmlns:p14="http://schemas.microsoft.com/office/powerpoint/2010/main" val="282561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first generation CHAT, now up to third generation CHAT.  We can use this structure to analyse how different social practices interrelate to shape relational agency.  We can also analysis how different social systems interrelate.</a:t>
            </a: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7</a:t>
            </a:fld>
            <a:endParaRPr lang="en-US" dirty="0"/>
          </a:p>
        </p:txBody>
      </p:sp>
    </p:spTree>
    <p:extLst>
      <p:ext uri="{BB962C8B-B14F-4D97-AF65-F5344CB8AC3E}">
        <p14:creationId xmlns:p14="http://schemas.microsoft.com/office/powerpoint/2010/main" val="4043817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8</a:t>
            </a:fld>
            <a:endParaRPr lang="en-US" dirty="0"/>
          </a:p>
        </p:txBody>
      </p:sp>
    </p:spTree>
    <p:extLst>
      <p:ext uri="{BB962C8B-B14F-4D97-AF65-F5344CB8AC3E}">
        <p14:creationId xmlns:p14="http://schemas.microsoft.com/office/powerpoint/2010/main" val="219670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analysis of key literature showed that all levels are important and starts with individual relational processes within the Self.  Following a disaster the individual needs to reorient with the altered social and physical landscape in a way that generates a sense of self purpose and meaningful identity.  Collective practices involving communities of practices can assist by offering a sense of belonging and generation of an ethic of care for other.  This can take time and disaster recovery practitioners need to allow for this.</a:t>
            </a:r>
            <a:endParaRPr lang="en-GB" dirty="0"/>
          </a:p>
        </p:txBody>
      </p:sp>
      <p:sp>
        <p:nvSpPr>
          <p:cNvPr id="4" name="Slide Number Placeholder 3"/>
          <p:cNvSpPr>
            <a:spLocks noGrp="1"/>
          </p:cNvSpPr>
          <p:nvPr>
            <p:ph type="sldNum" sz="quarter" idx="5"/>
          </p:nvPr>
        </p:nvSpPr>
        <p:spPr/>
        <p:txBody>
          <a:bodyPr/>
          <a:lstStyle/>
          <a:p>
            <a:fld id="{56D563E5-3F3B-4F78-9C71-DC2608869805}" type="slidenum">
              <a:rPr lang="en-US" smtClean="0"/>
              <a:t>9</a:t>
            </a:fld>
            <a:endParaRPr lang="en-US" dirty="0"/>
          </a:p>
        </p:txBody>
      </p:sp>
    </p:spTree>
    <p:extLst>
      <p:ext uri="{BB962C8B-B14F-4D97-AF65-F5344CB8AC3E}">
        <p14:creationId xmlns:p14="http://schemas.microsoft.com/office/powerpoint/2010/main" val="185369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44793A9-7C6C-4D08-92F6-F1F92C238736}" type="datetime1">
              <a:rPr lang="en-US" smtClean="0"/>
              <a:t>12/9/2024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AEF9944-A4F6-4C59-AEBD-678D6480B8EA}"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88848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2F62-41D9-41B4-A742-F07D327A573D}"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65852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F911B4-2B8A-4B9C-8112-6F5C986D46F7}"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99611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438-B4B8-4A3B-81C9-F825F3AAC376}"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31471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4997B-1FE4-47A8-9028-DEF54467F1A4}"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1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33E2A4-FC2B-4C62-99D1-22A122804089}"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3441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178FDE-D23B-4B1F-9C84-7727D2CE25D7}"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76860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E6DC1-AD37-4838-9FEB-59E5E9793810}"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99756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326B5-3923-4825-B39D-26824402D2D6}"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98838752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F77A073-F441-4A2C-AEED-DA5AB371EE5F}"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523477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9920AA-4634-43CD-9C1A-EA35C3EB9627}"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6919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5D330AF-CDB6-4B06-9433-B8653C157AA0}" type="datetime1">
              <a:rPr lang="en-US" smtClean="0"/>
              <a:t>12/9/2024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516802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oi.org/10.1017/sus.2024.44" TargetMode="External"/><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4E165D-4DC3-41B4-B7B5-74149E93F5DA}"/>
              </a:ext>
            </a:extLst>
          </p:cNvPr>
          <p:cNvSpPr txBox="1">
            <a:spLocks/>
          </p:cNvSpPr>
          <p:nvPr/>
        </p:nvSpPr>
        <p:spPr>
          <a:xfrm>
            <a:off x="219920" y="799479"/>
            <a:ext cx="11753656" cy="1342350"/>
          </a:xfrm>
          <a:prstGeom prst="rect">
            <a:avLst/>
          </a:prstGeom>
        </p:spPr>
        <p:txBody>
          <a:bodyPr anchor="ctr">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2000" b="1" dirty="0">
                <a:solidFill>
                  <a:schemeClr val="bg2">
                    <a:lumMod val="75000"/>
                  </a:schemeClr>
                </a:solidFill>
              </a:rPr>
              <a:t>The Royal Geographical Society (with IBG) Annual Conference, </a:t>
            </a:r>
          </a:p>
          <a:p>
            <a:pPr algn="ctr"/>
            <a:r>
              <a:rPr lang="en-US" sz="2000" b="1" dirty="0">
                <a:solidFill>
                  <a:schemeClr val="bg2">
                    <a:lumMod val="75000"/>
                  </a:schemeClr>
                </a:solidFill>
              </a:rPr>
              <a:t>Imperial College London, 27-30 August 2024.</a:t>
            </a:r>
          </a:p>
          <a:p>
            <a:pPr algn="ctr"/>
            <a:endParaRPr lang="en-US" sz="1000" b="1" dirty="0">
              <a:solidFill>
                <a:schemeClr val="bg2">
                  <a:lumMod val="75000"/>
                </a:schemeClr>
              </a:solidFill>
            </a:endParaRPr>
          </a:p>
          <a:p>
            <a:pPr algn="ctr"/>
            <a:r>
              <a:rPr lang="en-US" dirty="0">
                <a:solidFill>
                  <a:srgbClr val="0070C0"/>
                </a:solidFill>
              </a:rPr>
              <a:t>The Role of </a:t>
            </a:r>
            <a:r>
              <a:rPr lang="en-US" i="1" dirty="0">
                <a:solidFill>
                  <a:srgbClr val="0070C0"/>
                </a:solidFill>
              </a:rPr>
              <a:t>Relational Agency </a:t>
            </a:r>
            <a:r>
              <a:rPr lang="en-US" dirty="0">
                <a:solidFill>
                  <a:srgbClr val="0070C0"/>
                </a:solidFill>
              </a:rPr>
              <a:t>in Transformative Outcomes for Disaster Recovery </a:t>
            </a:r>
            <a:endParaRPr lang="en-US" dirty="0">
              <a:solidFill>
                <a:srgbClr val="FF0000"/>
              </a:solidFill>
            </a:endParaRPr>
          </a:p>
          <a:p>
            <a:pPr algn="ctr"/>
            <a:endParaRPr lang="en-US" sz="1000" i="1" dirty="0">
              <a:solidFill>
                <a:srgbClr val="FF0000"/>
              </a:solidFill>
            </a:endParaRPr>
          </a:p>
        </p:txBody>
      </p:sp>
      <p:pic>
        <p:nvPicPr>
          <p:cNvPr id="3" name="Picture 2">
            <a:extLst>
              <a:ext uri="{FF2B5EF4-FFF2-40B4-BE49-F238E27FC236}">
                <a16:creationId xmlns:a16="http://schemas.microsoft.com/office/drawing/2014/main" id="{95FBC62A-1A44-4221-876C-D9AB2D196864}"/>
              </a:ext>
            </a:extLst>
          </p:cNvPr>
          <p:cNvPicPr>
            <a:picLocks noChangeAspect="1"/>
          </p:cNvPicPr>
          <p:nvPr/>
        </p:nvPicPr>
        <p:blipFill>
          <a:blip r:embed="rId3"/>
          <a:stretch>
            <a:fillRect/>
          </a:stretch>
        </p:blipFill>
        <p:spPr>
          <a:xfrm>
            <a:off x="7666190" y="3310359"/>
            <a:ext cx="4118365" cy="3246200"/>
          </a:xfrm>
          <a:prstGeom prst="rect">
            <a:avLst/>
          </a:prstGeom>
        </p:spPr>
      </p:pic>
      <p:pic>
        <p:nvPicPr>
          <p:cNvPr id="5" name="Picture 2" descr="Logo&#10;&#10;Description automatically generated with medium confidence">
            <a:extLst>
              <a:ext uri="{FF2B5EF4-FFF2-40B4-BE49-F238E27FC236}">
                <a16:creationId xmlns:a16="http://schemas.microsoft.com/office/drawing/2014/main" id="{EDF49870-14A2-4AFD-9238-F07409D25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965" y="5314235"/>
            <a:ext cx="2679662" cy="119573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6">
            <a:extLst>
              <a:ext uri="{FF2B5EF4-FFF2-40B4-BE49-F238E27FC236}">
                <a16:creationId xmlns:a16="http://schemas.microsoft.com/office/drawing/2014/main" id="{8E165DD7-45AF-47CC-889B-8A455183FAC7}"/>
              </a:ext>
            </a:extLst>
          </p:cNvPr>
          <p:cNvSpPr>
            <a:spLocks noGrp="1"/>
          </p:cNvSpPr>
          <p:nvPr>
            <p:ph type="subTitle" idx="4294967295"/>
          </p:nvPr>
        </p:nvSpPr>
        <p:spPr>
          <a:xfrm>
            <a:off x="891252" y="2614554"/>
            <a:ext cx="11082324" cy="561689"/>
          </a:xfrm>
        </p:spPr>
        <p:txBody>
          <a:bodyPr>
            <a:noAutofit/>
          </a:bodyPr>
          <a:lstStyle/>
          <a:p>
            <a:pPr marL="45720" indent="0">
              <a:buNone/>
            </a:pPr>
            <a:r>
              <a:rPr lang="en-US" sz="3200" dirty="0"/>
              <a:t>Belinda Davis, PhD Researcher, Monash University, Australia.</a:t>
            </a:r>
          </a:p>
        </p:txBody>
      </p:sp>
      <p:pic>
        <p:nvPicPr>
          <p:cNvPr id="8" name="Content Placeholder 4">
            <a:extLst>
              <a:ext uri="{FF2B5EF4-FFF2-40B4-BE49-F238E27FC236}">
                <a16:creationId xmlns:a16="http://schemas.microsoft.com/office/drawing/2014/main" id="{FAE0F7E1-092F-4DED-83BE-206739710414}"/>
              </a:ext>
            </a:extLst>
          </p:cNvPr>
          <p:cNvPicPr>
            <a:picLocks noChangeAspect="1"/>
          </p:cNvPicPr>
          <p:nvPr/>
        </p:nvPicPr>
        <p:blipFill>
          <a:blip r:embed="rId5"/>
          <a:stretch>
            <a:fillRect/>
          </a:stretch>
        </p:blipFill>
        <p:spPr>
          <a:xfrm>
            <a:off x="398267" y="3310359"/>
            <a:ext cx="4120616" cy="3163433"/>
          </a:xfrm>
          <a:prstGeom prst="rect">
            <a:avLst/>
          </a:prstGeom>
        </p:spPr>
      </p:pic>
      <p:pic>
        <p:nvPicPr>
          <p:cNvPr id="9" name="Picture 8">
            <a:extLst>
              <a:ext uri="{FF2B5EF4-FFF2-40B4-BE49-F238E27FC236}">
                <a16:creationId xmlns:a16="http://schemas.microsoft.com/office/drawing/2014/main" id="{564B873F-85BE-4173-8F34-40BDCC839C9E}"/>
              </a:ext>
            </a:extLst>
          </p:cNvPr>
          <p:cNvPicPr>
            <a:picLocks noChangeAspect="1"/>
          </p:cNvPicPr>
          <p:nvPr/>
        </p:nvPicPr>
        <p:blipFill>
          <a:blip r:embed="rId6"/>
          <a:stretch>
            <a:fillRect/>
          </a:stretch>
        </p:blipFill>
        <p:spPr>
          <a:xfrm>
            <a:off x="5115526" y="3268228"/>
            <a:ext cx="1954021" cy="1954021"/>
          </a:xfrm>
          <a:prstGeom prst="rect">
            <a:avLst/>
          </a:prstGeom>
          <a:solidFill>
            <a:srgbClr val="92D050"/>
          </a:solidFill>
        </p:spPr>
      </p:pic>
    </p:spTree>
    <p:extLst>
      <p:ext uri="{BB962C8B-B14F-4D97-AF65-F5344CB8AC3E}">
        <p14:creationId xmlns:p14="http://schemas.microsoft.com/office/powerpoint/2010/main" val="143137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84603" y="589425"/>
            <a:ext cx="12007397" cy="527587"/>
          </a:xfrm>
        </p:spPr>
        <p:txBody>
          <a:bodyPr anchor="ctr">
            <a:noAutofit/>
          </a:bodyPr>
          <a:lstStyle/>
          <a:p>
            <a:pPr algn="ctr"/>
            <a:br>
              <a:rPr lang="en-US" sz="3600" dirty="0"/>
            </a:br>
            <a:r>
              <a:rPr lang="en-US" sz="4000" dirty="0">
                <a:solidFill>
                  <a:srgbClr val="0070C0"/>
                </a:solidFill>
              </a:rPr>
              <a:t> Achieving Transformative Outcomes in Disaster Affected Communities: (Re)connecting the Self with Other Expands Relational Agency</a:t>
            </a:r>
          </a:p>
        </p:txBody>
      </p:sp>
      <p:sp>
        <p:nvSpPr>
          <p:cNvPr id="3" name="Rectangle 2">
            <a:extLst>
              <a:ext uri="{FF2B5EF4-FFF2-40B4-BE49-F238E27FC236}">
                <a16:creationId xmlns:a16="http://schemas.microsoft.com/office/drawing/2014/main" id="{813F861A-C512-40B6-B63E-16ACE9379278}"/>
              </a:ext>
            </a:extLst>
          </p:cNvPr>
          <p:cNvSpPr/>
          <p:nvPr/>
        </p:nvSpPr>
        <p:spPr>
          <a:xfrm>
            <a:off x="1066800" y="1979795"/>
            <a:ext cx="10603205" cy="3785652"/>
          </a:xfrm>
          <a:prstGeom prst="rect">
            <a:avLst/>
          </a:prstGeom>
        </p:spPr>
        <p:txBody>
          <a:bodyPr wrap="square">
            <a:spAutoFit/>
          </a:bodyPr>
          <a:lstStyle/>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AU" sz="2400" dirty="0">
              <a:solidFill>
                <a:schemeClr val="bg2">
                  <a:lumMod val="90000"/>
                </a:schemeClr>
              </a:solidFill>
            </a:endParaRPr>
          </a:p>
          <a:p>
            <a:endParaRPr lang="en-GB" sz="2400" dirty="0"/>
          </a:p>
        </p:txBody>
      </p:sp>
      <p:sp>
        <p:nvSpPr>
          <p:cNvPr id="6" name="Content Placeholder 2">
            <a:extLst>
              <a:ext uri="{FF2B5EF4-FFF2-40B4-BE49-F238E27FC236}">
                <a16:creationId xmlns:a16="http://schemas.microsoft.com/office/drawing/2014/main" id="{09DB90B0-F6A9-41A1-AD69-AC06C2927638}"/>
              </a:ext>
            </a:extLst>
          </p:cNvPr>
          <p:cNvSpPr txBox="1">
            <a:spLocks/>
          </p:cNvSpPr>
          <p:nvPr/>
        </p:nvSpPr>
        <p:spPr>
          <a:xfrm>
            <a:off x="5670460" y="1852997"/>
            <a:ext cx="6344062" cy="4732998"/>
          </a:xfrm>
          <a:prstGeom prst="rect">
            <a:avLst/>
          </a:prstGeom>
        </p:spPr>
        <p:txBody>
          <a:bodyPr vert="horz" lIns="91440" tIns="45720" rIns="91440" bIns="45720" rtlCol="0" anchor="ctr">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US" dirty="0">
                <a:solidFill>
                  <a:srgbClr val="002060"/>
                </a:solidFill>
                <a:cs typeface="Calibri Light" panose="020F0302020204030204" pitchFamily="34" charset="0"/>
              </a:rPr>
              <a:t>The Fire to  Flourish  programme is oriented to object-focused durable outcomes rather than short term goals.</a:t>
            </a:r>
          </a:p>
          <a:p>
            <a:pPr>
              <a:buFont typeface="Arial" panose="020B0604020202020204" pitchFamily="34" charset="0"/>
              <a:buChar char="•"/>
            </a:pPr>
            <a:r>
              <a:rPr lang="en-US" dirty="0">
                <a:solidFill>
                  <a:srgbClr val="002060"/>
                </a:solidFill>
                <a:cs typeface="Calibri Light" panose="020F0302020204030204" pitchFamily="34" charset="0"/>
              </a:rPr>
              <a:t>Prioritises Aboriginal knowledge as a</a:t>
            </a:r>
            <a:r>
              <a:rPr lang="en-US" b="1" dirty="0">
                <a:solidFill>
                  <a:srgbClr val="002060"/>
                </a:solidFill>
                <a:cs typeface="Calibri Light" panose="020F0302020204030204" pitchFamily="34" charset="0"/>
              </a:rPr>
              <a:t> mediated tool </a:t>
            </a:r>
            <a:r>
              <a:rPr lang="en-US" dirty="0">
                <a:solidFill>
                  <a:srgbClr val="002060"/>
                </a:solidFill>
                <a:cs typeface="Calibri Light" panose="020F0302020204030204" pitchFamily="34" charset="0"/>
              </a:rPr>
              <a:t>for bushfire knowledge co-creation, recovery and practice. </a:t>
            </a:r>
          </a:p>
          <a:p>
            <a:pPr>
              <a:buFont typeface="Arial" panose="020B0604020202020204" pitchFamily="34" charset="0"/>
              <a:buChar char="•"/>
            </a:pPr>
            <a:r>
              <a:rPr lang="en-US" dirty="0">
                <a:solidFill>
                  <a:srgbClr val="002060"/>
                </a:solidFill>
                <a:cs typeface="Calibri Light" panose="020F0302020204030204" pitchFamily="34" charset="0"/>
              </a:rPr>
              <a:t>Community led collaboration works to develop a collective vision of a sense of place developed through </a:t>
            </a:r>
            <a:r>
              <a:rPr lang="en-US" b="1" dirty="0">
                <a:solidFill>
                  <a:srgbClr val="002060"/>
                </a:solidFill>
                <a:cs typeface="Calibri Light" panose="020F0302020204030204" pitchFamily="34" charset="0"/>
              </a:rPr>
              <a:t>interpretations</a:t>
            </a:r>
            <a:r>
              <a:rPr lang="en-US" dirty="0">
                <a:solidFill>
                  <a:srgbClr val="002060"/>
                </a:solidFill>
                <a:cs typeface="Calibri Light" panose="020F0302020204030204" pitchFamily="34" charset="0"/>
              </a:rPr>
              <a:t> of what a </a:t>
            </a:r>
            <a:r>
              <a:rPr lang="en-US" b="1" dirty="0">
                <a:solidFill>
                  <a:srgbClr val="002060"/>
                </a:solidFill>
                <a:cs typeface="Calibri Light" panose="020F0302020204030204" pitchFamily="34" charset="0"/>
              </a:rPr>
              <a:t>meaningful relationship </a:t>
            </a:r>
            <a:r>
              <a:rPr lang="en-US" dirty="0">
                <a:solidFill>
                  <a:srgbClr val="002060"/>
                </a:solidFill>
                <a:cs typeface="Calibri Light" panose="020F0302020204030204" pitchFamily="34" charset="0"/>
              </a:rPr>
              <a:t>with Country (as the </a:t>
            </a:r>
            <a:r>
              <a:rPr lang="en-US" b="1" dirty="0">
                <a:solidFill>
                  <a:srgbClr val="002060"/>
                </a:solidFill>
                <a:cs typeface="Calibri Light" panose="020F0302020204030204" pitchFamily="34" charset="0"/>
              </a:rPr>
              <a:t>object of focus) </a:t>
            </a:r>
            <a:r>
              <a:rPr lang="en-US" dirty="0">
                <a:solidFill>
                  <a:srgbClr val="002060"/>
                </a:solidFill>
                <a:cs typeface="Calibri Light" panose="020F0302020204030204" pitchFamily="34" charset="0"/>
              </a:rPr>
              <a:t>looks like. </a:t>
            </a:r>
          </a:p>
          <a:p>
            <a:pPr>
              <a:buFont typeface="Arial" panose="020B0604020202020204" pitchFamily="34" charset="0"/>
              <a:buChar char="•"/>
            </a:pPr>
            <a:r>
              <a:rPr lang="en-US" dirty="0">
                <a:solidFill>
                  <a:srgbClr val="002060"/>
                </a:solidFill>
                <a:cs typeface="Calibri Light" panose="020F0302020204030204" pitchFamily="34" charset="0"/>
              </a:rPr>
              <a:t>Makes collective decisions (e.g. about funding and investment priorities) for disaster recovery through an </a:t>
            </a:r>
            <a:r>
              <a:rPr lang="en-US" b="1" dirty="0">
                <a:solidFill>
                  <a:srgbClr val="002060"/>
                </a:solidFill>
                <a:cs typeface="Calibri Light" panose="020F0302020204030204" pitchFamily="34" charset="0"/>
              </a:rPr>
              <a:t>expansion of relational agency</a:t>
            </a:r>
            <a:r>
              <a:rPr lang="en-US" dirty="0">
                <a:solidFill>
                  <a:srgbClr val="002060"/>
                </a:solidFill>
                <a:cs typeface="Calibri Light" panose="020F0302020204030204" pitchFamily="34" charset="0"/>
              </a:rPr>
              <a:t>.</a:t>
            </a:r>
          </a:p>
          <a:p>
            <a:pPr marL="0" indent="0">
              <a:buNone/>
            </a:pPr>
            <a:r>
              <a:rPr lang="en-US" dirty="0">
                <a:solidFill>
                  <a:srgbClr val="002060"/>
                </a:solidFill>
                <a:cs typeface="Calibri Light" panose="020F0302020204030204" pitchFamily="34" charset="0"/>
              </a:rPr>
              <a:t>This has been </a:t>
            </a:r>
            <a:r>
              <a:rPr lang="en-US" b="1" dirty="0">
                <a:solidFill>
                  <a:srgbClr val="002060"/>
                </a:solidFill>
                <a:cs typeface="Calibri Light" panose="020F0302020204030204" pitchFamily="34" charset="0"/>
              </a:rPr>
              <a:t>transformative </a:t>
            </a:r>
            <a:r>
              <a:rPr lang="en-US" dirty="0">
                <a:solidFill>
                  <a:srgbClr val="002060"/>
                </a:solidFill>
                <a:cs typeface="Calibri Light" panose="020F0302020204030204" pitchFamily="34" charset="0"/>
              </a:rPr>
              <a:t>for decision-making.</a:t>
            </a:r>
          </a:p>
        </p:txBody>
      </p:sp>
      <p:pic>
        <p:nvPicPr>
          <p:cNvPr id="5" name="Picture 4">
            <a:extLst>
              <a:ext uri="{FF2B5EF4-FFF2-40B4-BE49-F238E27FC236}">
                <a16:creationId xmlns:a16="http://schemas.microsoft.com/office/drawing/2014/main" id="{724D7DA3-244B-4530-8159-B3DA1DA50300}"/>
              </a:ext>
            </a:extLst>
          </p:cNvPr>
          <p:cNvPicPr>
            <a:picLocks noChangeAspect="1"/>
          </p:cNvPicPr>
          <p:nvPr/>
        </p:nvPicPr>
        <p:blipFill>
          <a:blip r:embed="rId3"/>
          <a:stretch>
            <a:fillRect/>
          </a:stretch>
        </p:blipFill>
        <p:spPr>
          <a:xfrm>
            <a:off x="383530" y="2014781"/>
            <a:ext cx="5286930" cy="3955503"/>
          </a:xfrm>
          <a:prstGeom prst="rect">
            <a:avLst/>
          </a:prstGeom>
        </p:spPr>
      </p:pic>
      <p:sp>
        <p:nvSpPr>
          <p:cNvPr id="8" name="TextBox 7">
            <a:extLst>
              <a:ext uri="{FF2B5EF4-FFF2-40B4-BE49-F238E27FC236}">
                <a16:creationId xmlns:a16="http://schemas.microsoft.com/office/drawing/2014/main" id="{59B8EF99-B9B0-4FCA-95CC-B9052063E521}"/>
              </a:ext>
            </a:extLst>
          </p:cNvPr>
          <p:cNvSpPr txBox="1"/>
          <p:nvPr/>
        </p:nvSpPr>
        <p:spPr>
          <a:xfrm>
            <a:off x="509104" y="6072703"/>
            <a:ext cx="5394960" cy="369332"/>
          </a:xfrm>
          <a:prstGeom prst="rect">
            <a:avLst/>
          </a:prstGeom>
          <a:noFill/>
        </p:spPr>
        <p:txBody>
          <a:bodyPr wrap="square" rtlCol="0">
            <a:spAutoFit/>
          </a:bodyPr>
          <a:lstStyle/>
          <a:p>
            <a:r>
              <a:rPr lang="en-AU" dirty="0"/>
              <a:t>Monash University's Fire to Flourish Program</a:t>
            </a:r>
            <a:endParaRPr lang="en-GB" dirty="0"/>
          </a:p>
        </p:txBody>
      </p:sp>
    </p:spTree>
    <p:extLst>
      <p:ext uri="{BB962C8B-B14F-4D97-AF65-F5344CB8AC3E}">
        <p14:creationId xmlns:p14="http://schemas.microsoft.com/office/powerpoint/2010/main" val="7788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6A5576-94EC-445C-8CAA-597857AABA43}"/>
              </a:ext>
            </a:extLst>
          </p:cNvPr>
          <p:cNvSpPr>
            <a:spLocks noGrp="1"/>
          </p:cNvSpPr>
          <p:nvPr>
            <p:ph type="title"/>
          </p:nvPr>
        </p:nvSpPr>
        <p:spPr>
          <a:xfrm>
            <a:off x="140825" y="333333"/>
            <a:ext cx="11910349" cy="1192721"/>
          </a:xfrm>
        </p:spPr>
        <p:txBody>
          <a:bodyPr>
            <a:normAutofit/>
          </a:bodyPr>
          <a:lstStyle/>
          <a:p>
            <a:pPr algn="ctr"/>
            <a:r>
              <a:rPr lang="en-US" sz="4000" dirty="0">
                <a:solidFill>
                  <a:srgbClr val="0070C0"/>
                </a:solidFill>
              </a:rPr>
              <a:t>Relational Agency is a Resource and We Can Design it into Disaster Recovery Practices </a:t>
            </a:r>
            <a:endParaRPr lang="en-GB" sz="4000" dirty="0"/>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sz="half" idx="1"/>
          </p:nvPr>
        </p:nvSpPr>
        <p:spPr>
          <a:xfrm>
            <a:off x="238885" y="1624516"/>
            <a:ext cx="6123006" cy="4781402"/>
          </a:xfr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noAutofit/>
          </a:bodyPr>
          <a:lstStyle/>
          <a:p>
            <a:pPr marL="45720" indent="0" algn="ctr">
              <a:buNone/>
            </a:pPr>
            <a:endParaRPr lang="en-US" sz="1000" dirty="0">
              <a:solidFill>
                <a:srgbClr val="0070C0"/>
              </a:solidFill>
            </a:endParaRPr>
          </a:p>
          <a:p>
            <a:pPr marL="45720" indent="0" algn="ctr">
              <a:buNone/>
            </a:pPr>
            <a:endParaRPr lang="en-US" sz="2400" dirty="0">
              <a:solidFill>
                <a:srgbClr val="002060"/>
              </a:solidFill>
              <a:cs typeface="Calibri Light" panose="020F0302020204030204" pitchFamily="34" charset="0"/>
            </a:endParaRPr>
          </a:p>
          <a:p>
            <a:pPr marL="45720" indent="0">
              <a:buNone/>
            </a:pPr>
            <a:r>
              <a:rPr lang="en-US" sz="2400" b="1" dirty="0">
                <a:solidFill>
                  <a:srgbClr val="002060"/>
                </a:solidFill>
                <a:cs typeface="Calibri Light" panose="020F0302020204030204" pitchFamily="34" charset="0"/>
              </a:rPr>
              <a:t>First</a:t>
            </a:r>
            <a:r>
              <a:rPr lang="en-US" sz="2400" dirty="0">
                <a:solidFill>
                  <a:srgbClr val="002060"/>
                </a:solidFill>
                <a:cs typeface="Calibri Light" panose="020F0302020204030204" pitchFamily="34" charset="0"/>
              </a:rPr>
              <a:t>: Recognise that relational agency is a resource that can mobilise knowledge and   expertise to shape transformative outcomes within social practices</a:t>
            </a:r>
            <a:r>
              <a:rPr lang="en-US" sz="2400" b="1" dirty="0">
                <a:solidFill>
                  <a:srgbClr val="002060"/>
                </a:solidFill>
                <a:cs typeface="Calibri Light" panose="020F0302020204030204" pitchFamily="34" charset="0"/>
              </a:rPr>
              <a:t>.</a:t>
            </a:r>
          </a:p>
          <a:p>
            <a:pPr marL="45720" indent="0">
              <a:buNone/>
            </a:pPr>
            <a:r>
              <a:rPr lang="en-US" sz="2400" b="1" dirty="0">
                <a:solidFill>
                  <a:srgbClr val="002060"/>
                </a:solidFill>
                <a:cs typeface="Calibri Light" panose="020F0302020204030204" pitchFamily="34" charset="0"/>
              </a:rPr>
              <a:t>Second: </a:t>
            </a:r>
            <a:r>
              <a:rPr lang="en-US" sz="2400" dirty="0">
                <a:solidFill>
                  <a:srgbClr val="002060"/>
                </a:solidFill>
                <a:cs typeface="Calibri Light" panose="020F0302020204030204" pitchFamily="34" charset="0"/>
              </a:rPr>
              <a:t>Identify ways to design a social practice to optimise relational agency by more effectively tapping into </a:t>
            </a:r>
            <a:r>
              <a:rPr lang="en-US" sz="2400" dirty="0">
                <a:solidFill>
                  <a:srgbClr val="002060"/>
                </a:solidFill>
              </a:rPr>
              <a:t>the unique intelligence located within people and the associated tools and artefacts they bring to the table. </a:t>
            </a:r>
          </a:p>
          <a:p>
            <a:pPr marL="45720" indent="0">
              <a:buNone/>
            </a:pPr>
            <a:r>
              <a:rPr lang="en-US" sz="2400" b="1" dirty="0">
                <a:solidFill>
                  <a:srgbClr val="002060"/>
                </a:solidFill>
              </a:rPr>
              <a:t>Third</a:t>
            </a:r>
            <a:r>
              <a:rPr lang="en-US" sz="2400" dirty="0">
                <a:solidFill>
                  <a:srgbClr val="002060"/>
                </a:solidFill>
              </a:rPr>
              <a:t>: Apply this knowledge to the design of policy and practice to optimise positive transformative outcomes within multi-agency disaster recovery practices.</a:t>
            </a:r>
          </a:p>
          <a:p>
            <a:endParaRPr lang="en-US" sz="2800" dirty="0">
              <a:solidFill>
                <a:srgbClr val="002060"/>
              </a:solidFill>
              <a:cs typeface="Calibri Light" panose="020F0302020204030204" pitchFamily="34" charset="0"/>
            </a:endParaRPr>
          </a:p>
        </p:txBody>
      </p:sp>
      <p:sp>
        <p:nvSpPr>
          <p:cNvPr id="10" name="TextBox 9">
            <a:extLst>
              <a:ext uri="{FF2B5EF4-FFF2-40B4-BE49-F238E27FC236}">
                <a16:creationId xmlns:a16="http://schemas.microsoft.com/office/drawing/2014/main" id="{49401442-C8CC-4136-9CE7-C497ED4C94A8}"/>
              </a:ext>
            </a:extLst>
          </p:cNvPr>
          <p:cNvSpPr txBox="1"/>
          <p:nvPr/>
        </p:nvSpPr>
        <p:spPr>
          <a:xfrm>
            <a:off x="6961931" y="6201634"/>
            <a:ext cx="5394960" cy="369332"/>
          </a:xfrm>
          <a:prstGeom prst="rect">
            <a:avLst/>
          </a:prstGeom>
          <a:noFill/>
        </p:spPr>
        <p:txBody>
          <a:bodyPr wrap="square" rtlCol="0">
            <a:spAutoFit/>
          </a:bodyPr>
          <a:lstStyle/>
          <a:p>
            <a:r>
              <a:rPr lang="en-AU" dirty="0"/>
              <a:t>Monash University's Fire to Flourish Program</a:t>
            </a:r>
            <a:endParaRPr lang="en-GB" dirty="0"/>
          </a:p>
        </p:txBody>
      </p:sp>
      <p:pic>
        <p:nvPicPr>
          <p:cNvPr id="2" name="Picture 1">
            <a:extLst>
              <a:ext uri="{FF2B5EF4-FFF2-40B4-BE49-F238E27FC236}">
                <a16:creationId xmlns:a16="http://schemas.microsoft.com/office/drawing/2014/main" id="{1AADCCF8-F591-484F-9937-7BF98D7D30B0}"/>
              </a:ext>
            </a:extLst>
          </p:cNvPr>
          <p:cNvPicPr>
            <a:picLocks noChangeAspect="1"/>
          </p:cNvPicPr>
          <p:nvPr/>
        </p:nvPicPr>
        <p:blipFill>
          <a:blip r:embed="rId3"/>
          <a:stretch>
            <a:fillRect/>
          </a:stretch>
        </p:blipFill>
        <p:spPr>
          <a:xfrm>
            <a:off x="6270312" y="1828800"/>
            <a:ext cx="5486539" cy="4372834"/>
          </a:xfrm>
          <a:prstGeom prst="rect">
            <a:avLst/>
          </a:prstGeom>
        </p:spPr>
      </p:pic>
    </p:spTree>
    <p:extLst>
      <p:ext uri="{BB962C8B-B14F-4D97-AF65-F5344CB8AC3E}">
        <p14:creationId xmlns:p14="http://schemas.microsoft.com/office/powerpoint/2010/main" val="188982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041424" y="450573"/>
            <a:ext cx="10109151" cy="569844"/>
          </a:xfrm>
        </p:spPr>
        <p:txBody>
          <a:bodyPr anchor="ctr">
            <a:normAutofit/>
          </a:bodyPr>
          <a:lstStyle/>
          <a:p>
            <a:pPr algn="ctr"/>
            <a:r>
              <a:rPr lang="en-US" sz="3600" dirty="0">
                <a:solidFill>
                  <a:schemeClr val="accent1"/>
                </a:solidFill>
              </a:rPr>
              <a:t> </a:t>
            </a:r>
            <a:r>
              <a:rPr lang="en-US" dirty="0">
                <a:solidFill>
                  <a:srgbClr val="0070C0"/>
                </a:solidFill>
              </a:rPr>
              <a:t>Key References</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type="subTitle" idx="4294967295"/>
          </p:nvPr>
        </p:nvSpPr>
        <p:spPr>
          <a:xfrm>
            <a:off x="781878" y="2066081"/>
            <a:ext cx="10628244" cy="4427317"/>
          </a:xfrm>
        </p:spPr>
        <p:txBody>
          <a:bodyPr anchor="ctr">
            <a:normAutofit/>
          </a:bodyPr>
          <a:lstStyle/>
          <a:p>
            <a:pPr marL="0" indent="0">
              <a:buNone/>
            </a:pPr>
            <a:r>
              <a:rPr lang="en-US" sz="2400" dirty="0">
                <a:solidFill>
                  <a:srgbClr val="002060"/>
                </a:solidFill>
              </a:rPr>
              <a:t>Daniels, H. (2016). Application of the Theory of Activity in the Conditions of Interdepartmental Interaction. </a:t>
            </a:r>
            <a:r>
              <a:rPr lang="en-US" sz="2400" i="1" dirty="0">
                <a:solidFill>
                  <a:srgbClr val="002060"/>
                </a:solidFill>
              </a:rPr>
              <a:t>Cultural-Historical Psychology, 12</a:t>
            </a:r>
            <a:r>
              <a:rPr lang="en-US" sz="2400" dirty="0">
                <a:solidFill>
                  <a:srgbClr val="002060"/>
                </a:solidFill>
              </a:rPr>
              <a:t>, 15-26. doi:10.17759/chp.2016120302 </a:t>
            </a:r>
          </a:p>
          <a:p>
            <a:pPr marL="0" indent="0" algn="ctr">
              <a:buNone/>
            </a:pPr>
            <a:endParaRPr lang="en-US" sz="1000" dirty="0">
              <a:solidFill>
                <a:srgbClr val="002060"/>
              </a:solidFill>
            </a:endParaRPr>
          </a:p>
          <a:p>
            <a:pPr marL="0" indent="0">
              <a:buNone/>
            </a:pPr>
            <a:r>
              <a:rPr lang="en-US" sz="2400" dirty="0">
                <a:solidFill>
                  <a:srgbClr val="002060"/>
                </a:solidFill>
              </a:rPr>
              <a:t>Edwards, A. (2005). Relational agency: Learning to be a resourceful practitioner. </a:t>
            </a:r>
            <a:r>
              <a:rPr lang="en-US" sz="2400" i="1" dirty="0">
                <a:solidFill>
                  <a:srgbClr val="002060"/>
                </a:solidFill>
              </a:rPr>
              <a:t>International Journal of Educational Research, 43</a:t>
            </a:r>
            <a:r>
              <a:rPr lang="en-US" sz="2400" dirty="0">
                <a:solidFill>
                  <a:srgbClr val="002060"/>
                </a:solidFill>
              </a:rPr>
              <a:t>(3), 168-182. doi:10.1016/j.ijer.2006.06.010 </a:t>
            </a:r>
          </a:p>
          <a:p>
            <a:pPr marL="0" indent="0" algn="ctr">
              <a:buNone/>
            </a:pPr>
            <a:endParaRPr lang="en-US" sz="1000" dirty="0">
              <a:solidFill>
                <a:srgbClr val="002060"/>
              </a:solidFill>
            </a:endParaRPr>
          </a:p>
          <a:p>
            <a:pPr marL="0" indent="0">
              <a:buNone/>
            </a:pPr>
            <a:r>
              <a:rPr lang="en-US" sz="2400" dirty="0">
                <a:solidFill>
                  <a:srgbClr val="002060"/>
                </a:solidFill>
              </a:rPr>
              <a:t>Engestrom, Y. (2000). Activity theory as a framework for analyzing and redesigning work. </a:t>
            </a:r>
            <a:r>
              <a:rPr lang="en-US" sz="2400" i="1" dirty="0">
                <a:solidFill>
                  <a:srgbClr val="002060"/>
                </a:solidFill>
              </a:rPr>
              <a:t>Ergonomics, 43</a:t>
            </a:r>
            <a:r>
              <a:rPr lang="en-US" sz="2400" dirty="0">
                <a:solidFill>
                  <a:srgbClr val="002060"/>
                </a:solidFill>
              </a:rPr>
              <a:t>(7), 960-974. doi:10.1080/001401300409143</a:t>
            </a:r>
          </a:p>
          <a:p>
            <a:pPr marL="0" indent="0">
              <a:buNone/>
            </a:pPr>
            <a:endParaRPr lang="en-US" sz="1000" dirty="0">
              <a:solidFill>
                <a:srgbClr val="002060"/>
              </a:solidFill>
            </a:endParaRPr>
          </a:p>
          <a:p>
            <a:pPr marL="0" indent="0">
              <a:buNone/>
            </a:pPr>
            <a:r>
              <a:rPr lang="en-US" sz="2400" dirty="0">
                <a:solidFill>
                  <a:srgbClr val="002060"/>
                </a:solidFill>
              </a:rPr>
              <a:t>Williamson, B., Markham, F., &amp; Weir, J. (2020). Aboriginal peoples and the response to the 2019–2020 bushfires. In: POLIS: Centre for Indigenous Policy Research. doi: </a:t>
            </a:r>
            <a:r>
              <a:rPr lang="en-GB" sz="2400" dirty="0">
                <a:solidFill>
                  <a:srgbClr val="002060"/>
                </a:solidFill>
              </a:rPr>
              <a:t>10.25911/5e7882623186c</a:t>
            </a:r>
            <a:endParaRPr lang="en-US" sz="2400" dirty="0">
              <a:solidFill>
                <a:srgbClr val="002060"/>
              </a:solidFill>
            </a:endParaRPr>
          </a:p>
          <a:p>
            <a:pPr marL="0" indent="0">
              <a:buNone/>
            </a:pPr>
            <a:endParaRPr lang="en-US" sz="2400" i="1" dirty="0"/>
          </a:p>
          <a:p>
            <a:pPr marL="0" indent="0" algn="ctr">
              <a:buNone/>
            </a:pPr>
            <a:endParaRPr lang="en-US" sz="1800" i="1" dirty="0"/>
          </a:p>
        </p:txBody>
      </p:sp>
    </p:spTree>
    <p:extLst>
      <p:ext uri="{BB962C8B-B14F-4D97-AF65-F5344CB8AC3E}">
        <p14:creationId xmlns:p14="http://schemas.microsoft.com/office/powerpoint/2010/main" val="429062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ctrTitle" idx="4294967295"/>
          </p:nvPr>
        </p:nvSpPr>
        <p:spPr>
          <a:xfrm>
            <a:off x="312516" y="320674"/>
            <a:ext cx="11551535" cy="6216652"/>
          </a:xfrm>
        </p:spPr>
        <p:txBody>
          <a:bodyPr anchor="ctr">
            <a:normAutofit/>
          </a:bodyPr>
          <a:lstStyle/>
          <a:p>
            <a:pPr algn="ctr">
              <a:lnSpc>
                <a:spcPct val="100000"/>
              </a:lnSpc>
            </a:pPr>
            <a:br>
              <a:rPr lang="en-US" dirty="0">
                <a:solidFill>
                  <a:schemeClr val="accent1"/>
                </a:solidFill>
              </a:rPr>
            </a:br>
            <a:br>
              <a:rPr lang="en-US" dirty="0">
                <a:solidFill>
                  <a:schemeClr val="accent1"/>
                </a:solidFill>
              </a:rPr>
            </a:br>
            <a:br>
              <a:rPr lang="en-US" dirty="0">
                <a:solidFill>
                  <a:schemeClr val="accent1"/>
                </a:solidFill>
              </a:rPr>
            </a:br>
            <a:r>
              <a:rPr lang="en-US" sz="4400" dirty="0">
                <a:solidFill>
                  <a:srgbClr val="0070C0"/>
                </a:solidFill>
              </a:rPr>
              <a:t>Thank You </a:t>
            </a:r>
            <a:br>
              <a:rPr lang="en-US" dirty="0">
                <a:solidFill>
                  <a:srgbClr val="0070C0"/>
                </a:solidFill>
              </a:rPr>
            </a:br>
            <a:r>
              <a:rPr lang="en-US" sz="2400" dirty="0">
                <a:solidFill>
                  <a:srgbClr val="002060"/>
                </a:solidFill>
              </a:rPr>
              <a:t>Belinda Davis </a:t>
            </a:r>
            <a:br>
              <a:rPr lang="en-US" sz="2400" dirty="0">
                <a:solidFill>
                  <a:srgbClr val="002060"/>
                </a:solidFill>
              </a:rPr>
            </a:br>
            <a:r>
              <a:rPr lang="en-US" sz="2400" dirty="0">
                <a:solidFill>
                  <a:srgbClr val="002060"/>
                </a:solidFill>
              </a:rPr>
              <a:t>Belinda.davis1@monash.edu </a:t>
            </a:r>
            <a:br>
              <a:rPr lang="en-US" sz="3200" dirty="0">
                <a:solidFill>
                  <a:srgbClr val="002060"/>
                </a:solidFill>
              </a:rPr>
            </a:br>
            <a:br>
              <a:rPr lang="en-US" sz="3200" dirty="0">
                <a:solidFill>
                  <a:srgbClr val="002060"/>
                </a:solidFill>
              </a:rPr>
            </a:br>
            <a:r>
              <a:rPr lang="en-US" sz="2800" b="1" dirty="0">
                <a:solidFill>
                  <a:srgbClr val="002060"/>
                </a:solidFill>
              </a:rPr>
              <a:t>Supervisors:  </a:t>
            </a:r>
            <a:br>
              <a:rPr lang="en-US" sz="2000" dirty="0">
                <a:solidFill>
                  <a:srgbClr val="002060"/>
                </a:solidFill>
              </a:rPr>
            </a:br>
            <a:r>
              <a:rPr lang="en-US" sz="2000" b="0" dirty="0">
                <a:solidFill>
                  <a:srgbClr val="002060"/>
                </a:solidFill>
              </a:rPr>
              <a:t>Prof Alan Reid, Faculty of Education, Monash University</a:t>
            </a:r>
            <a:br>
              <a:rPr lang="en-US" sz="2000" b="0" dirty="0">
                <a:solidFill>
                  <a:srgbClr val="002060"/>
                </a:solidFill>
              </a:rPr>
            </a:br>
            <a:r>
              <a:rPr lang="en-US" sz="2000" b="0" dirty="0">
                <a:solidFill>
                  <a:srgbClr val="002060"/>
                </a:solidFill>
              </a:rPr>
              <a:t>Prof Briony Rogers, Monash Sustainable Development Institute &amp; CEO Fire to Flourish</a:t>
            </a:r>
            <a:br>
              <a:rPr lang="en-US" sz="2000" b="0" dirty="0">
                <a:solidFill>
                  <a:srgbClr val="002060"/>
                </a:solidFill>
              </a:rPr>
            </a:br>
            <a:r>
              <a:rPr lang="en-US" sz="2000" b="0" dirty="0">
                <a:solidFill>
                  <a:srgbClr val="002060"/>
                </a:solidFill>
              </a:rPr>
              <a:t>Prof Ilan Kelman, UCL, Department of Risk and Disaster Reduction</a:t>
            </a:r>
            <a:br>
              <a:rPr lang="en-US" sz="2000" b="0" dirty="0">
                <a:solidFill>
                  <a:srgbClr val="002060"/>
                </a:solidFill>
              </a:rPr>
            </a:br>
            <a:br>
              <a:rPr lang="en-US" sz="2000" b="0" dirty="0">
                <a:solidFill>
                  <a:srgbClr val="002060"/>
                </a:solidFill>
              </a:rPr>
            </a:br>
            <a:r>
              <a:rPr lang="en-US" sz="2800" b="1" dirty="0">
                <a:solidFill>
                  <a:srgbClr val="002060"/>
                </a:solidFill>
              </a:rPr>
              <a:t>Recent publication</a:t>
            </a:r>
            <a:br>
              <a:rPr lang="en-US" sz="2800" b="1" dirty="0">
                <a:solidFill>
                  <a:srgbClr val="002060"/>
                </a:solidFill>
              </a:rPr>
            </a:br>
            <a:r>
              <a:rPr lang="en-US" sz="2000" dirty="0">
                <a:solidFill>
                  <a:srgbClr val="002060"/>
                </a:solidFill>
              </a:rPr>
              <a:t>Davis, B.J. Reid. A. &amp; Rogers. B. (2024).' </a:t>
            </a:r>
            <a:r>
              <a:rPr lang="en-US" sz="2000" b="0" dirty="0">
                <a:solidFill>
                  <a:srgbClr val="002060"/>
                </a:solidFill>
              </a:rPr>
              <a:t>The Butterfly Effect': Identifying pathways for sustainability transformation through social processes of disaster resilience, </a:t>
            </a:r>
            <a:r>
              <a:rPr lang="en-US" sz="2000" b="0" i="1" dirty="0">
                <a:solidFill>
                  <a:srgbClr val="002060"/>
                </a:solidFill>
              </a:rPr>
              <a:t>Global Sustainability</a:t>
            </a:r>
            <a:r>
              <a:rPr lang="en-US" sz="2000" b="0" dirty="0">
                <a:solidFill>
                  <a:srgbClr val="002060"/>
                </a:solidFill>
              </a:rPr>
              <a:t>. 7. </a:t>
            </a:r>
            <a:r>
              <a:rPr lang="en-GB" sz="2000" dirty="0">
                <a:solidFill>
                  <a:srgbClr val="333333"/>
                </a:solidFill>
                <a:latin typeface="Noto Sans"/>
              </a:rPr>
              <a:t>DOI: </a:t>
            </a:r>
            <a:r>
              <a:rPr lang="en-GB" sz="2000" dirty="0">
                <a:solidFill>
                  <a:srgbClr val="006FCA"/>
                </a:solidFill>
                <a:latin typeface="Noto Sans"/>
                <a:hlinkClick r:id="rId3">
                  <a:extLst>
                    <a:ext uri="{A12FA001-AC4F-418D-AE19-62706E023703}">
                      <ahyp:hlinkClr xmlns:ahyp="http://schemas.microsoft.com/office/drawing/2018/hyperlinkcolor" val="tx"/>
                    </a:ext>
                  </a:extLst>
                </a:hlinkClick>
              </a:rPr>
              <a:t>https://doi.org/10.1017/sus.2024.44</a:t>
            </a:r>
            <a:br>
              <a:rPr lang="en-US" sz="2000" dirty="0">
                <a:solidFill>
                  <a:srgbClr val="002060"/>
                </a:solidFill>
              </a:rPr>
            </a:br>
            <a:br>
              <a:rPr lang="en-US" sz="2000" dirty="0">
                <a:solidFill>
                  <a:srgbClr val="002060"/>
                </a:solidFill>
              </a:rPr>
            </a:br>
            <a:br>
              <a:rPr lang="en-US" sz="2000" dirty="0">
                <a:solidFill>
                  <a:srgbClr val="002060"/>
                </a:solidFill>
              </a:rPr>
            </a:br>
            <a:br>
              <a:rPr lang="en-US" sz="2000" dirty="0">
                <a:solidFill>
                  <a:srgbClr val="002060"/>
                </a:solidFill>
              </a:rPr>
            </a:br>
            <a:br>
              <a:rPr lang="en-US" sz="3200" dirty="0">
                <a:solidFill>
                  <a:srgbClr val="002060"/>
                </a:solidFill>
              </a:rPr>
            </a:br>
            <a:br>
              <a:rPr lang="en-US" sz="3200" dirty="0">
                <a:solidFill>
                  <a:srgbClr val="002060"/>
                </a:solidFill>
              </a:rPr>
            </a:br>
            <a:br>
              <a:rPr lang="en-US" sz="3200" dirty="0">
                <a:solidFill>
                  <a:srgbClr val="002060"/>
                </a:solidFill>
              </a:rPr>
            </a:br>
            <a:br>
              <a:rPr lang="en-US" sz="3200" dirty="0">
                <a:solidFill>
                  <a:srgbClr val="002060"/>
                </a:solidFill>
              </a:rPr>
            </a:br>
            <a:endParaRPr lang="en-US" sz="2400" dirty="0">
              <a:solidFill>
                <a:schemeClr val="accent4"/>
              </a:solidFill>
            </a:endParaRPr>
          </a:p>
        </p:txBody>
      </p:sp>
      <p:pic>
        <p:nvPicPr>
          <p:cNvPr id="5" name="Picture 4">
            <a:extLst>
              <a:ext uri="{FF2B5EF4-FFF2-40B4-BE49-F238E27FC236}">
                <a16:creationId xmlns:a16="http://schemas.microsoft.com/office/drawing/2014/main" id="{CBF4A6B4-E56C-482F-A859-06ADA37BC38F}"/>
              </a:ext>
            </a:extLst>
          </p:cNvPr>
          <p:cNvPicPr>
            <a:picLocks noChangeAspect="1"/>
          </p:cNvPicPr>
          <p:nvPr/>
        </p:nvPicPr>
        <p:blipFill>
          <a:blip r:embed="rId4"/>
          <a:stretch>
            <a:fillRect/>
          </a:stretch>
        </p:blipFill>
        <p:spPr>
          <a:xfrm>
            <a:off x="619291" y="320674"/>
            <a:ext cx="1893354" cy="1893354"/>
          </a:xfrm>
          <a:prstGeom prst="rect">
            <a:avLst/>
          </a:prstGeom>
        </p:spPr>
      </p:pic>
      <p:pic>
        <p:nvPicPr>
          <p:cNvPr id="6" name="Picture 2" descr="Logo&#10;&#10;Description automatically generated with medium confidence">
            <a:extLst>
              <a:ext uri="{FF2B5EF4-FFF2-40B4-BE49-F238E27FC236}">
                <a16:creationId xmlns:a16="http://schemas.microsoft.com/office/drawing/2014/main" id="{E4FF373A-A53E-4A5C-A501-21A33BD35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9415" y="5285863"/>
            <a:ext cx="2326617" cy="1097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3B4088-88C8-4522-A9B4-32432E3632B0}"/>
              </a:ext>
            </a:extLst>
          </p:cNvPr>
          <p:cNvPicPr>
            <a:picLocks noChangeAspect="1"/>
          </p:cNvPicPr>
          <p:nvPr/>
        </p:nvPicPr>
        <p:blipFill>
          <a:blip r:embed="rId6"/>
          <a:stretch>
            <a:fillRect/>
          </a:stretch>
        </p:blipFill>
        <p:spPr>
          <a:xfrm>
            <a:off x="9679355" y="320674"/>
            <a:ext cx="1893354" cy="1893354"/>
          </a:xfrm>
          <a:prstGeom prst="rect">
            <a:avLst/>
          </a:prstGeom>
          <a:solidFill>
            <a:srgbClr val="92D050"/>
          </a:solidFill>
        </p:spPr>
      </p:pic>
      <p:pic>
        <p:nvPicPr>
          <p:cNvPr id="8" name="Content Placeholder 25" descr="Monash logo">
            <a:extLst>
              <a:ext uri="{FF2B5EF4-FFF2-40B4-BE49-F238E27FC236}">
                <a16:creationId xmlns:a16="http://schemas.microsoft.com/office/drawing/2014/main" id="{B00D2750-534A-48B6-A532-FBDC971FF3AA}"/>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68098" y="5590572"/>
            <a:ext cx="2488557" cy="677937"/>
          </a:xfrm>
          <a:prstGeom prst="rect">
            <a:avLst/>
          </a:prstGeom>
          <a:noFill/>
          <a:ln>
            <a:noFill/>
          </a:ln>
        </p:spPr>
      </p:pic>
      <p:pic>
        <p:nvPicPr>
          <p:cNvPr id="9" name="Content Placeholder 27" descr="Faculty of Education logo">
            <a:extLst>
              <a:ext uri="{FF2B5EF4-FFF2-40B4-BE49-F238E27FC236}">
                <a16:creationId xmlns:a16="http://schemas.microsoft.com/office/drawing/2014/main" id="{2EA71EC9-A306-4C4E-856D-19350D89AB79}"/>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431984" y="5590572"/>
            <a:ext cx="1893354" cy="677937"/>
          </a:xfrm>
          <a:prstGeom prst="rect">
            <a:avLst/>
          </a:prstGeom>
          <a:noFill/>
          <a:ln>
            <a:noFill/>
          </a:ln>
        </p:spPr>
      </p:pic>
    </p:spTree>
    <p:extLst>
      <p:ext uri="{BB962C8B-B14F-4D97-AF65-F5344CB8AC3E}">
        <p14:creationId xmlns:p14="http://schemas.microsoft.com/office/powerpoint/2010/main" val="44650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646351" y="214133"/>
            <a:ext cx="8899297" cy="1097280"/>
          </a:xfrm>
        </p:spPr>
        <p:txBody>
          <a:bodyPr anchor="ctr">
            <a:normAutofit/>
          </a:bodyPr>
          <a:lstStyle/>
          <a:p>
            <a:pPr algn="ctr"/>
            <a:r>
              <a:rPr lang="en-US" dirty="0">
                <a:solidFill>
                  <a:srgbClr val="0070C0"/>
                </a:solidFill>
              </a:rPr>
              <a:t> Structure of Presentation</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800580" y="2254373"/>
            <a:ext cx="10750953" cy="4239026"/>
          </a:xfrm>
        </p:spPr>
        <p:txBody>
          <a:bodyPr anchor="ctr">
            <a:normAutofit/>
          </a:bodyPr>
          <a:lstStyle/>
          <a:p>
            <a:pPr marL="514350" indent="-514350">
              <a:buFont typeface="+mj-lt"/>
              <a:buAutoNum type="arabicPeriod"/>
            </a:pPr>
            <a:r>
              <a:rPr lang="en-US" sz="3200" dirty="0">
                <a:solidFill>
                  <a:schemeClr val="accent4">
                    <a:lumMod val="50000"/>
                  </a:schemeClr>
                </a:solidFill>
              </a:rPr>
              <a:t>Introduce the concept of </a:t>
            </a:r>
            <a:r>
              <a:rPr lang="en-US" sz="3200" i="1" dirty="0">
                <a:solidFill>
                  <a:schemeClr val="accent4">
                    <a:lumMod val="50000"/>
                  </a:schemeClr>
                </a:solidFill>
              </a:rPr>
              <a:t>relation agency </a:t>
            </a:r>
            <a:r>
              <a:rPr lang="en-US" sz="3200" dirty="0">
                <a:solidFill>
                  <a:schemeClr val="accent4">
                    <a:lumMod val="50000"/>
                  </a:schemeClr>
                </a:solidFill>
              </a:rPr>
              <a:t>as a resource to transform social practice.</a:t>
            </a:r>
          </a:p>
          <a:p>
            <a:pPr marL="514350" indent="-514350">
              <a:buFont typeface="+mj-lt"/>
              <a:buAutoNum type="arabicPeriod"/>
            </a:pPr>
            <a:r>
              <a:rPr lang="en-US" sz="3200" dirty="0">
                <a:solidFill>
                  <a:schemeClr val="accent4">
                    <a:lumMod val="50000"/>
                  </a:schemeClr>
                </a:solidFill>
              </a:rPr>
              <a:t>Describe a methodological application of Cultural Historical Activity Theory (CHAT) to show how relational agency can be analysed in a way to optimise transformative outcomes.</a:t>
            </a:r>
          </a:p>
          <a:p>
            <a:pPr marL="514350" indent="-514350">
              <a:buFont typeface="+mj-lt"/>
              <a:buAutoNum type="arabicPeriod"/>
            </a:pPr>
            <a:r>
              <a:rPr lang="en-US" sz="3200" dirty="0">
                <a:solidFill>
                  <a:schemeClr val="accent4">
                    <a:lumMod val="50000"/>
                  </a:schemeClr>
                </a:solidFill>
              </a:rPr>
              <a:t>Exemplify how relational agency can work to transform social practices for disaster recovery using examples from peer reviewed literature and an Australian community led programme called </a:t>
            </a:r>
            <a:r>
              <a:rPr lang="en-US" sz="3200" i="1" dirty="0">
                <a:solidFill>
                  <a:schemeClr val="accent4">
                    <a:lumMod val="50000"/>
                  </a:schemeClr>
                </a:solidFill>
              </a:rPr>
              <a:t>Fire to Flourish</a:t>
            </a:r>
            <a:r>
              <a:rPr lang="en-US" sz="3200" dirty="0">
                <a:solidFill>
                  <a:schemeClr val="accent4">
                    <a:lumMod val="50000"/>
                  </a:schemeClr>
                </a:solidFill>
              </a:rPr>
              <a:t>.   </a:t>
            </a:r>
          </a:p>
          <a:p>
            <a:pPr marL="514350" indent="-514350">
              <a:buFont typeface="+mj-lt"/>
              <a:buAutoNum type="arabicPeriod"/>
            </a:pPr>
            <a:endParaRPr lang="en-US" sz="1000" dirty="0">
              <a:solidFill>
                <a:schemeClr val="accent4">
                  <a:lumMod val="50000"/>
                </a:schemeClr>
              </a:solidFill>
            </a:endParaRPr>
          </a:p>
          <a:p>
            <a:pPr marL="457200" indent="-457200">
              <a:buFont typeface="+mj-lt"/>
              <a:buAutoNum type="arabicPeriod"/>
            </a:pPr>
            <a:endParaRPr lang="en-US" sz="2400" dirty="0">
              <a:solidFill>
                <a:schemeClr val="accent4">
                  <a:lumMod val="50000"/>
                </a:schemeClr>
              </a:solidFill>
            </a:endParaRPr>
          </a:p>
          <a:p>
            <a:endParaRPr lang="en-US" sz="1800" dirty="0"/>
          </a:p>
        </p:txBody>
      </p:sp>
    </p:spTree>
    <p:extLst>
      <p:ext uri="{BB962C8B-B14F-4D97-AF65-F5344CB8AC3E}">
        <p14:creationId xmlns:p14="http://schemas.microsoft.com/office/powerpoint/2010/main" val="307733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637522" y="341075"/>
            <a:ext cx="8639162" cy="1097280"/>
          </a:xfrm>
        </p:spPr>
        <p:txBody>
          <a:bodyPr anchor="ctr">
            <a:normAutofit/>
          </a:bodyPr>
          <a:lstStyle/>
          <a:p>
            <a:pPr algn="ctr"/>
            <a:r>
              <a:rPr lang="en-US" dirty="0">
                <a:solidFill>
                  <a:srgbClr val="0070C0"/>
                </a:solidFill>
              </a:rPr>
              <a:t>Research Questions</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1020501" y="1169044"/>
            <a:ext cx="10150998" cy="5069710"/>
          </a:xfrm>
        </p:spPr>
        <p:txBody>
          <a:bodyPr anchor="ctr">
            <a:normAutofit/>
          </a:bodyPr>
          <a:lstStyle/>
          <a:p>
            <a:pPr marL="0" indent="0">
              <a:buNone/>
            </a:pPr>
            <a:r>
              <a:rPr lang="en-US" sz="3600" dirty="0">
                <a:solidFill>
                  <a:srgbClr val="002060"/>
                </a:solidFill>
              </a:rPr>
              <a:t>How can we apply the concept of  </a:t>
            </a:r>
            <a:r>
              <a:rPr lang="en-US" sz="3600" i="1" dirty="0">
                <a:solidFill>
                  <a:srgbClr val="002060"/>
                </a:solidFill>
              </a:rPr>
              <a:t>relational agency </a:t>
            </a:r>
            <a:r>
              <a:rPr lang="en-US" sz="3600" dirty="0">
                <a:solidFill>
                  <a:srgbClr val="002060"/>
                </a:solidFill>
              </a:rPr>
              <a:t>to better understand… </a:t>
            </a:r>
          </a:p>
          <a:p>
            <a:pPr marL="742950" indent="-742950">
              <a:buFont typeface="+mj-lt"/>
              <a:buAutoNum type="arabicPeriod"/>
            </a:pPr>
            <a:r>
              <a:rPr lang="en-US" sz="3600" dirty="0">
                <a:solidFill>
                  <a:srgbClr val="002060"/>
                </a:solidFill>
              </a:rPr>
              <a:t>the social dimensions associated with disaster recovery in communities?</a:t>
            </a:r>
          </a:p>
          <a:p>
            <a:pPr marL="742950" indent="-742950">
              <a:buFont typeface="+mj-lt"/>
              <a:buAutoNum type="arabicPeriod"/>
            </a:pPr>
            <a:r>
              <a:rPr lang="en-US" sz="3600" dirty="0">
                <a:solidFill>
                  <a:srgbClr val="002060"/>
                </a:solidFill>
              </a:rPr>
              <a:t>the interrelational spaces and mediated objects for which these dimensions can enact transformation? </a:t>
            </a:r>
          </a:p>
          <a:p>
            <a:endParaRPr lang="en-US" sz="1800" dirty="0"/>
          </a:p>
        </p:txBody>
      </p:sp>
    </p:spTree>
    <p:extLst>
      <p:ext uri="{BB962C8B-B14F-4D97-AF65-F5344CB8AC3E}">
        <p14:creationId xmlns:p14="http://schemas.microsoft.com/office/powerpoint/2010/main" val="237455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1E0A54-7ECD-4775-927D-1D393784E90F}"/>
              </a:ext>
            </a:extLst>
          </p:cNvPr>
          <p:cNvPicPr>
            <a:picLocks noChangeAspect="1"/>
          </p:cNvPicPr>
          <p:nvPr/>
        </p:nvPicPr>
        <p:blipFill>
          <a:blip r:embed="rId3"/>
          <a:stretch>
            <a:fillRect/>
          </a:stretch>
        </p:blipFill>
        <p:spPr>
          <a:xfrm>
            <a:off x="7288" y="0"/>
            <a:ext cx="12191999" cy="6858000"/>
          </a:xfrm>
          <a:prstGeom prst="rect">
            <a:avLst/>
          </a:prstGeom>
        </p:spPr>
      </p:pic>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3612541" y="0"/>
            <a:ext cx="8586746" cy="831532"/>
          </a:xfrm>
        </p:spPr>
        <p:txBody>
          <a:bodyPr anchor="ctr">
            <a:normAutofit/>
          </a:bodyPr>
          <a:lstStyle/>
          <a:p>
            <a:pPr algn="ctr"/>
            <a:r>
              <a:rPr lang="en-US" dirty="0">
                <a:solidFill>
                  <a:srgbClr val="00B0F0"/>
                </a:solidFill>
              </a:rPr>
              <a:t>Why Relational Agency?</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3748251" y="1113666"/>
            <a:ext cx="8315325" cy="5576502"/>
          </a:xfrm>
        </p:spPr>
        <p:txBody>
          <a:bodyPr anchor="ctr">
            <a:normAutofit/>
          </a:bodyPr>
          <a:lstStyle/>
          <a:p>
            <a:pPr marL="457200" indent="-457200" algn="ctr">
              <a:buClr>
                <a:schemeClr val="bg2"/>
              </a:buClr>
              <a:buFont typeface="+mj-lt"/>
              <a:buAutoNum type="arabicPeriod"/>
            </a:pPr>
            <a:r>
              <a:rPr lang="en-US" sz="2400" dirty="0">
                <a:solidFill>
                  <a:schemeClr val="accent1">
                    <a:lumMod val="20000"/>
                    <a:lumOff val="80000"/>
                  </a:schemeClr>
                </a:solidFill>
                <a:latin typeface="+mj-lt"/>
                <a:cs typeface="Calibri Light" panose="020F0302020204030204" pitchFamily="34" charset="0"/>
              </a:rPr>
              <a:t>Relational agency places a focus on the </a:t>
            </a:r>
            <a:r>
              <a:rPr lang="en-US" sz="2400" u="sng" dirty="0">
                <a:solidFill>
                  <a:schemeClr val="accent1">
                    <a:lumMod val="20000"/>
                    <a:lumOff val="80000"/>
                  </a:schemeClr>
                </a:solidFill>
                <a:latin typeface="+mj-lt"/>
                <a:cs typeface="Calibri Light" panose="020F0302020204030204" pitchFamily="34" charset="0"/>
              </a:rPr>
              <a:t>quality of a relation </a:t>
            </a:r>
            <a:r>
              <a:rPr lang="en-US" sz="2400" dirty="0">
                <a:solidFill>
                  <a:schemeClr val="accent1">
                    <a:lumMod val="20000"/>
                    <a:lumOff val="80000"/>
                  </a:schemeClr>
                </a:solidFill>
                <a:latin typeface="+mj-lt"/>
                <a:cs typeface="Calibri Light" panose="020F0302020204030204" pitchFamily="34" charset="0"/>
              </a:rPr>
              <a:t>and </a:t>
            </a:r>
            <a:r>
              <a:rPr lang="en-US" sz="2400" u="sng" dirty="0">
                <a:solidFill>
                  <a:schemeClr val="accent1">
                    <a:lumMod val="20000"/>
                    <a:lumOff val="80000"/>
                  </a:schemeClr>
                </a:solidFill>
                <a:latin typeface="+mj-lt"/>
                <a:cs typeface="Calibri Light" panose="020F0302020204030204" pitchFamily="34" charset="0"/>
              </a:rPr>
              <a:t>can implicate a moral imperative of the Self-in-relation to the Other by working towards the common good.</a:t>
            </a:r>
            <a:r>
              <a:rPr lang="en-US" sz="2400" dirty="0">
                <a:solidFill>
                  <a:schemeClr val="accent1">
                    <a:lumMod val="20000"/>
                    <a:lumOff val="80000"/>
                  </a:schemeClr>
                </a:solidFill>
                <a:latin typeface="+mj-lt"/>
                <a:cs typeface="Calibri Light" panose="020F0302020204030204" pitchFamily="34" charset="0"/>
              </a:rPr>
              <a:t>  </a:t>
            </a:r>
          </a:p>
          <a:p>
            <a:pPr marL="457200" indent="-457200" algn="ctr">
              <a:buClr>
                <a:schemeClr val="bg2"/>
              </a:buClr>
              <a:buFont typeface="+mj-lt"/>
              <a:buAutoNum type="arabicPeriod"/>
            </a:pPr>
            <a:endParaRPr lang="en-US" sz="2400" dirty="0">
              <a:solidFill>
                <a:schemeClr val="accent1">
                  <a:lumMod val="20000"/>
                  <a:lumOff val="80000"/>
                </a:schemeClr>
              </a:solidFill>
              <a:latin typeface="+mj-lt"/>
              <a:cs typeface="Calibri Light" panose="020F0302020204030204" pitchFamily="34" charset="0"/>
            </a:endParaRPr>
          </a:p>
          <a:p>
            <a:pPr marL="457200" indent="-457200" algn="ctr">
              <a:buClr>
                <a:schemeClr val="bg2"/>
              </a:buClr>
              <a:buFont typeface="+mj-lt"/>
              <a:buAutoNum type="arabicPeriod"/>
            </a:pPr>
            <a:r>
              <a:rPr lang="en-US" sz="2400" dirty="0">
                <a:solidFill>
                  <a:schemeClr val="accent1">
                    <a:lumMod val="20000"/>
                    <a:lumOff val="80000"/>
                  </a:schemeClr>
                </a:solidFill>
                <a:latin typeface="+mj-lt"/>
                <a:cs typeface="Calibri Light" panose="020F0302020204030204" pitchFamily="34" charset="0"/>
              </a:rPr>
              <a:t>Relational agency, like other relational ontologies, supports the </a:t>
            </a:r>
            <a:r>
              <a:rPr lang="en-US" sz="2400" u="sng" dirty="0">
                <a:solidFill>
                  <a:schemeClr val="accent1">
                    <a:lumMod val="20000"/>
                    <a:lumOff val="80000"/>
                  </a:schemeClr>
                </a:solidFill>
                <a:latin typeface="+mj-lt"/>
                <a:cs typeface="Calibri Light" panose="020F0302020204030204" pitchFamily="34" charset="0"/>
              </a:rPr>
              <a:t>interconnectedness of humans and non-human others </a:t>
            </a:r>
            <a:r>
              <a:rPr lang="en-US" sz="2400" dirty="0">
                <a:solidFill>
                  <a:schemeClr val="accent1">
                    <a:lumMod val="20000"/>
                    <a:lumOff val="80000"/>
                  </a:schemeClr>
                </a:solidFill>
                <a:latin typeface="+mj-lt"/>
                <a:cs typeface="Calibri Light" panose="020F0302020204030204" pitchFamily="34" charset="0"/>
              </a:rPr>
              <a:t>that aligns with indigenous and First Nations worldviews.</a:t>
            </a:r>
          </a:p>
          <a:p>
            <a:pPr marL="457200" indent="-457200" algn="ctr">
              <a:buClr>
                <a:schemeClr val="bg2"/>
              </a:buClr>
              <a:buFont typeface="+mj-lt"/>
              <a:buAutoNum type="arabicPeriod"/>
            </a:pPr>
            <a:endParaRPr lang="en-US" sz="2400" dirty="0">
              <a:solidFill>
                <a:schemeClr val="accent1">
                  <a:lumMod val="20000"/>
                  <a:lumOff val="80000"/>
                </a:schemeClr>
              </a:solidFill>
              <a:latin typeface="+mj-lt"/>
              <a:cs typeface="Calibri Light" panose="020F0302020204030204" pitchFamily="34" charset="0"/>
            </a:endParaRPr>
          </a:p>
          <a:p>
            <a:pPr marL="457200" indent="-457200" algn="ctr">
              <a:buClr>
                <a:schemeClr val="bg2"/>
              </a:buClr>
              <a:buFont typeface="+mj-lt"/>
              <a:buAutoNum type="arabicPeriod"/>
            </a:pPr>
            <a:r>
              <a:rPr lang="en-US" sz="2400" dirty="0">
                <a:solidFill>
                  <a:schemeClr val="accent1">
                    <a:lumMod val="20000"/>
                    <a:lumOff val="80000"/>
                  </a:schemeClr>
                </a:solidFill>
                <a:latin typeface="+mj-lt"/>
                <a:cs typeface="Calibri Light" panose="020F0302020204030204" pitchFamily="34" charset="0"/>
              </a:rPr>
              <a:t>Relational agency can be understood as a resource that can expand our capacity to solve common problems by</a:t>
            </a:r>
            <a:r>
              <a:rPr lang="en-US" sz="2400" u="sng" dirty="0">
                <a:solidFill>
                  <a:schemeClr val="accent1">
                    <a:lumMod val="20000"/>
                    <a:lumOff val="80000"/>
                  </a:schemeClr>
                </a:solidFill>
                <a:latin typeface="+mj-lt"/>
                <a:cs typeface="Calibri Light" panose="020F0302020204030204" pitchFamily="34" charset="0"/>
              </a:rPr>
              <a:t> bringing together different expertise and tools in a social practice</a:t>
            </a:r>
            <a:r>
              <a:rPr lang="en-US" sz="2400" dirty="0">
                <a:solidFill>
                  <a:schemeClr val="accent1">
                    <a:lumMod val="20000"/>
                    <a:lumOff val="80000"/>
                  </a:schemeClr>
                </a:solidFill>
                <a:latin typeface="+mj-lt"/>
                <a:cs typeface="Calibri Light" panose="020F0302020204030204" pitchFamily="34" charset="0"/>
              </a:rPr>
              <a:t>.</a:t>
            </a:r>
          </a:p>
          <a:p>
            <a:pPr marL="457200" indent="-457200" algn="ctr">
              <a:buClr>
                <a:schemeClr val="bg2"/>
              </a:buClr>
              <a:buFont typeface="+mj-lt"/>
              <a:buAutoNum type="arabicPeriod"/>
            </a:pPr>
            <a:endParaRPr lang="en-US" sz="2400" dirty="0">
              <a:solidFill>
                <a:schemeClr val="accent1">
                  <a:lumMod val="20000"/>
                  <a:lumOff val="80000"/>
                </a:schemeClr>
              </a:solidFill>
              <a:latin typeface="+mj-lt"/>
              <a:cs typeface="Calibri Light" panose="020F0302020204030204" pitchFamily="34" charset="0"/>
            </a:endParaRPr>
          </a:p>
          <a:p>
            <a:pPr marL="457200" indent="-457200" algn="ctr">
              <a:buClr>
                <a:schemeClr val="bg2"/>
              </a:buClr>
              <a:buFont typeface="+mj-lt"/>
              <a:buAutoNum type="arabicPeriod"/>
            </a:pPr>
            <a:r>
              <a:rPr lang="en-US" sz="2400" dirty="0">
                <a:solidFill>
                  <a:schemeClr val="accent1">
                    <a:lumMod val="20000"/>
                    <a:lumOff val="80000"/>
                  </a:schemeClr>
                </a:solidFill>
                <a:latin typeface="+mj-lt"/>
                <a:cs typeface="Calibri Light" panose="020F0302020204030204" pitchFamily="34" charset="0"/>
              </a:rPr>
              <a:t>Surprisingly, </a:t>
            </a:r>
            <a:r>
              <a:rPr lang="en-US" sz="2400" u="sng" dirty="0">
                <a:solidFill>
                  <a:schemeClr val="accent1">
                    <a:lumMod val="20000"/>
                    <a:lumOff val="80000"/>
                  </a:schemeClr>
                </a:solidFill>
                <a:latin typeface="+mj-lt"/>
                <a:cs typeface="Calibri Light" panose="020F0302020204030204" pitchFamily="34" charset="0"/>
              </a:rPr>
              <a:t>relational agency as a resource is not well understood in disaster recovery</a:t>
            </a:r>
            <a:r>
              <a:rPr lang="en-US" sz="2400" dirty="0">
                <a:solidFill>
                  <a:schemeClr val="accent1">
                    <a:lumMod val="20000"/>
                    <a:lumOff val="80000"/>
                  </a:schemeClr>
                </a:solidFill>
                <a:latin typeface="+mj-lt"/>
                <a:cs typeface="Calibri Light" panose="020F0302020204030204" pitchFamily="34" charset="0"/>
              </a:rPr>
              <a:t>.</a:t>
            </a:r>
            <a:r>
              <a:rPr lang="en-US" sz="2800" dirty="0">
                <a:solidFill>
                  <a:schemeClr val="accent1">
                    <a:lumMod val="20000"/>
                    <a:lumOff val="80000"/>
                  </a:schemeClr>
                </a:solidFill>
                <a:latin typeface="+mj-lt"/>
                <a:cs typeface="Calibri Light" panose="020F0302020204030204" pitchFamily="34" charset="0"/>
              </a:rPr>
              <a:t> </a:t>
            </a:r>
            <a:endParaRPr lang="en-US" sz="2800" b="1" dirty="0">
              <a:solidFill>
                <a:schemeClr val="accent4">
                  <a:lumMod val="50000"/>
                </a:schemeClr>
              </a:solidFill>
            </a:endParaRPr>
          </a:p>
          <a:p>
            <a:endParaRPr lang="en-US" sz="1800" dirty="0"/>
          </a:p>
        </p:txBody>
      </p:sp>
      <p:pic>
        <p:nvPicPr>
          <p:cNvPr id="3" name="Picture 2">
            <a:extLst>
              <a:ext uri="{FF2B5EF4-FFF2-40B4-BE49-F238E27FC236}">
                <a16:creationId xmlns:a16="http://schemas.microsoft.com/office/drawing/2014/main" id="{14D3D207-595D-486B-BD55-6356112A1D0D}"/>
              </a:ext>
            </a:extLst>
          </p:cNvPr>
          <p:cNvPicPr>
            <a:picLocks noChangeAspect="1"/>
          </p:cNvPicPr>
          <p:nvPr/>
        </p:nvPicPr>
        <p:blipFill>
          <a:blip r:embed="rId4"/>
          <a:stretch>
            <a:fillRect/>
          </a:stretch>
        </p:blipFill>
        <p:spPr>
          <a:xfrm>
            <a:off x="0" y="0"/>
            <a:ext cx="3597965" cy="3429000"/>
          </a:xfrm>
          <a:prstGeom prst="rect">
            <a:avLst/>
          </a:prstGeom>
        </p:spPr>
      </p:pic>
      <p:pic>
        <p:nvPicPr>
          <p:cNvPr id="7" name="Picture 6">
            <a:extLst>
              <a:ext uri="{FF2B5EF4-FFF2-40B4-BE49-F238E27FC236}">
                <a16:creationId xmlns:a16="http://schemas.microsoft.com/office/drawing/2014/main" id="{87C3B3D0-BE48-488D-8C73-E8D16A61274E}"/>
              </a:ext>
            </a:extLst>
          </p:cNvPr>
          <p:cNvPicPr>
            <a:picLocks noChangeAspect="1"/>
          </p:cNvPicPr>
          <p:nvPr/>
        </p:nvPicPr>
        <p:blipFill>
          <a:blip r:embed="rId5"/>
          <a:stretch>
            <a:fillRect/>
          </a:stretch>
        </p:blipFill>
        <p:spPr>
          <a:xfrm>
            <a:off x="7288" y="3315822"/>
            <a:ext cx="3597965" cy="3542178"/>
          </a:xfrm>
          <a:prstGeom prst="rect">
            <a:avLst/>
          </a:prstGeom>
        </p:spPr>
      </p:pic>
    </p:spTree>
    <p:extLst>
      <p:ext uri="{BB962C8B-B14F-4D97-AF65-F5344CB8AC3E}">
        <p14:creationId xmlns:p14="http://schemas.microsoft.com/office/powerpoint/2010/main" val="277222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2522" y="534235"/>
            <a:ext cx="12059478" cy="1148128"/>
          </a:xfrm>
        </p:spPr>
        <p:txBody>
          <a:bodyPr anchor="ctr">
            <a:noAutofit/>
          </a:bodyPr>
          <a:lstStyle/>
          <a:p>
            <a:pPr algn="ctr"/>
            <a:r>
              <a:rPr lang="en-US" sz="4000" dirty="0">
                <a:solidFill>
                  <a:srgbClr val="0070C0"/>
                </a:solidFill>
              </a:rPr>
              <a:t>Aboriginal Knowledge is Relational, Involving a Deep </a:t>
            </a:r>
            <a:br>
              <a:rPr lang="en-US" sz="4000" dirty="0">
                <a:solidFill>
                  <a:srgbClr val="0070C0"/>
                </a:solidFill>
              </a:rPr>
            </a:br>
            <a:r>
              <a:rPr lang="en-US" sz="4000" dirty="0">
                <a:solidFill>
                  <a:srgbClr val="0070C0"/>
                </a:solidFill>
              </a:rPr>
              <a:t>(Self) Identification with Country (Other) Dating Back Around 65,000 Years (or possibly longer)</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369703" y="2007305"/>
            <a:ext cx="5991525" cy="4696668"/>
          </a:xfrm>
        </p:spPr>
        <p:txBody>
          <a:bodyPr anchor="ctr">
            <a:noAutofit/>
          </a:bodyPr>
          <a:lstStyle/>
          <a:p>
            <a:pPr marL="0" indent="0">
              <a:buNone/>
            </a:pPr>
            <a:r>
              <a:rPr lang="en-US" sz="2400" i="1" dirty="0">
                <a:solidFill>
                  <a:srgbClr val="002060"/>
                </a:solidFill>
              </a:rPr>
              <a:t>…I’ve watched in anguish and horror as fire lays waste to precious Yuin land, taking everything with it – lives, homes, animals, trees – but for First Nations people it is also burning up our memories, our sacred places, all the things which make us who we are. It’s a particular grief, to lose forever what connects you to a place in the landscape. Our ancestors felt it, our elders felt it, and now we are feeling it all over again …(Allam, 2020a).</a:t>
            </a:r>
          </a:p>
          <a:p>
            <a:pPr marL="0" indent="0">
              <a:buNone/>
            </a:pPr>
            <a:r>
              <a:rPr lang="en-US" sz="2000" dirty="0">
                <a:solidFill>
                  <a:srgbClr val="002060"/>
                </a:solidFill>
                <a:latin typeface="+mj-lt"/>
              </a:rPr>
              <a:t>Williamson B., Markham F., &amp; Weir J.K. (2020). Aboriginal Peoples and the Response to the 2019-2020 Bushfires. </a:t>
            </a:r>
          </a:p>
        </p:txBody>
      </p:sp>
      <p:pic>
        <p:nvPicPr>
          <p:cNvPr id="4" name="Picture 3">
            <a:extLst>
              <a:ext uri="{FF2B5EF4-FFF2-40B4-BE49-F238E27FC236}">
                <a16:creationId xmlns:a16="http://schemas.microsoft.com/office/drawing/2014/main" id="{4A36D4BC-E3FE-435F-BB92-93710C7205BE}"/>
              </a:ext>
            </a:extLst>
          </p:cNvPr>
          <p:cNvPicPr>
            <a:picLocks noChangeAspect="1"/>
          </p:cNvPicPr>
          <p:nvPr/>
        </p:nvPicPr>
        <p:blipFill>
          <a:blip r:embed="rId3"/>
          <a:stretch>
            <a:fillRect/>
          </a:stretch>
        </p:blipFill>
        <p:spPr>
          <a:xfrm>
            <a:off x="9150617" y="2221677"/>
            <a:ext cx="2666833" cy="4267924"/>
          </a:xfrm>
          <a:prstGeom prst="rect">
            <a:avLst/>
          </a:prstGeom>
        </p:spPr>
      </p:pic>
      <p:pic>
        <p:nvPicPr>
          <p:cNvPr id="3" name="Picture 2">
            <a:extLst>
              <a:ext uri="{FF2B5EF4-FFF2-40B4-BE49-F238E27FC236}">
                <a16:creationId xmlns:a16="http://schemas.microsoft.com/office/drawing/2014/main" id="{908F3B65-AFA0-42A3-ACDC-929FC5C2D14F}"/>
              </a:ext>
            </a:extLst>
          </p:cNvPr>
          <p:cNvPicPr>
            <a:picLocks noChangeAspect="1"/>
          </p:cNvPicPr>
          <p:nvPr/>
        </p:nvPicPr>
        <p:blipFill>
          <a:blip r:embed="rId4"/>
          <a:stretch>
            <a:fillRect/>
          </a:stretch>
        </p:blipFill>
        <p:spPr>
          <a:xfrm>
            <a:off x="6436464" y="2221677"/>
            <a:ext cx="2563682" cy="4267924"/>
          </a:xfrm>
          <a:prstGeom prst="rect">
            <a:avLst/>
          </a:prstGeom>
        </p:spPr>
      </p:pic>
    </p:spTree>
    <p:extLst>
      <p:ext uri="{BB962C8B-B14F-4D97-AF65-F5344CB8AC3E}">
        <p14:creationId xmlns:p14="http://schemas.microsoft.com/office/powerpoint/2010/main" val="406497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2E659B-D9A1-4FFA-9A11-69661C0C00F3}"/>
              </a:ext>
            </a:extLst>
          </p:cNvPr>
          <p:cNvSpPr>
            <a:spLocks noGrp="1"/>
          </p:cNvSpPr>
          <p:nvPr>
            <p:ph type="title"/>
          </p:nvPr>
        </p:nvSpPr>
        <p:spPr>
          <a:xfrm>
            <a:off x="123463" y="259540"/>
            <a:ext cx="11945073" cy="1356360"/>
          </a:xfrm>
        </p:spPr>
        <p:txBody>
          <a:bodyPr>
            <a:normAutofit/>
          </a:bodyPr>
          <a:lstStyle/>
          <a:p>
            <a:pPr algn="ctr"/>
            <a:r>
              <a:rPr lang="en-US" sz="4000" dirty="0">
                <a:solidFill>
                  <a:srgbClr val="0070C0"/>
                </a:solidFill>
              </a:rPr>
              <a:t>Applying CHAT to Understand how Relational Agency is Mediated Within Social Systems: Object Focussed</a:t>
            </a:r>
            <a:endParaRPr lang="en-GB" sz="4000" dirty="0"/>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sz="half" idx="1"/>
          </p:nvPr>
        </p:nvSpPr>
        <p:spPr>
          <a:xfrm>
            <a:off x="430410" y="2754776"/>
            <a:ext cx="7222602" cy="3679564"/>
          </a:xfrm>
        </p:spPr>
        <p:txBody>
          <a:bodyPr anchor="ctr">
            <a:normAutofit/>
          </a:bodyPr>
          <a:lstStyle/>
          <a:p>
            <a:pPr marL="0" indent="0">
              <a:lnSpc>
                <a:spcPct val="100000"/>
              </a:lnSpc>
              <a:spcBef>
                <a:spcPts val="0"/>
              </a:spcBef>
              <a:buNone/>
            </a:pPr>
            <a:r>
              <a:rPr lang="en-AU" sz="2000" b="1" i="1" dirty="0">
                <a:solidFill>
                  <a:srgbClr val="002060"/>
                </a:solidFill>
                <a:cs typeface="Calibri Light" panose="020F0302020204030204" pitchFamily="34" charset="0"/>
              </a:rPr>
              <a:t>Cultural Historical Activity Theory (CHAT) </a:t>
            </a:r>
            <a:r>
              <a:rPr lang="en-AU" sz="2000" dirty="0">
                <a:solidFill>
                  <a:srgbClr val="002060"/>
                </a:solidFill>
                <a:cs typeface="Calibri Light" panose="020F0302020204030204" pitchFamily="34" charset="0"/>
              </a:rPr>
              <a:t>derives from:</a:t>
            </a:r>
          </a:p>
          <a:p>
            <a:pPr marL="0" indent="0">
              <a:lnSpc>
                <a:spcPct val="100000"/>
              </a:lnSpc>
              <a:spcBef>
                <a:spcPts val="0"/>
              </a:spcBef>
              <a:buNone/>
            </a:pPr>
            <a:endParaRPr lang="en-AU" sz="2000" dirty="0">
              <a:solidFill>
                <a:srgbClr val="002060"/>
              </a:solidFill>
              <a:cs typeface="Calibri Light" panose="020F0302020204030204" pitchFamily="34" charset="0"/>
            </a:endParaRPr>
          </a:p>
          <a:p>
            <a:pPr marL="0" indent="0">
              <a:lnSpc>
                <a:spcPct val="100000"/>
              </a:lnSpc>
              <a:spcBef>
                <a:spcPts val="0"/>
              </a:spcBef>
              <a:buNone/>
            </a:pPr>
            <a:r>
              <a:rPr lang="en-AU" sz="2000" dirty="0">
                <a:solidFill>
                  <a:srgbClr val="002060"/>
                </a:solidFill>
                <a:cs typeface="Calibri Light" panose="020F0302020204030204" pitchFamily="34" charset="0"/>
              </a:rPr>
              <a:t> 1. Lev Vygotsky's </a:t>
            </a:r>
            <a:r>
              <a:rPr lang="en-AU" sz="2000" b="1" i="1" dirty="0">
                <a:solidFill>
                  <a:srgbClr val="002060"/>
                </a:solidFill>
                <a:cs typeface="Calibri Light" panose="020F0302020204030204" pitchFamily="34" charset="0"/>
              </a:rPr>
              <a:t>sociocultural psychology</a:t>
            </a:r>
            <a:r>
              <a:rPr lang="en-AU" sz="2000" dirty="0">
                <a:solidFill>
                  <a:srgbClr val="002060"/>
                </a:solidFill>
                <a:cs typeface="Calibri Light" panose="020F0302020204030204" pitchFamily="34" charset="0"/>
              </a:rPr>
              <a:t>: the mind (Self) </a:t>
            </a:r>
          </a:p>
          <a:p>
            <a:pPr marL="0" indent="0">
              <a:lnSpc>
                <a:spcPct val="100000"/>
              </a:lnSpc>
              <a:spcBef>
                <a:spcPts val="0"/>
              </a:spcBef>
              <a:buNone/>
            </a:pPr>
            <a:r>
              <a:rPr lang="en-AU" sz="2000" dirty="0">
                <a:solidFill>
                  <a:srgbClr val="002060"/>
                </a:solidFill>
                <a:cs typeface="Calibri Light" panose="020F0302020204030204" pitchFamily="34" charset="0"/>
              </a:rPr>
              <a:t>cannot be separated from its surrounding historical and cultural social context (Other). </a:t>
            </a:r>
          </a:p>
          <a:p>
            <a:pPr marL="0" indent="0">
              <a:lnSpc>
                <a:spcPct val="100000"/>
              </a:lnSpc>
              <a:spcBef>
                <a:spcPts val="0"/>
              </a:spcBef>
              <a:buNone/>
            </a:pPr>
            <a:r>
              <a:rPr lang="en-AU" sz="2000" b="1" i="1" dirty="0">
                <a:solidFill>
                  <a:srgbClr val="002060"/>
                </a:solidFill>
                <a:cs typeface="Calibri Light" panose="020F0302020204030204" pitchFamily="34" charset="0"/>
              </a:rPr>
              <a:t>2. Activity Theory </a:t>
            </a:r>
            <a:r>
              <a:rPr lang="en-AU" sz="2000" dirty="0">
                <a:solidFill>
                  <a:srgbClr val="002060"/>
                </a:solidFill>
                <a:cs typeface="Calibri Light" panose="020F0302020204030204" pitchFamily="34" charset="0"/>
              </a:rPr>
              <a:t>derives from ideas  of collective consciousness </a:t>
            </a:r>
          </a:p>
          <a:p>
            <a:pPr marL="0" indent="0">
              <a:lnSpc>
                <a:spcPct val="100000"/>
              </a:lnSpc>
              <a:spcBef>
                <a:spcPts val="0"/>
              </a:spcBef>
              <a:buNone/>
            </a:pPr>
            <a:r>
              <a:rPr lang="en-AU" sz="2000" dirty="0">
                <a:solidFill>
                  <a:srgbClr val="002060"/>
                </a:solidFill>
                <a:cs typeface="Calibri Light" panose="020F0302020204030204" pitchFamily="34" charset="0"/>
              </a:rPr>
              <a:t>and Marxist socialist ideas.</a:t>
            </a:r>
          </a:p>
          <a:p>
            <a:pPr marL="0" indent="0">
              <a:lnSpc>
                <a:spcPct val="100000"/>
              </a:lnSpc>
              <a:spcBef>
                <a:spcPts val="0"/>
              </a:spcBef>
              <a:buNone/>
            </a:pPr>
            <a:endParaRPr lang="en-AU" sz="2000" dirty="0">
              <a:solidFill>
                <a:srgbClr val="002060"/>
              </a:solidFill>
              <a:cs typeface="Calibri Light" panose="020F0302020204030204" pitchFamily="34" charset="0"/>
            </a:endParaRPr>
          </a:p>
          <a:p>
            <a:pPr marL="0" indent="0">
              <a:lnSpc>
                <a:spcPct val="100000"/>
              </a:lnSpc>
              <a:spcBef>
                <a:spcPts val="0"/>
              </a:spcBef>
              <a:buNone/>
            </a:pPr>
            <a:r>
              <a:rPr lang="en-US" sz="2000" b="1" dirty="0">
                <a:solidFill>
                  <a:srgbClr val="002060"/>
                </a:solidFill>
                <a:cs typeface="Calibri Light" panose="020F0302020204030204" pitchFamily="34" charset="0"/>
              </a:rPr>
              <a:t>We transform the world first by interpreting it. We then act on the basis of our interpretations in a social setting</a:t>
            </a:r>
            <a:r>
              <a:rPr lang="en-US" sz="2000" dirty="0">
                <a:solidFill>
                  <a:srgbClr val="002060"/>
                </a:solidFill>
                <a:cs typeface="Calibri Light" panose="020F0302020204030204" pitchFamily="34" charset="0"/>
              </a:rPr>
              <a:t>. We can apply   a CHAT mediation triangle to explore and analyse how social practices are shaped by relational agency.</a:t>
            </a:r>
          </a:p>
          <a:p>
            <a:pPr marL="0" indent="0">
              <a:lnSpc>
                <a:spcPct val="100000"/>
              </a:lnSpc>
              <a:spcBef>
                <a:spcPts val="0"/>
              </a:spcBef>
              <a:buNone/>
            </a:pPr>
            <a:endParaRPr lang="en-US" sz="2000" dirty="0">
              <a:solidFill>
                <a:srgbClr val="002060"/>
              </a:solidFill>
              <a:cs typeface="Calibri Light" panose="020F0302020204030204" pitchFamily="34" charset="0"/>
            </a:endParaRPr>
          </a:p>
          <a:p>
            <a:pPr marL="0" indent="0">
              <a:lnSpc>
                <a:spcPct val="100000"/>
              </a:lnSpc>
              <a:spcBef>
                <a:spcPts val="0"/>
              </a:spcBef>
              <a:buNone/>
            </a:pPr>
            <a:r>
              <a:rPr lang="en-US" sz="2000" dirty="0">
                <a:solidFill>
                  <a:srgbClr val="002060"/>
                </a:solidFill>
                <a:cs typeface="Calibri Light" panose="020F0302020204030204" pitchFamily="34" charset="0"/>
              </a:rPr>
              <a:t>Relational agency implies a capacity to work with others to </a:t>
            </a:r>
            <a:r>
              <a:rPr lang="en-US" sz="2000" u="sng" dirty="0">
                <a:solidFill>
                  <a:srgbClr val="002060"/>
                </a:solidFill>
                <a:cs typeface="Calibri Light" panose="020F0302020204030204" pitchFamily="34" charset="0"/>
              </a:rPr>
              <a:t>expand the </a:t>
            </a:r>
            <a:r>
              <a:rPr lang="en-US" sz="2000" u="sng" dirty="0">
                <a:solidFill>
                  <a:schemeClr val="accent4">
                    <a:lumMod val="50000"/>
                  </a:schemeClr>
                </a:solidFill>
                <a:cs typeface="Calibri Light" panose="020F0302020204030204" pitchFamily="34" charset="0"/>
              </a:rPr>
              <a:t>(</a:t>
            </a:r>
            <a:r>
              <a:rPr lang="en-US" sz="2000" b="1" i="1" u="sng" dirty="0">
                <a:solidFill>
                  <a:srgbClr val="002060"/>
                </a:solidFill>
                <a:cs typeface="Calibri Light" panose="020F0302020204030204" pitchFamily="34" charset="0"/>
              </a:rPr>
              <a:t>object</a:t>
            </a:r>
            <a:r>
              <a:rPr lang="en-US" sz="2000" u="sng" dirty="0">
                <a:solidFill>
                  <a:schemeClr val="accent4">
                    <a:lumMod val="50000"/>
                  </a:schemeClr>
                </a:solidFill>
                <a:cs typeface="Calibri Light" panose="020F0302020204030204" pitchFamily="34" charset="0"/>
              </a:rPr>
              <a:t>) </a:t>
            </a:r>
            <a:r>
              <a:rPr lang="en-US" sz="2000" dirty="0">
                <a:solidFill>
                  <a:schemeClr val="accent4">
                    <a:lumMod val="50000"/>
                  </a:schemeClr>
                </a:solidFill>
                <a:cs typeface="Calibri Light" panose="020F0302020204030204" pitchFamily="34" charset="0"/>
              </a:rPr>
              <a:t>that one is working to </a:t>
            </a:r>
            <a:r>
              <a:rPr lang="en-US" sz="2000" dirty="0">
                <a:solidFill>
                  <a:srgbClr val="002060"/>
                </a:solidFill>
                <a:cs typeface="Calibri Light" panose="020F0302020204030204" pitchFamily="34" charset="0"/>
              </a:rPr>
              <a:t>transform</a:t>
            </a:r>
            <a:r>
              <a:rPr lang="en-US" sz="2000" dirty="0">
                <a:solidFill>
                  <a:schemeClr val="accent4">
                    <a:lumMod val="50000"/>
                  </a:schemeClr>
                </a:solidFill>
                <a:cs typeface="Calibri Light" panose="020F0302020204030204" pitchFamily="34" charset="0"/>
              </a:rPr>
              <a:t> by accessing the resources (</a:t>
            </a:r>
            <a:r>
              <a:rPr lang="en-US" sz="2000" b="1" i="1" u="sng" dirty="0">
                <a:solidFill>
                  <a:srgbClr val="002060"/>
                </a:solidFill>
                <a:cs typeface="Calibri Light" panose="020F0302020204030204" pitchFamily="34" charset="0"/>
              </a:rPr>
              <a:t>tools</a:t>
            </a:r>
            <a:r>
              <a:rPr lang="en-US" sz="2000" dirty="0">
                <a:solidFill>
                  <a:schemeClr val="accent4">
                    <a:lumMod val="50000"/>
                  </a:schemeClr>
                </a:solidFill>
                <a:cs typeface="Calibri Light" panose="020F0302020204030204" pitchFamily="34" charset="0"/>
              </a:rPr>
              <a:t>) that other (</a:t>
            </a:r>
            <a:r>
              <a:rPr lang="en-US" sz="2000" b="1" i="1" u="sng" dirty="0">
                <a:solidFill>
                  <a:srgbClr val="002060"/>
                </a:solidFill>
                <a:cs typeface="Calibri Light" panose="020F0302020204030204" pitchFamily="34" charset="0"/>
              </a:rPr>
              <a:t>acting subjects</a:t>
            </a:r>
            <a:r>
              <a:rPr lang="en-US" sz="2000" dirty="0">
                <a:solidFill>
                  <a:schemeClr val="accent4">
                    <a:lumMod val="50000"/>
                  </a:schemeClr>
                </a:solidFill>
                <a:cs typeface="Calibri Light" panose="020F0302020204030204" pitchFamily="34" charset="0"/>
              </a:rPr>
              <a:t>) bring to the table. </a:t>
            </a:r>
            <a:r>
              <a:rPr lang="en-US" sz="2000" i="1" dirty="0">
                <a:solidFill>
                  <a:schemeClr val="accent4">
                    <a:lumMod val="50000"/>
                  </a:schemeClr>
                </a:solidFill>
                <a:latin typeface="+mj-lt"/>
                <a:cs typeface="Calibri Light" panose="020F0302020204030204" pitchFamily="34" charset="0"/>
              </a:rPr>
              <a:t> </a:t>
            </a:r>
          </a:p>
          <a:p>
            <a:pPr marL="0" indent="0">
              <a:buNone/>
            </a:pPr>
            <a:endParaRPr lang="en-US" sz="2400" i="1" dirty="0">
              <a:solidFill>
                <a:schemeClr val="accent4">
                  <a:lumMod val="50000"/>
                </a:schemeClr>
              </a:solidFill>
            </a:endParaRPr>
          </a:p>
          <a:p>
            <a:endParaRPr lang="en-US" sz="1800" dirty="0"/>
          </a:p>
        </p:txBody>
      </p:sp>
      <p:pic>
        <p:nvPicPr>
          <p:cNvPr id="9" name="Content Placeholder 8">
            <a:extLst>
              <a:ext uri="{FF2B5EF4-FFF2-40B4-BE49-F238E27FC236}">
                <a16:creationId xmlns:a16="http://schemas.microsoft.com/office/drawing/2014/main" id="{8A59E859-F423-45FD-ACBD-81059CC011E3}"/>
              </a:ext>
            </a:extLst>
          </p:cNvPr>
          <p:cNvPicPr>
            <a:picLocks noGrp="1" noChangeAspect="1"/>
          </p:cNvPicPr>
          <p:nvPr>
            <p:ph sz="half" idx="2"/>
          </p:nvPr>
        </p:nvPicPr>
        <p:blipFill>
          <a:blip r:embed="rId3">
            <a:duotone>
              <a:prstClr val="black"/>
              <a:schemeClr val="accent4">
                <a:tint val="45000"/>
                <a:satMod val="400000"/>
              </a:schemeClr>
            </a:duotone>
          </a:blip>
          <a:stretch>
            <a:fillRect/>
          </a:stretch>
        </p:blipFill>
        <p:spPr>
          <a:xfrm>
            <a:off x="7587805" y="1921397"/>
            <a:ext cx="4173785" cy="3900669"/>
          </a:xfrm>
          <a:prstGeom prst="rect">
            <a:avLst/>
          </a:prstGeom>
          <a:solidFill>
            <a:schemeClr val="accent1">
              <a:lumMod val="20000"/>
              <a:lumOff val="80000"/>
              <a:alpha val="45000"/>
            </a:schemeClr>
          </a:solidFill>
        </p:spPr>
      </p:pic>
      <p:sp>
        <p:nvSpPr>
          <p:cNvPr id="10" name="Rectangle 9">
            <a:extLst>
              <a:ext uri="{FF2B5EF4-FFF2-40B4-BE49-F238E27FC236}">
                <a16:creationId xmlns:a16="http://schemas.microsoft.com/office/drawing/2014/main" id="{0F7542D7-ED4B-405F-9115-E82E151AE184}"/>
              </a:ext>
            </a:extLst>
          </p:cNvPr>
          <p:cNvSpPr/>
          <p:nvPr/>
        </p:nvSpPr>
        <p:spPr>
          <a:xfrm>
            <a:off x="7969511" y="5903756"/>
            <a:ext cx="3700051" cy="646331"/>
          </a:xfrm>
          <a:prstGeom prst="rect">
            <a:avLst/>
          </a:prstGeom>
        </p:spPr>
        <p:txBody>
          <a:bodyPr wrap="none">
            <a:spAutoFit/>
          </a:bodyPr>
          <a:lstStyle/>
          <a:p>
            <a:pPr algn="ctr"/>
            <a:r>
              <a:rPr lang="en-US" dirty="0"/>
              <a:t>Basic CHAT Mediation Triangle, </a:t>
            </a:r>
          </a:p>
          <a:p>
            <a:pPr algn="ctr"/>
            <a:r>
              <a:rPr lang="en-US" dirty="0"/>
              <a:t>Anne Edwards (2005)</a:t>
            </a:r>
          </a:p>
        </p:txBody>
      </p:sp>
    </p:spTree>
    <p:extLst>
      <p:ext uri="{BB962C8B-B14F-4D97-AF65-F5344CB8AC3E}">
        <p14:creationId xmlns:p14="http://schemas.microsoft.com/office/powerpoint/2010/main" val="188231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CE66-3E24-4C90-8677-2B5BED09B2A2}"/>
              </a:ext>
            </a:extLst>
          </p:cNvPr>
          <p:cNvSpPr txBox="1">
            <a:spLocks/>
          </p:cNvSpPr>
          <p:nvPr/>
        </p:nvSpPr>
        <p:spPr>
          <a:xfrm>
            <a:off x="92597" y="1134882"/>
            <a:ext cx="11678856" cy="628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342900" indent="-342900">
              <a:lnSpc>
                <a:spcPct val="100000"/>
              </a:lnSpc>
              <a:spcBef>
                <a:spcPts val="0"/>
              </a:spcBef>
            </a:pPr>
            <a:br>
              <a:rPr lang="en-US" sz="4000" dirty="0">
                <a:solidFill>
                  <a:schemeClr val="accent4"/>
                </a:solidFill>
              </a:rPr>
            </a:br>
            <a:br>
              <a:rPr lang="en-US" sz="4000" dirty="0">
                <a:solidFill>
                  <a:srgbClr val="0070C0"/>
                </a:solidFill>
              </a:rPr>
            </a:br>
            <a:br>
              <a:rPr lang="en-US" sz="4000" dirty="0">
                <a:solidFill>
                  <a:srgbClr val="0070C0"/>
                </a:solidFill>
              </a:rPr>
            </a:br>
            <a:r>
              <a:rPr lang="en-US" sz="4000" dirty="0">
                <a:solidFill>
                  <a:schemeClr val="accent1">
                    <a:lumMod val="75000"/>
                  </a:schemeClr>
                </a:solidFill>
              </a:rPr>
              <a:t>      	</a:t>
            </a:r>
            <a:br>
              <a:rPr lang="en-US" sz="4000" dirty="0">
                <a:solidFill>
                  <a:schemeClr val="accent1">
                    <a:lumMod val="75000"/>
                  </a:schemeClr>
                </a:solidFill>
              </a:rPr>
            </a:br>
            <a:endParaRPr lang="en-US" sz="4000" dirty="0">
              <a:solidFill>
                <a:schemeClr val="accent1">
                  <a:lumMod val="75000"/>
                </a:schemeClr>
              </a:solidFill>
            </a:endParaRPr>
          </a:p>
        </p:txBody>
      </p:sp>
      <p:sp>
        <p:nvSpPr>
          <p:cNvPr id="13" name="Title 12">
            <a:extLst>
              <a:ext uri="{FF2B5EF4-FFF2-40B4-BE49-F238E27FC236}">
                <a16:creationId xmlns:a16="http://schemas.microsoft.com/office/drawing/2014/main" id="{EF59D01D-B14A-47AA-9E99-AA1D826FA6C8}"/>
              </a:ext>
            </a:extLst>
          </p:cNvPr>
          <p:cNvSpPr>
            <a:spLocks noGrp="1"/>
          </p:cNvSpPr>
          <p:nvPr>
            <p:ph type="title"/>
          </p:nvPr>
        </p:nvSpPr>
        <p:spPr>
          <a:xfrm>
            <a:off x="594167" y="308056"/>
            <a:ext cx="11003665" cy="1356360"/>
          </a:xfrm>
        </p:spPr>
        <p:txBody>
          <a:bodyPr/>
          <a:lstStyle/>
          <a:p>
            <a:pPr algn="ctr"/>
            <a:r>
              <a:rPr lang="en-US" dirty="0">
                <a:solidFill>
                  <a:srgbClr val="0070C0"/>
                </a:solidFill>
              </a:rPr>
              <a:t>An Activity System: Analysing relational agency through the structure of social practice</a:t>
            </a:r>
            <a:endParaRPr lang="en-GB" dirty="0"/>
          </a:p>
        </p:txBody>
      </p:sp>
      <p:pic>
        <p:nvPicPr>
          <p:cNvPr id="17" name="Content Placeholder 16">
            <a:extLst>
              <a:ext uri="{FF2B5EF4-FFF2-40B4-BE49-F238E27FC236}">
                <a16:creationId xmlns:a16="http://schemas.microsoft.com/office/drawing/2014/main" id="{3DAD5CA3-C5AC-434F-BFC4-B8944A31BDDB}"/>
              </a:ext>
            </a:extLst>
          </p:cNvPr>
          <p:cNvPicPr>
            <a:picLocks noGrp="1" noChangeAspect="1"/>
          </p:cNvPicPr>
          <p:nvPr>
            <p:ph sz="half" idx="1"/>
          </p:nvPr>
        </p:nvPicPr>
        <p:blipFill>
          <a:blip r:embed="rId3"/>
          <a:stretch>
            <a:fillRect/>
          </a:stretch>
        </p:blipFill>
        <p:spPr>
          <a:xfrm>
            <a:off x="327712" y="2105055"/>
            <a:ext cx="6837018" cy="4444889"/>
          </a:xfrm>
        </p:spPr>
      </p:pic>
      <p:sp>
        <p:nvSpPr>
          <p:cNvPr id="15" name="Content Placeholder 14">
            <a:extLst>
              <a:ext uri="{FF2B5EF4-FFF2-40B4-BE49-F238E27FC236}">
                <a16:creationId xmlns:a16="http://schemas.microsoft.com/office/drawing/2014/main" id="{A0DED09C-B925-4562-AD5A-D6383AD7904C}"/>
              </a:ext>
            </a:extLst>
          </p:cNvPr>
          <p:cNvSpPr>
            <a:spLocks noGrp="1"/>
          </p:cNvSpPr>
          <p:nvPr>
            <p:ph sz="half" idx="2"/>
          </p:nvPr>
        </p:nvSpPr>
        <p:spPr>
          <a:xfrm>
            <a:off x="6991108" y="1703938"/>
            <a:ext cx="4873180" cy="4023360"/>
          </a:xfrm>
        </p:spPr>
        <p:txBody>
          <a:bodyPr/>
          <a:lstStyle/>
          <a:p>
            <a:pPr marL="0" indent="0">
              <a:lnSpc>
                <a:spcPct val="100000"/>
              </a:lnSpc>
              <a:spcBef>
                <a:spcPts val="0"/>
              </a:spcBef>
              <a:buNone/>
            </a:pPr>
            <a:r>
              <a:rPr lang="en-AU" sz="2400" dirty="0">
                <a:solidFill>
                  <a:srgbClr val="002060"/>
                </a:solidFill>
                <a:cs typeface="Calibri Light" panose="020F0302020204030204" pitchFamily="34" charset="0"/>
              </a:rPr>
              <a:t>We can use an activity system as a collective unit of analysis to identify how social structures within a social practice interrelate to expand (or contract) relational agency.</a:t>
            </a:r>
          </a:p>
          <a:p>
            <a:pPr marL="0" indent="0">
              <a:lnSpc>
                <a:spcPct val="100000"/>
              </a:lnSpc>
              <a:spcBef>
                <a:spcPts val="0"/>
              </a:spcBef>
              <a:buNone/>
            </a:pPr>
            <a:endParaRPr lang="en-AU" sz="1000" dirty="0">
              <a:solidFill>
                <a:srgbClr val="002060"/>
              </a:solidFill>
              <a:cs typeface="Calibri Light" panose="020F0302020204030204" pitchFamily="34" charset="0"/>
            </a:endParaRPr>
          </a:p>
          <a:p>
            <a:pPr marL="0" indent="0">
              <a:lnSpc>
                <a:spcPct val="100000"/>
              </a:lnSpc>
              <a:spcBef>
                <a:spcPts val="0"/>
              </a:spcBef>
              <a:buNone/>
            </a:pPr>
            <a:r>
              <a:rPr lang="en-AU" sz="2400" dirty="0">
                <a:solidFill>
                  <a:srgbClr val="002060"/>
                </a:solidFill>
                <a:cs typeface="Calibri Light" panose="020F0302020204030204" pitchFamily="34" charset="0"/>
              </a:rPr>
              <a:t>Exploring these interrelational spaces can show us how objects are mediated within a certain social practice at both micro and macro levels simultaneously. </a:t>
            </a:r>
          </a:p>
          <a:p>
            <a:pPr marL="0" indent="0">
              <a:lnSpc>
                <a:spcPct val="100000"/>
              </a:lnSpc>
              <a:spcBef>
                <a:spcPts val="0"/>
              </a:spcBef>
              <a:buNone/>
            </a:pPr>
            <a:endParaRPr lang="en-AU" sz="1000" dirty="0">
              <a:solidFill>
                <a:srgbClr val="002060"/>
              </a:solidFill>
              <a:cs typeface="Calibri Light" panose="020F0302020204030204" pitchFamily="34" charset="0"/>
            </a:endParaRPr>
          </a:p>
          <a:p>
            <a:pPr marL="0" indent="0">
              <a:lnSpc>
                <a:spcPct val="100000"/>
              </a:lnSpc>
              <a:spcBef>
                <a:spcPts val="0"/>
              </a:spcBef>
              <a:buNone/>
            </a:pPr>
            <a:r>
              <a:rPr lang="en-AU" sz="2400" dirty="0">
                <a:solidFill>
                  <a:srgbClr val="002060"/>
                </a:solidFill>
                <a:cs typeface="Calibri Light" panose="020F0302020204030204" pitchFamily="34" charset="0"/>
              </a:rPr>
              <a:t>This  can be helpful in multi-agency settings, such as disaster recovery. </a:t>
            </a:r>
          </a:p>
          <a:p>
            <a:pPr marL="0" indent="0">
              <a:lnSpc>
                <a:spcPct val="100000"/>
              </a:lnSpc>
              <a:spcBef>
                <a:spcPts val="0"/>
              </a:spcBef>
              <a:buNone/>
            </a:pPr>
            <a:endParaRPr lang="en-AU" sz="2800" dirty="0">
              <a:solidFill>
                <a:srgbClr val="002060"/>
              </a:solidFill>
              <a:cs typeface="Calibri Light" panose="020F0302020204030204" pitchFamily="34" charset="0"/>
            </a:endParaRPr>
          </a:p>
          <a:p>
            <a:pPr marL="0" indent="0">
              <a:lnSpc>
                <a:spcPct val="100000"/>
              </a:lnSpc>
              <a:spcBef>
                <a:spcPts val="0"/>
              </a:spcBef>
              <a:buNone/>
            </a:pPr>
            <a:endParaRPr lang="en-AU" sz="2800" dirty="0">
              <a:solidFill>
                <a:srgbClr val="002060"/>
              </a:solidFill>
              <a:cs typeface="Calibri Light" panose="020F0302020204030204" pitchFamily="34" charset="0"/>
            </a:endParaRPr>
          </a:p>
          <a:p>
            <a:endParaRPr lang="en-GB" dirty="0"/>
          </a:p>
        </p:txBody>
      </p:sp>
    </p:spTree>
    <p:extLst>
      <p:ext uri="{BB962C8B-B14F-4D97-AF65-F5344CB8AC3E}">
        <p14:creationId xmlns:p14="http://schemas.microsoft.com/office/powerpoint/2010/main" val="415483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66208" y="377016"/>
            <a:ext cx="12059583" cy="820128"/>
          </a:xfrm>
        </p:spPr>
        <p:txBody>
          <a:bodyPr anchor="ctr">
            <a:noAutofit/>
          </a:bodyPr>
          <a:lstStyle/>
          <a:p>
            <a:pPr algn="ctr"/>
            <a:r>
              <a:rPr lang="en-US" sz="4000" dirty="0">
                <a:solidFill>
                  <a:srgbClr val="0070C0"/>
                </a:solidFill>
              </a:rPr>
              <a:t>A Case in Point: Relational Agency Saves Lives During the 2009 Australian Black Saturday Bushfire  </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294463" y="1559225"/>
            <a:ext cx="11539954" cy="5298775"/>
          </a:xfrm>
        </p:spPr>
        <p:txBody>
          <a:bodyPr anchor="ctr">
            <a:normAutofit/>
          </a:bodyPr>
          <a:lstStyle/>
          <a:p>
            <a:pPr marL="45720" indent="0">
              <a:lnSpc>
                <a:spcPct val="100000"/>
              </a:lnSpc>
              <a:spcBef>
                <a:spcPts val="0"/>
              </a:spcBef>
              <a:buNone/>
            </a:pPr>
            <a:r>
              <a:rPr lang="en-AU" sz="2000" dirty="0">
                <a:solidFill>
                  <a:srgbClr val="002060"/>
                </a:solidFill>
              </a:rPr>
              <a:t>Two young boys broadcasting a youth program on Saturday evening began to receive calls from distressed residents. Not many people knew the fires had destroyed all transmitters on Mount Tassie.  People were effectively cut-off from any local news and information. The young boys' radio transmitters, however, had survived because  they were located on a different hilltop and the two boys were still able to broadcast their program. </a:t>
            </a:r>
          </a:p>
          <a:p>
            <a:pPr marL="45720" indent="0">
              <a:lnSpc>
                <a:spcPct val="100000"/>
              </a:lnSpc>
              <a:spcBef>
                <a:spcPts val="0"/>
              </a:spcBef>
              <a:buNone/>
            </a:pPr>
            <a:endParaRPr lang="en-AU" sz="2000" dirty="0">
              <a:solidFill>
                <a:srgbClr val="002060"/>
              </a:solidFill>
            </a:endParaRPr>
          </a:p>
          <a:p>
            <a:pPr marL="45720" indent="0">
              <a:lnSpc>
                <a:spcPct val="100000"/>
              </a:lnSpc>
              <a:spcBef>
                <a:spcPts val="0"/>
              </a:spcBef>
              <a:buNone/>
            </a:pPr>
            <a:r>
              <a:rPr lang="en-AU" sz="2000" dirty="0">
                <a:solidFill>
                  <a:srgbClr val="002060"/>
                </a:solidFill>
              </a:rPr>
              <a:t>The local ABC radio acted quickly and contacted the two boys at </a:t>
            </a:r>
          </a:p>
          <a:p>
            <a:pPr marL="45720" indent="0">
              <a:lnSpc>
                <a:spcPct val="100000"/>
              </a:lnSpc>
              <a:spcBef>
                <a:spcPts val="0"/>
              </a:spcBef>
              <a:buNone/>
            </a:pPr>
            <a:r>
              <a:rPr lang="en-AU" sz="2000" dirty="0">
                <a:solidFill>
                  <a:srgbClr val="002060"/>
                </a:solidFill>
              </a:rPr>
              <a:t>3GCR and set up a live-to-air studio as though it was a live phone </a:t>
            </a:r>
          </a:p>
          <a:p>
            <a:pPr marL="45720" indent="0">
              <a:lnSpc>
                <a:spcPct val="100000"/>
              </a:lnSpc>
              <a:spcBef>
                <a:spcPts val="0"/>
              </a:spcBef>
              <a:buNone/>
            </a:pPr>
            <a:r>
              <a:rPr lang="en-AU" sz="2000" dirty="0">
                <a:solidFill>
                  <a:srgbClr val="002060"/>
                </a:solidFill>
              </a:rPr>
              <a:t>interview and were able to transmit the local ABC through the </a:t>
            </a:r>
          </a:p>
          <a:p>
            <a:pPr marL="45720" indent="0">
              <a:lnSpc>
                <a:spcPct val="100000"/>
              </a:lnSpc>
              <a:spcBef>
                <a:spcPts val="0"/>
              </a:spcBef>
              <a:buNone/>
            </a:pPr>
            <a:r>
              <a:rPr lang="en-AU" sz="2000" dirty="0">
                <a:solidFill>
                  <a:srgbClr val="002060"/>
                </a:solidFill>
              </a:rPr>
              <a:t>3GCR transmitter for 48 hours.</a:t>
            </a:r>
          </a:p>
          <a:p>
            <a:pPr marL="45720" indent="0">
              <a:lnSpc>
                <a:spcPct val="100000"/>
              </a:lnSpc>
              <a:spcBef>
                <a:spcPts val="0"/>
              </a:spcBef>
              <a:buNone/>
            </a:pPr>
            <a:endParaRPr lang="en-AU" sz="2000" dirty="0">
              <a:solidFill>
                <a:srgbClr val="002060"/>
              </a:solidFill>
            </a:endParaRPr>
          </a:p>
          <a:p>
            <a:pPr marL="45720" indent="0">
              <a:lnSpc>
                <a:spcPct val="100000"/>
              </a:lnSpc>
              <a:spcBef>
                <a:spcPts val="0"/>
              </a:spcBef>
              <a:buNone/>
            </a:pPr>
            <a:r>
              <a:rPr lang="en-AU" sz="2000" dirty="0">
                <a:solidFill>
                  <a:srgbClr val="002060"/>
                </a:solidFill>
              </a:rPr>
              <a:t>The ABC had access to local emergency information about the</a:t>
            </a:r>
          </a:p>
          <a:p>
            <a:pPr marL="45720" indent="0">
              <a:lnSpc>
                <a:spcPct val="100000"/>
              </a:lnSpc>
              <a:spcBef>
                <a:spcPts val="0"/>
              </a:spcBef>
              <a:buNone/>
            </a:pPr>
            <a:r>
              <a:rPr lang="en-AU" sz="2000" dirty="0">
                <a:solidFill>
                  <a:srgbClr val="002060"/>
                </a:solidFill>
              </a:rPr>
              <a:t>latest fire conditions.  The young boys had the radio equipment to</a:t>
            </a:r>
          </a:p>
          <a:p>
            <a:pPr marL="45720" indent="0">
              <a:lnSpc>
                <a:spcPct val="100000"/>
              </a:lnSpc>
              <a:spcBef>
                <a:spcPts val="0"/>
              </a:spcBef>
              <a:buNone/>
            </a:pPr>
            <a:r>
              <a:rPr lang="en-AU" sz="2000" dirty="0">
                <a:solidFill>
                  <a:srgbClr val="002060"/>
                </a:solidFill>
              </a:rPr>
              <a:t>transmit the vital information to the local community. This pooling</a:t>
            </a:r>
          </a:p>
          <a:p>
            <a:pPr marL="45720" indent="0">
              <a:lnSpc>
                <a:spcPct val="100000"/>
              </a:lnSpc>
              <a:spcBef>
                <a:spcPts val="0"/>
              </a:spcBef>
              <a:buNone/>
            </a:pPr>
            <a:r>
              <a:rPr lang="en-AU" sz="2000" dirty="0">
                <a:solidFill>
                  <a:srgbClr val="002060"/>
                </a:solidFill>
              </a:rPr>
              <a:t>of resources </a:t>
            </a:r>
            <a:r>
              <a:rPr lang="en-AU" sz="2000" b="1" dirty="0">
                <a:solidFill>
                  <a:srgbClr val="002060"/>
                </a:solidFill>
              </a:rPr>
              <a:t>expanded relational agency </a:t>
            </a:r>
            <a:r>
              <a:rPr lang="en-AU" sz="2000" dirty="0">
                <a:solidFill>
                  <a:srgbClr val="002060"/>
                </a:solidFill>
              </a:rPr>
              <a:t>to save lives.</a:t>
            </a:r>
          </a:p>
          <a:p>
            <a:pPr marL="45720" indent="0">
              <a:lnSpc>
                <a:spcPct val="100000"/>
              </a:lnSpc>
              <a:spcBef>
                <a:spcPts val="0"/>
              </a:spcBef>
              <a:buNone/>
            </a:pPr>
            <a:endParaRPr lang="en-AU" sz="2000" dirty="0">
              <a:solidFill>
                <a:srgbClr val="002060"/>
              </a:solidFill>
            </a:endParaRPr>
          </a:p>
          <a:p>
            <a:pPr marL="45720" indent="0">
              <a:lnSpc>
                <a:spcPct val="100000"/>
              </a:lnSpc>
              <a:spcBef>
                <a:spcPts val="0"/>
              </a:spcBef>
              <a:buNone/>
            </a:pPr>
            <a:endParaRPr lang="en-AU" sz="2000" dirty="0">
              <a:solidFill>
                <a:srgbClr val="002060"/>
              </a:solidFill>
            </a:endParaRPr>
          </a:p>
        </p:txBody>
      </p:sp>
      <p:pic>
        <p:nvPicPr>
          <p:cNvPr id="3" name="Picture 2">
            <a:extLst>
              <a:ext uri="{FF2B5EF4-FFF2-40B4-BE49-F238E27FC236}">
                <a16:creationId xmlns:a16="http://schemas.microsoft.com/office/drawing/2014/main" id="{5876D250-20B3-4F54-AF6F-70DA396B2C52}"/>
              </a:ext>
            </a:extLst>
          </p:cNvPr>
          <p:cNvPicPr>
            <a:picLocks noChangeAspect="1"/>
          </p:cNvPicPr>
          <p:nvPr/>
        </p:nvPicPr>
        <p:blipFill>
          <a:blip r:embed="rId3"/>
          <a:stretch>
            <a:fillRect/>
          </a:stretch>
        </p:blipFill>
        <p:spPr>
          <a:xfrm>
            <a:off x="7536856" y="3229088"/>
            <a:ext cx="4360681" cy="3353640"/>
          </a:xfrm>
          <a:prstGeom prst="rect">
            <a:avLst/>
          </a:prstGeom>
        </p:spPr>
      </p:pic>
    </p:spTree>
    <p:extLst>
      <p:ext uri="{BB962C8B-B14F-4D97-AF65-F5344CB8AC3E}">
        <p14:creationId xmlns:p14="http://schemas.microsoft.com/office/powerpoint/2010/main" val="290706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85530" y="77912"/>
            <a:ext cx="12006470" cy="1560716"/>
          </a:xfrm>
        </p:spPr>
        <p:txBody>
          <a:bodyPr anchor="ctr">
            <a:noAutofit/>
          </a:bodyPr>
          <a:lstStyle/>
          <a:p>
            <a:pPr algn="ctr"/>
            <a:r>
              <a:rPr lang="en-US" sz="4000" dirty="0">
                <a:solidFill>
                  <a:srgbClr val="0070C0"/>
                </a:solidFill>
              </a:rPr>
              <a:t>Key Findings from a Literature Review: </a:t>
            </a:r>
            <a:br>
              <a:rPr lang="en-US" sz="4000" dirty="0">
                <a:solidFill>
                  <a:srgbClr val="0070C0"/>
                </a:solidFill>
              </a:rPr>
            </a:br>
            <a:r>
              <a:rPr lang="en-US" sz="4000" dirty="0">
                <a:solidFill>
                  <a:srgbClr val="0070C0"/>
                </a:solidFill>
              </a:rPr>
              <a:t>(Re)connecting the Self with Other is Vital for Recovery</a:t>
            </a:r>
          </a:p>
        </p:txBody>
      </p:sp>
      <p:sp>
        <p:nvSpPr>
          <p:cNvPr id="34" name="Content Placeholder 2">
            <a:extLst>
              <a:ext uri="{FF2B5EF4-FFF2-40B4-BE49-F238E27FC236}">
                <a16:creationId xmlns:a16="http://schemas.microsoft.com/office/drawing/2014/main" id="{E27B6076-C893-4682-81CC-FE42A4220318}"/>
              </a:ext>
            </a:extLst>
          </p:cNvPr>
          <p:cNvSpPr>
            <a:spLocks noGrp="1"/>
          </p:cNvSpPr>
          <p:nvPr>
            <p:ph idx="4294967295"/>
          </p:nvPr>
        </p:nvSpPr>
        <p:spPr>
          <a:xfrm>
            <a:off x="0" y="2438400"/>
            <a:ext cx="9486900" cy="3124200"/>
          </a:xfrm>
        </p:spPr>
        <p:txBody>
          <a:bodyPr anchor="ctr">
            <a:normAutofit/>
          </a:bodyPr>
          <a:lstStyle/>
          <a:p>
            <a:pPr marL="0" indent="0" algn="ctr">
              <a:buNone/>
            </a:pPr>
            <a:r>
              <a:rPr lang="en-US" dirty="0"/>
              <a:t>.</a:t>
            </a:r>
            <a:endParaRPr lang="en-US" sz="1800" dirty="0"/>
          </a:p>
        </p:txBody>
      </p:sp>
      <p:graphicFrame>
        <p:nvGraphicFramePr>
          <p:cNvPr id="3" name="Diagram 2">
            <a:extLst>
              <a:ext uri="{FF2B5EF4-FFF2-40B4-BE49-F238E27FC236}">
                <a16:creationId xmlns:a16="http://schemas.microsoft.com/office/drawing/2014/main" id="{414046D1-8908-4CFF-9E03-91ED504755CB}"/>
              </a:ext>
            </a:extLst>
          </p:cNvPr>
          <p:cNvGraphicFramePr/>
          <p:nvPr>
            <p:extLst>
              <p:ext uri="{D42A27DB-BD31-4B8C-83A1-F6EECF244321}">
                <p14:modId xmlns:p14="http://schemas.microsoft.com/office/powerpoint/2010/main" val="2850450820"/>
              </p:ext>
            </p:extLst>
          </p:nvPr>
        </p:nvGraphicFramePr>
        <p:xfrm>
          <a:off x="300942" y="1638628"/>
          <a:ext cx="7751199"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36C9B92-04F3-4965-8703-142497D0F445}"/>
              </a:ext>
            </a:extLst>
          </p:cNvPr>
          <p:cNvSpPr/>
          <p:nvPr/>
        </p:nvSpPr>
        <p:spPr>
          <a:xfrm>
            <a:off x="8052141" y="1638628"/>
            <a:ext cx="3954329" cy="5016758"/>
          </a:xfrm>
          <a:prstGeom prst="rect">
            <a:avLst/>
          </a:prstGeom>
        </p:spPr>
        <p:txBody>
          <a:bodyPr wrap="square">
            <a:spAutoFit/>
          </a:bodyPr>
          <a:lstStyle/>
          <a:p>
            <a:r>
              <a:rPr lang="en-AU" sz="2000" dirty="0">
                <a:solidFill>
                  <a:srgbClr val="002060"/>
                </a:solidFill>
                <a:ea typeface="Arial" panose="020B0604020202020204" pitchFamily="34" charset="0"/>
              </a:rPr>
              <a:t>Relational agency is a social process that influences </a:t>
            </a:r>
            <a:r>
              <a:rPr lang="en-AU" sz="2000" b="1" i="1" dirty="0">
                <a:solidFill>
                  <a:srgbClr val="002060"/>
                </a:solidFill>
                <a:ea typeface="Arial" panose="020B0604020202020204" pitchFamily="34" charset="0"/>
              </a:rPr>
              <a:t>how</a:t>
            </a:r>
            <a:r>
              <a:rPr lang="en-AU" sz="2000" dirty="0">
                <a:solidFill>
                  <a:srgbClr val="002060"/>
                </a:solidFill>
                <a:ea typeface="Arial" panose="020B0604020202020204" pitchFamily="34" charset="0"/>
              </a:rPr>
              <a:t> transformation is shaped through social practices of disaster recovery. </a:t>
            </a:r>
          </a:p>
          <a:p>
            <a:endParaRPr lang="en-AU" sz="2000" dirty="0">
              <a:solidFill>
                <a:srgbClr val="002060"/>
              </a:solidFill>
              <a:ea typeface="Arial" panose="020B0604020202020204" pitchFamily="34" charset="0"/>
            </a:endParaRPr>
          </a:p>
          <a:p>
            <a:r>
              <a:rPr lang="en-AU" sz="2000" dirty="0">
                <a:solidFill>
                  <a:srgbClr val="002060"/>
                </a:solidFill>
              </a:rPr>
              <a:t>At an individual level a sense of Self needs to be restored or recreated due to it being shattered by the altered social and physical landscape of (Other).</a:t>
            </a:r>
            <a:endParaRPr lang="en-AU" sz="2000" dirty="0">
              <a:solidFill>
                <a:srgbClr val="002060"/>
              </a:solidFill>
              <a:ea typeface="Arial" panose="020B0604020202020204" pitchFamily="34" charset="0"/>
            </a:endParaRPr>
          </a:p>
          <a:p>
            <a:endParaRPr lang="en-AU" sz="2000" dirty="0">
              <a:solidFill>
                <a:srgbClr val="002060"/>
              </a:solidFill>
            </a:endParaRPr>
          </a:p>
          <a:p>
            <a:r>
              <a:rPr lang="en-AU" sz="2000" dirty="0">
                <a:solidFill>
                  <a:srgbClr val="002060"/>
                </a:solidFill>
              </a:rPr>
              <a:t>Individual processes relating to a sense of (Self) identity are vital for moving to positive collective and societal level transformative outcomes. </a:t>
            </a:r>
          </a:p>
        </p:txBody>
      </p:sp>
    </p:spTree>
    <p:extLst>
      <p:ext uri="{BB962C8B-B14F-4D97-AF65-F5344CB8AC3E}">
        <p14:creationId xmlns:p14="http://schemas.microsoft.com/office/powerpoint/2010/main" val="983310566"/>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7B8899B-5794-42FB-9137-8220A7376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28C3E1-D10B-4426-B05E-8E1CAFF03C24}">
  <ds:schemaRefs>
    <ds:schemaRef ds:uri="http://schemas.microsoft.com/sharepoint/v3/contenttype/forms"/>
  </ds:schemaRefs>
</ds:datastoreItem>
</file>

<file path=customXml/itemProps3.xml><?xml version="1.0" encoding="utf-8"?>
<ds:datastoreItem xmlns:ds="http://schemas.openxmlformats.org/officeDocument/2006/customXml" ds:itemID="{079290C9-6505-4B77-B628-A44276CB9D85}">
  <ds:schemaRefs>
    <ds:schemaRef ds:uri="http://purl.org/dc/dcmitype/"/>
    <ds:schemaRef ds:uri="http://schemas.openxmlformats.org/package/2006/metadata/core-properties"/>
    <ds:schemaRef ds:uri="16c05727-aa75-4e4a-9b5f-8a80a1165891"/>
    <ds:schemaRef ds:uri="http://purl.org/dc/elements/1.1/"/>
    <ds:schemaRef ds:uri="http://schemas.microsoft.com/office/2006/metadata/properties"/>
    <ds:schemaRef ds:uri="http://schemas.microsoft.com/office/2006/documentManagement/types"/>
    <ds:schemaRef ds:uri="71af3243-3dd4-4a8d-8c0d-dd76da1f02a5"/>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Basis</Template>
  <TotalTime>0</TotalTime>
  <Words>1991</Words>
  <Application>Microsoft Office PowerPoint</Application>
  <PresentationFormat>Widescreen</PresentationFormat>
  <Paragraphs>128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Corbel</vt:lpstr>
      <vt:lpstr>Noto Sans</vt:lpstr>
      <vt:lpstr>Basis</vt:lpstr>
      <vt:lpstr>PowerPoint Presentation</vt:lpstr>
      <vt:lpstr> Structure of Presentation</vt:lpstr>
      <vt:lpstr>Research Questions</vt:lpstr>
      <vt:lpstr>Why Relational Agency?</vt:lpstr>
      <vt:lpstr>Aboriginal Knowledge is Relational, Involving a Deep  (Self) Identification with Country (Other) Dating Back Around 65,000 Years (or possibly longer)</vt:lpstr>
      <vt:lpstr>Applying CHAT to Understand how Relational Agency is Mediated Within Social Systems: Object Focussed</vt:lpstr>
      <vt:lpstr>An Activity System: Analysing relational agency through the structure of social practice</vt:lpstr>
      <vt:lpstr>A Case in Point: Relational Agency Saves Lives During the 2009 Australian Black Saturday Bushfire  </vt:lpstr>
      <vt:lpstr>Key Findings from a Literature Review:  (Re)connecting the Self with Other is Vital for Recovery</vt:lpstr>
      <vt:lpstr>  Achieving Transformative Outcomes in Disaster Affected Communities: (Re)connecting the Self with Other Expands Relational Agency</vt:lpstr>
      <vt:lpstr>Relational Agency is a Resource and We Can Design it into Disaster Recovery Practices </vt:lpstr>
      <vt:lpstr> Key References</vt:lpstr>
      <vt:lpstr>   Thank You  Belinda Davis  Belinda.davis1@monash.edu   Supervisors:   Prof Alan Reid, Faculty of Education, Monash University Prof Briony Rogers, Monash Sustainable Development Institute &amp; CEO Fire to Flourish Prof Ilan Kelman, UCL, Department of Risk and Disaster Reduction  Recent publication Davis, B.J. Reid. A. &amp; Rogers. B. (2024).' The Butterfly Effect': Identifying pathways for sustainability transformation through social processes of disaster resilience, Global Sustainability. 7. DOI: https://doi.org/10.1017/sus.2024.44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2024-07-25T05:19:08Z</dcterms:created>
  <dcterms:modified xsi:type="dcterms:W3CDTF">2024-12-09T02:29:02Z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