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4.jpg" ContentType="image/jpeg"/>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23" r:id="rId3"/>
    <p:sldMasterId id="2147483696" r:id="rId4"/>
    <p:sldMasterId id="2147483708" r:id="rId5"/>
    <p:sldMasterId id="2147483736" r:id="rId6"/>
    <p:sldMasterId id="2147483743" r:id="rId7"/>
    <p:sldMasterId id="2147483753" r:id="rId8"/>
    <p:sldMasterId id="2147483763" r:id="rId9"/>
    <p:sldMasterId id="2147483774" r:id="rId10"/>
  </p:sldMasterIdLst>
  <p:notesMasterIdLst>
    <p:notesMasterId r:id="rId41"/>
  </p:notesMasterIdLst>
  <p:handoutMasterIdLst>
    <p:handoutMasterId r:id="rId42"/>
  </p:handoutMasterIdLst>
  <p:sldIdLst>
    <p:sldId id="358" r:id="rId11"/>
    <p:sldId id="303" r:id="rId12"/>
    <p:sldId id="466" r:id="rId13"/>
    <p:sldId id="429" r:id="rId14"/>
    <p:sldId id="464" r:id="rId15"/>
    <p:sldId id="459" r:id="rId16"/>
    <p:sldId id="505" r:id="rId17"/>
    <p:sldId id="497" r:id="rId18"/>
    <p:sldId id="498" r:id="rId19"/>
    <p:sldId id="499" r:id="rId20"/>
    <p:sldId id="501" r:id="rId21"/>
    <p:sldId id="504" r:id="rId22"/>
    <p:sldId id="467" r:id="rId23"/>
    <p:sldId id="478" r:id="rId24"/>
    <p:sldId id="470" r:id="rId25"/>
    <p:sldId id="471" r:id="rId26"/>
    <p:sldId id="476" r:id="rId27"/>
    <p:sldId id="472" r:id="rId28"/>
    <p:sldId id="473" r:id="rId29"/>
    <p:sldId id="474" r:id="rId30"/>
    <p:sldId id="481" r:id="rId31"/>
    <p:sldId id="479" r:id="rId32"/>
    <p:sldId id="480" r:id="rId33"/>
    <p:sldId id="484" r:id="rId34"/>
    <p:sldId id="485" r:id="rId35"/>
    <p:sldId id="488" r:id="rId36"/>
    <p:sldId id="486" r:id="rId37"/>
    <p:sldId id="487" r:id="rId38"/>
    <p:sldId id="468" r:id="rId39"/>
    <p:sldId id="46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orient="horz" pos="2160" userDrawn="1">
          <p15:clr>
            <a:srgbClr val="A4A3A4"/>
          </p15:clr>
        </p15:guide>
        <p15:guide id="3" orient="horz" pos="529" userDrawn="1">
          <p15:clr>
            <a:srgbClr val="A4A3A4"/>
          </p15:clr>
        </p15:guide>
        <p15:guide id="4" orient="horz" pos="1524" userDrawn="1">
          <p15:clr>
            <a:srgbClr val="A4A3A4"/>
          </p15:clr>
        </p15:guide>
        <p15:guide id="5" orient="horz" pos="224" userDrawn="1">
          <p15:clr>
            <a:srgbClr val="A4A3A4"/>
          </p15:clr>
        </p15:guide>
        <p15:guide id="6" pos="301" userDrawn="1">
          <p15:clr>
            <a:srgbClr val="A4A3A4"/>
          </p15:clr>
        </p15:guide>
        <p15:guide id="7" pos="3840" userDrawn="1">
          <p15:clr>
            <a:srgbClr val="A4A3A4"/>
          </p15:clr>
        </p15:guide>
        <p15:guide id="8" orient="horz" pos="1904" userDrawn="1">
          <p15:clr>
            <a:srgbClr val="A4A3A4"/>
          </p15:clr>
        </p15:guide>
        <p15:guide id="9" orient="horz" pos="700" userDrawn="1">
          <p15:clr>
            <a:srgbClr val="A4A3A4"/>
          </p15:clr>
        </p15:guide>
        <p15:guide id="10" orient="horz" pos="1528" userDrawn="1">
          <p15:clr>
            <a:srgbClr val="A4A3A4"/>
          </p15:clr>
        </p15:guide>
        <p15:guide id="11" orient="horz" pos="233" userDrawn="1">
          <p15:clr>
            <a:srgbClr val="A4A3A4"/>
          </p15:clr>
        </p15:guide>
        <p15:guide id="12" orient="horz" pos="1715" userDrawn="1">
          <p15:clr>
            <a:srgbClr val="A4A3A4"/>
          </p15:clr>
        </p15:guide>
        <p15:guide id="13" orient="horz" pos="203" userDrawn="1">
          <p15:clr>
            <a:srgbClr val="A4A3A4"/>
          </p15:clr>
        </p15:guide>
        <p15:guide id="14" pos="3644" userDrawn="1">
          <p15:clr>
            <a:srgbClr val="A4A3A4"/>
          </p15:clr>
        </p15:guide>
        <p15:guide id="15" pos="3773" userDrawn="1">
          <p15:clr>
            <a:srgbClr val="A4A3A4"/>
          </p15:clr>
        </p15:guide>
        <p15:guide id="16" pos="3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BD760"/>
    <a:srgbClr val="D336C4"/>
    <a:srgbClr val="004E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3" autoAdjust="0"/>
    <p:restoredTop sz="86372" autoAdjust="0"/>
  </p:normalViewPr>
  <p:slideViewPr>
    <p:cSldViewPr snapToGrid="0" snapToObjects="1" showGuides="1">
      <p:cViewPr varScale="1">
        <p:scale>
          <a:sx n="99" d="100"/>
          <a:sy n="99" d="100"/>
        </p:scale>
        <p:origin x="672" y="78"/>
      </p:cViewPr>
      <p:guideLst>
        <p:guide orient="horz" pos="1704"/>
        <p:guide orient="horz" pos="2160"/>
        <p:guide orient="horz" pos="529"/>
        <p:guide orient="horz" pos="1524"/>
        <p:guide orient="horz" pos="224"/>
        <p:guide pos="301"/>
        <p:guide pos="3840"/>
        <p:guide orient="horz" pos="1904"/>
        <p:guide orient="horz" pos="700"/>
        <p:guide orient="horz" pos="1528"/>
        <p:guide orient="horz" pos="233"/>
        <p:guide orient="horz" pos="1715"/>
        <p:guide orient="horz" pos="203"/>
        <p:guide pos="3644"/>
        <p:guide pos="3773"/>
        <p:guide pos="313"/>
      </p:guideLst>
    </p:cSldViewPr>
  </p:slideViewPr>
  <p:outlineViewPr>
    <p:cViewPr>
      <p:scale>
        <a:sx n="33" d="100"/>
        <a:sy n="33" d="100"/>
      </p:scale>
      <p:origin x="0" y="-5672"/>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11" d="100"/>
          <a:sy n="111" d="100"/>
        </p:scale>
        <p:origin x="251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B839E4-A057-084B-A8A0-04F0A2C3F0A6}" type="datetimeFigureOut">
              <a:rPr lang="en-US" smtClean="0"/>
              <a:t>9/11/2018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4DCA7-D66F-E34C-A40D-53AA0680A2D7}" type="slidenum">
              <a:rPr lang="en-US" smtClean="0"/>
              <a:t>‹#›</a:t>
            </a:fld>
            <a:endParaRPr lang="en-US"/>
          </a:p>
        </p:txBody>
      </p:sp>
    </p:spTree>
    <p:extLst>
      <p:ext uri="{BB962C8B-B14F-4D97-AF65-F5344CB8AC3E}">
        <p14:creationId xmlns:p14="http://schemas.microsoft.com/office/powerpoint/2010/main" val="653680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C3A92B-D245-C74A-AD1C-A7E9D68C21D7}" type="datetimeFigureOut">
              <a:rPr lang="en-US" smtClean="0"/>
              <a:t>9/11/2018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3DE2B-9EF7-E44A-8A8D-81262F2C73F5}" type="slidenum">
              <a:rPr lang="en-US" smtClean="0"/>
              <a:t>‹#›</a:t>
            </a:fld>
            <a:endParaRPr lang="en-US"/>
          </a:p>
        </p:txBody>
      </p:sp>
    </p:spTree>
    <p:extLst>
      <p:ext uri="{BB962C8B-B14F-4D97-AF65-F5344CB8AC3E}">
        <p14:creationId xmlns:p14="http://schemas.microsoft.com/office/powerpoint/2010/main" val="12247853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4DFC9-C239-4741-BB6E-37BBB7AF812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38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From the Abstract</a:t>
            </a:r>
          </a:p>
          <a:p>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13</a:t>
            </a:fld>
            <a:endParaRPr lang="en-US"/>
          </a:p>
        </p:txBody>
      </p:sp>
    </p:spTree>
    <p:extLst>
      <p:ext uri="{BB962C8B-B14F-4D97-AF65-F5344CB8AC3E}">
        <p14:creationId xmlns:p14="http://schemas.microsoft.com/office/powerpoint/2010/main" val="182552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So this is a task that requires writing some code</a:t>
            </a:r>
          </a:p>
        </p:txBody>
      </p:sp>
      <p:sp>
        <p:nvSpPr>
          <p:cNvPr id="4" name="Slide Number Placeholder 3"/>
          <p:cNvSpPr>
            <a:spLocks noGrp="1"/>
          </p:cNvSpPr>
          <p:nvPr>
            <p:ph type="sldNum" sz="quarter" idx="10"/>
          </p:nvPr>
        </p:nvSpPr>
        <p:spPr/>
        <p:txBody>
          <a:bodyPr/>
          <a:lstStyle/>
          <a:p>
            <a:fld id="{CFF3DE2B-9EF7-E44A-8A8D-81262F2C73F5}" type="slidenum">
              <a:rPr lang="en-US" smtClean="0"/>
              <a:t>14</a:t>
            </a:fld>
            <a:endParaRPr lang="en-US"/>
          </a:p>
        </p:txBody>
      </p:sp>
    </p:spTree>
    <p:extLst>
      <p:ext uri="{BB962C8B-B14F-4D97-AF65-F5344CB8AC3E}">
        <p14:creationId xmlns:p14="http://schemas.microsoft.com/office/powerpoint/2010/main" val="171662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This is what the interface</a:t>
            </a:r>
            <a:r>
              <a:rPr lang="en-AU" baseline="0" dirty="0"/>
              <a:t> typically looks like for this model, with minor task-specific variations</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15</a:t>
            </a:fld>
            <a:endParaRPr lang="en-US"/>
          </a:p>
        </p:txBody>
      </p:sp>
    </p:spTree>
    <p:extLst>
      <p:ext uri="{BB962C8B-B14F-4D97-AF65-F5344CB8AC3E}">
        <p14:creationId xmlns:p14="http://schemas.microsoft.com/office/powerpoint/2010/main" val="363791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Here’s it</a:t>
            </a:r>
            <a:r>
              <a:rPr lang="en-AU" baseline="0" dirty="0"/>
              <a:t> burning in</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16</a:t>
            </a:fld>
            <a:endParaRPr lang="en-US"/>
          </a:p>
        </p:txBody>
      </p:sp>
    </p:spTree>
    <p:extLst>
      <p:ext uri="{BB962C8B-B14F-4D97-AF65-F5344CB8AC3E}">
        <p14:creationId xmlns:p14="http://schemas.microsoft.com/office/powerpoint/2010/main" val="230279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Here’s how we model the earlier noted distribution</a:t>
            </a:r>
          </a:p>
        </p:txBody>
      </p:sp>
      <p:sp>
        <p:nvSpPr>
          <p:cNvPr id="4" name="Slide Number Placeholder 3"/>
          <p:cNvSpPr>
            <a:spLocks noGrp="1"/>
          </p:cNvSpPr>
          <p:nvPr>
            <p:ph type="sldNum" sz="quarter" idx="10"/>
          </p:nvPr>
        </p:nvSpPr>
        <p:spPr/>
        <p:txBody>
          <a:bodyPr/>
          <a:lstStyle/>
          <a:p>
            <a:fld id="{CFF3DE2B-9EF7-E44A-8A8D-81262F2C73F5}" type="slidenum">
              <a:rPr lang="en-US" smtClean="0"/>
              <a:t>17</a:t>
            </a:fld>
            <a:endParaRPr lang="en-US"/>
          </a:p>
        </p:txBody>
      </p:sp>
    </p:spTree>
    <p:extLst>
      <p:ext uri="{BB962C8B-B14F-4D97-AF65-F5344CB8AC3E}">
        <p14:creationId xmlns:p14="http://schemas.microsoft.com/office/powerpoint/2010/main" val="142503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Here’s introduction of the clinics into the burned in population</a:t>
            </a:r>
          </a:p>
        </p:txBody>
      </p:sp>
      <p:sp>
        <p:nvSpPr>
          <p:cNvPr id="4" name="Slide Number Placeholder 3"/>
          <p:cNvSpPr>
            <a:spLocks noGrp="1"/>
          </p:cNvSpPr>
          <p:nvPr>
            <p:ph type="sldNum" sz="quarter" idx="10"/>
          </p:nvPr>
        </p:nvSpPr>
        <p:spPr/>
        <p:txBody>
          <a:bodyPr/>
          <a:lstStyle/>
          <a:p>
            <a:fld id="{CFF3DE2B-9EF7-E44A-8A8D-81262F2C73F5}" type="slidenum">
              <a:rPr lang="en-US" smtClean="0"/>
              <a:t>18</a:t>
            </a:fld>
            <a:endParaRPr lang="en-US"/>
          </a:p>
        </p:txBody>
      </p:sp>
    </p:spTree>
    <p:extLst>
      <p:ext uri="{BB962C8B-B14F-4D97-AF65-F5344CB8AC3E}">
        <p14:creationId xmlns:p14="http://schemas.microsoft.com/office/powerpoint/2010/main" val="187128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5 years in</a:t>
            </a:r>
          </a:p>
        </p:txBody>
      </p:sp>
      <p:sp>
        <p:nvSpPr>
          <p:cNvPr id="4" name="Slide Number Placeholder 3"/>
          <p:cNvSpPr>
            <a:spLocks noGrp="1"/>
          </p:cNvSpPr>
          <p:nvPr>
            <p:ph type="sldNum" sz="quarter" idx="10"/>
          </p:nvPr>
        </p:nvSpPr>
        <p:spPr/>
        <p:txBody>
          <a:bodyPr/>
          <a:lstStyle/>
          <a:p>
            <a:fld id="{CFF3DE2B-9EF7-E44A-8A8D-81262F2C73F5}" type="slidenum">
              <a:rPr lang="en-US" smtClean="0"/>
              <a:t>19</a:t>
            </a:fld>
            <a:endParaRPr lang="en-US"/>
          </a:p>
        </p:txBody>
      </p:sp>
    </p:spTree>
    <p:extLst>
      <p:ext uri="{BB962C8B-B14F-4D97-AF65-F5344CB8AC3E}">
        <p14:creationId xmlns:p14="http://schemas.microsoft.com/office/powerpoint/2010/main" val="755290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20 years in</a:t>
            </a:r>
          </a:p>
        </p:txBody>
      </p:sp>
      <p:sp>
        <p:nvSpPr>
          <p:cNvPr id="4" name="Slide Number Placeholder 3"/>
          <p:cNvSpPr>
            <a:spLocks noGrp="1"/>
          </p:cNvSpPr>
          <p:nvPr>
            <p:ph type="sldNum" sz="quarter" idx="10"/>
          </p:nvPr>
        </p:nvSpPr>
        <p:spPr/>
        <p:txBody>
          <a:bodyPr/>
          <a:lstStyle/>
          <a:p>
            <a:fld id="{CFF3DE2B-9EF7-E44A-8A8D-81262F2C73F5}" type="slidenum">
              <a:rPr lang="en-US" smtClean="0"/>
              <a:t>20</a:t>
            </a:fld>
            <a:endParaRPr lang="en-US"/>
          </a:p>
        </p:txBody>
      </p:sp>
    </p:spTree>
    <p:extLst>
      <p:ext uri="{BB962C8B-B14F-4D97-AF65-F5344CB8AC3E}">
        <p14:creationId xmlns:p14="http://schemas.microsoft.com/office/powerpoint/2010/main" val="13926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Low treatment acceptability, minimal impact</a:t>
            </a:r>
          </a:p>
        </p:txBody>
      </p:sp>
      <p:sp>
        <p:nvSpPr>
          <p:cNvPr id="4" name="Slide Number Placeholder 3"/>
          <p:cNvSpPr>
            <a:spLocks noGrp="1"/>
          </p:cNvSpPr>
          <p:nvPr>
            <p:ph type="sldNum" sz="quarter" idx="10"/>
          </p:nvPr>
        </p:nvSpPr>
        <p:spPr/>
        <p:txBody>
          <a:bodyPr/>
          <a:lstStyle/>
          <a:p>
            <a:fld id="{CFF3DE2B-9EF7-E44A-8A8D-81262F2C73F5}" type="slidenum">
              <a:rPr lang="en-US" smtClean="0"/>
              <a:t>21</a:t>
            </a:fld>
            <a:endParaRPr lang="en-US"/>
          </a:p>
        </p:txBody>
      </p:sp>
    </p:spTree>
    <p:extLst>
      <p:ext uri="{BB962C8B-B14F-4D97-AF65-F5344CB8AC3E}">
        <p14:creationId xmlns:p14="http://schemas.microsoft.com/office/powerpoint/2010/main" val="48539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Medium treatment acceptability, medium impact</a:t>
            </a:r>
          </a:p>
          <a:p>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22</a:t>
            </a:fld>
            <a:endParaRPr lang="en-US"/>
          </a:p>
        </p:txBody>
      </p:sp>
    </p:spTree>
    <p:extLst>
      <p:ext uri="{BB962C8B-B14F-4D97-AF65-F5344CB8AC3E}">
        <p14:creationId xmlns:p14="http://schemas.microsoft.com/office/powerpoint/2010/main" val="254658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AU" dirty="0"/>
              <a:t>contributors</a:t>
            </a:r>
          </a:p>
        </p:txBody>
      </p:sp>
      <p:sp>
        <p:nvSpPr>
          <p:cNvPr id="4" name="Slide Number Placeholder 3"/>
          <p:cNvSpPr>
            <a:spLocks noGrp="1"/>
          </p:cNvSpPr>
          <p:nvPr>
            <p:ph type="sldNum" sz="quarter" idx="10"/>
          </p:nvPr>
        </p:nvSpPr>
        <p:spPr/>
        <p:txBody>
          <a:bodyPr/>
          <a:lstStyle/>
          <a:p>
            <a:pPr>
              <a:defRPr/>
            </a:pPr>
            <a:fld id="{50D4DFC9-C239-4741-BB6E-37BBB7AF812C}" type="slidenum">
              <a:rPr lang="en-AU" smtClean="0"/>
              <a:pPr>
                <a:defRPr/>
              </a:pPr>
              <a:t>2</a:t>
            </a:fld>
            <a:endParaRPr lang="en-AU"/>
          </a:p>
        </p:txBody>
      </p:sp>
    </p:spTree>
    <p:extLst>
      <p:ext uri="{BB962C8B-B14F-4D97-AF65-F5344CB8AC3E}">
        <p14:creationId xmlns:p14="http://schemas.microsoft.com/office/powerpoint/2010/main" val="2258573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High treatment acceptability, high impact</a:t>
            </a:r>
          </a:p>
          <a:p>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23</a:t>
            </a:fld>
            <a:endParaRPr lang="en-US"/>
          </a:p>
        </p:txBody>
      </p:sp>
    </p:spTree>
    <p:extLst>
      <p:ext uri="{BB962C8B-B14F-4D97-AF65-F5344CB8AC3E}">
        <p14:creationId xmlns:p14="http://schemas.microsoft.com/office/powerpoint/2010/main" val="265706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Only one instructor</a:t>
            </a:r>
            <a:r>
              <a:rPr lang="en-AU" baseline="0" dirty="0"/>
              <a:t> who then gets lots of experience but has not so much population health impact and a long waiting list</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24</a:t>
            </a:fld>
            <a:endParaRPr lang="en-US"/>
          </a:p>
        </p:txBody>
      </p:sp>
    </p:spTree>
    <p:extLst>
      <p:ext uri="{BB962C8B-B14F-4D97-AF65-F5344CB8AC3E}">
        <p14:creationId xmlns:p14="http://schemas.microsoft.com/office/powerpoint/2010/main" val="1749061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10 instructors, not much experience but greater population</a:t>
            </a:r>
            <a:r>
              <a:rPr lang="en-AU" baseline="0" dirty="0"/>
              <a:t> health impact</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25</a:t>
            </a:fld>
            <a:endParaRPr lang="en-US"/>
          </a:p>
        </p:txBody>
      </p:sp>
    </p:spTree>
    <p:extLst>
      <p:ext uri="{BB962C8B-B14F-4D97-AF65-F5344CB8AC3E}">
        <p14:creationId xmlns:p14="http://schemas.microsoft.com/office/powerpoint/2010/main" val="2895147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Assuming</a:t>
            </a:r>
            <a:r>
              <a:rPr lang="en-AU" baseline="0" dirty="0"/>
              <a:t> treatment effect is constant across all group sizes, then the smaller the group, the greater the population health impact</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26</a:t>
            </a:fld>
            <a:endParaRPr lang="en-US"/>
          </a:p>
        </p:txBody>
      </p:sp>
    </p:spTree>
    <p:extLst>
      <p:ext uri="{BB962C8B-B14F-4D97-AF65-F5344CB8AC3E}">
        <p14:creationId xmlns:p14="http://schemas.microsoft.com/office/powerpoint/2010/main" val="1841107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But if we decrement clinical</a:t>
            </a:r>
            <a:r>
              <a:rPr lang="en-AU" baseline="0" dirty="0"/>
              <a:t> effectiveness as group size decreases then the trend reverses</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27</a:t>
            </a:fld>
            <a:endParaRPr lang="en-US"/>
          </a:p>
        </p:txBody>
      </p:sp>
    </p:spTree>
    <p:extLst>
      <p:ext uri="{BB962C8B-B14F-4D97-AF65-F5344CB8AC3E}">
        <p14:creationId xmlns:p14="http://schemas.microsoft.com/office/powerpoint/2010/main" val="1134855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Here we see the</a:t>
            </a:r>
            <a:r>
              <a:rPr lang="en-AU" baseline="0" dirty="0"/>
              <a:t> different patterns of influence of group size on population health impact against different willingness settings </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28</a:t>
            </a:fld>
            <a:endParaRPr lang="en-US"/>
          </a:p>
        </p:txBody>
      </p:sp>
    </p:spTree>
    <p:extLst>
      <p:ext uri="{BB962C8B-B14F-4D97-AF65-F5344CB8AC3E}">
        <p14:creationId xmlns:p14="http://schemas.microsoft.com/office/powerpoint/2010/main" val="1037822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From the Abstract</a:t>
            </a:r>
          </a:p>
        </p:txBody>
      </p:sp>
      <p:sp>
        <p:nvSpPr>
          <p:cNvPr id="4" name="Slide Number Placeholder 3"/>
          <p:cNvSpPr>
            <a:spLocks noGrp="1"/>
          </p:cNvSpPr>
          <p:nvPr>
            <p:ph type="sldNum" sz="quarter" idx="10"/>
          </p:nvPr>
        </p:nvSpPr>
        <p:spPr/>
        <p:txBody>
          <a:bodyPr/>
          <a:lstStyle/>
          <a:p>
            <a:fld id="{CFF3DE2B-9EF7-E44A-8A8D-81262F2C73F5}" type="slidenum">
              <a:rPr lang="en-US" smtClean="0"/>
              <a:t>29</a:t>
            </a:fld>
            <a:endParaRPr lang="en-US"/>
          </a:p>
        </p:txBody>
      </p:sp>
    </p:spTree>
    <p:extLst>
      <p:ext uri="{BB962C8B-B14F-4D97-AF65-F5344CB8AC3E}">
        <p14:creationId xmlns:p14="http://schemas.microsoft.com/office/powerpoint/2010/main" val="1515375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From the Abstract</a:t>
            </a:r>
          </a:p>
          <a:p>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30</a:t>
            </a:fld>
            <a:endParaRPr lang="en-US"/>
          </a:p>
        </p:txBody>
      </p:sp>
    </p:spTree>
    <p:extLst>
      <p:ext uri="{BB962C8B-B14F-4D97-AF65-F5344CB8AC3E}">
        <p14:creationId xmlns:p14="http://schemas.microsoft.com/office/powerpoint/2010/main" val="162289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From the Abstract</a:t>
            </a:r>
          </a:p>
        </p:txBody>
      </p:sp>
      <p:sp>
        <p:nvSpPr>
          <p:cNvPr id="4" name="Slide Number Placeholder 3"/>
          <p:cNvSpPr>
            <a:spLocks noGrp="1"/>
          </p:cNvSpPr>
          <p:nvPr>
            <p:ph type="sldNum" sz="quarter" idx="10"/>
          </p:nvPr>
        </p:nvSpPr>
        <p:spPr/>
        <p:txBody>
          <a:bodyPr/>
          <a:lstStyle/>
          <a:p>
            <a:fld id="{CFF3DE2B-9EF7-E44A-8A8D-81262F2C73F5}" type="slidenum">
              <a:rPr lang="en-US" smtClean="0"/>
              <a:t>3</a:t>
            </a:fld>
            <a:endParaRPr lang="en-US"/>
          </a:p>
        </p:txBody>
      </p:sp>
    </p:spTree>
    <p:extLst>
      <p:ext uri="{BB962C8B-B14F-4D97-AF65-F5344CB8AC3E}">
        <p14:creationId xmlns:p14="http://schemas.microsoft.com/office/powerpoint/2010/main" val="243430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Research heavily weighted to stage 1 with insufficient attention paid to other stages, especially III-V</a:t>
            </a:r>
          </a:p>
          <a:p>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4</a:t>
            </a:fld>
            <a:endParaRPr lang="en-US"/>
          </a:p>
        </p:txBody>
      </p:sp>
    </p:spTree>
    <p:extLst>
      <p:ext uri="{BB962C8B-B14F-4D97-AF65-F5344CB8AC3E}">
        <p14:creationId xmlns:p14="http://schemas.microsoft.com/office/powerpoint/2010/main" val="263738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One of our contributions</a:t>
            </a:r>
            <a:r>
              <a:rPr lang="en-AU" baseline="0" dirty="0"/>
              <a:t> so far – an effectiveness study with health economics outcomes that gave us indications for modelling for instance in regards to the distribution</a:t>
            </a:r>
            <a:endParaRPr lang="en-AU" dirty="0"/>
          </a:p>
        </p:txBody>
      </p:sp>
      <p:sp>
        <p:nvSpPr>
          <p:cNvPr id="4" name="Slide Number Placeholder 3"/>
          <p:cNvSpPr>
            <a:spLocks noGrp="1"/>
          </p:cNvSpPr>
          <p:nvPr>
            <p:ph type="sldNum" sz="quarter" idx="10"/>
          </p:nvPr>
        </p:nvSpPr>
        <p:spPr/>
        <p:txBody>
          <a:bodyPr/>
          <a:lstStyle/>
          <a:p>
            <a:fld id="{CFF3DE2B-9EF7-E44A-8A8D-81262F2C73F5}" type="slidenum">
              <a:rPr lang="en-US" smtClean="0"/>
              <a:t>5</a:t>
            </a:fld>
            <a:endParaRPr lang="en-US"/>
          </a:p>
        </p:txBody>
      </p:sp>
    </p:spTree>
    <p:extLst>
      <p:ext uri="{BB962C8B-B14F-4D97-AF65-F5344CB8AC3E}">
        <p14:creationId xmlns:p14="http://schemas.microsoft.com/office/powerpoint/2010/main" val="3933765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AU" dirty="0"/>
              <a:t>CE Plane</a:t>
            </a:r>
            <a:r>
              <a:rPr lang="en-AU" baseline="0" dirty="0"/>
              <a:t> for MBCT</a:t>
            </a:r>
            <a:endParaRPr lang="en-AU" dirty="0"/>
          </a:p>
        </p:txBody>
      </p:sp>
      <p:sp>
        <p:nvSpPr>
          <p:cNvPr id="4" name="Slide Number Placeholder 3"/>
          <p:cNvSpPr>
            <a:spLocks noGrp="1"/>
          </p:cNvSpPr>
          <p:nvPr>
            <p:ph type="sldNum" sz="quarter" idx="10"/>
          </p:nvPr>
        </p:nvSpPr>
        <p:spPr/>
        <p:txBody>
          <a:bodyPr/>
          <a:lstStyle/>
          <a:p>
            <a:fld id="{7AF2F117-EE44-40D8-8453-7E8F0B8FCA66}" type="slidenum">
              <a:rPr lang="en-AU" smtClean="0"/>
              <a:pPr/>
              <a:t>6</a:t>
            </a:fld>
            <a:endParaRPr lang="en-AU"/>
          </a:p>
        </p:txBody>
      </p:sp>
    </p:spTree>
    <p:extLst>
      <p:ext uri="{BB962C8B-B14F-4D97-AF65-F5344CB8AC3E}">
        <p14:creationId xmlns:p14="http://schemas.microsoft.com/office/powerpoint/2010/main" val="3273505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dirty="0"/>
              <a:t> Please find attached new slides:</a:t>
            </a:r>
          </a:p>
          <a:p>
            <a:r>
              <a:rPr lang="en-AU" dirty="0"/>
              <a:t/>
            </a:r>
            <a:br>
              <a:rPr lang="en-AU" dirty="0"/>
            </a:br>
            <a:endParaRPr lang="en-AU" dirty="0"/>
          </a:p>
          <a:p>
            <a:r>
              <a:rPr lang="en-AU" dirty="0"/>
              <a:t>A) Composite of current model</a:t>
            </a:r>
          </a:p>
          <a:p>
            <a:r>
              <a:rPr lang="en-AU" dirty="0"/>
              <a:t/>
            </a:r>
            <a:br>
              <a:rPr lang="en-AU" dirty="0"/>
            </a:br>
            <a:endParaRPr lang="en-AU" dirty="0"/>
          </a:p>
          <a:p>
            <a:r>
              <a:rPr lang="en-AU" dirty="0"/>
              <a:t>B) Uptake scenario</a:t>
            </a:r>
          </a:p>
          <a:p>
            <a:r>
              <a:rPr lang="en-AU" dirty="0"/>
              <a:t/>
            </a:r>
            <a:br>
              <a:rPr lang="en-AU" dirty="0"/>
            </a:br>
            <a:endParaRPr lang="en-AU" dirty="0"/>
          </a:p>
          <a:p>
            <a:r>
              <a:rPr lang="en-AU" dirty="0"/>
              <a:t>C) Current (1yr) and </a:t>
            </a:r>
            <a:r>
              <a:rPr lang="en-AU" dirty="0" err="1"/>
              <a:t>LTime</a:t>
            </a:r>
            <a:r>
              <a:rPr lang="en-AU" dirty="0"/>
              <a:t> </a:t>
            </a:r>
            <a:r>
              <a:rPr lang="en-AU" dirty="0" err="1"/>
              <a:t>Prev</a:t>
            </a:r>
            <a:r>
              <a:rPr lang="en-AU" dirty="0"/>
              <a:t> by Gender</a:t>
            </a:r>
          </a:p>
          <a:p>
            <a:r>
              <a:rPr lang="en-AU" dirty="0"/>
              <a:t>(1) Raw with </a:t>
            </a:r>
            <a:r>
              <a:rPr lang="en-AU" dirty="0" err="1"/>
              <a:t>st.devs</a:t>
            </a:r>
            <a:r>
              <a:rPr lang="en-AU" dirty="0"/>
              <a:t>.</a:t>
            </a:r>
          </a:p>
          <a:p>
            <a:r>
              <a:rPr lang="en-AU" dirty="0"/>
              <a:t>(2) Percentage</a:t>
            </a:r>
          </a:p>
          <a:p>
            <a:r>
              <a:rPr lang="en-AU" dirty="0"/>
              <a:t>(3) In terms of population (using Aus. data - just as  bonus I also did Germany, since you're presenting there)</a:t>
            </a:r>
          </a:p>
          <a:p>
            <a:r>
              <a:rPr lang="en-AU" dirty="0"/>
              <a:t>(4) Population with relevant Deltas</a:t>
            </a:r>
          </a:p>
          <a:p>
            <a:r>
              <a:rPr lang="en-AU" dirty="0"/>
              <a:t/>
            </a:r>
            <a:br>
              <a:rPr lang="en-AU" dirty="0"/>
            </a:br>
            <a:endParaRPr lang="en-AU" dirty="0"/>
          </a:p>
          <a:p>
            <a:r>
              <a:rPr lang="en-AU" dirty="0"/>
              <a:t>D) Overlapping distributions across simulation runs (baseline </a:t>
            </a:r>
            <a:r>
              <a:rPr lang="en-AU" dirty="0" err="1"/>
              <a:t>vs</a:t>
            </a:r>
            <a:r>
              <a:rPr lang="en-AU" dirty="0"/>
              <a:t> MBCT results histograms with 150 sim each (300 total)) (purple = overlap -&gt;means baseline and MBCT scenarios yielded same results) -&gt; I think this a slide to spend some time on (effect marginal for men, distribution shifting for women). Any boffin worth their salt will consider dispersion of results, can even mention that using a small simulation population so expanding simulation pop may tightened dispersion.</a:t>
            </a:r>
          </a:p>
          <a:p>
            <a:r>
              <a:rPr lang="en-AU" dirty="0"/>
              <a:t/>
            </a:r>
            <a:br>
              <a:rPr lang="en-AU" dirty="0"/>
            </a:br>
            <a:endParaRPr lang="en-AU" dirty="0"/>
          </a:p>
          <a:p>
            <a:r>
              <a:rPr lang="en-AU" dirty="0"/>
              <a:t>E) Number of episodes (sorry, didn't get resolution we were after, hence not much to say here (consider not using, all within margin or error)... would have needed to bump sim population and significantly re-engineer... gave up after spending three days on it... would have had to recalibrate sim from scratch to change population)</a:t>
            </a:r>
          </a:p>
          <a:p>
            <a:r>
              <a:rPr lang="en-AU" dirty="0"/>
              <a:t/>
            </a:r>
            <a:br>
              <a:rPr lang="en-AU" dirty="0"/>
            </a:br>
            <a:endParaRPr lang="en-AU" dirty="0"/>
          </a:p>
          <a:p>
            <a:r>
              <a:rPr lang="en-AU" dirty="0" err="1"/>
              <a:t>Tommorrow</a:t>
            </a:r>
            <a:r>
              <a:rPr lang="en-AU" dirty="0"/>
              <a:t>: Model diagram + other minor things.</a:t>
            </a:r>
          </a:p>
          <a:p>
            <a:r>
              <a:rPr lang="en-AU" dirty="0"/>
              <a:t>Not this time: Durations -&gt; broke durations when implementing scenario-builder. They are fine in the model, but data doesn't extract... attempted fixing, decided easier to rebuild internal survey from scratch (but not within two days).</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79AD-1933-44C8-9132-E9EF4A422AD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75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dirty="0"/>
              <a:t> Please find attached new slides:</a:t>
            </a:r>
          </a:p>
          <a:p>
            <a:r>
              <a:rPr lang="en-AU" dirty="0"/>
              <a:t/>
            </a:r>
            <a:br>
              <a:rPr lang="en-AU" dirty="0"/>
            </a:br>
            <a:endParaRPr lang="en-AU" dirty="0"/>
          </a:p>
          <a:p>
            <a:r>
              <a:rPr lang="en-AU" dirty="0"/>
              <a:t>A) Composite of current model</a:t>
            </a:r>
          </a:p>
          <a:p>
            <a:r>
              <a:rPr lang="en-AU" dirty="0"/>
              <a:t/>
            </a:r>
            <a:br>
              <a:rPr lang="en-AU" dirty="0"/>
            </a:br>
            <a:endParaRPr lang="en-AU" dirty="0"/>
          </a:p>
          <a:p>
            <a:r>
              <a:rPr lang="en-AU" dirty="0"/>
              <a:t>B) Uptake scenario</a:t>
            </a:r>
          </a:p>
          <a:p>
            <a:r>
              <a:rPr lang="en-AU" dirty="0"/>
              <a:t/>
            </a:r>
            <a:br>
              <a:rPr lang="en-AU" dirty="0"/>
            </a:br>
            <a:endParaRPr lang="en-AU" dirty="0"/>
          </a:p>
          <a:p>
            <a:r>
              <a:rPr lang="en-AU" dirty="0"/>
              <a:t>C) Current (1yr) and </a:t>
            </a:r>
            <a:r>
              <a:rPr lang="en-AU" dirty="0" err="1"/>
              <a:t>LTime</a:t>
            </a:r>
            <a:r>
              <a:rPr lang="en-AU" dirty="0"/>
              <a:t> </a:t>
            </a:r>
            <a:r>
              <a:rPr lang="en-AU" dirty="0" err="1"/>
              <a:t>Prev</a:t>
            </a:r>
            <a:r>
              <a:rPr lang="en-AU" dirty="0"/>
              <a:t> by Gender</a:t>
            </a:r>
          </a:p>
          <a:p>
            <a:r>
              <a:rPr lang="en-AU" dirty="0"/>
              <a:t>(1) Raw with </a:t>
            </a:r>
            <a:r>
              <a:rPr lang="en-AU" dirty="0" err="1"/>
              <a:t>st.devs</a:t>
            </a:r>
            <a:r>
              <a:rPr lang="en-AU" dirty="0"/>
              <a:t>.</a:t>
            </a:r>
          </a:p>
          <a:p>
            <a:r>
              <a:rPr lang="en-AU" dirty="0"/>
              <a:t>(2) Percentage</a:t>
            </a:r>
          </a:p>
          <a:p>
            <a:r>
              <a:rPr lang="en-AU" dirty="0"/>
              <a:t>(3) In terms of population (using Aus. data - just as  bonus I also did Germany, since you're presenting there)</a:t>
            </a:r>
          </a:p>
          <a:p>
            <a:r>
              <a:rPr lang="en-AU" dirty="0"/>
              <a:t>(4) Population with relevant Deltas</a:t>
            </a:r>
          </a:p>
          <a:p>
            <a:r>
              <a:rPr lang="en-AU" dirty="0"/>
              <a:t/>
            </a:r>
            <a:br>
              <a:rPr lang="en-AU" dirty="0"/>
            </a:br>
            <a:endParaRPr lang="en-AU" dirty="0"/>
          </a:p>
          <a:p>
            <a:r>
              <a:rPr lang="en-AU" dirty="0"/>
              <a:t>D) Overlapping distributions across simulation runs (baseline </a:t>
            </a:r>
            <a:r>
              <a:rPr lang="en-AU" dirty="0" err="1"/>
              <a:t>vs</a:t>
            </a:r>
            <a:r>
              <a:rPr lang="en-AU" dirty="0"/>
              <a:t> MBCT results histograms with 150 sim each (300 total)) (purple = overlap -&gt;means baseline and MBCT scenarios yielded same results) -&gt; I think this a slide to spend some time on (effect marginal for men, distribution shifting for women). Any boffin worth their salt will consider dispersion of results, can even mention that using a small simulation population so expanding simulation pop may tightened dispersion.</a:t>
            </a:r>
          </a:p>
          <a:p>
            <a:r>
              <a:rPr lang="en-AU" dirty="0"/>
              <a:t/>
            </a:r>
            <a:br>
              <a:rPr lang="en-AU" dirty="0"/>
            </a:br>
            <a:endParaRPr lang="en-AU" dirty="0"/>
          </a:p>
          <a:p>
            <a:r>
              <a:rPr lang="en-AU" dirty="0"/>
              <a:t>E) Number of episodes (sorry, didn't get resolution we were after, hence not much to say here (consider not using, all within margin or error)... would have needed to bump sim population and significantly re-engineer... gave up after spending three days on it... would have had to recalibrate sim from scratch to change population)</a:t>
            </a:r>
          </a:p>
          <a:p>
            <a:r>
              <a:rPr lang="en-AU" dirty="0"/>
              <a:t/>
            </a:r>
            <a:br>
              <a:rPr lang="en-AU" dirty="0"/>
            </a:br>
            <a:endParaRPr lang="en-AU" dirty="0"/>
          </a:p>
          <a:p>
            <a:r>
              <a:rPr lang="en-AU" dirty="0" err="1"/>
              <a:t>Tommorrow</a:t>
            </a:r>
            <a:r>
              <a:rPr lang="en-AU" dirty="0"/>
              <a:t>: Model diagram + other minor things.</a:t>
            </a:r>
          </a:p>
          <a:p>
            <a:r>
              <a:rPr lang="en-AU" dirty="0"/>
              <a:t>Not this time: Durations -&gt; broke durations when implementing scenario-builder. They are fine in the model, but data doesn't extract... attempted fixing, decided easier to rebuild internal survey from scratch (but not within two days).</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79AD-1933-44C8-9132-E9EF4A422AD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722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279AD-1933-44C8-9132-E9EF4A422AD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1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65720" y="2130426"/>
            <a:ext cx="7136320" cy="1470025"/>
          </a:xfrm>
          <a:prstGeom prst="rect">
            <a:avLst/>
          </a:prstGeom>
        </p:spPr>
        <p:txBody>
          <a:bodyPr anchor="ctr"/>
          <a:lstStyle>
            <a:lvl1pPr algn="l">
              <a:defRPr sz="3000" baseline="0">
                <a:solidFill>
                  <a:schemeClr val="bg1"/>
                </a:solidFill>
                <a:latin typeface="Arial Narrow"/>
                <a:cs typeface="Arial Narrow"/>
              </a:defRPr>
            </a:lvl1pPr>
          </a:lstStyle>
          <a:p>
            <a:r>
              <a:rPr lang="en-AU" dirty="0"/>
              <a:t>TITLE PAGE (30pt Arial Narrow)</a:t>
            </a:r>
            <a:endParaRPr lang="en-US" dirty="0"/>
          </a:p>
        </p:txBody>
      </p:sp>
      <p:sp>
        <p:nvSpPr>
          <p:cNvPr id="7" name="Subtitle 2"/>
          <p:cNvSpPr>
            <a:spLocks noGrp="1"/>
          </p:cNvSpPr>
          <p:nvPr>
            <p:ph type="subTitle" idx="1" hasCustomPrompt="1"/>
          </p:nvPr>
        </p:nvSpPr>
        <p:spPr>
          <a:xfrm>
            <a:off x="365720" y="3613924"/>
            <a:ext cx="7136320" cy="633181"/>
          </a:xfrm>
          <a:prstGeom prst="rect">
            <a:avLst/>
          </a:prstGeom>
        </p:spPr>
        <p:txBody>
          <a:bodyPr anchor="ctr"/>
          <a:lstStyle>
            <a:lvl1pPr marL="0" indent="0" algn="l">
              <a:buNone/>
              <a:defRPr sz="1800">
                <a:solidFill>
                  <a:schemeClr val="bg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 HEADLINE / PRESENTER (18pt Arial Narrow)</a:t>
            </a:r>
            <a:endParaRPr lang="en-US" dirty="0"/>
          </a:p>
        </p:txBody>
      </p:sp>
    </p:spTree>
    <p:extLst>
      <p:ext uri="{BB962C8B-B14F-4D97-AF65-F5344CB8AC3E}">
        <p14:creationId xmlns:p14="http://schemas.microsoft.com/office/powerpoint/2010/main" val="3182809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679260" y="1031359"/>
            <a:ext cx="11051549" cy="4871506"/>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itle 2"/>
          <p:cNvSpPr>
            <a:spLocks noGrp="1"/>
          </p:cNvSpPr>
          <p:nvPr>
            <p:ph type="title" hasCustomPrompt="1"/>
          </p:nvPr>
        </p:nvSpPr>
        <p:spPr>
          <a:xfrm>
            <a:off x="620809" y="141897"/>
            <a:ext cx="11110000" cy="487491"/>
          </a:xfrm>
          <a:prstGeom prst="rect">
            <a:avLst/>
          </a:prstGeom>
        </p:spPr>
        <p:txBody>
          <a:bodyPr/>
          <a:lstStyle>
            <a:lvl1pPr algn="l">
              <a:defRPr sz="2400">
                <a:latin typeface="Arial Narrow" charset="0"/>
                <a:ea typeface="Arial Narrow" charset="0"/>
                <a:cs typeface="Arial Narrow" charset="0"/>
              </a:defRPr>
            </a:lvl1pPr>
          </a:lstStyle>
          <a:p>
            <a:r>
              <a:rPr lang="en-AU" dirty="0"/>
              <a:t>CLICK TO EDIT MASTER TITLE STYLE</a:t>
            </a:r>
            <a:endParaRPr lang="en-US" dirty="0"/>
          </a:p>
        </p:txBody>
      </p:sp>
      <p:sp>
        <p:nvSpPr>
          <p:cNvPr id="6"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Tree>
    <p:extLst>
      <p:ext uri="{BB962C8B-B14F-4D97-AF65-F5344CB8AC3E}">
        <p14:creationId xmlns:p14="http://schemas.microsoft.com/office/powerpoint/2010/main" val="27158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59514" y="2582358"/>
            <a:ext cx="7101769" cy="1963182"/>
          </a:xfrm>
          <a:prstGeom prst="rect">
            <a:avLst/>
          </a:prstGeom>
        </p:spPr>
        <p:txBody>
          <a:bodyPr vert="horz" anchor="t"/>
          <a:lstStyle>
            <a:lvl1pPr marL="0" indent="0">
              <a:buNone/>
              <a:defRPr sz="2250" baseline="0">
                <a:solidFill>
                  <a:schemeClr val="bg1"/>
                </a:solidFill>
                <a:latin typeface="Arial Narrow"/>
                <a:cs typeface="Arial Narrow"/>
              </a:defRPr>
            </a:lvl1pPr>
          </a:lstStyle>
          <a:p>
            <a:pPr lvl="0"/>
            <a:r>
              <a:rPr lang="en-AU" dirty="0"/>
              <a:t>SECTION BREAK 1 </a:t>
            </a:r>
            <a:br>
              <a:rPr lang="en-AU" dirty="0"/>
            </a:br>
            <a:r>
              <a:rPr lang="en-AU" dirty="0"/>
              <a:t>(30pt Arial Narrow)</a:t>
            </a:r>
          </a:p>
        </p:txBody>
      </p:sp>
    </p:spTree>
    <p:extLst>
      <p:ext uri="{BB962C8B-B14F-4D97-AF65-F5344CB8AC3E}">
        <p14:creationId xmlns:p14="http://schemas.microsoft.com/office/powerpoint/2010/main" val="404498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77993" y="2362515"/>
            <a:ext cx="7325545" cy="1470025"/>
          </a:xfrm>
          <a:prstGeom prst="rect">
            <a:avLst/>
          </a:prstGeom>
        </p:spPr>
        <p:txBody>
          <a:bodyPr anchor="ctr"/>
          <a:lstStyle>
            <a:lvl1pPr algn="l">
              <a:defRPr sz="2800">
                <a:latin typeface="Arial Narrow"/>
                <a:cs typeface="Arial Narrow"/>
              </a:defRPr>
            </a:lvl1pPr>
          </a:lstStyle>
          <a:p>
            <a:r>
              <a:rPr lang="en-US" sz="3000" dirty="0">
                <a:solidFill>
                  <a:srgbClr val="000000"/>
                </a:solidFill>
                <a:latin typeface="Arial Narrow"/>
                <a:cs typeface="Arial Narrow"/>
              </a:rPr>
              <a:t>SECTION BREAK 2 </a:t>
            </a:r>
            <a:br>
              <a:rPr lang="en-US" sz="3000" dirty="0">
                <a:solidFill>
                  <a:srgbClr val="000000"/>
                </a:solidFill>
                <a:latin typeface="Arial Narrow"/>
                <a:cs typeface="Arial Narrow"/>
              </a:rPr>
            </a:br>
            <a:r>
              <a:rPr lang="en-US" sz="3000" dirty="0">
                <a:solidFill>
                  <a:srgbClr val="000000"/>
                </a:solidFill>
                <a:latin typeface="Arial Narrow"/>
                <a:cs typeface="Arial Narrow"/>
              </a:rPr>
              <a:t>(30pt Arial Narrow)</a:t>
            </a:r>
          </a:p>
        </p:txBody>
      </p:sp>
    </p:spTree>
    <p:extLst>
      <p:ext uri="{BB962C8B-B14F-4D97-AF65-F5344CB8AC3E}">
        <p14:creationId xmlns:p14="http://schemas.microsoft.com/office/powerpoint/2010/main" val="307674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59513" y="2582358"/>
            <a:ext cx="7101769" cy="1963182"/>
          </a:xfrm>
          <a:prstGeom prst="rect">
            <a:avLst/>
          </a:prstGeom>
        </p:spPr>
        <p:txBody>
          <a:bodyPr vert="horz" anchor="t"/>
          <a:lstStyle>
            <a:lvl1pPr marL="0" indent="0">
              <a:buNone/>
              <a:defRPr sz="3000" baseline="0">
                <a:solidFill>
                  <a:schemeClr val="bg1"/>
                </a:solidFill>
                <a:latin typeface="Arial Narrow"/>
                <a:cs typeface="Arial Narrow"/>
              </a:defRPr>
            </a:lvl1pPr>
          </a:lstStyle>
          <a:p>
            <a:pPr lvl="0"/>
            <a:r>
              <a:rPr lang="en-AU" dirty="0"/>
              <a:t>SECTION BREAK 1 </a:t>
            </a:r>
            <a:br>
              <a:rPr lang="en-AU" dirty="0"/>
            </a:br>
            <a:r>
              <a:rPr lang="en-AU" dirty="0"/>
              <a:t>(30pt Arial Narrow)</a:t>
            </a:r>
          </a:p>
        </p:txBody>
      </p:sp>
    </p:spTree>
    <p:extLst>
      <p:ext uri="{BB962C8B-B14F-4D97-AF65-F5344CB8AC3E}">
        <p14:creationId xmlns:p14="http://schemas.microsoft.com/office/powerpoint/2010/main" val="2967049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10" name="Text Placeholder 9"/>
          <p:cNvSpPr>
            <a:spLocks noGrp="1"/>
          </p:cNvSpPr>
          <p:nvPr>
            <p:ph type="body" sz="quarter" idx="10"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384185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line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367" y="1600201"/>
            <a:ext cx="10972800" cy="4525963"/>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5" name="Text Placeholder 9"/>
          <p:cNvSpPr>
            <a:spLocks noGrp="1"/>
          </p:cNvSpPr>
          <p:nvPr>
            <p:ph type="body" sz="quarter" idx="10"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3910770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600201"/>
            <a:ext cx="5384800"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Content Placeholder 3"/>
          <p:cNvSpPr>
            <a:spLocks noGrp="1"/>
          </p:cNvSpPr>
          <p:nvPr>
            <p:ph sz="half" idx="2"/>
          </p:nvPr>
        </p:nvSpPr>
        <p:spPr>
          <a:xfrm>
            <a:off x="6096000" y="1600201"/>
            <a:ext cx="5384800" cy="4525963"/>
          </a:xfrm>
          <a:prstGeom prst="rect">
            <a:avLst/>
          </a:prstGeom>
        </p:spPr>
        <p:txBody>
          <a:bodyPr/>
          <a:lstStyle>
            <a:lvl1pPr marL="342900" indent="-342900">
              <a:buFont typeface="Wingdings" charset="2"/>
              <a:buChar char="§"/>
              <a:defRPr sz="2400">
                <a:latin typeface="Arial"/>
                <a:cs typeface="Arial"/>
              </a:defRPr>
            </a:lvl1pPr>
            <a:lvl2pPr marL="742950" indent="-285750">
              <a:buFont typeface="Wingdings" charset="2"/>
              <a:buChar cha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9"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6" name="Text Placeholder 9"/>
          <p:cNvSpPr>
            <a:spLocks noGrp="1"/>
          </p:cNvSpPr>
          <p:nvPr>
            <p:ph type="body" sz="quarter" idx="10"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406636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amp;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138" y="1315159"/>
            <a:ext cx="5082791" cy="5006471"/>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5" name="Picture Placeholder 2"/>
          <p:cNvSpPr>
            <a:spLocks noGrp="1"/>
          </p:cNvSpPr>
          <p:nvPr>
            <p:ph type="pic" idx="10"/>
          </p:nvPr>
        </p:nvSpPr>
        <p:spPr>
          <a:xfrm>
            <a:off x="6084982" y="1315159"/>
            <a:ext cx="5531365" cy="500647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9"/>
          <p:cNvSpPr>
            <a:spLocks noGrp="1"/>
          </p:cNvSpPr>
          <p:nvPr>
            <p:ph type="body" sz="quarter" idx="11"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32634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amp; diagram">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125" y="1315159"/>
            <a:ext cx="3312888" cy="5006471"/>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5" name="Picture Placeholder 2"/>
          <p:cNvSpPr>
            <a:spLocks noGrp="1"/>
          </p:cNvSpPr>
          <p:nvPr>
            <p:ph type="pic" idx="10"/>
          </p:nvPr>
        </p:nvSpPr>
        <p:spPr>
          <a:xfrm>
            <a:off x="4289229" y="1315159"/>
            <a:ext cx="7349104" cy="500647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9"/>
          <p:cNvSpPr>
            <a:spLocks noGrp="1"/>
          </p:cNvSpPr>
          <p:nvPr>
            <p:ph type="body" sz="quarter" idx="11"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939771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Slide Number Placeholder 6"/>
          <p:cNvSpPr txBox="1">
            <a:spLocks/>
          </p:cNvSpPr>
          <p:nvPr userDrawn="1"/>
        </p:nvSpPr>
        <p:spPr>
          <a:xfrm>
            <a:off x="10128808" y="6376720"/>
            <a:ext cx="1616253"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4B116A7-1BBE-0246-8B18-68B8A757ECD8}" type="slidenum">
              <a:rPr lang="en-US" sz="2400" smtClean="0">
                <a:solidFill>
                  <a:schemeClr val="bg1">
                    <a:lumMod val="50000"/>
                  </a:schemeClr>
                </a:solidFill>
              </a:rPr>
              <a:pPr algn="r"/>
              <a:t>‹#›</a:t>
            </a:fld>
            <a:endParaRPr lang="en-US" sz="2400" dirty="0">
              <a:solidFill>
                <a:schemeClr val="bg1">
                  <a:lumMod val="50000"/>
                </a:schemeClr>
              </a:solidFill>
            </a:endParaRPr>
          </a:p>
        </p:txBody>
      </p:sp>
      <p:sp>
        <p:nvSpPr>
          <p:cNvPr id="10" name="Picture Placeholder 2"/>
          <p:cNvSpPr>
            <a:spLocks noGrp="1"/>
          </p:cNvSpPr>
          <p:nvPr>
            <p:ph type="pic" idx="1"/>
          </p:nvPr>
        </p:nvSpPr>
        <p:spPr>
          <a:xfrm>
            <a:off x="679260" y="1315159"/>
            <a:ext cx="11051549" cy="500647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9"/>
          <p:cNvSpPr>
            <a:spLocks noGrp="1"/>
          </p:cNvSpPr>
          <p:nvPr>
            <p:ph type="body" sz="quarter" idx="10" hasCustomPrompt="1"/>
          </p:nvPr>
        </p:nvSpPr>
        <p:spPr>
          <a:xfrm>
            <a:off x="370737" y="217549"/>
            <a:ext cx="6964156" cy="774054"/>
          </a:xfrm>
          <a:prstGeom prst="rect">
            <a:avLst/>
          </a:prstGeom>
        </p:spPr>
        <p:txBody>
          <a:bodyPr vert="horz"/>
          <a:lstStyle>
            <a:lvl1pPr marL="0" indent="0">
              <a:lnSpc>
                <a:spcPct val="90000"/>
              </a:lnSpc>
              <a:buNone/>
              <a:defRPr sz="2400">
                <a:latin typeface="Arial Narrow"/>
                <a:cs typeface="Arial Narrow"/>
              </a:defRPr>
            </a:lvl1pPr>
          </a:lstStyle>
          <a:p>
            <a:pPr lvl="0"/>
            <a:r>
              <a:rPr lang="en-US" sz="2400" dirty="0">
                <a:latin typeface="Arial Narrow"/>
                <a:cs typeface="Arial Narrow"/>
              </a:rPr>
              <a:t>CONTENT PAGE 2</a:t>
            </a:r>
            <a:br>
              <a:rPr lang="en-US" sz="2400" dirty="0">
                <a:latin typeface="Arial Narrow"/>
                <a:cs typeface="Arial Narrow"/>
              </a:rPr>
            </a:br>
            <a:r>
              <a:rPr lang="en-US" sz="2400" dirty="0">
                <a:latin typeface="Arial Narrow"/>
                <a:cs typeface="Arial Narrow"/>
              </a:rPr>
              <a:t>2 LINES (24pt Arial Narrow)</a:t>
            </a:r>
            <a:endParaRPr lang="en-US" dirty="0"/>
          </a:p>
        </p:txBody>
      </p:sp>
    </p:spTree>
    <p:extLst>
      <p:ext uri="{BB962C8B-B14F-4D97-AF65-F5344CB8AC3E}">
        <p14:creationId xmlns:p14="http://schemas.microsoft.com/office/powerpoint/2010/main" val="157710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5"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
        <p:nvSpPr>
          <p:cNvPr id="3" name="TextBox 2"/>
          <p:cNvSpPr txBox="1"/>
          <p:nvPr userDrawn="1"/>
        </p:nvSpPr>
        <p:spPr>
          <a:xfrm>
            <a:off x="10739779" y="638473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3590266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65720" y="2130426"/>
            <a:ext cx="7136320" cy="1470025"/>
          </a:xfrm>
          <a:prstGeom prst="rect">
            <a:avLst/>
          </a:prstGeom>
        </p:spPr>
        <p:txBody>
          <a:bodyPr anchor="ctr"/>
          <a:lstStyle>
            <a:lvl1pPr algn="l">
              <a:defRPr sz="3000" baseline="0">
                <a:solidFill>
                  <a:schemeClr val="bg1"/>
                </a:solidFill>
                <a:latin typeface="Arial Narrow"/>
                <a:cs typeface="Arial Narrow"/>
              </a:defRPr>
            </a:lvl1pPr>
          </a:lstStyle>
          <a:p>
            <a:r>
              <a:rPr lang="en-AU" dirty="0"/>
              <a:t>TITLE PAGE (30pt Arial Narrow)</a:t>
            </a:r>
            <a:endParaRPr lang="en-US" dirty="0"/>
          </a:p>
        </p:txBody>
      </p:sp>
      <p:sp>
        <p:nvSpPr>
          <p:cNvPr id="7" name="Subtitle 2"/>
          <p:cNvSpPr>
            <a:spLocks noGrp="1"/>
          </p:cNvSpPr>
          <p:nvPr>
            <p:ph type="subTitle" idx="1" hasCustomPrompt="1"/>
          </p:nvPr>
        </p:nvSpPr>
        <p:spPr>
          <a:xfrm>
            <a:off x="365720" y="3613924"/>
            <a:ext cx="7136320" cy="633181"/>
          </a:xfrm>
          <a:prstGeom prst="rect">
            <a:avLst/>
          </a:prstGeom>
        </p:spPr>
        <p:txBody>
          <a:bodyPr anchor="ctr"/>
          <a:lstStyle>
            <a:lvl1pPr marL="0" indent="0" algn="l">
              <a:buNone/>
              <a:defRPr sz="1800">
                <a:solidFill>
                  <a:schemeClr val="bg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 HEADLINE / PRESENTER (18pt Arial Narrow)</a:t>
            </a:r>
            <a:endParaRPr lang="en-US" dirty="0"/>
          </a:p>
        </p:txBody>
      </p:sp>
    </p:spTree>
    <p:extLst>
      <p:ext uri="{BB962C8B-B14F-4D97-AF65-F5344CB8AC3E}">
        <p14:creationId xmlns:p14="http://schemas.microsoft.com/office/powerpoint/2010/main" val="794839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5"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
        <p:nvSpPr>
          <p:cNvPr id="3" name="TextBox 2"/>
          <p:cNvSpPr txBox="1"/>
          <p:nvPr userDrawn="1"/>
        </p:nvSpPr>
        <p:spPr>
          <a:xfrm>
            <a:off x="10739779" y="638473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2709219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3" name="Footer Placeholder 2"/>
          <p:cNvSpPr>
            <a:spLocks noGrp="1"/>
          </p:cNvSpPr>
          <p:nvPr>
            <p:ph type="ftr" sz="quarter" idx="11"/>
          </p:nvPr>
        </p:nvSpPr>
        <p:spPr>
          <a:xfrm>
            <a:off x="8011585" y="855957"/>
            <a:ext cx="2995319" cy="301227"/>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3277451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1544716"/>
            <a:ext cx="9753600" cy="1154097"/>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4" name="Footer Placeholder 3"/>
          <p:cNvSpPr>
            <a:spLocks noGrp="1"/>
          </p:cNvSpPr>
          <p:nvPr>
            <p:ph type="ftr" sz="quarter" idx="11"/>
          </p:nvPr>
        </p:nvSpPr>
        <p:spPr>
          <a:xfrm>
            <a:off x="8011585" y="855957"/>
            <a:ext cx="2995319" cy="301227"/>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266143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44716"/>
            <a:ext cx="9753600" cy="115409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2769834"/>
            <a:ext cx="9753600" cy="35395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5" name="Footer Placeholder 4"/>
          <p:cNvSpPr>
            <a:spLocks noGrp="1"/>
          </p:cNvSpPr>
          <p:nvPr>
            <p:ph type="ftr" sz="quarter" idx="11"/>
          </p:nvPr>
        </p:nvSpPr>
        <p:spPr>
          <a:xfrm>
            <a:off x="8011585" y="855957"/>
            <a:ext cx="2995319" cy="301227"/>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1331163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65720" y="2130426"/>
            <a:ext cx="7136320" cy="1470025"/>
          </a:xfrm>
          <a:prstGeom prst="rect">
            <a:avLst/>
          </a:prstGeom>
        </p:spPr>
        <p:txBody>
          <a:bodyPr anchor="ctr"/>
          <a:lstStyle>
            <a:lvl1pPr algn="l">
              <a:defRPr sz="3000" baseline="0">
                <a:solidFill>
                  <a:schemeClr val="bg1"/>
                </a:solidFill>
                <a:latin typeface="Arial Narrow"/>
                <a:cs typeface="Arial Narrow"/>
              </a:defRPr>
            </a:lvl1pPr>
          </a:lstStyle>
          <a:p>
            <a:r>
              <a:rPr lang="en-AU" dirty="0"/>
              <a:t>TITLE PAGE (30pt Arial Narrow)</a:t>
            </a:r>
            <a:endParaRPr lang="en-US" dirty="0"/>
          </a:p>
        </p:txBody>
      </p:sp>
      <p:sp>
        <p:nvSpPr>
          <p:cNvPr id="7" name="Subtitle 2"/>
          <p:cNvSpPr>
            <a:spLocks noGrp="1"/>
          </p:cNvSpPr>
          <p:nvPr>
            <p:ph type="subTitle" idx="1" hasCustomPrompt="1"/>
          </p:nvPr>
        </p:nvSpPr>
        <p:spPr>
          <a:xfrm>
            <a:off x="365720" y="3613924"/>
            <a:ext cx="7136320" cy="633181"/>
          </a:xfrm>
          <a:prstGeom prst="rect">
            <a:avLst/>
          </a:prstGeom>
        </p:spPr>
        <p:txBody>
          <a:bodyPr anchor="ctr"/>
          <a:lstStyle>
            <a:lvl1pPr marL="0" indent="0" algn="l">
              <a:buNone/>
              <a:defRPr sz="1800">
                <a:solidFill>
                  <a:schemeClr val="bg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SUB HEADLINE / PRESENTER (18pt Arial Narrow)</a:t>
            </a:r>
            <a:endParaRPr lang="en-US" dirty="0"/>
          </a:p>
        </p:txBody>
      </p:sp>
    </p:spTree>
    <p:extLst>
      <p:ext uri="{BB962C8B-B14F-4D97-AF65-F5344CB8AC3E}">
        <p14:creationId xmlns:p14="http://schemas.microsoft.com/office/powerpoint/2010/main" val="653682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3"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971019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9482" y="1333102"/>
            <a:ext cx="11092828" cy="430093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Slide Number Placeholder 6"/>
          <p:cNvSpPr txBox="1">
            <a:spLocks/>
          </p:cNvSpPr>
          <p:nvPr userDrawn="1"/>
        </p:nvSpPr>
        <p:spPr>
          <a:xfrm>
            <a:off x="10122001" y="6181430"/>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16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658067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9" name="Content Placeholder 2"/>
          <p:cNvSpPr>
            <a:spLocks noGrp="1"/>
          </p:cNvSpPr>
          <p:nvPr>
            <p:ph sz="half" idx="1"/>
          </p:nvPr>
        </p:nvSpPr>
        <p:spPr>
          <a:xfrm>
            <a:off x="34142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Content Placeholder 3"/>
          <p:cNvSpPr>
            <a:spLocks noGrp="1"/>
          </p:cNvSpPr>
          <p:nvPr>
            <p:ph sz="half" idx="2"/>
          </p:nvPr>
        </p:nvSpPr>
        <p:spPr>
          <a:xfrm>
            <a:off x="607166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245259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2"/>
          <p:cNvSpPr>
            <a:spLocks noGrp="1"/>
          </p:cNvSpPr>
          <p:nvPr>
            <p:ph type="pic" idx="15"/>
          </p:nvPr>
        </p:nvSpPr>
        <p:spPr>
          <a:xfrm>
            <a:off x="4262896" y="1329269"/>
            <a:ext cx="7349104" cy="3998657"/>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Content Placeholder 2"/>
          <p:cNvSpPr>
            <a:spLocks noGrp="1"/>
          </p:cNvSpPr>
          <p:nvPr>
            <p:ph idx="14"/>
          </p:nvPr>
        </p:nvSpPr>
        <p:spPr>
          <a:xfrm>
            <a:off x="348552" y="1329269"/>
            <a:ext cx="3312888" cy="3998657"/>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1"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290245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3" name="Footer Placeholder 2"/>
          <p:cNvSpPr>
            <a:spLocks noGrp="1"/>
          </p:cNvSpPr>
          <p:nvPr>
            <p:ph type="ftr" sz="quarter" idx="11"/>
          </p:nvPr>
        </p:nvSpPr>
        <p:spPr>
          <a:xfrm>
            <a:off x="8011585" y="855957"/>
            <a:ext cx="2995319" cy="301227"/>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3762081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503344" y="1335245"/>
            <a:ext cx="11051549" cy="408520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544662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844676"/>
            <a:ext cx="10143067" cy="3868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510117" y="152403"/>
            <a:ext cx="10972800" cy="1230313"/>
          </a:xfrm>
          <a:prstGeom prst="rect">
            <a:avLst/>
          </a:prstGeom>
        </p:spPr>
        <p:txBody>
          <a:bodyPr/>
          <a:lstStyle/>
          <a:p>
            <a:r>
              <a:rPr lang="en-US"/>
              <a:t>Click to edit Master title style</a:t>
            </a:r>
            <a:endParaRPr lang="en-AU"/>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355003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2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362076"/>
            <a:ext cx="11353800" cy="3983991"/>
          </a:xfrm>
          <a:custGeom>
            <a:avLst/>
            <a:gdLst/>
            <a:ahLst/>
            <a:cxnLst/>
            <a:rect l="l" t="t" r="r" b="b"/>
            <a:pathLst>
              <a:path w="8515350" h="3983990">
                <a:moveTo>
                  <a:pt x="0" y="3983990"/>
                </a:moveTo>
                <a:lnTo>
                  <a:pt x="8515350" y="3983990"/>
                </a:lnTo>
                <a:lnTo>
                  <a:pt x="8515350" y="0"/>
                </a:lnTo>
                <a:lnTo>
                  <a:pt x="0" y="0"/>
                </a:lnTo>
                <a:lnTo>
                  <a:pt x="0" y="398399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7" name="bk object 17"/>
          <p:cNvSpPr/>
          <p:nvPr/>
        </p:nvSpPr>
        <p:spPr>
          <a:xfrm>
            <a:off x="4058414" y="4265679"/>
            <a:ext cx="7295388" cy="1755711"/>
          </a:xfrm>
          <a:custGeom>
            <a:avLst/>
            <a:gdLst/>
            <a:ahLst/>
            <a:cxnLst/>
            <a:rect l="l" t="t" r="r" b="b"/>
            <a:pathLst>
              <a:path w="5471541" h="1755711">
                <a:moveTo>
                  <a:pt x="5178933" y="0"/>
                </a:moveTo>
                <a:lnTo>
                  <a:pt x="292607" y="0"/>
                </a:lnTo>
                <a:lnTo>
                  <a:pt x="268617" y="970"/>
                </a:lnTo>
                <a:lnTo>
                  <a:pt x="222310" y="8507"/>
                </a:lnTo>
                <a:lnTo>
                  <a:pt x="178736" y="23002"/>
                </a:lnTo>
                <a:lnTo>
                  <a:pt x="138500" y="43853"/>
                </a:lnTo>
                <a:lnTo>
                  <a:pt x="102205" y="70455"/>
                </a:lnTo>
                <a:lnTo>
                  <a:pt x="70455" y="102205"/>
                </a:lnTo>
                <a:lnTo>
                  <a:pt x="43853" y="138500"/>
                </a:lnTo>
                <a:lnTo>
                  <a:pt x="23002" y="178736"/>
                </a:lnTo>
                <a:lnTo>
                  <a:pt x="8507" y="222310"/>
                </a:lnTo>
                <a:lnTo>
                  <a:pt x="970" y="268617"/>
                </a:lnTo>
                <a:lnTo>
                  <a:pt x="0" y="292607"/>
                </a:lnTo>
                <a:lnTo>
                  <a:pt x="0" y="1463090"/>
                </a:lnTo>
                <a:lnTo>
                  <a:pt x="3831" y="1510554"/>
                </a:lnTo>
                <a:lnTo>
                  <a:pt x="14923" y="1555580"/>
                </a:lnTo>
                <a:lnTo>
                  <a:pt x="32671" y="1597565"/>
                </a:lnTo>
                <a:lnTo>
                  <a:pt x="56473" y="1635907"/>
                </a:lnTo>
                <a:lnTo>
                  <a:pt x="85725" y="1670003"/>
                </a:lnTo>
                <a:lnTo>
                  <a:pt x="119822" y="1699251"/>
                </a:lnTo>
                <a:lnTo>
                  <a:pt x="158163" y="1723049"/>
                </a:lnTo>
                <a:lnTo>
                  <a:pt x="200143" y="1740793"/>
                </a:lnTo>
                <a:lnTo>
                  <a:pt x="245159" y="1751881"/>
                </a:lnTo>
                <a:lnTo>
                  <a:pt x="292607" y="1755711"/>
                </a:lnTo>
                <a:lnTo>
                  <a:pt x="5178933" y="1755711"/>
                </a:lnTo>
                <a:lnTo>
                  <a:pt x="5226381" y="1751881"/>
                </a:lnTo>
                <a:lnTo>
                  <a:pt x="5271397" y="1740793"/>
                </a:lnTo>
                <a:lnTo>
                  <a:pt x="5313377" y="1723049"/>
                </a:lnTo>
                <a:lnTo>
                  <a:pt x="5351718" y="1699251"/>
                </a:lnTo>
                <a:lnTo>
                  <a:pt x="5385816" y="1670003"/>
                </a:lnTo>
                <a:lnTo>
                  <a:pt x="5415067" y="1635907"/>
                </a:lnTo>
                <a:lnTo>
                  <a:pt x="5438869" y="1597565"/>
                </a:lnTo>
                <a:lnTo>
                  <a:pt x="5456617" y="1555580"/>
                </a:lnTo>
                <a:lnTo>
                  <a:pt x="5467709" y="1510554"/>
                </a:lnTo>
                <a:lnTo>
                  <a:pt x="5471541" y="1463090"/>
                </a:lnTo>
                <a:lnTo>
                  <a:pt x="5471541" y="292607"/>
                </a:lnTo>
                <a:lnTo>
                  <a:pt x="5467709" y="245159"/>
                </a:lnTo>
                <a:lnTo>
                  <a:pt x="5456617" y="200143"/>
                </a:lnTo>
                <a:lnTo>
                  <a:pt x="5438869" y="158163"/>
                </a:lnTo>
                <a:lnTo>
                  <a:pt x="5415067" y="119822"/>
                </a:lnTo>
                <a:lnTo>
                  <a:pt x="5385816" y="85725"/>
                </a:lnTo>
                <a:lnTo>
                  <a:pt x="5351718" y="56473"/>
                </a:lnTo>
                <a:lnTo>
                  <a:pt x="5313377" y="32671"/>
                </a:lnTo>
                <a:lnTo>
                  <a:pt x="5271397" y="14923"/>
                </a:lnTo>
                <a:lnTo>
                  <a:pt x="5226381" y="3831"/>
                </a:lnTo>
                <a:lnTo>
                  <a:pt x="5178933" y="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8" name="bk object 18"/>
          <p:cNvSpPr/>
          <p:nvPr/>
        </p:nvSpPr>
        <p:spPr>
          <a:xfrm>
            <a:off x="3" y="2509967"/>
            <a:ext cx="5044271" cy="3511423"/>
          </a:xfrm>
          <a:custGeom>
            <a:avLst/>
            <a:gdLst/>
            <a:ahLst/>
            <a:cxnLst/>
            <a:rect l="l" t="t" r="r" b="b"/>
            <a:pathLst>
              <a:path w="3783203" h="3511423">
                <a:moveTo>
                  <a:pt x="0" y="3511423"/>
                </a:moveTo>
                <a:lnTo>
                  <a:pt x="3783203" y="3511423"/>
                </a:lnTo>
                <a:lnTo>
                  <a:pt x="3783203" y="0"/>
                </a:lnTo>
                <a:lnTo>
                  <a:pt x="0" y="0"/>
                </a:lnTo>
                <a:lnTo>
                  <a:pt x="0" y="3511423"/>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9" name="bk object 19"/>
          <p:cNvSpPr/>
          <p:nvPr/>
        </p:nvSpPr>
        <p:spPr>
          <a:xfrm>
            <a:off x="0" y="1323975"/>
            <a:ext cx="11353800" cy="0"/>
          </a:xfrm>
          <a:custGeom>
            <a:avLst/>
            <a:gdLst/>
            <a:ahLst/>
            <a:cxnLst/>
            <a:rect l="l" t="t" r="r" b="b"/>
            <a:pathLst>
              <a:path w="8515350">
                <a:moveTo>
                  <a:pt x="0" y="0"/>
                </a:moveTo>
                <a:lnTo>
                  <a:pt x="8515350" y="0"/>
                </a:lnTo>
              </a:path>
            </a:pathLst>
          </a:custGeom>
          <a:ln w="101600">
            <a:solidFill>
              <a:srgbClr val="3AA0E2"/>
            </a:solidFill>
          </a:ln>
        </p:spPr>
        <p:txBody>
          <a:bodyPr wrap="square" lIns="0" tIns="0" rIns="0" bIns="0" rtlCol="0">
            <a:noAutofit/>
          </a:bodyPr>
          <a:lstStyle/>
          <a:p>
            <a:endParaRPr sz="1350">
              <a:solidFill>
                <a:prstClr val="black"/>
              </a:solidFill>
            </a:endParaRPr>
          </a:p>
        </p:txBody>
      </p:sp>
      <p:sp>
        <p:nvSpPr>
          <p:cNvPr id="20" name="bk object 20"/>
          <p:cNvSpPr/>
          <p:nvPr/>
        </p:nvSpPr>
        <p:spPr>
          <a:xfrm>
            <a:off x="757767" y="6203951"/>
            <a:ext cx="4436533" cy="463551"/>
          </a:xfrm>
          <a:prstGeom prst="rect">
            <a:avLst/>
          </a:prstGeom>
          <a:blipFill>
            <a:blip r:embed="rId2" cstate="print"/>
            <a:stretch>
              <a:fillRect/>
            </a:stretch>
          </a:blipFill>
        </p:spPr>
        <p:txBody>
          <a:bodyPr wrap="square" lIns="0" tIns="0" rIns="0" bIns="0" rtlCol="0">
            <a:noAutofit/>
          </a:bodyPr>
          <a:lstStyle/>
          <a:p>
            <a:endParaRPr sz="1350">
              <a:solidFill>
                <a:prstClr val="black"/>
              </a:solidFill>
            </a:endParaRPr>
          </a:p>
        </p:txBody>
      </p:sp>
      <p:sp>
        <p:nvSpPr>
          <p:cNvPr id="21" name="bk object 21"/>
          <p:cNvSpPr/>
          <p:nvPr/>
        </p:nvSpPr>
        <p:spPr>
          <a:xfrm>
            <a:off x="10928267" y="6021388"/>
            <a:ext cx="1263700" cy="8366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sp>
        <p:nvSpPr>
          <p:cNvPr id="22" name="bk object 22"/>
          <p:cNvSpPr/>
          <p:nvPr/>
        </p:nvSpPr>
        <p:spPr>
          <a:xfrm>
            <a:off x="6192012" y="6202007"/>
            <a:ext cx="3791712" cy="65599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pic>
        <p:nvPicPr>
          <p:cNvPr id="8" name="Picture 7"/>
          <p:cNvPicPr>
            <a:picLocks noChangeAspect="1"/>
          </p:cNvPicPr>
          <p:nvPr userDrawn="1"/>
        </p:nvPicPr>
        <p:blipFill>
          <a:blip r:embed="rId5"/>
          <a:stretch>
            <a:fillRect/>
          </a:stretch>
        </p:blipFill>
        <p:spPr>
          <a:xfrm>
            <a:off x="9932187" y="38102"/>
            <a:ext cx="2259780" cy="1115665"/>
          </a:xfrm>
          <a:prstGeom prst="rect">
            <a:avLst/>
          </a:prstGeom>
        </p:spPr>
      </p:pic>
      <p:sp>
        <p:nvSpPr>
          <p:cNvPr id="2" name="Holder 2"/>
          <p:cNvSpPr>
            <a:spLocks noGrp="1"/>
          </p:cNvSpPr>
          <p:nvPr>
            <p:ph type="title"/>
          </p:nvPr>
        </p:nvSpPr>
        <p:spPr>
          <a:xfrm>
            <a:off x="615017" y="294641"/>
            <a:ext cx="10961963" cy="983964"/>
          </a:xfrm>
          <a:prstGeom prst="rect">
            <a:avLst/>
          </a:prstGeom>
        </p:spPr>
        <p:txBody>
          <a:bodyPr lIns="0" tIns="0" rIns="0" bIns="0"/>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4145283" y="6377941"/>
            <a:ext cx="3901439" cy="342900"/>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9/11/2018</a:t>
            </a:fld>
            <a:endParaRPr lang="en-US">
              <a:solidFill>
                <a:prstClr val="black">
                  <a:tint val="75000"/>
                </a:prstClr>
              </a:solidFill>
            </a:endParaRPr>
          </a:p>
        </p:txBody>
      </p:sp>
      <p:sp>
        <p:nvSpPr>
          <p:cNvPr id="7" name="Holder 7"/>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0898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475335"/>
            <a:ext cx="10974917" cy="423807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510117" y="152403"/>
            <a:ext cx="10972800" cy="810664"/>
          </a:xfrm>
          <a:prstGeom prst="rect">
            <a:avLst/>
          </a:prstGeom>
        </p:spPr>
        <p:txBody>
          <a:bodyPr/>
          <a:lstStyle/>
          <a:p>
            <a:r>
              <a:rPr lang="en-US" dirty="0"/>
              <a:t>Click to edit Master title style</a:t>
            </a:r>
            <a:endParaRPr lang="en-AU" dirty="0"/>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813415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3"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060604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9482" y="1333102"/>
            <a:ext cx="11092828" cy="430093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Slide Number Placeholder 6"/>
          <p:cNvSpPr txBox="1">
            <a:spLocks/>
          </p:cNvSpPr>
          <p:nvPr userDrawn="1"/>
        </p:nvSpPr>
        <p:spPr>
          <a:xfrm>
            <a:off x="10122001" y="6181430"/>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16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2261787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9" name="Content Placeholder 2"/>
          <p:cNvSpPr>
            <a:spLocks noGrp="1"/>
          </p:cNvSpPr>
          <p:nvPr>
            <p:ph sz="half" idx="1"/>
          </p:nvPr>
        </p:nvSpPr>
        <p:spPr>
          <a:xfrm>
            <a:off x="34142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Content Placeholder 3"/>
          <p:cNvSpPr>
            <a:spLocks noGrp="1"/>
          </p:cNvSpPr>
          <p:nvPr>
            <p:ph sz="half" idx="2"/>
          </p:nvPr>
        </p:nvSpPr>
        <p:spPr>
          <a:xfrm>
            <a:off x="607166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962424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2"/>
          <p:cNvSpPr>
            <a:spLocks noGrp="1"/>
          </p:cNvSpPr>
          <p:nvPr>
            <p:ph type="pic" idx="15"/>
          </p:nvPr>
        </p:nvSpPr>
        <p:spPr>
          <a:xfrm>
            <a:off x="4262896" y="1329269"/>
            <a:ext cx="7349104" cy="3998657"/>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Content Placeholder 2"/>
          <p:cNvSpPr>
            <a:spLocks noGrp="1"/>
          </p:cNvSpPr>
          <p:nvPr>
            <p:ph idx="14"/>
          </p:nvPr>
        </p:nvSpPr>
        <p:spPr>
          <a:xfrm>
            <a:off x="348552" y="1329269"/>
            <a:ext cx="3312888" cy="3998657"/>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1"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1881345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503344" y="1335245"/>
            <a:ext cx="11051549" cy="408520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2882941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844676"/>
            <a:ext cx="10143067" cy="3868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510117" y="152403"/>
            <a:ext cx="10972800" cy="1230313"/>
          </a:xfrm>
          <a:prstGeom prst="rect">
            <a:avLst/>
          </a:prstGeom>
        </p:spPr>
        <p:txBody>
          <a:bodyPr/>
          <a:lstStyle/>
          <a:p>
            <a:r>
              <a:rPr lang="en-US"/>
              <a:t>Click to edit Master title style</a:t>
            </a:r>
            <a:endParaRPr lang="en-AU"/>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109411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1544716"/>
            <a:ext cx="9753600" cy="1154097"/>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4" name="Footer Placeholder 3"/>
          <p:cNvSpPr>
            <a:spLocks noGrp="1"/>
          </p:cNvSpPr>
          <p:nvPr>
            <p:ph type="ftr" sz="quarter" idx="11"/>
          </p:nvPr>
        </p:nvSpPr>
        <p:spPr>
          <a:xfrm>
            <a:off x="8011585" y="855957"/>
            <a:ext cx="2995319" cy="301227"/>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2141658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2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362076"/>
            <a:ext cx="11353800" cy="3983991"/>
          </a:xfrm>
          <a:custGeom>
            <a:avLst/>
            <a:gdLst/>
            <a:ahLst/>
            <a:cxnLst/>
            <a:rect l="l" t="t" r="r" b="b"/>
            <a:pathLst>
              <a:path w="8515350" h="3983990">
                <a:moveTo>
                  <a:pt x="0" y="3983990"/>
                </a:moveTo>
                <a:lnTo>
                  <a:pt x="8515350" y="3983990"/>
                </a:lnTo>
                <a:lnTo>
                  <a:pt x="8515350" y="0"/>
                </a:lnTo>
                <a:lnTo>
                  <a:pt x="0" y="0"/>
                </a:lnTo>
                <a:lnTo>
                  <a:pt x="0" y="398399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7" name="bk object 17"/>
          <p:cNvSpPr/>
          <p:nvPr/>
        </p:nvSpPr>
        <p:spPr>
          <a:xfrm>
            <a:off x="4058414" y="4265679"/>
            <a:ext cx="7295388" cy="1755711"/>
          </a:xfrm>
          <a:custGeom>
            <a:avLst/>
            <a:gdLst/>
            <a:ahLst/>
            <a:cxnLst/>
            <a:rect l="l" t="t" r="r" b="b"/>
            <a:pathLst>
              <a:path w="5471541" h="1755711">
                <a:moveTo>
                  <a:pt x="5178933" y="0"/>
                </a:moveTo>
                <a:lnTo>
                  <a:pt x="292607" y="0"/>
                </a:lnTo>
                <a:lnTo>
                  <a:pt x="268617" y="970"/>
                </a:lnTo>
                <a:lnTo>
                  <a:pt x="222310" y="8507"/>
                </a:lnTo>
                <a:lnTo>
                  <a:pt x="178736" y="23002"/>
                </a:lnTo>
                <a:lnTo>
                  <a:pt x="138500" y="43853"/>
                </a:lnTo>
                <a:lnTo>
                  <a:pt x="102205" y="70455"/>
                </a:lnTo>
                <a:lnTo>
                  <a:pt x="70455" y="102205"/>
                </a:lnTo>
                <a:lnTo>
                  <a:pt x="43853" y="138500"/>
                </a:lnTo>
                <a:lnTo>
                  <a:pt x="23002" y="178736"/>
                </a:lnTo>
                <a:lnTo>
                  <a:pt x="8507" y="222310"/>
                </a:lnTo>
                <a:lnTo>
                  <a:pt x="970" y="268617"/>
                </a:lnTo>
                <a:lnTo>
                  <a:pt x="0" y="292607"/>
                </a:lnTo>
                <a:lnTo>
                  <a:pt x="0" y="1463090"/>
                </a:lnTo>
                <a:lnTo>
                  <a:pt x="3831" y="1510554"/>
                </a:lnTo>
                <a:lnTo>
                  <a:pt x="14923" y="1555580"/>
                </a:lnTo>
                <a:lnTo>
                  <a:pt x="32671" y="1597565"/>
                </a:lnTo>
                <a:lnTo>
                  <a:pt x="56473" y="1635907"/>
                </a:lnTo>
                <a:lnTo>
                  <a:pt x="85725" y="1670003"/>
                </a:lnTo>
                <a:lnTo>
                  <a:pt x="119822" y="1699251"/>
                </a:lnTo>
                <a:lnTo>
                  <a:pt x="158163" y="1723049"/>
                </a:lnTo>
                <a:lnTo>
                  <a:pt x="200143" y="1740793"/>
                </a:lnTo>
                <a:lnTo>
                  <a:pt x="245159" y="1751881"/>
                </a:lnTo>
                <a:lnTo>
                  <a:pt x="292607" y="1755711"/>
                </a:lnTo>
                <a:lnTo>
                  <a:pt x="5178933" y="1755711"/>
                </a:lnTo>
                <a:lnTo>
                  <a:pt x="5226381" y="1751881"/>
                </a:lnTo>
                <a:lnTo>
                  <a:pt x="5271397" y="1740793"/>
                </a:lnTo>
                <a:lnTo>
                  <a:pt x="5313377" y="1723049"/>
                </a:lnTo>
                <a:lnTo>
                  <a:pt x="5351718" y="1699251"/>
                </a:lnTo>
                <a:lnTo>
                  <a:pt x="5385816" y="1670003"/>
                </a:lnTo>
                <a:lnTo>
                  <a:pt x="5415067" y="1635907"/>
                </a:lnTo>
                <a:lnTo>
                  <a:pt x="5438869" y="1597565"/>
                </a:lnTo>
                <a:lnTo>
                  <a:pt x="5456617" y="1555580"/>
                </a:lnTo>
                <a:lnTo>
                  <a:pt x="5467709" y="1510554"/>
                </a:lnTo>
                <a:lnTo>
                  <a:pt x="5471541" y="1463090"/>
                </a:lnTo>
                <a:lnTo>
                  <a:pt x="5471541" y="292607"/>
                </a:lnTo>
                <a:lnTo>
                  <a:pt x="5467709" y="245159"/>
                </a:lnTo>
                <a:lnTo>
                  <a:pt x="5456617" y="200143"/>
                </a:lnTo>
                <a:lnTo>
                  <a:pt x="5438869" y="158163"/>
                </a:lnTo>
                <a:lnTo>
                  <a:pt x="5415067" y="119822"/>
                </a:lnTo>
                <a:lnTo>
                  <a:pt x="5385816" y="85725"/>
                </a:lnTo>
                <a:lnTo>
                  <a:pt x="5351718" y="56473"/>
                </a:lnTo>
                <a:lnTo>
                  <a:pt x="5313377" y="32671"/>
                </a:lnTo>
                <a:lnTo>
                  <a:pt x="5271397" y="14923"/>
                </a:lnTo>
                <a:lnTo>
                  <a:pt x="5226381" y="3831"/>
                </a:lnTo>
                <a:lnTo>
                  <a:pt x="5178933" y="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8" name="bk object 18"/>
          <p:cNvSpPr/>
          <p:nvPr/>
        </p:nvSpPr>
        <p:spPr>
          <a:xfrm>
            <a:off x="3" y="2509967"/>
            <a:ext cx="5044271" cy="3511423"/>
          </a:xfrm>
          <a:custGeom>
            <a:avLst/>
            <a:gdLst/>
            <a:ahLst/>
            <a:cxnLst/>
            <a:rect l="l" t="t" r="r" b="b"/>
            <a:pathLst>
              <a:path w="3783203" h="3511423">
                <a:moveTo>
                  <a:pt x="0" y="3511423"/>
                </a:moveTo>
                <a:lnTo>
                  <a:pt x="3783203" y="3511423"/>
                </a:lnTo>
                <a:lnTo>
                  <a:pt x="3783203" y="0"/>
                </a:lnTo>
                <a:lnTo>
                  <a:pt x="0" y="0"/>
                </a:lnTo>
                <a:lnTo>
                  <a:pt x="0" y="3511423"/>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9" name="bk object 19"/>
          <p:cNvSpPr/>
          <p:nvPr/>
        </p:nvSpPr>
        <p:spPr>
          <a:xfrm>
            <a:off x="0" y="1323975"/>
            <a:ext cx="11353800" cy="0"/>
          </a:xfrm>
          <a:custGeom>
            <a:avLst/>
            <a:gdLst/>
            <a:ahLst/>
            <a:cxnLst/>
            <a:rect l="l" t="t" r="r" b="b"/>
            <a:pathLst>
              <a:path w="8515350">
                <a:moveTo>
                  <a:pt x="0" y="0"/>
                </a:moveTo>
                <a:lnTo>
                  <a:pt x="8515350" y="0"/>
                </a:lnTo>
              </a:path>
            </a:pathLst>
          </a:custGeom>
          <a:ln w="101600">
            <a:solidFill>
              <a:srgbClr val="3AA0E2"/>
            </a:solidFill>
          </a:ln>
        </p:spPr>
        <p:txBody>
          <a:bodyPr wrap="square" lIns="0" tIns="0" rIns="0" bIns="0" rtlCol="0">
            <a:noAutofit/>
          </a:bodyPr>
          <a:lstStyle/>
          <a:p>
            <a:endParaRPr sz="1350">
              <a:solidFill>
                <a:prstClr val="black"/>
              </a:solidFill>
            </a:endParaRPr>
          </a:p>
        </p:txBody>
      </p:sp>
      <p:sp>
        <p:nvSpPr>
          <p:cNvPr id="20" name="bk object 20"/>
          <p:cNvSpPr/>
          <p:nvPr/>
        </p:nvSpPr>
        <p:spPr>
          <a:xfrm>
            <a:off x="757767" y="6203951"/>
            <a:ext cx="4436533" cy="463551"/>
          </a:xfrm>
          <a:prstGeom prst="rect">
            <a:avLst/>
          </a:prstGeom>
          <a:blipFill>
            <a:blip r:embed="rId2" cstate="print"/>
            <a:stretch>
              <a:fillRect/>
            </a:stretch>
          </a:blipFill>
        </p:spPr>
        <p:txBody>
          <a:bodyPr wrap="square" lIns="0" tIns="0" rIns="0" bIns="0" rtlCol="0">
            <a:noAutofit/>
          </a:bodyPr>
          <a:lstStyle/>
          <a:p>
            <a:endParaRPr sz="1350">
              <a:solidFill>
                <a:prstClr val="black"/>
              </a:solidFill>
            </a:endParaRPr>
          </a:p>
        </p:txBody>
      </p:sp>
      <p:sp>
        <p:nvSpPr>
          <p:cNvPr id="21" name="bk object 21"/>
          <p:cNvSpPr/>
          <p:nvPr/>
        </p:nvSpPr>
        <p:spPr>
          <a:xfrm>
            <a:off x="10928267" y="6021388"/>
            <a:ext cx="1263700" cy="8366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sp>
        <p:nvSpPr>
          <p:cNvPr id="22" name="bk object 22"/>
          <p:cNvSpPr/>
          <p:nvPr/>
        </p:nvSpPr>
        <p:spPr>
          <a:xfrm>
            <a:off x="6192012" y="6202007"/>
            <a:ext cx="3791712" cy="65599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pic>
        <p:nvPicPr>
          <p:cNvPr id="8" name="Picture 7"/>
          <p:cNvPicPr>
            <a:picLocks noChangeAspect="1"/>
          </p:cNvPicPr>
          <p:nvPr userDrawn="1"/>
        </p:nvPicPr>
        <p:blipFill>
          <a:blip r:embed="rId5"/>
          <a:stretch>
            <a:fillRect/>
          </a:stretch>
        </p:blipFill>
        <p:spPr>
          <a:xfrm>
            <a:off x="9932187" y="38102"/>
            <a:ext cx="2259780" cy="1115665"/>
          </a:xfrm>
          <a:prstGeom prst="rect">
            <a:avLst/>
          </a:prstGeom>
        </p:spPr>
      </p:pic>
      <p:sp>
        <p:nvSpPr>
          <p:cNvPr id="2" name="Holder 2"/>
          <p:cNvSpPr>
            <a:spLocks noGrp="1"/>
          </p:cNvSpPr>
          <p:nvPr>
            <p:ph type="title"/>
          </p:nvPr>
        </p:nvSpPr>
        <p:spPr>
          <a:xfrm>
            <a:off x="615017" y="294641"/>
            <a:ext cx="10961963" cy="983964"/>
          </a:xfrm>
          <a:prstGeom prst="rect">
            <a:avLst/>
          </a:prstGeom>
        </p:spPr>
        <p:txBody>
          <a:bodyPr lIns="0" tIns="0" rIns="0" bIns="0"/>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4145283" y="6377941"/>
            <a:ext cx="3901439" cy="342900"/>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9/11/2018</a:t>
            </a:fld>
            <a:endParaRPr lang="en-US">
              <a:solidFill>
                <a:prstClr val="black">
                  <a:tint val="75000"/>
                </a:prstClr>
              </a:solidFill>
            </a:endParaRPr>
          </a:p>
        </p:txBody>
      </p:sp>
      <p:sp>
        <p:nvSpPr>
          <p:cNvPr id="7" name="Holder 7"/>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23685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475335"/>
            <a:ext cx="10974917" cy="423807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510117" y="152403"/>
            <a:ext cx="10972800" cy="810664"/>
          </a:xfrm>
          <a:prstGeom prst="rect">
            <a:avLst/>
          </a:prstGeom>
        </p:spPr>
        <p:txBody>
          <a:bodyPr/>
          <a:lstStyle/>
          <a:p>
            <a:r>
              <a:rPr lang="en-US" dirty="0"/>
              <a:t>Click to edit Master title style</a:t>
            </a:r>
            <a:endParaRPr lang="en-AU" dirty="0"/>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2746633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3"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2969693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9482" y="1333102"/>
            <a:ext cx="11092828" cy="430093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Slide Number Placeholder 6"/>
          <p:cNvSpPr txBox="1">
            <a:spLocks/>
          </p:cNvSpPr>
          <p:nvPr userDrawn="1"/>
        </p:nvSpPr>
        <p:spPr>
          <a:xfrm>
            <a:off x="10122001" y="6181430"/>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16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774139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9" name="Content Placeholder 2"/>
          <p:cNvSpPr>
            <a:spLocks noGrp="1"/>
          </p:cNvSpPr>
          <p:nvPr>
            <p:ph sz="half" idx="1"/>
          </p:nvPr>
        </p:nvSpPr>
        <p:spPr>
          <a:xfrm>
            <a:off x="34142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0" name="Content Placeholder 3"/>
          <p:cNvSpPr>
            <a:spLocks noGrp="1"/>
          </p:cNvSpPr>
          <p:nvPr>
            <p:ph sz="half" idx="2"/>
          </p:nvPr>
        </p:nvSpPr>
        <p:spPr>
          <a:xfrm>
            <a:off x="6071661" y="1341243"/>
            <a:ext cx="5384800" cy="4119105"/>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3462302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2"/>
          <p:cNvSpPr>
            <a:spLocks noGrp="1"/>
          </p:cNvSpPr>
          <p:nvPr>
            <p:ph type="pic" idx="15"/>
          </p:nvPr>
        </p:nvSpPr>
        <p:spPr>
          <a:xfrm>
            <a:off x="4262896" y="1329269"/>
            <a:ext cx="7349104" cy="3998657"/>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Content Placeholder 2"/>
          <p:cNvSpPr>
            <a:spLocks noGrp="1"/>
          </p:cNvSpPr>
          <p:nvPr>
            <p:ph idx="14"/>
          </p:nvPr>
        </p:nvSpPr>
        <p:spPr>
          <a:xfrm>
            <a:off x="348552" y="1329269"/>
            <a:ext cx="3312888" cy="3998657"/>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11"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6"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662308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503344" y="1335245"/>
            <a:ext cx="11051549" cy="408520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6"/>
          <p:cNvSpPr txBox="1">
            <a:spLocks/>
          </p:cNvSpPr>
          <p:nvPr userDrawn="1"/>
        </p:nvSpPr>
        <p:spPr>
          <a:xfrm>
            <a:off x="5435847" y="6144685"/>
            <a:ext cx="1320307" cy="486833"/>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prstClr val="black"/>
                </a:solidFill>
              </a:rPr>
              <a:pPr algn="ctr"/>
              <a:t>‹#›</a:t>
            </a:fld>
            <a:endParaRPr lang="en-US" sz="2400" dirty="0">
              <a:solidFill>
                <a:prstClr val="black"/>
              </a:solidFill>
            </a:endParaRPr>
          </a:p>
        </p:txBody>
      </p:sp>
      <p:sp>
        <p:nvSpPr>
          <p:cNvPr id="5" name="Text Placeholder 2"/>
          <p:cNvSpPr>
            <a:spLocks noGrp="1"/>
          </p:cNvSpPr>
          <p:nvPr>
            <p:ph type="body" sz="quarter" idx="10" hasCustomPrompt="1"/>
          </p:nvPr>
        </p:nvSpPr>
        <p:spPr>
          <a:xfrm>
            <a:off x="372109" y="159809"/>
            <a:ext cx="11521864" cy="625899"/>
          </a:xfrm>
          <a:prstGeom prst="rect">
            <a:avLst/>
          </a:prstGeom>
        </p:spPr>
        <p:txBody>
          <a:bodyPr vert="horz"/>
          <a:lstStyle>
            <a:lvl1pPr marL="0" indent="0">
              <a:buNone/>
              <a:defRPr sz="2400">
                <a:solidFill>
                  <a:schemeClr val="tx1"/>
                </a:solidFill>
                <a:latin typeface="Arial Narrow"/>
                <a:cs typeface="Arial Narrow"/>
              </a:defRPr>
            </a:lvl1pPr>
          </a:lstStyle>
          <a:p>
            <a:r>
              <a:rPr lang="en-AU" dirty="0"/>
              <a:t>CLICK TO EDIT MASTER TITLE STYLE</a:t>
            </a:r>
            <a:endParaRPr lang="en-US" dirty="0"/>
          </a:p>
        </p:txBody>
      </p:sp>
    </p:spTree>
    <p:extLst>
      <p:ext uri="{BB962C8B-B14F-4D97-AF65-F5344CB8AC3E}">
        <p14:creationId xmlns:p14="http://schemas.microsoft.com/office/powerpoint/2010/main" val="1418646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844676"/>
            <a:ext cx="10143067" cy="38687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itle 3"/>
          <p:cNvSpPr>
            <a:spLocks noGrp="1"/>
          </p:cNvSpPr>
          <p:nvPr>
            <p:ph type="title"/>
          </p:nvPr>
        </p:nvSpPr>
        <p:spPr>
          <a:xfrm>
            <a:off x="510117" y="152403"/>
            <a:ext cx="10972800" cy="1230313"/>
          </a:xfrm>
          <a:prstGeom prst="rect">
            <a:avLst/>
          </a:prstGeom>
        </p:spPr>
        <p:txBody>
          <a:bodyPr/>
          <a:lstStyle/>
          <a:p>
            <a:r>
              <a:rPr lang="en-US"/>
              <a:t>Click to edit Master title style</a:t>
            </a:r>
            <a:endParaRPr lang="en-AU"/>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2036830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2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362076"/>
            <a:ext cx="11353800" cy="3983991"/>
          </a:xfrm>
          <a:custGeom>
            <a:avLst/>
            <a:gdLst/>
            <a:ahLst/>
            <a:cxnLst/>
            <a:rect l="l" t="t" r="r" b="b"/>
            <a:pathLst>
              <a:path w="8515350" h="3983990">
                <a:moveTo>
                  <a:pt x="0" y="3983990"/>
                </a:moveTo>
                <a:lnTo>
                  <a:pt x="8515350" y="3983990"/>
                </a:lnTo>
                <a:lnTo>
                  <a:pt x="8515350" y="0"/>
                </a:lnTo>
                <a:lnTo>
                  <a:pt x="0" y="0"/>
                </a:lnTo>
                <a:lnTo>
                  <a:pt x="0" y="398399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7" name="bk object 17"/>
          <p:cNvSpPr/>
          <p:nvPr/>
        </p:nvSpPr>
        <p:spPr>
          <a:xfrm>
            <a:off x="4058414" y="4265679"/>
            <a:ext cx="7295388" cy="1755711"/>
          </a:xfrm>
          <a:custGeom>
            <a:avLst/>
            <a:gdLst/>
            <a:ahLst/>
            <a:cxnLst/>
            <a:rect l="l" t="t" r="r" b="b"/>
            <a:pathLst>
              <a:path w="5471541" h="1755711">
                <a:moveTo>
                  <a:pt x="5178933" y="0"/>
                </a:moveTo>
                <a:lnTo>
                  <a:pt x="292607" y="0"/>
                </a:lnTo>
                <a:lnTo>
                  <a:pt x="268617" y="970"/>
                </a:lnTo>
                <a:lnTo>
                  <a:pt x="222310" y="8507"/>
                </a:lnTo>
                <a:lnTo>
                  <a:pt x="178736" y="23002"/>
                </a:lnTo>
                <a:lnTo>
                  <a:pt x="138500" y="43853"/>
                </a:lnTo>
                <a:lnTo>
                  <a:pt x="102205" y="70455"/>
                </a:lnTo>
                <a:lnTo>
                  <a:pt x="70455" y="102205"/>
                </a:lnTo>
                <a:lnTo>
                  <a:pt x="43853" y="138500"/>
                </a:lnTo>
                <a:lnTo>
                  <a:pt x="23002" y="178736"/>
                </a:lnTo>
                <a:lnTo>
                  <a:pt x="8507" y="222310"/>
                </a:lnTo>
                <a:lnTo>
                  <a:pt x="970" y="268617"/>
                </a:lnTo>
                <a:lnTo>
                  <a:pt x="0" y="292607"/>
                </a:lnTo>
                <a:lnTo>
                  <a:pt x="0" y="1463090"/>
                </a:lnTo>
                <a:lnTo>
                  <a:pt x="3831" y="1510554"/>
                </a:lnTo>
                <a:lnTo>
                  <a:pt x="14923" y="1555580"/>
                </a:lnTo>
                <a:lnTo>
                  <a:pt x="32671" y="1597565"/>
                </a:lnTo>
                <a:lnTo>
                  <a:pt x="56473" y="1635907"/>
                </a:lnTo>
                <a:lnTo>
                  <a:pt x="85725" y="1670003"/>
                </a:lnTo>
                <a:lnTo>
                  <a:pt x="119822" y="1699251"/>
                </a:lnTo>
                <a:lnTo>
                  <a:pt x="158163" y="1723049"/>
                </a:lnTo>
                <a:lnTo>
                  <a:pt x="200143" y="1740793"/>
                </a:lnTo>
                <a:lnTo>
                  <a:pt x="245159" y="1751881"/>
                </a:lnTo>
                <a:lnTo>
                  <a:pt x="292607" y="1755711"/>
                </a:lnTo>
                <a:lnTo>
                  <a:pt x="5178933" y="1755711"/>
                </a:lnTo>
                <a:lnTo>
                  <a:pt x="5226381" y="1751881"/>
                </a:lnTo>
                <a:lnTo>
                  <a:pt x="5271397" y="1740793"/>
                </a:lnTo>
                <a:lnTo>
                  <a:pt x="5313377" y="1723049"/>
                </a:lnTo>
                <a:lnTo>
                  <a:pt x="5351718" y="1699251"/>
                </a:lnTo>
                <a:lnTo>
                  <a:pt x="5385816" y="1670003"/>
                </a:lnTo>
                <a:lnTo>
                  <a:pt x="5415067" y="1635907"/>
                </a:lnTo>
                <a:lnTo>
                  <a:pt x="5438869" y="1597565"/>
                </a:lnTo>
                <a:lnTo>
                  <a:pt x="5456617" y="1555580"/>
                </a:lnTo>
                <a:lnTo>
                  <a:pt x="5467709" y="1510554"/>
                </a:lnTo>
                <a:lnTo>
                  <a:pt x="5471541" y="1463090"/>
                </a:lnTo>
                <a:lnTo>
                  <a:pt x="5471541" y="292607"/>
                </a:lnTo>
                <a:lnTo>
                  <a:pt x="5467709" y="245159"/>
                </a:lnTo>
                <a:lnTo>
                  <a:pt x="5456617" y="200143"/>
                </a:lnTo>
                <a:lnTo>
                  <a:pt x="5438869" y="158163"/>
                </a:lnTo>
                <a:lnTo>
                  <a:pt x="5415067" y="119822"/>
                </a:lnTo>
                <a:lnTo>
                  <a:pt x="5385816" y="85725"/>
                </a:lnTo>
                <a:lnTo>
                  <a:pt x="5351718" y="56473"/>
                </a:lnTo>
                <a:lnTo>
                  <a:pt x="5313377" y="32671"/>
                </a:lnTo>
                <a:lnTo>
                  <a:pt x="5271397" y="14923"/>
                </a:lnTo>
                <a:lnTo>
                  <a:pt x="5226381" y="3831"/>
                </a:lnTo>
                <a:lnTo>
                  <a:pt x="5178933" y="0"/>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8" name="bk object 18"/>
          <p:cNvSpPr/>
          <p:nvPr/>
        </p:nvSpPr>
        <p:spPr>
          <a:xfrm>
            <a:off x="3" y="2509967"/>
            <a:ext cx="5044271" cy="3511423"/>
          </a:xfrm>
          <a:custGeom>
            <a:avLst/>
            <a:gdLst/>
            <a:ahLst/>
            <a:cxnLst/>
            <a:rect l="l" t="t" r="r" b="b"/>
            <a:pathLst>
              <a:path w="3783203" h="3511423">
                <a:moveTo>
                  <a:pt x="0" y="3511423"/>
                </a:moveTo>
                <a:lnTo>
                  <a:pt x="3783203" y="3511423"/>
                </a:lnTo>
                <a:lnTo>
                  <a:pt x="3783203" y="0"/>
                </a:lnTo>
                <a:lnTo>
                  <a:pt x="0" y="0"/>
                </a:lnTo>
                <a:lnTo>
                  <a:pt x="0" y="3511423"/>
                </a:lnTo>
                <a:close/>
              </a:path>
            </a:pathLst>
          </a:custGeom>
          <a:solidFill>
            <a:srgbClr val="00528A"/>
          </a:solidFill>
        </p:spPr>
        <p:txBody>
          <a:bodyPr wrap="square" lIns="0" tIns="0" rIns="0" bIns="0" rtlCol="0">
            <a:noAutofit/>
          </a:bodyPr>
          <a:lstStyle/>
          <a:p>
            <a:endParaRPr sz="1350">
              <a:solidFill>
                <a:prstClr val="black"/>
              </a:solidFill>
            </a:endParaRPr>
          </a:p>
        </p:txBody>
      </p:sp>
      <p:sp>
        <p:nvSpPr>
          <p:cNvPr id="19" name="bk object 19"/>
          <p:cNvSpPr/>
          <p:nvPr/>
        </p:nvSpPr>
        <p:spPr>
          <a:xfrm>
            <a:off x="0" y="1323975"/>
            <a:ext cx="11353800" cy="0"/>
          </a:xfrm>
          <a:custGeom>
            <a:avLst/>
            <a:gdLst/>
            <a:ahLst/>
            <a:cxnLst/>
            <a:rect l="l" t="t" r="r" b="b"/>
            <a:pathLst>
              <a:path w="8515350">
                <a:moveTo>
                  <a:pt x="0" y="0"/>
                </a:moveTo>
                <a:lnTo>
                  <a:pt x="8515350" y="0"/>
                </a:lnTo>
              </a:path>
            </a:pathLst>
          </a:custGeom>
          <a:ln w="101600">
            <a:solidFill>
              <a:srgbClr val="3AA0E2"/>
            </a:solidFill>
          </a:ln>
        </p:spPr>
        <p:txBody>
          <a:bodyPr wrap="square" lIns="0" tIns="0" rIns="0" bIns="0" rtlCol="0">
            <a:noAutofit/>
          </a:bodyPr>
          <a:lstStyle/>
          <a:p>
            <a:endParaRPr sz="1350">
              <a:solidFill>
                <a:prstClr val="black"/>
              </a:solidFill>
            </a:endParaRPr>
          </a:p>
        </p:txBody>
      </p:sp>
      <p:sp>
        <p:nvSpPr>
          <p:cNvPr id="20" name="bk object 20"/>
          <p:cNvSpPr/>
          <p:nvPr/>
        </p:nvSpPr>
        <p:spPr>
          <a:xfrm>
            <a:off x="757767" y="6203951"/>
            <a:ext cx="4436533" cy="463551"/>
          </a:xfrm>
          <a:prstGeom prst="rect">
            <a:avLst/>
          </a:prstGeom>
          <a:blipFill>
            <a:blip r:embed="rId2" cstate="print"/>
            <a:stretch>
              <a:fillRect/>
            </a:stretch>
          </a:blipFill>
        </p:spPr>
        <p:txBody>
          <a:bodyPr wrap="square" lIns="0" tIns="0" rIns="0" bIns="0" rtlCol="0">
            <a:noAutofit/>
          </a:bodyPr>
          <a:lstStyle/>
          <a:p>
            <a:endParaRPr sz="1350">
              <a:solidFill>
                <a:prstClr val="black"/>
              </a:solidFill>
            </a:endParaRPr>
          </a:p>
        </p:txBody>
      </p:sp>
      <p:sp>
        <p:nvSpPr>
          <p:cNvPr id="21" name="bk object 21"/>
          <p:cNvSpPr/>
          <p:nvPr/>
        </p:nvSpPr>
        <p:spPr>
          <a:xfrm>
            <a:off x="10928267" y="6021388"/>
            <a:ext cx="1263700" cy="8366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sp>
        <p:nvSpPr>
          <p:cNvPr id="22" name="bk object 22"/>
          <p:cNvSpPr/>
          <p:nvPr/>
        </p:nvSpPr>
        <p:spPr>
          <a:xfrm>
            <a:off x="6192012" y="6202007"/>
            <a:ext cx="3791712" cy="65599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sz="1350">
              <a:solidFill>
                <a:prstClr val="black"/>
              </a:solidFill>
            </a:endParaRPr>
          </a:p>
        </p:txBody>
      </p:sp>
      <p:pic>
        <p:nvPicPr>
          <p:cNvPr id="8" name="Picture 7"/>
          <p:cNvPicPr>
            <a:picLocks noChangeAspect="1"/>
          </p:cNvPicPr>
          <p:nvPr userDrawn="1"/>
        </p:nvPicPr>
        <p:blipFill>
          <a:blip r:embed="rId5"/>
          <a:stretch>
            <a:fillRect/>
          </a:stretch>
        </p:blipFill>
        <p:spPr>
          <a:xfrm>
            <a:off x="9932187" y="38102"/>
            <a:ext cx="2259780" cy="1115665"/>
          </a:xfrm>
          <a:prstGeom prst="rect">
            <a:avLst/>
          </a:prstGeom>
        </p:spPr>
      </p:pic>
      <p:sp>
        <p:nvSpPr>
          <p:cNvPr id="2" name="Holder 2"/>
          <p:cNvSpPr>
            <a:spLocks noGrp="1"/>
          </p:cNvSpPr>
          <p:nvPr>
            <p:ph type="title"/>
          </p:nvPr>
        </p:nvSpPr>
        <p:spPr>
          <a:xfrm>
            <a:off x="615017" y="294641"/>
            <a:ext cx="10961963" cy="983964"/>
          </a:xfrm>
          <a:prstGeom prst="rect">
            <a:avLst/>
          </a:prstGeom>
        </p:spPr>
        <p:txBody>
          <a:bodyPr lIns="0" tIns="0" rIns="0" bIns="0"/>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a:xfrm>
            <a:off x="4145283" y="6377941"/>
            <a:ext cx="3901439" cy="342900"/>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9/11/2018</a:t>
            </a:fld>
            <a:endParaRPr lang="en-US">
              <a:solidFill>
                <a:prstClr val="black">
                  <a:tint val="75000"/>
                </a:prstClr>
              </a:solidFill>
            </a:endParaRPr>
          </a:p>
        </p:txBody>
      </p:sp>
      <p:sp>
        <p:nvSpPr>
          <p:cNvPr id="7" name="Holder 7"/>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0871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475335"/>
            <a:ext cx="10974917" cy="423807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a:xfrm>
            <a:off x="510117" y="152403"/>
            <a:ext cx="10972800" cy="810664"/>
          </a:xfrm>
          <a:prstGeom prst="rect">
            <a:avLst/>
          </a:prstGeom>
        </p:spPr>
        <p:txBody>
          <a:bodyPr/>
          <a:lstStyle/>
          <a:p>
            <a:r>
              <a:rPr lang="en-US" dirty="0"/>
              <a:t>Click to edit Master title style</a:t>
            </a:r>
            <a:endParaRPr lang="en-AU" dirty="0"/>
          </a:p>
        </p:txBody>
      </p:sp>
      <p:sp>
        <p:nvSpPr>
          <p:cNvPr id="5" name="TextBox 4"/>
          <p:cNvSpPr txBox="1"/>
          <p:nvPr userDrawn="1"/>
        </p:nvSpPr>
        <p:spPr>
          <a:xfrm>
            <a:off x="10800523" y="6309320"/>
            <a:ext cx="1152128" cy="300082"/>
          </a:xfrm>
          <a:prstGeom prst="rect">
            <a:avLst/>
          </a:prstGeom>
          <a:noFill/>
        </p:spPr>
        <p:txBody>
          <a:bodyPr wrap="square" rtlCol="0">
            <a:spAutoFit/>
          </a:bodyPr>
          <a:lstStyle/>
          <a:p>
            <a:pPr algn="r"/>
            <a:fld id="{1A2EE020-3791-4239-A8A5-200FE082984B}" type="slidenum">
              <a:rPr lang="en-AU" sz="1350" smtClean="0">
                <a:solidFill>
                  <a:prstClr val="black"/>
                </a:solidFill>
              </a:rPr>
              <a:pPr algn="r"/>
              <a:t>‹#›</a:t>
            </a:fld>
            <a:endParaRPr lang="en-AU" sz="1350" dirty="0">
              <a:solidFill>
                <a:prstClr val="black"/>
              </a:solidFill>
            </a:endParaRPr>
          </a:p>
        </p:txBody>
      </p:sp>
    </p:spTree>
    <p:extLst>
      <p:ext uri="{BB962C8B-B14F-4D97-AF65-F5344CB8AC3E}">
        <p14:creationId xmlns:p14="http://schemas.microsoft.com/office/powerpoint/2010/main" val="3813153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44716"/>
            <a:ext cx="9753600" cy="1154097"/>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2769834"/>
            <a:ext cx="9753600" cy="35395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10254" y="548797"/>
            <a:ext cx="1585509" cy="297918"/>
          </a:xfrm>
          <a:prstGeom prst="rect">
            <a:avLst/>
          </a:prstGeom>
        </p:spPr>
        <p:txBody>
          <a:bodyPr/>
          <a:lstStyle/>
          <a:p>
            <a:fld id="{D5F576D7-AAA5-4B75-B270-5AF0EF91B6CC}" type="datetimeFigureOut">
              <a:rPr lang="en-AU" smtClean="0"/>
              <a:pPr/>
              <a:t>11/09/2018</a:t>
            </a:fld>
            <a:endParaRPr lang="en-AU"/>
          </a:p>
        </p:txBody>
      </p:sp>
      <p:sp>
        <p:nvSpPr>
          <p:cNvPr id="5" name="Footer Placeholder 4"/>
          <p:cNvSpPr>
            <a:spLocks noGrp="1"/>
          </p:cNvSpPr>
          <p:nvPr>
            <p:ph type="ftr" sz="quarter" idx="11"/>
          </p:nvPr>
        </p:nvSpPr>
        <p:spPr>
          <a:xfrm>
            <a:off x="8011585" y="855957"/>
            <a:ext cx="2995319" cy="301227"/>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7A2B751-4532-4B5C-A2A2-7EDA9DD14F33}" type="slidenum">
              <a:rPr lang="en-AU" smtClean="0"/>
              <a:pPr/>
              <a:t>‹#›</a:t>
            </a:fld>
            <a:endParaRPr lang="en-AU"/>
          </a:p>
        </p:txBody>
      </p:sp>
    </p:spTree>
    <p:extLst>
      <p:ext uri="{BB962C8B-B14F-4D97-AF65-F5344CB8AC3E}">
        <p14:creationId xmlns:p14="http://schemas.microsoft.com/office/powerpoint/2010/main" val="300540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9"/>
          <p:cNvGrpSpPr>
            <a:grpSpLocks/>
          </p:cNvGrpSpPr>
          <p:nvPr/>
        </p:nvGrpSpPr>
        <p:grpSpPr bwMode="auto">
          <a:xfrm>
            <a:off x="0" y="2636839"/>
            <a:ext cx="11353800" cy="3221037"/>
            <a:chOff x="0" y="768"/>
            <a:chExt cx="5528" cy="3312"/>
          </a:xfrm>
        </p:grpSpPr>
        <p:sp>
          <p:nvSpPr>
            <p:cNvPr id="5" name="Rectangle 10"/>
            <p:cNvSpPr>
              <a:spLocks noChangeArrowheads="1"/>
            </p:cNvSpPr>
            <p:nvPr/>
          </p:nvSpPr>
          <p:spPr bwMode="auto">
            <a:xfrm>
              <a:off x="0" y="768"/>
              <a:ext cx="5528" cy="2832"/>
            </a:xfrm>
            <a:prstGeom prst="rect">
              <a:avLst/>
            </a:prstGeom>
            <a:solidFill>
              <a:srgbClr val="00528B"/>
            </a:solidFill>
            <a:ln w="9525">
              <a:noFill/>
              <a:miter lim="800000"/>
              <a:headEnd/>
              <a:tailEnd/>
            </a:ln>
            <a:effectLst/>
          </p:spPr>
          <p:txBody>
            <a:bodyPr wrap="none" anchor="ctr"/>
            <a:lstStyle/>
            <a:p>
              <a:pPr algn="ctr">
                <a:defRPr/>
              </a:pPr>
              <a:endParaRPr lang="en-AU" sz="1800">
                <a:latin typeface="Arial" charset="0"/>
              </a:endParaRPr>
            </a:p>
          </p:txBody>
        </p:sp>
        <p:sp>
          <p:nvSpPr>
            <p:cNvPr id="6" name="AutoShape 11"/>
            <p:cNvSpPr>
              <a:spLocks noChangeArrowheads="1"/>
            </p:cNvSpPr>
            <p:nvPr/>
          </p:nvSpPr>
          <p:spPr bwMode="auto">
            <a:xfrm>
              <a:off x="1976" y="2831"/>
              <a:ext cx="3552" cy="1249"/>
            </a:xfrm>
            <a:prstGeom prst="roundRect">
              <a:avLst>
                <a:gd name="adj" fmla="val 16667"/>
              </a:avLst>
            </a:prstGeom>
            <a:solidFill>
              <a:srgbClr val="00528B"/>
            </a:solidFill>
            <a:ln w="9525">
              <a:noFill/>
              <a:round/>
              <a:headEnd/>
              <a:tailEnd/>
            </a:ln>
            <a:effectLst/>
          </p:spPr>
          <p:txBody>
            <a:bodyPr wrap="none" anchor="ctr"/>
            <a:lstStyle/>
            <a:p>
              <a:pPr algn="ctr">
                <a:defRPr/>
              </a:pPr>
              <a:endParaRPr lang="en-AU" sz="1800">
                <a:latin typeface="Arial" charset="0"/>
              </a:endParaRPr>
            </a:p>
          </p:txBody>
        </p:sp>
        <p:sp>
          <p:nvSpPr>
            <p:cNvPr id="7" name="Rectangle 12"/>
            <p:cNvSpPr>
              <a:spLocks noChangeArrowheads="1"/>
            </p:cNvSpPr>
            <p:nvPr/>
          </p:nvSpPr>
          <p:spPr bwMode="auto">
            <a:xfrm>
              <a:off x="0" y="1584"/>
              <a:ext cx="2456" cy="2496"/>
            </a:xfrm>
            <a:prstGeom prst="rect">
              <a:avLst/>
            </a:prstGeom>
            <a:solidFill>
              <a:srgbClr val="00528B"/>
            </a:solidFill>
            <a:ln w="9525">
              <a:noFill/>
              <a:miter lim="800000"/>
              <a:headEnd/>
              <a:tailEnd/>
            </a:ln>
            <a:effectLst/>
          </p:spPr>
          <p:txBody>
            <a:bodyPr wrap="none" anchor="ctr"/>
            <a:lstStyle/>
            <a:p>
              <a:pPr algn="ctr">
                <a:defRPr/>
              </a:pPr>
              <a:endParaRPr lang="en-AU" sz="1800">
                <a:latin typeface="Arial" charset="0"/>
              </a:endParaRPr>
            </a:p>
          </p:txBody>
        </p:sp>
      </p:grpSp>
      <p:sp>
        <p:nvSpPr>
          <p:cNvPr id="8" name="Line 65"/>
          <p:cNvSpPr>
            <a:spLocks noChangeShapeType="1"/>
          </p:cNvSpPr>
          <p:nvPr/>
        </p:nvSpPr>
        <p:spPr bwMode="auto">
          <a:xfrm>
            <a:off x="0" y="2454275"/>
            <a:ext cx="11353800" cy="0"/>
          </a:xfrm>
          <a:prstGeom prst="line">
            <a:avLst/>
          </a:prstGeom>
          <a:noFill/>
          <a:ln w="101600">
            <a:solidFill>
              <a:srgbClr val="3BA1E3"/>
            </a:solidFill>
            <a:round/>
            <a:headEnd/>
            <a:tailEnd/>
          </a:ln>
          <a:effectLst/>
        </p:spPr>
        <p:txBody>
          <a:bodyPr wrap="none" anchor="ctr"/>
          <a:lstStyle/>
          <a:p>
            <a:pPr algn="ctr">
              <a:defRPr/>
            </a:pPr>
            <a:endParaRPr lang="en-AU" sz="1800">
              <a:latin typeface="Arial" charset="0"/>
            </a:endParaRPr>
          </a:p>
        </p:txBody>
      </p:sp>
      <p:sp>
        <p:nvSpPr>
          <p:cNvPr id="9" name="Rectangle 70"/>
          <p:cNvSpPr>
            <a:spLocks noChangeArrowheads="1"/>
          </p:cNvSpPr>
          <p:nvPr/>
        </p:nvSpPr>
        <p:spPr bwMode="auto">
          <a:xfrm>
            <a:off x="6762751" y="6411914"/>
            <a:ext cx="3210983" cy="446087"/>
          </a:xfrm>
          <a:prstGeom prst="rect">
            <a:avLst/>
          </a:prstGeom>
          <a:noFill/>
          <a:ln w="9525">
            <a:noFill/>
            <a:miter lim="800000"/>
            <a:headEnd/>
            <a:tailEnd/>
          </a:ln>
          <a:effectLst/>
        </p:spPr>
        <p:txBody>
          <a:bodyPr wrap="none" anchor="ctr"/>
          <a:lstStyle/>
          <a:p>
            <a:pPr algn="ctr">
              <a:defRPr/>
            </a:pPr>
            <a:r>
              <a:rPr lang="en-AU" sz="1600" dirty="0" err="1">
                <a:latin typeface="Arial" charset="0"/>
              </a:rPr>
              <a:t>www.med.monash.edu</a:t>
            </a:r>
            <a:endParaRPr lang="en-AU" sz="1600" dirty="0">
              <a:latin typeface="Arial" charset="0"/>
            </a:endParaRPr>
          </a:p>
        </p:txBody>
      </p:sp>
      <p:pic>
        <p:nvPicPr>
          <p:cNvPr id="10" name="Picture 71" descr="Mon_Medicine_RG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
            <a:ext cx="7248128" cy="1273575"/>
          </a:xfrm>
          <a:prstGeom prst="rect">
            <a:avLst/>
          </a:prstGeom>
          <a:noFill/>
          <a:ln w="9525">
            <a:noFill/>
            <a:miter lim="800000"/>
            <a:headEnd/>
            <a:tailEnd/>
          </a:ln>
        </p:spPr>
      </p:pic>
      <p:pic>
        <p:nvPicPr>
          <p:cNvPr id="11" name="Picture 72" descr="SSynergy_2"/>
          <p:cNvPicPr>
            <a:picLocks noChangeAspect="1" noChangeArrowheads="1"/>
          </p:cNvPicPr>
          <p:nvPr/>
        </p:nvPicPr>
        <p:blipFill>
          <a:blip r:embed="rId3" cstate="print"/>
          <a:srcRect/>
          <a:stretch>
            <a:fillRect/>
          </a:stretch>
        </p:blipFill>
        <p:spPr bwMode="auto">
          <a:xfrm>
            <a:off x="10847917" y="6037264"/>
            <a:ext cx="1344083" cy="820737"/>
          </a:xfrm>
          <a:prstGeom prst="rect">
            <a:avLst/>
          </a:prstGeom>
          <a:noFill/>
          <a:ln w="9525">
            <a:noFill/>
            <a:miter lim="800000"/>
            <a:headEnd/>
            <a:tailEnd/>
          </a:ln>
        </p:spPr>
      </p:pic>
      <p:sp>
        <p:nvSpPr>
          <p:cNvPr id="3074" name="Rectangle 2"/>
          <p:cNvSpPr>
            <a:spLocks noGrp="1" noChangeArrowheads="1"/>
          </p:cNvSpPr>
          <p:nvPr>
            <p:ph type="ctrTitle"/>
          </p:nvPr>
        </p:nvSpPr>
        <p:spPr>
          <a:xfrm>
            <a:off x="304800" y="1490663"/>
            <a:ext cx="10363200" cy="754062"/>
          </a:xfrm>
        </p:spPr>
        <p:txBody>
          <a:bodyPr anchor="t"/>
          <a:lstStyle>
            <a:lvl1pPr>
              <a:defRPr sz="1600"/>
            </a:lvl1pPr>
          </a:lstStyle>
          <a:p>
            <a:r>
              <a:rPr lang="en-US"/>
              <a:t>Click to edit Master title style</a:t>
            </a:r>
            <a:endParaRPr lang="en-AU"/>
          </a:p>
        </p:txBody>
      </p:sp>
      <p:sp>
        <p:nvSpPr>
          <p:cNvPr id="3075" name="Rectangle 3"/>
          <p:cNvSpPr>
            <a:spLocks noGrp="1" noChangeArrowheads="1"/>
          </p:cNvSpPr>
          <p:nvPr>
            <p:ph type="subTitle" idx="1"/>
          </p:nvPr>
        </p:nvSpPr>
        <p:spPr>
          <a:xfrm>
            <a:off x="372533" y="2982913"/>
            <a:ext cx="10464800" cy="2544762"/>
          </a:xfrm>
        </p:spPr>
        <p:txBody>
          <a:bodyPr anchor="b"/>
          <a:lstStyle>
            <a:lvl1pPr marL="0" indent="0">
              <a:buFontTx/>
              <a:buNone/>
              <a:defRPr sz="4500" b="0"/>
            </a:lvl1pPr>
          </a:lstStyle>
          <a:p>
            <a:r>
              <a:rPr lang="en-US"/>
              <a:t>Click to edit Master subtitle style</a:t>
            </a:r>
            <a:endParaRPr lang="en-AU"/>
          </a:p>
        </p:txBody>
      </p:sp>
    </p:spTree>
    <p:extLst>
      <p:ext uri="{BB962C8B-B14F-4D97-AF65-F5344CB8AC3E}">
        <p14:creationId xmlns:p14="http://schemas.microsoft.com/office/powerpoint/2010/main" val="14539028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4"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3019" y="6081444"/>
            <a:ext cx="1524011" cy="776557"/>
          </a:xfrm>
          <a:prstGeom prst="rect">
            <a:avLst/>
          </a:prstGeom>
          <a:noFill/>
        </p:spPr>
      </p:pic>
    </p:spTree>
    <p:extLst>
      <p:ext uri="{BB962C8B-B14F-4D97-AF65-F5344CB8AC3E}">
        <p14:creationId xmlns:p14="http://schemas.microsoft.com/office/powerpoint/2010/main" val="631528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42304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508000" y="1844675"/>
            <a:ext cx="4969933" cy="3868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681134" y="1844675"/>
            <a:ext cx="4969933" cy="3868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0856632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0345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6172371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72508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934623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9869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316423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5"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
        <p:nvSpPr>
          <p:cNvPr id="3" name="TextBox 2"/>
          <p:cNvSpPr txBox="1"/>
          <p:nvPr userDrawn="1"/>
        </p:nvSpPr>
        <p:spPr>
          <a:xfrm>
            <a:off x="10739779" y="638473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006180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9717" y="152401"/>
            <a:ext cx="2743200" cy="55610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08000" y="152401"/>
            <a:ext cx="8028517"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378580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0117" y="152401"/>
            <a:ext cx="10972800" cy="1230313"/>
          </a:xfrm>
        </p:spPr>
        <p:txBody>
          <a:bodyPr/>
          <a:lstStyle/>
          <a:p>
            <a:r>
              <a:rPr lang="en-US"/>
              <a:t>Click to edit Master title style</a:t>
            </a:r>
            <a:endParaRPr lang="en-AU"/>
          </a:p>
        </p:txBody>
      </p:sp>
      <p:sp>
        <p:nvSpPr>
          <p:cNvPr id="3" name="Table Placeholder 2"/>
          <p:cNvSpPr>
            <a:spLocks noGrp="1"/>
          </p:cNvSpPr>
          <p:nvPr>
            <p:ph type="tbl" idx="1"/>
          </p:nvPr>
        </p:nvSpPr>
        <p:spPr>
          <a:xfrm>
            <a:off x="508000" y="1844675"/>
            <a:ext cx="10143067" cy="3868738"/>
          </a:xfrm>
        </p:spPr>
        <p:txBody>
          <a:bodyPr/>
          <a:lstStyle/>
          <a:p>
            <a:pPr lvl="0"/>
            <a:r>
              <a:rPr lang="en-US" noProof="0"/>
              <a:t>Click icon to add table</a:t>
            </a:r>
            <a:endParaRPr lang="en-AU" noProof="0"/>
          </a:p>
        </p:txBody>
      </p:sp>
    </p:spTree>
    <p:extLst>
      <p:ext uri="{BB962C8B-B14F-4D97-AF65-F5344CB8AC3E}">
        <p14:creationId xmlns:p14="http://schemas.microsoft.com/office/powerpoint/2010/main" val="26496169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12" name="Content Placeholder 2"/>
          <p:cNvSpPr>
            <a:spLocks noGrp="1"/>
          </p:cNvSpPr>
          <p:nvPr>
            <p:ph sz="half" idx="1"/>
          </p:nvPr>
        </p:nvSpPr>
        <p:spPr>
          <a:xfrm>
            <a:off x="609599" y="1231261"/>
            <a:ext cx="11092828"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Tree>
    <p:extLst>
      <p:ext uri="{BB962C8B-B14F-4D97-AF65-F5344CB8AC3E}">
        <p14:creationId xmlns:p14="http://schemas.microsoft.com/office/powerpoint/2010/main" val="82647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3" name="Content Placeholder 2"/>
          <p:cNvSpPr>
            <a:spLocks noGrp="1"/>
          </p:cNvSpPr>
          <p:nvPr>
            <p:ph sz="half" idx="1"/>
          </p:nvPr>
        </p:nvSpPr>
        <p:spPr>
          <a:xfrm>
            <a:off x="609600" y="1231261"/>
            <a:ext cx="5384800"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4" name="Content Placeholder 3"/>
          <p:cNvSpPr>
            <a:spLocks noGrp="1"/>
          </p:cNvSpPr>
          <p:nvPr>
            <p:ph sz="half" idx="2"/>
          </p:nvPr>
        </p:nvSpPr>
        <p:spPr>
          <a:xfrm>
            <a:off x="6197600" y="1231261"/>
            <a:ext cx="5384800"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7"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Tree>
    <p:extLst>
      <p:ext uri="{BB962C8B-B14F-4D97-AF65-F5344CB8AC3E}">
        <p14:creationId xmlns:p14="http://schemas.microsoft.com/office/powerpoint/2010/main" val="103890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amp; diagram">
    <p:spTree>
      <p:nvGrpSpPr>
        <p:cNvPr id="1" name=""/>
        <p:cNvGrpSpPr/>
        <p:nvPr/>
      </p:nvGrpSpPr>
      <p:grpSpPr>
        <a:xfrm>
          <a:off x="0" y="0"/>
          <a:ext cx="0" cy="0"/>
          <a:chOff x="0" y="0"/>
          <a:chExt cx="0" cy="0"/>
        </a:xfrm>
      </p:grpSpPr>
      <p:sp>
        <p:nvSpPr>
          <p:cNvPr id="10" name="Picture Placeholder 2"/>
          <p:cNvSpPr>
            <a:spLocks noGrp="1"/>
          </p:cNvSpPr>
          <p:nvPr>
            <p:ph type="pic" idx="15"/>
          </p:nvPr>
        </p:nvSpPr>
        <p:spPr>
          <a:xfrm>
            <a:off x="4381704" y="1088126"/>
            <a:ext cx="7349104" cy="4743791"/>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dirty="0"/>
              <a:t>CLICK TO EDIT MASTER TITLE STYLE</a:t>
            </a:r>
            <a:endParaRPr lang="en-US" dirty="0"/>
          </a:p>
        </p:txBody>
      </p:sp>
      <p:sp>
        <p:nvSpPr>
          <p:cNvPr id="9" name="Content Placeholder 2"/>
          <p:cNvSpPr>
            <a:spLocks noGrp="1"/>
          </p:cNvSpPr>
          <p:nvPr>
            <p:ph idx="14"/>
          </p:nvPr>
        </p:nvSpPr>
        <p:spPr>
          <a:xfrm>
            <a:off x="609600" y="1088126"/>
            <a:ext cx="3312888" cy="4743791"/>
          </a:xfrm>
          <a:prstGeom prst="rect">
            <a:avLst/>
          </a:prstGeom>
        </p:spPr>
        <p:txBody>
          <a:bodyPr/>
          <a:lstStyle>
            <a:lvl1pPr marL="342900" indent="-342900">
              <a:buFont typeface="Wingdings" charset="2"/>
              <a:buChar char="§"/>
              <a:defRPr sz="2400">
                <a:latin typeface="Arial"/>
                <a:cs typeface="Arial"/>
              </a:defRPr>
            </a:lvl1pPr>
            <a:lvl2pPr>
              <a:defRPr sz="2000"/>
            </a:lvl2pPr>
            <a:lvl3pPr marL="1143000" indent="-228600">
              <a:buFont typeface="Wingdings" charset="2"/>
              <a:buChar char="§"/>
              <a:defRPr sz="1800"/>
            </a:lvl3pPr>
            <a:lvl4pPr>
              <a:defRPr sz="1600"/>
            </a:lvl4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7"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a:t>
            </a:fld>
            <a:endParaRPr lang="en-US" sz="2400" dirty="0"/>
          </a:p>
        </p:txBody>
      </p:sp>
    </p:spTree>
    <p:extLst>
      <p:ext uri="{BB962C8B-B14F-4D97-AF65-F5344CB8AC3E}">
        <p14:creationId xmlns:p14="http://schemas.microsoft.com/office/powerpoint/2010/main" val="951839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10.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3.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png"/><Relationship Id="rId5" Type="http://schemas.openxmlformats.org/officeDocument/2006/relationships/slideLayout" Target="../slideLayouts/slideLayout30.xml"/><Relationship Id="rId10" Type="http://schemas.openxmlformats.org/officeDocument/2006/relationships/image" Target="../media/image6.jpeg"/><Relationship Id="rId4" Type="http://schemas.openxmlformats.org/officeDocument/2006/relationships/slideLayout" Target="../slideLayouts/slideLayout2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7.png"/><Relationship Id="rId5" Type="http://schemas.openxmlformats.org/officeDocument/2006/relationships/slideLayout" Target="../slideLayouts/slideLayout38.xml"/><Relationship Id="rId10" Type="http://schemas.openxmlformats.org/officeDocument/2006/relationships/image" Target="../media/image6.jpeg"/><Relationship Id="rId4" Type="http://schemas.openxmlformats.org/officeDocument/2006/relationships/slideLayout" Target="../slideLayouts/slideLayout3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png"/><Relationship Id="rId5" Type="http://schemas.openxmlformats.org/officeDocument/2006/relationships/slideLayout" Target="../slideLayouts/slideLayout46.xml"/><Relationship Id="rId10" Type="http://schemas.openxmlformats.org/officeDocument/2006/relationships/image" Target="../media/image6.jpeg"/><Relationship Id="rId4" Type="http://schemas.openxmlformats.org/officeDocument/2006/relationships/slideLayout" Target="../slideLayouts/slideLayout45.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3" name="Picture 2" descr="PPT templates-1-standard-FINAL-2.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3273620"/>
      </p:ext>
    </p:extLst>
  </p:cSld>
  <p:clrMap bg1="lt1" tx1="dk1" bg2="lt2" tx2="dk2" accent1="accent1" accent2="accent2" accent3="accent3" accent4="accent4" accent5="accent5" accent6="accent6" hlink="hlink" folHlink="folHlink"/>
  <p:sldLayoutIdLst>
    <p:sldLayoutId id="2147483661" r:id="rId1"/>
    <p:sldLayoutId id="2147483725" r:id="rId2"/>
    <p:sldLayoutId id="2147483726" r:id="rId3"/>
    <p:sldLayoutId id="2147483727" r:id="rId4"/>
    <p:sldLayoutId id="2147483728" r:id="rId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1362076"/>
            <a:ext cx="11353800" cy="4659313"/>
            <a:chOff x="0" y="768"/>
            <a:chExt cx="5528" cy="3312"/>
          </a:xfrm>
        </p:grpSpPr>
        <p:sp>
          <p:nvSpPr>
            <p:cNvPr id="1032" name="Rectangle 8"/>
            <p:cNvSpPr>
              <a:spLocks noChangeArrowheads="1"/>
            </p:cNvSpPr>
            <p:nvPr/>
          </p:nvSpPr>
          <p:spPr bwMode="auto">
            <a:xfrm>
              <a:off x="0" y="768"/>
              <a:ext cx="5528" cy="2832"/>
            </a:xfrm>
            <a:prstGeom prst="rect">
              <a:avLst/>
            </a:prstGeom>
            <a:solidFill>
              <a:srgbClr val="00528B"/>
            </a:solidFill>
            <a:ln w="9525">
              <a:noFill/>
              <a:miter lim="800000"/>
              <a:headEnd/>
              <a:tailEnd/>
            </a:ln>
            <a:effectLst/>
          </p:spPr>
          <p:txBody>
            <a:bodyPr wrap="none" anchor="ctr"/>
            <a:lstStyle/>
            <a:p>
              <a:pPr algn="ctr">
                <a:defRPr/>
              </a:pPr>
              <a:endParaRPr lang="en-AU" sz="1800">
                <a:latin typeface="Arial" charset="0"/>
              </a:endParaRPr>
            </a:p>
          </p:txBody>
        </p:sp>
        <p:sp>
          <p:nvSpPr>
            <p:cNvPr id="1033" name="AutoShape 9"/>
            <p:cNvSpPr>
              <a:spLocks noChangeArrowheads="1"/>
            </p:cNvSpPr>
            <p:nvPr/>
          </p:nvSpPr>
          <p:spPr bwMode="auto">
            <a:xfrm>
              <a:off x="1976" y="2832"/>
              <a:ext cx="3552" cy="1248"/>
            </a:xfrm>
            <a:prstGeom prst="roundRect">
              <a:avLst>
                <a:gd name="adj" fmla="val 16667"/>
              </a:avLst>
            </a:prstGeom>
            <a:solidFill>
              <a:srgbClr val="00528B"/>
            </a:solidFill>
            <a:ln w="9525">
              <a:noFill/>
              <a:round/>
              <a:headEnd/>
              <a:tailEnd/>
            </a:ln>
            <a:effectLst/>
          </p:spPr>
          <p:txBody>
            <a:bodyPr wrap="none" anchor="ctr"/>
            <a:lstStyle/>
            <a:p>
              <a:pPr algn="ctr">
                <a:defRPr/>
              </a:pPr>
              <a:endParaRPr lang="en-AU" sz="1800">
                <a:latin typeface="Arial" charset="0"/>
              </a:endParaRPr>
            </a:p>
          </p:txBody>
        </p:sp>
        <p:sp>
          <p:nvSpPr>
            <p:cNvPr id="1034" name="Rectangle 10"/>
            <p:cNvSpPr>
              <a:spLocks noChangeArrowheads="1"/>
            </p:cNvSpPr>
            <p:nvPr/>
          </p:nvSpPr>
          <p:spPr bwMode="auto">
            <a:xfrm>
              <a:off x="0" y="1584"/>
              <a:ext cx="2456" cy="2496"/>
            </a:xfrm>
            <a:prstGeom prst="rect">
              <a:avLst/>
            </a:prstGeom>
            <a:solidFill>
              <a:srgbClr val="00528B"/>
            </a:solidFill>
            <a:ln w="9525">
              <a:noFill/>
              <a:miter lim="800000"/>
              <a:headEnd/>
              <a:tailEnd/>
            </a:ln>
            <a:effectLst/>
          </p:spPr>
          <p:txBody>
            <a:bodyPr wrap="none" anchor="ctr"/>
            <a:lstStyle/>
            <a:p>
              <a:pPr algn="ctr">
                <a:defRPr/>
              </a:pPr>
              <a:endParaRPr lang="en-AU" sz="1800">
                <a:latin typeface="Arial" charset="0"/>
              </a:endParaRPr>
            </a:p>
          </p:txBody>
        </p:sp>
      </p:grpSp>
      <p:sp>
        <p:nvSpPr>
          <p:cNvPr id="14339" name="Rectangle 2"/>
          <p:cNvSpPr>
            <a:spLocks noGrp="1" noChangeArrowheads="1"/>
          </p:cNvSpPr>
          <p:nvPr>
            <p:ph type="title"/>
          </p:nvPr>
        </p:nvSpPr>
        <p:spPr bwMode="auto">
          <a:xfrm>
            <a:off x="510117" y="152401"/>
            <a:ext cx="10972800" cy="1230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a:p>
        </p:txBody>
      </p:sp>
      <p:sp>
        <p:nvSpPr>
          <p:cNvPr id="14340" name="Rectangle 3"/>
          <p:cNvSpPr>
            <a:spLocks noGrp="1" noChangeArrowheads="1"/>
          </p:cNvSpPr>
          <p:nvPr>
            <p:ph type="body" idx="1"/>
          </p:nvPr>
        </p:nvSpPr>
        <p:spPr bwMode="auto">
          <a:xfrm>
            <a:off x="508000" y="1844675"/>
            <a:ext cx="10143067" cy="3868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p:txBody>
      </p:sp>
      <p:sp>
        <p:nvSpPr>
          <p:cNvPr id="1102" name="Line 78"/>
          <p:cNvSpPr>
            <a:spLocks noChangeShapeType="1"/>
          </p:cNvSpPr>
          <p:nvPr/>
        </p:nvSpPr>
        <p:spPr bwMode="auto">
          <a:xfrm>
            <a:off x="0" y="1323975"/>
            <a:ext cx="11353800" cy="0"/>
          </a:xfrm>
          <a:prstGeom prst="line">
            <a:avLst/>
          </a:prstGeom>
          <a:noFill/>
          <a:ln w="101600">
            <a:solidFill>
              <a:srgbClr val="3BA1E3"/>
            </a:solidFill>
            <a:round/>
            <a:headEnd/>
            <a:tailEnd/>
          </a:ln>
          <a:effectLst/>
        </p:spPr>
        <p:txBody>
          <a:bodyPr wrap="none" anchor="ctr"/>
          <a:lstStyle/>
          <a:p>
            <a:pPr algn="ctr">
              <a:defRPr/>
            </a:pPr>
            <a:endParaRPr lang="en-AU" sz="1800">
              <a:latin typeface="Arial" charset="0"/>
            </a:endParaRPr>
          </a:p>
        </p:txBody>
      </p:sp>
      <p:pic>
        <p:nvPicPr>
          <p:cNvPr id="14342" name="Picture 81" descr="Monash_Med_C"/>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7767" y="6203950"/>
            <a:ext cx="4436533" cy="463550"/>
          </a:xfrm>
          <a:prstGeom prst="rect">
            <a:avLst/>
          </a:prstGeom>
          <a:noFill/>
          <a:ln w="9525">
            <a:noFill/>
            <a:miter lim="800000"/>
            <a:headEnd/>
            <a:tailEnd/>
          </a:ln>
        </p:spPr>
      </p:pic>
      <p:sp>
        <p:nvSpPr>
          <p:cNvPr id="1108" name="Rectangle 84"/>
          <p:cNvSpPr>
            <a:spLocks noGrp="1" noChangeArrowheads="1"/>
          </p:cNvSpPr>
          <p:nvPr/>
        </p:nvSpPr>
        <p:spPr bwMode="auto">
          <a:xfrm>
            <a:off x="8940800" y="6519863"/>
            <a:ext cx="2540000" cy="457200"/>
          </a:xfrm>
          <a:prstGeom prst="rect">
            <a:avLst/>
          </a:prstGeom>
          <a:noFill/>
          <a:ln w="9525">
            <a:noFill/>
            <a:miter lim="800000"/>
            <a:headEnd/>
            <a:tailEnd/>
          </a:ln>
          <a:effectLst/>
        </p:spPr>
        <p:txBody>
          <a:bodyPr/>
          <a:lstStyle/>
          <a:p>
            <a:pPr algn="r" eaLnBrk="0" hangingPunct="0">
              <a:defRPr/>
            </a:pPr>
            <a:fld id="{8020D7AE-5D71-4728-B7DA-DF2685BC17ED}" type="slidenum">
              <a:rPr lang="en-AU" sz="1000">
                <a:latin typeface="Arial" charset="0"/>
              </a:rPr>
              <a:pPr algn="r" eaLnBrk="0" hangingPunct="0">
                <a:defRPr/>
              </a:pPr>
              <a:t>‹#›</a:t>
            </a:fld>
            <a:endParaRPr lang="en-AU" sz="1000">
              <a:latin typeface="Arial" charset="0"/>
            </a:endParaRPr>
          </a:p>
        </p:txBody>
      </p:sp>
      <p:pic>
        <p:nvPicPr>
          <p:cNvPr id="14344" name="Picture 86" descr="SSynergy_2"/>
          <p:cNvPicPr>
            <a:picLocks noChangeAspect="1" noChangeArrowheads="1"/>
          </p:cNvPicPr>
          <p:nvPr/>
        </p:nvPicPr>
        <p:blipFill>
          <a:blip r:embed="rId15" cstate="print"/>
          <a:srcRect/>
          <a:stretch>
            <a:fillRect/>
          </a:stretch>
        </p:blipFill>
        <p:spPr bwMode="auto">
          <a:xfrm>
            <a:off x="10847917" y="6037264"/>
            <a:ext cx="1344083" cy="820737"/>
          </a:xfrm>
          <a:prstGeom prst="rect">
            <a:avLst/>
          </a:prstGeom>
          <a:noFill/>
          <a:ln w="9525">
            <a:noFill/>
            <a:miter lim="800000"/>
            <a:headEnd/>
            <a:tailEnd/>
          </a:ln>
        </p:spPr>
      </p:pic>
    </p:spTree>
    <p:extLst>
      <p:ext uri="{BB962C8B-B14F-4D97-AF65-F5344CB8AC3E}">
        <p14:creationId xmlns:p14="http://schemas.microsoft.com/office/powerpoint/2010/main" val="282260253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ransition/>
  <p:txStyles>
    <p:titleStyle>
      <a:lvl1pPr marL="80963" indent="-80963" algn="l" rtl="0" eaLnBrk="1" fontAlgn="base" hangingPunct="1">
        <a:spcBef>
          <a:spcPct val="0"/>
        </a:spcBef>
        <a:spcAft>
          <a:spcPct val="0"/>
        </a:spcAft>
        <a:defRPr sz="3200">
          <a:solidFill>
            <a:schemeClr val="tx2"/>
          </a:solidFill>
          <a:latin typeface="+mj-lt"/>
          <a:ea typeface="+mj-ea"/>
          <a:cs typeface="+mj-cs"/>
        </a:defRPr>
      </a:lvl1pPr>
      <a:lvl2pPr marL="80963" indent="-80963" algn="l" rtl="0" eaLnBrk="1" fontAlgn="base" hangingPunct="1">
        <a:spcBef>
          <a:spcPct val="0"/>
        </a:spcBef>
        <a:spcAft>
          <a:spcPct val="0"/>
        </a:spcAft>
        <a:defRPr sz="3200">
          <a:solidFill>
            <a:schemeClr val="tx2"/>
          </a:solidFill>
          <a:latin typeface="Arial" charset="0"/>
        </a:defRPr>
      </a:lvl2pPr>
      <a:lvl3pPr marL="80963" indent="-80963" algn="l" rtl="0" eaLnBrk="1" fontAlgn="base" hangingPunct="1">
        <a:spcBef>
          <a:spcPct val="0"/>
        </a:spcBef>
        <a:spcAft>
          <a:spcPct val="0"/>
        </a:spcAft>
        <a:defRPr sz="3200">
          <a:solidFill>
            <a:schemeClr val="tx2"/>
          </a:solidFill>
          <a:latin typeface="Arial" charset="0"/>
        </a:defRPr>
      </a:lvl3pPr>
      <a:lvl4pPr marL="80963" indent="-80963" algn="l" rtl="0" eaLnBrk="1" fontAlgn="base" hangingPunct="1">
        <a:spcBef>
          <a:spcPct val="0"/>
        </a:spcBef>
        <a:spcAft>
          <a:spcPct val="0"/>
        </a:spcAft>
        <a:defRPr sz="3200">
          <a:solidFill>
            <a:schemeClr val="tx2"/>
          </a:solidFill>
          <a:latin typeface="Arial" charset="0"/>
        </a:defRPr>
      </a:lvl4pPr>
      <a:lvl5pPr marL="80963" indent="-80963" algn="l" rtl="0" eaLnBrk="1" fontAlgn="base" hangingPunct="1">
        <a:spcBef>
          <a:spcPct val="0"/>
        </a:spcBef>
        <a:spcAft>
          <a:spcPct val="0"/>
        </a:spcAft>
        <a:defRPr sz="3200">
          <a:solidFill>
            <a:schemeClr val="tx2"/>
          </a:solidFill>
          <a:latin typeface="Arial" charset="0"/>
        </a:defRPr>
      </a:lvl5pPr>
      <a:lvl6pPr marL="538163" algn="l" rtl="0" eaLnBrk="1" fontAlgn="base" hangingPunct="1">
        <a:spcBef>
          <a:spcPct val="0"/>
        </a:spcBef>
        <a:spcAft>
          <a:spcPct val="0"/>
        </a:spcAft>
        <a:defRPr sz="3200">
          <a:solidFill>
            <a:schemeClr val="tx2"/>
          </a:solidFill>
          <a:latin typeface="Arial" charset="0"/>
        </a:defRPr>
      </a:lvl6pPr>
      <a:lvl7pPr marL="995363" algn="l" rtl="0" eaLnBrk="1" fontAlgn="base" hangingPunct="1">
        <a:spcBef>
          <a:spcPct val="0"/>
        </a:spcBef>
        <a:spcAft>
          <a:spcPct val="0"/>
        </a:spcAft>
        <a:defRPr sz="3200">
          <a:solidFill>
            <a:schemeClr val="tx2"/>
          </a:solidFill>
          <a:latin typeface="Arial" charset="0"/>
        </a:defRPr>
      </a:lvl7pPr>
      <a:lvl8pPr marL="1452563" algn="l" rtl="0" eaLnBrk="1" fontAlgn="base" hangingPunct="1">
        <a:spcBef>
          <a:spcPct val="0"/>
        </a:spcBef>
        <a:spcAft>
          <a:spcPct val="0"/>
        </a:spcAft>
        <a:defRPr sz="3200">
          <a:solidFill>
            <a:schemeClr val="tx2"/>
          </a:solidFill>
          <a:latin typeface="Arial" charset="0"/>
        </a:defRPr>
      </a:lvl8pPr>
      <a:lvl9pPr marL="1909763" algn="l" rtl="0" eaLnBrk="1" fontAlgn="base" hangingPunct="1">
        <a:spcBef>
          <a:spcPct val="0"/>
        </a:spcBef>
        <a:spcAft>
          <a:spcPct val="0"/>
        </a:spcAft>
        <a:defRPr sz="3200">
          <a:solidFill>
            <a:schemeClr val="tx2"/>
          </a:solidFill>
          <a:latin typeface="Arial" charset="0"/>
        </a:defRPr>
      </a:lvl9pPr>
    </p:titleStyle>
    <p:bodyStyle>
      <a:lvl1pPr marL="441325" indent="-342900" algn="l" rtl="0" eaLnBrk="1" fontAlgn="base" hangingPunct="1">
        <a:spcBef>
          <a:spcPct val="20000"/>
        </a:spcBef>
        <a:spcAft>
          <a:spcPct val="0"/>
        </a:spcAft>
        <a:buChar char="•"/>
        <a:defRPr sz="2800" b="1">
          <a:solidFill>
            <a:schemeClr val="bg1"/>
          </a:solidFill>
          <a:latin typeface="+mn-lt"/>
          <a:ea typeface="+mn-ea"/>
          <a:cs typeface="+mn-cs"/>
        </a:defRPr>
      </a:lvl1pPr>
      <a:lvl2pPr marL="906463" indent="-285750" algn="l" rtl="0" eaLnBrk="1" fontAlgn="base" hangingPunct="1">
        <a:spcBef>
          <a:spcPct val="20000"/>
        </a:spcBef>
        <a:spcAft>
          <a:spcPct val="0"/>
        </a:spcAft>
        <a:buChar char="–"/>
        <a:defRPr sz="2600">
          <a:solidFill>
            <a:schemeClr val="bg1"/>
          </a:solidFill>
          <a:latin typeface="+mn-lt"/>
        </a:defRPr>
      </a:lvl2pPr>
      <a:lvl3pPr marL="1314450" indent="-228600" algn="l" rtl="0" eaLnBrk="1" fontAlgn="base" hangingPunct="1">
        <a:spcBef>
          <a:spcPct val="20000"/>
        </a:spcBef>
        <a:spcAft>
          <a:spcPct val="0"/>
        </a:spcAft>
        <a:buFont typeface="Arial" pitchFamily="34" charset="0"/>
        <a:buChar char="&gt;"/>
        <a:defRPr sz="2400">
          <a:solidFill>
            <a:schemeClr val="bg1"/>
          </a:solidFill>
          <a:latin typeface="+mn-lt"/>
        </a:defRPr>
      </a:lvl3pPr>
      <a:lvl4pPr marL="1722438" indent="-228600" algn="l" rtl="0" eaLnBrk="1" fontAlgn="base" hangingPunct="1">
        <a:spcBef>
          <a:spcPct val="20000"/>
        </a:spcBef>
        <a:spcAft>
          <a:spcPct val="0"/>
        </a:spcAft>
        <a:buChar char="–"/>
        <a:defRPr sz="2000">
          <a:solidFill>
            <a:schemeClr val="tx1"/>
          </a:solidFill>
          <a:latin typeface="+mn-lt"/>
        </a:defRPr>
      </a:lvl4pPr>
      <a:lvl5pPr marL="2130425" indent="-228600" algn="l" rtl="0" eaLnBrk="1" fontAlgn="base" hangingPunct="1">
        <a:spcBef>
          <a:spcPct val="20000"/>
        </a:spcBef>
        <a:spcAft>
          <a:spcPct val="0"/>
        </a:spcAft>
        <a:buChar char="»"/>
        <a:defRPr sz="2000">
          <a:solidFill>
            <a:schemeClr val="tx1"/>
          </a:solidFill>
          <a:latin typeface="+mn-lt"/>
        </a:defRPr>
      </a:lvl5pPr>
      <a:lvl6pPr marL="2587625" indent="-228600" algn="l" rtl="0" eaLnBrk="1" fontAlgn="base" hangingPunct="1">
        <a:spcBef>
          <a:spcPct val="20000"/>
        </a:spcBef>
        <a:spcAft>
          <a:spcPct val="0"/>
        </a:spcAft>
        <a:buChar char="»"/>
        <a:defRPr sz="2000">
          <a:solidFill>
            <a:schemeClr val="tx1"/>
          </a:solidFill>
          <a:latin typeface="+mn-lt"/>
        </a:defRPr>
      </a:lvl6pPr>
      <a:lvl7pPr marL="3044825" indent="-228600" algn="l" rtl="0" eaLnBrk="1" fontAlgn="base" hangingPunct="1">
        <a:spcBef>
          <a:spcPct val="20000"/>
        </a:spcBef>
        <a:spcAft>
          <a:spcPct val="0"/>
        </a:spcAft>
        <a:buChar char="»"/>
        <a:defRPr sz="2000">
          <a:solidFill>
            <a:schemeClr val="tx1"/>
          </a:solidFill>
          <a:latin typeface="+mn-lt"/>
        </a:defRPr>
      </a:lvl7pPr>
      <a:lvl8pPr marL="3502025" indent="-228600" algn="l" rtl="0" eaLnBrk="1" fontAlgn="base" hangingPunct="1">
        <a:spcBef>
          <a:spcPct val="20000"/>
        </a:spcBef>
        <a:spcAft>
          <a:spcPct val="0"/>
        </a:spcAft>
        <a:buChar char="»"/>
        <a:defRPr sz="2000">
          <a:solidFill>
            <a:schemeClr val="tx1"/>
          </a:solidFill>
          <a:latin typeface="+mn-lt"/>
        </a:defRPr>
      </a:lvl8pPr>
      <a:lvl9pPr marL="3959225"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116A7-1BBE-0246-8B18-68B8A757ECD8}" type="slidenum">
              <a:rPr lang="en-US" smtClean="0"/>
              <a:t>‹#›</a:t>
            </a:fld>
            <a:endParaRPr lang="en-US"/>
          </a:p>
        </p:txBody>
      </p:sp>
      <p:pic>
        <p:nvPicPr>
          <p:cNvPr id="4" name="Picture 3" descr="PPT templates-1-standard-covers-3-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2957950"/>
      </p:ext>
    </p:extLst>
  </p:cSld>
  <p:clrMap bg1="lt1" tx1="dk1" bg2="lt2" tx2="dk2" accent1="accent1" accent2="accent2" accent3="accent3" accent4="accent4" accent5="accent5" accent6="accent6" hlink="hlink" folHlink="folHlink"/>
  <p:sldLayoutIdLst>
    <p:sldLayoutId id="2147483673" r:id="rId1"/>
    <p:sldLayoutId id="2147483722" r:id="rId2"/>
    <p:sldLayoutId id="2147483676" r:id="rId3"/>
    <p:sldLayoutId id="2147483720" r:id="rId4"/>
    <p:sldLayoutId id="2147483681" r:id="rId5"/>
    <p:sldLayoutId id="2147483735"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PT templates-1-standard-covers-3-6.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891929"/>
      </p:ext>
    </p:extLst>
  </p:cSld>
  <p:clrMap bg1="lt1" tx1="dk1" bg2="lt2" tx2="dk2" accent1="accent1" accent2="accent2" accent3="accent3" accent4="accent4" accent5="accent5" accent6="accent6" hlink="hlink" folHlink="folHlink"/>
  <p:sldLayoutIdLst>
    <p:sldLayoutId id="2147483724"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T templates-1-standard-covers-3-3.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3602213"/>
      </p:ext>
    </p:extLst>
  </p:cSld>
  <p:clrMap bg1="lt1" tx1="dk1" bg2="lt2" tx2="dk2" accent1="accent1" accent2="accent2" accent3="accent3" accent4="accent4" accent5="accent5" accent6="accent6" hlink="hlink" folHlink="folHlink"/>
  <p:sldLayoutIdLst>
    <p:sldLayoutId id="2147483697"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PPT-templates-1-standard-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48012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2" r:id="rId3"/>
    <p:sldLayoutId id="2147483718" r:id="rId4"/>
    <p:sldLayoutId id="2147483721" r:id="rId5"/>
    <p:sldLayoutId id="2147483717"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3" name="Picture 2" descr="PPT templates-1-standard-FINAL-2.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81977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4.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 y="0"/>
            <a:ext cx="12181172" cy="6858000"/>
          </a:xfrm>
          <a:prstGeom prst="rect">
            <a:avLst/>
          </a:prstGeom>
        </p:spPr>
      </p:pic>
      <p:pic>
        <p:nvPicPr>
          <p:cNvPr id="3" name="Picture 2"/>
          <p:cNvPicPr>
            <a:picLocks noChangeAspect="1"/>
          </p:cNvPicPr>
          <p:nvPr userDrawn="1"/>
        </p:nvPicPr>
        <p:blipFill>
          <a:blip r:embed="rId11"/>
          <a:stretch>
            <a:fillRect/>
          </a:stretch>
        </p:blipFill>
        <p:spPr>
          <a:xfrm>
            <a:off x="3647064" y="5958057"/>
            <a:ext cx="4405805" cy="828224"/>
          </a:xfrm>
          <a:prstGeom prst="rect">
            <a:avLst/>
          </a:prstGeom>
        </p:spPr>
      </p:pic>
    </p:spTree>
    <p:extLst>
      <p:ext uri="{BB962C8B-B14F-4D97-AF65-F5344CB8AC3E}">
        <p14:creationId xmlns:p14="http://schemas.microsoft.com/office/powerpoint/2010/main" val="26796021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1" r:id="rId7"/>
    <p:sldLayoutId id="214748375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4.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 y="0"/>
            <a:ext cx="12181172" cy="6858000"/>
          </a:xfrm>
          <a:prstGeom prst="rect">
            <a:avLst/>
          </a:prstGeom>
        </p:spPr>
      </p:pic>
      <p:pic>
        <p:nvPicPr>
          <p:cNvPr id="3" name="Picture 2"/>
          <p:cNvPicPr>
            <a:picLocks noChangeAspect="1"/>
          </p:cNvPicPr>
          <p:nvPr userDrawn="1"/>
        </p:nvPicPr>
        <p:blipFill>
          <a:blip r:embed="rId11"/>
          <a:stretch>
            <a:fillRect/>
          </a:stretch>
        </p:blipFill>
        <p:spPr>
          <a:xfrm>
            <a:off x="3647064" y="5958057"/>
            <a:ext cx="4405805" cy="828224"/>
          </a:xfrm>
          <a:prstGeom prst="rect">
            <a:avLst/>
          </a:prstGeom>
        </p:spPr>
      </p:pic>
    </p:spTree>
    <p:extLst>
      <p:ext uri="{BB962C8B-B14F-4D97-AF65-F5344CB8AC3E}">
        <p14:creationId xmlns:p14="http://schemas.microsoft.com/office/powerpoint/2010/main" val="223175115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1" r:id="rId7"/>
    <p:sldLayoutId id="214748376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PPT templates-1-widescreen-FINAL-4.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 y="0"/>
            <a:ext cx="12181172" cy="6858000"/>
          </a:xfrm>
          <a:prstGeom prst="rect">
            <a:avLst/>
          </a:prstGeom>
        </p:spPr>
      </p:pic>
      <p:pic>
        <p:nvPicPr>
          <p:cNvPr id="3" name="Picture 2"/>
          <p:cNvPicPr>
            <a:picLocks noChangeAspect="1"/>
          </p:cNvPicPr>
          <p:nvPr userDrawn="1"/>
        </p:nvPicPr>
        <p:blipFill>
          <a:blip r:embed="rId11"/>
          <a:stretch>
            <a:fillRect/>
          </a:stretch>
        </p:blipFill>
        <p:spPr>
          <a:xfrm>
            <a:off x="3647064" y="5958057"/>
            <a:ext cx="4405805" cy="828224"/>
          </a:xfrm>
          <a:prstGeom prst="rect">
            <a:avLst/>
          </a:prstGeom>
        </p:spPr>
      </p:pic>
    </p:spTree>
    <p:extLst>
      <p:ext uri="{BB962C8B-B14F-4D97-AF65-F5344CB8AC3E}">
        <p14:creationId xmlns:p14="http://schemas.microsoft.com/office/powerpoint/2010/main" val="111563277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1" r:id="rId7"/>
    <p:sldLayoutId id="214748377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5.xml"/><Relationship Id="rId7" Type="http://schemas.openxmlformats.org/officeDocument/2006/relationships/image" Target="../media/image1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1.pn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1.png"/><Relationship Id="rId2" Type="http://schemas.microsoft.com/office/2007/relationships/media" Target="../media/media21.m4a"/><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1.png"/><Relationship Id="rId2" Type="http://schemas.microsoft.com/office/2007/relationships/media" Target="../media/media22.m4a"/><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1.png"/><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1.png"/><Relationship Id="rId2" Type="http://schemas.microsoft.com/office/2007/relationships/media" Target="../media/media24.m4a"/><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notesSlide" Target="../notesSlides/notesSlide21.xml"/><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1.png"/><Relationship Id="rId2" Type="http://schemas.microsoft.com/office/2007/relationships/media" Target="../media/media25.m4a"/><Relationship Id="rId1" Type="http://schemas.openxmlformats.org/officeDocument/2006/relationships/tags" Target="../tags/tag11.xml"/><Relationship Id="rId6" Type="http://schemas.openxmlformats.org/officeDocument/2006/relationships/image" Target="../media/image39.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1.png"/><Relationship Id="rId5" Type="http://schemas.openxmlformats.org/officeDocument/2006/relationships/image" Target="../media/image40.emf"/><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1.png"/><Relationship Id="rId5" Type="http://schemas.openxmlformats.org/officeDocument/2006/relationships/image" Target="../media/image41.emf"/><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42.emf"/><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2.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1.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1.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notesSlide" Target="../notesSlides/notesSlide7.xml"/><Relationship Id="rId4"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1.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37607" y="1628800"/>
            <a:ext cx="261610" cy="646331"/>
          </a:xfrm>
          <a:prstGeom prst="rect">
            <a:avLst/>
          </a:prstGeom>
          <a:noFill/>
        </p:spPr>
        <p:txBody>
          <a:bodyPr wrap="none" rtlCol="0">
            <a:spAutoFit/>
          </a:bodyPr>
          <a:lstStyle/>
          <a:p>
            <a:pPr>
              <a:defRPr/>
            </a:pPr>
            <a:r>
              <a:rPr lang="en-AU" dirty="0">
                <a:solidFill>
                  <a:srgbClr val="000000"/>
                </a:solidFill>
                <a:latin typeface="Arial"/>
              </a:rPr>
              <a:t>.</a:t>
            </a:r>
          </a:p>
          <a:p>
            <a:pPr>
              <a:defRPr/>
            </a:pPr>
            <a:r>
              <a:rPr lang="en-AU" dirty="0">
                <a:solidFill>
                  <a:srgbClr val="000000"/>
                </a:solidFill>
                <a:latin typeface="Arial"/>
              </a:rPr>
              <a:t>`</a:t>
            </a:r>
          </a:p>
        </p:txBody>
      </p:sp>
      <p:pic>
        <p:nvPicPr>
          <p:cNvPr id="4098" name="Picture 2" descr="http://upload.wikimedia.org/wikipedia/de/thumb/9/98/Logo_der_University_of_Calgary.svg/536px-Logo_der_University_of_Calgary.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66274" y="5215424"/>
            <a:ext cx="760841" cy="783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9147" y="5213648"/>
            <a:ext cx="1945053" cy="448674"/>
          </a:xfrm>
          <a:prstGeom prst="rect">
            <a:avLst/>
          </a:prstGeom>
        </p:spPr>
      </p:pic>
      <p:sp>
        <p:nvSpPr>
          <p:cNvPr id="3" name="Title 2"/>
          <p:cNvSpPr>
            <a:spLocks noGrp="1"/>
          </p:cNvSpPr>
          <p:nvPr>
            <p:ph type="ctrTitle"/>
          </p:nvPr>
        </p:nvSpPr>
        <p:spPr>
          <a:xfrm>
            <a:off x="2158363" y="1461610"/>
            <a:ext cx="7850209" cy="3254671"/>
          </a:xfrm>
        </p:spPr>
        <p:txBody>
          <a:bodyPr/>
          <a:lstStyle/>
          <a:p>
            <a:r>
              <a:rPr lang="en-US" dirty="0"/>
              <a:t>SCALING UP DELIVERY OF MINDFULNESS BASED COGNITIVE THERAPY -  A CONTRIBUTION TO STRATEGIC HEALTH SERVICES PLANNING THROUGH APPLICATION OF AGENT-BASED MODELLING.</a:t>
            </a:r>
          </a:p>
        </p:txBody>
      </p:sp>
      <p:sp>
        <p:nvSpPr>
          <p:cNvPr id="8" name="AutoShape 7" descr="Image result for university of saskatchewan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1096" y="5175347"/>
            <a:ext cx="798053" cy="798053"/>
          </a:xfrm>
          <a:prstGeom prst="rect">
            <a:avLst/>
          </a:prstGeom>
        </p:spPr>
      </p:pic>
      <p:pic>
        <p:nvPicPr>
          <p:cNvPr id="1026" name="Picture 2" descr="The Sax Institute Log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96000" y="5268549"/>
            <a:ext cx="20955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A17872-D6EB-4942-9E4B-08EBE5C266F3}"/>
              </a:ext>
            </a:extLst>
          </p:cNvPr>
          <p:cNvPicPr>
            <a:picLocks noChangeAspect="1"/>
          </p:cNvPicPr>
          <p:nvPr/>
        </p:nvPicPr>
        <p:blipFill>
          <a:blip r:embed="rId9"/>
          <a:stretch>
            <a:fillRect/>
          </a:stretch>
        </p:blipFill>
        <p:spPr>
          <a:xfrm>
            <a:off x="8698351" y="5210342"/>
            <a:ext cx="2857500" cy="7715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32645735"/>
      </p:ext>
    </p:extLst>
  </p:cSld>
  <p:clrMapOvr>
    <a:masterClrMapping/>
  </p:clrMapOvr>
  <p:transition advTm="477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MBCT Uptake Scenario (after MDE&gt;3)</a:t>
            </a:r>
          </a:p>
        </p:txBody>
      </p:sp>
      <p:graphicFrame>
        <p:nvGraphicFramePr>
          <p:cNvPr id="4" name="Table 3"/>
          <p:cNvGraphicFramePr>
            <a:graphicFrameLocks noGrp="1"/>
          </p:cNvGraphicFramePr>
          <p:nvPr/>
        </p:nvGraphicFramePr>
        <p:xfrm>
          <a:off x="2639617" y="1988840"/>
          <a:ext cx="6180509" cy="1196340"/>
        </p:xfrm>
        <a:graphic>
          <a:graphicData uri="http://schemas.openxmlformats.org/drawingml/2006/table">
            <a:tbl>
              <a:tblPr firstRow="1" firstCol="1">
                <a:tableStyleId>{284E427A-3D55-4303-BF80-6455036E1DE7}</a:tableStyleId>
              </a:tblPr>
              <a:tblGrid>
                <a:gridCol w="4674997">
                  <a:extLst>
                    <a:ext uri="{9D8B030D-6E8A-4147-A177-3AD203B41FA5}">
                      <a16:colId xmlns:a16="http://schemas.microsoft.com/office/drawing/2014/main" val="20000"/>
                    </a:ext>
                  </a:extLst>
                </a:gridCol>
                <a:gridCol w="725603">
                  <a:extLst>
                    <a:ext uri="{9D8B030D-6E8A-4147-A177-3AD203B41FA5}">
                      <a16:colId xmlns:a16="http://schemas.microsoft.com/office/drawing/2014/main" val="20001"/>
                    </a:ext>
                  </a:extLst>
                </a:gridCol>
                <a:gridCol w="779909">
                  <a:extLst>
                    <a:ext uri="{9D8B030D-6E8A-4147-A177-3AD203B41FA5}">
                      <a16:colId xmlns:a16="http://schemas.microsoft.com/office/drawing/2014/main" val="20002"/>
                    </a:ext>
                  </a:extLst>
                </a:gridCol>
              </a:tblGrid>
              <a:tr h="190500">
                <a:tc>
                  <a:txBody>
                    <a:bodyPr/>
                    <a:lstStyle/>
                    <a:p>
                      <a:pPr algn="l" fontAlgn="b"/>
                      <a:r>
                        <a:rPr lang="en-AU" sz="1600" b="1" i="0" u="none" strike="noStrike" dirty="0">
                          <a:solidFill>
                            <a:schemeClr val="bg1"/>
                          </a:solidFill>
                          <a:latin typeface="+mj-lt"/>
                        </a:rPr>
                        <a:t>Uptake</a:t>
                      </a:r>
                    </a:p>
                  </a:txBody>
                  <a:tcPr marL="9525" marR="9525" marT="9525" marB="0" anchor="b"/>
                </a:tc>
                <a:tc>
                  <a:txBody>
                    <a:bodyPr/>
                    <a:lstStyle/>
                    <a:p>
                      <a:pPr algn="ctr" fontAlgn="b"/>
                      <a:r>
                        <a:rPr lang="en-AU" sz="1600" u="none" strike="noStrike" dirty="0">
                          <a:latin typeface="+mj-lt"/>
                        </a:rPr>
                        <a:t>Male</a:t>
                      </a:r>
                      <a:endParaRPr lang="en-AU" sz="1600" b="0" i="0" u="none" strike="noStrike" dirty="0">
                        <a:solidFill>
                          <a:srgbClr val="000000"/>
                        </a:solidFill>
                        <a:latin typeface="+mj-lt"/>
                      </a:endParaRPr>
                    </a:p>
                  </a:txBody>
                  <a:tcPr marL="9525" marR="9525" marT="9525" marB="0" anchor="b"/>
                </a:tc>
                <a:tc>
                  <a:txBody>
                    <a:bodyPr/>
                    <a:lstStyle/>
                    <a:p>
                      <a:pPr algn="ctr" fontAlgn="b"/>
                      <a:r>
                        <a:rPr lang="en-AU" sz="1600" u="none" strike="noStrike">
                          <a:latin typeface="+mj-lt"/>
                        </a:rPr>
                        <a:t>Female</a:t>
                      </a:r>
                      <a:endParaRPr lang="en-AU" sz="1600" b="0" i="0" u="none" strike="noStrike">
                        <a:solidFill>
                          <a:srgbClr val="000000"/>
                        </a:solidFill>
                        <a:latin typeface="+mj-lt"/>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en-AU" sz="1600" u="none" strike="noStrike" dirty="0">
                          <a:latin typeface="+mj-lt"/>
                        </a:rPr>
                        <a:t>Immediate</a:t>
                      </a:r>
                      <a:endParaRPr lang="en-AU" sz="1600" b="0" i="0" u="none" strike="noStrike" dirty="0">
                        <a:solidFill>
                          <a:srgbClr val="000000"/>
                        </a:solidFill>
                        <a:latin typeface="+mj-lt"/>
                      </a:endParaRPr>
                    </a:p>
                  </a:txBody>
                  <a:tcPr marL="9525" marR="9525" marT="9525" marB="0" anchor="b"/>
                </a:tc>
                <a:tc>
                  <a:txBody>
                    <a:bodyPr/>
                    <a:lstStyle/>
                    <a:p>
                      <a:pPr algn="ctr" fontAlgn="b"/>
                      <a:r>
                        <a:rPr lang="en-AU" sz="2000" b="0" i="0" u="none" strike="noStrike" dirty="0">
                          <a:solidFill>
                            <a:srgbClr val="000000"/>
                          </a:solidFill>
                          <a:latin typeface="+mn-lt"/>
                        </a:rPr>
                        <a:t>10%</a:t>
                      </a:r>
                    </a:p>
                  </a:txBody>
                  <a:tcPr marL="9525" marR="9525" marT="9525" marB="0" anchor="b"/>
                </a:tc>
                <a:tc>
                  <a:txBody>
                    <a:bodyPr/>
                    <a:lstStyle/>
                    <a:p>
                      <a:pPr algn="ctr" fontAlgn="b"/>
                      <a:r>
                        <a:rPr lang="en-AU" sz="2000" b="0" i="0" u="none" strike="noStrike" dirty="0">
                          <a:solidFill>
                            <a:srgbClr val="000000"/>
                          </a:solidFill>
                          <a:latin typeface="+mn-lt"/>
                        </a:rPr>
                        <a:t>30%</a:t>
                      </a:r>
                    </a:p>
                  </a:txBody>
                  <a:tcPr marL="9525" marR="9525" marT="9525" marB="0" anchor="b"/>
                </a:tc>
                <a:extLst>
                  <a:ext uri="{0D108BD9-81ED-4DB2-BD59-A6C34878D82A}">
                    <a16:rowId xmlns:a16="http://schemas.microsoft.com/office/drawing/2014/main" val="10001"/>
                  </a:ext>
                </a:extLst>
              </a:tr>
              <a:tr h="190500">
                <a:tc>
                  <a:txBody>
                    <a:bodyPr/>
                    <a:lstStyle/>
                    <a:p>
                      <a:pPr algn="l" fontAlgn="b"/>
                      <a:r>
                        <a:rPr lang="en-AU" sz="1600" u="none" strike="noStrike" dirty="0">
                          <a:latin typeface="+mj-lt"/>
                        </a:rPr>
                        <a:t>Never</a:t>
                      </a:r>
                      <a:endParaRPr lang="en-AU" sz="1600" b="0" i="0" u="none" strike="noStrike" dirty="0">
                        <a:solidFill>
                          <a:srgbClr val="000000"/>
                        </a:solidFill>
                        <a:latin typeface="+mj-lt"/>
                      </a:endParaRPr>
                    </a:p>
                  </a:txBody>
                  <a:tcPr marL="9525" marR="9525" marT="9525" marB="0" anchor="b"/>
                </a:tc>
                <a:tc>
                  <a:txBody>
                    <a:bodyPr/>
                    <a:lstStyle/>
                    <a:p>
                      <a:pPr algn="ctr" fontAlgn="b"/>
                      <a:r>
                        <a:rPr lang="en-AU" sz="2000" b="0" i="0" u="none" strike="noStrike" dirty="0">
                          <a:solidFill>
                            <a:srgbClr val="000000"/>
                          </a:solidFill>
                          <a:latin typeface="+mn-lt"/>
                        </a:rPr>
                        <a:t>50%</a:t>
                      </a:r>
                    </a:p>
                  </a:txBody>
                  <a:tcPr marL="9525" marR="9525" marT="9525" marB="0" anchor="b"/>
                </a:tc>
                <a:tc>
                  <a:txBody>
                    <a:bodyPr/>
                    <a:lstStyle/>
                    <a:p>
                      <a:pPr algn="ctr" fontAlgn="b"/>
                      <a:r>
                        <a:rPr lang="en-AU" sz="2000" b="0" i="0" u="none" strike="noStrike" dirty="0">
                          <a:solidFill>
                            <a:srgbClr val="000000"/>
                          </a:solidFill>
                          <a:latin typeface="+mn-lt"/>
                        </a:rPr>
                        <a:t>30%</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en-AU" sz="1600" u="none" strike="noStrike">
                          <a:latin typeface="+mj-lt"/>
                        </a:rPr>
                        <a:t>With 10% probability at each additional episode</a:t>
                      </a:r>
                      <a:endParaRPr lang="en-AU" sz="1600" b="0" i="0" u="none" strike="noStrike">
                        <a:solidFill>
                          <a:srgbClr val="000000"/>
                        </a:solidFill>
                        <a:latin typeface="+mj-lt"/>
                      </a:endParaRPr>
                    </a:p>
                  </a:txBody>
                  <a:tcPr marL="9525" marR="9525" marT="9525" marB="0" anchor="b"/>
                </a:tc>
                <a:tc>
                  <a:txBody>
                    <a:bodyPr/>
                    <a:lstStyle/>
                    <a:p>
                      <a:pPr algn="ctr" fontAlgn="b"/>
                      <a:r>
                        <a:rPr lang="en-AU" sz="2000" b="0" i="0" u="none" strike="noStrike">
                          <a:solidFill>
                            <a:srgbClr val="000000"/>
                          </a:solidFill>
                          <a:latin typeface="+mn-lt"/>
                        </a:rPr>
                        <a:t>40%</a:t>
                      </a:r>
                    </a:p>
                  </a:txBody>
                  <a:tcPr marL="9525" marR="9525" marT="9525" marB="0" anchor="b"/>
                </a:tc>
                <a:tc>
                  <a:txBody>
                    <a:bodyPr/>
                    <a:lstStyle/>
                    <a:p>
                      <a:pPr algn="ctr" fontAlgn="b"/>
                      <a:r>
                        <a:rPr lang="en-AU" sz="2000" b="0" i="0" u="none" strike="noStrike" dirty="0">
                          <a:solidFill>
                            <a:srgbClr val="000000"/>
                          </a:solidFill>
                          <a:latin typeface="+mn-lt"/>
                        </a:rPr>
                        <a:t>40%</a:t>
                      </a:r>
                    </a:p>
                  </a:txBody>
                  <a:tcPr marL="9525" marR="9525" marT="9525" marB="0" anchor="b"/>
                </a:tc>
                <a:extLst>
                  <a:ext uri="{0D108BD9-81ED-4DB2-BD59-A6C34878D82A}">
                    <a16:rowId xmlns:a16="http://schemas.microsoft.com/office/drawing/2014/main" val="10003"/>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6951021"/>
      </p:ext>
    </p:extLst>
  </p:cSld>
  <p:clrMapOvr>
    <a:masterClrMapping/>
  </p:clrMapOvr>
  <p:transition advTm="7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Current and Reported Lifetime Prevalence</a:t>
            </a:r>
            <a:br>
              <a:rPr lang="en-AU" dirty="0"/>
            </a:br>
            <a:r>
              <a:rPr lang="en-AU" sz="1400" dirty="0"/>
              <a:t>Simulated (150 Iterations)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92217492"/>
              </p:ext>
            </p:extLst>
          </p:nvPr>
        </p:nvGraphicFramePr>
        <p:xfrm>
          <a:off x="1847528" y="2852936"/>
          <a:ext cx="7715566" cy="850773"/>
        </p:xfrm>
        <a:graphic>
          <a:graphicData uri="http://schemas.openxmlformats.org/drawingml/2006/table">
            <a:tbl>
              <a:tblPr firstRow="1" firstCol="1">
                <a:tableStyleId>{284E427A-3D55-4303-BF80-6455036E1DE7}</a:tableStyleId>
              </a:tblPr>
              <a:tblGrid>
                <a:gridCol w="2466340">
                  <a:extLst>
                    <a:ext uri="{9D8B030D-6E8A-4147-A177-3AD203B41FA5}">
                      <a16:colId xmlns:a16="http://schemas.microsoft.com/office/drawing/2014/main" val="20000"/>
                    </a:ext>
                  </a:extLst>
                </a:gridCol>
                <a:gridCol w="926147">
                  <a:extLst>
                    <a:ext uri="{9D8B030D-6E8A-4147-A177-3AD203B41FA5}">
                      <a16:colId xmlns:a16="http://schemas.microsoft.com/office/drawing/2014/main" val="20001"/>
                    </a:ext>
                  </a:extLst>
                </a:gridCol>
                <a:gridCol w="765175">
                  <a:extLst>
                    <a:ext uri="{9D8B030D-6E8A-4147-A177-3AD203B41FA5}">
                      <a16:colId xmlns:a16="http://schemas.microsoft.com/office/drawing/2014/main" val="20002"/>
                    </a:ext>
                  </a:extLst>
                </a:gridCol>
                <a:gridCol w="926147">
                  <a:extLst>
                    <a:ext uri="{9D8B030D-6E8A-4147-A177-3AD203B41FA5}">
                      <a16:colId xmlns:a16="http://schemas.microsoft.com/office/drawing/2014/main" val="20003"/>
                    </a:ext>
                  </a:extLst>
                </a:gridCol>
                <a:gridCol w="765175">
                  <a:extLst>
                    <a:ext uri="{9D8B030D-6E8A-4147-A177-3AD203B41FA5}">
                      <a16:colId xmlns:a16="http://schemas.microsoft.com/office/drawing/2014/main" val="20004"/>
                    </a:ext>
                  </a:extLst>
                </a:gridCol>
                <a:gridCol w="926147">
                  <a:extLst>
                    <a:ext uri="{9D8B030D-6E8A-4147-A177-3AD203B41FA5}">
                      <a16:colId xmlns:a16="http://schemas.microsoft.com/office/drawing/2014/main" val="20005"/>
                    </a:ext>
                  </a:extLst>
                </a:gridCol>
                <a:gridCol w="940435">
                  <a:extLst>
                    <a:ext uri="{9D8B030D-6E8A-4147-A177-3AD203B41FA5}">
                      <a16:colId xmlns:a16="http://schemas.microsoft.com/office/drawing/2014/main" val="20006"/>
                    </a:ext>
                  </a:extLst>
                </a:gridCol>
              </a:tblGrid>
              <a:tr h="192786">
                <a:tc>
                  <a:txBody>
                    <a:bodyPr/>
                    <a:lstStyle/>
                    <a:p>
                      <a:endParaRPr lang="en-AU" sz="1600" dirty="0">
                        <a:solidFill>
                          <a:srgbClr val="000000"/>
                        </a:solidFill>
                        <a:effectLst/>
                        <a:latin typeface="Calibri"/>
                      </a:endParaRPr>
                    </a:p>
                  </a:txBody>
                  <a:tcPr marL="68580" marR="68580" marT="0" marB="0"/>
                </a:tc>
                <a:tc gridSpan="2">
                  <a:txBody>
                    <a:bodyPr/>
                    <a:lstStyle/>
                    <a:p>
                      <a:pPr algn="ctr">
                        <a:lnSpc>
                          <a:spcPct val="115000"/>
                        </a:lnSpc>
                        <a:spcAft>
                          <a:spcPts val="0"/>
                        </a:spcAft>
                      </a:pPr>
                      <a:r>
                        <a:rPr lang="en-AU" sz="1600" dirty="0">
                          <a:effectLst/>
                        </a:rPr>
                        <a:t>Population</a:t>
                      </a:r>
                      <a:endParaRPr lang="en-AU" sz="1600" dirty="0">
                        <a:solidFill>
                          <a:srgbClr val="000000"/>
                        </a:solidFill>
                        <a:effectLst/>
                        <a:latin typeface="Calibri"/>
                        <a:ea typeface="SimSun"/>
                        <a:cs typeface="Arial"/>
                      </a:endParaRPr>
                    </a:p>
                  </a:txBody>
                  <a:tcPr marL="68580" marR="68580" marT="0" marB="0"/>
                </a:tc>
                <a:tc hMerge="1">
                  <a:txBody>
                    <a:bodyPr/>
                    <a:lstStyle/>
                    <a:p>
                      <a:endParaRPr lang="en-AU" sz="1100" dirty="0">
                        <a:solidFill>
                          <a:srgbClr val="000000"/>
                        </a:solidFill>
                        <a:effectLst/>
                        <a:latin typeface="Calibri"/>
                      </a:endParaRPr>
                    </a:p>
                  </a:txBody>
                  <a:tcPr marL="68580" marR="68580" marT="0" marB="0"/>
                </a:tc>
                <a:tc gridSpan="2">
                  <a:txBody>
                    <a:bodyPr/>
                    <a:lstStyle/>
                    <a:p>
                      <a:pPr algn="ctr">
                        <a:lnSpc>
                          <a:spcPct val="115000"/>
                        </a:lnSpc>
                        <a:spcAft>
                          <a:spcPts val="0"/>
                        </a:spcAft>
                      </a:pPr>
                      <a:r>
                        <a:rPr lang="en-AU" sz="1600" dirty="0">
                          <a:effectLst/>
                        </a:rPr>
                        <a:t>Female</a:t>
                      </a:r>
                      <a:endParaRPr lang="en-AU" sz="1600" dirty="0">
                        <a:solidFill>
                          <a:srgbClr val="000000"/>
                        </a:solidFill>
                        <a:effectLst/>
                        <a:latin typeface="Calibri"/>
                        <a:ea typeface="SimSun"/>
                        <a:cs typeface="Arial"/>
                      </a:endParaRPr>
                    </a:p>
                  </a:txBody>
                  <a:tcPr marL="68580" marR="68580" marT="0" marB="0"/>
                </a:tc>
                <a:tc hMerge="1">
                  <a:txBody>
                    <a:bodyPr/>
                    <a:lstStyle/>
                    <a:p>
                      <a:endParaRPr lang="en-AU" sz="1100" dirty="0">
                        <a:solidFill>
                          <a:srgbClr val="000000"/>
                        </a:solidFill>
                        <a:effectLst/>
                        <a:latin typeface="Calibri"/>
                      </a:endParaRPr>
                    </a:p>
                  </a:txBody>
                  <a:tcPr marL="68580" marR="68580" marT="0" marB="0"/>
                </a:tc>
                <a:tc gridSpan="2">
                  <a:txBody>
                    <a:bodyPr/>
                    <a:lstStyle/>
                    <a:p>
                      <a:pPr algn="ctr">
                        <a:lnSpc>
                          <a:spcPct val="115000"/>
                        </a:lnSpc>
                        <a:spcAft>
                          <a:spcPts val="0"/>
                        </a:spcAft>
                      </a:pPr>
                      <a:r>
                        <a:rPr lang="en-AU" sz="1600" dirty="0">
                          <a:effectLst/>
                        </a:rPr>
                        <a:t>Male</a:t>
                      </a:r>
                      <a:endParaRPr lang="en-AU" sz="1600" dirty="0">
                        <a:solidFill>
                          <a:srgbClr val="000000"/>
                        </a:solidFill>
                        <a:effectLst/>
                        <a:latin typeface="Calibri"/>
                        <a:ea typeface="SimSun"/>
                        <a:cs typeface="Arial"/>
                      </a:endParaRPr>
                    </a:p>
                  </a:txBody>
                  <a:tcPr marL="68580" marR="68580" marT="0" marB="0"/>
                </a:tc>
                <a:tc hMerge="1">
                  <a:txBody>
                    <a:bodyPr/>
                    <a:lstStyle/>
                    <a:p>
                      <a:endParaRPr lang="en-AU" sz="1100" dirty="0">
                        <a:solidFill>
                          <a:srgbClr val="000000"/>
                        </a:solidFill>
                        <a:effectLst/>
                        <a:latin typeface="Calibri"/>
                      </a:endParaRPr>
                    </a:p>
                  </a:txBody>
                  <a:tcPr marL="68580" marR="68580" marT="0" marB="0"/>
                </a:tc>
                <a:extLst>
                  <a:ext uri="{0D108BD9-81ED-4DB2-BD59-A6C34878D82A}">
                    <a16:rowId xmlns:a16="http://schemas.microsoft.com/office/drawing/2014/main" val="10000"/>
                  </a:ext>
                </a:extLst>
              </a:tr>
              <a:tr h="192786">
                <a:tc>
                  <a:txBody>
                    <a:bodyPr/>
                    <a:lstStyle/>
                    <a:p>
                      <a:endParaRPr lang="en-AU" sz="1600" dirty="0">
                        <a:solidFill>
                          <a:srgbClr val="000000"/>
                        </a:solidFill>
                        <a:effectLst/>
                        <a:latin typeface="Calibri"/>
                      </a:endParaRPr>
                    </a:p>
                  </a:txBody>
                  <a:tcPr marL="68580" marR="68580" marT="0" marB="0"/>
                </a:tc>
                <a:tc>
                  <a:txBody>
                    <a:bodyPr/>
                    <a:lstStyle/>
                    <a:p>
                      <a:pPr algn="ctr">
                        <a:lnSpc>
                          <a:spcPct val="115000"/>
                        </a:lnSpc>
                        <a:spcAft>
                          <a:spcPts val="0"/>
                        </a:spcAft>
                      </a:pPr>
                      <a:r>
                        <a:rPr lang="en-AU" sz="1600" dirty="0">
                          <a:effectLst/>
                        </a:rPr>
                        <a:t>Baseline</a:t>
                      </a:r>
                      <a:endParaRPr lang="en-AU" sz="1600" dirty="0">
                        <a:solidFill>
                          <a:srgbClr val="000000"/>
                        </a:solidFill>
                        <a:effectLst/>
                        <a:latin typeface="Calibri"/>
                        <a:ea typeface="SimSun"/>
                        <a:cs typeface="Arial"/>
                      </a:endParaRPr>
                    </a:p>
                  </a:txBody>
                  <a:tcPr marL="68580" marR="68580" marT="0" marB="0"/>
                </a:tc>
                <a:tc>
                  <a:txBody>
                    <a:bodyPr/>
                    <a:lstStyle/>
                    <a:p>
                      <a:pPr algn="ctr">
                        <a:lnSpc>
                          <a:spcPct val="115000"/>
                        </a:lnSpc>
                        <a:spcAft>
                          <a:spcPts val="0"/>
                        </a:spcAft>
                      </a:pPr>
                      <a:r>
                        <a:rPr lang="en-AU" sz="1600" dirty="0">
                          <a:effectLst/>
                        </a:rPr>
                        <a:t>MBCT</a:t>
                      </a:r>
                      <a:endParaRPr lang="en-AU" sz="1600" dirty="0">
                        <a:solidFill>
                          <a:srgbClr val="000000"/>
                        </a:solidFill>
                        <a:effectLst/>
                        <a:latin typeface="Calibri"/>
                        <a:ea typeface="SimSun"/>
                        <a:cs typeface="Arial"/>
                      </a:endParaRPr>
                    </a:p>
                  </a:txBody>
                  <a:tcPr marL="68580" marR="68580" marT="0" marB="0"/>
                </a:tc>
                <a:tc>
                  <a:txBody>
                    <a:bodyPr/>
                    <a:lstStyle/>
                    <a:p>
                      <a:pPr algn="ctr">
                        <a:lnSpc>
                          <a:spcPct val="115000"/>
                        </a:lnSpc>
                        <a:spcAft>
                          <a:spcPts val="0"/>
                        </a:spcAft>
                      </a:pPr>
                      <a:r>
                        <a:rPr lang="en-AU" sz="1600" dirty="0">
                          <a:effectLst/>
                        </a:rPr>
                        <a:t>Baseline</a:t>
                      </a:r>
                      <a:endParaRPr lang="en-AU" sz="1600" dirty="0">
                        <a:solidFill>
                          <a:srgbClr val="000000"/>
                        </a:solidFill>
                        <a:effectLst/>
                        <a:latin typeface="Calibri"/>
                        <a:ea typeface="SimSun"/>
                        <a:cs typeface="Arial"/>
                      </a:endParaRPr>
                    </a:p>
                  </a:txBody>
                  <a:tcPr marL="68580" marR="68580" marT="0" marB="0"/>
                </a:tc>
                <a:tc>
                  <a:txBody>
                    <a:bodyPr/>
                    <a:lstStyle/>
                    <a:p>
                      <a:pPr algn="ctr">
                        <a:lnSpc>
                          <a:spcPct val="115000"/>
                        </a:lnSpc>
                        <a:spcAft>
                          <a:spcPts val="0"/>
                        </a:spcAft>
                      </a:pPr>
                      <a:r>
                        <a:rPr lang="en-AU" sz="1600">
                          <a:effectLst/>
                        </a:rPr>
                        <a:t>MBCT</a:t>
                      </a:r>
                      <a:endParaRPr lang="en-AU" sz="1600">
                        <a:solidFill>
                          <a:srgbClr val="000000"/>
                        </a:solidFill>
                        <a:effectLst/>
                        <a:latin typeface="Calibri"/>
                        <a:ea typeface="SimSun"/>
                        <a:cs typeface="Arial"/>
                      </a:endParaRPr>
                    </a:p>
                  </a:txBody>
                  <a:tcPr marL="68580" marR="68580" marT="0" marB="0"/>
                </a:tc>
                <a:tc>
                  <a:txBody>
                    <a:bodyPr/>
                    <a:lstStyle/>
                    <a:p>
                      <a:pPr algn="ctr">
                        <a:lnSpc>
                          <a:spcPct val="115000"/>
                        </a:lnSpc>
                        <a:spcAft>
                          <a:spcPts val="0"/>
                        </a:spcAft>
                      </a:pPr>
                      <a:r>
                        <a:rPr lang="en-AU" sz="1600" dirty="0">
                          <a:effectLst/>
                        </a:rPr>
                        <a:t>Baseline</a:t>
                      </a:r>
                      <a:endParaRPr lang="en-AU" sz="1600" dirty="0">
                        <a:solidFill>
                          <a:srgbClr val="000000"/>
                        </a:solidFill>
                        <a:effectLst/>
                        <a:latin typeface="Calibri"/>
                        <a:ea typeface="SimSun"/>
                        <a:cs typeface="Arial"/>
                      </a:endParaRPr>
                    </a:p>
                  </a:txBody>
                  <a:tcPr marL="68580" marR="68580" marT="0" marB="0"/>
                </a:tc>
                <a:tc>
                  <a:txBody>
                    <a:bodyPr/>
                    <a:lstStyle/>
                    <a:p>
                      <a:pPr algn="ctr">
                        <a:lnSpc>
                          <a:spcPct val="115000"/>
                        </a:lnSpc>
                        <a:spcAft>
                          <a:spcPts val="0"/>
                        </a:spcAft>
                      </a:pPr>
                      <a:r>
                        <a:rPr lang="en-AU" sz="1600" dirty="0">
                          <a:effectLst/>
                        </a:rPr>
                        <a:t>MBCT</a:t>
                      </a:r>
                      <a:endParaRPr lang="en-AU" sz="1600" dirty="0">
                        <a:solidFill>
                          <a:srgbClr val="000000"/>
                        </a:solidFill>
                        <a:effectLst/>
                        <a:latin typeface="Calibri"/>
                        <a:ea typeface="SimSun"/>
                        <a:cs typeface="Arial"/>
                      </a:endParaRPr>
                    </a:p>
                  </a:txBody>
                  <a:tcPr marL="68580" marR="68580" marT="0" marB="0"/>
                </a:tc>
                <a:extLst>
                  <a:ext uri="{0D108BD9-81ED-4DB2-BD59-A6C34878D82A}">
                    <a16:rowId xmlns:a16="http://schemas.microsoft.com/office/drawing/2014/main" val="10001"/>
                  </a:ext>
                </a:extLst>
              </a:tr>
              <a:tr h="179544">
                <a:tc>
                  <a:txBody>
                    <a:bodyPr/>
                    <a:lstStyle/>
                    <a:p>
                      <a:pPr algn="l">
                        <a:lnSpc>
                          <a:spcPct val="115000"/>
                        </a:lnSpc>
                        <a:spcAft>
                          <a:spcPts val="0"/>
                        </a:spcAft>
                      </a:pPr>
                      <a:r>
                        <a:rPr lang="en-AU" sz="1600" dirty="0">
                          <a:effectLst/>
                        </a:rPr>
                        <a:t>1 Year Period Prevalence</a:t>
                      </a:r>
                      <a:endParaRPr lang="en-AU" sz="1600" dirty="0">
                        <a:solidFill>
                          <a:srgbClr val="000000"/>
                        </a:solidFill>
                        <a:effectLst/>
                        <a:latin typeface="Calibri"/>
                        <a:ea typeface="SimSun"/>
                        <a:cs typeface="Arial"/>
                      </a:endParaRPr>
                    </a:p>
                  </a:txBody>
                  <a:tcPr marL="9525" marR="9525" marT="9525" marB="0" anchor="b"/>
                </a:tc>
                <a:tc>
                  <a:txBody>
                    <a:bodyPr/>
                    <a:lstStyle/>
                    <a:p>
                      <a:pPr algn="ctr" fontAlgn="b"/>
                      <a:r>
                        <a:rPr lang="en-AU" sz="1600" b="0" i="0" u="none" strike="noStrike">
                          <a:solidFill>
                            <a:srgbClr val="000000"/>
                          </a:solidFill>
                          <a:latin typeface="+mn-lt"/>
                        </a:rPr>
                        <a:t>2.62%</a:t>
                      </a:r>
                    </a:p>
                  </a:txBody>
                  <a:tcPr marL="9525" marR="9525" marT="9525" marB="0" anchor="b"/>
                </a:tc>
                <a:tc>
                  <a:txBody>
                    <a:bodyPr/>
                    <a:lstStyle/>
                    <a:p>
                      <a:pPr algn="ctr" fontAlgn="b"/>
                      <a:r>
                        <a:rPr lang="en-AU" sz="1600" b="0" i="0" u="none" strike="noStrike">
                          <a:solidFill>
                            <a:srgbClr val="000000"/>
                          </a:solidFill>
                          <a:latin typeface="+mn-lt"/>
                        </a:rPr>
                        <a:t>2.38%</a:t>
                      </a:r>
                    </a:p>
                  </a:txBody>
                  <a:tcPr marL="9525" marR="9525" marT="9525" marB="0" anchor="b"/>
                </a:tc>
                <a:tc>
                  <a:txBody>
                    <a:bodyPr/>
                    <a:lstStyle/>
                    <a:p>
                      <a:pPr algn="ctr" fontAlgn="b"/>
                      <a:r>
                        <a:rPr lang="en-AU" sz="1600" b="0" i="0" u="none" strike="noStrike">
                          <a:solidFill>
                            <a:srgbClr val="000000"/>
                          </a:solidFill>
                          <a:latin typeface="+mn-lt"/>
                        </a:rPr>
                        <a:t>3.22%</a:t>
                      </a:r>
                    </a:p>
                  </a:txBody>
                  <a:tcPr marL="9525" marR="9525" marT="9525" marB="0" anchor="b"/>
                </a:tc>
                <a:tc>
                  <a:txBody>
                    <a:bodyPr/>
                    <a:lstStyle/>
                    <a:p>
                      <a:pPr algn="ctr" fontAlgn="b"/>
                      <a:r>
                        <a:rPr lang="en-AU" sz="1600" b="0" i="0" u="none" strike="noStrike">
                          <a:solidFill>
                            <a:srgbClr val="000000"/>
                          </a:solidFill>
                          <a:latin typeface="+mn-lt"/>
                        </a:rPr>
                        <a:t>2.81%</a:t>
                      </a:r>
                    </a:p>
                  </a:txBody>
                  <a:tcPr marL="9525" marR="9525" marT="9525" marB="0" anchor="b"/>
                </a:tc>
                <a:tc>
                  <a:txBody>
                    <a:bodyPr/>
                    <a:lstStyle/>
                    <a:p>
                      <a:pPr algn="ctr" fontAlgn="b"/>
                      <a:r>
                        <a:rPr lang="en-AU" sz="1600" b="0" i="0" u="none" strike="noStrike">
                          <a:solidFill>
                            <a:srgbClr val="000000"/>
                          </a:solidFill>
                          <a:latin typeface="+mn-lt"/>
                        </a:rPr>
                        <a:t>2.03%</a:t>
                      </a:r>
                    </a:p>
                  </a:txBody>
                  <a:tcPr marL="9525" marR="9525" marT="9525" marB="0" anchor="b"/>
                </a:tc>
                <a:tc>
                  <a:txBody>
                    <a:bodyPr/>
                    <a:lstStyle/>
                    <a:p>
                      <a:pPr algn="ctr" fontAlgn="b"/>
                      <a:r>
                        <a:rPr lang="en-AU" sz="1600" b="0" i="0" u="none" strike="noStrike" dirty="0">
                          <a:solidFill>
                            <a:srgbClr val="000000"/>
                          </a:solidFill>
                          <a:latin typeface="+mn-lt"/>
                        </a:rPr>
                        <a:t>1.96%</a:t>
                      </a:r>
                    </a:p>
                  </a:txBody>
                  <a:tcPr marL="9525" marR="9525" marT="9525" marB="0" anchor="b"/>
                </a:tc>
                <a:extLst>
                  <a:ext uri="{0D108BD9-81ED-4DB2-BD59-A6C34878D82A}">
                    <a16:rowId xmlns:a16="http://schemas.microsoft.com/office/drawing/2014/main" val="10002"/>
                  </a:ext>
                </a:extLst>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94290068"/>
      </p:ext>
    </p:extLst>
  </p:cSld>
  <p:clrMapOvr>
    <a:masterClrMapping/>
  </p:clrMapOvr>
  <p:transition advTm="17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Survey and Simulation Durations</a:t>
            </a:r>
          </a:p>
        </p:txBody>
      </p:sp>
      <p:pic>
        <p:nvPicPr>
          <p:cNvPr id="2053" name="Picture 5"/>
          <p:cNvPicPr>
            <a:picLocks noGrp="1" noChangeAspect="1" noChangeArrowheads="1"/>
          </p:cNvPicPr>
          <p:nvPr>
            <p:ph idx="1"/>
          </p:nvPr>
        </p:nvPicPr>
        <p:blipFill>
          <a:blip r:embed="rId5" cstate="print"/>
          <a:srcRect/>
          <a:stretch>
            <a:fillRect/>
          </a:stretch>
        </p:blipFill>
        <p:spPr bwMode="auto">
          <a:xfrm>
            <a:off x="2135560" y="1470232"/>
            <a:ext cx="7416824" cy="4457901"/>
          </a:xfrm>
          <a:prstGeom prst="rect">
            <a:avLst/>
          </a:prstGeom>
          <a:noFill/>
          <a:ln w="9525">
            <a:noFill/>
            <a:miter lim="800000"/>
            <a:headEnd/>
            <a:tailEnd/>
          </a:ln>
        </p:spPr>
      </p:pic>
      <p:sp>
        <p:nvSpPr>
          <p:cNvPr id="16" name="Line Callout 3 15"/>
          <p:cNvSpPr/>
          <p:nvPr/>
        </p:nvSpPr>
        <p:spPr bwMode="auto">
          <a:xfrm>
            <a:off x="5087888" y="1772816"/>
            <a:ext cx="3528392" cy="432048"/>
          </a:xfrm>
          <a:prstGeom prst="borderCallout3">
            <a:avLst>
              <a:gd name="adj1" fmla="val 48069"/>
              <a:gd name="adj2" fmla="val -907"/>
              <a:gd name="adj3" fmla="val 48069"/>
              <a:gd name="adj4" fmla="val -16137"/>
              <a:gd name="adj5" fmla="val 100000"/>
              <a:gd name="adj6" fmla="val -16667"/>
              <a:gd name="adj7" fmla="val 356062"/>
              <a:gd name="adj8" fmla="val 684"/>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AU" dirty="0">
                <a:solidFill>
                  <a:schemeClr val="tx1"/>
                </a:solidFill>
                <a:latin typeface="Arial" charset="0"/>
              </a:rPr>
              <a:t>Survey bias towards six months</a:t>
            </a:r>
          </a:p>
        </p:txBody>
      </p:sp>
      <p:sp>
        <p:nvSpPr>
          <p:cNvPr id="18" name="Line Callout 3 17"/>
          <p:cNvSpPr/>
          <p:nvPr/>
        </p:nvSpPr>
        <p:spPr bwMode="auto">
          <a:xfrm>
            <a:off x="5159896" y="2276872"/>
            <a:ext cx="1944216" cy="576064"/>
          </a:xfrm>
          <a:prstGeom prst="borderCallout3">
            <a:avLst>
              <a:gd name="adj1" fmla="val 96857"/>
              <a:gd name="adj2" fmla="val 49269"/>
              <a:gd name="adj3" fmla="val 283304"/>
              <a:gd name="adj4" fmla="val 41837"/>
              <a:gd name="adj5" fmla="val 273850"/>
              <a:gd name="adj6" fmla="val 7930"/>
              <a:gd name="adj7" fmla="val 289333"/>
              <a:gd name="adj8" fmla="val 71625"/>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AU" sz="1200" dirty="0">
                <a:solidFill>
                  <a:schemeClr val="tx1"/>
                </a:solidFill>
                <a:latin typeface="Arial" charset="0"/>
              </a:rPr>
              <a:t>Model spreads these</a:t>
            </a:r>
          </a:p>
          <a:p>
            <a:pPr algn="ctr" defTabSz="914400" fontAlgn="base">
              <a:spcBef>
                <a:spcPct val="0"/>
              </a:spcBef>
              <a:spcAft>
                <a:spcPct val="0"/>
              </a:spcAft>
            </a:pPr>
            <a:r>
              <a:rPr lang="en-AU" sz="1200" dirty="0">
                <a:solidFill>
                  <a:schemeClr val="tx1"/>
                </a:solidFill>
                <a:latin typeface="Arial" charset="0"/>
              </a:rPr>
              <a:t> across other time periods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86418428"/>
      </p:ext>
    </p:extLst>
  </p:cSld>
  <p:clrMapOvr>
    <a:masterClrMapping/>
  </p:clrMapOvr>
  <p:transition advTm="739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bg/>
                                          </p:spTgt>
                                        </p:tgtEl>
                                        <p:attrNameLst>
                                          <p:attrName>style.visibility</p:attrName>
                                        </p:attrNameLst>
                                      </p:cBhvr>
                                      <p:to>
                                        <p:strVal val="visible"/>
                                      </p:to>
                                    </p:set>
                                    <p:animEffect transition="in" filter="fade">
                                      <p:cBhvr>
                                        <p:cTn id="11" dur="2000"/>
                                        <p:tgtEl>
                                          <p:spTgt spid="16">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20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bg/>
                                          </p:spTgt>
                                        </p:tgtEl>
                                        <p:attrNameLst>
                                          <p:attrName>style.visibility</p:attrName>
                                        </p:attrNameLst>
                                      </p:cBhvr>
                                      <p:to>
                                        <p:strVal val="visible"/>
                                      </p:to>
                                    </p:set>
                                    <p:animEffect transition="in" filter="fade">
                                      <p:cBhvr>
                                        <p:cTn id="19" dur="2000"/>
                                        <p:tgtEl>
                                          <p:spTgt spid="18">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2000"/>
                                        <p:tgtEl>
                                          <p:spTgt spid="1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2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16" grpId="0" build="allAtOnce" animBg="1"/>
      <p:bldP spid="18"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and methods:</a:t>
            </a:r>
            <a:br>
              <a:rPr lang="en-US" dirty="0"/>
            </a:br>
            <a:endParaRPr lang="en-AU" dirty="0"/>
          </a:p>
        </p:txBody>
      </p:sp>
      <p:sp>
        <p:nvSpPr>
          <p:cNvPr id="3" name="Content Placeholder 2"/>
          <p:cNvSpPr>
            <a:spLocks noGrp="1"/>
          </p:cNvSpPr>
          <p:nvPr>
            <p:ph sz="half" idx="1"/>
          </p:nvPr>
        </p:nvSpPr>
        <p:spPr>
          <a:xfrm>
            <a:off x="1981201" y="824860"/>
            <a:ext cx="8319621" cy="5184054"/>
          </a:xfrm>
        </p:spPr>
        <p:txBody>
          <a:bodyPr/>
          <a:lstStyle/>
          <a:p>
            <a:r>
              <a:rPr lang="en-US" sz="1900" dirty="0"/>
              <a:t>Individual agents in an Agent Based Model (ABM) are born into a software simulation ‘world’ with rules governing occurrence and persistence of MDEs through time until death. </a:t>
            </a:r>
          </a:p>
          <a:p>
            <a:r>
              <a:rPr lang="en-US" sz="1900" dirty="0"/>
              <a:t>On models typically including agents representing several thousand MBCT-eligible people, with animated representations, population depression prevalence and time-in MDE are calibrated against known survey results. </a:t>
            </a:r>
          </a:p>
          <a:p>
            <a:r>
              <a:rPr lang="en-US" sz="1900" dirty="0"/>
              <a:t>The model then introduces MBCT provision including probability of referral, numbers of instructors, gender-varying acceptability of MBCT, waiting behaviour and MBCT group delivery with associated costs. </a:t>
            </a:r>
          </a:p>
          <a:p>
            <a:r>
              <a:rPr lang="en-US" sz="1900" dirty="0"/>
              <a:t>Following MBCT completion, agents are assigned different time-courses for MDEs based on locally generated effectiveness data. </a:t>
            </a:r>
          </a:p>
          <a:p>
            <a:r>
              <a:rPr lang="en-US" sz="1900" dirty="0"/>
              <a:t>The model simulates impact through time of various implementation scenarios on levels of instructor experience, on one-year prevalence, days-depressed and Disability Adjusted Life Years as capturing health utility. </a:t>
            </a:r>
            <a:endParaRPr lang="en-AU" sz="19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9843727"/>
      </p:ext>
    </p:extLst>
  </p:cSld>
  <p:clrMapOvr>
    <a:masterClrMapping/>
  </p:clrMapOvr>
  <mc:AlternateContent xmlns:mc="http://schemas.openxmlformats.org/markup-compatibility/2006">
    <mc:Choice xmlns:p14="http://schemas.microsoft.com/office/powerpoint/2010/main" Requires="p14">
      <p:transition spd="slow" p14:dur="2000" advTm="80568"/>
    </mc:Choice>
    <mc:Fallback>
      <p:transition spd="slow" advTm="8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Netlogo</a:t>
            </a:r>
            <a:r>
              <a:rPr lang="en-AU" dirty="0"/>
              <a:t> code</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76920" y="652722"/>
            <a:ext cx="10468898" cy="612283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0039718"/>
      </p:ext>
    </p:extLst>
  </p:cSld>
  <p:clrMapOvr>
    <a:masterClrMapping/>
  </p:clrMapOvr>
  <mc:AlternateContent xmlns:mc="http://schemas.openxmlformats.org/markup-compatibility/2006">
    <mc:Choice xmlns:p14="http://schemas.microsoft.com/office/powerpoint/2010/main" Requires="p14">
      <p:transition spd="slow" p14:dur="2000" advTm="10016"/>
    </mc:Choice>
    <mc:Fallback>
      <p:transition spd="slow" advTm="1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1" y="397309"/>
            <a:ext cx="9113679" cy="58371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220763"/>
      </p:ext>
    </p:extLst>
  </p:cSld>
  <p:clrMapOvr>
    <a:masterClrMapping/>
  </p:clrMapOvr>
  <mc:AlternateContent xmlns:mc="http://schemas.openxmlformats.org/markup-compatibility/2006">
    <mc:Choice xmlns:p14="http://schemas.microsoft.com/office/powerpoint/2010/main" Requires="p14">
      <p:transition spd="slow" p14:dur="2000" advTm="71896"/>
    </mc:Choice>
    <mc:Fallback>
      <p:transition spd="slow" advTm="7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1653707" y="327662"/>
            <a:ext cx="8982488" cy="564376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4669535"/>
      </p:ext>
    </p:extLst>
  </p:cSld>
  <p:clrMapOvr>
    <a:masterClrMapping/>
  </p:clrMapOvr>
  <mc:AlternateContent xmlns:mc="http://schemas.openxmlformats.org/markup-compatibility/2006">
    <mc:Choice xmlns:p14="http://schemas.microsoft.com/office/powerpoint/2010/main" Requires="p14">
      <p:transition spd="slow" p14:dur="2000" advTm="12033"/>
    </mc:Choice>
    <mc:Fallback>
      <p:transition spd="slow" advTm="12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Implementing a negative binomial distribution in the software</a:t>
            </a:r>
          </a:p>
        </p:txBody>
      </p:sp>
      <p:sp>
        <p:nvSpPr>
          <p:cNvPr id="3" name="Content Placeholder 2"/>
          <p:cNvSpPr>
            <a:spLocks noGrp="1"/>
          </p:cNvSpPr>
          <p:nvPr>
            <p:ph sz="half" idx="1"/>
          </p:nvPr>
        </p:nvSpPr>
        <p:spPr/>
        <p:txBody>
          <a:bodyPr/>
          <a:lstStyle/>
          <a:p>
            <a:pPr marL="0" indent="0">
              <a:buNone/>
            </a:pPr>
            <a:r>
              <a:rPr lang="en-AU" dirty="0">
                <a:solidFill>
                  <a:schemeClr val="accent4"/>
                </a:solidFill>
              </a:rPr>
              <a:t>to-report </a:t>
            </a:r>
            <a:r>
              <a:rPr lang="en-AU" dirty="0"/>
              <a:t> </a:t>
            </a:r>
            <a:r>
              <a:rPr lang="en-AU" dirty="0" err="1"/>
              <a:t>NegativeBinomial</a:t>
            </a:r>
            <a:r>
              <a:rPr lang="en-AU" dirty="0"/>
              <a:t> [ </a:t>
            </a:r>
            <a:r>
              <a:rPr lang="en-AU" dirty="0" err="1"/>
              <a:t>WeeklyRelapseProbability</a:t>
            </a:r>
            <a:r>
              <a:rPr lang="en-AU" dirty="0"/>
              <a:t> ]</a:t>
            </a:r>
          </a:p>
          <a:p>
            <a:pPr marL="0" indent="0">
              <a:buNone/>
            </a:pPr>
            <a:r>
              <a:rPr lang="en-AU" dirty="0"/>
              <a:t>  let trials 0</a:t>
            </a:r>
          </a:p>
          <a:p>
            <a:pPr marL="0" indent="0">
              <a:buNone/>
            </a:pPr>
            <a:r>
              <a:rPr lang="en-AU" dirty="0"/>
              <a:t>  </a:t>
            </a:r>
            <a:r>
              <a:rPr lang="en-AU" dirty="0">
                <a:solidFill>
                  <a:schemeClr val="accent5"/>
                </a:solidFill>
              </a:rPr>
              <a:t>loop</a:t>
            </a:r>
          </a:p>
          <a:p>
            <a:pPr marL="0" indent="0">
              <a:buNone/>
            </a:pPr>
            <a:r>
              <a:rPr lang="en-AU" dirty="0"/>
              <a:t>  [</a:t>
            </a:r>
          </a:p>
          <a:p>
            <a:pPr marL="0" indent="0">
              <a:buNone/>
            </a:pPr>
            <a:r>
              <a:rPr lang="en-AU" dirty="0"/>
              <a:t>    </a:t>
            </a:r>
            <a:r>
              <a:rPr lang="en-AU" dirty="0" err="1">
                <a:solidFill>
                  <a:schemeClr val="accent5"/>
                </a:solidFill>
              </a:rPr>
              <a:t>ifelse</a:t>
            </a:r>
            <a:r>
              <a:rPr lang="en-AU" dirty="0">
                <a:solidFill>
                  <a:schemeClr val="accent5"/>
                </a:solidFill>
              </a:rPr>
              <a:t> </a:t>
            </a:r>
            <a:r>
              <a:rPr lang="en-AU" dirty="0"/>
              <a:t>( </a:t>
            </a:r>
            <a:r>
              <a:rPr lang="en-AU" dirty="0" err="1"/>
              <a:t>WeeklyRelapseProbability</a:t>
            </a:r>
            <a:r>
              <a:rPr lang="en-AU" dirty="0"/>
              <a:t> &gt; </a:t>
            </a:r>
            <a:r>
              <a:rPr lang="en-AU" dirty="0">
                <a:solidFill>
                  <a:schemeClr val="accent6">
                    <a:lumMod val="75000"/>
                  </a:schemeClr>
                </a:solidFill>
              </a:rPr>
              <a:t>random-float</a:t>
            </a:r>
            <a:r>
              <a:rPr lang="en-AU" dirty="0"/>
              <a:t> 1 ) </a:t>
            </a:r>
          </a:p>
          <a:p>
            <a:pPr marL="0" indent="0">
              <a:buNone/>
            </a:pPr>
            <a:r>
              <a:rPr lang="en-AU" dirty="0"/>
              <a:t>      [</a:t>
            </a:r>
            <a:r>
              <a:rPr lang="en-AU" dirty="0">
                <a:solidFill>
                  <a:schemeClr val="accent5"/>
                </a:solidFill>
              </a:rPr>
              <a:t>set </a:t>
            </a:r>
            <a:r>
              <a:rPr lang="en-AU" dirty="0"/>
              <a:t>trials </a:t>
            </a:r>
            <a:r>
              <a:rPr lang="en-AU" dirty="0" err="1"/>
              <a:t>trials</a:t>
            </a:r>
            <a:r>
              <a:rPr lang="en-AU" dirty="0"/>
              <a:t> + 1] </a:t>
            </a:r>
          </a:p>
          <a:p>
            <a:pPr marL="0" indent="0">
              <a:buNone/>
            </a:pPr>
            <a:r>
              <a:rPr lang="en-AU" dirty="0"/>
              <a:t>      [</a:t>
            </a:r>
            <a:r>
              <a:rPr lang="en-AU" dirty="0">
                <a:solidFill>
                  <a:schemeClr val="accent5"/>
                </a:solidFill>
              </a:rPr>
              <a:t>report</a:t>
            </a:r>
            <a:r>
              <a:rPr lang="en-AU" dirty="0"/>
              <a:t> trials ]</a:t>
            </a:r>
          </a:p>
          <a:p>
            <a:pPr marL="0" indent="0">
              <a:buNone/>
            </a:pPr>
            <a:r>
              <a:rPr lang="en-AU" dirty="0"/>
              <a:t>  ]</a:t>
            </a:r>
          </a:p>
          <a:p>
            <a:pPr marL="0" indent="0">
              <a:buNone/>
            </a:pPr>
            <a:r>
              <a:rPr lang="en-AU" dirty="0">
                <a:solidFill>
                  <a:schemeClr val="accent4"/>
                </a:solidFill>
              </a:rPr>
              <a:t>end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2372436"/>
      </p:ext>
    </p:extLst>
  </p:cSld>
  <p:clrMapOvr>
    <a:masterClrMapping/>
  </p:clrMapOvr>
  <mc:AlternateContent xmlns:mc="http://schemas.openxmlformats.org/markup-compatibility/2006">
    <mc:Choice xmlns:p14="http://schemas.microsoft.com/office/powerpoint/2010/main" Requires="p14">
      <p:transition spd="slow" p14:dur="2000" advTm="10803"/>
    </mc:Choice>
    <mc:Fallback>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4518" y="260059"/>
            <a:ext cx="9099695" cy="58718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3073241"/>
      </p:ext>
    </p:extLst>
  </p:cSld>
  <p:clrMapOvr>
    <a:masterClrMapping/>
  </p:clrMapOvr>
  <mc:AlternateContent xmlns:mc="http://schemas.openxmlformats.org/markup-compatibility/2006">
    <mc:Choice xmlns:p14="http://schemas.microsoft.com/office/powerpoint/2010/main" Requires="p14">
      <p:transition spd="slow" p14:dur="2000" advTm="17889"/>
    </mc:Choice>
    <mc:Fallback>
      <p:transition spd="slow" advTm="1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4001" y="141897"/>
            <a:ext cx="9090212" cy="582859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0594241"/>
      </p:ext>
    </p:extLst>
  </p:cSld>
  <p:clrMapOvr>
    <a:masterClrMapping/>
  </p:clrMapOvr>
  <mc:AlternateContent xmlns:mc="http://schemas.openxmlformats.org/markup-compatibility/2006">
    <mc:Choice xmlns:p14="http://schemas.microsoft.com/office/powerpoint/2010/main" Requires="p14">
      <p:transition spd="slow" p14:dur="2000" advTm="22955"/>
    </mc:Choice>
    <mc:Fallback>
      <p:transition spd="slow" advTm="2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Contributors</a:t>
            </a:r>
          </a:p>
        </p:txBody>
      </p:sp>
      <p:sp>
        <p:nvSpPr>
          <p:cNvPr id="10" name="Content Placeholder 9"/>
          <p:cNvSpPr>
            <a:spLocks noGrp="1"/>
          </p:cNvSpPr>
          <p:nvPr>
            <p:ph sz="half" idx="1"/>
          </p:nvPr>
        </p:nvSpPr>
        <p:spPr>
          <a:prstGeom prst="rect">
            <a:avLst/>
          </a:prstGeom>
        </p:spPr>
        <p:txBody>
          <a:bodyPr/>
          <a:lstStyle/>
          <a:p>
            <a:pPr marL="441325"/>
            <a:r>
              <a:rPr lang="en-AU" sz="3200" dirty="0"/>
              <a:t>G. Meadows </a:t>
            </a:r>
            <a:r>
              <a:rPr lang="en-AU" sz="3200" baseline="30000" dirty="0"/>
              <a:t>1</a:t>
            </a:r>
            <a:endParaRPr lang="en-AU" sz="3200" dirty="0"/>
          </a:p>
          <a:p>
            <a:pPr marL="441325"/>
            <a:r>
              <a:rPr lang="en-AU" sz="3200" dirty="0"/>
              <a:t>J. Enticott </a:t>
            </a:r>
            <a:r>
              <a:rPr lang="en-AU" sz="3200" baseline="30000" dirty="0"/>
              <a:t>1</a:t>
            </a:r>
            <a:endParaRPr lang="en-AU" sz="3200" dirty="0"/>
          </a:p>
          <a:p>
            <a:pPr marL="441325"/>
            <a:r>
              <a:rPr lang="en-AU" sz="3200" dirty="0"/>
              <a:t>M Ozmen</a:t>
            </a:r>
            <a:r>
              <a:rPr lang="en-AU" sz="3200" baseline="30000" dirty="0"/>
              <a:t>1</a:t>
            </a:r>
            <a:endParaRPr lang="en-AU" sz="3200" dirty="0"/>
          </a:p>
          <a:p>
            <a:pPr marL="441325"/>
            <a:r>
              <a:rPr lang="en-AU" sz="3200" dirty="0"/>
              <a:t>S. Patten </a:t>
            </a:r>
            <a:r>
              <a:rPr lang="en-AU" sz="3200" baseline="30000" dirty="0"/>
              <a:t>2</a:t>
            </a:r>
          </a:p>
          <a:p>
            <a:pPr marL="441325"/>
            <a:r>
              <a:rPr lang="en-AU" sz="3200" dirty="0"/>
              <a:t>F. </a:t>
            </a:r>
            <a:r>
              <a:rPr lang="en-AU" sz="3200" dirty="0" err="1"/>
              <a:t>Shawyer</a:t>
            </a:r>
            <a:r>
              <a:rPr lang="en-AU" sz="3200" dirty="0"/>
              <a:t> </a:t>
            </a:r>
            <a:r>
              <a:rPr lang="en-AU" sz="3200" baseline="30000" dirty="0"/>
              <a:t>1</a:t>
            </a:r>
          </a:p>
          <a:p>
            <a:pPr marL="441325"/>
            <a:r>
              <a:rPr lang="en-AU" sz="3200" dirty="0"/>
              <a:t>A. </a:t>
            </a:r>
            <a:r>
              <a:rPr lang="en-AU" sz="3200" dirty="0" err="1"/>
              <a:t>Prodan</a:t>
            </a:r>
            <a:r>
              <a:rPr lang="en-AU" sz="3200" dirty="0"/>
              <a:t> </a:t>
            </a:r>
            <a:r>
              <a:rPr lang="en-AU" sz="3200" baseline="30000" dirty="0"/>
              <a:t>3</a:t>
            </a:r>
          </a:p>
          <a:p>
            <a:pPr marL="441325"/>
            <a:r>
              <a:rPr lang="en-AU" sz="3200" dirty="0"/>
              <a:t>J Atkinson </a:t>
            </a:r>
            <a:r>
              <a:rPr lang="en-AU" sz="3200" baseline="30000" dirty="0"/>
              <a:t>3</a:t>
            </a:r>
          </a:p>
          <a:p>
            <a:pPr marL="98425" indent="0" algn="ctr">
              <a:buNone/>
            </a:pPr>
            <a:endParaRPr lang="en-AU" baseline="30000" dirty="0"/>
          </a:p>
          <a:p>
            <a:pPr marL="98425" indent="0" algn="ctr">
              <a:buNone/>
            </a:pPr>
            <a:endParaRPr lang="en-AU" sz="2800" i="1" dirty="0"/>
          </a:p>
          <a:p>
            <a:pPr marL="98425" indent="0">
              <a:buNone/>
            </a:pPr>
            <a:endParaRPr lang="en-AU" i="1" dirty="0"/>
          </a:p>
        </p:txBody>
      </p:sp>
      <p:sp>
        <p:nvSpPr>
          <p:cNvPr id="2" name="Content Placeholder 1"/>
          <p:cNvSpPr>
            <a:spLocks noGrp="1"/>
          </p:cNvSpPr>
          <p:nvPr>
            <p:ph sz="half" idx="2"/>
          </p:nvPr>
        </p:nvSpPr>
        <p:spPr/>
        <p:txBody>
          <a:bodyPr/>
          <a:lstStyle/>
          <a:p>
            <a:pPr marL="0" indent="0">
              <a:buNone/>
            </a:pPr>
            <a:r>
              <a:rPr lang="en-AU" sz="3200" baseline="30000" dirty="0"/>
              <a:t>1</a:t>
            </a:r>
            <a:r>
              <a:rPr lang="en-AU" sz="3200" dirty="0"/>
              <a:t>Monash University, Psychiatry, Melbourne, Australia</a:t>
            </a:r>
            <a:r>
              <a:rPr lang="en-AU" sz="3600" dirty="0"/>
              <a:t/>
            </a:r>
            <a:br>
              <a:rPr lang="en-AU" sz="3600" dirty="0"/>
            </a:br>
            <a:r>
              <a:rPr lang="en-AU" sz="3600" baseline="30000" dirty="0"/>
              <a:t>2</a:t>
            </a:r>
            <a:r>
              <a:rPr lang="en-AU" sz="3200" dirty="0"/>
              <a:t>University of Calgary, Departments of Community Health Sciences and Psychiatry, Calgary, Canada</a:t>
            </a:r>
            <a:endParaRPr lang="en-AU" sz="3600" i="1" dirty="0"/>
          </a:p>
          <a:p>
            <a:pPr marL="0" indent="0">
              <a:buNone/>
            </a:pPr>
            <a:r>
              <a:rPr lang="en-AU" sz="3200" baseline="30000" dirty="0"/>
              <a:t>4</a:t>
            </a:r>
            <a:r>
              <a:rPr lang="en-AU" sz="3200" dirty="0"/>
              <a:t> Sax Institute, Sydney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3323350"/>
      </p:ext>
    </p:extLst>
  </p:cSld>
  <p:clrMapOvr>
    <a:masterClrMapping/>
  </p:clrMapOvr>
  <p:transition advTm="7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24000" y="397309"/>
            <a:ext cx="9097896" cy="5819075"/>
          </a:xfrm>
          <a:prstGeom prst="rect">
            <a:avLst/>
          </a:prstGeom>
        </p:spPr>
      </p:pic>
      <p:sp>
        <p:nvSpPr>
          <p:cNvPr id="4" name="Oval 3"/>
          <p:cNvSpPr/>
          <p:nvPr/>
        </p:nvSpPr>
        <p:spPr>
          <a:xfrm>
            <a:off x="5940593" y="5304972"/>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33410119"/>
      </p:ext>
    </p:extLst>
  </p:cSld>
  <p:clrMapOvr>
    <a:masterClrMapping/>
  </p:clrMapOvr>
  <mc:AlternateContent xmlns:mc="http://schemas.openxmlformats.org/markup-compatibility/2006">
    <mc:Choice xmlns:p14="http://schemas.microsoft.com/office/powerpoint/2010/main" Requires="p14">
      <p:transition spd="slow" p14:dur="2000" advTm="56936"/>
    </mc:Choice>
    <mc:Fallback>
      <p:transition spd="slow" advTm="56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Sensitivity to treatment acceptability</a:t>
            </a: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84290" y="1055078"/>
            <a:ext cx="8973179" cy="4320791"/>
          </a:xfrm>
          <a:prstGeom prst="rect">
            <a:avLst/>
          </a:prstGeom>
        </p:spPr>
      </p:pic>
      <p:sp>
        <p:nvSpPr>
          <p:cNvPr id="4" name="Rectangle 3"/>
          <p:cNvSpPr/>
          <p:nvPr/>
        </p:nvSpPr>
        <p:spPr>
          <a:xfrm>
            <a:off x="2663371" y="2648858"/>
            <a:ext cx="304800" cy="5660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Oval 4"/>
          <p:cNvSpPr/>
          <p:nvPr/>
        </p:nvSpPr>
        <p:spPr>
          <a:xfrm>
            <a:off x="5950858" y="5043715"/>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5950858" y="5390383"/>
            <a:ext cx="946093" cy="369332"/>
          </a:xfrm>
          <a:prstGeom prst="rect">
            <a:avLst/>
          </a:prstGeom>
          <a:noFill/>
        </p:spPr>
        <p:txBody>
          <a:bodyPr wrap="none" rtlCol="0">
            <a:spAutoFit/>
          </a:bodyPr>
          <a:lstStyle/>
          <a:p>
            <a:r>
              <a:rPr lang="en-AU" dirty="0"/>
              <a:t>-0.002%</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12334079"/>
      </p:ext>
    </p:extLst>
  </p:cSld>
  <p:clrMapOvr>
    <a:masterClrMapping/>
  </p:clrMapOvr>
  <mc:AlternateContent xmlns:mc="http://schemas.openxmlformats.org/markup-compatibility/2006">
    <mc:Choice xmlns:p14="http://schemas.microsoft.com/office/powerpoint/2010/main" Requires="p14">
      <p:transition spd="slow" p14:dur="2000" advTm="36227"/>
    </mc:Choice>
    <mc:Fallback>
      <p:transition spd="slow" advTm="36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Sensitivity to treatment acceptability</a:t>
            </a:r>
          </a:p>
        </p:txBody>
      </p:sp>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14418" y="1282262"/>
            <a:ext cx="8963165" cy="4382814"/>
          </a:xfrm>
          <a:prstGeom prst="rect">
            <a:avLst/>
          </a:prstGeom>
        </p:spPr>
      </p:pic>
      <p:sp>
        <p:nvSpPr>
          <p:cNvPr id="5" name="Rectangle 4"/>
          <p:cNvSpPr/>
          <p:nvPr/>
        </p:nvSpPr>
        <p:spPr>
          <a:xfrm>
            <a:off x="2815771" y="2931886"/>
            <a:ext cx="304800" cy="5660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Oval 5"/>
          <p:cNvSpPr/>
          <p:nvPr/>
        </p:nvSpPr>
        <p:spPr>
          <a:xfrm>
            <a:off x="5950858" y="5304972"/>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 name="TextBox 6"/>
          <p:cNvSpPr txBox="1"/>
          <p:nvPr/>
        </p:nvSpPr>
        <p:spPr>
          <a:xfrm>
            <a:off x="5950858" y="5651640"/>
            <a:ext cx="946093" cy="369332"/>
          </a:xfrm>
          <a:prstGeom prst="rect">
            <a:avLst/>
          </a:prstGeom>
          <a:noFill/>
        </p:spPr>
        <p:txBody>
          <a:bodyPr wrap="none" rtlCol="0">
            <a:spAutoFit/>
          </a:bodyPr>
          <a:lstStyle/>
          <a:p>
            <a:r>
              <a:rPr lang="en-AU" dirty="0"/>
              <a:t>-0.189%</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07106440"/>
      </p:ext>
    </p:extLst>
  </p:cSld>
  <p:clrMapOvr>
    <a:masterClrMapping/>
  </p:clrMapOvr>
  <mc:AlternateContent xmlns:mc="http://schemas.openxmlformats.org/markup-compatibility/2006">
    <mc:Choice xmlns:p14="http://schemas.microsoft.com/office/powerpoint/2010/main" Requires="p14">
      <p:transition spd="slow" p14:dur="2000" advTm="23402"/>
    </mc:Choice>
    <mc:Fallback>
      <p:transition spd="slow" advTm="2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Sensitivity to treatment acceptability</a:t>
            </a:r>
          </a:p>
        </p:txBody>
      </p: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04386" y="1326383"/>
            <a:ext cx="9063614" cy="4355608"/>
          </a:xfrm>
          <a:prstGeom prst="rect">
            <a:avLst/>
          </a:prstGeom>
        </p:spPr>
      </p:pic>
      <p:sp>
        <p:nvSpPr>
          <p:cNvPr id="4" name="Rectangle 3"/>
          <p:cNvSpPr/>
          <p:nvPr/>
        </p:nvSpPr>
        <p:spPr>
          <a:xfrm>
            <a:off x="2982684" y="2938131"/>
            <a:ext cx="304800" cy="5660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Oval 4"/>
          <p:cNvSpPr/>
          <p:nvPr/>
        </p:nvSpPr>
        <p:spPr>
          <a:xfrm>
            <a:off x="5950858" y="5375869"/>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5950858" y="5722537"/>
            <a:ext cx="946093" cy="369332"/>
          </a:xfrm>
          <a:prstGeom prst="rect">
            <a:avLst/>
          </a:prstGeom>
          <a:noFill/>
        </p:spPr>
        <p:txBody>
          <a:bodyPr wrap="none" rtlCol="0">
            <a:spAutoFit/>
          </a:bodyPr>
          <a:lstStyle/>
          <a:p>
            <a:r>
              <a:rPr lang="en-AU" dirty="0"/>
              <a:t>-0.369%</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27679557"/>
      </p:ext>
    </p:extLst>
  </p:cSld>
  <p:clrMapOvr>
    <a:masterClrMapping/>
  </p:clrMapOvr>
  <mc:AlternateContent xmlns:mc="http://schemas.openxmlformats.org/markup-compatibility/2006">
    <mc:Choice xmlns:p14="http://schemas.microsoft.com/office/powerpoint/2010/main" Requires="p14">
      <p:transition spd="slow" p14:dur="2000" advTm="29587"/>
    </mc:Choice>
    <mc:Fallback>
      <p:transition spd="slow" advTm="29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Trading off access with instructor experience</a:t>
            </a:r>
          </a:p>
        </p:txBody>
      </p:sp>
      <p:pic>
        <p:nvPicPr>
          <p:cNvPr id="4" name="Picture 3"/>
          <p:cNvPicPr>
            <a:picLocks noChangeAspect="1"/>
          </p:cNvPicPr>
          <p:nvPr/>
        </p:nvPicPr>
        <p:blipFill rotWithShape="1">
          <a:blip r:embed="rId6"/>
          <a:srcRect l="50320" t="26602" r="-103" b="8951"/>
          <a:stretch/>
        </p:blipFill>
        <p:spPr>
          <a:xfrm>
            <a:off x="1688123" y="820616"/>
            <a:ext cx="9212106" cy="4549670"/>
          </a:xfrm>
          <a:prstGeom prst="rect">
            <a:avLst/>
          </a:prstGeom>
        </p:spPr>
      </p:pic>
      <p:sp>
        <p:nvSpPr>
          <p:cNvPr id="5" name="Oval 4"/>
          <p:cNvSpPr/>
          <p:nvPr/>
        </p:nvSpPr>
        <p:spPr>
          <a:xfrm>
            <a:off x="5304972" y="5043715"/>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5"/>
          <p:cNvSpPr txBox="1"/>
          <p:nvPr/>
        </p:nvSpPr>
        <p:spPr>
          <a:xfrm>
            <a:off x="5304972" y="5390383"/>
            <a:ext cx="946093" cy="369332"/>
          </a:xfrm>
          <a:prstGeom prst="rect">
            <a:avLst/>
          </a:prstGeom>
          <a:noFill/>
        </p:spPr>
        <p:txBody>
          <a:bodyPr wrap="none" rtlCol="0">
            <a:spAutoFit/>
          </a:bodyPr>
          <a:lstStyle/>
          <a:p>
            <a:r>
              <a:rPr lang="en-AU" dirty="0"/>
              <a:t>-0.268%</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42179929"/>
      </p:ext>
    </p:extLst>
  </p:cSld>
  <p:clrMapOvr>
    <a:masterClrMapping/>
  </p:clrMapOvr>
  <mc:AlternateContent xmlns:mc="http://schemas.openxmlformats.org/markup-compatibility/2006">
    <mc:Choice xmlns:p14="http://schemas.microsoft.com/office/powerpoint/2010/main" Requires="p14">
      <p:transition spd="slow" p14:dur="2000" advTm="23859"/>
    </mc:Choice>
    <mc:Fallback>
      <p:transition spd="slow" advTm="23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Trading off access with instructor experience</a:t>
            </a:r>
          </a:p>
        </p:txBody>
      </p:sp>
      <p:pic>
        <p:nvPicPr>
          <p:cNvPr id="3" name="Picture 2"/>
          <p:cNvPicPr>
            <a:picLocks noChangeAspect="1"/>
          </p:cNvPicPr>
          <p:nvPr/>
        </p:nvPicPr>
        <p:blipFill rotWithShape="1">
          <a:blip r:embed="rId6"/>
          <a:srcRect l="50513" t="26267" r="-303" b="8421"/>
          <a:stretch/>
        </p:blipFill>
        <p:spPr>
          <a:xfrm>
            <a:off x="1524000" y="652721"/>
            <a:ext cx="9136743" cy="4572422"/>
          </a:xfrm>
          <a:prstGeom prst="rect">
            <a:avLst/>
          </a:prstGeom>
        </p:spPr>
      </p:pic>
      <p:sp>
        <p:nvSpPr>
          <p:cNvPr id="4" name="Oval 3"/>
          <p:cNvSpPr/>
          <p:nvPr/>
        </p:nvSpPr>
        <p:spPr>
          <a:xfrm>
            <a:off x="5112657" y="4828456"/>
            <a:ext cx="384629" cy="261257"/>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TextBox 4"/>
          <p:cNvSpPr txBox="1"/>
          <p:nvPr/>
        </p:nvSpPr>
        <p:spPr>
          <a:xfrm>
            <a:off x="5112657" y="5175124"/>
            <a:ext cx="946093" cy="369332"/>
          </a:xfrm>
          <a:prstGeom prst="rect">
            <a:avLst/>
          </a:prstGeom>
          <a:noFill/>
        </p:spPr>
        <p:txBody>
          <a:bodyPr wrap="none" rtlCol="0">
            <a:spAutoFit/>
          </a:bodyPr>
          <a:lstStyle/>
          <a:p>
            <a:r>
              <a:rPr lang="en-AU" dirty="0"/>
              <a:t>-0.320%</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78928603"/>
      </p:ext>
    </p:extLst>
  </p:cSld>
  <p:clrMapOvr>
    <a:masterClrMapping/>
  </p:clrMapOvr>
  <mc:AlternateContent xmlns:mc="http://schemas.openxmlformats.org/markup-compatibility/2006">
    <mc:Choice xmlns:p14="http://schemas.microsoft.com/office/powerpoint/2010/main" Requires="p14">
      <p:transition spd="slow" p14:dur="2000" advTm="17322"/>
    </mc:Choice>
    <mc:Fallback>
      <p:transition spd="slow" advTm="1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Group size and population impact 1 – no change in treatment effect</a:t>
            </a:r>
          </a:p>
        </p:txBody>
      </p:sp>
      <p:pic>
        <p:nvPicPr>
          <p:cNvPr id="4" name="Picture 3"/>
          <p:cNvPicPr>
            <a:picLocks noChangeAspect="1"/>
          </p:cNvPicPr>
          <p:nvPr/>
        </p:nvPicPr>
        <p:blipFill>
          <a:blip r:embed="rId5"/>
          <a:stretch>
            <a:fillRect/>
          </a:stretch>
        </p:blipFill>
        <p:spPr>
          <a:xfrm>
            <a:off x="2298088" y="779849"/>
            <a:ext cx="7595825" cy="529296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971185"/>
      </p:ext>
    </p:extLst>
  </p:cSld>
  <p:clrMapOvr>
    <a:masterClrMapping/>
  </p:clrMapOvr>
  <mc:AlternateContent xmlns:mc="http://schemas.openxmlformats.org/markup-compatibility/2006">
    <mc:Choice xmlns:p14="http://schemas.microsoft.com/office/powerpoint/2010/main" Requires="p14">
      <p:transition spd="slow" p14:dur="2000" advTm="112517"/>
    </mc:Choice>
    <mc:Fallback>
      <p:transition spd="slow" advTm="11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228" y="153164"/>
            <a:ext cx="8744859" cy="510825"/>
          </a:xfrm>
        </p:spPr>
        <p:txBody>
          <a:bodyPr/>
          <a:lstStyle/>
          <a:p>
            <a:r>
              <a:rPr lang="en-AU" dirty="0"/>
              <a:t>Group size and population impact 2 –effect reduces with smaller groups</a:t>
            </a:r>
          </a:p>
        </p:txBody>
      </p:sp>
      <p:pic>
        <p:nvPicPr>
          <p:cNvPr id="4" name="Picture 3"/>
          <p:cNvPicPr>
            <a:picLocks noChangeAspect="1"/>
          </p:cNvPicPr>
          <p:nvPr/>
        </p:nvPicPr>
        <p:blipFill>
          <a:blip r:embed="rId5"/>
          <a:stretch>
            <a:fillRect/>
          </a:stretch>
        </p:blipFill>
        <p:spPr>
          <a:xfrm>
            <a:off x="1646897" y="735497"/>
            <a:ext cx="8509661" cy="534725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6071611"/>
      </p:ext>
    </p:extLst>
  </p:cSld>
  <p:clrMapOvr>
    <a:masterClrMapping/>
  </p:clrMapOvr>
  <mc:AlternateContent xmlns:mc="http://schemas.openxmlformats.org/markup-compatibility/2006">
    <mc:Choice xmlns:p14="http://schemas.microsoft.com/office/powerpoint/2010/main" Requires="p14">
      <p:transition spd="slow" p14:dur="2000" advTm="62558"/>
    </mc:Choice>
    <mc:Fallback>
      <p:transition spd="slow" advTm="6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Group size and acceptability interaction</a:t>
            </a:r>
          </a:p>
        </p:txBody>
      </p:sp>
      <p:pic>
        <p:nvPicPr>
          <p:cNvPr id="3" name="Picture 2"/>
          <p:cNvPicPr>
            <a:picLocks noChangeAspect="1"/>
          </p:cNvPicPr>
          <p:nvPr/>
        </p:nvPicPr>
        <p:blipFill>
          <a:blip r:embed="rId5"/>
          <a:stretch>
            <a:fillRect/>
          </a:stretch>
        </p:blipFill>
        <p:spPr>
          <a:xfrm>
            <a:off x="1931025" y="687133"/>
            <a:ext cx="8329951" cy="548373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1037683"/>
      </p:ext>
    </p:extLst>
  </p:cSld>
  <p:clrMapOvr>
    <a:masterClrMapping/>
  </p:clrMapOvr>
  <mc:AlternateContent xmlns:mc="http://schemas.openxmlformats.org/markup-compatibility/2006">
    <mc:Choice xmlns:p14="http://schemas.microsoft.com/office/powerpoint/2010/main" Requires="p14">
      <p:transition spd="slow" p14:dur="2000" advTm="221201"/>
    </mc:Choice>
    <mc:Fallback>
      <p:transition spd="slow" advTm="22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br>
              <a:rPr lang="en-US" dirty="0"/>
            </a:br>
            <a:endParaRPr lang="en-AU" dirty="0"/>
          </a:p>
        </p:txBody>
      </p:sp>
      <p:sp>
        <p:nvSpPr>
          <p:cNvPr id="3" name="Content Placeholder 2"/>
          <p:cNvSpPr>
            <a:spLocks noGrp="1"/>
          </p:cNvSpPr>
          <p:nvPr>
            <p:ph sz="half" idx="1"/>
          </p:nvPr>
        </p:nvSpPr>
        <p:spPr/>
        <p:txBody>
          <a:bodyPr/>
          <a:lstStyle/>
          <a:p>
            <a:pPr marL="0" indent="0">
              <a:buNone/>
            </a:pPr>
            <a:r>
              <a:rPr lang="en-AU" sz="3200" dirty="0"/>
              <a:t>Modelling suggests the possibility of an overall 0.2% reduction in population one-year prevalence of MDEs with health-gain accumulating over decades. </a:t>
            </a:r>
          </a:p>
          <a:p>
            <a:pPr marL="0" indent="0">
              <a:buNone/>
            </a:pPr>
            <a:r>
              <a:rPr lang="en-AU" sz="3200" dirty="0"/>
              <a:t>A trade-off emerges between the priorities of maximising access and of developing a sustainable pool of expert providers who can train others. </a:t>
            </a:r>
          </a:p>
          <a:p>
            <a:pPr marL="0" indent="0">
              <a:buNone/>
            </a:pPr>
            <a:r>
              <a:rPr lang="en-AU" sz="3200" dirty="0"/>
              <a:t>Health economic properties for MBCT at large scale are positive. </a:t>
            </a:r>
            <a:endParaRPr lang="en-US" sz="3200" dirty="0"/>
          </a:p>
          <a:p>
            <a:pPr marL="0" indent="0">
              <a:buNone/>
            </a:pPr>
            <a:endParaRPr lang="en-AU"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6852806"/>
      </p:ext>
    </p:extLst>
  </p:cSld>
  <p:clrMapOvr>
    <a:masterClrMapping/>
  </p:clrMapOvr>
  <mc:AlternateContent xmlns:mc="http://schemas.openxmlformats.org/markup-compatibility/2006">
    <mc:Choice xmlns:p14="http://schemas.microsoft.com/office/powerpoint/2010/main" Requires="p14">
      <p:transition spd="slow" p14:dur="2000" advTm="89563"/>
    </mc:Choice>
    <mc:Fallback>
      <p:transition spd="slow" advTm="8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and aims:</a:t>
            </a:r>
            <a:br>
              <a:rPr lang="en-US" dirty="0"/>
            </a:br>
            <a:endParaRPr lang="en-AU" dirty="0"/>
          </a:p>
        </p:txBody>
      </p:sp>
      <p:sp>
        <p:nvSpPr>
          <p:cNvPr id="3" name="Content Placeholder 2"/>
          <p:cNvSpPr>
            <a:spLocks noGrp="1"/>
          </p:cNvSpPr>
          <p:nvPr>
            <p:ph sz="half" idx="1"/>
          </p:nvPr>
        </p:nvSpPr>
        <p:spPr/>
        <p:txBody>
          <a:bodyPr/>
          <a:lstStyle/>
          <a:p>
            <a:pPr marL="0" indent="0">
              <a:buNone/>
            </a:pPr>
            <a:r>
              <a:rPr lang="en-US" dirty="0"/>
              <a:t>As an intervention to reduce recurrence of Major Depressive Episodes (MDEs), Mindfulness Based Cognitive Therapy (MBCT) is firmly evidence-based including positive health economic evaluations. However, MBCT is typically available to very few of those it could benefit. </a:t>
            </a:r>
          </a:p>
          <a:p>
            <a:pPr marL="0" indent="0">
              <a:buNone/>
            </a:pPr>
            <a:r>
              <a:rPr lang="en-US" dirty="0"/>
              <a:t>Scaling up MBCT delivery to have substantial population health impact invites questions including of MBCT’s overall funding priority, then about training and credentialing strategies. </a:t>
            </a:r>
          </a:p>
          <a:p>
            <a:pPr marL="0" indent="0">
              <a:buNone/>
            </a:pPr>
            <a:r>
              <a:rPr lang="en-US" dirty="0"/>
              <a:t>Exploring possible scenarios for wide-scale MBCT implementation is difficult to do through real-world experiments, and here we explore how application of contemporary simulation modelling techniques may add information on how best to scale-up MBCT delivery and possible resulting population-health impact.</a:t>
            </a:r>
            <a:endParaRPr lang="en-AU"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225417"/>
      </p:ext>
    </p:extLst>
  </p:cSld>
  <p:clrMapOvr>
    <a:masterClrMapping/>
  </p:clrMapOvr>
  <mc:AlternateContent xmlns:mc="http://schemas.openxmlformats.org/markup-compatibility/2006">
    <mc:Choice xmlns:p14="http://schemas.microsoft.com/office/powerpoint/2010/main" Requires="p14">
      <p:transition spd="slow" p14:dur="2000" advTm="48382"/>
    </mc:Choice>
    <mc:Fallback>
      <p:transition spd="slow" advTm="4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br>
              <a:rPr lang="en-US" dirty="0"/>
            </a:br>
            <a:endParaRPr lang="en-AU" dirty="0"/>
          </a:p>
        </p:txBody>
      </p:sp>
      <p:sp>
        <p:nvSpPr>
          <p:cNvPr id="3" name="Content Placeholder 2"/>
          <p:cNvSpPr>
            <a:spLocks noGrp="1"/>
          </p:cNvSpPr>
          <p:nvPr>
            <p:ph sz="half" idx="1"/>
          </p:nvPr>
        </p:nvSpPr>
        <p:spPr/>
        <p:txBody>
          <a:bodyPr/>
          <a:lstStyle/>
          <a:p>
            <a:pPr marL="0" indent="0">
              <a:buNone/>
            </a:pPr>
            <a:r>
              <a:rPr lang="en-US" sz="3200" dirty="0"/>
              <a:t>This work provides estimates for likely impact of MBCT at implementation scales and over timelines that would be impossible to design as real-world experiments. </a:t>
            </a:r>
          </a:p>
          <a:p>
            <a:pPr marL="0" indent="0">
              <a:buNone/>
            </a:pPr>
            <a:r>
              <a:rPr lang="en-US" sz="3200" dirty="0"/>
              <a:t>ABM as a technique is valued not only for answering questions for also for generating them; arising from this modelling we can see research questions related to what may constitute an ideally balanced strategy for defining competencies for delivery and for training others. </a:t>
            </a:r>
            <a:endParaRPr lang="en-AU"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4729008"/>
      </p:ext>
    </p:extLst>
  </p:cSld>
  <p:clrMapOvr>
    <a:masterClrMapping/>
  </p:clrMapOvr>
  <mc:AlternateContent xmlns:mc="http://schemas.openxmlformats.org/markup-compatibility/2006">
    <mc:Choice xmlns:p14="http://schemas.microsoft.com/office/powerpoint/2010/main" Requires="p14">
      <p:transition spd="slow" p14:dur="2000" advTm="183831"/>
    </mc:Choice>
    <mc:Fallback>
      <p:transition spd="slow" advTm="183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4014953" y="758282"/>
            <a:ext cx="5048243" cy="5894766"/>
          </a:xfrm>
          <a:prstGeom prst="rect">
            <a:avLst/>
          </a:prstGeom>
        </p:spPr>
      </p:pic>
      <p:sp>
        <p:nvSpPr>
          <p:cNvPr id="8" name="Title 1"/>
          <p:cNvSpPr>
            <a:spLocks noGrp="1"/>
          </p:cNvSpPr>
          <p:nvPr>
            <p:ph type="title"/>
          </p:nvPr>
        </p:nvSpPr>
        <p:spPr>
          <a:xfrm>
            <a:off x="1981200" y="141897"/>
            <a:ext cx="8229600" cy="510825"/>
          </a:xfrm>
        </p:spPr>
        <p:txBody>
          <a:bodyPr/>
          <a:lstStyle/>
          <a:p>
            <a:r>
              <a:rPr lang="en-AU" dirty="0"/>
              <a:t>MBI RESEARCH – FAILNG TO BRIDGE THE IMPLEMENTATION GAP</a:t>
            </a:r>
          </a:p>
        </p:txBody>
      </p:sp>
      <p:sp>
        <p:nvSpPr>
          <p:cNvPr id="3" name="TextBox 2"/>
          <p:cNvSpPr txBox="1"/>
          <p:nvPr/>
        </p:nvSpPr>
        <p:spPr>
          <a:xfrm>
            <a:off x="1806272" y="1782830"/>
            <a:ext cx="1490870" cy="3131076"/>
          </a:xfrm>
          <a:prstGeom prst="rect">
            <a:avLst/>
          </a:prstGeom>
          <a:noFill/>
        </p:spPr>
        <p:txBody>
          <a:bodyPr wrap="square" rtlCol="0">
            <a:spAutoFit/>
          </a:bodyPr>
          <a:lstStyle/>
          <a:p>
            <a:r>
              <a:rPr lang="en-US" dirty="0" err="1"/>
              <a:t>Dimidjian</a:t>
            </a:r>
            <a:r>
              <a:rPr lang="en-US" dirty="0"/>
              <a:t> S, Segal ZV. Prospects for a clinical science of mindfulness-based intervention. Am Psychol. 2015;70:593-620.</a:t>
            </a:r>
            <a:endParaRPr lang="en-AU"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4217817"/>
      </p:ext>
    </p:extLst>
  </p:cSld>
  <p:clrMapOvr>
    <a:masterClrMapping/>
  </p:clrMapOvr>
  <mc:AlternateContent xmlns:mc="http://schemas.openxmlformats.org/markup-compatibility/2006">
    <mc:Choice xmlns:p14="http://schemas.microsoft.com/office/powerpoint/2010/main" Requires="p14">
      <p:transition spd="slow" p14:dur="2000" advTm="34660"/>
    </mc:Choice>
    <mc:Fallback>
      <p:transition spd="slow" advTm="34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6588" y="152401"/>
            <a:ext cx="8229600" cy="549166"/>
          </a:xfrm>
        </p:spPr>
        <p:txBody>
          <a:bodyPr/>
          <a:lstStyle/>
          <a:p>
            <a:pPr algn="ctr"/>
            <a:endParaRPr lang="en-AU" dirty="0">
              <a:latin typeface="Arial Narrow" panose="020B0606020202030204" pitchFamily="34" charset="0"/>
            </a:endParaRPr>
          </a:p>
        </p:txBody>
      </p:sp>
      <p:pic>
        <p:nvPicPr>
          <p:cNvPr id="4" name="Picture 3"/>
          <p:cNvPicPr>
            <a:picLocks noChangeAspect="1"/>
          </p:cNvPicPr>
          <p:nvPr/>
        </p:nvPicPr>
        <p:blipFill>
          <a:blip r:embed="rId6"/>
          <a:stretch>
            <a:fillRect/>
          </a:stretch>
        </p:blipFill>
        <p:spPr>
          <a:xfrm>
            <a:off x="1409524" y="1900238"/>
            <a:ext cx="9355511" cy="3386137"/>
          </a:xfrm>
          <a:prstGeom prst="rect">
            <a:avLst/>
          </a:prstGeom>
        </p:spPr>
      </p:pic>
      <p:sp>
        <p:nvSpPr>
          <p:cNvPr id="6" name="Rectangle 5"/>
          <p:cNvSpPr/>
          <p:nvPr/>
        </p:nvSpPr>
        <p:spPr>
          <a:xfrm>
            <a:off x="1211522" y="3521386"/>
            <a:ext cx="9553512" cy="620088"/>
          </a:xfrm>
          <a:prstGeom prst="rect">
            <a:avLst/>
          </a:prstGeom>
          <a:solidFill>
            <a:schemeClr val="bg1">
              <a:alpha val="70000"/>
            </a:scheme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7" name="Rectangle 6"/>
          <p:cNvSpPr/>
          <p:nvPr/>
        </p:nvSpPr>
        <p:spPr>
          <a:xfrm>
            <a:off x="1611572" y="4871556"/>
            <a:ext cx="9553512" cy="348145"/>
          </a:xfrm>
          <a:prstGeom prst="rect">
            <a:avLst/>
          </a:prstGeom>
          <a:solidFill>
            <a:srgbClr val="FFFF00">
              <a:alpha val="20000"/>
            </a:srgbClr>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37346104"/>
      </p:ext>
    </p:extLst>
  </p:cSld>
  <p:clrMapOvr>
    <a:masterClrMapping/>
  </p:clrMapOvr>
  <mc:AlternateContent xmlns:mc="http://schemas.openxmlformats.org/markup-compatibility/2006">
    <mc:Choice xmlns:p14="http://schemas.microsoft.com/office/powerpoint/2010/main" Requires="p14">
      <p:transition spd="slow" p14:dur="2000" advTm="47366"/>
    </mc:Choice>
    <mc:Fallback>
      <p:transition spd="slow" advTm="4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2300" y="685800"/>
            <a:ext cx="5867400" cy="5486400"/>
          </a:xfrm>
          <a:prstGeom prst="rect">
            <a:avLst/>
          </a:prstGeom>
        </p:spPr>
      </p:pic>
      <p:sp>
        <p:nvSpPr>
          <p:cNvPr id="2" name="Title 1"/>
          <p:cNvSpPr>
            <a:spLocks noGrp="1"/>
          </p:cNvSpPr>
          <p:nvPr>
            <p:ph type="title"/>
          </p:nvPr>
        </p:nvSpPr>
        <p:spPr/>
        <p:txBody>
          <a:bodyPr/>
          <a:lstStyle/>
          <a:p>
            <a:r>
              <a:rPr lang="en-AU" dirty="0"/>
              <a:t>Cost-effectiveness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8170615"/>
      </p:ext>
    </p:extLst>
  </p:cSld>
  <p:clrMapOvr>
    <a:masterClrMapping/>
  </p:clrMapOvr>
  <mc:AlternateContent xmlns:mc="http://schemas.openxmlformats.org/markup-compatibility/2006">
    <mc:Choice xmlns:p14="http://schemas.microsoft.com/office/powerpoint/2010/main" Requires="p14">
      <p:transition spd="slow" p14:dur="2000" advTm="21827"/>
    </mc:Choice>
    <mc:Fallback>
      <p:transition spd="slow" advTm="2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F3E7-A80C-415F-8563-9AED1731CDFA}"/>
              </a:ext>
            </a:extLst>
          </p:cNvPr>
          <p:cNvSpPr>
            <a:spLocks noGrp="1"/>
          </p:cNvSpPr>
          <p:nvPr>
            <p:ph type="title"/>
          </p:nvPr>
        </p:nvSpPr>
        <p:spPr/>
        <p:txBody>
          <a:bodyPr/>
          <a:lstStyle/>
          <a:p>
            <a:r>
              <a:rPr lang="en-AU" dirty="0"/>
              <a:t>ARC Linkage project team</a:t>
            </a:r>
          </a:p>
        </p:txBody>
      </p:sp>
      <p:sp>
        <p:nvSpPr>
          <p:cNvPr id="3" name="Content Placeholder 2">
            <a:extLst>
              <a:ext uri="{FF2B5EF4-FFF2-40B4-BE49-F238E27FC236}">
                <a16:creationId xmlns:a16="http://schemas.microsoft.com/office/drawing/2014/main" id="{6673C8D1-A9B6-4859-AF21-EF11FBF49271}"/>
              </a:ext>
            </a:extLst>
          </p:cNvPr>
          <p:cNvSpPr>
            <a:spLocks noGrp="1"/>
          </p:cNvSpPr>
          <p:nvPr>
            <p:ph sz="half" idx="1"/>
          </p:nvPr>
        </p:nvSpPr>
        <p:spPr/>
        <p:txBody>
          <a:bodyPr/>
          <a:lstStyle/>
          <a:p>
            <a:r>
              <a:rPr lang="en-AU" dirty="0"/>
              <a:t>Prof Graham Meadows </a:t>
            </a:r>
          </a:p>
          <a:p>
            <a:r>
              <a:rPr lang="en-AU" dirty="0"/>
              <a:t>Peter Gibbs</a:t>
            </a:r>
          </a:p>
          <a:p>
            <a:r>
              <a:rPr lang="en-AU" dirty="0"/>
              <a:t>Prof Brett </a:t>
            </a:r>
            <a:r>
              <a:rPr lang="en-AU" dirty="0" err="1"/>
              <a:t>Inder</a:t>
            </a:r>
            <a:endParaRPr lang="en-AU" dirty="0"/>
          </a:p>
          <a:p>
            <a:r>
              <a:rPr lang="en-AU" dirty="0"/>
              <a:t>Prof Scott Patten</a:t>
            </a:r>
          </a:p>
          <a:p>
            <a:r>
              <a:rPr lang="en-AU" dirty="0"/>
              <a:t>Dr Lee Gordon-Brown, </a:t>
            </a:r>
          </a:p>
          <a:p>
            <a:r>
              <a:rPr lang="en-AU" dirty="0"/>
              <a:t>Dr Mehmet </a:t>
            </a:r>
            <a:r>
              <a:rPr lang="en-AU" dirty="0" err="1"/>
              <a:t>Ozmen</a:t>
            </a:r>
            <a:endParaRPr lang="en-AU" dirty="0"/>
          </a:p>
          <a:p>
            <a:r>
              <a:rPr lang="en-AU" dirty="0"/>
              <a:t>Dr </a:t>
            </a:r>
            <a:r>
              <a:rPr lang="en-AU" dirty="0" err="1"/>
              <a:t>Joarder</a:t>
            </a:r>
            <a:r>
              <a:rPr lang="en-AU" dirty="0"/>
              <a:t> </a:t>
            </a:r>
            <a:r>
              <a:rPr lang="en-AU" dirty="0" err="1"/>
              <a:t>Kamruzzaman</a:t>
            </a:r>
            <a:r>
              <a:rPr lang="en-AU" dirty="0"/>
              <a:t>, </a:t>
            </a:r>
          </a:p>
          <a:p>
            <a:r>
              <a:rPr lang="en-AU" dirty="0"/>
              <a:t>Dr </a:t>
            </a:r>
            <a:r>
              <a:rPr lang="en-AU" dirty="0" err="1"/>
              <a:t>Gour</a:t>
            </a:r>
            <a:r>
              <a:rPr lang="en-AU" dirty="0"/>
              <a:t> </a:t>
            </a:r>
            <a:r>
              <a:rPr lang="en-AU" dirty="0" err="1"/>
              <a:t>Karmakar</a:t>
            </a:r>
            <a:endParaRPr lang="en-AU" dirty="0"/>
          </a:p>
          <a:p>
            <a:r>
              <a:rPr lang="en-AU" dirty="0"/>
              <a:t>A/Prof Fiona McDermott</a:t>
            </a:r>
          </a:p>
          <a:p>
            <a:r>
              <a:rPr lang="en-AU" dirty="0"/>
              <a:t>Dr Simon Albrecht</a:t>
            </a:r>
          </a:p>
        </p:txBody>
      </p:sp>
      <p:pic>
        <p:nvPicPr>
          <p:cNvPr id="4" name="Picture 3">
            <a:extLst>
              <a:ext uri="{FF2B5EF4-FFF2-40B4-BE49-F238E27FC236}">
                <a16:creationId xmlns:a16="http://schemas.microsoft.com/office/drawing/2014/main" id="{57B0F33F-E7F8-4BCC-A8CC-92C416A55172}"/>
              </a:ext>
            </a:extLst>
          </p:cNvPr>
          <p:cNvPicPr>
            <a:picLocks noChangeAspect="1"/>
          </p:cNvPicPr>
          <p:nvPr/>
        </p:nvPicPr>
        <p:blipFill>
          <a:blip r:embed="rId4"/>
          <a:stretch>
            <a:fillRect/>
          </a:stretch>
        </p:blipFill>
        <p:spPr>
          <a:xfrm>
            <a:off x="7147097" y="1873508"/>
            <a:ext cx="2859272" cy="774259"/>
          </a:xfrm>
          <a:prstGeom prst="rect">
            <a:avLst/>
          </a:prstGeom>
        </p:spPr>
      </p:pic>
      <p:pic>
        <p:nvPicPr>
          <p:cNvPr id="5" name="Picture 4">
            <a:extLst>
              <a:ext uri="{FF2B5EF4-FFF2-40B4-BE49-F238E27FC236}">
                <a16:creationId xmlns:a16="http://schemas.microsoft.com/office/drawing/2014/main" id="{C87A0FE7-7C6C-494F-B538-976A46B9721D}"/>
              </a:ext>
            </a:extLst>
          </p:cNvPr>
          <p:cNvPicPr>
            <a:picLocks noChangeAspect="1"/>
          </p:cNvPicPr>
          <p:nvPr/>
        </p:nvPicPr>
        <p:blipFill>
          <a:blip r:embed="rId5"/>
          <a:stretch>
            <a:fillRect/>
          </a:stretch>
        </p:blipFill>
        <p:spPr>
          <a:xfrm>
            <a:off x="7313422" y="3408966"/>
            <a:ext cx="2759356" cy="6381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0333158"/>
      </p:ext>
    </p:extLst>
  </p:cSld>
  <p:clrMapOvr>
    <a:masterClrMapping/>
  </p:clrMapOvr>
  <mc:AlternateContent xmlns:mc="http://schemas.openxmlformats.org/markup-compatibility/2006">
    <mc:Choice xmlns:p14="http://schemas.microsoft.com/office/powerpoint/2010/main" Requires="p14">
      <p:transition spd="slow" p14:dur="2000" advTm="36563"/>
    </mc:Choice>
    <mc:Fallback>
      <p:transition spd="slow" advTm="3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MDD Population Epidemiology and MBCT Treatment Simulation Process Layout</a:t>
            </a:r>
          </a:p>
        </p:txBody>
      </p:sp>
      <p:pic>
        <p:nvPicPr>
          <p:cNvPr id="4" name="Content Placeholder 3"/>
          <p:cNvPicPr>
            <a:picLocks noGrp="1" noChangeAspect="1"/>
          </p:cNvPicPr>
          <p:nvPr>
            <p:ph idx="1"/>
          </p:nvPr>
        </p:nvPicPr>
        <p:blipFill>
          <a:blip r:embed="rId6" cstate="print">
            <a:lum/>
            <a:extLst>
              <a:ext uri="{28A0092B-C50C-407E-A947-70E740481C1C}">
                <a14:useLocalDpi xmlns:a14="http://schemas.microsoft.com/office/drawing/2010/main" val="0"/>
              </a:ext>
            </a:extLst>
          </a:blip>
          <a:stretch>
            <a:fillRect/>
          </a:stretch>
        </p:blipFill>
        <p:spPr>
          <a:xfrm>
            <a:off x="3215680" y="1484784"/>
            <a:ext cx="5616624" cy="5261890"/>
          </a:xfr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46956566"/>
      </p:ext>
    </p:extLst>
  </p:cSld>
  <p:clrMapOvr>
    <a:masterClrMapping/>
  </p:clrMapOvr>
  <p:transition advTm="453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6" cstate="print">
            <a:lum/>
            <a:extLst>
              <a:ext uri="{28A0092B-C50C-407E-A947-70E740481C1C}">
                <a14:useLocalDpi xmlns:a14="http://schemas.microsoft.com/office/drawing/2010/main" val="0"/>
              </a:ext>
            </a:extLst>
          </a:blip>
          <a:stretch>
            <a:fillRect/>
          </a:stretch>
        </p:blipFill>
        <p:spPr>
          <a:xfrm>
            <a:off x="2351584" y="188640"/>
            <a:ext cx="7733880" cy="7245424"/>
          </a:xfr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26967130"/>
      </p:ext>
    </p:extLst>
  </p:cSld>
  <p:clrMapOvr>
    <a:masterClrMapping/>
  </p:clrMapOvr>
  <p:transition advTm="41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20.9"/>
</p:tagLst>
</file>

<file path=ppt/tags/tag10.xml><?xml version="1.0" encoding="utf-8"?>
<p:tagLst xmlns:a="http://schemas.openxmlformats.org/drawingml/2006/main" xmlns:r="http://schemas.openxmlformats.org/officeDocument/2006/relationships" xmlns:p="http://schemas.openxmlformats.org/presentationml/2006/main">
  <p:tag name="TIMING" val="|12.9"/>
</p:tagLst>
</file>

<file path=ppt/tags/tag1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4|1.8|29.1"/>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14.4|14"/>
</p:tagLst>
</file>

<file path=ppt/tags/tag8.xml><?xml version="1.0" encoding="utf-8"?>
<p:tagLst xmlns:a="http://schemas.openxmlformats.org/drawingml/2006/main" xmlns:r="http://schemas.openxmlformats.org/officeDocument/2006/relationships" xmlns:p="http://schemas.openxmlformats.org/presentationml/2006/main">
  <p:tag name="TIMING" val="|2.1|2.4"/>
</p:tagLst>
</file>

<file path=ppt/tags/tag9.xml><?xml version="1.0" encoding="utf-8"?>
<p:tagLst xmlns:a="http://schemas.openxmlformats.org/drawingml/2006/main" xmlns:r="http://schemas.openxmlformats.org/officeDocument/2006/relationships" xmlns:p="http://schemas.openxmlformats.org/presentationml/2006/main">
  <p:tag name="TIMING" val="|6.1|6.4"/>
</p:tagLst>
</file>

<file path=ppt/theme/theme1.xml><?xml version="1.0" encoding="utf-8"?>
<a:theme xmlns:a="http://schemas.openxmlformats.org/drawingml/2006/main" name="Title slide_2">
  <a:themeElements>
    <a:clrScheme name="Monash Blac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monash">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99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9933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tandard slide">
  <a:themeElements>
    <a:clrScheme name="Monash University">
      <a:dk1>
        <a:srgbClr val="000000"/>
      </a:dk1>
      <a:lt1>
        <a:srgbClr val="FFFFFF"/>
      </a:lt1>
      <a:dk2>
        <a:srgbClr val="006DAE"/>
      </a:dk2>
      <a:lt2>
        <a:srgbClr val="CCCCCC"/>
      </a:lt2>
      <a:accent1>
        <a:srgbClr val="FF002B"/>
      </a:accent1>
      <a:accent2>
        <a:srgbClr val="FC622E"/>
      </a:accent2>
      <a:accent3>
        <a:srgbClr val="829356"/>
      </a:accent3>
      <a:accent4>
        <a:srgbClr val="00AC3E"/>
      </a:accent4>
      <a:accent5>
        <a:srgbClr val="009FDA"/>
      </a:accent5>
      <a:accent6>
        <a:srgbClr val="8177E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ection break 2">
  <a:themeElements>
    <a:clrScheme name="Monash Colour Palette">
      <a:dk1>
        <a:sysClr val="windowText" lastClr="000000"/>
      </a:dk1>
      <a:lt1>
        <a:sysClr val="window" lastClr="FFFFFF"/>
      </a:lt1>
      <a:dk2>
        <a:srgbClr val="006DAE"/>
      </a:dk2>
      <a:lt2>
        <a:srgbClr val="939597"/>
      </a:lt2>
      <a:accent1>
        <a:srgbClr val="E3E5E5"/>
      </a:accent1>
      <a:accent2>
        <a:srgbClr val="ECECEC"/>
      </a:accent2>
      <a:accent3>
        <a:srgbClr val="FF002B"/>
      </a:accent3>
      <a:accent4>
        <a:srgbClr val="00AC3E"/>
      </a:accent4>
      <a:accent5>
        <a:srgbClr val="009FDA"/>
      </a:accent5>
      <a:accent6>
        <a:srgbClr val="8177E7"/>
      </a:accent6>
      <a:hlink>
        <a:srgbClr val="EE64A4"/>
      </a:hlink>
      <a:folHlink>
        <a:srgbClr val="FC622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ection break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itle slide_2">
  <a:themeElements>
    <a:clrScheme name="Monash Black">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3726</TotalTime>
  <Words>954</Words>
  <Application>Microsoft Office PowerPoint</Application>
  <PresentationFormat>Widescreen</PresentationFormat>
  <Paragraphs>190</Paragraphs>
  <Slides>30</Slides>
  <Notes>27</Notes>
  <HiddenSlides>0</HiddenSlides>
  <MMClips>30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30</vt:i4>
      </vt:variant>
    </vt:vector>
  </HeadingPairs>
  <TitlesOfParts>
    <vt:vector size="45" baseType="lpstr">
      <vt:lpstr>SimSun</vt:lpstr>
      <vt:lpstr>Arial</vt:lpstr>
      <vt:lpstr>Arial Narrow</vt:lpstr>
      <vt:lpstr>Calibri</vt:lpstr>
      <vt:lpstr>Wingdings</vt:lpstr>
      <vt:lpstr>Title slide_2</vt:lpstr>
      <vt:lpstr>1_Standard slide</vt:lpstr>
      <vt:lpstr>Section break 2</vt:lpstr>
      <vt:lpstr>Section break 1</vt:lpstr>
      <vt:lpstr>4_Custom Design</vt:lpstr>
      <vt:lpstr>1_Title slide_2</vt:lpstr>
      <vt:lpstr>1_Custom Design</vt:lpstr>
      <vt:lpstr>2_Custom Design</vt:lpstr>
      <vt:lpstr>3_Custom Design</vt:lpstr>
      <vt:lpstr>monash</vt:lpstr>
      <vt:lpstr>SCALING UP DELIVERY OF MINDFULNESS BASED COGNITIVE THERAPY -  A CONTRIBUTION TO STRATEGIC HEALTH SERVICES PLANNING THROUGH APPLICATION OF AGENT-BASED MODELLING.</vt:lpstr>
      <vt:lpstr>Contributors</vt:lpstr>
      <vt:lpstr>Background and aims: </vt:lpstr>
      <vt:lpstr>MBI RESEARCH – FAILNG TO BRIDGE THE IMPLEMENTATION GAP</vt:lpstr>
      <vt:lpstr>PowerPoint Presentation</vt:lpstr>
      <vt:lpstr>Cost-effectiveness</vt:lpstr>
      <vt:lpstr>ARC Linkage project team</vt:lpstr>
      <vt:lpstr>MDD Population Epidemiology and MBCT Treatment Simulation Process Layout</vt:lpstr>
      <vt:lpstr>PowerPoint Presentation</vt:lpstr>
      <vt:lpstr>MBCT Uptake Scenario (after MDE&gt;3)</vt:lpstr>
      <vt:lpstr>Current and Reported Lifetime Prevalence Simulated (150 Iterations)</vt:lpstr>
      <vt:lpstr>Survey and Simulation Durations</vt:lpstr>
      <vt:lpstr>Materials and methods: </vt:lpstr>
      <vt:lpstr>Netlogo code</vt:lpstr>
      <vt:lpstr>PowerPoint Presentation</vt:lpstr>
      <vt:lpstr>PowerPoint Presentation</vt:lpstr>
      <vt:lpstr>Implementing a negative binomial distribution in the software</vt:lpstr>
      <vt:lpstr>PowerPoint Presentation</vt:lpstr>
      <vt:lpstr>PowerPoint Presentation</vt:lpstr>
      <vt:lpstr>PowerPoint Presentation</vt:lpstr>
      <vt:lpstr>Sensitivity to treatment acceptability</vt:lpstr>
      <vt:lpstr>Sensitivity to treatment acceptability</vt:lpstr>
      <vt:lpstr>Sensitivity to treatment acceptability</vt:lpstr>
      <vt:lpstr>Trading off access with instructor experience</vt:lpstr>
      <vt:lpstr>Trading off access with instructor experience</vt:lpstr>
      <vt:lpstr>Group size and population impact 1 – no change in treatment effect</vt:lpstr>
      <vt:lpstr>Group size and population impact 2 –effect reduces with smaller groups</vt:lpstr>
      <vt:lpstr>Group size and acceptability interaction</vt:lpstr>
      <vt:lpstr>Results: </vt:lpstr>
      <vt:lpstr>Conclusions: </vt:lpstr>
    </vt:vector>
  </TitlesOfParts>
  <Company>Monash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(30pt Arial Narrow)</dc:title>
  <dc:creator>Microsoft Office User</dc:creator>
  <cp:lastModifiedBy>Graham Meadows</cp:lastModifiedBy>
  <cp:revision>234</cp:revision>
  <cp:lastPrinted>2016-03-02T22:29:47Z</cp:lastPrinted>
  <dcterms:created xsi:type="dcterms:W3CDTF">2015-12-11T00:28:24Z</dcterms:created>
  <dcterms:modified xsi:type="dcterms:W3CDTF">2018-09-11T00:00:03Z</dcterms:modified>
</cp:coreProperties>
</file>