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6858000" cx="12192000"/>
  <p:notesSz cx="6735750" cy="9866300"/>
  <p:embeddedFontLst>
    <p:embeddedFont>
      <p:font typeface="Arial Narrow"/>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861">
          <p15:clr>
            <a:srgbClr val="A4A3A4"/>
          </p15:clr>
        </p15:guide>
        <p15:guide id="2" pos="7446">
          <p15:clr>
            <a:srgbClr val="A4A3A4"/>
          </p15:clr>
        </p15:guide>
      </p15:sldGuideLst>
    </p:ext>
    <p:ext uri="{2D200454-40CA-4A62-9FC3-DE9A4176ACB9}">
      <p15:notesGuideLst>
        <p15:guide id="1" orient="horz" pos="3108">
          <p15:clr>
            <a:srgbClr val="A4A3A4"/>
          </p15:clr>
        </p15:guide>
        <p15:guide id="2" pos="2122">
          <p15:clr>
            <a:srgbClr val="A4A3A4"/>
          </p15:clr>
        </p15:guide>
      </p15:notesGuideLst>
    </p:ext>
    <p:ext uri="http://customooxmlschemas.google.com/">
      <go:slidesCustomData xmlns:go="http://customooxmlschemas.google.com/" r:id="rId43" roundtripDataSignature="AMtx7mj0AsyzVq8psCazJ3mnOdHYfiv4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61" orient="horz"/>
        <p:guide pos="7446"/>
      </p:guideLst>
    </p:cSldViewPr>
  </p:slideViewPr>
  <p:notesViewPr>
    <p:cSldViewPr snapToGrid="0">
      <p:cViewPr varScale="1">
        <p:scale>
          <a:sx n="100" d="100"/>
          <a:sy n="100" d="100"/>
        </p:scale>
        <p:origin x="0" y="0"/>
      </p:cViewPr>
      <p:guideLst>
        <p:guide pos="3108" orient="horz"/>
        <p:guide pos="2122"/>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ArialNarrow-bold.fntdata"/><Relationship Id="rId20" Type="http://schemas.openxmlformats.org/officeDocument/2006/relationships/slide" Target="slides/slide15.xml"/><Relationship Id="rId42" Type="http://schemas.openxmlformats.org/officeDocument/2006/relationships/font" Target="fonts/ArialNarrow-boldItalic.fntdata"/><Relationship Id="rId41" Type="http://schemas.openxmlformats.org/officeDocument/2006/relationships/font" Target="fonts/ArialNarrow-italic.fntdata"/><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ArialNarrow-regular.fnt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0: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2: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3: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1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3: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4: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p14: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5: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6: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6: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7: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8: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8: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9: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2: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0: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20: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20: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21: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2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2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p2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5" name="Google Shape;335;p2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3: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3: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4: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p2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5: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2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2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6: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26: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7: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2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8: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6" name="Google Shape;386;p2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p28: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29: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p2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3: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30: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30: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1: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3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p3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2: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32: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33: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33: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4: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9" name="Google Shape;169;p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4: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i="0" sz="1200" u="none" strike="noStrike">
              <a:solidFill>
                <a:schemeClr val="dk1"/>
              </a:solidFill>
              <a:latin typeface="Calibri"/>
              <a:ea typeface="Calibri"/>
              <a:cs typeface="Calibri"/>
              <a:sym typeface="Calibri"/>
            </a:endParaRPr>
          </a:p>
        </p:txBody>
      </p:sp>
      <p:sp>
        <p:nvSpPr>
          <p:cNvPr id="180" name="Google Shape;180;p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6: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6: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txBox="1"/>
          <p:nvPr>
            <p:ph idx="1" type="body"/>
          </p:nvPr>
        </p:nvSpPr>
        <p:spPr>
          <a:xfrm>
            <a:off x="673577" y="4748163"/>
            <a:ext cx="5388610" cy="388486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7: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8: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8.jpg"/><Relationship Id="rId5" Type="http://schemas.openxmlformats.org/officeDocument/2006/relationships/image" Target="../media/image6.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8.jp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8.jp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8.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image option 1">
  <p:cSld name="Title slide_image option 1">
    <p:spTree>
      <p:nvGrpSpPr>
        <p:cNvPr id="10" name="Shape 10"/>
        <p:cNvGrpSpPr/>
        <p:nvPr/>
      </p:nvGrpSpPr>
      <p:grpSpPr>
        <a:xfrm>
          <a:off x="0" y="0"/>
          <a:ext cx="0" cy="0"/>
          <a:chOff x="0" y="0"/>
          <a:chExt cx="0" cy="0"/>
        </a:xfrm>
      </p:grpSpPr>
      <p:sp>
        <p:nvSpPr>
          <p:cNvPr id="11" name="Google Shape;11;p35"/>
          <p:cNvSpPr txBox="1"/>
          <p:nvPr>
            <p:ph idx="1" type="body"/>
          </p:nvPr>
        </p:nvSpPr>
        <p:spPr>
          <a:xfrm>
            <a:off x="379112" y="2765699"/>
            <a:ext cx="6012163" cy="678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5"/>
          <p:cNvSpPr txBox="1"/>
          <p:nvPr>
            <p:ph idx="2" type="body"/>
          </p:nvPr>
        </p:nvSpPr>
        <p:spPr>
          <a:xfrm>
            <a:off x="370485" y="4463086"/>
            <a:ext cx="5649316" cy="409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3" type="body"/>
          </p:nvPr>
        </p:nvSpPr>
        <p:spPr>
          <a:xfrm>
            <a:off x="378808" y="1959605"/>
            <a:ext cx="6012467" cy="11802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CAB"/>
              </a:buClr>
              <a:buSzPts val="4500"/>
              <a:buFont typeface="Arial"/>
              <a:buNone/>
              <a:defRPr b="1" i="0" sz="4500" u="none" cap="none" strike="noStrike">
                <a:solidFill>
                  <a:srgbClr val="006CAB"/>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4" type="body"/>
          </p:nvPr>
        </p:nvSpPr>
        <p:spPr>
          <a:xfrm>
            <a:off x="370183" y="4872811"/>
            <a:ext cx="5649617" cy="409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5" name="Google Shape;15;p35"/>
          <p:cNvPicPr preferRelativeResize="0"/>
          <p:nvPr/>
        </p:nvPicPr>
        <p:blipFill rotWithShape="1">
          <a:blip r:embed="rId2">
            <a:alphaModFix/>
          </a:blip>
          <a:srcRect b="0" l="0" r="0" t="0"/>
          <a:stretch/>
        </p:blipFill>
        <p:spPr>
          <a:xfrm>
            <a:off x="501668" y="440724"/>
            <a:ext cx="2270107" cy="660521"/>
          </a:xfrm>
          <a:prstGeom prst="rect">
            <a:avLst/>
          </a:prstGeom>
          <a:noFill/>
          <a:ln>
            <a:noFill/>
          </a:ln>
        </p:spPr>
      </p:pic>
      <p:pic>
        <p:nvPicPr>
          <p:cNvPr descr="PPT templates-1-standard-FINAL.jpg" id="16" name="Google Shape;16;p35"/>
          <p:cNvPicPr preferRelativeResize="0"/>
          <p:nvPr/>
        </p:nvPicPr>
        <p:blipFill rotWithShape="1">
          <a:blip r:embed="rId3">
            <a:alphaModFix/>
          </a:blip>
          <a:srcRect b="0" l="63055" r="3241" t="0"/>
          <a:stretch/>
        </p:blipFill>
        <p:spPr>
          <a:xfrm>
            <a:off x="8542871" y="0"/>
            <a:ext cx="3081867"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with two images">
  <p:cSld name="Copy with two images">
    <p:spTree>
      <p:nvGrpSpPr>
        <p:cNvPr id="86" name="Shape 86"/>
        <p:cNvGrpSpPr/>
        <p:nvPr/>
      </p:nvGrpSpPr>
      <p:grpSpPr>
        <a:xfrm>
          <a:off x="0" y="0"/>
          <a:ext cx="0" cy="0"/>
          <a:chOff x="0" y="0"/>
          <a:chExt cx="0" cy="0"/>
        </a:xfrm>
      </p:grpSpPr>
      <p:pic>
        <p:nvPicPr>
          <p:cNvPr id="87" name="Google Shape;87;p44"/>
          <p:cNvPicPr preferRelativeResize="0"/>
          <p:nvPr/>
        </p:nvPicPr>
        <p:blipFill rotWithShape="1">
          <a:blip r:embed="rId2">
            <a:alphaModFix/>
          </a:blip>
          <a:srcRect b="0" l="0" r="0" t="0"/>
          <a:stretch/>
        </p:blipFill>
        <p:spPr>
          <a:xfrm>
            <a:off x="10552867" y="6397304"/>
            <a:ext cx="1267288" cy="368735"/>
          </a:xfrm>
          <a:prstGeom prst="rect">
            <a:avLst/>
          </a:prstGeom>
          <a:noFill/>
          <a:ln>
            <a:noFill/>
          </a:ln>
        </p:spPr>
      </p:pic>
      <p:sp>
        <p:nvSpPr>
          <p:cNvPr id="88" name="Google Shape;88;p44"/>
          <p:cNvSpPr txBox="1"/>
          <p:nvPr>
            <p:ph idx="1" type="body"/>
          </p:nvPr>
        </p:nvSpPr>
        <p:spPr>
          <a:xfrm>
            <a:off x="306060" y="1046138"/>
            <a:ext cx="7451725" cy="4664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44"/>
          <p:cNvSpPr txBox="1"/>
          <p:nvPr>
            <p:ph idx="2" type="body"/>
          </p:nvPr>
        </p:nvSpPr>
        <p:spPr>
          <a:xfrm>
            <a:off x="306060" y="359998"/>
            <a:ext cx="7452026" cy="73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4200"/>
              <a:buFont typeface="Arial"/>
              <a:buNone/>
              <a:defRPr b="1" i="0" sz="42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44"/>
          <p:cNvSpPr txBox="1"/>
          <p:nvPr>
            <p:ph idx="3" type="body"/>
          </p:nvPr>
        </p:nvSpPr>
        <p:spPr>
          <a:xfrm>
            <a:off x="306060" y="1763411"/>
            <a:ext cx="7451725" cy="401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 name="Google Shape;91;p44"/>
          <p:cNvSpPr txBox="1"/>
          <p:nvPr>
            <p:ph idx="4" type="body"/>
          </p:nvPr>
        </p:nvSpPr>
        <p:spPr>
          <a:xfrm>
            <a:off x="300212" y="2131371"/>
            <a:ext cx="4352700" cy="3976132"/>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2" name="Google Shape;92;p44"/>
          <p:cNvPicPr preferRelativeResize="0"/>
          <p:nvPr/>
        </p:nvPicPr>
        <p:blipFill rotWithShape="1">
          <a:blip r:embed="rId3">
            <a:alphaModFix/>
          </a:blip>
          <a:srcRect b="0" l="0" r="0" t="0"/>
          <a:stretch/>
        </p:blipFill>
        <p:spPr>
          <a:xfrm>
            <a:off x="10342459" y="6329169"/>
            <a:ext cx="1262009" cy="367200"/>
          </a:xfrm>
          <a:prstGeom prst="rect">
            <a:avLst/>
          </a:prstGeom>
          <a:noFill/>
          <a:ln>
            <a:noFill/>
          </a:ln>
        </p:spPr>
      </p:pic>
      <p:pic>
        <p:nvPicPr>
          <p:cNvPr id="93" name="Google Shape;93;p44"/>
          <p:cNvPicPr preferRelativeResize="0"/>
          <p:nvPr>
            <p:ph idx="5" type="pic"/>
          </p:nvPr>
        </p:nvPicPr>
        <p:blipFill/>
        <p:spPr>
          <a:xfrm>
            <a:off x="7380288" y="2520000"/>
            <a:ext cx="4027879" cy="2267900"/>
          </a:xfrm>
          <a:prstGeom prst="rect">
            <a:avLst/>
          </a:prstGeom>
          <a:blipFill rotWithShape="1">
            <a:blip r:embed="rId4">
              <a:alphaModFix/>
            </a:blip>
            <a:tile algn="ctr" flip="none" tx="0" sx="40000" ty="0" sy="40000"/>
          </a:blipFill>
          <a:ln>
            <a:noFill/>
          </a:ln>
        </p:spPr>
      </p:pic>
      <p:pic>
        <p:nvPicPr>
          <p:cNvPr id="94" name="Google Shape;94;p44"/>
          <p:cNvPicPr preferRelativeResize="0"/>
          <p:nvPr>
            <p:ph idx="6" type="pic"/>
          </p:nvPr>
        </p:nvPicPr>
        <p:blipFill/>
        <p:spPr>
          <a:xfrm>
            <a:off x="4960507" y="2519363"/>
            <a:ext cx="2281237" cy="2268537"/>
          </a:xfrm>
          <a:prstGeom prst="rect">
            <a:avLst/>
          </a:prstGeom>
          <a:blipFill rotWithShape="1">
            <a:blip r:embed="rId5">
              <a:alphaModFix/>
            </a:blip>
            <a:tile algn="b" flip="none" tx="0" sx="40000" ty="0" sy="40000"/>
          </a:blip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lide image with caption">
  <p:cSld name="Full slide image with caption">
    <p:spTree>
      <p:nvGrpSpPr>
        <p:cNvPr id="95" name="Shape 95"/>
        <p:cNvGrpSpPr/>
        <p:nvPr/>
      </p:nvGrpSpPr>
      <p:grpSpPr>
        <a:xfrm>
          <a:off x="0" y="0"/>
          <a:ext cx="0" cy="0"/>
          <a:chOff x="0" y="0"/>
          <a:chExt cx="0" cy="0"/>
        </a:xfrm>
      </p:grpSpPr>
      <p:pic>
        <p:nvPicPr>
          <p:cNvPr id="96" name="Google Shape;96;p45"/>
          <p:cNvPicPr preferRelativeResize="0"/>
          <p:nvPr>
            <p:ph idx="2" type="pic"/>
          </p:nvPr>
        </p:nvPicPr>
        <p:blipFill/>
        <p:spPr>
          <a:xfrm>
            <a:off x="0" y="-8466"/>
            <a:ext cx="10371666" cy="6866466"/>
          </a:xfrm>
          <a:prstGeom prst="rect">
            <a:avLst/>
          </a:prstGeom>
          <a:blipFill rotWithShape="1">
            <a:blip r:embed="rId2">
              <a:alphaModFix/>
            </a:blip>
            <a:tile algn="b" flip="none" tx="0" sx="100000" ty="0" sy="100000"/>
          </a:blipFill>
          <a:ln>
            <a:noFill/>
          </a:ln>
        </p:spPr>
      </p:pic>
      <p:pic>
        <p:nvPicPr>
          <p:cNvPr id="97" name="Google Shape;97;p45"/>
          <p:cNvPicPr preferRelativeResize="0"/>
          <p:nvPr/>
        </p:nvPicPr>
        <p:blipFill rotWithShape="1">
          <a:blip r:embed="rId3">
            <a:alphaModFix/>
          </a:blip>
          <a:srcRect b="0" l="0" r="0" t="0"/>
          <a:stretch/>
        </p:blipFill>
        <p:spPr>
          <a:xfrm>
            <a:off x="10552867" y="6397304"/>
            <a:ext cx="1267288" cy="368735"/>
          </a:xfrm>
          <a:prstGeom prst="rect">
            <a:avLst/>
          </a:prstGeom>
          <a:noFill/>
          <a:ln>
            <a:noFill/>
          </a:ln>
        </p:spPr>
      </p:pic>
      <p:sp>
        <p:nvSpPr>
          <p:cNvPr id="98" name="Google Shape;98;p45"/>
          <p:cNvSpPr txBox="1"/>
          <p:nvPr>
            <p:ph idx="1" type="body"/>
          </p:nvPr>
        </p:nvSpPr>
        <p:spPr>
          <a:xfrm>
            <a:off x="9689170" y="332573"/>
            <a:ext cx="2309631" cy="13028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99" name="Google Shape;99;p45"/>
          <p:cNvPicPr preferRelativeResize="0"/>
          <p:nvPr/>
        </p:nvPicPr>
        <p:blipFill rotWithShape="1">
          <a:blip r:embed="rId4">
            <a:alphaModFix/>
          </a:blip>
          <a:srcRect b="0" l="0" r="0" t="0"/>
          <a:stretch/>
        </p:blipFill>
        <p:spPr>
          <a:xfrm>
            <a:off x="10630328" y="6329169"/>
            <a:ext cx="1262009" cy="367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lide copy_grey">
  <p:cSld name="Full slide copy_grey">
    <p:spTree>
      <p:nvGrpSpPr>
        <p:cNvPr id="100" name="Shape 100"/>
        <p:cNvGrpSpPr/>
        <p:nvPr/>
      </p:nvGrpSpPr>
      <p:grpSpPr>
        <a:xfrm>
          <a:off x="0" y="0"/>
          <a:ext cx="0" cy="0"/>
          <a:chOff x="0" y="0"/>
          <a:chExt cx="0" cy="0"/>
        </a:xfrm>
      </p:grpSpPr>
      <p:pic>
        <p:nvPicPr>
          <p:cNvPr id="101" name="Google Shape;101;p46"/>
          <p:cNvPicPr preferRelativeResize="0"/>
          <p:nvPr/>
        </p:nvPicPr>
        <p:blipFill rotWithShape="1">
          <a:blip r:embed="rId2">
            <a:alphaModFix/>
          </a:blip>
          <a:srcRect b="0" l="0" r="0" t="0"/>
          <a:stretch/>
        </p:blipFill>
        <p:spPr>
          <a:xfrm>
            <a:off x="10552867" y="6397304"/>
            <a:ext cx="1267288" cy="368735"/>
          </a:xfrm>
          <a:prstGeom prst="rect">
            <a:avLst/>
          </a:prstGeom>
          <a:noFill/>
          <a:ln>
            <a:noFill/>
          </a:ln>
        </p:spPr>
      </p:pic>
      <p:sp>
        <p:nvSpPr>
          <p:cNvPr id="102" name="Google Shape;102;p46"/>
          <p:cNvSpPr/>
          <p:nvPr/>
        </p:nvSpPr>
        <p:spPr>
          <a:xfrm>
            <a:off x="219075" y="85725"/>
            <a:ext cx="2771775" cy="11620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46"/>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46"/>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4200"/>
              <a:buFont typeface="Arial"/>
              <a:buNone/>
              <a:defRPr b="1" i="0" sz="42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 name="Google Shape;105;p46"/>
          <p:cNvSpPr txBox="1"/>
          <p:nvPr>
            <p:ph idx="3" type="body"/>
          </p:nvPr>
        </p:nvSpPr>
        <p:spPr>
          <a:xfrm>
            <a:off x="306060" y="1729723"/>
            <a:ext cx="10809615" cy="401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 name="Google Shape;106;p46"/>
          <p:cNvSpPr txBox="1"/>
          <p:nvPr>
            <p:ph idx="4" type="body"/>
          </p:nvPr>
        </p:nvSpPr>
        <p:spPr>
          <a:xfrm>
            <a:off x="300211" y="2097681"/>
            <a:ext cx="10815464" cy="3299167"/>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7" name="Google Shape;107;p46"/>
          <p:cNvPicPr preferRelativeResize="0"/>
          <p:nvPr/>
        </p:nvPicPr>
        <p:blipFill rotWithShape="1">
          <a:blip r:embed="rId2">
            <a:alphaModFix/>
          </a:blip>
          <a:srcRect b="0" l="0" r="0" t="0"/>
          <a:stretch/>
        </p:blipFill>
        <p:spPr>
          <a:xfrm>
            <a:off x="10705267" y="6373900"/>
            <a:ext cx="1267288" cy="368735"/>
          </a:xfrm>
          <a:prstGeom prst="rect">
            <a:avLst/>
          </a:prstGeom>
          <a:noFill/>
          <a:ln>
            <a:noFill/>
          </a:ln>
        </p:spPr>
      </p:pic>
      <p:sp>
        <p:nvSpPr>
          <p:cNvPr id="108" name="Google Shape;108;p46"/>
          <p:cNvSpPr/>
          <p:nvPr/>
        </p:nvSpPr>
        <p:spPr>
          <a:xfrm>
            <a:off x="0" y="6006108"/>
            <a:ext cx="12192000" cy="870942"/>
          </a:xfrm>
          <a:prstGeom prst="rect">
            <a:avLst/>
          </a:prstGeom>
          <a:solidFill>
            <a:srgbClr val="D2D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09" name="Google Shape;109;p46"/>
          <p:cNvPicPr preferRelativeResize="0"/>
          <p:nvPr/>
        </p:nvPicPr>
        <p:blipFill rotWithShape="1">
          <a:blip r:embed="rId3">
            <a:alphaModFix/>
          </a:blip>
          <a:srcRect b="0" l="0" r="0" t="0"/>
          <a:stretch/>
        </p:blipFill>
        <p:spPr>
          <a:xfrm>
            <a:off x="10342459" y="6329169"/>
            <a:ext cx="1262009" cy="367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lide copy_texture">
  <p:cSld name="Full slide copy_texture">
    <p:spTree>
      <p:nvGrpSpPr>
        <p:cNvPr id="110" name="Shape 110"/>
        <p:cNvGrpSpPr/>
        <p:nvPr/>
      </p:nvGrpSpPr>
      <p:grpSpPr>
        <a:xfrm>
          <a:off x="0" y="0"/>
          <a:ext cx="0" cy="0"/>
          <a:chOff x="0" y="0"/>
          <a:chExt cx="0" cy="0"/>
        </a:xfrm>
      </p:grpSpPr>
      <p:pic>
        <p:nvPicPr>
          <p:cNvPr id="111" name="Google Shape;111;p47"/>
          <p:cNvPicPr preferRelativeResize="0"/>
          <p:nvPr/>
        </p:nvPicPr>
        <p:blipFill rotWithShape="1">
          <a:blip r:embed="rId2">
            <a:alphaModFix/>
          </a:blip>
          <a:srcRect b="0" l="0" r="0" t="0"/>
          <a:stretch/>
        </p:blipFill>
        <p:spPr>
          <a:xfrm>
            <a:off x="10552867" y="6397304"/>
            <a:ext cx="1267288" cy="368735"/>
          </a:xfrm>
          <a:prstGeom prst="rect">
            <a:avLst/>
          </a:prstGeom>
          <a:noFill/>
          <a:ln>
            <a:noFill/>
          </a:ln>
        </p:spPr>
      </p:pic>
      <p:sp>
        <p:nvSpPr>
          <p:cNvPr id="112" name="Google Shape;112;p47"/>
          <p:cNvSpPr/>
          <p:nvPr/>
        </p:nvSpPr>
        <p:spPr>
          <a:xfrm>
            <a:off x="219075" y="85725"/>
            <a:ext cx="2771775" cy="11620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47"/>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47"/>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4200"/>
              <a:buFont typeface="Arial"/>
              <a:buNone/>
              <a:defRPr b="1" i="0" sz="42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47"/>
          <p:cNvSpPr txBox="1"/>
          <p:nvPr>
            <p:ph idx="3" type="body"/>
          </p:nvPr>
        </p:nvSpPr>
        <p:spPr>
          <a:xfrm>
            <a:off x="306060" y="1729723"/>
            <a:ext cx="10809615" cy="401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6" name="Google Shape;116;p47"/>
          <p:cNvPicPr preferRelativeResize="0"/>
          <p:nvPr/>
        </p:nvPicPr>
        <p:blipFill rotWithShape="1">
          <a:blip r:embed="rId2">
            <a:alphaModFix/>
          </a:blip>
          <a:srcRect b="0" l="0" r="0" t="0"/>
          <a:stretch/>
        </p:blipFill>
        <p:spPr>
          <a:xfrm>
            <a:off x="10705267" y="6373900"/>
            <a:ext cx="1267288" cy="368735"/>
          </a:xfrm>
          <a:prstGeom prst="rect">
            <a:avLst/>
          </a:prstGeom>
          <a:noFill/>
          <a:ln>
            <a:noFill/>
          </a:ln>
        </p:spPr>
      </p:pic>
      <p:sp>
        <p:nvSpPr>
          <p:cNvPr id="117" name="Google Shape;117;p47"/>
          <p:cNvSpPr/>
          <p:nvPr/>
        </p:nvSpPr>
        <p:spPr>
          <a:xfrm>
            <a:off x="0" y="6006108"/>
            <a:ext cx="12192000" cy="870942"/>
          </a:xfrm>
          <a:prstGeom prst="rect">
            <a:avLst/>
          </a:prstGeom>
          <a:blipFill rotWithShape="1">
            <a:blip r:embed="rId3">
              <a:alphaModFix/>
            </a:blip>
            <a:tile algn="ctr"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8" name="Google Shape;118;p47"/>
          <p:cNvPicPr preferRelativeResize="0"/>
          <p:nvPr/>
        </p:nvPicPr>
        <p:blipFill rotWithShape="1">
          <a:blip r:embed="rId2">
            <a:alphaModFix/>
          </a:blip>
          <a:srcRect b="0" l="0" r="0" t="0"/>
          <a:stretch/>
        </p:blipFill>
        <p:spPr>
          <a:xfrm>
            <a:off x="10590967" y="6298367"/>
            <a:ext cx="1267288" cy="368735"/>
          </a:xfrm>
          <a:prstGeom prst="rect">
            <a:avLst/>
          </a:prstGeom>
          <a:noFill/>
          <a:ln>
            <a:noFill/>
          </a:ln>
        </p:spPr>
      </p:pic>
      <p:sp>
        <p:nvSpPr>
          <p:cNvPr id="119" name="Google Shape;119;p47"/>
          <p:cNvSpPr txBox="1"/>
          <p:nvPr>
            <p:ph idx="4" type="body"/>
          </p:nvPr>
        </p:nvSpPr>
        <p:spPr>
          <a:xfrm>
            <a:off x="300211" y="2097681"/>
            <a:ext cx="10815464" cy="3299167"/>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lide copy_texture option 3">
  <p:cSld name="Full slide copy_texture option 3">
    <p:spTree>
      <p:nvGrpSpPr>
        <p:cNvPr id="120" name="Shape 120"/>
        <p:cNvGrpSpPr/>
        <p:nvPr/>
      </p:nvGrpSpPr>
      <p:grpSpPr>
        <a:xfrm>
          <a:off x="0" y="0"/>
          <a:ext cx="0" cy="0"/>
          <a:chOff x="0" y="0"/>
          <a:chExt cx="0" cy="0"/>
        </a:xfrm>
      </p:grpSpPr>
      <p:pic>
        <p:nvPicPr>
          <p:cNvPr id="121" name="Google Shape;121;p48"/>
          <p:cNvPicPr preferRelativeResize="0"/>
          <p:nvPr/>
        </p:nvPicPr>
        <p:blipFill rotWithShape="1">
          <a:blip r:embed="rId2">
            <a:alphaModFix/>
          </a:blip>
          <a:srcRect b="0" l="0" r="0" t="0"/>
          <a:stretch/>
        </p:blipFill>
        <p:spPr>
          <a:xfrm>
            <a:off x="10552867" y="6397304"/>
            <a:ext cx="1267288" cy="368735"/>
          </a:xfrm>
          <a:prstGeom prst="rect">
            <a:avLst/>
          </a:prstGeom>
          <a:noFill/>
          <a:ln>
            <a:noFill/>
          </a:ln>
        </p:spPr>
      </p:pic>
      <p:sp>
        <p:nvSpPr>
          <p:cNvPr id="122" name="Google Shape;122;p48"/>
          <p:cNvSpPr/>
          <p:nvPr/>
        </p:nvSpPr>
        <p:spPr>
          <a:xfrm>
            <a:off x="219075" y="85725"/>
            <a:ext cx="2771775" cy="11620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48"/>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 name="Google Shape;124;p48"/>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4200"/>
              <a:buFont typeface="Arial"/>
              <a:buNone/>
              <a:defRPr b="1" i="0" sz="42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 name="Google Shape;125;p48"/>
          <p:cNvSpPr txBox="1"/>
          <p:nvPr>
            <p:ph idx="3" type="body"/>
          </p:nvPr>
        </p:nvSpPr>
        <p:spPr>
          <a:xfrm>
            <a:off x="306060" y="1729723"/>
            <a:ext cx="10809615" cy="401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6" name="Google Shape;126;p48"/>
          <p:cNvPicPr preferRelativeResize="0"/>
          <p:nvPr/>
        </p:nvPicPr>
        <p:blipFill rotWithShape="1">
          <a:blip r:embed="rId2">
            <a:alphaModFix/>
          </a:blip>
          <a:srcRect b="0" l="0" r="0" t="0"/>
          <a:stretch/>
        </p:blipFill>
        <p:spPr>
          <a:xfrm>
            <a:off x="10705267" y="6373900"/>
            <a:ext cx="1267288" cy="368735"/>
          </a:xfrm>
          <a:prstGeom prst="rect">
            <a:avLst/>
          </a:prstGeom>
          <a:noFill/>
          <a:ln>
            <a:noFill/>
          </a:ln>
        </p:spPr>
      </p:pic>
      <p:pic>
        <p:nvPicPr>
          <p:cNvPr id="127" name="Google Shape;127;p48"/>
          <p:cNvPicPr preferRelativeResize="0"/>
          <p:nvPr/>
        </p:nvPicPr>
        <p:blipFill rotWithShape="1">
          <a:blip r:embed="rId2">
            <a:alphaModFix/>
          </a:blip>
          <a:srcRect b="0" l="0" r="0" t="0"/>
          <a:stretch/>
        </p:blipFill>
        <p:spPr>
          <a:xfrm>
            <a:off x="10260914" y="6404379"/>
            <a:ext cx="1267288" cy="368735"/>
          </a:xfrm>
          <a:prstGeom prst="rect">
            <a:avLst/>
          </a:prstGeom>
          <a:noFill/>
          <a:ln>
            <a:noFill/>
          </a:ln>
        </p:spPr>
      </p:pic>
      <p:sp>
        <p:nvSpPr>
          <p:cNvPr id="128" name="Google Shape;128;p48"/>
          <p:cNvSpPr/>
          <p:nvPr/>
        </p:nvSpPr>
        <p:spPr>
          <a:xfrm flipH="1" rot="5400000">
            <a:off x="558815" y="4317983"/>
            <a:ext cx="2000250" cy="3117884"/>
          </a:xfrm>
          <a:prstGeom prst="triangle">
            <a:avLst>
              <a:gd fmla="val 0" name="adj"/>
            </a:avLst>
          </a:prstGeom>
          <a:blipFill rotWithShape="0">
            <a:blip r:embed="rId3">
              <a:alphaModFix/>
            </a:blip>
            <a:tile algn="r" flip="none" tx="762008" sx="50000" ty="0" sy="5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48"/>
          <p:cNvSpPr/>
          <p:nvPr/>
        </p:nvSpPr>
        <p:spPr>
          <a:xfrm flipH="1">
            <a:off x="-1" y="4876800"/>
            <a:ext cx="1176335" cy="1962472"/>
          </a:xfrm>
          <a:custGeom>
            <a:rect b="b" l="l" r="r" t="t"/>
            <a:pathLst>
              <a:path extrusionOk="0" h="9592694" w="1711036">
                <a:moveTo>
                  <a:pt x="0" y="3742485"/>
                </a:moveTo>
                <a:lnTo>
                  <a:pt x="1691986" y="0"/>
                </a:lnTo>
                <a:lnTo>
                  <a:pt x="1711036" y="9509516"/>
                </a:lnTo>
                <a:lnTo>
                  <a:pt x="1701511" y="9592694"/>
                </a:lnTo>
                <a:lnTo>
                  <a:pt x="0" y="3742485"/>
                </a:lnTo>
                <a:close/>
              </a:path>
            </a:pathLst>
          </a:custGeom>
          <a:solidFill>
            <a:srgbClr val="006CAB">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0" name="Google Shape;130;p48"/>
          <p:cNvPicPr preferRelativeResize="0"/>
          <p:nvPr/>
        </p:nvPicPr>
        <p:blipFill rotWithShape="1">
          <a:blip r:embed="rId4">
            <a:alphaModFix/>
          </a:blip>
          <a:srcRect b="0" l="0" r="0" t="0"/>
          <a:stretch/>
        </p:blipFill>
        <p:spPr>
          <a:xfrm>
            <a:off x="10342459" y="6329169"/>
            <a:ext cx="1262009" cy="367200"/>
          </a:xfrm>
          <a:prstGeom prst="rect">
            <a:avLst/>
          </a:prstGeom>
          <a:noFill/>
          <a:ln>
            <a:noFill/>
          </a:ln>
        </p:spPr>
      </p:pic>
      <p:sp>
        <p:nvSpPr>
          <p:cNvPr id="131" name="Google Shape;131;p48"/>
          <p:cNvSpPr txBox="1"/>
          <p:nvPr>
            <p:ph idx="4" type="body"/>
          </p:nvPr>
        </p:nvSpPr>
        <p:spPr>
          <a:xfrm>
            <a:off x="300211" y="2097681"/>
            <a:ext cx="10815464" cy="3299167"/>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lide copy_texture option 2">
  <p:cSld name="Full slide copy_texture option 2">
    <p:spTree>
      <p:nvGrpSpPr>
        <p:cNvPr id="17" name="Shape 17"/>
        <p:cNvGrpSpPr/>
        <p:nvPr/>
      </p:nvGrpSpPr>
      <p:grpSpPr>
        <a:xfrm>
          <a:off x="0" y="0"/>
          <a:ext cx="0" cy="0"/>
          <a:chOff x="0" y="0"/>
          <a:chExt cx="0" cy="0"/>
        </a:xfrm>
      </p:grpSpPr>
      <p:pic>
        <p:nvPicPr>
          <p:cNvPr id="18" name="Google Shape;18;p36"/>
          <p:cNvPicPr preferRelativeResize="0"/>
          <p:nvPr/>
        </p:nvPicPr>
        <p:blipFill rotWithShape="1">
          <a:blip r:embed="rId2">
            <a:alphaModFix/>
          </a:blip>
          <a:srcRect b="0" l="0" r="0" t="0"/>
          <a:stretch/>
        </p:blipFill>
        <p:spPr>
          <a:xfrm>
            <a:off x="10552867" y="6397304"/>
            <a:ext cx="1267288" cy="368735"/>
          </a:xfrm>
          <a:prstGeom prst="rect">
            <a:avLst/>
          </a:prstGeom>
          <a:noFill/>
          <a:ln>
            <a:noFill/>
          </a:ln>
        </p:spPr>
      </p:pic>
      <p:sp>
        <p:nvSpPr>
          <p:cNvPr id="19" name="Google Shape;19;p36"/>
          <p:cNvSpPr/>
          <p:nvPr/>
        </p:nvSpPr>
        <p:spPr>
          <a:xfrm>
            <a:off x="219075" y="85725"/>
            <a:ext cx="2771775" cy="11620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36"/>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36"/>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4200"/>
              <a:buFont typeface="Arial"/>
              <a:buNone/>
              <a:defRPr b="1" i="0" sz="42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36"/>
          <p:cNvSpPr txBox="1"/>
          <p:nvPr>
            <p:ph idx="3" type="body"/>
          </p:nvPr>
        </p:nvSpPr>
        <p:spPr>
          <a:xfrm>
            <a:off x="306060" y="1729723"/>
            <a:ext cx="10809615" cy="401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 name="Google Shape;23;p36"/>
          <p:cNvSpPr/>
          <p:nvPr/>
        </p:nvSpPr>
        <p:spPr>
          <a:xfrm>
            <a:off x="9993085" y="-19049"/>
            <a:ext cx="123825" cy="11909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36"/>
          <p:cNvPicPr preferRelativeResize="0"/>
          <p:nvPr/>
        </p:nvPicPr>
        <p:blipFill rotWithShape="1">
          <a:blip r:embed="rId2">
            <a:alphaModFix/>
          </a:blip>
          <a:srcRect b="0" l="0" r="0" t="0"/>
          <a:stretch/>
        </p:blipFill>
        <p:spPr>
          <a:xfrm>
            <a:off x="10705267" y="6373900"/>
            <a:ext cx="1267288" cy="368735"/>
          </a:xfrm>
          <a:prstGeom prst="rect">
            <a:avLst/>
          </a:prstGeom>
          <a:noFill/>
          <a:ln>
            <a:noFill/>
          </a:ln>
        </p:spPr>
      </p:pic>
      <p:pic>
        <p:nvPicPr>
          <p:cNvPr id="25" name="Google Shape;25;p36"/>
          <p:cNvPicPr preferRelativeResize="0"/>
          <p:nvPr/>
        </p:nvPicPr>
        <p:blipFill rotWithShape="1">
          <a:blip r:embed="rId2">
            <a:alphaModFix/>
          </a:blip>
          <a:srcRect b="0" l="0" r="0" t="0"/>
          <a:stretch/>
        </p:blipFill>
        <p:spPr>
          <a:xfrm>
            <a:off x="10260914" y="6404379"/>
            <a:ext cx="1267288" cy="368735"/>
          </a:xfrm>
          <a:prstGeom prst="rect">
            <a:avLst/>
          </a:prstGeom>
          <a:noFill/>
          <a:ln>
            <a:noFill/>
          </a:ln>
        </p:spPr>
      </p:pic>
      <p:sp>
        <p:nvSpPr>
          <p:cNvPr id="26" name="Google Shape;26;p36"/>
          <p:cNvSpPr/>
          <p:nvPr/>
        </p:nvSpPr>
        <p:spPr>
          <a:xfrm flipH="1" rot="-5400000">
            <a:off x="8957587" y="-680357"/>
            <a:ext cx="2562223" cy="3884848"/>
          </a:xfrm>
          <a:prstGeom prst="triangle">
            <a:avLst>
              <a:gd fmla="val 0" name="adj"/>
            </a:avLst>
          </a:prstGeom>
          <a:blipFill rotWithShape="0">
            <a:blip r:embed="rId3">
              <a:alphaModFix/>
            </a:blip>
            <a:tile algn="ctr" flip="none" tx="76200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7" name="Google Shape;27;p36"/>
          <p:cNvPicPr preferRelativeResize="0"/>
          <p:nvPr/>
        </p:nvPicPr>
        <p:blipFill rotWithShape="1">
          <a:blip r:embed="rId4">
            <a:alphaModFix/>
          </a:blip>
          <a:srcRect b="0" l="0" r="0" t="0"/>
          <a:stretch/>
        </p:blipFill>
        <p:spPr>
          <a:xfrm>
            <a:off x="10342459" y="6329169"/>
            <a:ext cx="1262009" cy="367200"/>
          </a:xfrm>
          <a:prstGeom prst="rect">
            <a:avLst/>
          </a:prstGeom>
          <a:noFill/>
          <a:ln>
            <a:noFill/>
          </a:ln>
        </p:spPr>
      </p:pic>
      <p:sp>
        <p:nvSpPr>
          <p:cNvPr id="28" name="Google Shape;28;p36"/>
          <p:cNvSpPr txBox="1"/>
          <p:nvPr>
            <p:ph idx="4" type="body"/>
          </p:nvPr>
        </p:nvSpPr>
        <p:spPr>
          <a:xfrm>
            <a:off x="300211" y="2097681"/>
            <a:ext cx="10815464" cy="3299167"/>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p:cSld name="Section divider">
    <p:spTree>
      <p:nvGrpSpPr>
        <p:cNvPr id="29" name="Shape 29"/>
        <p:cNvGrpSpPr/>
        <p:nvPr/>
      </p:nvGrpSpPr>
      <p:grpSpPr>
        <a:xfrm>
          <a:off x="0" y="0"/>
          <a:ext cx="0" cy="0"/>
          <a:chOff x="0" y="0"/>
          <a:chExt cx="0" cy="0"/>
        </a:xfrm>
      </p:grpSpPr>
      <p:sp>
        <p:nvSpPr>
          <p:cNvPr id="30" name="Google Shape;30;p37"/>
          <p:cNvSpPr/>
          <p:nvPr/>
        </p:nvSpPr>
        <p:spPr>
          <a:xfrm>
            <a:off x="-19050" y="-9525"/>
            <a:ext cx="9420225" cy="6867525"/>
          </a:xfrm>
          <a:custGeom>
            <a:rect b="b" l="l" r="r" t="t"/>
            <a:pathLst>
              <a:path extrusionOk="0" h="6896100" w="8905875">
                <a:moveTo>
                  <a:pt x="9525" y="0"/>
                </a:moveTo>
                <a:lnTo>
                  <a:pt x="4724400" y="0"/>
                </a:lnTo>
                <a:lnTo>
                  <a:pt x="8905875" y="6896100"/>
                </a:lnTo>
                <a:lnTo>
                  <a:pt x="0" y="6896100"/>
                </a:lnTo>
                <a:lnTo>
                  <a:pt x="9525" y="0"/>
                </a:lnTo>
                <a:close/>
              </a:path>
            </a:pathLst>
          </a:custGeom>
          <a:solidFill>
            <a:srgbClr val="006DA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1" name="Google Shape;31;p37"/>
          <p:cNvPicPr preferRelativeResize="0"/>
          <p:nvPr/>
        </p:nvPicPr>
        <p:blipFill rotWithShape="1">
          <a:blip r:embed="rId2">
            <a:alphaModFix/>
          </a:blip>
          <a:srcRect b="0" l="0" r="0" t="0"/>
          <a:stretch/>
        </p:blipFill>
        <p:spPr>
          <a:xfrm>
            <a:off x="10552867" y="6397304"/>
            <a:ext cx="1267288" cy="368735"/>
          </a:xfrm>
          <a:prstGeom prst="rect">
            <a:avLst/>
          </a:prstGeom>
          <a:noFill/>
          <a:ln>
            <a:noFill/>
          </a:ln>
        </p:spPr>
      </p:pic>
      <p:sp>
        <p:nvSpPr>
          <p:cNvPr id="32" name="Google Shape;32;p37"/>
          <p:cNvSpPr txBox="1"/>
          <p:nvPr>
            <p:ph idx="1" type="body"/>
          </p:nvPr>
        </p:nvSpPr>
        <p:spPr>
          <a:xfrm>
            <a:off x="138368" y="1741593"/>
            <a:ext cx="5757606" cy="3435594"/>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lt1"/>
              </a:buClr>
              <a:buSzPts val="4400"/>
              <a:buFont typeface="Arial"/>
              <a:buNone/>
              <a:defRPr b="1" i="0" sz="4400" u="none" cap="none" strike="noStrike">
                <a:solidFill>
                  <a:schemeClr val="lt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3" name="Google Shape;33;p37"/>
          <p:cNvPicPr preferRelativeResize="0"/>
          <p:nvPr/>
        </p:nvPicPr>
        <p:blipFill rotWithShape="1">
          <a:blip r:embed="rId2">
            <a:alphaModFix/>
          </a:blip>
          <a:srcRect b="0" l="0" r="0" t="0"/>
          <a:stretch/>
        </p:blipFill>
        <p:spPr>
          <a:xfrm>
            <a:off x="10705267" y="6373900"/>
            <a:ext cx="1267288" cy="368735"/>
          </a:xfrm>
          <a:prstGeom prst="rect">
            <a:avLst/>
          </a:prstGeom>
          <a:noFill/>
          <a:ln>
            <a:noFill/>
          </a:ln>
        </p:spPr>
      </p:pic>
      <p:pic>
        <p:nvPicPr>
          <p:cNvPr id="34" name="Google Shape;34;p37"/>
          <p:cNvPicPr preferRelativeResize="0"/>
          <p:nvPr/>
        </p:nvPicPr>
        <p:blipFill rotWithShape="1">
          <a:blip r:embed="rId3">
            <a:alphaModFix/>
          </a:blip>
          <a:srcRect b="0" l="0" r="0" t="0"/>
          <a:stretch/>
        </p:blipFill>
        <p:spPr>
          <a:xfrm>
            <a:off x="10662921" y="6319350"/>
            <a:ext cx="1262009" cy="367200"/>
          </a:xfrm>
          <a:prstGeom prst="rect">
            <a:avLst/>
          </a:prstGeom>
          <a:noFill/>
          <a:ln>
            <a:noFill/>
          </a:ln>
        </p:spPr>
      </p:pic>
      <p:pic>
        <p:nvPicPr>
          <p:cNvPr id="35" name="Google Shape;35;p37"/>
          <p:cNvPicPr preferRelativeResize="0"/>
          <p:nvPr>
            <p:ph idx="2" type="pic"/>
          </p:nvPr>
        </p:nvPicPr>
        <p:blipFill/>
        <p:spPr>
          <a:xfrm>
            <a:off x="6091492" y="1733018"/>
            <a:ext cx="5438775" cy="3435350"/>
          </a:xfrm>
          <a:prstGeom prst="rect">
            <a:avLst/>
          </a:prstGeom>
          <a:blipFill rotWithShape="1">
            <a:blip r:embed="rId4">
              <a:alphaModFix/>
            </a:blip>
            <a:tile algn="l" flip="none" tx="0" sx="100000" ty="0" sy="100000"/>
          </a:blip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image option 2">
  <p:cSld name="Title slide_image option 2">
    <p:spTree>
      <p:nvGrpSpPr>
        <p:cNvPr id="36" name="Shape 36"/>
        <p:cNvGrpSpPr/>
        <p:nvPr/>
      </p:nvGrpSpPr>
      <p:grpSpPr>
        <a:xfrm>
          <a:off x="0" y="0"/>
          <a:ext cx="0" cy="0"/>
          <a:chOff x="0" y="0"/>
          <a:chExt cx="0" cy="0"/>
        </a:xfrm>
      </p:grpSpPr>
      <p:sp>
        <p:nvSpPr>
          <p:cNvPr id="37" name="Google Shape;37;p38"/>
          <p:cNvSpPr txBox="1"/>
          <p:nvPr>
            <p:ph idx="1" type="body"/>
          </p:nvPr>
        </p:nvSpPr>
        <p:spPr>
          <a:xfrm>
            <a:off x="379112" y="2765699"/>
            <a:ext cx="6012163" cy="678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 name="Google Shape;38;p38"/>
          <p:cNvSpPr txBox="1"/>
          <p:nvPr>
            <p:ph idx="2" type="body"/>
          </p:nvPr>
        </p:nvSpPr>
        <p:spPr>
          <a:xfrm>
            <a:off x="370485" y="4463086"/>
            <a:ext cx="5649316" cy="409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 name="Google Shape;39;p38"/>
          <p:cNvSpPr txBox="1"/>
          <p:nvPr>
            <p:ph idx="3" type="body"/>
          </p:nvPr>
        </p:nvSpPr>
        <p:spPr>
          <a:xfrm>
            <a:off x="378808" y="1959605"/>
            <a:ext cx="6012467" cy="11802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CAB"/>
              </a:buClr>
              <a:buSzPts val="4500"/>
              <a:buFont typeface="Arial"/>
              <a:buNone/>
              <a:defRPr b="1" i="0" sz="4500" u="none" cap="none" strike="noStrike">
                <a:solidFill>
                  <a:srgbClr val="006CAB"/>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38"/>
          <p:cNvSpPr txBox="1"/>
          <p:nvPr>
            <p:ph idx="4" type="body"/>
          </p:nvPr>
        </p:nvSpPr>
        <p:spPr>
          <a:xfrm>
            <a:off x="370183" y="4872811"/>
            <a:ext cx="5649617" cy="409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 name="Google Shape;41;p38"/>
          <p:cNvPicPr preferRelativeResize="0"/>
          <p:nvPr/>
        </p:nvPicPr>
        <p:blipFill rotWithShape="1">
          <a:blip r:embed="rId2">
            <a:alphaModFix/>
          </a:blip>
          <a:srcRect b="0" l="0" r="0" t="0"/>
          <a:stretch/>
        </p:blipFill>
        <p:spPr>
          <a:xfrm>
            <a:off x="501668" y="440724"/>
            <a:ext cx="2270107" cy="660521"/>
          </a:xfrm>
          <a:prstGeom prst="rect">
            <a:avLst/>
          </a:prstGeom>
          <a:noFill/>
          <a:ln>
            <a:noFill/>
          </a:ln>
        </p:spPr>
      </p:pic>
      <p:pic>
        <p:nvPicPr>
          <p:cNvPr id="42" name="Google Shape;42;p38"/>
          <p:cNvPicPr preferRelativeResize="0"/>
          <p:nvPr/>
        </p:nvPicPr>
        <p:blipFill rotWithShape="1">
          <a:blip r:embed="rId3">
            <a:alphaModFix/>
          </a:blip>
          <a:srcRect b="6369" l="0" r="64120" t="0"/>
          <a:stretch/>
        </p:blipFill>
        <p:spPr>
          <a:xfrm>
            <a:off x="8610064" y="0"/>
            <a:ext cx="3014138" cy="686646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image option 3">
  <p:cSld name="Title slide_image option 3">
    <p:spTree>
      <p:nvGrpSpPr>
        <p:cNvPr id="43" name="Shape 43"/>
        <p:cNvGrpSpPr/>
        <p:nvPr/>
      </p:nvGrpSpPr>
      <p:grpSpPr>
        <a:xfrm>
          <a:off x="0" y="0"/>
          <a:ext cx="0" cy="0"/>
          <a:chOff x="0" y="0"/>
          <a:chExt cx="0" cy="0"/>
        </a:xfrm>
      </p:grpSpPr>
      <p:sp>
        <p:nvSpPr>
          <p:cNvPr id="44" name="Google Shape;44;p39"/>
          <p:cNvSpPr txBox="1"/>
          <p:nvPr>
            <p:ph idx="1" type="body"/>
          </p:nvPr>
        </p:nvSpPr>
        <p:spPr>
          <a:xfrm>
            <a:off x="379112" y="2765699"/>
            <a:ext cx="6012163" cy="678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5" name="Google Shape;45;p39"/>
          <p:cNvSpPr txBox="1"/>
          <p:nvPr>
            <p:ph idx="2" type="body"/>
          </p:nvPr>
        </p:nvSpPr>
        <p:spPr>
          <a:xfrm>
            <a:off x="370485" y="4463086"/>
            <a:ext cx="5649316" cy="409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39"/>
          <p:cNvSpPr txBox="1"/>
          <p:nvPr>
            <p:ph idx="3" type="body"/>
          </p:nvPr>
        </p:nvSpPr>
        <p:spPr>
          <a:xfrm>
            <a:off x="378808" y="1959605"/>
            <a:ext cx="6012467" cy="11802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CAB"/>
              </a:buClr>
              <a:buSzPts val="4500"/>
              <a:buFont typeface="Arial"/>
              <a:buNone/>
              <a:defRPr b="1" i="0" sz="4500" u="none" cap="none" strike="noStrike">
                <a:solidFill>
                  <a:srgbClr val="006CAB"/>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39"/>
          <p:cNvSpPr txBox="1"/>
          <p:nvPr>
            <p:ph idx="4" type="body"/>
          </p:nvPr>
        </p:nvSpPr>
        <p:spPr>
          <a:xfrm>
            <a:off x="370183" y="4872811"/>
            <a:ext cx="5649617" cy="409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8" name="Google Shape;48;p39"/>
          <p:cNvPicPr preferRelativeResize="0"/>
          <p:nvPr/>
        </p:nvPicPr>
        <p:blipFill rotWithShape="1">
          <a:blip r:embed="rId2">
            <a:alphaModFix/>
          </a:blip>
          <a:srcRect b="0" l="0" r="0" t="0"/>
          <a:stretch/>
        </p:blipFill>
        <p:spPr>
          <a:xfrm>
            <a:off x="501668" y="440724"/>
            <a:ext cx="2270107" cy="660521"/>
          </a:xfrm>
          <a:prstGeom prst="rect">
            <a:avLst/>
          </a:prstGeom>
          <a:noFill/>
          <a:ln>
            <a:noFill/>
          </a:ln>
        </p:spPr>
      </p:pic>
      <p:pic>
        <p:nvPicPr>
          <p:cNvPr id="49" name="Google Shape;49;p39"/>
          <p:cNvPicPr preferRelativeResize="0"/>
          <p:nvPr/>
        </p:nvPicPr>
        <p:blipFill rotWithShape="1">
          <a:blip r:embed="rId3">
            <a:alphaModFix/>
          </a:blip>
          <a:srcRect b="6466" l="0" r="64112" t="0"/>
          <a:stretch/>
        </p:blipFill>
        <p:spPr>
          <a:xfrm>
            <a:off x="8618530" y="0"/>
            <a:ext cx="3014139"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image option 4">
  <p:cSld name="Title slide_image option 4">
    <p:spTree>
      <p:nvGrpSpPr>
        <p:cNvPr id="50" name="Shape 50"/>
        <p:cNvGrpSpPr/>
        <p:nvPr/>
      </p:nvGrpSpPr>
      <p:grpSpPr>
        <a:xfrm>
          <a:off x="0" y="0"/>
          <a:ext cx="0" cy="0"/>
          <a:chOff x="0" y="0"/>
          <a:chExt cx="0" cy="0"/>
        </a:xfrm>
      </p:grpSpPr>
      <p:sp>
        <p:nvSpPr>
          <p:cNvPr id="51" name="Google Shape;51;p40"/>
          <p:cNvSpPr txBox="1"/>
          <p:nvPr>
            <p:ph idx="1" type="body"/>
          </p:nvPr>
        </p:nvSpPr>
        <p:spPr>
          <a:xfrm>
            <a:off x="379112" y="2765699"/>
            <a:ext cx="6012163" cy="67812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 name="Google Shape;52;p40"/>
          <p:cNvSpPr txBox="1"/>
          <p:nvPr>
            <p:ph idx="2" type="body"/>
          </p:nvPr>
        </p:nvSpPr>
        <p:spPr>
          <a:xfrm>
            <a:off x="370485" y="4463086"/>
            <a:ext cx="5649316" cy="409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 name="Google Shape;53;p40"/>
          <p:cNvSpPr txBox="1"/>
          <p:nvPr>
            <p:ph idx="3" type="body"/>
          </p:nvPr>
        </p:nvSpPr>
        <p:spPr>
          <a:xfrm>
            <a:off x="378808" y="1959605"/>
            <a:ext cx="6012467" cy="118023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CAB"/>
              </a:buClr>
              <a:buSzPts val="4500"/>
              <a:buFont typeface="Arial"/>
              <a:buNone/>
              <a:defRPr b="1" i="0" sz="4500" u="none" cap="none" strike="noStrike">
                <a:solidFill>
                  <a:srgbClr val="006CAB"/>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4" name="Google Shape;54;p40"/>
          <p:cNvSpPr txBox="1"/>
          <p:nvPr>
            <p:ph idx="4" type="body"/>
          </p:nvPr>
        </p:nvSpPr>
        <p:spPr>
          <a:xfrm>
            <a:off x="370183" y="4872811"/>
            <a:ext cx="5649617" cy="40972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0"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5" name="Google Shape;55;p40"/>
          <p:cNvPicPr preferRelativeResize="0"/>
          <p:nvPr/>
        </p:nvPicPr>
        <p:blipFill rotWithShape="1">
          <a:blip r:embed="rId2">
            <a:alphaModFix/>
          </a:blip>
          <a:srcRect b="0" l="0" r="0" t="0"/>
          <a:stretch/>
        </p:blipFill>
        <p:spPr>
          <a:xfrm>
            <a:off x="501668" y="440724"/>
            <a:ext cx="2270107" cy="660521"/>
          </a:xfrm>
          <a:prstGeom prst="rect">
            <a:avLst/>
          </a:prstGeom>
          <a:noFill/>
          <a:ln>
            <a:noFill/>
          </a:ln>
        </p:spPr>
      </p:pic>
      <p:sp>
        <p:nvSpPr>
          <p:cNvPr id="56" name="Google Shape;56;p40"/>
          <p:cNvSpPr/>
          <p:nvPr/>
        </p:nvSpPr>
        <p:spPr>
          <a:xfrm>
            <a:off x="8652398" y="2502"/>
            <a:ext cx="2926807" cy="6882646"/>
          </a:xfrm>
          <a:custGeom>
            <a:rect b="b" l="l" r="r" t="t"/>
            <a:pathLst>
              <a:path extrusionOk="0" h="7007189" w="2979769">
                <a:moveTo>
                  <a:pt x="7969" y="6531"/>
                </a:moveTo>
                <a:cubicBezTo>
                  <a:pt x="10513" y="2334264"/>
                  <a:pt x="-2206" y="4669628"/>
                  <a:pt x="338" y="6997361"/>
                </a:cubicBezTo>
                <a:lnTo>
                  <a:pt x="804803" y="7004990"/>
                </a:lnTo>
                <a:lnTo>
                  <a:pt x="804803" y="3997234"/>
                </a:lnTo>
                <a:lnTo>
                  <a:pt x="1074790" y="6999558"/>
                </a:lnTo>
                <a:lnTo>
                  <a:pt x="1947803" y="7007189"/>
                </a:lnTo>
                <a:lnTo>
                  <a:pt x="2176403" y="4023360"/>
                </a:lnTo>
                <a:cubicBezTo>
                  <a:pt x="2178866" y="5016122"/>
                  <a:pt x="2181330" y="6008884"/>
                  <a:pt x="2183793" y="7001646"/>
                </a:cubicBezTo>
                <a:lnTo>
                  <a:pt x="2969759" y="6999737"/>
                </a:lnTo>
                <a:cubicBezTo>
                  <a:pt x="2973096" y="4674122"/>
                  <a:pt x="2976432" y="2325615"/>
                  <a:pt x="2979769" y="0"/>
                </a:cubicBezTo>
                <a:lnTo>
                  <a:pt x="1699609" y="0"/>
                </a:lnTo>
                <a:lnTo>
                  <a:pt x="1497135" y="2331720"/>
                </a:lnTo>
                <a:lnTo>
                  <a:pt x="1301192" y="6531"/>
                </a:lnTo>
                <a:lnTo>
                  <a:pt x="7969" y="6531"/>
                </a:lnTo>
                <a:close/>
              </a:path>
            </a:pathLst>
          </a:custGeom>
          <a:blipFill rotWithShape="1">
            <a:blip r:embed="rId3">
              <a:alphaModFix/>
            </a:blip>
            <a:stretch>
              <a:fillRect b="-556" l="-2459" r="-31876" t="177"/>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with subheadings_grey">
  <p:cSld name="Copy with subheadings_grey">
    <p:spTree>
      <p:nvGrpSpPr>
        <p:cNvPr id="57" name="Shape 57"/>
        <p:cNvGrpSpPr/>
        <p:nvPr/>
      </p:nvGrpSpPr>
      <p:grpSpPr>
        <a:xfrm>
          <a:off x="0" y="0"/>
          <a:ext cx="0" cy="0"/>
          <a:chOff x="0" y="0"/>
          <a:chExt cx="0" cy="0"/>
        </a:xfrm>
      </p:grpSpPr>
      <p:sp>
        <p:nvSpPr>
          <p:cNvPr id="58" name="Google Shape;58;p41"/>
          <p:cNvSpPr/>
          <p:nvPr/>
        </p:nvSpPr>
        <p:spPr>
          <a:xfrm>
            <a:off x="9253537" y="0"/>
            <a:ext cx="2947172" cy="6853646"/>
          </a:xfrm>
          <a:custGeom>
            <a:rect b="b" l="l" r="r" t="t"/>
            <a:pathLst>
              <a:path extrusionOk="0" h="6853646" w="3772445">
                <a:moveTo>
                  <a:pt x="0" y="0"/>
                </a:moveTo>
                <a:lnTo>
                  <a:pt x="19050" y="69669"/>
                </a:lnTo>
                <a:lnTo>
                  <a:pt x="1482090" y="6853646"/>
                </a:lnTo>
                <a:lnTo>
                  <a:pt x="3763736" y="6844937"/>
                </a:lnTo>
                <a:lnTo>
                  <a:pt x="3772445" y="0"/>
                </a:lnTo>
                <a:lnTo>
                  <a:pt x="0" y="0"/>
                </a:lnTo>
                <a:close/>
              </a:path>
            </a:pathLst>
          </a:custGeom>
          <a:solidFill>
            <a:srgbClr val="D2D2D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41"/>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 name="Google Shape;60;p41"/>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4200"/>
              <a:buFont typeface="Arial"/>
              <a:buNone/>
              <a:defRPr b="1" i="0" sz="42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p41"/>
          <p:cNvSpPr txBox="1"/>
          <p:nvPr>
            <p:ph idx="3" type="body"/>
          </p:nvPr>
        </p:nvSpPr>
        <p:spPr>
          <a:xfrm>
            <a:off x="306060" y="1729723"/>
            <a:ext cx="7451725" cy="401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 name="Google Shape;62;p41"/>
          <p:cNvSpPr txBox="1"/>
          <p:nvPr>
            <p:ph idx="4" type="body"/>
          </p:nvPr>
        </p:nvSpPr>
        <p:spPr>
          <a:xfrm>
            <a:off x="300211" y="4111606"/>
            <a:ext cx="7451725" cy="401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41"/>
          <p:cNvSpPr txBox="1"/>
          <p:nvPr>
            <p:ph idx="5" type="body"/>
          </p:nvPr>
        </p:nvSpPr>
        <p:spPr>
          <a:xfrm>
            <a:off x="294362" y="4513254"/>
            <a:ext cx="7451725" cy="172943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 name="Google Shape;64;p41"/>
          <p:cNvPicPr preferRelativeResize="0"/>
          <p:nvPr/>
        </p:nvPicPr>
        <p:blipFill rotWithShape="1">
          <a:blip r:embed="rId2">
            <a:alphaModFix/>
          </a:blip>
          <a:srcRect b="0" l="0" r="0" t="0"/>
          <a:stretch/>
        </p:blipFill>
        <p:spPr>
          <a:xfrm>
            <a:off x="10596246" y="6319350"/>
            <a:ext cx="1262009" cy="367200"/>
          </a:xfrm>
          <a:prstGeom prst="rect">
            <a:avLst/>
          </a:prstGeom>
          <a:noFill/>
          <a:ln>
            <a:noFill/>
          </a:ln>
        </p:spPr>
      </p:pic>
      <p:sp>
        <p:nvSpPr>
          <p:cNvPr id="65" name="Google Shape;65;p41"/>
          <p:cNvSpPr txBox="1"/>
          <p:nvPr>
            <p:ph idx="6" type="body"/>
          </p:nvPr>
        </p:nvSpPr>
        <p:spPr>
          <a:xfrm>
            <a:off x="306361" y="2131370"/>
            <a:ext cx="7451725" cy="172943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py with subheadings_blue">
  <p:cSld name="Copy with subheadings_blue">
    <p:spTree>
      <p:nvGrpSpPr>
        <p:cNvPr id="66" name="Shape 66"/>
        <p:cNvGrpSpPr/>
        <p:nvPr/>
      </p:nvGrpSpPr>
      <p:grpSpPr>
        <a:xfrm>
          <a:off x="0" y="0"/>
          <a:ext cx="0" cy="0"/>
          <a:chOff x="0" y="0"/>
          <a:chExt cx="0" cy="0"/>
        </a:xfrm>
      </p:grpSpPr>
      <p:sp>
        <p:nvSpPr>
          <p:cNvPr id="67" name="Google Shape;67;p42"/>
          <p:cNvSpPr/>
          <p:nvPr/>
        </p:nvSpPr>
        <p:spPr>
          <a:xfrm>
            <a:off x="9253537" y="0"/>
            <a:ext cx="2947172" cy="6853646"/>
          </a:xfrm>
          <a:custGeom>
            <a:rect b="b" l="l" r="r" t="t"/>
            <a:pathLst>
              <a:path extrusionOk="0" h="6853646" w="3772445">
                <a:moveTo>
                  <a:pt x="0" y="0"/>
                </a:moveTo>
                <a:lnTo>
                  <a:pt x="19050" y="69669"/>
                </a:lnTo>
                <a:lnTo>
                  <a:pt x="1482090" y="6853646"/>
                </a:lnTo>
                <a:lnTo>
                  <a:pt x="3763736" y="6844937"/>
                </a:lnTo>
                <a:lnTo>
                  <a:pt x="3772445" y="0"/>
                </a:lnTo>
                <a:lnTo>
                  <a:pt x="0" y="0"/>
                </a:lnTo>
                <a:close/>
              </a:path>
            </a:pathLst>
          </a:custGeom>
          <a:solidFill>
            <a:srgbClr val="006D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42"/>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42"/>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4200"/>
              <a:buFont typeface="Arial"/>
              <a:buNone/>
              <a:defRPr b="1" i="0" sz="42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0" name="Google Shape;70;p42"/>
          <p:cNvPicPr preferRelativeResize="0"/>
          <p:nvPr/>
        </p:nvPicPr>
        <p:blipFill rotWithShape="1">
          <a:blip r:embed="rId2">
            <a:alphaModFix/>
          </a:blip>
          <a:srcRect b="0" l="0" r="0" t="0"/>
          <a:stretch/>
        </p:blipFill>
        <p:spPr>
          <a:xfrm>
            <a:off x="10590967" y="6298367"/>
            <a:ext cx="1267288" cy="368735"/>
          </a:xfrm>
          <a:prstGeom prst="rect">
            <a:avLst/>
          </a:prstGeom>
          <a:noFill/>
          <a:ln>
            <a:noFill/>
          </a:ln>
        </p:spPr>
      </p:pic>
      <p:sp>
        <p:nvSpPr>
          <p:cNvPr id="71" name="Google Shape;71;p42"/>
          <p:cNvSpPr txBox="1"/>
          <p:nvPr>
            <p:ph idx="3" type="body"/>
          </p:nvPr>
        </p:nvSpPr>
        <p:spPr>
          <a:xfrm>
            <a:off x="306060" y="1729723"/>
            <a:ext cx="7451725" cy="401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42"/>
          <p:cNvSpPr txBox="1"/>
          <p:nvPr>
            <p:ph idx="4" type="body"/>
          </p:nvPr>
        </p:nvSpPr>
        <p:spPr>
          <a:xfrm>
            <a:off x="300211" y="4111606"/>
            <a:ext cx="7451725" cy="401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42"/>
          <p:cNvSpPr txBox="1"/>
          <p:nvPr>
            <p:ph idx="5" type="body"/>
          </p:nvPr>
        </p:nvSpPr>
        <p:spPr>
          <a:xfrm>
            <a:off x="294362" y="4513254"/>
            <a:ext cx="7451725" cy="172943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42"/>
          <p:cNvSpPr txBox="1"/>
          <p:nvPr>
            <p:ph idx="6" type="body"/>
          </p:nvPr>
        </p:nvSpPr>
        <p:spPr>
          <a:xfrm>
            <a:off x="306361" y="2131370"/>
            <a:ext cx="7451725" cy="172943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Arial"/>
                <a:ea typeface="Arial"/>
                <a:cs typeface="Arial"/>
                <a:sym typeface="Arial"/>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ed list with texture">
  <p:cSld name="Bulleted list with texture">
    <p:spTree>
      <p:nvGrpSpPr>
        <p:cNvPr id="75" name="Shape 75"/>
        <p:cNvGrpSpPr/>
        <p:nvPr/>
      </p:nvGrpSpPr>
      <p:grpSpPr>
        <a:xfrm>
          <a:off x="0" y="0"/>
          <a:ext cx="0" cy="0"/>
          <a:chOff x="0" y="0"/>
          <a:chExt cx="0" cy="0"/>
        </a:xfrm>
      </p:grpSpPr>
      <p:pic>
        <p:nvPicPr>
          <p:cNvPr id="76" name="Google Shape;76;p43"/>
          <p:cNvPicPr preferRelativeResize="0"/>
          <p:nvPr/>
        </p:nvPicPr>
        <p:blipFill rotWithShape="1">
          <a:blip r:embed="rId2">
            <a:alphaModFix/>
          </a:blip>
          <a:srcRect b="0" l="0" r="0" t="0"/>
          <a:stretch/>
        </p:blipFill>
        <p:spPr>
          <a:xfrm>
            <a:off x="10552867" y="6397304"/>
            <a:ext cx="1267288" cy="368735"/>
          </a:xfrm>
          <a:prstGeom prst="rect">
            <a:avLst/>
          </a:prstGeom>
          <a:noFill/>
          <a:ln>
            <a:noFill/>
          </a:ln>
        </p:spPr>
      </p:pic>
      <p:sp>
        <p:nvSpPr>
          <p:cNvPr id="77" name="Google Shape;77;p43"/>
          <p:cNvSpPr/>
          <p:nvPr/>
        </p:nvSpPr>
        <p:spPr>
          <a:xfrm>
            <a:off x="219075" y="85725"/>
            <a:ext cx="2771775" cy="116205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43"/>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43"/>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4200"/>
              <a:buFont typeface="Arial"/>
              <a:buNone/>
              <a:defRPr b="1" i="0" sz="42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43"/>
          <p:cNvSpPr txBox="1"/>
          <p:nvPr>
            <p:ph idx="3" type="body"/>
          </p:nvPr>
        </p:nvSpPr>
        <p:spPr>
          <a:xfrm>
            <a:off x="306060" y="1729723"/>
            <a:ext cx="7451725" cy="401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43"/>
          <p:cNvSpPr txBox="1"/>
          <p:nvPr>
            <p:ph idx="4" type="body"/>
          </p:nvPr>
        </p:nvSpPr>
        <p:spPr>
          <a:xfrm>
            <a:off x="300211" y="2131371"/>
            <a:ext cx="7451725" cy="172943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43"/>
          <p:cNvSpPr txBox="1"/>
          <p:nvPr>
            <p:ph idx="5" type="body"/>
          </p:nvPr>
        </p:nvSpPr>
        <p:spPr>
          <a:xfrm>
            <a:off x="300211" y="4111606"/>
            <a:ext cx="7451725" cy="40164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000"/>
              <a:buFont typeface="Arial"/>
              <a:buNone/>
              <a:defRPr b="1" i="0" sz="2000" u="none" cap="none" strike="noStrike">
                <a:solidFill>
                  <a:schemeClr val="dk1"/>
                </a:solidFill>
                <a:latin typeface="Arial Narrow"/>
                <a:ea typeface="Arial Narrow"/>
                <a:cs typeface="Arial Narrow"/>
                <a:sym typeface="Arial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43"/>
          <p:cNvSpPr txBox="1"/>
          <p:nvPr>
            <p:ph idx="6" type="body"/>
          </p:nvPr>
        </p:nvSpPr>
        <p:spPr>
          <a:xfrm>
            <a:off x="294362" y="4513254"/>
            <a:ext cx="7451725" cy="172943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90000"/>
              </a:lnSpc>
              <a:spcBef>
                <a:spcPts val="10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1pPr>
            <a:lvl2pPr indent="-330200" lvl="1" marL="914400" marR="0" rtl="0" algn="l">
              <a:lnSpc>
                <a:spcPct val="90000"/>
              </a:lnSpc>
              <a:spcBef>
                <a:spcPts val="500"/>
              </a:spcBef>
              <a:spcAft>
                <a:spcPts val="0"/>
              </a:spcAft>
              <a:buClr>
                <a:schemeClr val="dk1"/>
              </a:buClr>
              <a:buSzPts val="1600"/>
              <a:buFont typeface="Courier New"/>
              <a:buChar char="o"/>
              <a:defRPr b="0" i="0" sz="1600" u="none" cap="none" strike="noStrike">
                <a:solidFill>
                  <a:schemeClr val="dk1"/>
                </a:solidFill>
                <a:latin typeface="Calibri"/>
                <a:ea typeface="Calibri"/>
                <a:cs typeface="Calibri"/>
                <a:sym typeface="Calibri"/>
              </a:defRPr>
            </a:lvl2pPr>
            <a:lvl3pPr indent="-317500" lvl="2" marL="1371600" marR="0" rtl="0" algn="l">
              <a:lnSpc>
                <a:spcPct val="90000"/>
              </a:lnSpc>
              <a:spcBef>
                <a:spcPts val="500"/>
              </a:spcBef>
              <a:spcAft>
                <a:spcPts val="0"/>
              </a:spcAft>
              <a:buClr>
                <a:schemeClr val="dk1"/>
              </a:buClr>
              <a:buSzPts val="1400"/>
              <a:buFont typeface="Noto Sans Symbols"/>
              <a:buChar char="▪"/>
              <a:defRPr b="0" i="0" sz="14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Google Shape;84;p43"/>
          <p:cNvSpPr/>
          <p:nvPr/>
        </p:nvSpPr>
        <p:spPr>
          <a:xfrm>
            <a:off x="9253537" y="0"/>
            <a:ext cx="2947172" cy="6853646"/>
          </a:xfrm>
          <a:custGeom>
            <a:rect b="b" l="l" r="r" t="t"/>
            <a:pathLst>
              <a:path extrusionOk="0" h="6853646" w="3772445">
                <a:moveTo>
                  <a:pt x="0" y="0"/>
                </a:moveTo>
                <a:lnTo>
                  <a:pt x="19050" y="69669"/>
                </a:lnTo>
                <a:lnTo>
                  <a:pt x="1482090" y="6853646"/>
                </a:lnTo>
                <a:lnTo>
                  <a:pt x="3763736" y="6844937"/>
                </a:lnTo>
                <a:lnTo>
                  <a:pt x="3772445" y="0"/>
                </a:lnTo>
                <a:lnTo>
                  <a:pt x="0" y="0"/>
                </a:lnTo>
                <a:close/>
              </a:path>
            </a:pathLst>
          </a:custGeom>
          <a:blipFill rotWithShape="1">
            <a:blip r:embed="rId3">
              <a:alphaModFix/>
            </a:blip>
            <a:tile algn="ctr" flip="none" tx="1270000" sx="80000" ty="0" sy="8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85" name="Google Shape;85;p43"/>
          <p:cNvPicPr preferRelativeResize="0"/>
          <p:nvPr/>
        </p:nvPicPr>
        <p:blipFill rotWithShape="1">
          <a:blip r:embed="rId2">
            <a:alphaModFix/>
          </a:blip>
          <a:srcRect b="0" l="0" r="0" t="0"/>
          <a:stretch/>
        </p:blipFill>
        <p:spPr>
          <a:xfrm>
            <a:off x="10590967" y="6298367"/>
            <a:ext cx="1267288" cy="36873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5.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png"/><Relationship Id="rId4" Type="http://schemas.openxmlformats.org/officeDocument/2006/relationships/image" Target="../media/image9.png"/><Relationship Id="rId5" Type="http://schemas.openxmlformats.org/officeDocument/2006/relationships/image" Target="../media/image26.png"/><Relationship Id="rId6"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6.png"/><Relationship Id="rId7"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6.png"/><Relationship Id="rId4" Type="http://schemas.openxmlformats.org/officeDocument/2006/relationships/image" Target="../media/image22.png"/><Relationship Id="rId5"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11" Type="http://schemas.openxmlformats.org/officeDocument/2006/relationships/hyperlink" Target="https://www.agedcarequality.gov.au/resources/overview-restrictive-practices" TargetMode="External"/><Relationship Id="rId10" Type="http://schemas.openxmlformats.org/officeDocument/2006/relationships/hyperlink" Target="https://amhonline.amh.net.au.acs.hcn.com.au/" TargetMode="External"/><Relationship Id="rId12" Type="http://schemas.openxmlformats.org/officeDocument/2006/relationships/hyperlink" Target="https://pubmed.ncbi.nlm.nih.gov/29760253/"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hyperlink" Target="https://agedcare.royalcommission.gov.au/sites/default/files/2019-12/background-paper-3.pdf" TargetMode="External"/><Relationship Id="rId4" Type="http://schemas.openxmlformats.org/officeDocument/2006/relationships/hyperlink" Target="https://www.health.nsw.gov.au/mentalhealth/resources/Publications/assessment-mgmt-people-bpsd-2022.pdf" TargetMode="External"/><Relationship Id="rId9" Type="http://schemas.openxmlformats.org/officeDocument/2006/relationships/hyperlink" Target="https://adf.org.au/drug-facts/depressants/" TargetMode="External"/><Relationship Id="rId5" Type="http://schemas.openxmlformats.org/officeDocument/2006/relationships/hyperlink" Target="https://www.dementia.com.au/resource-hub/behaviour-management-a-guide-to-good-practice" TargetMode="External"/><Relationship Id="rId6" Type="http://schemas.openxmlformats.org/officeDocument/2006/relationships/hyperlink" Target="https://www.agedcarequality.gov.au/resources/psychotropic-medications-used-australia-information-aged-care" TargetMode="External"/><Relationship Id="rId7" Type="http://schemas.openxmlformats.org/officeDocument/2006/relationships/hyperlink" Target="https://agedcare.royalcommission.gov.au/publications/interim-report" TargetMode="External"/><Relationship Id="rId8" Type="http://schemas.openxmlformats.org/officeDocument/2006/relationships/hyperlink" Target="https://www.betterhealth.vic.gov.au/health/healthyliving/tranquillisers#what-are-benzodiazepin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
          <p:cNvSpPr txBox="1"/>
          <p:nvPr>
            <p:ph idx="1" type="body"/>
          </p:nvPr>
        </p:nvSpPr>
        <p:spPr>
          <a:xfrm>
            <a:off x="379112" y="4720281"/>
            <a:ext cx="6012163" cy="924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AU"/>
              <a:t>Education Activity</a:t>
            </a:r>
            <a:endParaRPr/>
          </a:p>
        </p:txBody>
      </p:sp>
      <p:sp>
        <p:nvSpPr>
          <p:cNvPr id="138" name="Google Shape;138;p1"/>
          <p:cNvSpPr txBox="1"/>
          <p:nvPr>
            <p:ph idx="3" type="body"/>
          </p:nvPr>
        </p:nvSpPr>
        <p:spPr>
          <a:xfrm>
            <a:off x="378808" y="1959605"/>
            <a:ext cx="7492446" cy="25726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CAB"/>
              </a:buClr>
              <a:buSzPts val="4500"/>
              <a:buNone/>
            </a:pPr>
            <a:r>
              <a:rPr lang="en-AU"/>
              <a:t>Appropriate use of benzodiazepine medications for sleep disturbances in people living with dementia</a:t>
            </a:r>
            <a:endParaRPr/>
          </a:p>
        </p:txBody>
      </p:sp>
      <p:sp>
        <p:nvSpPr>
          <p:cNvPr id="139" name="Google Shape;139;p1"/>
          <p:cNvSpPr txBox="1"/>
          <p:nvPr>
            <p:ph idx="4" type="body"/>
          </p:nvPr>
        </p:nvSpPr>
        <p:spPr>
          <a:xfrm>
            <a:off x="378808" y="6054606"/>
            <a:ext cx="5649617" cy="4097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AU"/>
              <a:t>Centre for Medicine Use and Safety (CMUS)</a:t>
            </a:r>
            <a:endParaRPr/>
          </a:p>
        </p:txBody>
      </p:sp>
      <p:sp>
        <p:nvSpPr>
          <p:cNvPr id="140" name="Google Shape;140;p1"/>
          <p:cNvSpPr txBox="1"/>
          <p:nvPr>
            <p:ph idx="2" type="body"/>
          </p:nvPr>
        </p:nvSpPr>
        <p:spPr>
          <a:xfrm>
            <a:off x="370485" y="4463086"/>
            <a:ext cx="5649316" cy="4097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0"/>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Learning Objectives</a:t>
            </a:r>
            <a:endParaRPr/>
          </a:p>
          <a:p>
            <a:pPr indent="0" lvl="0" marL="0" rtl="0" algn="l">
              <a:lnSpc>
                <a:spcPct val="90000"/>
              </a:lnSpc>
              <a:spcBef>
                <a:spcPts val="1000"/>
              </a:spcBef>
              <a:spcAft>
                <a:spcPts val="0"/>
              </a:spcAft>
              <a:buClr>
                <a:schemeClr val="dk1"/>
              </a:buClr>
              <a:buSzPts val="4200"/>
              <a:buNone/>
            </a:pPr>
            <a:r>
              <a:t/>
            </a:r>
            <a:endParaRPr/>
          </a:p>
        </p:txBody>
      </p:sp>
      <p:sp>
        <p:nvSpPr>
          <p:cNvPr id="225" name="Google Shape;225;p10"/>
          <p:cNvSpPr txBox="1"/>
          <p:nvPr>
            <p:ph idx="4" type="body"/>
          </p:nvPr>
        </p:nvSpPr>
        <p:spPr>
          <a:xfrm>
            <a:off x="286182" y="1146615"/>
            <a:ext cx="11173636" cy="546621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en-AU"/>
              <a:t>For people living with dementia and changed behaviours:  </a:t>
            </a:r>
            <a:endParaRPr/>
          </a:p>
          <a:p>
            <a:pPr indent="0" lvl="0" marL="0" rtl="0" algn="l">
              <a:lnSpc>
                <a:spcPct val="90000"/>
              </a:lnSpc>
              <a:spcBef>
                <a:spcPts val="1000"/>
              </a:spcBef>
              <a:spcAft>
                <a:spcPts val="0"/>
              </a:spcAft>
              <a:buClr>
                <a:schemeClr val="dk1"/>
              </a:buClr>
              <a:buSzPts val="1200"/>
              <a:buNone/>
            </a:pPr>
            <a:r>
              <a:t/>
            </a:r>
            <a:endParaRPr sz="1200"/>
          </a:p>
          <a:p>
            <a:pPr indent="-457200" lvl="1" marL="800100" rtl="0" algn="l">
              <a:lnSpc>
                <a:spcPct val="150000"/>
              </a:lnSpc>
              <a:spcBef>
                <a:spcPts val="500"/>
              </a:spcBef>
              <a:spcAft>
                <a:spcPts val="0"/>
              </a:spcAft>
              <a:buClr>
                <a:schemeClr val="dk1"/>
              </a:buClr>
              <a:buSzPts val="2000"/>
              <a:buFont typeface="Calibri"/>
              <a:buAutoNum type="arabicPeriod"/>
            </a:pPr>
            <a:r>
              <a:rPr lang="en-AU" sz="2000">
                <a:latin typeface="Arial"/>
                <a:ea typeface="Arial"/>
                <a:cs typeface="Arial"/>
                <a:sym typeface="Arial"/>
              </a:rPr>
              <a:t>Identify the prompts for discontinuation of a benzodiazepine for people living with dementia and sleep disturbances</a:t>
            </a:r>
            <a:endParaRPr/>
          </a:p>
          <a:p>
            <a:pPr indent="-425450" lvl="1" marL="800100" rtl="0" algn="l">
              <a:lnSpc>
                <a:spcPct val="150000"/>
              </a:lnSpc>
              <a:spcBef>
                <a:spcPts val="500"/>
              </a:spcBef>
              <a:spcAft>
                <a:spcPts val="0"/>
              </a:spcAft>
              <a:buClr>
                <a:schemeClr val="dk1"/>
              </a:buClr>
              <a:buSzPts val="500"/>
              <a:buFont typeface="Calibri"/>
              <a:buNone/>
            </a:pPr>
            <a:r>
              <a:t/>
            </a:r>
            <a:endParaRPr sz="500">
              <a:latin typeface="Arial"/>
              <a:ea typeface="Arial"/>
              <a:cs typeface="Arial"/>
              <a:sym typeface="Arial"/>
            </a:endParaRPr>
          </a:p>
          <a:p>
            <a:pPr indent="-457200" lvl="1" marL="800100" rtl="0" algn="l">
              <a:lnSpc>
                <a:spcPct val="150000"/>
              </a:lnSpc>
              <a:spcBef>
                <a:spcPts val="500"/>
              </a:spcBef>
              <a:spcAft>
                <a:spcPts val="0"/>
              </a:spcAft>
              <a:buClr>
                <a:schemeClr val="dk1"/>
              </a:buClr>
              <a:buSzPts val="2000"/>
              <a:buFont typeface="Calibri"/>
              <a:buAutoNum type="arabicPeriod"/>
            </a:pPr>
            <a:r>
              <a:rPr lang="en-AU" sz="2000">
                <a:latin typeface="Arial"/>
                <a:ea typeface="Arial"/>
                <a:cs typeface="Arial"/>
                <a:sym typeface="Arial"/>
              </a:rPr>
              <a:t>Compare the potential harms and benefits associated with prescribing benzodiazepines regularly versus when required (or PRN)</a:t>
            </a:r>
            <a:endParaRPr/>
          </a:p>
          <a:p>
            <a:pPr indent="-425450" lvl="1" marL="800100" rtl="0" algn="l">
              <a:lnSpc>
                <a:spcPct val="150000"/>
              </a:lnSpc>
              <a:spcBef>
                <a:spcPts val="500"/>
              </a:spcBef>
              <a:spcAft>
                <a:spcPts val="0"/>
              </a:spcAft>
              <a:buClr>
                <a:schemeClr val="dk1"/>
              </a:buClr>
              <a:buSzPts val="500"/>
              <a:buFont typeface="Calibri"/>
              <a:buNone/>
            </a:pPr>
            <a:r>
              <a:t/>
            </a:r>
            <a:endParaRPr sz="500">
              <a:latin typeface="Arial"/>
              <a:ea typeface="Arial"/>
              <a:cs typeface="Arial"/>
              <a:sym typeface="Arial"/>
            </a:endParaRPr>
          </a:p>
          <a:p>
            <a:pPr indent="-457200" lvl="1" marL="800100" rtl="0" algn="l">
              <a:lnSpc>
                <a:spcPct val="150000"/>
              </a:lnSpc>
              <a:spcBef>
                <a:spcPts val="500"/>
              </a:spcBef>
              <a:spcAft>
                <a:spcPts val="0"/>
              </a:spcAft>
              <a:buClr>
                <a:schemeClr val="dk1"/>
              </a:buClr>
              <a:buSzPts val="2000"/>
              <a:buFont typeface="Calibri"/>
              <a:buAutoNum type="arabicPeriod"/>
            </a:pPr>
            <a:r>
              <a:rPr lang="en-AU" sz="2000">
                <a:latin typeface="Arial"/>
                <a:ea typeface="Arial"/>
                <a:cs typeface="Arial"/>
                <a:sym typeface="Arial"/>
              </a:rPr>
              <a:t>Specify the criteria for escalating care surrounding discontinuation of a benzodiazepine</a:t>
            </a:r>
            <a:endParaRPr/>
          </a:p>
          <a:p>
            <a:pPr indent="-425450" lvl="1" marL="800100" rtl="0" algn="l">
              <a:lnSpc>
                <a:spcPct val="150000"/>
              </a:lnSpc>
              <a:spcBef>
                <a:spcPts val="500"/>
              </a:spcBef>
              <a:spcAft>
                <a:spcPts val="0"/>
              </a:spcAft>
              <a:buClr>
                <a:schemeClr val="dk1"/>
              </a:buClr>
              <a:buSzPts val="500"/>
              <a:buFont typeface="Calibri"/>
              <a:buNone/>
            </a:pPr>
            <a:r>
              <a:t/>
            </a:r>
            <a:endParaRPr sz="500">
              <a:latin typeface="Arial"/>
              <a:ea typeface="Arial"/>
              <a:cs typeface="Arial"/>
              <a:sym typeface="Arial"/>
            </a:endParaRPr>
          </a:p>
          <a:p>
            <a:pPr indent="-457200" lvl="1" marL="800100" rtl="0" algn="l">
              <a:lnSpc>
                <a:spcPct val="150000"/>
              </a:lnSpc>
              <a:spcBef>
                <a:spcPts val="500"/>
              </a:spcBef>
              <a:spcAft>
                <a:spcPts val="0"/>
              </a:spcAft>
              <a:buClr>
                <a:schemeClr val="dk1"/>
              </a:buClr>
              <a:buSzPts val="2000"/>
              <a:buFont typeface="Calibri"/>
              <a:buAutoNum type="arabicPeriod"/>
            </a:pPr>
            <a:r>
              <a:rPr lang="en-AU" sz="2000">
                <a:latin typeface="Arial"/>
                <a:ea typeface="Arial"/>
                <a:cs typeface="Arial"/>
                <a:sym typeface="Arial"/>
              </a:rPr>
              <a:t>Explain what should be documented surrounding discontinuation of a benzodiazepine</a:t>
            </a:r>
            <a:endParaRPr/>
          </a:p>
          <a:p>
            <a:pPr indent="-425450" lvl="1" marL="800100" rtl="0" algn="l">
              <a:lnSpc>
                <a:spcPct val="150000"/>
              </a:lnSpc>
              <a:spcBef>
                <a:spcPts val="500"/>
              </a:spcBef>
              <a:spcAft>
                <a:spcPts val="0"/>
              </a:spcAft>
              <a:buClr>
                <a:schemeClr val="dk1"/>
              </a:buClr>
              <a:buSzPts val="500"/>
              <a:buFont typeface="Calibri"/>
              <a:buNone/>
            </a:pPr>
            <a:r>
              <a:t/>
            </a:r>
            <a:endParaRPr sz="500">
              <a:latin typeface="Arial"/>
              <a:ea typeface="Arial"/>
              <a:cs typeface="Arial"/>
              <a:sym typeface="Arial"/>
            </a:endParaRPr>
          </a:p>
          <a:p>
            <a:pPr indent="-457200" lvl="1" marL="800100" rtl="0" algn="l">
              <a:lnSpc>
                <a:spcPct val="150000"/>
              </a:lnSpc>
              <a:spcBef>
                <a:spcPts val="500"/>
              </a:spcBef>
              <a:spcAft>
                <a:spcPts val="0"/>
              </a:spcAft>
              <a:buClr>
                <a:schemeClr val="dk1"/>
              </a:buClr>
              <a:buSzPts val="2000"/>
              <a:buFont typeface="Calibri"/>
              <a:buAutoNum type="arabicPeriod"/>
            </a:pPr>
            <a:r>
              <a:rPr lang="en-AU" sz="2000">
                <a:latin typeface="Arial"/>
                <a:ea typeface="Arial"/>
                <a:cs typeface="Arial"/>
                <a:sym typeface="Arial"/>
              </a:rPr>
              <a:t>Be aware of supporting resources accompanying the Guideline to use in everyday practice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ph idx="1" type="body"/>
          </p:nvPr>
        </p:nvSpPr>
        <p:spPr>
          <a:xfrm>
            <a:off x="138368" y="1741593"/>
            <a:ext cx="5757606" cy="3435594"/>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lt1"/>
              </a:buClr>
              <a:buSzPts val="4400"/>
              <a:buNone/>
            </a:pPr>
            <a:r>
              <a:rPr lang="en-AU"/>
              <a:t>Discontinuation of benzodiazepines</a:t>
            </a:r>
            <a:endParaRPr>
              <a:latin typeface="Calibri"/>
              <a:ea typeface="Calibri"/>
              <a:cs typeface="Calibri"/>
              <a:sym typeface="Calibri"/>
            </a:endParaRPr>
          </a:p>
          <a:p>
            <a:pPr indent="0" lvl="0" marL="0" rtl="0" algn="r">
              <a:lnSpc>
                <a:spcPct val="90000"/>
              </a:lnSpc>
              <a:spcBef>
                <a:spcPts val="1000"/>
              </a:spcBef>
              <a:spcAft>
                <a:spcPts val="0"/>
              </a:spcAft>
              <a:buClr>
                <a:schemeClr val="lt1"/>
              </a:buClr>
              <a:buSzPts val="4400"/>
              <a:buNone/>
            </a:pPr>
            <a:r>
              <a:t/>
            </a:r>
            <a:endParaRPr/>
          </a:p>
        </p:txBody>
      </p:sp>
      <p:pic>
        <p:nvPicPr>
          <p:cNvPr id="231" name="Google Shape;231;p11"/>
          <p:cNvPicPr preferRelativeResize="0"/>
          <p:nvPr>
            <p:ph idx="2" type="pic"/>
          </p:nvPr>
        </p:nvPicPr>
        <p:blipFill rotWithShape="1">
          <a:blip r:embed="rId3">
            <a:alphaModFix/>
          </a:blip>
          <a:srcRect b="2609" l="0" r="0" t="2610"/>
          <a:stretch/>
        </p:blipFill>
        <p:spPr>
          <a:xfrm>
            <a:off x="5767754" y="1257139"/>
            <a:ext cx="6424246" cy="4057813"/>
          </a:xfrm>
          <a:prstGeom prst="rect">
            <a:avLst/>
          </a:prstGeom>
          <a:blipFill rotWithShape="1">
            <a:blip r:embed="rId4">
              <a:alphaModFix/>
            </a:blip>
            <a:tile algn="l" flip="none" tx="0" sx="100000" ty="0" sy="100000"/>
          </a:blipFill>
          <a:ln>
            <a:noFill/>
          </a:ln>
        </p:spPr>
      </p:pic>
      <p:sp>
        <p:nvSpPr>
          <p:cNvPr id="232" name="Google Shape;232;p11"/>
          <p:cNvSpPr txBox="1"/>
          <p:nvPr/>
        </p:nvSpPr>
        <p:spPr>
          <a:xfrm>
            <a:off x="8472274" y="5314952"/>
            <a:ext cx="314793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AU" sz="900">
                <a:solidFill>
                  <a:schemeClr val="dk1"/>
                </a:solidFill>
                <a:latin typeface="Arial"/>
                <a:ea typeface="Arial"/>
                <a:cs typeface="Arial"/>
                <a:sym typeface="Arial"/>
              </a:rPr>
              <a:t>Image from freepik</a:t>
            </a:r>
            <a:endParaRPr i="1" sz="9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2"/>
          <p:cNvSpPr txBox="1"/>
          <p:nvPr>
            <p:ph idx="2" type="body"/>
          </p:nvPr>
        </p:nvSpPr>
        <p:spPr>
          <a:xfrm>
            <a:off x="306059" y="326309"/>
            <a:ext cx="8367677"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What is medication discontinuation?</a:t>
            </a:r>
            <a:endParaRPr/>
          </a:p>
        </p:txBody>
      </p:sp>
      <p:sp>
        <p:nvSpPr>
          <p:cNvPr id="239" name="Google Shape;239;p12"/>
          <p:cNvSpPr txBox="1"/>
          <p:nvPr>
            <p:ph idx="4" type="body"/>
          </p:nvPr>
        </p:nvSpPr>
        <p:spPr>
          <a:xfrm>
            <a:off x="300211" y="2097681"/>
            <a:ext cx="10815464" cy="329916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en-AU"/>
              <a:t>Medication discontinuation is the planned and supervised process of stopping a medication</a:t>
            </a:r>
            <a:endParaRPr/>
          </a:p>
          <a:p>
            <a:pPr indent="-342900" lvl="0" marL="342900" rtl="0" algn="l">
              <a:lnSpc>
                <a:spcPct val="90000"/>
              </a:lnSpc>
              <a:spcBef>
                <a:spcPts val="1000"/>
              </a:spcBef>
              <a:spcAft>
                <a:spcPts val="0"/>
              </a:spcAft>
              <a:buClr>
                <a:schemeClr val="dk1"/>
              </a:buClr>
              <a:buSzPts val="2000"/>
              <a:buFont typeface="Arial"/>
              <a:buChar char="•"/>
            </a:pPr>
            <a:r>
              <a:rPr lang="en-AU"/>
              <a:t>Medication discontinuation may also be known as:</a:t>
            </a:r>
            <a:endParaRPr/>
          </a:p>
          <a:p>
            <a:pPr indent="-228600" lvl="1" marL="685800" rtl="0" algn="l">
              <a:lnSpc>
                <a:spcPct val="150000"/>
              </a:lnSpc>
              <a:spcBef>
                <a:spcPts val="500"/>
              </a:spcBef>
              <a:spcAft>
                <a:spcPts val="0"/>
              </a:spcAft>
              <a:buClr>
                <a:schemeClr val="dk1"/>
              </a:buClr>
              <a:buSzPts val="2000"/>
              <a:buChar char="o"/>
            </a:pPr>
            <a:r>
              <a:rPr lang="en-AU" sz="2000">
                <a:latin typeface="Arial"/>
                <a:ea typeface="Arial"/>
                <a:cs typeface="Arial"/>
                <a:sym typeface="Arial"/>
              </a:rPr>
              <a:t>Deprescribing </a:t>
            </a:r>
            <a:endParaRPr/>
          </a:p>
          <a:p>
            <a:pPr indent="-228600" lvl="1" marL="685800" rtl="0" algn="l">
              <a:lnSpc>
                <a:spcPct val="150000"/>
              </a:lnSpc>
              <a:spcBef>
                <a:spcPts val="500"/>
              </a:spcBef>
              <a:spcAft>
                <a:spcPts val="0"/>
              </a:spcAft>
              <a:buClr>
                <a:schemeClr val="dk1"/>
              </a:buClr>
              <a:buSzPts val="2000"/>
              <a:buChar char="o"/>
            </a:pPr>
            <a:r>
              <a:rPr lang="en-AU" sz="2000">
                <a:latin typeface="Arial"/>
                <a:ea typeface="Arial"/>
                <a:cs typeface="Arial"/>
                <a:sym typeface="Arial"/>
              </a:rPr>
              <a:t>Medication cessation</a:t>
            </a:r>
            <a:endParaRPr/>
          </a:p>
          <a:p>
            <a:pPr indent="-228600" lvl="1" marL="685800" rtl="0" algn="l">
              <a:lnSpc>
                <a:spcPct val="150000"/>
              </a:lnSpc>
              <a:spcBef>
                <a:spcPts val="500"/>
              </a:spcBef>
              <a:spcAft>
                <a:spcPts val="0"/>
              </a:spcAft>
              <a:buClr>
                <a:schemeClr val="dk1"/>
              </a:buClr>
              <a:buSzPts val="2000"/>
              <a:buChar char="o"/>
            </a:pPr>
            <a:r>
              <a:rPr lang="en-AU" sz="2000">
                <a:latin typeface="Arial"/>
                <a:ea typeface="Arial"/>
                <a:cs typeface="Arial"/>
                <a:sym typeface="Arial"/>
              </a:rPr>
              <a:t>Medication withdrawal</a:t>
            </a:r>
            <a:endParaRPr/>
          </a:p>
          <a:p>
            <a:pPr indent="-215900" lvl="0" marL="342900" rtl="0" algn="l">
              <a:lnSpc>
                <a:spcPct val="90000"/>
              </a:lnSpc>
              <a:spcBef>
                <a:spcPts val="1000"/>
              </a:spcBef>
              <a:spcAft>
                <a:spcPts val="0"/>
              </a:spcAft>
              <a:buClr>
                <a:schemeClr val="dk1"/>
              </a:buClr>
              <a:buSzPts val="2000"/>
              <a:buFont typeface="Arial"/>
              <a:buNone/>
            </a:pPr>
            <a:r>
              <a:t/>
            </a:r>
            <a:endParaRPr/>
          </a:p>
        </p:txBody>
      </p:sp>
      <p:pic>
        <p:nvPicPr>
          <p:cNvPr id="240" name="Google Shape;240;p12"/>
          <p:cNvPicPr preferRelativeResize="0"/>
          <p:nvPr/>
        </p:nvPicPr>
        <p:blipFill rotWithShape="1">
          <a:blip r:embed="rId3">
            <a:alphaModFix/>
          </a:blip>
          <a:srcRect b="10460" l="0" r="0" t="14069"/>
          <a:stretch/>
        </p:blipFill>
        <p:spPr>
          <a:xfrm>
            <a:off x="3622918" y="4642294"/>
            <a:ext cx="1733958" cy="1546155"/>
          </a:xfrm>
          <a:prstGeom prst="rect">
            <a:avLst/>
          </a:prstGeom>
          <a:noFill/>
          <a:ln>
            <a:noFill/>
          </a:ln>
        </p:spPr>
      </p:pic>
      <p:pic>
        <p:nvPicPr>
          <p:cNvPr id="241" name="Google Shape;241;p12"/>
          <p:cNvPicPr preferRelativeResize="0"/>
          <p:nvPr/>
        </p:nvPicPr>
        <p:blipFill rotWithShape="1">
          <a:blip r:embed="rId4">
            <a:alphaModFix/>
          </a:blip>
          <a:srcRect b="8762" l="0" r="0" t="7216"/>
          <a:stretch/>
        </p:blipFill>
        <p:spPr>
          <a:xfrm>
            <a:off x="6006761" y="4568371"/>
            <a:ext cx="1570014" cy="16200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3"/>
          <p:cNvSpPr txBox="1"/>
          <p:nvPr>
            <p:ph idx="2" type="body"/>
          </p:nvPr>
        </p:nvSpPr>
        <p:spPr>
          <a:xfrm>
            <a:off x="306060" y="326309"/>
            <a:ext cx="843734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When should we start thinking about discontinuation?</a:t>
            </a:r>
            <a:endParaRPr/>
          </a:p>
        </p:txBody>
      </p:sp>
      <p:sp>
        <p:nvSpPr>
          <p:cNvPr id="248" name="Google Shape;248;p13"/>
          <p:cNvSpPr txBox="1"/>
          <p:nvPr/>
        </p:nvSpPr>
        <p:spPr>
          <a:xfrm>
            <a:off x="555171" y="1906128"/>
            <a:ext cx="5308190" cy="3795621"/>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1800"/>
              <a:buFont typeface="Arial"/>
              <a:buChar char="•"/>
            </a:pPr>
            <a:r>
              <a:rPr b="0" lang="en-AU" sz="1800">
                <a:solidFill>
                  <a:schemeClr val="dk1"/>
                </a:solidFill>
                <a:latin typeface="Arial"/>
                <a:ea typeface="Arial"/>
                <a:cs typeface="Arial"/>
                <a:sym typeface="Arial"/>
              </a:rPr>
              <a:t>Benzodiazepines are associated with significant risk of unintended and sometimes harmful effects (</a:t>
            </a:r>
            <a:r>
              <a:rPr b="1" lang="en-AU" sz="1800">
                <a:solidFill>
                  <a:schemeClr val="dk1"/>
                </a:solidFill>
                <a:latin typeface="Arial"/>
                <a:ea typeface="Arial"/>
                <a:cs typeface="Arial"/>
                <a:sym typeface="Arial"/>
              </a:rPr>
              <a:t>adverse events</a:t>
            </a:r>
            <a:r>
              <a:rPr b="0" lang="en-AU" sz="1800">
                <a:solidFill>
                  <a:schemeClr val="dk1"/>
                </a:solidFill>
                <a:latin typeface="Arial"/>
                <a:ea typeface="Arial"/>
                <a:cs typeface="Arial"/>
                <a:sym typeface="Arial"/>
              </a:rPr>
              <a:t>)</a:t>
            </a:r>
            <a:endParaRPr/>
          </a:p>
          <a:p>
            <a:pPr indent="-228600" lvl="1" marL="685800" marR="0" rtl="0" algn="l">
              <a:lnSpc>
                <a:spcPct val="90000"/>
              </a:lnSpc>
              <a:spcBef>
                <a:spcPts val="500"/>
              </a:spcBef>
              <a:spcAft>
                <a:spcPts val="0"/>
              </a:spcAft>
              <a:buClr>
                <a:schemeClr val="dk1"/>
              </a:buClr>
              <a:buSzPts val="1700"/>
              <a:buFont typeface="Noto Sans Symbols"/>
              <a:buChar char="❑"/>
            </a:pPr>
            <a:r>
              <a:rPr b="0" i="0" lang="en-AU" sz="1700" u="none" cap="none" strike="noStrike">
                <a:solidFill>
                  <a:schemeClr val="dk1"/>
                </a:solidFill>
                <a:latin typeface="Arial"/>
                <a:ea typeface="Arial"/>
                <a:cs typeface="Arial"/>
                <a:sym typeface="Arial"/>
              </a:rPr>
              <a:t>Is the person living with dementia experiencing an adverse event?</a:t>
            </a:r>
            <a:endParaRPr/>
          </a:p>
          <a:p>
            <a:pPr indent="-228600" lvl="2" marL="1143000" marR="0" rtl="0" algn="l">
              <a:lnSpc>
                <a:spcPct val="90000"/>
              </a:lnSpc>
              <a:spcBef>
                <a:spcPts val="500"/>
              </a:spcBef>
              <a:spcAft>
                <a:spcPts val="0"/>
              </a:spcAft>
              <a:buClr>
                <a:schemeClr val="dk1"/>
              </a:buClr>
              <a:buSzPts val="1400"/>
              <a:buFont typeface="Noto Sans Symbols"/>
              <a:buChar char="▪"/>
            </a:pPr>
            <a:r>
              <a:rPr b="0" i="1" lang="en-AU" sz="1400" u="none" cap="none" strike="noStrike">
                <a:solidFill>
                  <a:schemeClr val="dk1"/>
                </a:solidFill>
                <a:latin typeface="Arial"/>
                <a:ea typeface="Arial"/>
                <a:cs typeface="Arial"/>
                <a:sym typeface="Arial"/>
              </a:rPr>
              <a:t>e.g. the person is drowsy since starting a benzodiazepine</a:t>
            </a:r>
            <a:endParaRPr b="0" i="0" sz="1400" u="none" cap="none" strike="noStrike">
              <a:solidFill>
                <a:schemeClr val="dk1"/>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ts val="4500"/>
              <a:buFont typeface="Courier New"/>
              <a:buNone/>
            </a:pPr>
            <a:r>
              <a:t/>
            </a:r>
            <a:endParaRPr b="0" i="0" sz="4500" u="none" cap="none" strike="noStrike">
              <a:solidFill>
                <a:schemeClr val="dk1"/>
              </a:solidFill>
              <a:latin typeface="Arial"/>
              <a:ea typeface="Arial"/>
              <a:cs typeface="Arial"/>
              <a:sym typeface="Arial"/>
            </a:endParaRPr>
          </a:p>
          <a:p>
            <a:pPr indent="-342900" lvl="0" marL="342900" marR="0" rtl="0" algn="l">
              <a:lnSpc>
                <a:spcPct val="90000"/>
              </a:lnSpc>
              <a:spcBef>
                <a:spcPts val="1000"/>
              </a:spcBef>
              <a:spcAft>
                <a:spcPts val="0"/>
              </a:spcAft>
              <a:buClr>
                <a:srgbClr val="000000"/>
              </a:buClr>
              <a:buSzPts val="1800"/>
              <a:buFont typeface="Arial"/>
              <a:buChar char="•"/>
            </a:pPr>
            <a:r>
              <a:rPr b="0" lang="en-AU" sz="1800">
                <a:solidFill>
                  <a:srgbClr val="000000"/>
                </a:solidFill>
                <a:latin typeface="Arial"/>
                <a:ea typeface="Arial"/>
                <a:cs typeface="Arial"/>
                <a:sym typeface="Arial"/>
              </a:rPr>
              <a:t>Using benzodiazepines for changed behaviours may be considered </a:t>
            </a:r>
            <a:r>
              <a:rPr b="1" lang="en-AU" sz="1800">
                <a:solidFill>
                  <a:srgbClr val="000000"/>
                </a:solidFill>
                <a:latin typeface="Arial"/>
                <a:ea typeface="Arial"/>
                <a:cs typeface="Arial"/>
                <a:sym typeface="Arial"/>
              </a:rPr>
              <a:t>restrictive practice</a:t>
            </a:r>
            <a:endParaRPr/>
          </a:p>
          <a:p>
            <a:pPr indent="-228600" lvl="1" marL="685800" marR="0" rtl="0" algn="l">
              <a:lnSpc>
                <a:spcPct val="90000"/>
              </a:lnSpc>
              <a:spcBef>
                <a:spcPts val="500"/>
              </a:spcBef>
              <a:spcAft>
                <a:spcPts val="0"/>
              </a:spcAft>
              <a:buClr>
                <a:srgbClr val="000000"/>
              </a:buClr>
              <a:buSzPts val="1700"/>
              <a:buFont typeface="Noto Sans Symbols"/>
              <a:buChar char="❑"/>
            </a:pPr>
            <a:r>
              <a:rPr b="0" i="0" lang="en-AU" sz="1700" u="none" cap="none" strike="noStrike">
                <a:solidFill>
                  <a:srgbClr val="000000"/>
                </a:solidFill>
                <a:latin typeface="Arial"/>
                <a:ea typeface="Arial"/>
                <a:cs typeface="Arial"/>
                <a:sym typeface="Arial"/>
              </a:rPr>
              <a:t>Restrictive practice must only be used as a last resort and for the shortest time necessary</a:t>
            </a:r>
            <a:endParaRPr b="0" i="0" sz="2000" u="none" cap="none" strike="noStrike">
              <a:solidFill>
                <a:schemeClr val="dk1"/>
              </a:solidFill>
              <a:latin typeface="Arial"/>
              <a:ea typeface="Arial"/>
              <a:cs typeface="Arial"/>
              <a:sym typeface="Arial"/>
            </a:endParaRPr>
          </a:p>
          <a:p>
            <a:pPr indent="-101600" lvl="1" marL="685800" marR="0" rtl="0" algn="l">
              <a:lnSpc>
                <a:spcPct val="90000"/>
              </a:lnSpc>
              <a:spcBef>
                <a:spcPts val="500"/>
              </a:spcBef>
              <a:spcAft>
                <a:spcPts val="0"/>
              </a:spcAft>
              <a:buClr>
                <a:schemeClr val="dk1"/>
              </a:buClr>
              <a:buSzPts val="2000"/>
              <a:buFont typeface="Courier New"/>
              <a:buNone/>
            </a:pPr>
            <a:r>
              <a:t/>
            </a:r>
            <a:endParaRPr b="0" i="0" sz="2000" u="none" cap="none" strike="noStrike">
              <a:solidFill>
                <a:schemeClr val="dk1"/>
              </a:solidFill>
              <a:latin typeface="Arial"/>
              <a:ea typeface="Arial"/>
              <a:cs typeface="Arial"/>
              <a:sym typeface="Arial"/>
            </a:endParaRPr>
          </a:p>
          <a:p>
            <a:pPr indent="-215900" lvl="0" marL="342900" marR="0" rtl="0" algn="l">
              <a:lnSpc>
                <a:spcPct val="90000"/>
              </a:lnSpc>
              <a:spcBef>
                <a:spcPts val="1000"/>
              </a:spcBef>
              <a:spcAft>
                <a:spcPts val="0"/>
              </a:spcAft>
              <a:buClr>
                <a:schemeClr val="dk1"/>
              </a:buClr>
              <a:buSzPts val="2000"/>
              <a:buFont typeface="Arial"/>
              <a:buNone/>
            </a:pPr>
            <a:r>
              <a:t/>
            </a:r>
            <a:endParaRPr b="0" sz="2000">
              <a:solidFill>
                <a:schemeClr val="dk1"/>
              </a:solidFill>
              <a:latin typeface="Arial"/>
              <a:ea typeface="Arial"/>
              <a:cs typeface="Arial"/>
              <a:sym typeface="Arial"/>
            </a:endParaRPr>
          </a:p>
        </p:txBody>
      </p:sp>
      <p:sp>
        <p:nvSpPr>
          <p:cNvPr id="249" name="Google Shape;249;p13"/>
          <p:cNvSpPr txBox="1"/>
          <p:nvPr/>
        </p:nvSpPr>
        <p:spPr>
          <a:xfrm>
            <a:off x="6096000" y="1906128"/>
            <a:ext cx="5791200" cy="3795621"/>
          </a:xfrm>
          <a:prstGeom prst="rect">
            <a:avLst/>
          </a:prstGeom>
          <a:noFill/>
          <a:ln>
            <a:noFill/>
          </a:ln>
        </p:spPr>
        <p:txBody>
          <a:bodyPr anchorCtr="0" anchor="t" bIns="45700" lIns="91425" spcFirstLastPara="1" rIns="91425" wrap="square" tIns="45700">
            <a:noAutofit/>
          </a:bodyPr>
          <a:lstStyle/>
          <a:p>
            <a:pPr indent="-228600" lvl="1" marL="685800" marR="0" rtl="0" algn="l">
              <a:lnSpc>
                <a:spcPct val="90000"/>
              </a:lnSpc>
              <a:spcBef>
                <a:spcPts val="0"/>
              </a:spcBef>
              <a:spcAft>
                <a:spcPts val="0"/>
              </a:spcAft>
              <a:buClr>
                <a:srgbClr val="000000"/>
              </a:buClr>
              <a:buSzPts val="1800"/>
              <a:buFont typeface="Arial"/>
              <a:buChar char="•"/>
            </a:pPr>
            <a:r>
              <a:rPr b="0" i="0" lang="en-AU" sz="1800" u="none" cap="none" strike="noStrike">
                <a:solidFill>
                  <a:srgbClr val="000000"/>
                </a:solidFill>
                <a:latin typeface="Arial"/>
                <a:ea typeface="Arial"/>
                <a:cs typeface="Arial"/>
                <a:sym typeface="Arial"/>
              </a:rPr>
              <a:t>Benzodiazepines may provide little benefit in relieving sleep disturbances</a:t>
            </a:r>
            <a:endParaRPr/>
          </a:p>
          <a:p>
            <a:pPr indent="-228600" lvl="2" marL="1143000" marR="0" rtl="0" algn="l">
              <a:lnSpc>
                <a:spcPct val="90000"/>
              </a:lnSpc>
              <a:spcBef>
                <a:spcPts val="50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Has the specific changed behaviour you want to improve (</a:t>
            </a:r>
            <a:r>
              <a:rPr b="1" i="0" lang="en-AU" sz="1600" u="none" cap="none" strike="noStrike">
                <a:solidFill>
                  <a:schemeClr val="dk1"/>
                </a:solidFill>
                <a:latin typeface="Arial"/>
                <a:ea typeface="Arial"/>
                <a:cs typeface="Arial"/>
                <a:sym typeface="Arial"/>
              </a:rPr>
              <a:t>target symptom</a:t>
            </a:r>
            <a:r>
              <a:rPr b="0" i="0" lang="en-AU" sz="1600" u="none" cap="none" strike="noStrike">
                <a:solidFill>
                  <a:schemeClr val="dk1"/>
                </a:solidFill>
                <a:latin typeface="Arial"/>
                <a:ea typeface="Arial"/>
                <a:cs typeface="Arial"/>
                <a:sym typeface="Arial"/>
              </a:rPr>
              <a:t>) improved?</a:t>
            </a:r>
            <a:endParaRPr/>
          </a:p>
          <a:p>
            <a:pPr indent="-228600" lvl="3" marL="1600200" marR="0" rtl="0" algn="l">
              <a:lnSpc>
                <a:spcPct val="90000"/>
              </a:lnSpc>
              <a:spcBef>
                <a:spcPts val="500"/>
              </a:spcBef>
              <a:spcAft>
                <a:spcPts val="0"/>
              </a:spcAft>
              <a:buClr>
                <a:schemeClr val="dk1"/>
              </a:buClr>
              <a:buSzPts val="1400"/>
              <a:buFont typeface="Noto Sans Symbols"/>
              <a:buChar char="▪"/>
            </a:pPr>
            <a:r>
              <a:rPr b="0" i="1" lang="en-AU" sz="1400" u="none" cap="none" strike="noStrike">
                <a:solidFill>
                  <a:schemeClr val="dk1"/>
                </a:solidFill>
                <a:latin typeface="Arial"/>
                <a:ea typeface="Arial"/>
                <a:cs typeface="Arial"/>
                <a:sym typeface="Arial"/>
              </a:rPr>
              <a:t>e.g. the person has woken up once during the night over the last 7 days</a:t>
            </a:r>
            <a:endParaRPr b="0" i="0" sz="1600" u="none" cap="none" strike="noStrike">
              <a:solidFill>
                <a:schemeClr val="dk1"/>
              </a:solidFill>
              <a:latin typeface="Arial"/>
              <a:ea typeface="Arial"/>
              <a:cs typeface="Arial"/>
              <a:sym typeface="Arial"/>
            </a:endParaRPr>
          </a:p>
          <a:p>
            <a:pPr indent="-228600" lvl="2" marL="1143000" marR="0" rtl="0" algn="l">
              <a:lnSpc>
                <a:spcPct val="90000"/>
              </a:lnSpc>
              <a:spcBef>
                <a:spcPts val="50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Has the target symptom remained unchanged?</a:t>
            </a:r>
            <a:endParaRPr/>
          </a:p>
          <a:p>
            <a:pPr indent="-228600" lvl="3" marL="1600200" marR="0" rtl="0" algn="l">
              <a:lnSpc>
                <a:spcPct val="90000"/>
              </a:lnSpc>
              <a:spcBef>
                <a:spcPts val="500"/>
              </a:spcBef>
              <a:spcAft>
                <a:spcPts val="0"/>
              </a:spcAft>
              <a:buClr>
                <a:schemeClr val="dk1"/>
              </a:buClr>
              <a:buSzPts val="1400"/>
              <a:buFont typeface="Noto Sans Symbols"/>
              <a:buChar char="▪"/>
            </a:pPr>
            <a:r>
              <a:rPr b="0" i="1" lang="en-AU" sz="1400" u="none" cap="none" strike="noStrike">
                <a:solidFill>
                  <a:schemeClr val="dk1"/>
                </a:solidFill>
                <a:latin typeface="Arial"/>
                <a:ea typeface="Arial"/>
                <a:cs typeface="Arial"/>
                <a:sym typeface="Arial"/>
              </a:rPr>
              <a:t>e.g. the person still wakes up twice each night</a:t>
            </a:r>
            <a:endParaRPr b="0" i="0" sz="2000" u="none" cap="none" strike="noStrike">
              <a:solidFill>
                <a:schemeClr val="dk1"/>
              </a:solidFill>
              <a:latin typeface="Arial"/>
              <a:ea typeface="Arial"/>
              <a:cs typeface="Arial"/>
              <a:sym typeface="Arial"/>
            </a:endParaRPr>
          </a:p>
          <a:p>
            <a:pPr indent="-228600" lvl="2" marL="1143000" marR="0" rtl="0" algn="l">
              <a:lnSpc>
                <a:spcPct val="90000"/>
              </a:lnSpc>
              <a:spcBef>
                <a:spcPts val="50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Has the target symptom worsened? </a:t>
            </a:r>
            <a:endParaRPr/>
          </a:p>
          <a:p>
            <a:pPr indent="-228600" lvl="3" marL="1600200" marR="0" rtl="0" algn="l">
              <a:lnSpc>
                <a:spcPct val="90000"/>
              </a:lnSpc>
              <a:spcBef>
                <a:spcPts val="500"/>
              </a:spcBef>
              <a:spcAft>
                <a:spcPts val="0"/>
              </a:spcAft>
              <a:buClr>
                <a:schemeClr val="dk1"/>
              </a:buClr>
              <a:buSzPts val="1400"/>
              <a:buFont typeface="Noto Sans Symbols"/>
              <a:buChar char="▪"/>
            </a:pPr>
            <a:r>
              <a:rPr b="0" i="1" lang="en-AU" sz="1400" u="none" cap="none" strike="noStrike">
                <a:solidFill>
                  <a:schemeClr val="dk1"/>
                </a:solidFill>
                <a:latin typeface="Arial"/>
                <a:ea typeface="Arial"/>
                <a:cs typeface="Arial"/>
                <a:sym typeface="Arial"/>
              </a:rPr>
              <a:t>e.g. the person wakes up 5 times each night</a:t>
            </a:r>
            <a:endParaRPr b="0" i="0" sz="1000" u="none" cap="none" strike="noStrike">
              <a:solidFill>
                <a:schemeClr val="dk1"/>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ts val="1800"/>
              <a:buFont typeface="Courier New"/>
              <a:buNone/>
            </a:pPr>
            <a:r>
              <a:t/>
            </a:r>
            <a:endParaRPr b="0" i="0" sz="1800" u="none" cap="none" strike="noStrike">
              <a:solidFill>
                <a:schemeClr val="dk1"/>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1800"/>
              <a:buFont typeface="Arial"/>
              <a:buChar char="•"/>
            </a:pPr>
            <a:r>
              <a:rPr b="0" i="0" lang="en-AU" sz="1800" u="none" cap="none" strike="noStrike">
                <a:solidFill>
                  <a:schemeClr val="dk1"/>
                </a:solidFill>
                <a:latin typeface="Arial"/>
                <a:ea typeface="Arial"/>
                <a:cs typeface="Arial"/>
                <a:sym typeface="Arial"/>
              </a:rPr>
              <a:t>Benzodiazepines are associated with tolerance</a:t>
            </a:r>
            <a:endParaRPr/>
          </a:p>
          <a:p>
            <a:pPr indent="-228600" lvl="2" marL="1143000" marR="0" rtl="0" algn="l">
              <a:lnSpc>
                <a:spcPct val="90000"/>
              </a:lnSpc>
              <a:spcBef>
                <a:spcPts val="50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Tolerance occurs when the same dose is no longer as effective</a:t>
            </a:r>
            <a:endParaRPr/>
          </a:p>
          <a:p>
            <a:pPr indent="-228600" lvl="2" marL="1143000" marR="0" rtl="0" algn="l">
              <a:lnSpc>
                <a:spcPct val="90000"/>
              </a:lnSpc>
              <a:spcBef>
                <a:spcPts val="50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Benzodiazepines can lose their effectiveness to improve sleep disturbance within 7 to 28 days</a:t>
            </a:r>
            <a:r>
              <a:rPr b="0" baseline="30000" i="0" lang="en-AU" sz="1600" u="none" cap="none" strike="noStrike">
                <a:solidFill>
                  <a:schemeClr val="dk1"/>
                </a:solidFill>
                <a:latin typeface="Arial"/>
                <a:ea typeface="Arial"/>
                <a:cs typeface="Arial"/>
                <a:sym typeface="Arial"/>
              </a:rPr>
              <a:t>11</a:t>
            </a:r>
            <a:endParaRPr b="0" baseline="30000" i="0" sz="1600" u="none" cap="none" strike="noStrike">
              <a:solidFill>
                <a:schemeClr val="dk1"/>
              </a:solidFill>
              <a:latin typeface="Arial"/>
              <a:ea typeface="Arial"/>
              <a:cs typeface="Arial"/>
              <a:sym typeface="Arial"/>
            </a:endParaRPr>
          </a:p>
          <a:p>
            <a:pPr indent="-165100" lvl="2" marL="1143000" marR="0" rtl="0" algn="l">
              <a:lnSpc>
                <a:spcPct val="90000"/>
              </a:lnSpc>
              <a:spcBef>
                <a:spcPts val="500"/>
              </a:spcBef>
              <a:spcAft>
                <a:spcPts val="0"/>
              </a:spcAft>
              <a:buClr>
                <a:schemeClr val="dk1"/>
              </a:buClr>
              <a:buSzPts val="1000"/>
              <a:buFont typeface="Noto Sans Symbols"/>
              <a:buNone/>
            </a:pPr>
            <a:r>
              <a:t/>
            </a:r>
            <a:endParaRPr b="0" i="0" sz="1000" u="none" cap="none" strike="noStrike">
              <a:solidFill>
                <a:schemeClr val="dk1"/>
              </a:solidFill>
              <a:latin typeface="Arial"/>
              <a:ea typeface="Arial"/>
              <a:cs typeface="Arial"/>
              <a:sym typeface="Arial"/>
            </a:endParaRPr>
          </a:p>
          <a:p>
            <a:pPr indent="0" lvl="2" marL="914400" marR="0" rtl="0" algn="l">
              <a:lnSpc>
                <a:spcPct val="90000"/>
              </a:lnSpc>
              <a:spcBef>
                <a:spcPts val="500"/>
              </a:spcBef>
              <a:spcAft>
                <a:spcPts val="0"/>
              </a:spcAft>
              <a:buClr>
                <a:schemeClr val="dk1"/>
              </a:buClr>
              <a:buSzPts val="2000"/>
              <a:buFont typeface="Noto Sans Symbols"/>
              <a:buNone/>
            </a:pPr>
            <a:r>
              <a:t/>
            </a:r>
            <a:endParaRPr b="0" i="0" sz="2000" u="none" cap="none" strike="noStrike">
              <a:solidFill>
                <a:schemeClr val="dk1"/>
              </a:solidFill>
              <a:latin typeface="Arial"/>
              <a:ea typeface="Arial"/>
              <a:cs typeface="Arial"/>
              <a:sym typeface="Arial"/>
            </a:endParaRPr>
          </a:p>
          <a:p>
            <a:pPr indent="-101600" lvl="1" marL="685800" marR="0" rtl="0" algn="l">
              <a:lnSpc>
                <a:spcPct val="90000"/>
              </a:lnSpc>
              <a:spcBef>
                <a:spcPts val="500"/>
              </a:spcBef>
              <a:spcAft>
                <a:spcPts val="0"/>
              </a:spcAft>
              <a:buClr>
                <a:schemeClr val="dk1"/>
              </a:buClr>
              <a:buSzPts val="2000"/>
              <a:buFont typeface="Courier New"/>
              <a:buNone/>
            </a:pPr>
            <a:r>
              <a:t/>
            </a:r>
            <a:endParaRPr b="0" i="0" sz="2000" u="none" cap="none" strike="noStrike">
              <a:solidFill>
                <a:schemeClr val="dk1"/>
              </a:solidFill>
              <a:latin typeface="Arial"/>
              <a:ea typeface="Arial"/>
              <a:cs typeface="Arial"/>
              <a:sym typeface="Arial"/>
            </a:endParaRPr>
          </a:p>
          <a:p>
            <a:pPr indent="-215900" lvl="0" marL="342900" marR="0" rtl="0" algn="l">
              <a:lnSpc>
                <a:spcPct val="90000"/>
              </a:lnSpc>
              <a:spcBef>
                <a:spcPts val="1000"/>
              </a:spcBef>
              <a:spcAft>
                <a:spcPts val="0"/>
              </a:spcAft>
              <a:buClr>
                <a:schemeClr val="dk1"/>
              </a:buClr>
              <a:buSzPts val="2000"/>
              <a:buFont typeface="Arial"/>
              <a:buNone/>
            </a:pPr>
            <a:r>
              <a:t/>
            </a:r>
            <a:endParaRPr b="0" sz="2000">
              <a:solidFill>
                <a:schemeClr val="dk1"/>
              </a:solidFill>
              <a:latin typeface="Arial"/>
              <a:ea typeface="Arial"/>
              <a:cs typeface="Arial"/>
              <a:sym typeface="Arial"/>
            </a:endParaRPr>
          </a:p>
        </p:txBody>
      </p:sp>
      <p:pic>
        <p:nvPicPr>
          <p:cNvPr id="250" name="Google Shape;250;p13"/>
          <p:cNvPicPr preferRelativeResize="0"/>
          <p:nvPr/>
        </p:nvPicPr>
        <p:blipFill rotWithShape="1">
          <a:blip r:embed="rId3">
            <a:alphaModFix/>
          </a:blip>
          <a:srcRect b="0" l="0" r="0" t="0"/>
          <a:stretch/>
        </p:blipFill>
        <p:spPr>
          <a:xfrm>
            <a:off x="11487" y="4871382"/>
            <a:ext cx="959122" cy="667497"/>
          </a:xfrm>
          <a:prstGeom prst="rect">
            <a:avLst/>
          </a:prstGeom>
          <a:noFill/>
          <a:ln>
            <a:noFill/>
          </a:ln>
        </p:spPr>
      </p:pic>
      <p:pic>
        <p:nvPicPr>
          <p:cNvPr id="251" name="Google Shape;251;p13"/>
          <p:cNvPicPr preferRelativeResize="0"/>
          <p:nvPr/>
        </p:nvPicPr>
        <p:blipFill rotWithShape="1">
          <a:blip r:embed="rId4">
            <a:alphaModFix/>
          </a:blip>
          <a:srcRect b="58931" l="20317" r="65460" t="27176"/>
          <a:stretch/>
        </p:blipFill>
        <p:spPr>
          <a:xfrm>
            <a:off x="-5004" y="1963493"/>
            <a:ext cx="644906" cy="894007"/>
          </a:xfrm>
          <a:prstGeom prst="rect">
            <a:avLst/>
          </a:prstGeom>
          <a:noFill/>
          <a:ln>
            <a:noFill/>
          </a:ln>
        </p:spPr>
      </p:pic>
      <p:sp>
        <p:nvSpPr>
          <p:cNvPr id="252" name="Google Shape;252;p13"/>
          <p:cNvSpPr txBox="1"/>
          <p:nvPr/>
        </p:nvSpPr>
        <p:spPr>
          <a:xfrm>
            <a:off x="639902" y="6180353"/>
            <a:ext cx="11019454" cy="646331"/>
          </a:xfrm>
          <a:prstGeom prst="rect">
            <a:avLst/>
          </a:prstGeom>
          <a:solidFill>
            <a:srgbClr val="DDEAF6"/>
          </a:solid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rgbClr val="000000"/>
                </a:solidFill>
                <a:latin typeface="Arial"/>
                <a:ea typeface="Arial"/>
                <a:cs typeface="Arial"/>
                <a:sym typeface="Arial"/>
              </a:rPr>
              <a:t>Restrictive practice is “any practice or intervention that has the effect of restricting the rights or freedom of movement of the care recipient”</a:t>
            </a:r>
            <a:r>
              <a:rPr b="1" baseline="30000" lang="en-AU" sz="1800">
                <a:solidFill>
                  <a:srgbClr val="000000"/>
                </a:solidFill>
                <a:latin typeface="Arial"/>
                <a:ea typeface="Arial"/>
                <a:cs typeface="Arial"/>
                <a:sym typeface="Arial"/>
              </a:rPr>
              <a:t>10</a:t>
            </a:r>
            <a:endParaRPr b="1" baseline="30000" sz="1800">
              <a:solidFill>
                <a:schemeClr val="dk1"/>
              </a:solidFill>
              <a:latin typeface="Arial"/>
              <a:ea typeface="Arial"/>
              <a:cs typeface="Arial"/>
              <a:sym typeface="Arial"/>
            </a:endParaRPr>
          </a:p>
        </p:txBody>
      </p:sp>
      <p:pic>
        <p:nvPicPr>
          <p:cNvPr id="253" name="Google Shape;253;p13"/>
          <p:cNvPicPr preferRelativeResize="0"/>
          <p:nvPr/>
        </p:nvPicPr>
        <p:blipFill rotWithShape="1">
          <a:blip r:embed="rId5">
            <a:alphaModFix/>
          </a:blip>
          <a:srcRect b="0" l="0" r="0" t="0"/>
          <a:stretch/>
        </p:blipFill>
        <p:spPr>
          <a:xfrm>
            <a:off x="6096000" y="1963493"/>
            <a:ext cx="543020" cy="736956"/>
          </a:xfrm>
          <a:prstGeom prst="rect">
            <a:avLst/>
          </a:prstGeom>
          <a:noFill/>
          <a:ln>
            <a:noFill/>
          </a:ln>
        </p:spPr>
      </p:pic>
      <p:pic>
        <p:nvPicPr>
          <p:cNvPr id="254" name="Google Shape;254;p13"/>
          <p:cNvPicPr preferRelativeResize="0"/>
          <p:nvPr/>
        </p:nvPicPr>
        <p:blipFill rotWithShape="1">
          <a:blip r:embed="rId6">
            <a:alphaModFix/>
          </a:blip>
          <a:srcRect b="0" l="0" r="0" t="0"/>
          <a:stretch/>
        </p:blipFill>
        <p:spPr>
          <a:xfrm>
            <a:off x="5863361" y="4642266"/>
            <a:ext cx="719889" cy="8966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
                                            <p:txEl>
                                              <p:pRg end="14" st="1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4"/>
          <p:cNvSpPr txBox="1"/>
          <p:nvPr>
            <p:ph idx="2" type="body"/>
          </p:nvPr>
        </p:nvSpPr>
        <p:spPr>
          <a:xfrm>
            <a:off x="112625" y="361479"/>
            <a:ext cx="9629248"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Group discussion – what are some prompts for benzodiazepine discontinuation?</a:t>
            </a:r>
            <a:endParaRPr/>
          </a:p>
        </p:txBody>
      </p:sp>
      <p:sp>
        <p:nvSpPr>
          <p:cNvPr id="260" name="Google Shape;260;p14"/>
          <p:cNvSpPr txBox="1"/>
          <p:nvPr>
            <p:ph idx="3" type="body"/>
          </p:nvPr>
        </p:nvSpPr>
        <p:spPr>
          <a:xfrm>
            <a:off x="306060" y="1729723"/>
            <a:ext cx="10809615" cy="40164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a:p>
        </p:txBody>
      </p:sp>
      <p:sp>
        <p:nvSpPr>
          <p:cNvPr id="261" name="Google Shape;261;p14"/>
          <p:cNvSpPr txBox="1"/>
          <p:nvPr>
            <p:ph idx="4" type="body"/>
          </p:nvPr>
        </p:nvSpPr>
        <p:spPr>
          <a:xfrm>
            <a:off x="300211" y="2097681"/>
            <a:ext cx="10815464" cy="3299167"/>
          </a:xfrm>
          <a:prstGeom prst="rect">
            <a:avLst/>
          </a:prstGeom>
          <a:noFill/>
          <a:ln>
            <a:noFill/>
          </a:ln>
        </p:spPr>
        <p:txBody>
          <a:bodyPr anchorCtr="0" anchor="t" bIns="45700" lIns="91425" spcFirstLastPara="1" rIns="91425" wrap="square" tIns="45700">
            <a:noAutofit/>
          </a:bodyPr>
          <a:lstStyle/>
          <a:p>
            <a:pPr indent="-215900" lvl="0" marL="342900" rtl="0" algn="l">
              <a:lnSpc>
                <a:spcPct val="90000"/>
              </a:lnSpc>
              <a:spcBef>
                <a:spcPts val="0"/>
              </a:spcBef>
              <a:spcAft>
                <a:spcPts val="0"/>
              </a:spcAft>
              <a:buClr>
                <a:schemeClr val="dk1"/>
              </a:buClr>
              <a:buSzPts val="2000"/>
              <a:buFont typeface="Arial"/>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5"/>
          <p:cNvSpPr txBox="1"/>
          <p:nvPr>
            <p:ph idx="2" type="body"/>
          </p:nvPr>
        </p:nvSpPr>
        <p:spPr>
          <a:xfrm>
            <a:off x="95459" y="379064"/>
            <a:ext cx="9612492"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Prompts for benzodiazepine discontinuation</a:t>
            </a:r>
            <a:endParaRPr>
              <a:solidFill>
                <a:srgbClr val="FF0000"/>
              </a:solidFill>
            </a:endParaRPr>
          </a:p>
        </p:txBody>
      </p:sp>
      <p:sp>
        <p:nvSpPr>
          <p:cNvPr id="268" name="Google Shape;268;p15"/>
          <p:cNvSpPr txBox="1"/>
          <p:nvPr/>
        </p:nvSpPr>
        <p:spPr>
          <a:xfrm>
            <a:off x="130629" y="1549197"/>
            <a:ext cx="5965371" cy="4644861"/>
          </a:xfrm>
          <a:prstGeom prst="rect">
            <a:avLst/>
          </a:prstGeom>
          <a:noFill/>
          <a:ln cap="flat" cmpd="sng" w="28575">
            <a:solidFill>
              <a:srgbClr val="00AC3E"/>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Clinical steps</a:t>
            </a:r>
            <a:endParaRPr/>
          </a:p>
          <a:p>
            <a:pPr indent="0" lvl="0" marL="0" marR="0" rtl="0" algn="l">
              <a:spcBef>
                <a:spcPts val="0"/>
              </a:spcBef>
              <a:spcAft>
                <a:spcPts val="0"/>
              </a:spcAft>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900"/>
              <a:buFont typeface="Noto Sans Symbols"/>
              <a:buChar char="❑"/>
            </a:pPr>
            <a:r>
              <a:rPr lang="en-AU" sz="1900">
                <a:solidFill>
                  <a:schemeClr val="dk1"/>
                </a:solidFill>
                <a:latin typeface="Arial"/>
                <a:ea typeface="Arial"/>
                <a:cs typeface="Arial"/>
                <a:sym typeface="Arial"/>
              </a:rPr>
              <a:t>Person living with dementia: </a:t>
            </a:r>
            <a:endParaRPr/>
          </a:p>
          <a:p>
            <a:pPr indent="-342900" lvl="1" marL="800100" marR="0" rtl="0" algn="l">
              <a:lnSpc>
                <a:spcPct val="90000"/>
              </a:lnSpc>
              <a:spcBef>
                <a:spcPts val="500"/>
              </a:spcBef>
              <a:spcAft>
                <a:spcPts val="0"/>
              </a:spcAft>
              <a:buClr>
                <a:schemeClr val="dk1"/>
              </a:buClr>
              <a:buSzPts val="1850"/>
              <a:buFont typeface="Noto Sans Symbols"/>
              <a:buChar char="❑"/>
            </a:pPr>
            <a:r>
              <a:rPr b="0" i="0" lang="en-AU" sz="1850" u="none" cap="none" strike="noStrike">
                <a:solidFill>
                  <a:schemeClr val="dk1"/>
                </a:solidFill>
                <a:latin typeface="Arial"/>
                <a:ea typeface="Arial"/>
                <a:cs typeface="Arial"/>
                <a:sym typeface="Arial"/>
              </a:rPr>
              <a:t>Has experienced an adverse event</a:t>
            </a:r>
            <a:endParaRPr/>
          </a:p>
          <a:p>
            <a:pPr indent="-342900" lvl="2" marL="1257300" marR="0" rtl="0" algn="l">
              <a:lnSpc>
                <a:spcPct val="90000"/>
              </a:lnSpc>
              <a:spcBef>
                <a:spcPts val="1000"/>
              </a:spcBef>
              <a:spcAft>
                <a:spcPts val="0"/>
              </a:spcAft>
              <a:buClr>
                <a:schemeClr val="dk1"/>
              </a:buClr>
              <a:buSzPts val="1400"/>
              <a:buFont typeface="Noto Sans Symbols"/>
              <a:buChar char="▪"/>
            </a:pPr>
            <a:r>
              <a:rPr b="0" i="1" lang="en-AU" sz="1400" u="none" cap="none" strike="noStrike">
                <a:solidFill>
                  <a:schemeClr val="dk1"/>
                </a:solidFill>
                <a:latin typeface="Arial"/>
                <a:ea typeface="Arial"/>
                <a:cs typeface="Arial"/>
                <a:sym typeface="Arial"/>
              </a:rPr>
              <a:t>e.g. the person had a fall </a:t>
            </a:r>
            <a:endParaRPr/>
          </a:p>
          <a:p>
            <a:pPr indent="-342900" lvl="1" marL="800100" marR="0" rtl="0" algn="l">
              <a:lnSpc>
                <a:spcPct val="90000"/>
              </a:lnSpc>
              <a:spcBef>
                <a:spcPts val="1000"/>
              </a:spcBef>
              <a:spcAft>
                <a:spcPts val="0"/>
              </a:spcAft>
              <a:buClr>
                <a:schemeClr val="dk1"/>
              </a:buClr>
              <a:buSzPts val="1850"/>
              <a:buFont typeface="Noto Sans Symbols"/>
              <a:buChar char="❑"/>
            </a:pPr>
            <a:r>
              <a:rPr b="0" i="0" lang="en-AU" sz="1850" u="none" cap="none" strike="noStrike">
                <a:solidFill>
                  <a:schemeClr val="dk1"/>
                </a:solidFill>
                <a:latin typeface="Arial"/>
                <a:ea typeface="Arial"/>
                <a:cs typeface="Arial"/>
                <a:sym typeface="Arial"/>
              </a:rPr>
              <a:t>Is at risk for experiencing an adverse event </a:t>
            </a:r>
            <a:endParaRPr/>
          </a:p>
          <a:p>
            <a:pPr indent="-342900" lvl="2" marL="1257300" marR="0" rtl="0" algn="l">
              <a:lnSpc>
                <a:spcPct val="90000"/>
              </a:lnSpc>
              <a:spcBef>
                <a:spcPts val="1000"/>
              </a:spcBef>
              <a:spcAft>
                <a:spcPts val="0"/>
              </a:spcAft>
              <a:buClr>
                <a:schemeClr val="dk1"/>
              </a:buClr>
              <a:buSzPts val="1400"/>
              <a:buFont typeface="Noto Sans Symbols"/>
              <a:buChar char="▪"/>
            </a:pPr>
            <a:r>
              <a:rPr b="0" i="1" lang="en-AU" sz="1400" u="none" cap="none" strike="noStrike">
                <a:solidFill>
                  <a:schemeClr val="dk1"/>
                </a:solidFill>
                <a:latin typeface="Arial"/>
                <a:ea typeface="Arial"/>
                <a:cs typeface="Arial"/>
                <a:sym typeface="Arial"/>
              </a:rPr>
              <a:t>e.g. the person is taking multiple medications that could increase their risk of having a fall</a:t>
            </a:r>
            <a:endParaRPr/>
          </a:p>
          <a:p>
            <a:pPr indent="-342900" lvl="1" marL="800100" marR="0" rtl="0" algn="l">
              <a:lnSpc>
                <a:spcPct val="90000"/>
              </a:lnSpc>
              <a:spcBef>
                <a:spcPts val="1000"/>
              </a:spcBef>
              <a:spcAft>
                <a:spcPts val="0"/>
              </a:spcAft>
              <a:buClr>
                <a:schemeClr val="dk1"/>
              </a:buClr>
              <a:buSzPts val="1850"/>
              <a:buFont typeface="Noto Sans Symbols"/>
              <a:buChar char="❑"/>
            </a:pPr>
            <a:r>
              <a:rPr b="0" i="0" lang="en-AU" sz="1850" u="none" cap="none" strike="noStrike">
                <a:solidFill>
                  <a:schemeClr val="dk1"/>
                </a:solidFill>
                <a:latin typeface="Arial"/>
                <a:ea typeface="Arial"/>
                <a:cs typeface="Arial"/>
                <a:sym typeface="Arial"/>
              </a:rPr>
              <a:t>No longer consents to take the </a:t>
            </a:r>
            <a:r>
              <a:rPr b="0" i="0" lang="en-AU" sz="1850" u="none" cap="none" strike="noStrike">
                <a:solidFill>
                  <a:srgbClr val="000000"/>
                </a:solidFill>
                <a:latin typeface="Arial"/>
                <a:ea typeface="Arial"/>
                <a:cs typeface="Arial"/>
                <a:sym typeface="Arial"/>
              </a:rPr>
              <a:t>benzodiazepine</a:t>
            </a:r>
            <a:r>
              <a:rPr b="0" i="0" lang="en-AU" sz="1850" u="none" cap="none" strike="noStrike">
                <a:solidFill>
                  <a:schemeClr val="dk1"/>
                </a:solidFill>
                <a:latin typeface="Arial"/>
                <a:ea typeface="Arial"/>
                <a:cs typeface="Arial"/>
                <a:sym typeface="Arial"/>
              </a:rPr>
              <a:t> </a:t>
            </a:r>
            <a:endParaRPr/>
          </a:p>
          <a:p>
            <a:pPr indent="-342900" lvl="1" marL="800100" marR="0" rtl="0" algn="l">
              <a:lnSpc>
                <a:spcPct val="90000"/>
              </a:lnSpc>
              <a:spcBef>
                <a:spcPts val="1000"/>
              </a:spcBef>
              <a:spcAft>
                <a:spcPts val="0"/>
              </a:spcAft>
              <a:buClr>
                <a:schemeClr val="dk1"/>
              </a:buClr>
              <a:buSzPts val="1850"/>
              <a:buFont typeface="Noto Sans Symbols"/>
              <a:buChar char="❑"/>
            </a:pPr>
            <a:r>
              <a:rPr b="0" i="0" lang="en-AU" sz="1850" u="none" cap="none" strike="noStrike">
                <a:solidFill>
                  <a:schemeClr val="dk1"/>
                </a:solidFill>
                <a:latin typeface="Arial"/>
                <a:ea typeface="Arial"/>
                <a:cs typeface="Arial"/>
                <a:sym typeface="Arial"/>
              </a:rPr>
              <a:t>Has requested a review</a:t>
            </a:r>
            <a:endParaRPr/>
          </a:p>
          <a:p>
            <a:pPr indent="-342900" lvl="1" marL="800100" marR="0" rtl="0" algn="l">
              <a:lnSpc>
                <a:spcPct val="90000"/>
              </a:lnSpc>
              <a:spcBef>
                <a:spcPts val="1000"/>
              </a:spcBef>
              <a:spcAft>
                <a:spcPts val="0"/>
              </a:spcAft>
              <a:buClr>
                <a:schemeClr val="dk1"/>
              </a:buClr>
              <a:buSzPts val="1850"/>
              <a:buFont typeface="Noto Sans Symbols"/>
              <a:buChar char="❑"/>
            </a:pPr>
            <a:r>
              <a:rPr b="0" i="0" lang="en-AU" sz="1850" u="none" cap="none" strike="noStrike">
                <a:solidFill>
                  <a:schemeClr val="dk1"/>
                </a:solidFill>
                <a:latin typeface="Arial"/>
                <a:ea typeface="Arial"/>
                <a:cs typeface="Arial"/>
                <a:sym typeface="Arial"/>
              </a:rPr>
              <a:t>Is having difficulty or refusing to swallow</a:t>
            </a:r>
            <a:endParaRPr/>
          </a:p>
          <a:p>
            <a:pPr indent="-342900" lvl="1" marL="800100" marR="0" rtl="0" algn="l">
              <a:lnSpc>
                <a:spcPct val="90000"/>
              </a:lnSpc>
              <a:spcBef>
                <a:spcPts val="1000"/>
              </a:spcBef>
              <a:spcAft>
                <a:spcPts val="0"/>
              </a:spcAft>
              <a:buClr>
                <a:schemeClr val="dk1"/>
              </a:buClr>
              <a:buSzPts val="1850"/>
              <a:buFont typeface="Noto Sans Symbols"/>
              <a:buChar char="❑"/>
            </a:pPr>
            <a:r>
              <a:rPr b="0" i="0" lang="en-AU" sz="1850" u="none" cap="none" strike="noStrike">
                <a:solidFill>
                  <a:schemeClr val="dk1"/>
                </a:solidFill>
                <a:latin typeface="Arial"/>
                <a:ea typeface="Arial"/>
                <a:cs typeface="Arial"/>
                <a:sym typeface="Arial"/>
              </a:rPr>
              <a:t>Has a change in goals of care</a:t>
            </a:r>
            <a:endParaRPr b="0" i="0" sz="1850" u="none" cap="none" strike="noStrike">
              <a:solidFill>
                <a:schemeClr val="dk1"/>
              </a:solidFill>
              <a:latin typeface="Arial"/>
              <a:ea typeface="Arial"/>
              <a:cs typeface="Arial"/>
              <a:sym typeface="Arial"/>
            </a:endParaRPr>
          </a:p>
          <a:p>
            <a:pPr indent="-342900" lvl="1" marL="800100" marR="0" rtl="0" algn="l">
              <a:lnSpc>
                <a:spcPct val="90000"/>
              </a:lnSpc>
              <a:spcBef>
                <a:spcPts val="1000"/>
              </a:spcBef>
              <a:spcAft>
                <a:spcPts val="0"/>
              </a:spcAft>
              <a:buClr>
                <a:schemeClr val="dk1"/>
              </a:buClr>
              <a:buSzPts val="1850"/>
              <a:buFont typeface="Noto Sans Symbols"/>
              <a:buChar char="❑"/>
            </a:pPr>
            <a:r>
              <a:rPr b="0" i="0" lang="en-AU" sz="1850" u="none" cap="none" strike="noStrike">
                <a:solidFill>
                  <a:schemeClr val="dk1"/>
                </a:solidFill>
                <a:latin typeface="Arial"/>
                <a:ea typeface="Arial"/>
                <a:cs typeface="Arial"/>
                <a:sym typeface="Arial"/>
              </a:rPr>
              <a:t>Has been using a </a:t>
            </a:r>
            <a:r>
              <a:rPr b="0" i="0" lang="en-AU" sz="1850" u="none" cap="none" strike="noStrike">
                <a:solidFill>
                  <a:srgbClr val="000000"/>
                </a:solidFill>
                <a:latin typeface="Arial"/>
                <a:ea typeface="Arial"/>
                <a:cs typeface="Arial"/>
                <a:sym typeface="Arial"/>
              </a:rPr>
              <a:t>benzodiazepine</a:t>
            </a:r>
            <a:r>
              <a:rPr b="0" i="0" lang="en-AU" sz="1850" u="none" cap="none" strike="noStrike">
                <a:solidFill>
                  <a:schemeClr val="dk1"/>
                </a:solidFill>
                <a:latin typeface="Arial"/>
                <a:ea typeface="Arial"/>
                <a:cs typeface="Arial"/>
                <a:sym typeface="Arial"/>
              </a:rPr>
              <a:t> for more than two weeks </a:t>
            </a:r>
            <a:endParaRPr/>
          </a:p>
        </p:txBody>
      </p:sp>
      <p:sp>
        <p:nvSpPr>
          <p:cNvPr id="269" name="Google Shape;269;p15"/>
          <p:cNvSpPr txBox="1"/>
          <p:nvPr/>
        </p:nvSpPr>
        <p:spPr>
          <a:xfrm>
            <a:off x="6365632" y="1549197"/>
            <a:ext cx="5511630" cy="4680769"/>
          </a:xfrm>
          <a:prstGeom prst="rect">
            <a:avLst/>
          </a:prstGeom>
          <a:noFill/>
          <a:ln cap="flat" cmpd="sng" w="28575">
            <a:solidFill>
              <a:srgbClr val="00AC3E"/>
            </a:solidFill>
            <a:prstDash val="dash"/>
            <a:round/>
            <a:headEnd len="sm" w="sm" type="none"/>
            <a:tailEnd len="sm" w="sm" type="none"/>
          </a:ln>
        </p:spPr>
        <p:txBody>
          <a:bodyPr anchorCtr="0" anchor="t" bIns="45700" lIns="91425" spcFirstLastPara="1" rIns="91425" wrap="square" tIns="45700">
            <a:spAutoFit/>
          </a:bodyPr>
          <a:lstStyle/>
          <a:p>
            <a:pPr indent="-225425" lvl="0" marL="342900" marR="0" rtl="0" algn="l">
              <a:spcBef>
                <a:spcPts val="0"/>
              </a:spcBef>
              <a:spcAft>
                <a:spcPts val="0"/>
              </a:spcAft>
              <a:buClr>
                <a:schemeClr val="dk1"/>
              </a:buClr>
              <a:buSzPts val="1850"/>
              <a:buFont typeface="Noto Sans Symbols"/>
              <a:buNone/>
            </a:pPr>
            <a:r>
              <a:t/>
            </a:r>
            <a:endParaRPr sz="1850">
              <a:solidFill>
                <a:schemeClr val="dk1"/>
              </a:solidFill>
              <a:latin typeface="Arial"/>
              <a:ea typeface="Arial"/>
              <a:cs typeface="Arial"/>
              <a:sym typeface="Arial"/>
            </a:endParaRPr>
          </a:p>
          <a:p>
            <a:pPr indent="-225425" lvl="0" marL="342900" marR="0" rtl="0" algn="l">
              <a:spcBef>
                <a:spcPts val="0"/>
              </a:spcBef>
              <a:spcAft>
                <a:spcPts val="0"/>
              </a:spcAft>
              <a:buClr>
                <a:schemeClr val="dk1"/>
              </a:buClr>
              <a:buSzPts val="1850"/>
              <a:buFont typeface="Noto Sans Symbols"/>
              <a:buNone/>
            </a:pPr>
            <a:r>
              <a:t/>
            </a:r>
            <a:endParaRPr sz="185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50"/>
              <a:buFont typeface="Noto Sans Symbols"/>
              <a:buChar char="❑"/>
            </a:pPr>
            <a:r>
              <a:rPr lang="en-AU" sz="1850">
                <a:solidFill>
                  <a:schemeClr val="dk1"/>
                </a:solidFill>
                <a:latin typeface="Arial"/>
                <a:ea typeface="Arial"/>
                <a:cs typeface="Arial"/>
                <a:sym typeface="Arial"/>
              </a:rPr>
              <a:t>Target symptoms: </a:t>
            </a:r>
            <a:endParaRPr/>
          </a:p>
          <a:p>
            <a:pPr indent="-342900" lvl="1" marL="800100" marR="0" rtl="0" algn="l">
              <a:lnSpc>
                <a:spcPct val="90000"/>
              </a:lnSpc>
              <a:spcBef>
                <a:spcPts val="500"/>
              </a:spcBef>
              <a:spcAft>
                <a:spcPts val="0"/>
              </a:spcAft>
              <a:buClr>
                <a:schemeClr val="dk1"/>
              </a:buClr>
              <a:buSzPts val="1800"/>
              <a:buFont typeface="Noto Sans Symbols"/>
              <a:buChar char="❑"/>
            </a:pPr>
            <a:r>
              <a:rPr b="0" i="0" lang="en-AU" sz="1800" u="none" cap="none" strike="noStrike">
                <a:solidFill>
                  <a:schemeClr val="dk1"/>
                </a:solidFill>
                <a:latin typeface="Arial"/>
                <a:ea typeface="Arial"/>
                <a:cs typeface="Arial"/>
                <a:sym typeface="Arial"/>
              </a:rPr>
              <a:t>Have not improved</a:t>
            </a:r>
            <a:endParaRPr/>
          </a:p>
          <a:p>
            <a:pPr indent="-342900" lvl="2" marL="1257300" marR="0" rtl="0" algn="l">
              <a:lnSpc>
                <a:spcPct val="90000"/>
              </a:lnSpc>
              <a:spcBef>
                <a:spcPts val="1000"/>
              </a:spcBef>
              <a:spcAft>
                <a:spcPts val="0"/>
              </a:spcAft>
              <a:buClr>
                <a:schemeClr val="dk1"/>
              </a:buClr>
              <a:buSzPts val="1400"/>
              <a:buFont typeface="Noto Sans Symbols"/>
              <a:buChar char="▪"/>
            </a:pPr>
            <a:r>
              <a:rPr b="0" i="1" lang="en-AU" sz="1400" u="none" cap="none" strike="noStrike">
                <a:solidFill>
                  <a:schemeClr val="dk1"/>
                </a:solidFill>
                <a:latin typeface="Arial"/>
                <a:ea typeface="Arial"/>
                <a:cs typeface="Arial"/>
                <a:sym typeface="Arial"/>
              </a:rPr>
              <a:t>e.g. a person’s sleep disturbance has NOT improved with the use of non-pharmacological strategies and a </a:t>
            </a:r>
            <a:r>
              <a:rPr b="0" i="1" lang="en-AU" sz="1400" u="none" cap="none" strike="noStrike">
                <a:solidFill>
                  <a:srgbClr val="000000"/>
                </a:solidFill>
                <a:latin typeface="Arial"/>
                <a:ea typeface="Arial"/>
                <a:cs typeface="Arial"/>
                <a:sym typeface="Arial"/>
              </a:rPr>
              <a:t>benzodiazepine</a:t>
            </a:r>
            <a:endParaRPr b="0" i="1" sz="1400" u="none" cap="none" strike="noStrike">
              <a:solidFill>
                <a:schemeClr val="dk1"/>
              </a:solidFill>
              <a:latin typeface="Arial"/>
              <a:ea typeface="Arial"/>
              <a:cs typeface="Arial"/>
              <a:sym typeface="Arial"/>
            </a:endParaRPr>
          </a:p>
          <a:p>
            <a:pPr indent="0" lvl="0" marL="0" marR="0" rtl="0" algn="l">
              <a:spcBef>
                <a:spcPts val="500"/>
              </a:spcBef>
              <a:spcAft>
                <a:spcPts val="0"/>
              </a:spcAft>
              <a:buNone/>
            </a:pPr>
            <a:r>
              <a:t/>
            </a:r>
            <a:endParaRPr sz="14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50"/>
              <a:buFont typeface="Noto Sans Symbols"/>
              <a:buChar char="❑"/>
            </a:pPr>
            <a:r>
              <a:rPr lang="en-AU" sz="1850">
                <a:solidFill>
                  <a:schemeClr val="dk1"/>
                </a:solidFill>
                <a:latin typeface="Arial"/>
                <a:ea typeface="Arial"/>
                <a:cs typeface="Arial"/>
                <a:sym typeface="Arial"/>
              </a:rPr>
              <a:t>There is no known reason why the </a:t>
            </a:r>
            <a:r>
              <a:rPr lang="en-AU" sz="1850">
                <a:solidFill>
                  <a:srgbClr val="000000"/>
                </a:solidFill>
                <a:latin typeface="Arial"/>
                <a:ea typeface="Arial"/>
                <a:cs typeface="Arial"/>
                <a:sym typeface="Arial"/>
              </a:rPr>
              <a:t>benzodiazepine</a:t>
            </a:r>
            <a:r>
              <a:rPr lang="en-AU" sz="1850">
                <a:solidFill>
                  <a:schemeClr val="dk1"/>
                </a:solidFill>
                <a:latin typeface="Arial"/>
                <a:ea typeface="Arial"/>
                <a:cs typeface="Arial"/>
                <a:sym typeface="Arial"/>
              </a:rPr>
              <a:t> is being used </a:t>
            </a:r>
            <a:endParaRPr/>
          </a:p>
          <a:p>
            <a:pPr indent="-342900" lvl="1" marL="800100" marR="0" rtl="0" algn="l">
              <a:spcBef>
                <a:spcPts val="0"/>
              </a:spcBef>
              <a:spcAft>
                <a:spcPts val="0"/>
              </a:spcAft>
              <a:buClr>
                <a:schemeClr val="dk1"/>
              </a:buClr>
              <a:buSzPts val="1400"/>
              <a:buFont typeface="Noto Sans Symbols"/>
              <a:buChar char="▪"/>
            </a:pPr>
            <a:r>
              <a:rPr b="0" i="1" lang="en-AU" sz="1400" u="none" cap="none" strike="noStrike">
                <a:solidFill>
                  <a:schemeClr val="dk1"/>
                </a:solidFill>
                <a:latin typeface="Arial"/>
                <a:ea typeface="Arial"/>
                <a:cs typeface="Arial"/>
                <a:sym typeface="Arial"/>
              </a:rPr>
              <a:t>e.g. a person is new to your residential aged care and they are prescribed a </a:t>
            </a:r>
            <a:r>
              <a:rPr b="0" i="1" lang="en-AU" sz="1400" u="none" cap="none" strike="noStrike">
                <a:solidFill>
                  <a:srgbClr val="000000"/>
                </a:solidFill>
                <a:latin typeface="Arial"/>
                <a:ea typeface="Arial"/>
                <a:cs typeface="Arial"/>
                <a:sym typeface="Arial"/>
              </a:rPr>
              <a:t>benzodiazepine</a:t>
            </a:r>
            <a:r>
              <a:rPr b="0" i="0" lang="en-AU" sz="1400" u="none" cap="none" strike="noStrike">
                <a:solidFill>
                  <a:srgbClr val="000000"/>
                </a:solidFill>
                <a:latin typeface="Arial"/>
                <a:ea typeface="Arial"/>
                <a:cs typeface="Arial"/>
                <a:sym typeface="Arial"/>
              </a:rPr>
              <a:t> </a:t>
            </a:r>
            <a:r>
              <a:rPr b="0" i="1" lang="en-AU" sz="1400" u="none" cap="none" strike="noStrike">
                <a:solidFill>
                  <a:schemeClr val="dk1"/>
                </a:solidFill>
                <a:latin typeface="Arial"/>
                <a:ea typeface="Arial"/>
                <a:cs typeface="Arial"/>
                <a:sym typeface="Arial"/>
              </a:rPr>
              <a:t>for an unknown reason</a:t>
            </a:r>
            <a:endParaRPr/>
          </a:p>
          <a:p>
            <a:pPr indent="-254000" lvl="2" marL="1257300" marR="0" rtl="0" algn="l">
              <a:spcBef>
                <a:spcPts val="0"/>
              </a:spcBef>
              <a:spcAft>
                <a:spcPts val="0"/>
              </a:spcAft>
              <a:buClr>
                <a:schemeClr val="dk1"/>
              </a:buClr>
              <a:buSzPts val="1400"/>
              <a:buFont typeface="Arial"/>
              <a:buNone/>
            </a:pPr>
            <a:r>
              <a:t/>
            </a:r>
            <a:endParaRPr b="0" i="1" sz="1400" u="none" cap="none" strike="noStrike">
              <a:solidFill>
                <a:schemeClr val="dk1"/>
              </a:solidFill>
              <a:latin typeface="Arial"/>
              <a:ea typeface="Arial"/>
              <a:cs typeface="Arial"/>
              <a:sym typeface="Arial"/>
            </a:endParaRPr>
          </a:p>
          <a:p>
            <a:pPr indent="-342900" lvl="0" marL="342900" marR="0" rtl="0" algn="l">
              <a:spcBef>
                <a:spcPts val="0"/>
              </a:spcBef>
              <a:spcAft>
                <a:spcPts val="0"/>
              </a:spcAft>
              <a:buClr>
                <a:srgbClr val="000000"/>
              </a:buClr>
              <a:buSzPts val="1850"/>
              <a:buFont typeface="Noto Sans Symbols"/>
              <a:buChar char="❑"/>
            </a:pPr>
            <a:r>
              <a:rPr lang="en-AU" sz="1850">
                <a:solidFill>
                  <a:srgbClr val="000000"/>
                </a:solidFill>
                <a:latin typeface="Arial"/>
                <a:ea typeface="Arial"/>
                <a:cs typeface="Arial"/>
                <a:sym typeface="Arial"/>
              </a:rPr>
              <a:t>Benzodiazepine</a:t>
            </a:r>
            <a:r>
              <a:rPr lang="en-AU" sz="1850">
                <a:solidFill>
                  <a:schemeClr val="dk1"/>
                </a:solidFill>
                <a:latin typeface="Arial"/>
                <a:ea typeface="Arial"/>
                <a:cs typeface="Arial"/>
                <a:sym typeface="Arial"/>
              </a:rPr>
              <a:t> not used for an appropriate reason</a:t>
            </a:r>
            <a:endParaRPr/>
          </a:p>
          <a:p>
            <a:pPr indent="-342900" lvl="1" marL="800100" marR="0" rtl="0" algn="l">
              <a:spcBef>
                <a:spcPts val="0"/>
              </a:spcBef>
              <a:spcAft>
                <a:spcPts val="0"/>
              </a:spcAft>
              <a:buClr>
                <a:schemeClr val="dk1"/>
              </a:buClr>
              <a:buSzPts val="1400"/>
              <a:buFont typeface="Noto Sans Symbols"/>
              <a:buChar char="▪"/>
            </a:pPr>
            <a:r>
              <a:rPr b="0" i="1" lang="en-AU" sz="1400" u="none" cap="none" strike="noStrike">
                <a:solidFill>
                  <a:schemeClr val="dk1"/>
                </a:solidFill>
                <a:latin typeface="Arial"/>
                <a:ea typeface="Arial"/>
                <a:cs typeface="Arial"/>
                <a:sym typeface="Arial"/>
              </a:rPr>
              <a:t>e.g. a person is prescribed a </a:t>
            </a:r>
            <a:r>
              <a:rPr b="0" i="1" lang="en-AU" sz="1400" u="none" cap="none" strike="noStrike">
                <a:solidFill>
                  <a:srgbClr val="000000"/>
                </a:solidFill>
                <a:latin typeface="Arial"/>
                <a:ea typeface="Arial"/>
                <a:cs typeface="Arial"/>
                <a:sym typeface="Arial"/>
              </a:rPr>
              <a:t>benzodiazepine </a:t>
            </a:r>
            <a:r>
              <a:rPr b="0" i="1" lang="en-AU" sz="1400" u="none" cap="none" strike="noStrike">
                <a:solidFill>
                  <a:schemeClr val="dk1"/>
                </a:solidFill>
                <a:latin typeface="Arial"/>
                <a:ea typeface="Arial"/>
                <a:cs typeface="Arial"/>
                <a:sym typeface="Arial"/>
              </a:rPr>
              <a:t>for wandering</a:t>
            </a:r>
            <a:endParaRPr/>
          </a:p>
        </p:txBody>
      </p:sp>
      <p:sp>
        <p:nvSpPr>
          <p:cNvPr id="270" name="Google Shape;270;p15"/>
          <p:cNvSpPr txBox="1"/>
          <p:nvPr/>
        </p:nvSpPr>
        <p:spPr>
          <a:xfrm>
            <a:off x="527768" y="6393418"/>
            <a:ext cx="10733267" cy="369332"/>
          </a:xfrm>
          <a:prstGeom prst="rect">
            <a:avLst/>
          </a:prstGeom>
          <a:solidFill>
            <a:srgbClr val="DDEAF6"/>
          </a:solid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chemeClr val="dk1"/>
                </a:solidFill>
                <a:latin typeface="Arial"/>
                <a:ea typeface="Arial"/>
                <a:cs typeface="Arial"/>
                <a:sym typeface="Arial"/>
              </a:rPr>
              <a:t>Please see the Guideline for additional prompts for benzodiazepine discontinuation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6"/>
          <p:cNvSpPr/>
          <p:nvPr/>
        </p:nvSpPr>
        <p:spPr>
          <a:xfrm>
            <a:off x="300212" y="2105592"/>
            <a:ext cx="11105726" cy="3770263"/>
          </a:xfrm>
          <a:prstGeom prst="rect">
            <a:avLst/>
          </a:prstGeom>
          <a:noFill/>
          <a:ln cap="flat" cmpd="sng" w="28575">
            <a:solidFill>
              <a:srgbClr val="2E75B5"/>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Communication and documentation steps</a:t>
            </a:r>
            <a:endParaRPr sz="2000">
              <a:solidFill>
                <a:schemeClr val="dk1"/>
              </a:solidFill>
              <a:latin typeface="Arial"/>
              <a:ea typeface="Arial"/>
              <a:cs typeface="Arial"/>
              <a:sym typeface="Arial"/>
            </a:endParaRPr>
          </a:p>
          <a:p>
            <a:pPr indent="-247650" lvl="0" marL="342900" marR="0" rtl="0" algn="l">
              <a:spcBef>
                <a:spcPts val="0"/>
              </a:spcBef>
              <a:spcAft>
                <a:spcPts val="0"/>
              </a:spcAft>
              <a:buClr>
                <a:schemeClr val="dk1"/>
              </a:buClr>
              <a:buSzPts val="1500"/>
              <a:buFont typeface="Noto Sans Symbols"/>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Contact the prescriber</a:t>
            </a:r>
            <a:endParaRPr/>
          </a:p>
          <a:p>
            <a:pPr indent="-247650" lvl="0" marL="342900" marR="0" rtl="0" algn="l">
              <a:spcBef>
                <a:spcPts val="0"/>
              </a:spcBef>
              <a:spcAft>
                <a:spcPts val="0"/>
              </a:spcAft>
              <a:buClr>
                <a:schemeClr val="dk1"/>
              </a:buClr>
              <a:buSzPts val="1500"/>
              <a:buFont typeface="Noto Sans Symbols"/>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Document the prompts for discontinuation you have identified</a:t>
            </a:r>
            <a:endParaRPr/>
          </a:p>
          <a:p>
            <a:pPr indent="-247650" lvl="0" marL="342900" marR="0" rtl="0" algn="l">
              <a:spcBef>
                <a:spcPts val="0"/>
              </a:spcBef>
              <a:spcAft>
                <a:spcPts val="0"/>
              </a:spcAft>
              <a:buClr>
                <a:schemeClr val="dk1"/>
              </a:buClr>
              <a:buSzPts val="1500"/>
              <a:buFont typeface="Noto Sans Symbols"/>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Notify entire care team</a:t>
            </a:r>
            <a:endParaRPr sz="1400">
              <a:solidFill>
                <a:schemeClr val="dk1"/>
              </a:solidFill>
              <a:latin typeface="Arial"/>
              <a:ea typeface="Arial"/>
              <a:cs typeface="Arial"/>
              <a:sym typeface="Arial"/>
            </a:endParaRPr>
          </a:p>
          <a:p>
            <a:pPr indent="-247650" lvl="0" marL="342900" marR="0" rtl="0" algn="l">
              <a:spcBef>
                <a:spcPts val="0"/>
              </a:spcBef>
              <a:spcAft>
                <a:spcPts val="0"/>
              </a:spcAft>
              <a:buClr>
                <a:schemeClr val="dk1"/>
              </a:buClr>
              <a:buSzPts val="1500"/>
              <a:buFont typeface="Noto Sans Symbols"/>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Document conversation with prescriber and plan going forward</a:t>
            </a:r>
            <a:endParaRPr/>
          </a:p>
          <a:p>
            <a:pPr indent="-342900" lvl="1" marL="800100" marR="0" rtl="0" algn="l">
              <a:spcBef>
                <a:spcPts val="0"/>
              </a:spcBef>
              <a:spcAft>
                <a:spcPts val="0"/>
              </a:spcAft>
              <a:buClr>
                <a:schemeClr val="dk1"/>
              </a:buClr>
              <a:buSzPts val="1800"/>
              <a:buFont typeface="Noto Sans Symbols"/>
              <a:buChar char="▪"/>
            </a:pPr>
            <a:r>
              <a:rPr b="0" i="1" lang="en-AU" sz="1800" u="none" cap="none" strike="noStrike">
                <a:solidFill>
                  <a:schemeClr val="dk1"/>
                </a:solidFill>
                <a:latin typeface="Arial"/>
                <a:ea typeface="Arial"/>
                <a:cs typeface="Arial"/>
                <a:sym typeface="Arial"/>
              </a:rPr>
              <a:t>e.g. contacted prescriber and will discuss the option of benzodiazepine discontinuation with entire care team at next case conference</a:t>
            </a:r>
            <a:endParaRPr/>
          </a:p>
          <a:p>
            <a:pPr indent="-247650" lvl="0" marL="342900" marR="0" rtl="0" algn="l">
              <a:spcBef>
                <a:spcPts val="0"/>
              </a:spcBef>
              <a:spcAft>
                <a:spcPts val="0"/>
              </a:spcAft>
              <a:buClr>
                <a:schemeClr val="dk1"/>
              </a:buClr>
              <a:buSzPts val="1500"/>
              <a:buFont typeface="Noto Sans Symbols"/>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Recommend a comprehensive medication management review</a:t>
            </a:r>
            <a:endParaRPr/>
          </a:p>
          <a:p>
            <a:pPr indent="-279400" lvl="0" marL="342900" marR="0" rtl="0" algn="l">
              <a:spcBef>
                <a:spcPts val="0"/>
              </a:spcBef>
              <a:spcAft>
                <a:spcPts val="0"/>
              </a:spcAft>
              <a:buClr>
                <a:schemeClr val="dk1"/>
              </a:buClr>
              <a:buSzPts val="1000"/>
              <a:buFont typeface="Noto Sans Symbols"/>
              <a:buNone/>
            </a:pPr>
            <a:r>
              <a:t/>
            </a:r>
            <a:endParaRPr sz="1000">
              <a:solidFill>
                <a:schemeClr val="dk1"/>
              </a:solidFill>
              <a:latin typeface="Arial"/>
              <a:ea typeface="Arial"/>
              <a:cs typeface="Arial"/>
              <a:sym typeface="Arial"/>
            </a:endParaRPr>
          </a:p>
        </p:txBody>
      </p:sp>
      <p:sp>
        <p:nvSpPr>
          <p:cNvPr id="277" name="Google Shape;277;p16"/>
          <p:cNvSpPr txBox="1"/>
          <p:nvPr/>
        </p:nvSpPr>
        <p:spPr>
          <a:xfrm>
            <a:off x="130629" y="326309"/>
            <a:ext cx="9612492" cy="73695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200"/>
              <a:buFont typeface="Arial"/>
              <a:buNone/>
            </a:pPr>
            <a:r>
              <a:rPr b="1" lang="en-AU" sz="4200">
                <a:solidFill>
                  <a:schemeClr val="dk1"/>
                </a:solidFill>
                <a:latin typeface="Arial Narrow"/>
                <a:ea typeface="Arial Narrow"/>
                <a:cs typeface="Arial Narrow"/>
                <a:sym typeface="Arial Narrow"/>
              </a:rPr>
              <a:t>Prompts for benzodiazepine discontinuation</a:t>
            </a:r>
            <a:endParaRPr b="1" sz="4200">
              <a:solidFill>
                <a:srgbClr val="FF0000"/>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7"/>
          <p:cNvSpPr txBox="1"/>
          <p:nvPr>
            <p:ph idx="2" type="body"/>
          </p:nvPr>
        </p:nvSpPr>
        <p:spPr>
          <a:xfrm>
            <a:off x="306059" y="326309"/>
            <a:ext cx="8594101" cy="143623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Harms vs Benefits of Discontinuation of Benzodiazepines</a:t>
            </a:r>
            <a:endParaRPr/>
          </a:p>
          <a:p>
            <a:pPr indent="0" lvl="0" marL="0" rtl="0" algn="l">
              <a:lnSpc>
                <a:spcPct val="90000"/>
              </a:lnSpc>
              <a:spcBef>
                <a:spcPts val="1000"/>
              </a:spcBef>
              <a:spcAft>
                <a:spcPts val="0"/>
              </a:spcAft>
              <a:buClr>
                <a:schemeClr val="dk1"/>
              </a:buClr>
              <a:buSzPts val="4200"/>
              <a:buNone/>
            </a:pPr>
            <a:r>
              <a:t/>
            </a:r>
            <a:endParaRPr/>
          </a:p>
        </p:txBody>
      </p:sp>
      <p:sp>
        <p:nvSpPr>
          <p:cNvPr id="284" name="Google Shape;284;p17"/>
          <p:cNvSpPr txBox="1"/>
          <p:nvPr>
            <p:ph idx="4" type="body"/>
          </p:nvPr>
        </p:nvSpPr>
        <p:spPr>
          <a:xfrm>
            <a:off x="6163520" y="1708496"/>
            <a:ext cx="5312863" cy="3068070"/>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b="1" lang="en-AU"/>
              <a:t>Symptoms coming back</a:t>
            </a:r>
            <a:endParaRPr/>
          </a:p>
          <a:p>
            <a:pPr indent="-228600" lvl="1" marL="685800" rtl="0" algn="l">
              <a:lnSpc>
                <a:spcPct val="90000"/>
              </a:lnSpc>
              <a:spcBef>
                <a:spcPts val="500"/>
              </a:spcBef>
              <a:spcAft>
                <a:spcPts val="0"/>
              </a:spcAft>
              <a:buClr>
                <a:schemeClr val="dk1"/>
              </a:buClr>
              <a:buSzPts val="1700"/>
              <a:buFont typeface="Noto Sans Symbols"/>
              <a:buChar char="▪"/>
            </a:pPr>
            <a:r>
              <a:rPr lang="en-AU" sz="1700">
                <a:latin typeface="Arial"/>
                <a:ea typeface="Arial"/>
                <a:cs typeface="Arial"/>
                <a:sym typeface="Arial"/>
              </a:rPr>
              <a:t>This is known as reoccurrence of symptoms</a:t>
            </a:r>
            <a:endParaRPr/>
          </a:p>
          <a:p>
            <a:pPr indent="-215900" lvl="0" marL="342900" rtl="0" algn="l">
              <a:lnSpc>
                <a:spcPct val="90000"/>
              </a:lnSpc>
              <a:spcBef>
                <a:spcPts val="1000"/>
              </a:spcBef>
              <a:spcAft>
                <a:spcPts val="0"/>
              </a:spcAft>
              <a:buClr>
                <a:schemeClr val="dk1"/>
              </a:buClr>
              <a:buSzPts val="2000"/>
              <a:buFont typeface="Arial"/>
              <a:buNone/>
            </a:pPr>
            <a:r>
              <a:t/>
            </a:r>
            <a:endParaRPr/>
          </a:p>
          <a:p>
            <a:pPr indent="-342900" lvl="0" marL="342900" rtl="0" algn="l">
              <a:lnSpc>
                <a:spcPct val="90000"/>
              </a:lnSpc>
              <a:spcBef>
                <a:spcPts val="1000"/>
              </a:spcBef>
              <a:spcAft>
                <a:spcPts val="0"/>
              </a:spcAft>
              <a:buClr>
                <a:schemeClr val="dk1"/>
              </a:buClr>
              <a:buSzPts val="2000"/>
              <a:buFont typeface="Arial"/>
              <a:buChar char="•"/>
            </a:pPr>
            <a:r>
              <a:rPr b="1" lang="en-AU" sz="2000">
                <a:latin typeface="Arial"/>
                <a:ea typeface="Arial"/>
                <a:cs typeface="Arial"/>
                <a:sym typeface="Arial"/>
              </a:rPr>
              <a:t>Unpleasant reaction </a:t>
            </a:r>
            <a:r>
              <a:rPr lang="en-AU" sz="2000">
                <a:latin typeface="Arial"/>
                <a:ea typeface="Arial"/>
                <a:cs typeface="Arial"/>
                <a:sym typeface="Arial"/>
              </a:rPr>
              <a:t>that may happen during the process of stopping a medication </a:t>
            </a:r>
            <a:endParaRPr/>
          </a:p>
          <a:p>
            <a:pPr indent="-228600" lvl="1" marL="685800" rtl="0" algn="l">
              <a:lnSpc>
                <a:spcPct val="90000"/>
              </a:lnSpc>
              <a:spcBef>
                <a:spcPts val="500"/>
              </a:spcBef>
              <a:spcAft>
                <a:spcPts val="0"/>
              </a:spcAft>
              <a:buClr>
                <a:schemeClr val="dk1"/>
              </a:buClr>
              <a:buSzPts val="1700"/>
              <a:buFont typeface="Noto Sans Symbols"/>
              <a:buChar char="▪"/>
            </a:pPr>
            <a:r>
              <a:rPr lang="en-AU" sz="1700">
                <a:latin typeface="Arial"/>
                <a:ea typeface="Arial"/>
                <a:cs typeface="Arial"/>
                <a:sym typeface="Arial"/>
              </a:rPr>
              <a:t>This is known as discontinuation symptoms </a:t>
            </a:r>
            <a:endParaRPr/>
          </a:p>
          <a:p>
            <a:pPr indent="-228600" lvl="1" marL="685800" rtl="0" algn="l">
              <a:lnSpc>
                <a:spcPct val="90000"/>
              </a:lnSpc>
              <a:spcBef>
                <a:spcPts val="500"/>
              </a:spcBef>
              <a:spcAft>
                <a:spcPts val="0"/>
              </a:spcAft>
              <a:buClr>
                <a:schemeClr val="dk1"/>
              </a:buClr>
              <a:buSzPts val="1700"/>
              <a:buFont typeface="Noto Sans Symbols"/>
              <a:buChar char="▪"/>
            </a:pPr>
            <a:r>
              <a:rPr lang="en-AU" sz="1700">
                <a:latin typeface="Arial"/>
                <a:ea typeface="Arial"/>
                <a:cs typeface="Arial"/>
                <a:sym typeface="Arial"/>
              </a:rPr>
              <a:t>May also be known as adverse withdrawal events, discontinuation effects, withdrawal effects and withdrawal symptoms</a:t>
            </a:r>
            <a:endParaRPr/>
          </a:p>
          <a:p>
            <a:pPr indent="-266700" lvl="0" marL="342900" rtl="0" algn="l">
              <a:lnSpc>
                <a:spcPct val="90000"/>
              </a:lnSpc>
              <a:spcBef>
                <a:spcPts val="1000"/>
              </a:spcBef>
              <a:spcAft>
                <a:spcPts val="0"/>
              </a:spcAft>
              <a:buClr>
                <a:schemeClr val="dk1"/>
              </a:buClr>
              <a:buSzPts val="1200"/>
              <a:buNone/>
            </a:pPr>
            <a:r>
              <a:t/>
            </a:r>
            <a:endParaRPr sz="1200"/>
          </a:p>
          <a:p>
            <a:pPr indent="-266700" lvl="0" marL="342900" rtl="0" algn="l">
              <a:lnSpc>
                <a:spcPct val="90000"/>
              </a:lnSpc>
              <a:spcBef>
                <a:spcPts val="1000"/>
              </a:spcBef>
              <a:spcAft>
                <a:spcPts val="0"/>
              </a:spcAft>
              <a:buClr>
                <a:schemeClr val="dk1"/>
              </a:buClr>
              <a:buSzPts val="1200"/>
              <a:buFont typeface="Arial"/>
              <a:buNone/>
            </a:pPr>
            <a:r>
              <a:t/>
            </a:r>
            <a:endParaRPr sz="1200"/>
          </a:p>
        </p:txBody>
      </p:sp>
      <p:sp>
        <p:nvSpPr>
          <p:cNvPr id="285" name="Google Shape;285;p17"/>
          <p:cNvSpPr txBox="1"/>
          <p:nvPr>
            <p:ph idx="4" type="body"/>
          </p:nvPr>
        </p:nvSpPr>
        <p:spPr>
          <a:xfrm>
            <a:off x="306059" y="1708495"/>
            <a:ext cx="5312863" cy="3068070"/>
          </a:xfrm>
          <a:prstGeom prst="rect">
            <a:avLst/>
          </a:prstGeom>
          <a:solidFill>
            <a:schemeClr val="lt1"/>
          </a:solidFill>
          <a:ln cap="flat" cmpd="sng" w="381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Noto Sans Symbols"/>
              <a:buChar char="∙"/>
            </a:pPr>
            <a:r>
              <a:rPr lang="en-AU">
                <a:solidFill>
                  <a:schemeClr val="dk1"/>
                </a:solidFill>
                <a:latin typeface="Calibri"/>
                <a:ea typeface="Calibri"/>
                <a:cs typeface="Calibri"/>
                <a:sym typeface="Calibri"/>
              </a:rPr>
              <a:t>Improved quality of life</a:t>
            </a:r>
            <a:endParaRPr/>
          </a:p>
          <a:p>
            <a:pPr indent="-228600" lvl="0" marL="342900" rtl="0" algn="l">
              <a:lnSpc>
                <a:spcPct val="90000"/>
              </a:lnSpc>
              <a:spcBef>
                <a:spcPts val="1000"/>
              </a:spcBef>
              <a:spcAft>
                <a:spcPts val="0"/>
              </a:spcAft>
              <a:buClr>
                <a:schemeClr val="dk1"/>
              </a:buClr>
              <a:buSzPts val="1800"/>
              <a:buFont typeface="Noto Sans Symbols"/>
              <a:buNone/>
            </a:pPr>
            <a:r>
              <a:t/>
            </a:r>
            <a:endParaRPr sz="1800"/>
          </a:p>
          <a:p>
            <a:pPr indent="-342900" lvl="0" marL="342900" rtl="0" algn="l">
              <a:lnSpc>
                <a:spcPct val="90000"/>
              </a:lnSpc>
              <a:spcBef>
                <a:spcPts val="1000"/>
              </a:spcBef>
              <a:spcAft>
                <a:spcPts val="0"/>
              </a:spcAft>
              <a:buClr>
                <a:schemeClr val="dk1"/>
              </a:buClr>
              <a:buSzPts val="2000"/>
              <a:buFont typeface="Noto Sans Symbols"/>
              <a:buChar char="∙"/>
            </a:pPr>
            <a:r>
              <a:rPr lang="en-AU">
                <a:solidFill>
                  <a:schemeClr val="dk1"/>
                </a:solidFill>
                <a:latin typeface="Calibri"/>
                <a:ea typeface="Calibri"/>
                <a:cs typeface="Calibri"/>
                <a:sym typeface="Calibri"/>
              </a:rPr>
              <a:t>Reduced medication errors</a:t>
            </a:r>
            <a:endParaRPr/>
          </a:p>
          <a:p>
            <a:pPr indent="-228600" lvl="0" marL="342900" rtl="0" algn="l">
              <a:lnSpc>
                <a:spcPct val="90000"/>
              </a:lnSpc>
              <a:spcBef>
                <a:spcPts val="1000"/>
              </a:spcBef>
              <a:spcAft>
                <a:spcPts val="0"/>
              </a:spcAft>
              <a:buClr>
                <a:schemeClr val="dk1"/>
              </a:buClr>
              <a:buSzPts val="1800"/>
              <a:buFont typeface="Noto Sans Symbols"/>
              <a:buNone/>
            </a:pPr>
            <a:r>
              <a:t/>
            </a:r>
            <a:endParaRPr sz="1800"/>
          </a:p>
          <a:p>
            <a:pPr indent="-342900" lvl="0" marL="342900" rtl="0" algn="l">
              <a:lnSpc>
                <a:spcPct val="90000"/>
              </a:lnSpc>
              <a:spcBef>
                <a:spcPts val="1000"/>
              </a:spcBef>
              <a:spcAft>
                <a:spcPts val="0"/>
              </a:spcAft>
              <a:buClr>
                <a:schemeClr val="dk1"/>
              </a:buClr>
              <a:buSzPts val="2000"/>
              <a:buFont typeface="Noto Sans Symbols"/>
              <a:buChar char="∙"/>
            </a:pPr>
            <a:r>
              <a:rPr lang="en-AU">
                <a:solidFill>
                  <a:schemeClr val="dk1"/>
                </a:solidFill>
                <a:latin typeface="Calibri"/>
                <a:ea typeface="Calibri"/>
                <a:cs typeface="Calibri"/>
                <a:sym typeface="Calibri"/>
              </a:rPr>
              <a:t>Reduced risk of adverse events </a:t>
            </a:r>
            <a:endParaRPr/>
          </a:p>
          <a:p>
            <a:pPr indent="-228600" lvl="0" marL="342900" rtl="0" algn="l">
              <a:lnSpc>
                <a:spcPct val="90000"/>
              </a:lnSpc>
              <a:spcBef>
                <a:spcPts val="1000"/>
              </a:spcBef>
              <a:spcAft>
                <a:spcPts val="0"/>
              </a:spcAft>
              <a:buClr>
                <a:schemeClr val="dk1"/>
              </a:buClr>
              <a:buSzPts val="1800"/>
              <a:buFont typeface="Noto Sans Symbols"/>
              <a:buNone/>
            </a:pPr>
            <a:r>
              <a:t/>
            </a:r>
            <a:endParaRPr sz="1800"/>
          </a:p>
          <a:p>
            <a:pPr indent="-342900" lvl="0" marL="342900" rtl="0" algn="l">
              <a:lnSpc>
                <a:spcPct val="90000"/>
              </a:lnSpc>
              <a:spcBef>
                <a:spcPts val="1000"/>
              </a:spcBef>
              <a:spcAft>
                <a:spcPts val="0"/>
              </a:spcAft>
              <a:buClr>
                <a:schemeClr val="dk1"/>
              </a:buClr>
              <a:buSzPts val="2000"/>
              <a:buFont typeface="Noto Sans Symbols"/>
              <a:buChar char="∙"/>
            </a:pPr>
            <a:r>
              <a:rPr lang="en-AU">
                <a:solidFill>
                  <a:schemeClr val="dk1"/>
                </a:solidFill>
                <a:latin typeface="Calibri"/>
                <a:ea typeface="Calibri"/>
                <a:cs typeface="Calibri"/>
                <a:sym typeface="Calibri"/>
              </a:rPr>
              <a:t>Simpler medication regimens</a:t>
            </a:r>
            <a:endParaRPr/>
          </a:p>
        </p:txBody>
      </p:sp>
      <p:sp>
        <p:nvSpPr>
          <p:cNvPr id="286" name="Google Shape;286;p17"/>
          <p:cNvSpPr/>
          <p:nvPr/>
        </p:nvSpPr>
        <p:spPr>
          <a:xfrm>
            <a:off x="5208734" y="5260327"/>
            <a:ext cx="1364974" cy="1520786"/>
          </a:xfrm>
          <a:prstGeom prst="flowChartExtract">
            <a:avLst/>
          </a:prstGeom>
          <a:solidFill>
            <a:srgbClr val="7030A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17"/>
          <p:cNvSpPr/>
          <p:nvPr/>
        </p:nvSpPr>
        <p:spPr>
          <a:xfrm>
            <a:off x="306059" y="4883051"/>
            <a:ext cx="11170324" cy="418273"/>
          </a:xfrm>
          <a:prstGeom prst="rect">
            <a:avLst/>
          </a:prstGeom>
          <a:solidFill>
            <a:srgbClr val="7030A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17"/>
          <p:cNvSpPr txBox="1"/>
          <p:nvPr/>
        </p:nvSpPr>
        <p:spPr>
          <a:xfrm>
            <a:off x="1099930" y="4901209"/>
            <a:ext cx="15372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lt1"/>
                </a:solidFill>
                <a:latin typeface="Calibri"/>
                <a:ea typeface="Calibri"/>
                <a:cs typeface="Calibri"/>
                <a:sym typeface="Calibri"/>
              </a:rPr>
              <a:t>BENEFITS</a:t>
            </a:r>
            <a:endParaRPr/>
          </a:p>
        </p:txBody>
      </p:sp>
      <p:sp>
        <p:nvSpPr>
          <p:cNvPr id="289" name="Google Shape;289;p17"/>
          <p:cNvSpPr txBox="1"/>
          <p:nvPr/>
        </p:nvSpPr>
        <p:spPr>
          <a:xfrm>
            <a:off x="9552290" y="4879796"/>
            <a:ext cx="15372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lt1"/>
                </a:solidFill>
                <a:latin typeface="Calibri"/>
                <a:ea typeface="Calibri"/>
                <a:cs typeface="Calibri"/>
                <a:sym typeface="Calibri"/>
              </a:rPr>
              <a:t>HARMS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8"/>
          <p:cNvSpPr txBox="1"/>
          <p:nvPr>
            <p:ph idx="2" type="body"/>
          </p:nvPr>
        </p:nvSpPr>
        <p:spPr>
          <a:xfrm>
            <a:off x="306059" y="326309"/>
            <a:ext cx="8524431"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Group discussion - what should you monitor for during the discontinuation process?</a:t>
            </a:r>
            <a:endParaRPr/>
          </a:p>
        </p:txBody>
      </p:sp>
      <p:sp>
        <p:nvSpPr>
          <p:cNvPr id="295" name="Google Shape;295;p18"/>
          <p:cNvSpPr txBox="1"/>
          <p:nvPr>
            <p:ph idx="4" type="body"/>
          </p:nvPr>
        </p:nvSpPr>
        <p:spPr>
          <a:xfrm>
            <a:off x="300211" y="2097681"/>
            <a:ext cx="10815464" cy="3299167"/>
          </a:xfrm>
          <a:prstGeom prst="rect">
            <a:avLst/>
          </a:prstGeom>
          <a:noFill/>
          <a:ln>
            <a:noFill/>
          </a:ln>
        </p:spPr>
        <p:txBody>
          <a:bodyPr anchorCtr="0" anchor="t" bIns="45700" lIns="91425" spcFirstLastPara="1" rIns="91425" wrap="square" tIns="45700">
            <a:noAutofit/>
          </a:bodyPr>
          <a:lstStyle/>
          <a:p>
            <a:pPr indent="-215900" lvl="0" marL="342900" rtl="0" algn="l">
              <a:lnSpc>
                <a:spcPct val="90000"/>
              </a:lnSpc>
              <a:spcBef>
                <a:spcPts val="0"/>
              </a:spcBef>
              <a:spcAft>
                <a:spcPts val="0"/>
              </a:spcAft>
              <a:buClr>
                <a:schemeClr val="dk1"/>
              </a:buClr>
              <a:buSzPts val="2000"/>
              <a:buFont typeface="Arial"/>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9"/>
          <p:cNvSpPr txBox="1"/>
          <p:nvPr>
            <p:ph idx="2" type="body"/>
          </p:nvPr>
        </p:nvSpPr>
        <p:spPr>
          <a:xfrm>
            <a:off x="306059" y="326309"/>
            <a:ext cx="8524431"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What should you monitor for during the discontinuation process?</a:t>
            </a:r>
            <a:endParaRPr/>
          </a:p>
        </p:txBody>
      </p:sp>
      <p:sp>
        <p:nvSpPr>
          <p:cNvPr id="302" name="Google Shape;302;p19"/>
          <p:cNvSpPr txBox="1"/>
          <p:nvPr>
            <p:ph idx="4" type="body"/>
          </p:nvPr>
        </p:nvSpPr>
        <p:spPr>
          <a:xfrm>
            <a:off x="306059" y="1796344"/>
            <a:ext cx="10677499" cy="36594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en-AU"/>
              <a:t>While a benzodiazepine is being tapered, all staff should monitor for:</a:t>
            </a:r>
            <a:endParaRPr/>
          </a:p>
          <a:p>
            <a:pPr indent="-101600" lvl="1" marL="685800" rtl="0" algn="l">
              <a:lnSpc>
                <a:spcPct val="90000"/>
              </a:lnSpc>
              <a:spcBef>
                <a:spcPts val="500"/>
              </a:spcBef>
              <a:spcAft>
                <a:spcPts val="0"/>
              </a:spcAft>
              <a:buClr>
                <a:schemeClr val="dk1"/>
              </a:buClr>
              <a:buSzPts val="2000"/>
              <a:buNone/>
            </a:pPr>
            <a:r>
              <a:t/>
            </a:r>
            <a:endParaRPr sz="2000">
              <a:latin typeface="Arial"/>
              <a:ea typeface="Arial"/>
              <a:cs typeface="Arial"/>
              <a:sym typeface="Arial"/>
            </a:endParaRPr>
          </a:p>
        </p:txBody>
      </p:sp>
      <p:sp>
        <p:nvSpPr>
          <p:cNvPr id="303" name="Google Shape;303;p19"/>
          <p:cNvSpPr txBox="1"/>
          <p:nvPr/>
        </p:nvSpPr>
        <p:spPr>
          <a:xfrm>
            <a:off x="524322" y="5249369"/>
            <a:ext cx="10597201" cy="646331"/>
          </a:xfrm>
          <a:prstGeom prst="rect">
            <a:avLst/>
          </a:prstGeom>
          <a:solidFill>
            <a:srgbClr val="DDEAF6"/>
          </a:solid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u="sng">
                <a:solidFill>
                  <a:schemeClr val="dk1"/>
                </a:solidFill>
                <a:latin typeface="Arial"/>
                <a:ea typeface="Arial"/>
                <a:cs typeface="Arial"/>
                <a:sym typeface="Arial"/>
              </a:rPr>
              <a:t>All staff </a:t>
            </a:r>
            <a:r>
              <a:rPr b="1" lang="en-AU" sz="1800">
                <a:solidFill>
                  <a:schemeClr val="dk1"/>
                </a:solidFill>
                <a:latin typeface="Arial"/>
                <a:ea typeface="Arial"/>
                <a:cs typeface="Arial"/>
                <a:sym typeface="Arial"/>
              </a:rPr>
              <a:t>should notify the prescriber or clinical nurse as soon as possible once a symptom reoccurs or if there are discontinuation symptoms.</a:t>
            </a:r>
            <a:endParaRPr/>
          </a:p>
        </p:txBody>
      </p:sp>
      <p:sp>
        <p:nvSpPr>
          <p:cNvPr id="304" name="Google Shape;304;p19"/>
          <p:cNvSpPr txBox="1"/>
          <p:nvPr/>
        </p:nvSpPr>
        <p:spPr>
          <a:xfrm>
            <a:off x="518473" y="6015972"/>
            <a:ext cx="10597201" cy="646331"/>
          </a:xfrm>
          <a:prstGeom prst="rect">
            <a:avLst/>
          </a:prstGeom>
          <a:solidFill>
            <a:srgbClr val="DDEAF6"/>
          </a:solid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chemeClr val="dk1"/>
                </a:solidFill>
                <a:latin typeface="Arial"/>
                <a:ea typeface="Arial"/>
                <a:cs typeface="Arial"/>
                <a:sym typeface="Arial"/>
              </a:rPr>
              <a:t>Non-pharmacological strategies should continue throughout the discontinuation process and after the benzodiazepine is stopped.</a:t>
            </a:r>
            <a:endParaRPr/>
          </a:p>
        </p:txBody>
      </p:sp>
      <p:sp>
        <p:nvSpPr>
          <p:cNvPr id="305" name="Google Shape;305;p19"/>
          <p:cNvSpPr txBox="1"/>
          <p:nvPr/>
        </p:nvSpPr>
        <p:spPr>
          <a:xfrm>
            <a:off x="279699" y="2410691"/>
            <a:ext cx="5378823" cy="2366504"/>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000"/>
              <a:buFont typeface="Noto Sans Symbols"/>
              <a:buChar char="❑"/>
            </a:pPr>
            <a:r>
              <a:rPr b="0" lang="en-AU" sz="2000">
                <a:solidFill>
                  <a:schemeClr val="dk1"/>
                </a:solidFill>
                <a:latin typeface="Arial"/>
                <a:ea typeface="Arial"/>
                <a:cs typeface="Arial"/>
                <a:sym typeface="Arial"/>
              </a:rPr>
              <a:t>The effect on the person living with dementia’s </a:t>
            </a:r>
            <a:r>
              <a:rPr b="1" lang="en-AU" sz="2000">
                <a:solidFill>
                  <a:schemeClr val="dk1"/>
                </a:solidFill>
                <a:latin typeface="Arial"/>
                <a:ea typeface="Arial"/>
                <a:cs typeface="Arial"/>
                <a:sym typeface="Arial"/>
              </a:rPr>
              <a:t>target symptoms</a:t>
            </a:r>
            <a:endParaRPr/>
          </a:p>
          <a:p>
            <a:pPr indent="-228600" lvl="1" marL="685800" marR="0" rtl="0" algn="l">
              <a:lnSpc>
                <a:spcPct val="90000"/>
              </a:lnSpc>
              <a:spcBef>
                <a:spcPts val="500"/>
              </a:spcBef>
              <a:spcAft>
                <a:spcPts val="0"/>
              </a:spcAft>
              <a:buClr>
                <a:schemeClr val="dk1"/>
              </a:buClr>
              <a:buSzPts val="2000"/>
              <a:buFont typeface="Noto Sans Symbols"/>
              <a:buChar char="▪"/>
            </a:pPr>
            <a:r>
              <a:rPr b="0" i="0" lang="en-AU" sz="2000" u="none" cap="none" strike="noStrike">
                <a:solidFill>
                  <a:schemeClr val="dk1"/>
                </a:solidFill>
                <a:latin typeface="Arial"/>
                <a:ea typeface="Arial"/>
                <a:cs typeface="Arial"/>
                <a:sym typeface="Arial"/>
              </a:rPr>
              <a:t>Has the sleep disturbances </a:t>
            </a:r>
            <a:r>
              <a:rPr b="1" i="0" lang="en-AU" sz="2000" u="none" cap="none" strike="noStrike">
                <a:solidFill>
                  <a:schemeClr val="dk1"/>
                </a:solidFill>
                <a:latin typeface="Arial"/>
                <a:ea typeface="Arial"/>
                <a:cs typeface="Arial"/>
                <a:sym typeface="Arial"/>
              </a:rPr>
              <a:t>come back </a:t>
            </a:r>
            <a:r>
              <a:rPr b="0" i="0" lang="en-AU" sz="2000" u="none" cap="none" strike="noStrike">
                <a:solidFill>
                  <a:schemeClr val="dk1"/>
                </a:solidFill>
                <a:latin typeface="Arial"/>
                <a:ea typeface="Arial"/>
                <a:cs typeface="Arial"/>
                <a:sym typeface="Arial"/>
              </a:rPr>
              <a:t>(recurrence of symptoms)? </a:t>
            </a:r>
            <a:endParaRPr/>
          </a:p>
          <a:p>
            <a:pPr indent="-228600" lvl="1" marL="685800" marR="0" rtl="0" algn="l">
              <a:lnSpc>
                <a:spcPct val="90000"/>
              </a:lnSpc>
              <a:spcBef>
                <a:spcPts val="500"/>
              </a:spcBef>
              <a:spcAft>
                <a:spcPts val="0"/>
              </a:spcAft>
              <a:buClr>
                <a:schemeClr val="dk1"/>
              </a:buClr>
              <a:buSzPts val="2000"/>
              <a:buFont typeface="Noto Sans Symbols"/>
              <a:buChar char="▪"/>
            </a:pPr>
            <a:r>
              <a:rPr b="0" i="0" lang="en-AU" sz="2000" u="none" cap="none" strike="noStrike">
                <a:solidFill>
                  <a:schemeClr val="dk1"/>
                </a:solidFill>
                <a:latin typeface="Arial"/>
                <a:ea typeface="Arial"/>
                <a:cs typeface="Arial"/>
                <a:sym typeface="Arial"/>
              </a:rPr>
              <a:t>Has the sleep disturbances </a:t>
            </a:r>
            <a:r>
              <a:rPr b="1" i="0" lang="en-AU" sz="2000" u="none" cap="none" strike="noStrike">
                <a:solidFill>
                  <a:schemeClr val="dk1"/>
                </a:solidFill>
                <a:latin typeface="Arial"/>
                <a:ea typeface="Arial"/>
                <a:cs typeface="Arial"/>
                <a:sym typeface="Arial"/>
              </a:rPr>
              <a:t>stayed the same</a:t>
            </a:r>
            <a:r>
              <a:rPr b="0" i="0" lang="en-AU" sz="2000" u="none" cap="none" strike="noStrike">
                <a:solidFill>
                  <a:schemeClr val="dk1"/>
                </a:solidFill>
                <a:latin typeface="Arial"/>
                <a:ea typeface="Arial"/>
                <a:cs typeface="Arial"/>
                <a:sym typeface="Arial"/>
              </a:rPr>
              <a:t>?</a:t>
            </a:r>
            <a:endParaRPr/>
          </a:p>
          <a:p>
            <a:pPr indent="-228600" lvl="1" marL="685800" marR="0" rtl="0" algn="l">
              <a:lnSpc>
                <a:spcPct val="90000"/>
              </a:lnSpc>
              <a:spcBef>
                <a:spcPts val="500"/>
              </a:spcBef>
              <a:spcAft>
                <a:spcPts val="0"/>
              </a:spcAft>
              <a:buClr>
                <a:schemeClr val="dk1"/>
              </a:buClr>
              <a:buSzPts val="2000"/>
              <a:buFont typeface="Noto Sans Symbols"/>
              <a:buChar char="▪"/>
            </a:pPr>
            <a:r>
              <a:rPr b="0" i="0" lang="en-AU" sz="2000" u="none" cap="none" strike="noStrike">
                <a:solidFill>
                  <a:schemeClr val="dk1"/>
                </a:solidFill>
                <a:latin typeface="Arial"/>
                <a:ea typeface="Arial"/>
                <a:cs typeface="Arial"/>
                <a:sym typeface="Arial"/>
              </a:rPr>
              <a:t>Has the sleep disturbances </a:t>
            </a:r>
            <a:r>
              <a:rPr b="1" i="0" lang="en-AU" sz="2000" u="none" cap="none" strike="noStrike">
                <a:solidFill>
                  <a:schemeClr val="dk1"/>
                </a:solidFill>
                <a:latin typeface="Arial"/>
                <a:ea typeface="Arial"/>
                <a:cs typeface="Arial"/>
                <a:sym typeface="Arial"/>
              </a:rPr>
              <a:t>improved</a:t>
            </a:r>
            <a:r>
              <a:rPr b="0" i="0" lang="en-AU" sz="2000" u="none" cap="none" strike="noStrike">
                <a:solidFill>
                  <a:schemeClr val="dk1"/>
                </a:solidFill>
                <a:latin typeface="Arial"/>
                <a:ea typeface="Arial"/>
                <a:cs typeface="Arial"/>
                <a:sym typeface="Arial"/>
              </a:rPr>
              <a:t>?</a:t>
            </a:r>
            <a:endParaRPr/>
          </a:p>
        </p:txBody>
      </p:sp>
      <p:sp>
        <p:nvSpPr>
          <p:cNvPr id="306" name="Google Shape;306;p19"/>
          <p:cNvSpPr txBox="1"/>
          <p:nvPr/>
        </p:nvSpPr>
        <p:spPr>
          <a:xfrm>
            <a:off x="6095999" y="2413462"/>
            <a:ext cx="5960165" cy="3482238"/>
          </a:xfrm>
          <a:prstGeom prst="rect">
            <a:avLst/>
          </a:prstGeom>
          <a:noFill/>
          <a:ln>
            <a:noFill/>
          </a:ln>
        </p:spPr>
        <p:txBody>
          <a:bodyPr anchorCtr="0" anchor="t" bIns="45700" lIns="91425" spcFirstLastPara="1" rIns="91425" wrap="square" tIns="45700">
            <a:noAutofit/>
          </a:bodyPr>
          <a:lstStyle/>
          <a:p>
            <a:pPr indent="-228600" lvl="1" marL="685800" marR="0" rtl="0" algn="l">
              <a:lnSpc>
                <a:spcPct val="90000"/>
              </a:lnSpc>
              <a:spcBef>
                <a:spcPts val="0"/>
              </a:spcBef>
              <a:spcAft>
                <a:spcPts val="0"/>
              </a:spcAft>
              <a:buClr>
                <a:schemeClr val="dk1"/>
              </a:buClr>
              <a:buSzPts val="2000"/>
              <a:buFont typeface="Noto Sans Symbols"/>
              <a:buChar char="❑"/>
            </a:pPr>
            <a:r>
              <a:rPr b="0" i="0" lang="en-AU" sz="2000" u="none" cap="none" strike="noStrike">
                <a:solidFill>
                  <a:schemeClr val="dk1"/>
                </a:solidFill>
                <a:latin typeface="Arial"/>
                <a:ea typeface="Arial"/>
                <a:cs typeface="Arial"/>
                <a:sym typeface="Arial"/>
              </a:rPr>
              <a:t> </a:t>
            </a:r>
            <a:r>
              <a:rPr b="1" i="0" lang="en-AU" sz="2000" u="none" cap="none" strike="noStrike">
                <a:solidFill>
                  <a:schemeClr val="dk1"/>
                </a:solidFill>
                <a:latin typeface="Arial"/>
                <a:ea typeface="Arial"/>
                <a:cs typeface="Arial"/>
                <a:sym typeface="Arial"/>
              </a:rPr>
              <a:t>Discontinuation symptoms</a:t>
            </a:r>
            <a:endParaRPr/>
          </a:p>
          <a:p>
            <a:pPr indent="-228600" lvl="2" marL="1143000" marR="0" rtl="0" algn="l">
              <a:lnSpc>
                <a:spcPct val="90000"/>
              </a:lnSpc>
              <a:spcBef>
                <a:spcPts val="500"/>
              </a:spcBef>
              <a:spcAft>
                <a:spcPts val="0"/>
              </a:spcAft>
              <a:buClr>
                <a:schemeClr val="dk1"/>
              </a:buClr>
              <a:buSzPts val="1800"/>
              <a:buFont typeface="Noto Sans Symbols"/>
              <a:buChar char="▪"/>
            </a:pPr>
            <a:r>
              <a:rPr b="0" i="0" lang="en-AU" sz="1800" u="none" cap="none" strike="noStrike">
                <a:solidFill>
                  <a:schemeClr val="dk1"/>
                </a:solidFill>
                <a:latin typeface="Arial"/>
                <a:ea typeface="Arial"/>
                <a:cs typeface="Arial"/>
                <a:sym typeface="Arial"/>
              </a:rPr>
              <a:t>Is the person more irritable?</a:t>
            </a:r>
            <a:endParaRPr/>
          </a:p>
          <a:p>
            <a:pPr indent="0" lvl="1" marL="457200" marR="0" rtl="0" algn="l">
              <a:lnSpc>
                <a:spcPct val="90000"/>
              </a:lnSpc>
              <a:spcBef>
                <a:spcPts val="500"/>
              </a:spcBef>
              <a:spcAft>
                <a:spcPts val="0"/>
              </a:spcAft>
              <a:buClr>
                <a:schemeClr val="dk1"/>
              </a:buClr>
              <a:buSzPts val="1500"/>
              <a:buFont typeface="Courier New"/>
              <a:buNone/>
            </a:pPr>
            <a:r>
              <a:t/>
            </a:r>
            <a:endParaRPr b="1" i="0" sz="1500" u="none" cap="none" strike="noStrike">
              <a:solidFill>
                <a:schemeClr val="dk1"/>
              </a:solidFill>
              <a:latin typeface="Arial"/>
              <a:ea typeface="Arial"/>
              <a:cs typeface="Arial"/>
              <a:sym typeface="Arial"/>
            </a:endParaRPr>
          </a:p>
          <a:p>
            <a:pPr indent="0" lvl="1" marL="457200" marR="0" rtl="0" algn="l">
              <a:lnSpc>
                <a:spcPct val="90000"/>
              </a:lnSpc>
              <a:spcBef>
                <a:spcPts val="500"/>
              </a:spcBef>
              <a:spcAft>
                <a:spcPts val="0"/>
              </a:spcAft>
              <a:buClr>
                <a:schemeClr val="dk1"/>
              </a:buClr>
              <a:buSzPts val="1500"/>
              <a:buFont typeface="Courier New"/>
              <a:buNone/>
            </a:pPr>
            <a:r>
              <a:t/>
            </a:r>
            <a:endParaRPr b="1" i="0" sz="1500" u="none" cap="none" strike="noStrike">
              <a:solidFill>
                <a:schemeClr val="dk1"/>
              </a:solidFill>
              <a:latin typeface="Arial"/>
              <a:ea typeface="Arial"/>
              <a:cs typeface="Arial"/>
              <a:sym typeface="Arial"/>
            </a:endParaRPr>
          </a:p>
          <a:p>
            <a:pPr indent="-228600" lvl="1" marL="685800" marR="0" rtl="0" algn="l">
              <a:lnSpc>
                <a:spcPct val="90000"/>
              </a:lnSpc>
              <a:spcBef>
                <a:spcPts val="500"/>
              </a:spcBef>
              <a:spcAft>
                <a:spcPts val="0"/>
              </a:spcAft>
              <a:buClr>
                <a:schemeClr val="dk1"/>
              </a:buClr>
              <a:buSzPts val="2000"/>
              <a:buFont typeface="Noto Sans Symbols"/>
              <a:buChar char="❑"/>
            </a:pPr>
            <a:r>
              <a:rPr b="1" i="0" lang="en-AU" sz="2000" u="none" cap="none" strike="noStrike">
                <a:solidFill>
                  <a:schemeClr val="dk1"/>
                </a:solidFill>
                <a:latin typeface="Arial"/>
                <a:ea typeface="Arial"/>
                <a:cs typeface="Arial"/>
                <a:sym typeface="Arial"/>
              </a:rPr>
              <a:t> Benefits</a:t>
            </a:r>
            <a:r>
              <a:rPr b="0" i="0" lang="en-AU" sz="2000" u="none" cap="none" strike="noStrike">
                <a:solidFill>
                  <a:schemeClr val="dk1"/>
                </a:solidFill>
                <a:latin typeface="Arial"/>
                <a:ea typeface="Arial"/>
                <a:cs typeface="Arial"/>
                <a:sym typeface="Arial"/>
              </a:rPr>
              <a:t> of discontinuation</a:t>
            </a:r>
            <a:endParaRPr/>
          </a:p>
          <a:p>
            <a:pPr indent="-228600" lvl="2" marL="1143000" marR="0" rtl="0" algn="l">
              <a:lnSpc>
                <a:spcPct val="90000"/>
              </a:lnSpc>
              <a:spcBef>
                <a:spcPts val="500"/>
              </a:spcBef>
              <a:spcAft>
                <a:spcPts val="0"/>
              </a:spcAft>
              <a:buClr>
                <a:schemeClr val="dk1"/>
              </a:buClr>
              <a:buSzPts val="2000"/>
              <a:buFont typeface="Noto Sans Symbols"/>
              <a:buChar char="▪"/>
            </a:pPr>
            <a:r>
              <a:rPr b="0" i="0" lang="en-AU" sz="2000" u="none" cap="none" strike="noStrike">
                <a:solidFill>
                  <a:schemeClr val="dk1"/>
                </a:solidFill>
                <a:latin typeface="Arial"/>
                <a:ea typeface="Arial"/>
                <a:cs typeface="Arial"/>
                <a:sym typeface="Arial"/>
              </a:rPr>
              <a:t>Has the person had less falls?</a:t>
            </a:r>
            <a:endParaRPr/>
          </a:p>
          <a:p>
            <a:pPr indent="-228600" lvl="2" marL="1143000" marR="0" rtl="0" algn="l">
              <a:lnSpc>
                <a:spcPct val="90000"/>
              </a:lnSpc>
              <a:spcBef>
                <a:spcPts val="500"/>
              </a:spcBef>
              <a:spcAft>
                <a:spcPts val="0"/>
              </a:spcAft>
              <a:buClr>
                <a:schemeClr val="dk1"/>
              </a:buClr>
              <a:buSzPts val="2000"/>
              <a:buFont typeface="Noto Sans Symbols"/>
              <a:buChar char="▪"/>
            </a:pPr>
            <a:r>
              <a:rPr b="0" i="0" lang="en-AU" sz="2000" u="none" cap="none" strike="noStrike">
                <a:solidFill>
                  <a:schemeClr val="dk1"/>
                </a:solidFill>
                <a:latin typeface="Arial"/>
                <a:ea typeface="Arial"/>
                <a:cs typeface="Arial"/>
                <a:sym typeface="Arial"/>
              </a:rPr>
              <a:t>Is the person more alert during the day?</a:t>
            </a:r>
            <a:endParaRPr/>
          </a:p>
          <a:p>
            <a:pPr indent="-101600" lvl="1" marL="685800" marR="0" rtl="0" algn="l">
              <a:lnSpc>
                <a:spcPct val="90000"/>
              </a:lnSpc>
              <a:spcBef>
                <a:spcPts val="500"/>
              </a:spcBef>
              <a:spcAft>
                <a:spcPts val="0"/>
              </a:spcAft>
              <a:buClr>
                <a:schemeClr val="dk1"/>
              </a:buClr>
              <a:buSzPts val="2000"/>
              <a:buFont typeface="Courier New"/>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AU"/>
              <a:t>Background</a:t>
            </a:r>
            <a:endParaRPr/>
          </a:p>
        </p:txBody>
      </p:sp>
      <p:sp>
        <p:nvSpPr>
          <p:cNvPr id="147" name="Google Shape;147;p2"/>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Introduction</a:t>
            </a:r>
            <a:endParaRPr/>
          </a:p>
        </p:txBody>
      </p:sp>
      <p:sp>
        <p:nvSpPr>
          <p:cNvPr id="148" name="Google Shape;148;p2"/>
          <p:cNvSpPr txBox="1"/>
          <p:nvPr>
            <p:ph idx="4" type="body"/>
          </p:nvPr>
        </p:nvSpPr>
        <p:spPr>
          <a:xfrm>
            <a:off x="841151" y="2185400"/>
            <a:ext cx="11242744" cy="32991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a:p>
          <a:p>
            <a:pPr indent="-228600" lvl="1" marL="685800" rtl="0" algn="l">
              <a:lnSpc>
                <a:spcPct val="120000"/>
              </a:lnSpc>
              <a:spcBef>
                <a:spcPts val="500"/>
              </a:spcBef>
              <a:spcAft>
                <a:spcPts val="0"/>
              </a:spcAft>
              <a:buClr>
                <a:schemeClr val="dk1"/>
              </a:buClr>
              <a:buSzPts val="2000"/>
              <a:buChar char="o"/>
            </a:pPr>
            <a:r>
              <a:rPr b="1" lang="en-AU" sz="2000">
                <a:latin typeface="Arial"/>
                <a:ea typeface="Arial"/>
                <a:cs typeface="Arial"/>
                <a:sym typeface="Arial"/>
              </a:rPr>
              <a:t>Memory</a:t>
            </a:r>
            <a:endParaRPr/>
          </a:p>
          <a:p>
            <a:pPr indent="0" lvl="1" marL="457200" rtl="0" algn="l">
              <a:lnSpc>
                <a:spcPct val="120000"/>
              </a:lnSpc>
              <a:spcBef>
                <a:spcPts val="500"/>
              </a:spcBef>
              <a:spcAft>
                <a:spcPts val="0"/>
              </a:spcAft>
              <a:buClr>
                <a:schemeClr val="dk1"/>
              </a:buClr>
              <a:buSzPts val="1500"/>
              <a:buNone/>
            </a:pPr>
            <a:r>
              <a:t/>
            </a:r>
            <a:endParaRPr sz="1500">
              <a:latin typeface="Arial"/>
              <a:ea typeface="Arial"/>
              <a:cs typeface="Arial"/>
              <a:sym typeface="Arial"/>
            </a:endParaRPr>
          </a:p>
          <a:p>
            <a:pPr indent="0" lvl="1" marL="457200" rtl="0" algn="l">
              <a:lnSpc>
                <a:spcPct val="120000"/>
              </a:lnSpc>
              <a:spcBef>
                <a:spcPts val="500"/>
              </a:spcBef>
              <a:spcAft>
                <a:spcPts val="0"/>
              </a:spcAft>
              <a:buClr>
                <a:schemeClr val="dk1"/>
              </a:buClr>
              <a:buSzPts val="1500"/>
              <a:buNone/>
            </a:pPr>
            <a:r>
              <a:t/>
            </a:r>
            <a:endParaRPr sz="1500">
              <a:latin typeface="Arial"/>
              <a:ea typeface="Arial"/>
              <a:cs typeface="Arial"/>
              <a:sym typeface="Arial"/>
            </a:endParaRPr>
          </a:p>
          <a:p>
            <a:pPr indent="-228600" lvl="1" marL="685800" rtl="0" algn="l">
              <a:lnSpc>
                <a:spcPct val="120000"/>
              </a:lnSpc>
              <a:spcBef>
                <a:spcPts val="500"/>
              </a:spcBef>
              <a:spcAft>
                <a:spcPts val="0"/>
              </a:spcAft>
              <a:buClr>
                <a:schemeClr val="dk1"/>
              </a:buClr>
              <a:buSzPts val="2000"/>
              <a:buChar char="o"/>
            </a:pPr>
            <a:r>
              <a:rPr b="1" lang="en-AU" sz="2000">
                <a:latin typeface="Arial"/>
                <a:ea typeface="Arial"/>
                <a:cs typeface="Arial"/>
                <a:sym typeface="Arial"/>
              </a:rPr>
              <a:t>Thinking</a:t>
            </a:r>
            <a:endParaRPr/>
          </a:p>
          <a:p>
            <a:pPr indent="0" lvl="1" marL="457200" rtl="0" algn="l">
              <a:lnSpc>
                <a:spcPct val="120000"/>
              </a:lnSpc>
              <a:spcBef>
                <a:spcPts val="500"/>
              </a:spcBef>
              <a:spcAft>
                <a:spcPts val="0"/>
              </a:spcAft>
              <a:buClr>
                <a:schemeClr val="dk1"/>
              </a:buClr>
              <a:buSzPts val="1500"/>
              <a:buNone/>
            </a:pPr>
            <a:r>
              <a:t/>
            </a:r>
            <a:endParaRPr sz="1500">
              <a:latin typeface="Arial"/>
              <a:ea typeface="Arial"/>
              <a:cs typeface="Arial"/>
              <a:sym typeface="Arial"/>
            </a:endParaRPr>
          </a:p>
          <a:p>
            <a:pPr indent="0" lvl="1" marL="457200" rtl="0" algn="l">
              <a:lnSpc>
                <a:spcPct val="120000"/>
              </a:lnSpc>
              <a:spcBef>
                <a:spcPts val="500"/>
              </a:spcBef>
              <a:spcAft>
                <a:spcPts val="0"/>
              </a:spcAft>
              <a:buClr>
                <a:schemeClr val="dk1"/>
              </a:buClr>
              <a:buSzPts val="1500"/>
              <a:buNone/>
            </a:pPr>
            <a:r>
              <a:t/>
            </a:r>
            <a:endParaRPr sz="1500">
              <a:latin typeface="Arial"/>
              <a:ea typeface="Arial"/>
              <a:cs typeface="Arial"/>
              <a:sym typeface="Arial"/>
            </a:endParaRPr>
          </a:p>
          <a:p>
            <a:pPr indent="-228600" lvl="1" marL="685800" rtl="0" algn="l">
              <a:lnSpc>
                <a:spcPct val="120000"/>
              </a:lnSpc>
              <a:spcBef>
                <a:spcPts val="500"/>
              </a:spcBef>
              <a:spcAft>
                <a:spcPts val="0"/>
              </a:spcAft>
              <a:buClr>
                <a:schemeClr val="dk1"/>
              </a:buClr>
              <a:buSzPts val="2000"/>
              <a:buChar char="o"/>
            </a:pPr>
            <a:r>
              <a:rPr b="1" lang="en-AU" sz="2000">
                <a:latin typeface="Arial"/>
                <a:ea typeface="Arial"/>
                <a:cs typeface="Arial"/>
                <a:sym typeface="Arial"/>
              </a:rPr>
              <a:t>Behaviour</a:t>
            </a:r>
            <a:endParaRPr/>
          </a:p>
          <a:p>
            <a:pPr indent="-101600" lvl="1" marL="685800" rtl="0" algn="l">
              <a:lnSpc>
                <a:spcPct val="120000"/>
              </a:lnSpc>
              <a:spcBef>
                <a:spcPts val="500"/>
              </a:spcBef>
              <a:spcAft>
                <a:spcPts val="0"/>
              </a:spcAft>
              <a:buClr>
                <a:schemeClr val="dk1"/>
              </a:buClr>
              <a:buSzPts val="2000"/>
              <a:buNone/>
            </a:pPr>
            <a:r>
              <a:t/>
            </a:r>
            <a:endParaRPr b="1" sz="2000">
              <a:latin typeface="Arial"/>
              <a:ea typeface="Arial"/>
              <a:cs typeface="Arial"/>
              <a:sym typeface="Arial"/>
            </a:endParaRPr>
          </a:p>
          <a:p>
            <a:pPr indent="-101600" lvl="1" marL="685800" rtl="0" algn="l">
              <a:lnSpc>
                <a:spcPct val="120000"/>
              </a:lnSpc>
              <a:spcBef>
                <a:spcPts val="500"/>
              </a:spcBef>
              <a:spcAft>
                <a:spcPts val="0"/>
              </a:spcAft>
              <a:buClr>
                <a:schemeClr val="dk1"/>
              </a:buClr>
              <a:buSzPts val="2000"/>
              <a:buNone/>
            </a:pPr>
            <a:r>
              <a:t/>
            </a:r>
            <a:endParaRPr b="1" sz="2000">
              <a:latin typeface="Arial"/>
              <a:ea typeface="Arial"/>
              <a:cs typeface="Arial"/>
              <a:sym typeface="Arial"/>
            </a:endParaRPr>
          </a:p>
          <a:p>
            <a:pPr indent="-228600" lvl="1" marL="685800" rtl="0" algn="l">
              <a:lnSpc>
                <a:spcPct val="120000"/>
              </a:lnSpc>
              <a:spcBef>
                <a:spcPts val="500"/>
              </a:spcBef>
              <a:spcAft>
                <a:spcPts val="0"/>
              </a:spcAft>
              <a:buClr>
                <a:schemeClr val="dk1"/>
              </a:buClr>
              <a:buSzPts val="2000"/>
              <a:buChar char="o"/>
            </a:pPr>
            <a:r>
              <a:rPr b="1" lang="en-AU" sz="2000">
                <a:latin typeface="Arial"/>
                <a:ea typeface="Arial"/>
                <a:cs typeface="Arial"/>
                <a:sym typeface="Arial"/>
              </a:rPr>
              <a:t>Communication</a:t>
            </a:r>
            <a:endParaRPr/>
          </a:p>
          <a:p>
            <a:pPr indent="0" lvl="1" marL="457200" rtl="0" algn="l">
              <a:lnSpc>
                <a:spcPct val="120000"/>
              </a:lnSpc>
              <a:spcBef>
                <a:spcPts val="500"/>
              </a:spcBef>
              <a:spcAft>
                <a:spcPts val="0"/>
              </a:spcAft>
              <a:buClr>
                <a:schemeClr val="dk1"/>
              </a:buClr>
              <a:buSzPts val="1500"/>
              <a:buNone/>
            </a:pPr>
            <a:r>
              <a:t/>
            </a:r>
            <a:endParaRPr sz="1500">
              <a:latin typeface="Arial"/>
              <a:ea typeface="Arial"/>
              <a:cs typeface="Arial"/>
              <a:sym typeface="Arial"/>
            </a:endParaRPr>
          </a:p>
          <a:p>
            <a:pPr indent="0" lvl="1" marL="457200" rtl="0" algn="l">
              <a:lnSpc>
                <a:spcPct val="120000"/>
              </a:lnSpc>
              <a:spcBef>
                <a:spcPts val="500"/>
              </a:spcBef>
              <a:spcAft>
                <a:spcPts val="0"/>
              </a:spcAft>
              <a:buClr>
                <a:schemeClr val="dk1"/>
              </a:buClr>
              <a:buSzPts val="1500"/>
              <a:buNone/>
            </a:pPr>
            <a:r>
              <a:t/>
            </a:r>
            <a:endParaRPr sz="1500">
              <a:latin typeface="Arial"/>
              <a:ea typeface="Arial"/>
              <a:cs typeface="Arial"/>
              <a:sym typeface="Arial"/>
            </a:endParaRPr>
          </a:p>
          <a:p>
            <a:pPr indent="-228600" lvl="1" marL="685800" rtl="0" algn="l">
              <a:lnSpc>
                <a:spcPct val="120000"/>
              </a:lnSpc>
              <a:spcBef>
                <a:spcPts val="500"/>
              </a:spcBef>
              <a:spcAft>
                <a:spcPts val="0"/>
              </a:spcAft>
              <a:buClr>
                <a:schemeClr val="dk1"/>
              </a:buClr>
              <a:buSzPts val="2000"/>
              <a:buChar char="o"/>
            </a:pPr>
            <a:r>
              <a:rPr b="1" lang="en-AU" sz="2000">
                <a:latin typeface="Arial"/>
                <a:ea typeface="Arial"/>
                <a:cs typeface="Arial"/>
                <a:sym typeface="Arial"/>
              </a:rPr>
              <a:t>Ability to perform daily activities </a:t>
            </a:r>
            <a:endParaRPr b="1" sz="2000">
              <a:latin typeface="Arial"/>
              <a:ea typeface="Arial"/>
              <a:cs typeface="Arial"/>
              <a:sym typeface="Arial"/>
            </a:endParaRPr>
          </a:p>
          <a:p>
            <a:pPr indent="-101600" lvl="1" marL="685800" rtl="0" algn="l">
              <a:lnSpc>
                <a:spcPct val="120000"/>
              </a:lnSpc>
              <a:spcBef>
                <a:spcPts val="500"/>
              </a:spcBef>
              <a:spcAft>
                <a:spcPts val="0"/>
              </a:spcAft>
              <a:buClr>
                <a:schemeClr val="dk1"/>
              </a:buClr>
              <a:buSzPts val="2000"/>
              <a:buNone/>
            </a:pPr>
            <a:r>
              <a:t/>
            </a:r>
            <a:endParaRPr b="1" sz="2000">
              <a:latin typeface="Arial"/>
              <a:ea typeface="Arial"/>
              <a:cs typeface="Arial"/>
              <a:sym typeface="Arial"/>
            </a:endParaRPr>
          </a:p>
          <a:p>
            <a:pPr indent="-215900" lvl="0" marL="342900" rtl="0" algn="l">
              <a:lnSpc>
                <a:spcPct val="90000"/>
              </a:lnSpc>
              <a:spcBef>
                <a:spcPts val="1000"/>
              </a:spcBef>
              <a:spcAft>
                <a:spcPts val="0"/>
              </a:spcAft>
              <a:buClr>
                <a:schemeClr val="dk1"/>
              </a:buClr>
              <a:buSzPts val="2000"/>
              <a:buFont typeface="Arial"/>
              <a:buNone/>
            </a:pPr>
            <a:r>
              <a:t/>
            </a:r>
            <a:endParaRPr/>
          </a:p>
          <a:p>
            <a:pPr indent="-215900" lvl="0" marL="342900" rtl="0" algn="l">
              <a:lnSpc>
                <a:spcPct val="90000"/>
              </a:lnSpc>
              <a:spcBef>
                <a:spcPts val="1000"/>
              </a:spcBef>
              <a:spcAft>
                <a:spcPts val="0"/>
              </a:spcAft>
              <a:buClr>
                <a:schemeClr val="dk1"/>
              </a:buClr>
              <a:buSzPts val="2000"/>
              <a:buFont typeface="Arial"/>
              <a:buNone/>
            </a:pPr>
            <a:r>
              <a:t/>
            </a:r>
            <a:endParaRPr/>
          </a:p>
        </p:txBody>
      </p:sp>
      <p:pic>
        <p:nvPicPr>
          <p:cNvPr id="149" name="Google Shape;149;p2"/>
          <p:cNvPicPr preferRelativeResize="0"/>
          <p:nvPr/>
        </p:nvPicPr>
        <p:blipFill rotWithShape="1">
          <a:blip r:embed="rId3">
            <a:alphaModFix/>
          </a:blip>
          <a:srcRect b="30114" l="59967" r="22049" t="56092"/>
          <a:stretch/>
        </p:blipFill>
        <p:spPr>
          <a:xfrm>
            <a:off x="222558" y="2328192"/>
            <a:ext cx="872359" cy="945931"/>
          </a:xfrm>
          <a:prstGeom prst="rect">
            <a:avLst/>
          </a:prstGeom>
          <a:noFill/>
          <a:ln>
            <a:noFill/>
          </a:ln>
        </p:spPr>
      </p:pic>
      <p:pic>
        <p:nvPicPr>
          <p:cNvPr id="150" name="Google Shape;150;p2"/>
          <p:cNvPicPr preferRelativeResize="0"/>
          <p:nvPr/>
        </p:nvPicPr>
        <p:blipFill rotWithShape="1">
          <a:blip r:embed="rId4">
            <a:alphaModFix/>
          </a:blip>
          <a:srcRect b="6235" l="17199" r="12353" t="3410"/>
          <a:stretch/>
        </p:blipFill>
        <p:spPr>
          <a:xfrm>
            <a:off x="495763" y="3353462"/>
            <a:ext cx="573152" cy="1091745"/>
          </a:xfrm>
          <a:prstGeom prst="rect">
            <a:avLst/>
          </a:prstGeom>
          <a:noFill/>
          <a:ln>
            <a:noFill/>
          </a:ln>
        </p:spPr>
      </p:pic>
      <p:pic>
        <p:nvPicPr>
          <p:cNvPr id="151" name="Google Shape;151;p2"/>
          <p:cNvPicPr preferRelativeResize="0"/>
          <p:nvPr/>
        </p:nvPicPr>
        <p:blipFill rotWithShape="1">
          <a:blip r:embed="rId5">
            <a:alphaModFix/>
          </a:blip>
          <a:srcRect b="12806" l="8508" r="13770" t="7364"/>
          <a:stretch/>
        </p:blipFill>
        <p:spPr>
          <a:xfrm>
            <a:off x="5597798" y="2510671"/>
            <a:ext cx="864725" cy="842791"/>
          </a:xfrm>
          <a:prstGeom prst="rect">
            <a:avLst/>
          </a:prstGeom>
          <a:noFill/>
          <a:ln>
            <a:noFill/>
          </a:ln>
        </p:spPr>
      </p:pic>
      <p:pic>
        <p:nvPicPr>
          <p:cNvPr id="152" name="Google Shape;152;p2"/>
          <p:cNvPicPr preferRelativeResize="0"/>
          <p:nvPr/>
        </p:nvPicPr>
        <p:blipFill rotWithShape="1">
          <a:blip r:embed="rId6">
            <a:alphaModFix/>
          </a:blip>
          <a:srcRect b="0" l="0" r="0" t="0"/>
          <a:stretch/>
        </p:blipFill>
        <p:spPr>
          <a:xfrm>
            <a:off x="5597798" y="3582130"/>
            <a:ext cx="996404" cy="1207322"/>
          </a:xfrm>
          <a:prstGeom prst="rect">
            <a:avLst/>
          </a:prstGeom>
          <a:noFill/>
          <a:ln>
            <a:noFill/>
          </a:ln>
        </p:spPr>
      </p:pic>
      <p:pic>
        <p:nvPicPr>
          <p:cNvPr id="153" name="Google Shape;153;p2"/>
          <p:cNvPicPr preferRelativeResize="0"/>
          <p:nvPr/>
        </p:nvPicPr>
        <p:blipFill rotWithShape="1">
          <a:blip r:embed="rId7">
            <a:alphaModFix/>
          </a:blip>
          <a:srcRect b="0" l="0" r="0" t="0"/>
          <a:stretch/>
        </p:blipFill>
        <p:spPr>
          <a:xfrm>
            <a:off x="238200" y="4595669"/>
            <a:ext cx="934482" cy="888898"/>
          </a:xfrm>
          <a:prstGeom prst="rect">
            <a:avLst/>
          </a:prstGeom>
          <a:noFill/>
          <a:ln>
            <a:noFill/>
          </a:ln>
        </p:spPr>
      </p:pic>
      <p:sp>
        <p:nvSpPr>
          <p:cNvPr id="154" name="Google Shape;154;p2"/>
          <p:cNvSpPr txBox="1"/>
          <p:nvPr/>
        </p:nvSpPr>
        <p:spPr>
          <a:xfrm>
            <a:off x="306060" y="1713894"/>
            <a:ext cx="982980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AU" sz="2000" u="none" cap="none" strike="noStrike">
                <a:solidFill>
                  <a:schemeClr val="dk1"/>
                </a:solidFill>
                <a:latin typeface="Arial"/>
                <a:ea typeface="Arial"/>
                <a:cs typeface="Arial"/>
                <a:sym typeface="Arial"/>
              </a:rPr>
              <a:t>Dementia is associated with a deterioration in:</a:t>
            </a:r>
            <a:r>
              <a:rPr b="0" baseline="30000" i="0" lang="en-AU" sz="2000" u="none" cap="none" strike="noStrike">
                <a:solidFill>
                  <a:schemeClr val="dk1"/>
                </a:solidFill>
                <a:latin typeface="Arial"/>
                <a:ea typeface="Arial"/>
                <a:cs typeface="Arial"/>
                <a:sym typeface="Arial"/>
              </a:rPr>
              <a:t>1,2</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20"/>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p>
        </p:txBody>
      </p:sp>
      <p:sp>
        <p:nvSpPr>
          <p:cNvPr id="313" name="Google Shape;313;p20"/>
          <p:cNvSpPr txBox="1"/>
          <p:nvPr>
            <p:ph idx="2" type="body"/>
          </p:nvPr>
        </p:nvSpPr>
        <p:spPr>
          <a:xfrm>
            <a:off x="306060" y="326309"/>
            <a:ext cx="9047490"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Is PRN use safer than regular use?</a:t>
            </a:r>
            <a:endParaRPr/>
          </a:p>
        </p:txBody>
      </p:sp>
      <p:sp>
        <p:nvSpPr>
          <p:cNvPr id="314" name="Google Shape;314;p20"/>
          <p:cNvSpPr txBox="1"/>
          <p:nvPr/>
        </p:nvSpPr>
        <p:spPr>
          <a:xfrm>
            <a:off x="6096000" y="1715717"/>
            <a:ext cx="5380384" cy="2916341"/>
          </a:xfrm>
          <a:prstGeom prst="rect">
            <a:avLst/>
          </a:prstGeom>
          <a:noFill/>
          <a:ln cap="flat" cmpd="sng" w="38100">
            <a:solidFill>
              <a:srgbClr val="FF0000"/>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1950"/>
              <a:buFont typeface="Arial"/>
              <a:buChar char="•"/>
            </a:pPr>
            <a:r>
              <a:rPr b="0" lang="en-AU" sz="1950">
                <a:solidFill>
                  <a:schemeClr val="dk1"/>
                </a:solidFill>
                <a:latin typeface="Arial"/>
                <a:ea typeface="Arial"/>
                <a:cs typeface="Arial"/>
                <a:sym typeface="Arial"/>
              </a:rPr>
              <a:t>Adverse events</a:t>
            </a:r>
            <a:endParaRPr/>
          </a:p>
          <a:p>
            <a:pPr indent="-342900" lvl="0" marL="342900" marR="0" rtl="0" algn="l">
              <a:lnSpc>
                <a:spcPct val="90000"/>
              </a:lnSpc>
              <a:spcBef>
                <a:spcPts val="1000"/>
              </a:spcBef>
              <a:spcAft>
                <a:spcPts val="0"/>
              </a:spcAft>
              <a:buClr>
                <a:schemeClr val="dk1"/>
              </a:buClr>
              <a:buSzPts val="1950"/>
              <a:buFont typeface="Arial"/>
              <a:buChar char="•"/>
            </a:pPr>
            <a:r>
              <a:rPr b="0" lang="en-AU" sz="1950">
                <a:solidFill>
                  <a:schemeClr val="dk1"/>
                </a:solidFill>
                <a:latin typeface="Arial"/>
                <a:ea typeface="Arial"/>
                <a:cs typeface="Arial"/>
                <a:sym typeface="Arial"/>
              </a:rPr>
              <a:t>Risk of providing symptom relief without thoroughly investigating the underlying cause</a:t>
            </a:r>
            <a:endParaRPr/>
          </a:p>
          <a:p>
            <a:pPr indent="-342900" lvl="0" marL="342900" marR="0" rtl="0" algn="l">
              <a:lnSpc>
                <a:spcPct val="90000"/>
              </a:lnSpc>
              <a:spcBef>
                <a:spcPts val="1000"/>
              </a:spcBef>
              <a:spcAft>
                <a:spcPts val="0"/>
              </a:spcAft>
              <a:buClr>
                <a:schemeClr val="dk1"/>
              </a:buClr>
              <a:buSzPts val="1950"/>
              <a:buFont typeface="Arial"/>
              <a:buChar char="•"/>
            </a:pPr>
            <a:r>
              <a:rPr b="0" lang="en-AU" sz="1950">
                <a:solidFill>
                  <a:schemeClr val="dk1"/>
                </a:solidFill>
                <a:latin typeface="Arial"/>
                <a:ea typeface="Arial"/>
                <a:cs typeface="Arial"/>
                <a:sym typeface="Arial"/>
              </a:rPr>
              <a:t>Contribute to a complex medication regimen </a:t>
            </a:r>
            <a:endParaRPr/>
          </a:p>
          <a:p>
            <a:pPr indent="-342900" lvl="0" marL="342900" marR="0" rtl="0" algn="l">
              <a:lnSpc>
                <a:spcPct val="90000"/>
              </a:lnSpc>
              <a:spcBef>
                <a:spcPts val="1000"/>
              </a:spcBef>
              <a:spcAft>
                <a:spcPts val="0"/>
              </a:spcAft>
              <a:buClr>
                <a:schemeClr val="dk1"/>
              </a:buClr>
              <a:buSzPts val="1950"/>
              <a:buFont typeface="Arial"/>
              <a:buChar char="•"/>
            </a:pPr>
            <a:r>
              <a:rPr b="0" lang="en-AU" sz="1950">
                <a:solidFill>
                  <a:schemeClr val="dk1"/>
                </a:solidFill>
                <a:latin typeface="Arial"/>
                <a:ea typeface="Arial"/>
                <a:cs typeface="Arial"/>
                <a:sym typeface="Arial"/>
              </a:rPr>
              <a:t>Risk of exceeding the maximum recommended daily dose in people prescribed the same medication on both a PRN and regular basis </a:t>
            </a:r>
            <a:endParaRPr b="0" sz="1950">
              <a:solidFill>
                <a:schemeClr val="dk1"/>
              </a:solidFill>
              <a:latin typeface="Arial"/>
              <a:ea typeface="Arial"/>
              <a:cs typeface="Arial"/>
              <a:sym typeface="Arial"/>
            </a:endParaRPr>
          </a:p>
          <a:p>
            <a:pPr indent="-215900" lvl="0" marL="342900" marR="0" rtl="0" algn="l">
              <a:lnSpc>
                <a:spcPct val="90000"/>
              </a:lnSpc>
              <a:spcBef>
                <a:spcPts val="1000"/>
              </a:spcBef>
              <a:spcAft>
                <a:spcPts val="0"/>
              </a:spcAft>
              <a:buClr>
                <a:schemeClr val="dk1"/>
              </a:buClr>
              <a:buSzPts val="2000"/>
              <a:buFont typeface="Arial"/>
              <a:buNone/>
            </a:pPr>
            <a:r>
              <a:t/>
            </a:r>
            <a:endParaRPr b="0" sz="2000">
              <a:solidFill>
                <a:schemeClr val="dk1"/>
              </a:solidFill>
              <a:latin typeface="Arial"/>
              <a:ea typeface="Arial"/>
              <a:cs typeface="Arial"/>
              <a:sym typeface="Arial"/>
            </a:endParaRPr>
          </a:p>
          <a:p>
            <a:pPr indent="-266700" lvl="0" marL="342900" marR="0" rtl="0" algn="l">
              <a:lnSpc>
                <a:spcPct val="90000"/>
              </a:lnSpc>
              <a:spcBef>
                <a:spcPts val="1000"/>
              </a:spcBef>
              <a:spcAft>
                <a:spcPts val="0"/>
              </a:spcAft>
              <a:buClr>
                <a:schemeClr val="dk1"/>
              </a:buClr>
              <a:buSzPts val="1200"/>
              <a:buFont typeface="Arial"/>
              <a:buNone/>
            </a:pPr>
            <a:r>
              <a:t/>
            </a:r>
            <a:endParaRPr b="0" sz="1200">
              <a:solidFill>
                <a:schemeClr val="dk1"/>
              </a:solidFill>
              <a:latin typeface="Arial"/>
              <a:ea typeface="Arial"/>
              <a:cs typeface="Arial"/>
              <a:sym typeface="Arial"/>
            </a:endParaRPr>
          </a:p>
          <a:p>
            <a:pPr indent="-266700" lvl="0" marL="342900" marR="0" rtl="0" algn="l">
              <a:lnSpc>
                <a:spcPct val="90000"/>
              </a:lnSpc>
              <a:spcBef>
                <a:spcPts val="1000"/>
              </a:spcBef>
              <a:spcAft>
                <a:spcPts val="0"/>
              </a:spcAft>
              <a:buClr>
                <a:schemeClr val="dk1"/>
              </a:buClr>
              <a:buSzPts val="1200"/>
              <a:buFont typeface="Arial"/>
              <a:buNone/>
            </a:pPr>
            <a:r>
              <a:t/>
            </a:r>
            <a:endParaRPr b="0" sz="1200">
              <a:solidFill>
                <a:schemeClr val="dk1"/>
              </a:solidFill>
              <a:latin typeface="Arial"/>
              <a:ea typeface="Arial"/>
              <a:cs typeface="Arial"/>
              <a:sym typeface="Arial"/>
            </a:endParaRPr>
          </a:p>
        </p:txBody>
      </p:sp>
      <p:sp>
        <p:nvSpPr>
          <p:cNvPr id="315" name="Google Shape;315;p20"/>
          <p:cNvSpPr txBox="1"/>
          <p:nvPr/>
        </p:nvSpPr>
        <p:spPr>
          <a:xfrm>
            <a:off x="306060" y="1715717"/>
            <a:ext cx="5120706" cy="2916341"/>
          </a:xfrm>
          <a:prstGeom prst="rect">
            <a:avLst/>
          </a:prstGeom>
          <a:solidFill>
            <a:schemeClr val="lt1"/>
          </a:solidFill>
          <a:ln cap="flat" cmpd="sng" w="38100">
            <a:solidFill>
              <a:schemeClr val="accent6"/>
            </a:solidFill>
            <a:prstDash val="solid"/>
            <a:miter lim="800000"/>
            <a:headEnd len="sm" w="sm" type="none"/>
            <a:tailEnd len="sm" w="sm" type="none"/>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000"/>
              <a:buFont typeface="Arial"/>
              <a:buChar char="•"/>
            </a:pPr>
            <a:r>
              <a:rPr b="0" lang="en-AU" sz="2000">
                <a:solidFill>
                  <a:schemeClr val="dk1"/>
                </a:solidFill>
                <a:latin typeface="Arial"/>
                <a:ea typeface="Arial"/>
                <a:cs typeface="Arial"/>
                <a:sym typeface="Arial"/>
              </a:rPr>
              <a:t>Pro re nata (PRN; when required/as needed) benzodiazepine use may be acceptable:</a:t>
            </a:r>
            <a:endParaRPr/>
          </a:p>
          <a:p>
            <a:pPr indent="-228600" lvl="1" marL="685800" marR="0" rtl="0" algn="l">
              <a:lnSpc>
                <a:spcPct val="90000"/>
              </a:lnSpc>
              <a:spcBef>
                <a:spcPts val="500"/>
              </a:spcBef>
              <a:spcAft>
                <a:spcPts val="0"/>
              </a:spcAft>
              <a:buClr>
                <a:schemeClr val="dk1"/>
              </a:buClr>
              <a:buSzPts val="2000"/>
              <a:buFont typeface="Courier New"/>
              <a:buChar char="o"/>
            </a:pPr>
            <a:r>
              <a:rPr b="0" i="0" lang="en-AU" sz="2000" u="none" cap="none" strike="noStrike">
                <a:solidFill>
                  <a:schemeClr val="dk1"/>
                </a:solidFill>
                <a:latin typeface="Arial"/>
                <a:ea typeface="Arial"/>
                <a:cs typeface="Arial"/>
                <a:sym typeface="Arial"/>
              </a:rPr>
              <a:t>As part of a step-down or staged discontinuation protocol</a:t>
            </a:r>
            <a:endParaRPr/>
          </a:p>
        </p:txBody>
      </p:sp>
      <p:sp>
        <p:nvSpPr>
          <p:cNvPr id="316" name="Google Shape;316;p20"/>
          <p:cNvSpPr/>
          <p:nvPr/>
        </p:nvSpPr>
        <p:spPr>
          <a:xfrm>
            <a:off x="5208734" y="5080109"/>
            <a:ext cx="1364974" cy="1511191"/>
          </a:xfrm>
          <a:prstGeom prst="flowChartExtract">
            <a:avLst/>
          </a:prstGeom>
          <a:solidFill>
            <a:srgbClr val="7030A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306059" y="4683783"/>
            <a:ext cx="11170324" cy="418273"/>
          </a:xfrm>
          <a:prstGeom prst="rect">
            <a:avLst/>
          </a:prstGeom>
          <a:solidFill>
            <a:srgbClr val="7030A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txBox="1"/>
          <p:nvPr/>
        </p:nvSpPr>
        <p:spPr>
          <a:xfrm>
            <a:off x="1690480" y="4693174"/>
            <a:ext cx="15372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lt1"/>
                </a:solidFill>
                <a:latin typeface="Calibri"/>
                <a:ea typeface="Calibri"/>
                <a:cs typeface="Calibri"/>
                <a:sym typeface="Calibri"/>
              </a:rPr>
              <a:t>BENEFITS</a:t>
            </a:r>
            <a:endParaRPr/>
          </a:p>
        </p:txBody>
      </p:sp>
      <p:sp>
        <p:nvSpPr>
          <p:cNvPr id="319" name="Google Shape;319;p20"/>
          <p:cNvSpPr txBox="1"/>
          <p:nvPr/>
        </p:nvSpPr>
        <p:spPr>
          <a:xfrm>
            <a:off x="8675990" y="4709861"/>
            <a:ext cx="153725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lt1"/>
                </a:solidFill>
                <a:latin typeface="Calibri"/>
                <a:ea typeface="Calibri"/>
                <a:cs typeface="Calibri"/>
                <a:sym typeface="Calibri"/>
              </a:rPr>
              <a:t>HARMS</a:t>
            </a:r>
            <a:endParaRPr/>
          </a:p>
        </p:txBody>
      </p:sp>
      <p:sp>
        <p:nvSpPr>
          <p:cNvPr id="320" name="Google Shape;320;p20"/>
          <p:cNvSpPr txBox="1"/>
          <p:nvPr/>
        </p:nvSpPr>
        <p:spPr>
          <a:xfrm>
            <a:off x="592620" y="6074761"/>
            <a:ext cx="10597201" cy="707886"/>
          </a:xfrm>
          <a:prstGeom prst="rect">
            <a:avLst/>
          </a:prstGeom>
          <a:solidFill>
            <a:srgbClr val="DDEAF6"/>
          </a:solid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The Guideline recommends against the routine prescribing of PRN benzodiazepines for people living with dementia and changed behaviours </a:t>
            </a:r>
            <a:endParaRPr b="1" sz="20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1"/>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p>
        </p:txBody>
      </p:sp>
      <p:sp>
        <p:nvSpPr>
          <p:cNvPr id="327" name="Google Shape;327;p21"/>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Monitoring PRN use</a:t>
            </a:r>
            <a:endParaRPr/>
          </a:p>
        </p:txBody>
      </p:sp>
      <p:sp>
        <p:nvSpPr>
          <p:cNvPr id="328" name="Google Shape;328;p21"/>
          <p:cNvSpPr txBox="1"/>
          <p:nvPr/>
        </p:nvSpPr>
        <p:spPr>
          <a:xfrm>
            <a:off x="171450" y="1874172"/>
            <a:ext cx="11223148" cy="3847207"/>
          </a:xfrm>
          <a:prstGeom prst="rect">
            <a:avLst/>
          </a:prstGeom>
          <a:noFill/>
          <a:ln cap="flat" cmpd="sng" w="28575">
            <a:solidFill>
              <a:srgbClr val="00B050"/>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Clinical steps </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A PRN benzodiazepine should only be prescribed for a specific target symptom </a:t>
            </a:r>
            <a:endParaRPr sz="2000">
              <a:solidFill>
                <a:schemeClr val="dk1"/>
              </a:solidFill>
              <a:latin typeface="Arial"/>
              <a:ea typeface="Arial"/>
              <a:cs typeface="Arial"/>
              <a:sym typeface="Arial"/>
            </a:endParaRPr>
          </a:p>
          <a:p>
            <a:pPr indent="-222250" lvl="0" marL="285750" marR="0" rtl="0" algn="l">
              <a:spcBef>
                <a:spcPts val="0"/>
              </a:spcBef>
              <a:spcAft>
                <a:spcPts val="0"/>
              </a:spcAft>
              <a:buClr>
                <a:schemeClr val="dk1"/>
              </a:buClr>
              <a:buSzPts val="1000"/>
              <a:buFont typeface="Noto Sans Symbols"/>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If a PRN benzodiazepine is used, it should be completed by trained staff who can:</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Noto Sans Symbols"/>
              <a:buChar char="❑"/>
            </a:pPr>
            <a:r>
              <a:rPr b="0" i="0" lang="en-AU" sz="2000" u="none" cap="none" strike="noStrike">
                <a:solidFill>
                  <a:schemeClr val="dk1"/>
                </a:solidFill>
                <a:latin typeface="Arial"/>
                <a:ea typeface="Arial"/>
                <a:cs typeface="Arial"/>
                <a:sym typeface="Arial"/>
              </a:rPr>
              <a:t>Comprehensively assess unmet needs</a:t>
            </a:r>
            <a:endParaRPr/>
          </a:p>
          <a:p>
            <a:pPr indent="-342900" lvl="2" marL="1257300" marR="0" rtl="0" algn="l">
              <a:spcBef>
                <a:spcPts val="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is the person lonely?</a:t>
            </a:r>
            <a:endParaRPr/>
          </a:p>
          <a:p>
            <a:pPr indent="-342900" lvl="2" marL="1257300" marR="0" rtl="0" algn="l">
              <a:spcBef>
                <a:spcPts val="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does the person need meaningful activity?</a:t>
            </a:r>
            <a:endParaRPr/>
          </a:p>
          <a:p>
            <a:pPr indent="-196850" lvl="2" marL="1200150" marR="0" rtl="0" algn="l">
              <a:spcBef>
                <a:spcPts val="300"/>
              </a:spcBef>
              <a:spcAft>
                <a:spcPts val="0"/>
              </a:spcAft>
              <a:buClr>
                <a:schemeClr val="dk1"/>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196850" lvl="2" marL="1200150" marR="0" rtl="0" algn="l">
              <a:spcBef>
                <a:spcPts val="600"/>
              </a:spcBef>
              <a:spcAft>
                <a:spcPts val="0"/>
              </a:spcAft>
              <a:buClr>
                <a:schemeClr val="dk1"/>
              </a:buClr>
              <a:buSzPts val="1400"/>
              <a:buFont typeface="Noto Sans Symbols"/>
              <a:buNone/>
            </a:pPr>
            <a:r>
              <a:t/>
            </a:r>
            <a:endParaRPr b="0" i="0" sz="1400" u="none" cap="none" strike="noStrike">
              <a:solidFill>
                <a:schemeClr val="dk1"/>
              </a:solidFill>
              <a:latin typeface="Arial"/>
              <a:ea typeface="Arial"/>
              <a:cs typeface="Arial"/>
              <a:sym typeface="Arial"/>
            </a:endParaRPr>
          </a:p>
          <a:p>
            <a:pPr indent="-342900" lvl="1" marL="800100" marR="0" rtl="0" algn="l">
              <a:spcBef>
                <a:spcPts val="300"/>
              </a:spcBef>
              <a:spcAft>
                <a:spcPts val="0"/>
              </a:spcAft>
              <a:buClr>
                <a:schemeClr val="dk1"/>
              </a:buClr>
              <a:buSzPts val="2000"/>
              <a:buFont typeface="Noto Sans Symbols"/>
              <a:buChar char="❑"/>
            </a:pPr>
            <a:r>
              <a:rPr b="0" i="0" lang="en-AU" sz="2000" u="none" cap="none" strike="noStrike">
                <a:solidFill>
                  <a:schemeClr val="dk1"/>
                </a:solidFill>
                <a:latin typeface="Arial"/>
                <a:ea typeface="Arial"/>
                <a:cs typeface="Arial"/>
                <a:sym typeface="Arial"/>
              </a:rPr>
              <a:t>Monitor for and recognise adverse events</a:t>
            </a:r>
            <a:endParaRPr/>
          </a:p>
          <a:p>
            <a:pPr indent="-285750" lvl="2" marL="1200150" marR="0" rtl="0" algn="l">
              <a:spcBef>
                <a:spcPts val="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 is the person experiencing an adverse event?</a:t>
            </a:r>
            <a:endParaRPr/>
          </a:p>
          <a:p>
            <a:pPr indent="-285750" lvl="2" marL="1200150" marR="0" rtl="0" algn="l">
              <a:spcBef>
                <a:spcPts val="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 is the person not experiencing an adverse event?</a:t>
            </a:r>
            <a:endParaRPr b="0" i="0" sz="1600" u="none" cap="none" strike="noStrike">
              <a:solidFill>
                <a:schemeClr val="dk1"/>
              </a:solidFill>
              <a:latin typeface="Arial"/>
              <a:ea typeface="Arial"/>
              <a:cs typeface="Arial"/>
              <a:sym typeface="Arial"/>
            </a:endParaRPr>
          </a:p>
        </p:txBody>
      </p:sp>
      <p:sp>
        <p:nvSpPr>
          <p:cNvPr id="329" name="Google Shape;329;p21"/>
          <p:cNvSpPr txBox="1"/>
          <p:nvPr/>
        </p:nvSpPr>
        <p:spPr>
          <a:xfrm>
            <a:off x="797397" y="6411696"/>
            <a:ext cx="10597201" cy="400110"/>
          </a:xfrm>
          <a:prstGeom prst="rect">
            <a:avLst/>
          </a:prstGeom>
          <a:solidFill>
            <a:srgbClr val="DDEAF6"/>
          </a:solid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PRN prescribing, dispensing and administration should be completed by trained staff</a:t>
            </a:r>
            <a:endParaRPr b="1" sz="2000">
              <a:solidFill>
                <a:srgbClr val="FF0000"/>
              </a:solidFill>
              <a:latin typeface="Arial"/>
              <a:ea typeface="Arial"/>
              <a:cs typeface="Arial"/>
              <a:sym typeface="Arial"/>
            </a:endParaRPr>
          </a:p>
        </p:txBody>
      </p:sp>
      <p:sp>
        <p:nvSpPr>
          <p:cNvPr id="330" name="Google Shape;330;p21"/>
          <p:cNvSpPr txBox="1"/>
          <p:nvPr/>
        </p:nvSpPr>
        <p:spPr>
          <a:xfrm>
            <a:off x="1208321" y="5940712"/>
            <a:ext cx="9775351" cy="400110"/>
          </a:xfrm>
          <a:prstGeom prst="rect">
            <a:avLst/>
          </a:prstGeom>
          <a:solidFill>
            <a:srgbClr val="DDEAF6"/>
          </a:solid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PRN benzodiazepine use may still represent restrictive practice</a:t>
            </a:r>
            <a:endParaRPr b="1" sz="2000">
              <a:solidFill>
                <a:schemeClr val="dk1"/>
              </a:solidFill>
              <a:latin typeface="Times New Roman"/>
              <a:ea typeface="Times New Roman"/>
              <a:cs typeface="Times New Roman"/>
              <a:sym typeface="Times New Roman"/>
            </a:endParaRPr>
          </a:p>
        </p:txBody>
      </p:sp>
      <p:sp>
        <p:nvSpPr>
          <p:cNvPr id="331" name="Google Shape;331;p21"/>
          <p:cNvSpPr txBox="1"/>
          <p:nvPr/>
        </p:nvSpPr>
        <p:spPr>
          <a:xfrm>
            <a:off x="5581650" y="3409950"/>
            <a:ext cx="5908198" cy="2077492"/>
          </a:xfrm>
          <a:prstGeom prst="rect">
            <a:avLst/>
          </a:prstGeom>
          <a:noFill/>
          <a:ln>
            <a:noFill/>
          </a:ln>
        </p:spPr>
        <p:txBody>
          <a:bodyPr anchorCtr="0" anchor="t" bIns="45700" lIns="91425" spcFirstLastPara="1" rIns="91425" wrap="square" tIns="45700">
            <a:spAutoFit/>
          </a:bodyPr>
          <a:lstStyle/>
          <a:p>
            <a:pPr indent="-342900" lvl="1" marL="800100" marR="0" rtl="0" algn="l">
              <a:spcBef>
                <a:spcPts val="0"/>
              </a:spcBef>
              <a:spcAft>
                <a:spcPts val="0"/>
              </a:spcAft>
              <a:buClr>
                <a:schemeClr val="dk1"/>
              </a:buClr>
              <a:buSzPts val="2000"/>
              <a:buFont typeface="Noto Sans Symbols"/>
              <a:buChar char="❑"/>
            </a:pPr>
            <a:r>
              <a:rPr b="0" i="0" lang="en-AU" sz="2000" u="none" cap="none" strike="noStrike">
                <a:solidFill>
                  <a:schemeClr val="dk1"/>
                </a:solidFill>
                <a:latin typeface="Arial"/>
                <a:ea typeface="Arial"/>
                <a:cs typeface="Arial"/>
                <a:sym typeface="Arial"/>
              </a:rPr>
              <a:t>Assess effectiveness of PRN administration</a:t>
            </a:r>
            <a:endParaRPr/>
          </a:p>
          <a:p>
            <a:pPr indent="-285750" lvl="2" marL="1200150" marR="0" rtl="0" algn="l">
              <a:spcBef>
                <a:spcPts val="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has the target symptom improved?</a:t>
            </a:r>
            <a:endParaRPr/>
          </a:p>
          <a:p>
            <a:pPr indent="-285750" lvl="2" marL="1200150" marR="0" rtl="0" algn="l">
              <a:spcBef>
                <a:spcPts val="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has the target symptom remained unchanged?</a:t>
            </a:r>
            <a:endParaRPr/>
          </a:p>
          <a:p>
            <a:pPr indent="-285750" lvl="2" marL="1200150" marR="0" rtl="0" algn="l">
              <a:spcBef>
                <a:spcPts val="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has the target symptom worsened?</a:t>
            </a:r>
            <a:endParaRPr/>
          </a:p>
          <a:p>
            <a:pPr indent="0" lvl="2" marL="914400" marR="0" rtl="0" algn="l">
              <a:spcBef>
                <a:spcPts val="0"/>
              </a:spcBef>
              <a:spcAft>
                <a:spcPts val="0"/>
              </a:spcAft>
              <a:buNone/>
            </a:pPr>
            <a:r>
              <a:t/>
            </a:r>
            <a:endParaRPr b="0" i="0" sz="2500" u="none" cap="none" strike="noStrike">
              <a:solidFill>
                <a:schemeClr val="dk1"/>
              </a:solidFill>
              <a:latin typeface="Arial"/>
              <a:ea typeface="Arial"/>
              <a:cs typeface="Arial"/>
              <a:sym typeface="Arial"/>
            </a:endParaRPr>
          </a:p>
          <a:p>
            <a:pPr indent="-342900" lvl="1" marL="800100" marR="0" rtl="0" algn="l">
              <a:spcBef>
                <a:spcPts val="0"/>
              </a:spcBef>
              <a:spcAft>
                <a:spcPts val="0"/>
              </a:spcAft>
              <a:buClr>
                <a:schemeClr val="dk1"/>
              </a:buClr>
              <a:buSzPts val="2000"/>
              <a:buFont typeface="Noto Sans Symbols"/>
              <a:buChar char="❑"/>
            </a:pPr>
            <a:r>
              <a:rPr b="0" i="0" lang="en-AU" sz="2000" u="none" cap="none" strike="noStrike">
                <a:solidFill>
                  <a:schemeClr val="dk1"/>
                </a:solidFill>
                <a:latin typeface="Arial"/>
                <a:ea typeface="Arial"/>
                <a:cs typeface="Arial"/>
                <a:sym typeface="Arial"/>
              </a:rPr>
              <a:t>Document outcome of PRN administration</a:t>
            </a:r>
            <a:endParaRPr/>
          </a:p>
          <a:p>
            <a:pPr indent="-342900" lvl="2" marL="1257300" marR="0" rtl="0" algn="l">
              <a:spcBef>
                <a:spcPts val="0"/>
              </a:spcBef>
              <a:spcAft>
                <a:spcPts val="0"/>
              </a:spcAft>
              <a:buClr>
                <a:schemeClr val="dk1"/>
              </a:buClr>
              <a:buSzPts val="1600"/>
              <a:buFont typeface="Noto Sans Symbols"/>
              <a:buChar char="❑"/>
            </a:pPr>
            <a:r>
              <a:rPr b="0" i="0" lang="en-AU" sz="1600" u="none" cap="none" strike="noStrike">
                <a:solidFill>
                  <a:schemeClr val="dk1"/>
                </a:solidFill>
                <a:latin typeface="Arial"/>
                <a:ea typeface="Arial"/>
                <a:cs typeface="Arial"/>
                <a:sym typeface="Arial"/>
              </a:rPr>
              <a:t>what happened?</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2"/>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p>
        </p:txBody>
      </p:sp>
      <p:sp>
        <p:nvSpPr>
          <p:cNvPr id="338" name="Google Shape;338;p22"/>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Monitoring PRN use</a:t>
            </a:r>
            <a:endParaRPr/>
          </a:p>
        </p:txBody>
      </p:sp>
      <p:sp>
        <p:nvSpPr>
          <p:cNvPr id="339" name="Google Shape;339;p22"/>
          <p:cNvSpPr/>
          <p:nvPr/>
        </p:nvSpPr>
        <p:spPr>
          <a:xfrm>
            <a:off x="306060" y="1969422"/>
            <a:ext cx="11276340" cy="3662541"/>
          </a:xfrm>
          <a:prstGeom prst="rect">
            <a:avLst/>
          </a:prstGeom>
          <a:noFill/>
          <a:ln cap="flat" cmpd="sng" w="28575">
            <a:solidFill>
              <a:srgbClr val="2E75B5"/>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Communication and documentation steps</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Noto Sans Symbols"/>
              <a:buChar char="❑"/>
            </a:pPr>
            <a:r>
              <a:rPr lang="en-AU" sz="1800">
                <a:solidFill>
                  <a:schemeClr val="dk1"/>
                </a:solidFill>
                <a:latin typeface="Arial"/>
                <a:ea typeface="Arial"/>
                <a:cs typeface="Arial"/>
                <a:sym typeface="Arial"/>
              </a:rPr>
              <a:t>Document in the medication chart, medical record, nursing progress notes and behaviour support plan, where applicable:</a:t>
            </a:r>
            <a:endParaRPr sz="2000">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Noto Sans Symbols"/>
              <a:buChar char="❑"/>
            </a:pPr>
            <a:r>
              <a:rPr b="0" i="0" lang="en-AU" sz="1800" u="none" cap="none" strike="noStrike">
                <a:solidFill>
                  <a:schemeClr val="dk1"/>
                </a:solidFill>
                <a:latin typeface="Arial"/>
                <a:ea typeface="Arial"/>
                <a:cs typeface="Arial"/>
                <a:sym typeface="Arial"/>
              </a:rPr>
              <a:t>Comprehensive assessment of unmet needs</a:t>
            </a:r>
            <a:endParaRPr b="0" i="0" sz="20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Noto Sans Symbols"/>
              <a:buChar char="❑"/>
            </a:pPr>
            <a:r>
              <a:rPr b="0" i="0" lang="en-AU" sz="1800" u="none" cap="none" strike="noStrike">
                <a:solidFill>
                  <a:schemeClr val="dk1"/>
                </a:solidFill>
                <a:latin typeface="Arial"/>
                <a:ea typeface="Arial"/>
                <a:cs typeface="Arial"/>
                <a:sym typeface="Arial"/>
              </a:rPr>
              <a:t>Adverse event monitoring</a:t>
            </a:r>
            <a:endParaRPr b="0" i="0" sz="20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Noto Sans Symbols"/>
              <a:buChar char="❑"/>
            </a:pPr>
            <a:r>
              <a:rPr b="0" i="0" lang="en-AU" sz="1800" u="none" cap="none" strike="noStrike">
                <a:solidFill>
                  <a:schemeClr val="dk1"/>
                </a:solidFill>
                <a:latin typeface="Arial"/>
                <a:ea typeface="Arial"/>
                <a:cs typeface="Arial"/>
                <a:sym typeface="Arial"/>
              </a:rPr>
              <a:t>Effectiveness of PRN administration</a:t>
            </a:r>
            <a:endParaRPr b="0" i="0" sz="20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chemeClr val="dk1"/>
              </a:buClr>
              <a:buSzPts val="1800"/>
              <a:buFont typeface="Noto Sans Symbols"/>
              <a:buChar char="❑"/>
            </a:pPr>
            <a:r>
              <a:rPr b="0" i="0" lang="en-AU" sz="1800" u="none" cap="none" strike="noStrike">
                <a:solidFill>
                  <a:schemeClr val="dk1"/>
                </a:solidFill>
                <a:latin typeface="Arial"/>
                <a:ea typeface="Arial"/>
                <a:cs typeface="Arial"/>
                <a:sym typeface="Arial"/>
              </a:rPr>
              <a:t>Outcome of PRN administration</a:t>
            </a:r>
            <a:endParaRPr/>
          </a:p>
          <a:p>
            <a:pPr indent="-158750" lvl="1" marL="742950" marR="0" rtl="0" algn="l">
              <a:spcBef>
                <a:spcPts val="0"/>
              </a:spcBef>
              <a:spcAft>
                <a:spcPts val="0"/>
              </a:spcAft>
              <a:buClr>
                <a:schemeClr val="dk1"/>
              </a:buClr>
              <a:buSzPts val="2000"/>
              <a:buFont typeface="Noto Sans Symbols"/>
              <a:buNone/>
            </a:pPr>
            <a:r>
              <a:t/>
            </a:r>
            <a:endParaRPr b="0" i="0" sz="20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Noto Sans Symbols"/>
              <a:buChar char="❑"/>
            </a:pPr>
            <a:r>
              <a:rPr lang="en-AU" sz="1800">
                <a:solidFill>
                  <a:schemeClr val="dk1"/>
                </a:solidFill>
                <a:latin typeface="Arial"/>
                <a:ea typeface="Arial"/>
                <a:cs typeface="Arial"/>
                <a:sym typeface="Arial"/>
              </a:rPr>
              <a:t>Discuss the above points with the entire care team, including the prescriber. It is important to get the whole team involved</a:t>
            </a:r>
            <a:endParaRPr/>
          </a:p>
          <a:p>
            <a:pPr indent="-158750" lvl="0" marL="285750" marR="0" rtl="0" algn="l">
              <a:spcBef>
                <a:spcPts val="0"/>
              </a:spcBef>
              <a:spcAft>
                <a:spcPts val="0"/>
              </a:spcAft>
              <a:buClr>
                <a:schemeClr val="dk1"/>
              </a:buClr>
              <a:buSzPts val="2000"/>
              <a:buFont typeface="Noto Sans Symbols"/>
              <a:buNone/>
            </a:pPr>
            <a:r>
              <a:t/>
            </a:r>
            <a:endParaRPr sz="2000">
              <a:solidFill>
                <a:schemeClr val="dk1"/>
              </a:solidFill>
              <a:latin typeface="Arial"/>
              <a:ea typeface="Arial"/>
              <a:cs typeface="Arial"/>
              <a:sym typeface="Arial"/>
            </a:endParaRPr>
          </a:p>
          <a:p>
            <a:pPr indent="-285750" lvl="0" marL="285750" marR="0" rtl="0" algn="l">
              <a:spcBef>
                <a:spcPts val="0"/>
              </a:spcBef>
              <a:spcAft>
                <a:spcPts val="0"/>
              </a:spcAft>
              <a:buClr>
                <a:schemeClr val="dk1"/>
              </a:buClr>
              <a:buSzPts val="1800"/>
              <a:buFont typeface="Noto Sans Symbols"/>
              <a:buChar char="❑"/>
            </a:pPr>
            <a:r>
              <a:rPr lang="en-AU" sz="1800">
                <a:solidFill>
                  <a:schemeClr val="dk1"/>
                </a:solidFill>
                <a:latin typeface="Arial"/>
                <a:ea typeface="Arial"/>
                <a:cs typeface="Arial"/>
                <a:sym typeface="Arial"/>
              </a:rPr>
              <a:t>Document all conversations and the plan going forward.</a:t>
            </a:r>
            <a:endParaRPr sz="2000">
              <a:solidFill>
                <a:schemeClr val="dk1"/>
              </a:solidFill>
              <a:latin typeface="Arial"/>
              <a:ea typeface="Arial"/>
              <a:cs typeface="Arial"/>
              <a:sym typeface="Arial"/>
            </a:endParaRPr>
          </a:p>
        </p:txBody>
      </p:sp>
      <p:sp>
        <p:nvSpPr>
          <p:cNvPr id="340" name="Google Shape;340;p22"/>
          <p:cNvSpPr txBox="1"/>
          <p:nvPr/>
        </p:nvSpPr>
        <p:spPr>
          <a:xfrm>
            <a:off x="797395" y="6385170"/>
            <a:ext cx="10597201" cy="400110"/>
          </a:xfrm>
          <a:prstGeom prst="rect">
            <a:avLst/>
          </a:prstGeom>
          <a:solidFill>
            <a:srgbClr val="DDEAF6"/>
          </a:solid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PRN prescribing, dispensing and administration should be completed by trained staff</a:t>
            </a:r>
            <a:endParaRPr b="1" sz="2000">
              <a:solidFill>
                <a:srgbClr val="FF0000"/>
              </a:solidFill>
              <a:latin typeface="Arial"/>
              <a:ea typeface="Arial"/>
              <a:cs typeface="Arial"/>
              <a:sym typeface="Arial"/>
            </a:endParaRPr>
          </a:p>
        </p:txBody>
      </p:sp>
      <p:sp>
        <p:nvSpPr>
          <p:cNvPr id="341" name="Google Shape;341;p22"/>
          <p:cNvSpPr txBox="1"/>
          <p:nvPr/>
        </p:nvSpPr>
        <p:spPr>
          <a:xfrm>
            <a:off x="1208321" y="5730498"/>
            <a:ext cx="9775351" cy="400110"/>
          </a:xfrm>
          <a:prstGeom prst="rect">
            <a:avLst/>
          </a:prstGeom>
          <a:solidFill>
            <a:srgbClr val="DDEAF6"/>
          </a:solid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PRN benzodiazepine use may still represent restrictive practice</a:t>
            </a:r>
            <a:endParaRPr b="1" sz="20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3"/>
          <p:cNvSpPr txBox="1"/>
          <p:nvPr>
            <p:ph idx="2" type="body"/>
          </p:nvPr>
        </p:nvSpPr>
        <p:spPr>
          <a:xfrm>
            <a:off x="300211" y="368478"/>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Case study</a:t>
            </a:r>
            <a:endParaRPr/>
          </a:p>
          <a:p>
            <a:pPr indent="0" lvl="0" marL="0" rtl="0" algn="l">
              <a:lnSpc>
                <a:spcPct val="90000"/>
              </a:lnSpc>
              <a:spcBef>
                <a:spcPts val="1000"/>
              </a:spcBef>
              <a:spcAft>
                <a:spcPts val="0"/>
              </a:spcAft>
              <a:buClr>
                <a:schemeClr val="dk1"/>
              </a:buClr>
              <a:buSzPts val="4200"/>
              <a:buNone/>
            </a:pPr>
            <a:r>
              <a:t/>
            </a:r>
            <a:endParaRPr/>
          </a:p>
        </p:txBody>
      </p:sp>
      <p:sp>
        <p:nvSpPr>
          <p:cNvPr id="347" name="Google Shape;347;p23"/>
          <p:cNvSpPr txBox="1"/>
          <p:nvPr>
            <p:ph idx="4" type="body"/>
          </p:nvPr>
        </p:nvSpPr>
        <p:spPr>
          <a:xfrm>
            <a:off x="300211" y="1581150"/>
            <a:ext cx="7452026" cy="463949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lang="en-AU" sz="1800">
                <a:latin typeface="Arial"/>
                <a:ea typeface="Arial"/>
                <a:cs typeface="Arial"/>
                <a:sym typeface="Arial"/>
              </a:rPr>
              <a:t>Mr. Dimitri Popov is an 84-year-old man living with vascular dementia living at Sunnyside residential aged care</a:t>
            </a:r>
            <a:endParaRPr sz="1800"/>
          </a:p>
          <a:p>
            <a:pPr indent="0" lvl="0" marL="0" rtl="0" algn="l">
              <a:lnSpc>
                <a:spcPct val="90000"/>
              </a:lnSpc>
              <a:spcBef>
                <a:spcPts val="1000"/>
              </a:spcBef>
              <a:spcAft>
                <a:spcPts val="0"/>
              </a:spcAft>
              <a:buClr>
                <a:schemeClr val="dk1"/>
              </a:buClr>
              <a:buSzPts val="1000"/>
              <a:buNone/>
            </a:pPr>
            <a:r>
              <a:t/>
            </a:r>
            <a:endParaRPr sz="1000"/>
          </a:p>
          <a:p>
            <a:pPr indent="0" lvl="0" marL="0" rtl="0" algn="l">
              <a:lnSpc>
                <a:spcPct val="90000"/>
              </a:lnSpc>
              <a:spcBef>
                <a:spcPts val="1000"/>
              </a:spcBef>
              <a:spcAft>
                <a:spcPts val="0"/>
              </a:spcAft>
              <a:buClr>
                <a:schemeClr val="dk1"/>
              </a:buClr>
              <a:buSzPts val="1800"/>
              <a:buNone/>
            </a:pPr>
            <a:r>
              <a:rPr lang="en-AU" sz="1800"/>
              <a:t>T</a:t>
            </a:r>
            <a:r>
              <a:rPr lang="en-AU" sz="1800">
                <a:latin typeface="Arial"/>
                <a:ea typeface="Arial"/>
                <a:cs typeface="Arial"/>
                <a:sym typeface="Arial"/>
              </a:rPr>
              <a:t>he general practitioner (GP), Dr. Mary Song, initiates a benzodiazepine, temazepam, for Dimitri’s sleep disturbances</a:t>
            </a:r>
            <a:endParaRPr/>
          </a:p>
          <a:p>
            <a:pPr indent="0" lvl="0" marL="0" rtl="0" algn="l">
              <a:lnSpc>
                <a:spcPct val="90000"/>
              </a:lnSpc>
              <a:spcBef>
                <a:spcPts val="1000"/>
              </a:spcBef>
              <a:spcAft>
                <a:spcPts val="0"/>
              </a:spcAft>
              <a:buClr>
                <a:schemeClr val="dk1"/>
              </a:buClr>
              <a:buSzPts val="1000"/>
              <a:buNone/>
            </a:pPr>
            <a:r>
              <a:t/>
            </a:r>
            <a:endParaRPr sz="1000"/>
          </a:p>
          <a:p>
            <a:pPr indent="0" lvl="0" marL="0" rtl="0" algn="l">
              <a:lnSpc>
                <a:spcPct val="90000"/>
              </a:lnSpc>
              <a:spcBef>
                <a:spcPts val="1000"/>
              </a:spcBef>
              <a:spcAft>
                <a:spcPts val="0"/>
              </a:spcAft>
              <a:buClr>
                <a:schemeClr val="dk1"/>
              </a:buClr>
              <a:buSzPts val="1800"/>
              <a:buNone/>
            </a:pPr>
            <a:r>
              <a:rPr lang="en-AU" sz="1800">
                <a:latin typeface="Arial"/>
                <a:ea typeface="Arial"/>
                <a:cs typeface="Arial"/>
                <a:sym typeface="Arial"/>
              </a:rPr>
              <a:t>During handover, your colleague Jenny tells you, “</a:t>
            </a:r>
            <a:r>
              <a:rPr lang="en-AU" sz="1600"/>
              <a:t> </a:t>
            </a:r>
            <a:r>
              <a:rPr lang="en-AU" sz="1800">
                <a:latin typeface="Arial"/>
                <a:ea typeface="Arial"/>
                <a:cs typeface="Arial"/>
                <a:sym typeface="Arial"/>
              </a:rPr>
              <a:t>Dimitri’s sleep disturbances is not getting any better. He is still waking up at 3am every morning. </a:t>
            </a:r>
            <a:r>
              <a:rPr lang="en-AU" sz="1800"/>
              <a:t>When Dimitri </a:t>
            </a:r>
            <a:r>
              <a:rPr lang="en-AU" sz="1800">
                <a:latin typeface="Arial"/>
                <a:ea typeface="Arial"/>
                <a:cs typeface="Arial"/>
                <a:sym typeface="Arial"/>
              </a:rPr>
              <a:t>got up last night, he felt light headed and he nearly had a fall in front of me!” </a:t>
            </a:r>
            <a:endParaRPr/>
          </a:p>
          <a:p>
            <a:pPr indent="0" lvl="0" marL="0" rtl="0" algn="l">
              <a:lnSpc>
                <a:spcPct val="90000"/>
              </a:lnSpc>
              <a:spcBef>
                <a:spcPts val="1000"/>
              </a:spcBef>
              <a:spcAft>
                <a:spcPts val="0"/>
              </a:spcAft>
              <a:buClr>
                <a:schemeClr val="dk1"/>
              </a:buClr>
              <a:buSzPts val="1000"/>
              <a:buNone/>
            </a:pPr>
            <a:r>
              <a:t/>
            </a:r>
            <a:endParaRPr sz="1000"/>
          </a:p>
          <a:p>
            <a:pPr indent="0" lvl="0" marL="0" rtl="0" algn="l">
              <a:lnSpc>
                <a:spcPct val="90000"/>
              </a:lnSpc>
              <a:spcBef>
                <a:spcPts val="1000"/>
              </a:spcBef>
              <a:spcAft>
                <a:spcPts val="0"/>
              </a:spcAft>
              <a:buClr>
                <a:schemeClr val="dk1"/>
              </a:buClr>
              <a:buSzPts val="1800"/>
              <a:buNone/>
            </a:pPr>
            <a:r>
              <a:rPr lang="en-AU" sz="1800">
                <a:latin typeface="Arial"/>
                <a:ea typeface="Arial"/>
                <a:cs typeface="Arial"/>
                <a:sym typeface="Arial"/>
              </a:rPr>
              <a:t>When you go to give Dimitri his afternoon medication, he asks you, “Is that sleeping tablet in there? I refuse to take that tablet anymore, it makes me feel funny. I hate it!” </a:t>
            </a:r>
            <a:endParaRPr/>
          </a:p>
        </p:txBody>
      </p:sp>
      <p:sp>
        <p:nvSpPr>
          <p:cNvPr id="348" name="Google Shape;348;p23"/>
          <p:cNvSpPr txBox="1"/>
          <p:nvPr/>
        </p:nvSpPr>
        <p:spPr>
          <a:xfrm>
            <a:off x="7871082" y="5071698"/>
            <a:ext cx="314793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AU" sz="900">
                <a:solidFill>
                  <a:schemeClr val="dk1"/>
                </a:solidFill>
                <a:latin typeface="Arial"/>
                <a:ea typeface="Arial"/>
                <a:cs typeface="Arial"/>
                <a:sym typeface="Arial"/>
              </a:rPr>
              <a:t>Image from freepik</a:t>
            </a:r>
            <a:endParaRPr i="1" sz="900">
              <a:solidFill>
                <a:schemeClr val="dk1"/>
              </a:solidFill>
              <a:latin typeface="Arial"/>
              <a:ea typeface="Arial"/>
              <a:cs typeface="Arial"/>
              <a:sym typeface="Arial"/>
            </a:endParaRPr>
          </a:p>
        </p:txBody>
      </p:sp>
      <p:pic>
        <p:nvPicPr>
          <p:cNvPr id="349" name="Google Shape;349;p23"/>
          <p:cNvPicPr preferRelativeResize="0"/>
          <p:nvPr/>
        </p:nvPicPr>
        <p:blipFill rotWithShape="1">
          <a:blip r:embed="rId3">
            <a:alphaModFix/>
          </a:blip>
          <a:srcRect b="0" l="0" r="0" t="0"/>
          <a:stretch/>
        </p:blipFill>
        <p:spPr>
          <a:xfrm>
            <a:off x="7871082" y="2351118"/>
            <a:ext cx="4067175" cy="271283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4"/>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Case study</a:t>
            </a:r>
            <a:endParaRPr/>
          </a:p>
          <a:p>
            <a:pPr indent="0" lvl="0" marL="0" rtl="0" algn="l">
              <a:lnSpc>
                <a:spcPct val="90000"/>
              </a:lnSpc>
              <a:spcBef>
                <a:spcPts val="1000"/>
              </a:spcBef>
              <a:spcAft>
                <a:spcPts val="0"/>
              </a:spcAft>
              <a:buClr>
                <a:schemeClr val="dk1"/>
              </a:buClr>
              <a:buSzPts val="4200"/>
              <a:buNone/>
            </a:pPr>
            <a:r>
              <a:t/>
            </a:r>
            <a:endParaRPr/>
          </a:p>
        </p:txBody>
      </p:sp>
      <p:sp>
        <p:nvSpPr>
          <p:cNvPr id="356" name="Google Shape;356;p24"/>
          <p:cNvSpPr txBox="1"/>
          <p:nvPr>
            <p:ph idx="4" type="body"/>
          </p:nvPr>
        </p:nvSpPr>
        <p:spPr>
          <a:xfrm>
            <a:off x="300211" y="2097681"/>
            <a:ext cx="10815464" cy="3299167"/>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en-AU"/>
              <a:t>Small groups </a:t>
            </a:r>
            <a:endParaRPr/>
          </a:p>
          <a:p>
            <a:pPr indent="0" lvl="0" marL="0" rtl="0" algn="l">
              <a:lnSpc>
                <a:spcPct val="90000"/>
              </a:lnSpc>
              <a:spcBef>
                <a:spcPts val="1000"/>
              </a:spcBef>
              <a:spcAft>
                <a:spcPts val="0"/>
              </a:spcAft>
              <a:buClr>
                <a:schemeClr val="dk1"/>
              </a:buClr>
              <a:buSzPts val="2000"/>
              <a:buNone/>
            </a:pPr>
            <a:r>
              <a:t/>
            </a:r>
            <a:endParaRPr/>
          </a:p>
          <a:p>
            <a:pPr indent="-342900" lvl="0" marL="342900" rtl="0" algn="l">
              <a:lnSpc>
                <a:spcPct val="90000"/>
              </a:lnSpc>
              <a:spcBef>
                <a:spcPts val="1000"/>
              </a:spcBef>
              <a:spcAft>
                <a:spcPts val="0"/>
              </a:spcAft>
              <a:buClr>
                <a:schemeClr val="dk1"/>
              </a:buClr>
              <a:buSzPts val="2000"/>
              <a:buFont typeface="Arial"/>
              <a:buChar char="•"/>
            </a:pPr>
            <a:r>
              <a:rPr lang="en-AU"/>
              <a:t>Read the Case Study</a:t>
            </a:r>
            <a:endParaRPr/>
          </a:p>
          <a:p>
            <a:pPr indent="-215900" lvl="0" marL="342900" rtl="0" algn="l">
              <a:lnSpc>
                <a:spcPct val="90000"/>
              </a:lnSpc>
              <a:spcBef>
                <a:spcPts val="1000"/>
              </a:spcBef>
              <a:spcAft>
                <a:spcPts val="0"/>
              </a:spcAft>
              <a:buClr>
                <a:schemeClr val="dk1"/>
              </a:buClr>
              <a:buSzPts val="2000"/>
              <a:buFont typeface="Arial"/>
              <a:buNone/>
            </a:pPr>
            <a:r>
              <a:t/>
            </a:r>
            <a:endParaRPr/>
          </a:p>
          <a:p>
            <a:pPr indent="-342900" lvl="0" marL="342900" rtl="0" algn="l">
              <a:lnSpc>
                <a:spcPct val="90000"/>
              </a:lnSpc>
              <a:spcBef>
                <a:spcPts val="1000"/>
              </a:spcBef>
              <a:spcAft>
                <a:spcPts val="0"/>
              </a:spcAft>
              <a:buClr>
                <a:schemeClr val="dk1"/>
              </a:buClr>
              <a:buSzPts val="2000"/>
              <a:buFont typeface="Arial"/>
              <a:buChar char="•"/>
            </a:pPr>
            <a:r>
              <a:rPr lang="en-AU"/>
              <a:t>Discuss questions 1 and 2 over the next 15 minutes</a:t>
            </a:r>
            <a:endParaRPr/>
          </a:p>
          <a:p>
            <a:pPr indent="-215900" lvl="0" marL="342900" rtl="0" algn="l">
              <a:lnSpc>
                <a:spcPct val="90000"/>
              </a:lnSpc>
              <a:spcBef>
                <a:spcPts val="1000"/>
              </a:spcBef>
              <a:spcAft>
                <a:spcPts val="0"/>
              </a:spcAft>
              <a:buClr>
                <a:schemeClr val="dk1"/>
              </a:buClr>
              <a:buSzPts val="2000"/>
              <a:buFont typeface="Arial"/>
              <a:buNone/>
            </a:pPr>
            <a:r>
              <a:t/>
            </a:r>
            <a:endParaRPr/>
          </a:p>
          <a:p>
            <a:pPr indent="-342900" lvl="0" marL="342900" rtl="0" algn="l">
              <a:lnSpc>
                <a:spcPct val="90000"/>
              </a:lnSpc>
              <a:spcBef>
                <a:spcPts val="1000"/>
              </a:spcBef>
              <a:spcAft>
                <a:spcPts val="0"/>
              </a:spcAft>
              <a:buClr>
                <a:schemeClr val="dk1"/>
              </a:buClr>
              <a:buSzPts val="2000"/>
              <a:buFont typeface="Arial"/>
              <a:buChar char="•"/>
            </a:pPr>
            <a:r>
              <a:rPr lang="en-AU"/>
              <a:t>Prepare answers to share in group discussion</a:t>
            </a:r>
            <a:endParaRPr/>
          </a:p>
          <a:p>
            <a:pPr indent="0" lvl="0" marL="0" rtl="0" algn="l">
              <a:lnSpc>
                <a:spcPct val="90000"/>
              </a:lnSpc>
              <a:spcBef>
                <a:spcPts val="1000"/>
              </a:spcBef>
              <a:spcAft>
                <a:spcPts val="0"/>
              </a:spcAft>
              <a:buClr>
                <a:schemeClr val="dk1"/>
              </a:buClr>
              <a:buSzPts val="2000"/>
              <a:buNone/>
            </a:pPr>
            <a:r>
              <a:t/>
            </a:r>
            <a:endParaRPr/>
          </a:p>
          <a:p>
            <a:pPr indent="-215900" lvl="0" marL="342900" rtl="0" algn="l">
              <a:lnSpc>
                <a:spcPct val="90000"/>
              </a:lnSpc>
              <a:spcBef>
                <a:spcPts val="1000"/>
              </a:spcBef>
              <a:spcAft>
                <a:spcPts val="0"/>
              </a:spcAft>
              <a:buClr>
                <a:schemeClr val="dk1"/>
              </a:buClr>
              <a:buSzPts val="2000"/>
              <a:buFont typeface="Arial"/>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5"/>
          <p:cNvSpPr txBox="1"/>
          <p:nvPr>
            <p:ph idx="1" type="body"/>
          </p:nvPr>
        </p:nvSpPr>
        <p:spPr>
          <a:xfrm>
            <a:off x="306060" y="921611"/>
            <a:ext cx="7451725"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AU"/>
              <a:t>Group Discussion</a:t>
            </a:r>
            <a:endParaRPr/>
          </a:p>
        </p:txBody>
      </p:sp>
      <p:sp>
        <p:nvSpPr>
          <p:cNvPr id="363" name="Google Shape;363;p25"/>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Review of case study questions</a:t>
            </a:r>
            <a:endParaRPr/>
          </a:p>
        </p:txBody>
      </p:sp>
      <p:sp>
        <p:nvSpPr>
          <p:cNvPr id="364" name="Google Shape;364;p25"/>
          <p:cNvSpPr txBox="1"/>
          <p:nvPr/>
        </p:nvSpPr>
        <p:spPr>
          <a:xfrm>
            <a:off x="258031" y="1326340"/>
            <a:ext cx="10143269" cy="6463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AU" sz="2000">
                <a:solidFill>
                  <a:schemeClr val="dk1"/>
                </a:solidFill>
                <a:latin typeface="Arial Narrow"/>
                <a:ea typeface="Arial Narrow"/>
                <a:cs typeface="Arial Narrow"/>
                <a:sym typeface="Arial Narrow"/>
              </a:rPr>
              <a:t>Question 1. What are some prompts that would make you consider discussing discontinuation of Dimitri’s benzodiazepine with Dr. Mary Song? How would you communicate and document this?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6"/>
          <p:cNvSpPr txBox="1"/>
          <p:nvPr>
            <p:ph idx="1" type="body"/>
          </p:nvPr>
        </p:nvSpPr>
        <p:spPr>
          <a:xfrm>
            <a:off x="306060" y="921611"/>
            <a:ext cx="7451725"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AU"/>
              <a:t>Group Discussion</a:t>
            </a:r>
            <a:endParaRPr/>
          </a:p>
        </p:txBody>
      </p:sp>
      <p:sp>
        <p:nvSpPr>
          <p:cNvPr id="371" name="Google Shape;371;p26"/>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Review of case study questions</a:t>
            </a:r>
            <a:endParaRPr/>
          </a:p>
        </p:txBody>
      </p:sp>
      <p:sp>
        <p:nvSpPr>
          <p:cNvPr id="372" name="Google Shape;372;p26"/>
          <p:cNvSpPr txBox="1"/>
          <p:nvPr/>
        </p:nvSpPr>
        <p:spPr>
          <a:xfrm>
            <a:off x="258031" y="1326340"/>
            <a:ext cx="10143269" cy="6463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AU" sz="2000">
                <a:solidFill>
                  <a:schemeClr val="dk1"/>
                </a:solidFill>
                <a:latin typeface="Arial Narrow"/>
                <a:ea typeface="Arial Narrow"/>
                <a:cs typeface="Arial Narrow"/>
                <a:sym typeface="Arial Narrow"/>
              </a:rPr>
              <a:t>Question 1. What are some prompts that would make you consider discussing discontinuation of Dimitri’s benzodiazepine with Dr. Mary Song? How would you communicate and document this?</a:t>
            </a:r>
            <a:endParaRPr/>
          </a:p>
        </p:txBody>
      </p:sp>
      <p:sp>
        <p:nvSpPr>
          <p:cNvPr id="373" name="Google Shape;373;p26"/>
          <p:cNvSpPr txBox="1"/>
          <p:nvPr/>
        </p:nvSpPr>
        <p:spPr>
          <a:xfrm>
            <a:off x="306062" y="2034410"/>
            <a:ext cx="5580390" cy="3847207"/>
          </a:xfrm>
          <a:prstGeom prst="rect">
            <a:avLst/>
          </a:prstGeom>
          <a:noFill/>
          <a:ln cap="flat" cmpd="sng" w="28575">
            <a:solidFill>
              <a:srgbClr val="00B050"/>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Clinical steps </a:t>
            </a:r>
            <a:endParaRPr/>
          </a:p>
          <a:p>
            <a:pPr indent="0" lvl="0" marL="0" marR="0" rtl="0" algn="l">
              <a:spcBef>
                <a:spcPts val="0"/>
              </a:spcBef>
              <a:spcAft>
                <a:spcPts val="0"/>
              </a:spcAft>
              <a:buNone/>
            </a:pPr>
            <a:r>
              <a:t/>
            </a:r>
            <a:endParaRPr b="1" sz="12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Noto Sans Symbols"/>
              <a:buChar char="❑"/>
            </a:pPr>
            <a:r>
              <a:rPr lang="en-AU" sz="1800">
                <a:solidFill>
                  <a:schemeClr val="dk1"/>
                </a:solidFill>
                <a:latin typeface="Arial"/>
                <a:ea typeface="Arial"/>
                <a:cs typeface="Arial"/>
                <a:sym typeface="Arial"/>
              </a:rPr>
              <a:t>Dimitri’s target symptom has not improved</a:t>
            </a:r>
            <a:r>
              <a:rPr lang="en-AU" sz="1800">
                <a:solidFill>
                  <a:schemeClr val="dk1"/>
                </a:solidFill>
                <a:latin typeface="Calibri"/>
                <a:ea typeface="Calibri"/>
                <a:cs typeface="Calibri"/>
                <a:sym typeface="Calibri"/>
              </a:rPr>
              <a:t> </a:t>
            </a:r>
            <a:endParaRPr sz="1800">
              <a:solidFill>
                <a:schemeClr val="dk1"/>
              </a:solidFill>
              <a:latin typeface="Arial"/>
              <a:ea typeface="Arial"/>
              <a:cs typeface="Arial"/>
              <a:sym typeface="Arial"/>
            </a:endParaRPr>
          </a:p>
          <a:p>
            <a:pPr indent="-247650" lvl="0" marL="342900" marR="0" rtl="0" algn="l">
              <a:spcBef>
                <a:spcPts val="0"/>
              </a:spcBef>
              <a:spcAft>
                <a:spcPts val="0"/>
              </a:spcAft>
              <a:buClr>
                <a:schemeClr val="dk1"/>
              </a:buClr>
              <a:buSzPts val="1500"/>
              <a:buFont typeface="Noto Sans Symbols"/>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Noto Sans Symbols"/>
              <a:buChar char="❑"/>
            </a:pPr>
            <a:r>
              <a:rPr lang="en-AU" sz="1800">
                <a:solidFill>
                  <a:schemeClr val="dk1"/>
                </a:solidFill>
                <a:latin typeface="Arial"/>
                <a:ea typeface="Arial"/>
                <a:cs typeface="Arial"/>
                <a:sym typeface="Arial"/>
              </a:rPr>
              <a:t>Dimitri has been taking a benzodiazepine for up to two weeks</a:t>
            </a:r>
            <a:r>
              <a:rPr lang="en-AU" sz="2000">
                <a:solidFill>
                  <a:schemeClr val="dk1"/>
                </a:solidFill>
                <a:latin typeface="Calibri"/>
                <a:ea typeface="Calibri"/>
                <a:cs typeface="Calibri"/>
                <a:sym typeface="Calibri"/>
              </a:rPr>
              <a:t> </a:t>
            </a:r>
            <a:endParaRPr/>
          </a:p>
          <a:p>
            <a:pPr indent="-247650" lvl="0" marL="342900" marR="0" rtl="0" algn="l">
              <a:spcBef>
                <a:spcPts val="0"/>
              </a:spcBef>
              <a:spcAft>
                <a:spcPts val="0"/>
              </a:spcAft>
              <a:buClr>
                <a:schemeClr val="dk1"/>
              </a:buClr>
              <a:buSzPts val="1500"/>
              <a:buFont typeface="Noto Sans Symbols"/>
              <a:buNone/>
            </a:pPr>
            <a:r>
              <a:t/>
            </a:r>
            <a:endParaRPr b="1"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Noto Sans Symbols"/>
              <a:buChar char="❑"/>
            </a:pPr>
            <a:r>
              <a:rPr lang="en-AU" sz="1800">
                <a:solidFill>
                  <a:schemeClr val="dk1"/>
                </a:solidFill>
                <a:latin typeface="Arial"/>
                <a:ea typeface="Arial"/>
                <a:cs typeface="Arial"/>
                <a:sym typeface="Arial"/>
              </a:rPr>
              <a:t>Dimitri is experiencing an adverse event</a:t>
            </a:r>
            <a:r>
              <a:rPr lang="en-AU" sz="2000">
                <a:solidFill>
                  <a:schemeClr val="dk1"/>
                </a:solidFill>
                <a:latin typeface="Calibri"/>
                <a:ea typeface="Calibri"/>
                <a:cs typeface="Calibri"/>
                <a:sym typeface="Calibri"/>
              </a:rPr>
              <a:t> </a:t>
            </a:r>
            <a:endParaRPr/>
          </a:p>
          <a:p>
            <a:pPr indent="-247650" lvl="0" marL="342900" marR="0" rtl="0" algn="l">
              <a:spcBef>
                <a:spcPts val="0"/>
              </a:spcBef>
              <a:spcAft>
                <a:spcPts val="0"/>
              </a:spcAft>
              <a:buClr>
                <a:schemeClr val="dk1"/>
              </a:buClr>
              <a:buSzPts val="1500"/>
              <a:buFont typeface="Noto Sans Symbols"/>
              <a:buNone/>
            </a:pPr>
            <a:r>
              <a:t/>
            </a:r>
            <a:endParaRPr b="1"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Noto Sans Symbols"/>
              <a:buChar char="❑"/>
            </a:pPr>
            <a:r>
              <a:rPr lang="en-AU" sz="1800">
                <a:solidFill>
                  <a:schemeClr val="dk1"/>
                </a:solidFill>
                <a:latin typeface="Arial"/>
                <a:ea typeface="Arial"/>
                <a:cs typeface="Arial"/>
                <a:sym typeface="Arial"/>
              </a:rPr>
              <a:t>Dimitri is at risk of experiencing a second adverse event</a:t>
            </a:r>
            <a:r>
              <a:rPr lang="en-AU" sz="2000">
                <a:solidFill>
                  <a:schemeClr val="dk1"/>
                </a:solidFill>
                <a:latin typeface="Calibri"/>
                <a:ea typeface="Calibri"/>
                <a:cs typeface="Calibri"/>
                <a:sym typeface="Calibri"/>
              </a:rPr>
              <a:t> </a:t>
            </a:r>
            <a:endParaRPr b="1" sz="2000">
              <a:solidFill>
                <a:schemeClr val="dk1"/>
              </a:solidFill>
              <a:latin typeface="Arial"/>
              <a:ea typeface="Arial"/>
              <a:cs typeface="Arial"/>
              <a:sym typeface="Arial"/>
            </a:endParaRPr>
          </a:p>
          <a:p>
            <a:pPr indent="-247650" lvl="0" marL="342900" marR="0" rtl="0" algn="l">
              <a:spcBef>
                <a:spcPts val="0"/>
              </a:spcBef>
              <a:spcAft>
                <a:spcPts val="0"/>
              </a:spcAft>
              <a:buClr>
                <a:schemeClr val="dk1"/>
              </a:buClr>
              <a:buSzPts val="1500"/>
              <a:buFont typeface="Noto Sans Symbols"/>
              <a:buNone/>
            </a:pPr>
            <a:r>
              <a:t/>
            </a:r>
            <a:endParaRPr b="1"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Noto Sans Symbols"/>
              <a:buChar char="❑"/>
            </a:pPr>
            <a:r>
              <a:rPr lang="en-AU" sz="1800">
                <a:solidFill>
                  <a:schemeClr val="dk1"/>
                </a:solidFill>
                <a:latin typeface="Arial"/>
                <a:ea typeface="Arial"/>
                <a:cs typeface="Arial"/>
                <a:sym typeface="Arial"/>
              </a:rPr>
              <a:t>Dimitri no longer consents to taking the benzodiazepine</a:t>
            </a:r>
            <a:r>
              <a:rPr lang="en-AU" sz="2000">
                <a:solidFill>
                  <a:schemeClr val="dk1"/>
                </a:solidFill>
                <a:latin typeface="Calibri"/>
                <a:ea typeface="Calibri"/>
                <a:cs typeface="Calibri"/>
                <a:sym typeface="Calibri"/>
              </a:rPr>
              <a:t> </a:t>
            </a:r>
            <a:endParaRPr/>
          </a:p>
        </p:txBody>
      </p:sp>
      <p:sp>
        <p:nvSpPr>
          <p:cNvPr id="374" name="Google Shape;374;p26"/>
          <p:cNvSpPr/>
          <p:nvPr/>
        </p:nvSpPr>
        <p:spPr>
          <a:xfrm>
            <a:off x="6096000" y="2034410"/>
            <a:ext cx="5924550" cy="3662541"/>
          </a:xfrm>
          <a:prstGeom prst="rect">
            <a:avLst/>
          </a:prstGeom>
          <a:noFill/>
          <a:ln cap="flat" cmpd="sng" w="28575">
            <a:solidFill>
              <a:srgbClr val="2E75B5"/>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Communication and documentation steps</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Contact the prescriber</a:t>
            </a:r>
            <a:endParaRPr/>
          </a:p>
          <a:p>
            <a:pPr indent="-247650" lvl="0" marL="342900" marR="0" rtl="0" algn="l">
              <a:spcBef>
                <a:spcPts val="0"/>
              </a:spcBef>
              <a:spcAft>
                <a:spcPts val="0"/>
              </a:spcAft>
              <a:buClr>
                <a:schemeClr val="dk1"/>
              </a:buClr>
              <a:buSzPts val="1500"/>
              <a:buFont typeface="Noto Sans Symbols"/>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Document your observations</a:t>
            </a:r>
            <a:endParaRPr/>
          </a:p>
          <a:p>
            <a:pPr indent="-247650" lvl="0" marL="342900" marR="0" rtl="0" algn="l">
              <a:spcBef>
                <a:spcPts val="0"/>
              </a:spcBef>
              <a:spcAft>
                <a:spcPts val="0"/>
              </a:spcAft>
              <a:buClr>
                <a:schemeClr val="dk1"/>
              </a:buClr>
              <a:buSzPts val="1500"/>
              <a:buFont typeface="Noto Sans Symbols"/>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Document conversation with prescriber and plan going forward</a:t>
            </a:r>
            <a:endParaRPr/>
          </a:p>
          <a:p>
            <a:pPr indent="-342900" lvl="1" marL="800100" marR="0" rtl="0" algn="l">
              <a:spcBef>
                <a:spcPts val="0"/>
              </a:spcBef>
              <a:spcAft>
                <a:spcPts val="0"/>
              </a:spcAft>
              <a:buClr>
                <a:schemeClr val="dk1"/>
              </a:buClr>
              <a:buSzPts val="1350"/>
              <a:buFont typeface="Noto Sans Symbols"/>
              <a:buChar char="❑"/>
            </a:pPr>
            <a:r>
              <a:rPr b="0" i="1" lang="en-AU" sz="1350" u="none" cap="none" strike="noStrike">
                <a:solidFill>
                  <a:schemeClr val="dk1"/>
                </a:solidFill>
                <a:latin typeface="Arial"/>
                <a:ea typeface="Arial"/>
                <a:cs typeface="Arial"/>
                <a:sym typeface="Arial"/>
              </a:rPr>
              <a:t>e.g. called Dr. Mary Song. She advised to withhold temazepam tonight and she will review Dimitri tomorrow morning</a:t>
            </a:r>
            <a:endParaRPr b="0" i="0" sz="1350" u="none" cap="none" strike="noStrike">
              <a:solidFill>
                <a:schemeClr val="dk1"/>
              </a:solidFill>
              <a:latin typeface="Arial"/>
              <a:ea typeface="Arial"/>
              <a:cs typeface="Arial"/>
              <a:sym typeface="Arial"/>
            </a:endParaRPr>
          </a:p>
          <a:p>
            <a:pPr indent="-279400" lvl="0" marL="342900" marR="0" rtl="0" algn="l">
              <a:spcBef>
                <a:spcPts val="0"/>
              </a:spcBef>
              <a:spcAft>
                <a:spcPts val="0"/>
              </a:spcAft>
              <a:buClr>
                <a:schemeClr val="dk1"/>
              </a:buClr>
              <a:buSzPts val="1000"/>
              <a:buFont typeface="Noto Sans Symbols"/>
              <a:buNone/>
            </a:pPr>
            <a:r>
              <a:t/>
            </a:r>
            <a:endParaRPr sz="1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Notify entire care team</a:t>
            </a:r>
            <a:endParaRPr/>
          </a:p>
          <a:p>
            <a:pPr indent="0" lvl="0" marL="0" marR="0" rtl="0" algn="l">
              <a:spcBef>
                <a:spcPts val="0"/>
              </a:spcBef>
              <a:spcAft>
                <a:spcPts val="0"/>
              </a:spcAft>
              <a:buNone/>
            </a:pPr>
            <a:r>
              <a:t/>
            </a:r>
            <a:endParaRPr i="1"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Recommend a medication review</a:t>
            </a:r>
            <a:endParaRPr/>
          </a:p>
        </p:txBody>
      </p:sp>
      <p:sp>
        <p:nvSpPr>
          <p:cNvPr id="375" name="Google Shape;375;p26"/>
          <p:cNvSpPr txBox="1"/>
          <p:nvPr/>
        </p:nvSpPr>
        <p:spPr>
          <a:xfrm>
            <a:off x="333378" y="6173410"/>
            <a:ext cx="11106148" cy="646331"/>
          </a:xfrm>
          <a:prstGeom prst="rect">
            <a:avLst/>
          </a:prstGeom>
          <a:solidFill>
            <a:srgbClr val="DDEAF6"/>
          </a:solid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chemeClr val="dk1"/>
                </a:solidFill>
                <a:latin typeface="Arial"/>
                <a:ea typeface="Arial"/>
                <a:cs typeface="Arial"/>
                <a:sym typeface="Arial"/>
              </a:rPr>
              <a:t>Non-pharmacological strategies should continue throughout the discontinuation process and after the benzodiazepine is stopped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27"/>
          <p:cNvSpPr txBox="1"/>
          <p:nvPr>
            <p:ph idx="2" type="body"/>
          </p:nvPr>
        </p:nvSpPr>
        <p:spPr>
          <a:xfrm>
            <a:off x="300211" y="368478"/>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Case study continued</a:t>
            </a:r>
            <a:endParaRPr/>
          </a:p>
          <a:p>
            <a:pPr indent="0" lvl="0" marL="0" rtl="0" algn="l">
              <a:lnSpc>
                <a:spcPct val="90000"/>
              </a:lnSpc>
              <a:spcBef>
                <a:spcPts val="1000"/>
              </a:spcBef>
              <a:spcAft>
                <a:spcPts val="0"/>
              </a:spcAft>
              <a:buClr>
                <a:schemeClr val="dk1"/>
              </a:buClr>
              <a:buSzPts val="4200"/>
              <a:buNone/>
            </a:pPr>
            <a:r>
              <a:t/>
            </a:r>
            <a:endParaRPr/>
          </a:p>
        </p:txBody>
      </p:sp>
      <p:sp>
        <p:nvSpPr>
          <p:cNvPr id="382" name="Google Shape;382;p27"/>
          <p:cNvSpPr txBox="1"/>
          <p:nvPr>
            <p:ph idx="4" type="body"/>
          </p:nvPr>
        </p:nvSpPr>
        <p:spPr>
          <a:xfrm>
            <a:off x="633705" y="2097681"/>
            <a:ext cx="8112729" cy="329916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1800"/>
              <a:buNone/>
            </a:pPr>
            <a:r>
              <a:rPr lang="en-AU" sz="1800">
                <a:solidFill>
                  <a:srgbClr val="000000"/>
                </a:solidFill>
                <a:latin typeface="Arial"/>
                <a:ea typeface="Arial"/>
                <a:cs typeface="Arial"/>
                <a:sym typeface="Arial"/>
              </a:rPr>
              <a:t>Seven days after initiating temazepam for Dimitri, Dr. Mary decides </a:t>
            </a:r>
            <a:r>
              <a:rPr b="1" lang="en-AU" sz="1800">
                <a:solidFill>
                  <a:srgbClr val="000000"/>
                </a:solidFill>
                <a:latin typeface="Arial"/>
                <a:ea typeface="Arial"/>
                <a:cs typeface="Arial"/>
                <a:sym typeface="Arial"/>
              </a:rPr>
              <a:t>NOT</a:t>
            </a:r>
            <a:r>
              <a:rPr lang="en-AU" sz="1800">
                <a:solidFill>
                  <a:srgbClr val="000000"/>
                </a:solidFill>
                <a:latin typeface="Arial"/>
                <a:ea typeface="Arial"/>
                <a:cs typeface="Arial"/>
                <a:sym typeface="Arial"/>
              </a:rPr>
              <a:t> to discontinue </a:t>
            </a:r>
            <a:r>
              <a:rPr lang="en-AU" sz="1800">
                <a:solidFill>
                  <a:srgbClr val="000000"/>
                </a:solidFill>
              </a:rPr>
              <a:t>temazepam for Dimitri. Instead, Dr. Mary </a:t>
            </a:r>
            <a:r>
              <a:rPr b="1" lang="en-AU" sz="1800">
                <a:solidFill>
                  <a:srgbClr val="000000"/>
                </a:solidFill>
              </a:rPr>
              <a:t>decides </a:t>
            </a:r>
            <a:r>
              <a:rPr b="1" lang="en-AU" sz="1800">
                <a:solidFill>
                  <a:srgbClr val="000000"/>
                </a:solidFill>
                <a:latin typeface="Arial"/>
                <a:ea typeface="Arial"/>
                <a:cs typeface="Arial"/>
                <a:sym typeface="Arial"/>
              </a:rPr>
              <a:t>to continue </a:t>
            </a:r>
            <a:r>
              <a:rPr lang="en-AU" sz="1800">
                <a:solidFill>
                  <a:srgbClr val="000000"/>
                </a:solidFill>
                <a:latin typeface="Arial"/>
                <a:ea typeface="Arial"/>
                <a:cs typeface="Arial"/>
                <a:sym typeface="Arial"/>
              </a:rPr>
              <a:t>temazepam treatment but reduce the frequency </a:t>
            </a:r>
            <a:r>
              <a:rPr lang="en-AU" sz="1800">
                <a:solidFill>
                  <a:srgbClr val="000000"/>
                </a:solidFill>
              </a:rPr>
              <a:t>to</a:t>
            </a:r>
            <a:r>
              <a:rPr lang="en-AU" sz="1800">
                <a:solidFill>
                  <a:srgbClr val="000000"/>
                </a:solidFill>
                <a:latin typeface="Arial"/>
                <a:ea typeface="Arial"/>
                <a:cs typeface="Arial"/>
                <a:sym typeface="Arial"/>
              </a:rPr>
              <a:t> temazepam PRN. </a:t>
            </a:r>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90000"/>
              </a:lnSpc>
              <a:spcBef>
                <a:spcPts val="1000"/>
              </a:spcBef>
              <a:spcAft>
                <a:spcPts val="0"/>
              </a:spcAft>
              <a:buClr>
                <a:schemeClr val="dk1"/>
              </a:buClr>
              <a:buSzPts val="1800"/>
              <a:buNone/>
            </a:pPr>
            <a:r>
              <a:t/>
            </a:r>
            <a:endParaRPr sz="1800">
              <a:solidFill>
                <a:srgbClr val="000000"/>
              </a:solidFill>
            </a:endParaRPr>
          </a:p>
          <a:p>
            <a:pPr indent="0" lvl="0" marL="0" rtl="0" algn="l">
              <a:lnSpc>
                <a:spcPct val="90000"/>
              </a:lnSpc>
              <a:spcBef>
                <a:spcPts val="1000"/>
              </a:spcBef>
              <a:spcAft>
                <a:spcPts val="0"/>
              </a:spcAft>
              <a:buClr>
                <a:srgbClr val="000000"/>
              </a:buClr>
              <a:buSzPts val="1800"/>
              <a:buNone/>
            </a:pPr>
            <a:r>
              <a:rPr lang="en-AU" sz="1800">
                <a:solidFill>
                  <a:srgbClr val="000000"/>
                </a:solidFill>
                <a:latin typeface="Arial"/>
                <a:ea typeface="Arial"/>
                <a:cs typeface="Arial"/>
                <a:sym typeface="Arial"/>
              </a:rPr>
              <a:t>Dr. Mary has documented the reason for the change where she states, </a:t>
            </a:r>
            <a:endParaRPr/>
          </a:p>
          <a:p>
            <a:pPr indent="0" lvl="0" marL="0" rtl="0" algn="l">
              <a:lnSpc>
                <a:spcPct val="90000"/>
              </a:lnSpc>
              <a:spcBef>
                <a:spcPts val="1000"/>
              </a:spcBef>
              <a:spcAft>
                <a:spcPts val="0"/>
              </a:spcAft>
              <a:buClr>
                <a:schemeClr val="dk1"/>
              </a:buClr>
              <a:buSzPts val="1800"/>
              <a:buNone/>
            </a:pPr>
            <a:r>
              <a:t/>
            </a:r>
            <a:endParaRPr i="1" sz="1800">
              <a:solidFill>
                <a:srgbClr val="000000"/>
              </a:solidFill>
            </a:endParaRPr>
          </a:p>
          <a:p>
            <a:pPr indent="0" lvl="0" marL="0" rtl="0" algn="ctr">
              <a:lnSpc>
                <a:spcPct val="90000"/>
              </a:lnSpc>
              <a:spcBef>
                <a:spcPts val="1000"/>
              </a:spcBef>
              <a:spcAft>
                <a:spcPts val="0"/>
              </a:spcAft>
              <a:buClr>
                <a:schemeClr val="dk1"/>
              </a:buClr>
              <a:buSzPts val="1800"/>
              <a:buNone/>
            </a:pPr>
            <a:r>
              <a:rPr i="1" lang="en-AU" sz="1800"/>
              <a:t>“Reduce temazepam to PRN to reduce the risk of adverse events.</a:t>
            </a:r>
            <a:endParaRPr/>
          </a:p>
          <a:p>
            <a:pPr indent="0" lvl="0" marL="0" rtl="0" algn="ctr">
              <a:lnSpc>
                <a:spcPct val="90000"/>
              </a:lnSpc>
              <a:spcBef>
                <a:spcPts val="1000"/>
              </a:spcBef>
              <a:spcAft>
                <a:spcPts val="0"/>
              </a:spcAft>
              <a:buClr>
                <a:schemeClr val="dk1"/>
              </a:buClr>
              <a:buSzPts val="1800"/>
              <a:buNone/>
            </a:pPr>
            <a:r>
              <a:rPr i="1" lang="en-AU" sz="1800"/>
              <a:t> </a:t>
            </a:r>
            <a:endParaRPr/>
          </a:p>
          <a:p>
            <a:pPr indent="0" lvl="0" marL="0" rtl="0" algn="ctr">
              <a:lnSpc>
                <a:spcPct val="90000"/>
              </a:lnSpc>
              <a:spcBef>
                <a:spcPts val="1000"/>
              </a:spcBef>
              <a:spcAft>
                <a:spcPts val="0"/>
              </a:spcAft>
              <a:buClr>
                <a:schemeClr val="dk1"/>
              </a:buClr>
              <a:buSzPts val="1800"/>
              <a:buNone/>
            </a:pPr>
            <a:r>
              <a:rPr i="1" lang="en-AU" sz="1800"/>
              <a:t>Plan: continue temazepam PRN ongoing in case Dimitri needs it to sleep”.</a:t>
            </a:r>
            <a:endParaRPr/>
          </a:p>
          <a:p>
            <a:pPr indent="0" lvl="0" marL="0" rtl="0" algn="l">
              <a:lnSpc>
                <a:spcPct val="90000"/>
              </a:lnSpc>
              <a:spcBef>
                <a:spcPts val="1000"/>
              </a:spcBef>
              <a:spcAft>
                <a:spcPts val="0"/>
              </a:spcAft>
              <a:buClr>
                <a:schemeClr val="dk1"/>
              </a:buClr>
              <a:buSzPts val="2000"/>
              <a:buNone/>
            </a:pPr>
            <a:r>
              <a:t/>
            </a:r>
            <a:endParaRPr/>
          </a:p>
        </p:txBody>
      </p:sp>
      <p:pic>
        <p:nvPicPr>
          <p:cNvPr id="383" name="Google Shape;383;p27"/>
          <p:cNvPicPr preferRelativeResize="0"/>
          <p:nvPr/>
        </p:nvPicPr>
        <p:blipFill rotWithShape="1">
          <a:blip r:embed="rId3">
            <a:alphaModFix/>
          </a:blip>
          <a:srcRect b="11448" l="20780" r="18469" t="9187"/>
          <a:stretch/>
        </p:blipFill>
        <p:spPr>
          <a:xfrm>
            <a:off x="9332259" y="2388196"/>
            <a:ext cx="1602889" cy="251728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28"/>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AU"/>
              <a:t>Group Discussion</a:t>
            </a:r>
            <a:endParaRPr/>
          </a:p>
        </p:txBody>
      </p:sp>
      <p:sp>
        <p:nvSpPr>
          <p:cNvPr id="390" name="Google Shape;390;p28"/>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Review of case study questions</a:t>
            </a:r>
            <a:endParaRPr/>
          </a:p>
          <a:p>
            <a:pPr indent="0" lvl="0" marL="0" rtl="0" algn="l">
              <a:lnSpc>
                <a:spcPct val="90000"/>
              </a:lnSpc>
              <a:spcBef>
                <a:spcPts val="1000"/>
              </a:spcBef>
              <a:spcAft>
                <a:spcPts val="0"/>
              </a:spcAft>
              <a:buClr>
                <a:schemeClr val="dk1"/>
              </a:buClr>
              <a:buSzPts val="4200"/>
              <a:buNone/>
            </a:pPr>
            <a:r>
              <a:t/>
            </a:r>
            <a:endParaRPr/>
          </a:p>
        </p:txBody>
      </p:sp>
      <p:sp>
        <p:nvSpPr>
          <p:cNvPr id="391" name="Google Shape;391;p28"/>
          <p:cNvSpPr txBox="1"/>
          <p:nvPr>
            <p:ph idx="3" type="body"/>
          </p:nvPr>
        </p:nvSpPr>
        <p:spPr>
          <a:xfrm>
            <a:off x="306060" y="1454675"/>
            <a:ext cx="10809615" cy="6430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AU"/>
              <a:t>Question 2. Do you think prescribing a benzodiazepine for Dimitri’s sleep disturbance is safer than prescribing it regularly? How would you communicate and document this?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9"/>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AU"/>
              <a:t>Group Discussion</a:t>
            </a:r>
            <a:endParaRPr/>
          </a:p>
        </p:txBody>
      </p:sp>
      <p:sp>
        <p:nvSpPr>
          <p:cNvPr id="398" name="Google Shape;398;p29"/>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Review of case study questions</a:t>
            </a:r>
            <a:endParaRPr/>
          </a:p>
          <a:p>
            <a:pPr indent="0" lvl="0" marL="0" rtl="0" algn="l">
              <a:lnSpc>
                <a:spcPct val="90000"/>
              </a:lnSpc>
              <a:spcBef>
                <a:spcPts val="1000"/>
              </a:spcBef>
              <a:spcAft>
                <a:spcPts val="0"/>
              </a:spcAft>
              <a:buClr>
                <a:schemeClr val="dk1"/>
              </a:buClr>
              <a:buSzPts val="4200"/>
              <a:buNone/>
            </a:pPr>
            <a:r>
              <a:t/>
            </a:r>
            <a:endParaRPr/>
          </a:p>
        </p:txBody>
      </p:sp>
      <p:sp>
        <p:nvSpPr>
          <p:cNvPr id="399" name="Google Shape;399;p29"/>
          <p:cNvSpPr txBox="1"/>
          <p:nvPr>
            <p:ph idx="3" type="body"/>
          </p:nvPr>
        </p:nvSpPr>
        <p:spPr>
          <a:xfrm>
            <a:off x="306060" y="1454675"/>
            <a:ext cx="10809615" cy="64300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AU"/>
              <a:t>Question 2. Do you think prescribing a benzodiazepine for Dimitri’s sleep disturbance is safer than prescribing it regularly? How would you communicate and document this?</a:t>
            </a:r>
            <a:endParaRPr/>
          </a:p>
        </p:txBody>
      </p:sp>
      <p:sp>
        <p:nvSpPr>
          <p:cNvPr id="400" name="Google Shape;400;p29"/>
          <p:cNvSpPr txBox="1"/>
          <p:nvPr/>
        </p:nvSpPr>
        <p:spPr>
          <a:xfrm>
            <a:off x="134609" y="2205860"/>
            <a:ext cx="5800025" cy="3785652"/>
          </a:xfrm>
          <a:prstGeom prst="rect">
            <a:avLst/>
          </a:prstGeom>
          <a:noFill/>
          <a:ln cap="flat" cmpd="sng" w="28575">
            <a:solidFill>
              <a:srgbClr val="00B050"/>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Clinical steps </a:t>
            </a:r>
            <a:endParaRPr/>
          </a:p>
          <a:p>
            <a:pPr indent="0" lvl="0" marL="0" marR="0" rtl="0" algn="l">
              <a:spcBef>
                <a:spcPts val="0"/>
              </a:spcBef>
              <a:spcAft>
                <a:spcPts val="0"/>
              </a:spcAft>
              <a:buNone/>
            </a:pPr>
            <a:r>
              <a:t/>
            </a:r>
            <a:endParaRPr b="1" sz="1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1800"/>
              <a:buFont typeface="Noto Sans Symbols"/>
              <a:buChar char="❑"/>
            </a:pPr>
            <a:r>
              <a:rPr lang="en-AU" sz="1800">
                <a:solidFill>
                  <a:schemeClr val="dk1"/>
                </a:solidFill>
                <a:latin typeface="Arial"/>
                <a:ea typeface="Arial"/>
                <a:cs typeface="Arial"/>
                <a:sym typeface="Arial"/>
              </a:rPr>
              <a:t>Some risks of using a benzodiazepine PRN for Dimitri include:</a:t>
            </a:r>
            <a:r>
              <a:rPr lang="en-AU" sz="1800">
                <a:solidFill>
                  <a:schemeClr val="dk1"/>
                </a:solidFill>
                <a:latin typeface="Calibri"/>
                <a:ea typeface="Calibri"/>
                <a:cs typeface="Calibri"/>
                <a:sym typeface="Calibri"/>
              </a:rPr>
              <a:t> </a:t>
            </a:r>
            <a:endParaRPr/>
          </a:p>
          <a:p>
            <a:pPr indent="-342900" lvl="1" marL="800100" marR="0" rtl="0" algn="l">
              <a:spcBef>
                <a:spcPts val="0"/>
              </a:spcBef>
              <a:spcAft>
                <a:spcPts val="0"/>
              </a:spcAft>
              <a:buClr>
                <a:schemeClr val="dk1"/>
              </a:buClr>
              <a:buSzPts val="1800"/>
              <a:buFont typeface="Noto Sans Symbols"/>
              <a:buChar char="❑"/>
            </a:pPr>
            <a:r>
              <a:rPr b="0" i="0" lang="en-AU" sz="1800" u="none" cap="none" strike="noStrike">
                <a:solidFill>
                  <a:schemeClr val="dk1"/>
                </a:solidFill>
                <a:latin typeface="Arial"/>
                <a:ea typeface="Arial"/>
                <a:cs typeface="Arial"/>
                <a:sym typeface="Arial"/>
              </a:rPr>
              <a:t>Dimitri is experiencing light-headedness and at risk of having a fall with regular temazepam</a:t>
            </a:r>
            <a:endParaRPr/>
          </a:p>
          <a:p>
            <a:pPr indent="-279400" lvl="1" marL="800100" marR="0" rtl="0" algn="l">
              <a:spcBef>
                <a:spcPts val="0"/>
              </a:spcBef>
              <a:spcAft>
                <a:spcPts val="0"/>
              </a:spcAft>
              <a:buClr>
                <a:schemeClr val="dk1"/>
              </a:buClr>
              <a:buSzPts val="1000"/>
              <a:buFont typeface="Noto Sans Symbols"/>
              <a:buNone/>
            </a:pPr>
            <a:r>
              <a:t/>
            </a:r>
            <a:endParaRPr b="0" i="0" sz="10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rgbClr val="000000"/>
              </a:buClr>
              <a:buSzPts val="1800"/>
              <a:buFont typeface="Noto Sans Symbols"/>
              <a:buChar char="❑"/>
            </a:pPr>
            <a:r>
              <a:rPr b="0" i="0" lang="en-AU" sz="1800" u="none" cap="none" strike="noStrike">
                <a:solidFill>
                  <a:schemeClr val="dk1"/>
                </a:solidFill>
                <a:latin typeface="Arial"/>
                <a:ea typeface="Arial"/>
                <a:cs typeface="Arial"/>
                <a:sym typeface="Arial"/>
              </a:rPr>
              <a:t>Dimitri could be administrated a benzodiazepine without a thorough investigation of the possible underlying causes of his sleep disturbances</a:t>
            </a:r>
            <a:endParaRPr/>
          </a:p>
          <a:p>
            <a:pPr indent="-222250" lvl="1" marL="742950" marR="0" rtl="0" algn="l">
              <a:spcBef>
                <a:spcPts val="0"/>
              </a:spcBef>
              <a:spcAft>
                <a:spcPts val="0"/>
              </a:spcAft>
              <a:buClr>
                <a:srgbClr val="000000"/>
              </a:buClr>
              <a:buSzPts val="1000"/>
              <a:buFont typeface="Noto Sans Symbols"/>
              <a:buNone/>
            </a:pPr>
            <a:r>
              <a:t/>
            </a:r>
            <a:endParaRPr b="0" i="0" sz="10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rgbClr val="000000"/>
              </a:buClr>
              <a:buSzPts val="1800"/>
              <a:buFont typeface="Noto Sans Symbols"/>
              <a:buChar char="❑"/>
            </a:pPr>
            <a:r>
              <a:rPr b="0" i="0" lang="en-AU" sz="1800" u="none" cap="none" strike="noStrike">
                <a:solidFill>
                  <a:schemeClr val="dk1"/>
                </a:solidFill>
                <a:latin typeface="Arial"/>
                <a:ea typeface="Arial"/>
                <a:cs typeface="Arial"/>
                <a:sym typeface="Arial"/>
              </a:rPr>
              <a:t>Dimitri no longer consents to taking a benzodiazepine</a:t>
            </a:r>
            <a:endParaRPr/>
          </a:p>
          <a:p>
            <a:pPr indent="-222250" lvl="1" marL="742950" marR="0" rtl="0" algn="l">
              <a:spcBef>
                <a:spcPts val="0"/>
              </a:spcBef>
              <a:spcAft>
                <a:spcPts val="0"/>
              </a:spcAft>
              <a:buClr>
                <a:srgbClr val="000000"/>
              </a:buClr>
              <a:buSzPts val="1000"/>
              <a:buFont typeface="Noto Sans Symbols"/>
              <a:buNone/>
            </a:pPr>
            <a:r>
              <a:t/>
            </a:r>
            <a:endParaRPr b="0" i="0" sz="1000" u="none" cap="none" strike="noStrike">
              <a:solidFill>
                <a:schemeClr val="dk1"/>
              </a:solidFill>
              <a:latin typeface="Arial"/>
              <a:ea typeface="Arial"/>
              <a:cs typeface="Arial"/>
              <a:sym typeface="Arial"/>
            </a:endParaRPr>
          </a:p>
          <a:p>
            <a:pPr indent="-285750" lvl="1" marL="742950" marR="0" rtl="0" algn="l">
              <a:spcBef>
                <a:spcPts val="0"/>
              </a:spcBef>
              <a:spcAft>
                <a:spcPts val="0"/>
              </a:spcAft>
              <a:buClr>
                <a:srgbClr val="000000"/>
              </a:buClr>
              <a:buSzPts val="1800"/>
              <a:buFont typeface="Noto Sans Symbols"/>
              <a:buChar char="❑"/>
            </a:pPr>
            <a:r>
              <a:rPr b="0" i="0" lang="en-AU" sz="1800" u="none" cap="none" strike="noStrike">
                <a:solidFill>
                  <a:schemeClr val="dk1"/>
                </a:solidFill>
                <a:latin typeface="Arial"/>
                <a:ea typeface="Arial"/>
                <a:cs typeface="Arial"/>
                <a:sym typeface="Arial"/>
              </a:rPr>
              <a:t>Treatment duration may exceed two weeks</a:t>
            </a:r>
            <a:endParaRPr/>
          </a:p>
        </p:txBody>
      </p:sp>
      <p:sp>
        <p:nvSpPr>
          <p:cNvPr id="401" name="Google Shape;401;p29"/>
          <p:cNvSpPr/>
          <p:nvPr/>
        </p:nvSpPr>
        <p:spPr>
          <a:xfrm>
            <a:off x="6185645" y="2205860"/>
            <a:ext cx="5800024" cy="3949158"/>
          </a:xfrm>
          <a:prstGeom prst="rect">
            <a:avLst/>
          </a:prstGeom>
          <a:noFill/>
          <a:ln cap="flat" cmpd="sng" w="28575">
            <a:solidFill>
              <a:srgbClr val="2E75B5"/>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Communication and documentation steps</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Contact the prescriber</a:t>
            </a:r>
            <a:endParaRPr/>
          </a:p>
          <a:p>
            <a:pPr indent="-247650" lvl="0" marL="342900" marR="0" rtl="0" algn="l">
              <a:spcBef>
                <a:spcPts val="0"/>
              </a:spcBef>
              <a:spcAft>
                <a:spcPts val="0"/>
              </a:spcAft>
              <a:buClr>
                <a:schemeClr val="dk1"/>
              </a:buClr>
              <a:buSzPts val="1500"/>
              <a:buFont typeface="Noto Sans Symbols"/>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Document your observations</a:t>
            </a:r>
            <a:endParaRPr/>
          </a:p>
          <a:p>
            <a:pPr indent="-247650" lvl="0" marL="342900" marR="0" rtl="0" algn="l">
              <a:spcBef>
                <a:spcPts val="0"/>
              </a:spcBef>
              <a:spcAft>
                <a:spcPts val="0"/>
              </a:spcAft>
              <a:buClr>
                <a:schemeClr val="dk1"/>
              </a:buClr>
              <a:buSzPts val="1500"/>
              <a:buFont typeface="Noto Sans Symbols"/>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Document conversation with prescriber and plan going forward</a:t>
            </a:r>
            <a:endParaRPr/>
          </a:p>
          <a:p>
            <a:pPr indent="-342900" lvl="1" marL="800100" marR="0" rtl="0" algn="l">
              <a:spcBef>
                <a:spcPts val="0"/>
              </a:spcBef>
              <a:spcAft>
                <a:spcPts val="0"/>
              </a:spcAft>
              <a:buClr>
                <a:schemeClr val="dk1"/>
              </a:buClr>
              <a:buSzPts val="1354"/>
              <a:buFont typeface="Noto Sans Symbols"/>
              <a:buChar char="❑"/>
            </a:pPr>
            <a:r>
              <a:rPr b="0" i="1" lang="en-AU" sz="1354" u="none" cap="none" strike="noStrike">
                <a:solidFill>
                  <a:schemeClr val="dk1"/>
                </a:solidFill>
                <a:latin typeface="Arial"/>
                <a:ea typeface="Arial"/>
                <a:cs typeface="Arial"/>
                <a:sym typeface="Arial"/>
              </a:rPr>
              <a:t>e.g. called Dr. Mary Song. She agreed benzodiazepine discontinuation should be considered. She advised to withhold temazepam PRN and she will review Dimitri on [date]</a:t>
            </a:r>
            <a:endParaRPr b="0" i="0" sz="1354" u="none" cap="none" strike="noStrike">
              <a:solidFill>
                <a:schemeClr val="dk1"/>
              </a:solidFill>
              <a:latin typeface="Arial"/>
              <a:ea typeface="Arial"/>
              <a:cs typeface="Arial"/>
              <a:sym typeface="Arial"/>
            </a:endParaRPr>
          </a:p>
          <a:p>
            <a:pPr indent="-247650" lvl="0" marL="342900" marR="0" rtl="0" algn="l">
              <a:spcBef>
                <a:spcPts val="0"/>
              </a:spcBef>
              <a:spcAft>
                <a:spcPts val="0"/>
              </a:spcAft>
              <a:buClr>
                <a:schemeClr val="dk1"/>
              </a:buClr>
              <a:buSzPts val="1500"/>
              <a:buFont typeface="Noto Sans Symbols"/>
              <a:buNone/>
            </a:pPr>
            <a:r>
              <a:t/>
            </a:r>
            <a:endParaRPr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Notify entire care team</a:t>
            </a:r>
            <a:endParaRPr/>
          </a:p>
          <a:p>
            <a:pPr indent="0" lvl="0" marL="0" marR="0" rtl="0" algn="l">
              <a:spcBef>
                <a:spcPts val="0"/>
              </a:spcBef>
              <a:spcAft>
                <a:spcPts val="0"/>
              </a:spcAft>
              <a:buNone/>
            </a:pPr>
            <a:r>
              <a:t/>
            </a:r>
            <a:endParaRPr i="1" sz="1500">
              <a:solidFill>
                <a:schemeClr val="dk1"/>
              </a:solidFill>
              <a:latin typeface="Arial"/>
              <a:ea typeface="Arial"/>
              <a:cs typeface="Arial"/>
              <a:sym typeface="Arial"/>
            </a:endParaRPr>
          </a:p>
          <a:p>
            <a:pPr indent="-342900" lvl="0" marL="342900" marR="0" rtl="0" algn="l">
              <a:spcBef>
                <a:spcPts val="0"/>
              </a:spcBef>
              <a:spcAft>
                <a:spcPts val="0"/>
              </a:spcAft>
              <a:buClr>
                <a:schemeClr val="dk1"/>
              </a:buClr>
              <a:buSzPts val="2000"/>
              <a:buFont typeface="Noto Sans Symbols"/>
              <a:buChar char="❑"/>
            </a:pPr>
            <a:r>
              <a:rPr lang="en-AU" sz="2000">
                <a:solidFill>
                  <a:schemeClr val="dk1"/>
                </a:solidFill>
                <a:latin typeface="Arial"/>
                <a:ea typeface="Arial"/>
                <a:cs typeface="Arial"/>
                <a:sym typeface="Arial"/>
              </a:rPr>
              <a:t>Recommend a medication review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AU"/>
              <a:t>Dementia and changed behaviours</a:t>
            </a:r>
            <a:endParaRPr/>
          </a:p>
        </p:txBody>
      </p:sp>
      <p:sp>
        <p:nvSpPr>
          <p:cNvPr id="161" name="Google Shape;161;p3"/>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Introduction</a:t>
            </a:r>
            <a:endParaRPr>
              <a:solidFill>
                <a:srgbClr val="FF0000"/>
              </a:solidFill>
            </a:endParaRPr>
          </a:p>
        </p:txBody>
      </p:sp>
      <p:sp>
        <p:nvSpPr>
          <p:cNvPr id="162" name="Google Shape;162;p3"/>
          <p:cNvSpPr txBox="1"/>
          <p:nvPr>
            <p:ph idx="4" type="body"/>
          </p:nvPr>
        </p:nvSpPr>
        <p:spPr>
          <a:xfrm>
            <a:off x="345816" y="1779416"/>
            <a:ext cx="10815464" cy="42495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AU"/>
              <a:t>People living with dementia often experience changed behaviours. Changed behaviours are diverse and may include:</a:t>
            </a:r>
            <a:endParaRPr/>
          </a:p>
          <a:p>
            <a:pPr indent="-215900" lvl="0" marL="342900" rtl="0" algn="l">
              <a:lnSpc>
                <a:spcPct val="90000"/>
              </a:lnSpc>
              <a:spcBef>
                <a:spcPts val="1000"/>
              </a:spcBef>
              <a:spcAft>
                <a:spcPts val="0"/>
              </a:spcAft>
              <a:buClr>
                <a:schemeClr val="dk1"/>
              </a:buClr>
              <a:buSzPts val="2000"/>
              <a:buFont typeface="Arial"/>
              <a:buNone/>
            </a:pPr>
            <a:r>
              <a:t/>
            </a:r>
            <a:endParaRPr/>
          </a:p>
          <a:p>
            <a:pPr indent="-228600" lvl="1" marL="685800" rtl="0" algn="l">
              <a:lnSpc>
                <a:spcPct val="100000"/>
              </a:lnSpc>
              <a:spcBef>
                <a:spcPts val="500"/>
              </a:spcBef>
              <a:spcAft>
                <a:spcPts val="0"/>
              </a:spcAft>
              <a:buClr>
                <a:schemeClr val="dk1"/>
              </a:buClr>
              <a:buSzPts val="2000"/>
              <a:buChar char="o"/>
            </a:pPr>
            <a:r>
              <a:rPr b="1" lang="en-AU" sz="2000">
                <a:latin typeface="Arial"/>
                <a:ea typeface="Arial"/>
                <a:cs typeface="Arial"/>
                <a:sym typeface="Arial"/>
              </a:rPr>
              <a:t>Wandering</a:t>
            </a:r>
            <a:r>
              <a:rPr lang="en-AU" sz="2000">
                <a:latin typeface="Arial"/>
                <a:ea typeface="Arial"/>
                <a:cs typeface="Arial"/>
                <a:sym typeface="Arial"/>
              </a:rPr>
              <a:t> e.g. walking aimlessly and/or excessively, attempting to exit a safe location</a:t>
            </a:r>
            <a:r>
              <a:rPr baseline="30000" lang="en-AU" sz="2000">
                <a:latin typeface="Arial"/>
                <a:ea typeface="Arial"/>
                <a:cs typeface="Arial"/>
                <a:sym typeface="Arial"/>
              </a:rPr>
              <a:t>3</a:t>
            </a:r>
            <a:r>
              <a:rPr lang="en-AU" sz="2000">
                <a:latin typeface="Arial"/>
                <a:ea typeface="Arial"/>
                <a:cs typeface="Arial"/>
                <a:sym typeface="Arial"/>
              </a:rPr>
              <a:t> </a:t>
            </a:r>
            <a:endParaRPr/>
          </a:p>
          <a:p>
            <a:pPr indent="0" lvl="1" marL="457200" rtl="0" algn="l">
              <a:lnSpc>
                <a:spcPct val="100000"/>
              </a:lnSpc>
              <a:spcBef>
                <a:spcPts val="500"/>
              </a:spcBef>
              <a:spcAft>
                <a:spcPts val="0"/>
              </a:spcAft>
              <a:buClr>
                <a:schemeClr val="dk1"/>
              </a:buClr>
              <a:buSzPts val="3000"/>
              <a:buNone/>
            </a:pPr>
            <a:r>
              <a:t/>
            </a:r>
            <a:endParaRPr sz="3000">
              <a:latin typeface="Arial"/>
              <a:ea typeface="Arial"/>
              <a:cs typeface="Arial"/>
              <a:sym typeface="Arial"/>
            </a:endParaRPr>
          </a:p>
          <a:p>
            <a:pPr indent="-228600" lvl="1" marL="685800" rtl="0" algn="l">
              <a:lnSpc>
                <a:spcPct val="100000"/>
              </a:lnSpc>
              <a:spcBef>
                <a:spcPts val="500"/>
              </a:spcBef>
              <a:spcAft>
                <a:spcPts val="0"/>
              </a:spcAft>
              <a:buClr>
                <a:schemeClr val="dk1"/>
              </a:buClr>
              <a:buSzPts val="2000"/>
              <a:buChar char="o"/>
            </a:pPr>
            <a:r>
              <a:rPr b="1" lang="en-AU" sz="2000">
                <a:latin typeface="Arial"/>
                <a:ea typeface="Arial"/>
                <a:cs typeface="Arial"/>
                <a:sym typeface="Arial"/>
              </a:rPr>
              <a:t>Sleep disturbances</a:t>
            </a:r>
            <a:r>
              <a:rPr lang="en-AU" sz="2000">
                <a:latin typeface="Arial"/>
                <a:ea typeface="Arial"/>
                <a:cs typeface="Arial"/>
                <a:sym typeface="Arial"/>
              </a:rPr>
              <a:t> e.g. difficult falling or staying asleep</a:t>
            </a:r>
            <a:r>
              <a:rPr baseline="30000" lang="en-AU" sz="2000">
                <a:latin typeface="Arial"/>
                <a:ea typeface="Arial"/>
                <a:cs typeface="Arial"/>
                <a:sym typeface="Arial"/>
              </a:rPr>
              <a:t>3</a:t>
            </a:r>
            <a:endParaRPr/>
          </a:p>
          <a:p>
            <a:pPr indent="0" lvl="1" marL="457200" rtl="0" algn="l">
              <a:lnSpc>
                <a:spcPct val="100000"/>
              </a:lnSpc>
              <a:spcBef>
                <a:spcPts val="500"/>
              </a:spcBef>
              <a:spcAft>
                <a:spcPts val="0"/>
              </a:spcAft>
              <a:buClr>
                <a:schemeClr val="dk1"/>
              </a:buClr>
              <a:buSzPts val="3000"/>
              <a:buNone/>
            </a:pPr>
            <a:r>
              <a:t/>
            </a:r>
            <a:endParaRPr sz="3000">
              <a:latin typeface="Arial"/>
              <a:ea typeface="Arial"/>
              <a:cs typeface="Arial"/>
              <a:sym typeface="Arial"/>
            </a:endParaRPr>
          </a:p>
          <a:p>
            <a:pPr indent="-228600" lvl="1" marL="685800" rtl="0" algn="l">
              <a:lnSpc>
                <a:spcPct val="100000"/>
              </a:lnSpc>
              <a:spcBef>
                <a:spcPts val="500"/>
              </a:spcBef>
              <a:spcAft>
                <a:spcPts val="0"/>
              </a:spcAft>
              <a:buClr>
                <a:schemeClr val="dk1"/>
              </a:buClr>
              <a:buSzPts val="2000"/>
              <a:buChar char="o"/>
            </a:pPr>
            <a:r>
              <a:rPr b="1" lang="en-AU" sz="2000">
                <a:latin typeface="Arial"/>
                <a:ea typeface="Arial"/>
                <a:cs typeface="Arial"/>
                <a:sym typeface="Arial"/>
              </a:rPr>
              <a:t>Agitation</a:t>
            </a:r>
            <a:r>
              <a:rPr lang="en-AU" sz="2000">
                <a:latin typeface="Arial"/>
                <a:ea typeface="Arial"/>
                <a:cs typeface="Arial"/>
                <a:sym typeface="Arial"/>
              </a:rPr>
              <a:t> e.g. excessive fidgeting, pacing, irritability</a:t>
            </a:r>
            <a:r>
              <a:rPr baseline="30000" lang="en-AU" sz="2000">
                <a:latin typeface="Arial"/>
                <a:ea typeface="Arial"/>
                <a:cs typeface="Arial"/>
                <a:sym typeface="Arial"/>
              </a:rPr>
              <a:t>3</a:t>
            </a:r>
            <a:endParaRPr/>
          </a:p>
          <a:p>
            <a:pPr indent="-38100" lvl="1" marL="685800" rtl="0" algn="l">
              <a:lnSpc>
                <a:spcPct val="100000"/>
              </a:lnSpc>
              <a:spcBef>
                <a:spcPts val="500"/>
              </a:spcBef>
              <a:spcAft>
                <a:spcPts val="0"/>
              </a:spcAft>
              <a:buClr>
                <a:schemeClr val="dk1"/>
              </a:buClr>
              <a:buSzPts val="3000"/>
              <a:buNone/>
            </a:pPr>
            <a:r>
              <a:t/>
            </a:r>
            <a:endParaRPr sz="3000">
              <a:latin typeface="Arial"/>
              <a:ea typeface="Arial"/>
              <a:cs typeface="Arial"/>
              <a:sym typeface="Arial"/>
            </a:endParaRPr>
          </a:p>
          <a:p>
            <a:pPr indent="-228600" lvl="1" marL="685800" rtl="0" algn="l">
              <a:lnSpc>
                <a:spcPct val="100000"/>
              </a:lnSpc>
              <a:spcBef>
                <a:spcPts val="500"/>
              </a:spcBef>
              <a:spcAft>
                <a:spcPts val="0"/>
              </a:spcAft>
              <a:buClr>
                <a:schemeClr val="dk1"/>
              </a:buClr>
              <a:buSzPts val="2000"/>
              <a:buChar char="o"/>
            </a:pPr>
            <a:r>
              <a:rPr b="1" lang="en-AU" sz="2000">
                <a:latin typeface="Arial"/>
                <a:ea typeface="Arial"/>
                <a:cs typeface="Arial"/>
                <a:sym typeface="Arial"/>
              </a:rPr>
              <a:t>Aggression</a:t>
            </a:r>
            <a:r>
              <a:rPr lang="en-AU" sz="2000">
                <a:latin typeface="Arial"/>
                <a:ea typeface="Arial"/>
                <a:cs typeface="Arial"/>
                <a:sym typeface="Arial"/>
              </a:rPr>
              <a:t> e.g. verbal insults, swearing, punching, throwing objects</a:t>
            </a:r>
            <a:r>
              <a:rPr baseline="30000" lang="en-AU" sz="2000">
                <a:latin typeface="Arial"/>
                <a:ea typeface="Arial"/>
                <a:cs typeface="Arial"/>
                <a:sym typeface="Arial"/>
              </a:rPr>
              <a:t>2,3</a:t>
            </a:r>
            <a:endParaRPr/>
          </a:p>
        </p:txBody>
      </p:sp>
      <p:pic>
        <p:nvPicPr>
          <p:cNvPr id="163" name="Google Shape;163;p3"/>
          <p:cNvPicPr preferRelativeResize="0"/>
          <p:nvPr/>
        </p:nvPicPr>
        <p:blipFill rotWithShape="1">
          <a:blip r:embed="rId3">
            <a:alphaModFix/>
          </a:blip>
          <a:srcRect b="0" l="0" r="0" t="0"/>
          <a:stretch/>
        </p:blipFill>
        <p:spPr>
          <a:xfrm>
            <a:off x="45607" y="2581070"/>
            <a:ext cx="718186" cy="748898"/>
          </a:xfrm>
          <a:prstGeom prst="rect">
            <a:avLst/>
          </a:prstGeom>
          <a:noFill/>
          <a:ln>
            <a:noFill/>
          </a:ln>
        </p:spPr>
      </p:pic>
      <p:pic>
        <p:nvPicPr>
          <p:cNvPr id="164" name="Google Shape;164;p3"/>
          <p:cNvPicPr preferRelativeResize="0"/>
          <p:nvPr/>
        </p:nvPicPr>
        <p:blipFill rotWithShape="1">
          <a:blip r:embed="rId4">
            <a:alphaModFix/>
          </a:blip>
          <a:srcRect b="0" l="0" r="0" t="0"/>
          <a:stretch/>
        </p:blipFill>
        <p:spPr>
          <a:xfrm>
            <a:off x="133350" y="5280098"/>
            <a:ext cx="692433" cy="748898"/>
          </a:xfrm>
          <a:prstGeom prst="rect">
            <a:avLst/>
          </a:prstGeom>
          <a:noFill/>
          <a:ln>
            <a:noFill/>
          </a:ln>
        </p:spPr>
      </p:pic>
      <p:pic>
        <p:nvPicPr>
          <p:cNvPr id="165" name="Google Shape;165;p3"/>
          <p:cNvPicPr preferRelativeResize="0"/>
          <p:nvPr/>
        </p:nvPicPr>
        <p:blipFill rotWithShape="1">
          <a:blip r:embed="rId5">
            <a:alphaModFix/>
          </a:blip>
          <a:srcRect b="0" l="0" r="0" t="0"/>
          <a:stretch/>
        </p:blipFill>
        <p:spPr>
          <a:xfrm>
            <a:off x="0" y="3606887"/>
            <a:ext cx="850900" cy="901700"/>
          </a:xfrm>
          <a:prstGeom prst="rect">
            <a:avLst/>
          </a:prstGeom>
          <a:noFill/>
          <a:ln>
            <a:noFill/>
          </a:ln>
        </p:spPr>
      </p:pic>
      <p:pic>
        <p:nvPicPr>
          <p:cNvPr id="166" name="Google Shape;166;p3"/>
          <p:cNvPicPr preferRelativeResize="0"/>
          <p:nvPr/>
        </p:nvPicPr>
        <p:blipFill rotWithShape="1">
          <a:blip r:embed="rId6">
            <a:alphaModFix/>
          </a:blip>
          <a:srcRect b="61007" l="5225" r="84987" t="27095"/>
          <a:stretch/>
        </p:blipFill>
        <p:spPr>
          <a:xfrm>
            <a:off x="217205" y="4458406"/>
            <a:ext cx="435803" cy="7488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30"/>
          <p:cNvSpPr txBox="1"/>
          <p:nvPr>
            <p:ph idx="1" type="body"/>
          </p:nvPr>
        </p:nvSpPr>
        <p:spPr>
          <a:xfrm>
            <a:off x="306060" y="978761"/>
            <a:ext cx="7451725"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t/>
            </a:r>
            <a:endParaRPr/>
          </a:p>
        </p:txBody>
      </p:sp>
      <p:sp>
        <p:nvSpPr>
          <p:cNvPr id="407" name="Google Shape;407;p30"/>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Update on Dimitri</a:t>
            </a:r>
            <a:endParaRPr/>
          </a:p>
        </p:txBody>
      </p:sp>
      <p:sp>
        <p:nvSpPr>
          <p:cNvPr id="408" name="Google Shape;408;p30"/>
          <p:cNvSpPr txBox="1"/>
          <p:nvPr>
            <p:ph idx="4" type="body"/>
          </p:nvPr>
        </p:nvSpPr>
        <p:spPr>
          <a:xfrm>
            <a:off x="300211" y="1782623"/>
            <a:ext cx="8107809" cy="44998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0000"/>
              </a:buClr>
              <a:buSzPts val="1800"/>
              <a:buNone/>
            </a:pPr>
            <a:r>
              <a:rPr lang="en-AU" sz="1800">
                <a:solidFill>
                  <a:srgbClr val="000000"/>
                </a:solidFill>
              </a:rPr>
              <a:t>After Dr. Mary had a comprehensive discussion with Dimitri, a decision was made to trial discontinuing his benzodiazepine </a:t>
            </a:r>
            <a:endParaRPr sz="1800"/>
          </a:p>
          <a:p>
            <a:pPr indent="0" lvl="0" marL="0" rtl="0" algn="l">
              <a:lnSpc>
                <a:spcPct val="90000"/>
              </a:lnSpc>
              <a:spcBef>
                <a:spcPts val="1000"/>
              </a:spcBef>
              <a:spcAft>
                <a:spcPts val="0"/>
              </a:spcAft>
              <a:buClr>
                <a:schemeClr val="dk1"/>
              </a:buClr>
              <a:buSzPts val="1000"/>
              <a:buNone/>
            </a:pPr>
            <a:r>
              <a:t/>
            </a:r>
            <a:endParaRPr sz="1000"/>
          </a:p>
          <a:p>
            <a:pPr indent="0" lvl="0" marL="0" rtl="0" algn="l">
              <a:lnSpc>
                <a:spcPct val="90000"/>
              </a:lnSpc>
              <a:spcBef>
                <a:spcPts val="1000"/>
              </a:spcBef>
              <a:spcAft>
                <a:spcPts val="0"/>
              </a:spcAft>
              <a:buClr>
                <a:srgbClr val="000000"/>
              </a:buClr>
              <a:buSzPts val="1800"/>
              <a:buNone/>
            </a:pPr>
            <a:r>
              <a:rPr lang="en-AU" sz="1800">
                <a:solidFill>
                  <a:srgbClr val="000000"/>
                </a:solidFill>
              </a:rPr>
              <a:t>Since Dimitri’s room is located close to the nurses’ station, the care team suspected that the noisy environment may be disrupting his sleep. Nurses and care staff trialled closing his door at night and providing a night-light in his room for orientation. Dimitri responded well to this strategy and he is now experiencing improved sleep without the use of a benzodiazepine. Dimitri’s wife, Irene states,</a:t>
            </a:r>
            <a:endParaRPr sz="1800">
              <a:solidFill>
                <a:srgbClr val="000000"/>
              </a:solidFill>
            </a:endParaRPr>
          </a:p>
          <a:p>
            <a:pPr indent="0" lvl="0" marL="0" rtl="0" algn="l">
              <a:lnSpc>
                <a:spcPct val="90000"/>
              </a:lnSpc>
              <a:spcBef>
                <a:spcPts val="1000"/>
              </a:spcBef>
              <a:spcAft>
                <a:spcPts val="0"/>
              </a:spcAft>
              <a:buClr>
                <a:schemeClr val="dk1"/>
              </a:buClr>
              <a:buSzPts val="1000"/>
              <a:buNone/>
            </a:pPr>
            <a:r>
              <a:t/>
            </a:r>
            <a:endParaRPr sz="1000"/>
          </a:p>
          <a:p>
            <a:pPr indent="0" lvl="0" marL="0" rtl="0" algn="ctr">
              <a:lnSpc>
                <a:spcPct val="90000"/>
              </a:lnSpc>
              <a:spcBef>
                <a:spcPts val="1000"/>
              </a:spcBef>
              <a:spcAft>
                <a:spcPts val="0"/>
              </a:spcAft>
              <a:buClr>
                <a:srgbClr val="0070C0"/>
              </a:buClr>
              <a:buSzPts val="1800"/>
              <a:buNone/>
            </a:pPr>
            <a:r>
              <a:rPr i="1" lang="en-AU" sz="1800">
                <a:solidFill>
                  <a:srgbClr val="0070C0"/>
                </a:solidFill>
              </a:rPr>
              <a:t>“Dimitri looks so much better. He enjoys his walks in the garden a lot more now. And he is alert during the day! It makes me so happy to see him spending time with the grandkids when they visit. Before, he was just too tired. I’m so glad the team here at Sunnyside residential aged care facility spoke to us about the option to stop the sleeping tablet.”</a:t>
            </a:r>
            <a:endParaRPr/>
          </a:p>
          <a:p>
            <a:pPr indent="-215900" lvl="0" marL="342900" rtl="0" algn="l">
              <a:lnSpc>
                <a:spcPct val="90000"/>
              </a:lnSpc>
              <a:spcBef>
                <a:spcPts val="1000"/>
              </a:spcBef>
              <a:spcAft>
                <a:spcPts val="0"/>
              </a:spcAft>
              <a:buClr>
                <a:schemeClr val="dk1"/>
              </a:buClr>
              <a:buSzPts val="2000"/>
              <a:buFont typeface="Arial"/>
              <a:buNone/>
            </a:pPr>
            <a:r>
              <a:t/>
            </a:r>
            <a:endParaRPr/>
          </a:p>
        </p:txBody>
      </p:sp>
      <p:pic>
        <p:nvPicPr>
          <p:cNvPr id="409" name="Google Shape;409;p30"/>
          <p:cNvPicPr preferRelativeResize="0"/>
          <p:nvPr/>
        </p:nvPicPr>
        <p:blipFill rotWithShape="1">
          <a:blip r:embed="rId3">
            <a:alphaModFix/>
          </a:blip>
          <a:srcRect b="0" l="0" r="0" t="0"/>
          <a:stretch/>
        </p:blipFill>
        <p:spPr>
          <a:xfrm>
            <a:off x="8555763" y="1561171"/>
            <a:ext cx="2940652" cy="4423546"/>
          </a:xfrm>
          <a:prstGeom prst="rect">
            <a:avLst/>
          </a:prstGeom>
          <a:noFill/>
          <a:ln>
            <a:noFill/>
          </a:ln>
        </p:spPr>
      </p:pic>
      <p:sp>
        <p:nvSpPr>
          <p:cNvPr id="410" name="Google Shape;410;p30"/>
          <p:cNvSpPr txBox="1"/>
          <p:nvPr/>
        </p:nvSpPr>
        <p:spPr>
          <a:xfrm>
            <a:off x="8452122" y="5984717"/>
            <a:ext cx="3147934"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AU" sz="900">
                <a:solidFill>
                  <a:schemeClr val="dk1"/>
                </a:solidFill>
                <a:latin typeface="Arial"/>
                <a:ea typeface="Arial"/>
                <a:cs typeface="Arial"/>
                <a:sym typeface="Arial"/>
              </a:rPr>
              <a:t>Image from freepik</a:t>
            </a:r>
            <a:endParaRPr i="1" sz="9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1"/>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Take home messages</a:t>
            </a:r>
            <a:endParaRPr/>
          </a:p>
        </p:txBody>
      </p:sp>
      <p:sp>
        <p:nvSpPr>
          <p:cNvPr id="417" name="Google Shape;417;p31"/>
          <p:cNvSpPr txBox="1"/>
          <p:nvPr>
            <p:ph idx="4" type="body"/>
          </p:nvPr>
        </p:nvSpPr>
        <p:spPr>
          <a:xfrm>
            <a:off x="1246161" y="1358537"/>
            <a:ext cx="9317565" cy="5094514"/>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Noto Sans Symbols"/>
              <a:buChar char="∙"/>
            </a:pPr>
            <a:r>
              <a:rPr lang="en-AU"/>
              <a:t>The care team should try to stop benzodiazepine treatment </a:t>
            </a:r>
            <a:r>
              <a:rPr b="1" lang="en-AU" u="sng"/>
              <a:t>no later than  two weeks</a:t>
            </a:r>
            <a:r>
              <a:rPr b="1" lang="en-AU"/>
              <a:t> </a:t>
            </a:r>
            <a:r>
              <a:rPr lang="en-AU"/>
              <a:t>after it was started </a:t>
            </a:r>
            <a:endParaRPr/>
          </a:p>
          <a:p>
            <a:pPr indent="-215900" lvl="0" marL="342900" rtl="0" algn="l">
              <a:lnSpc>
                <a:spcPct val="90000"/>
              </a:lnSpc>
              <a:spcBef>
                <a:spcPts val="1000"/>
              </a:spcBef>
              <a:spcAft>
                <a:spcPts val="0"/>
              </a:spcAft>
              <a:buClr>
                <a:schemeClr val="dk1"/>
              </a:buClr>
              <a:buSzPts val="2000"/>
              <a:buNone/>
            </a:pPr>
            <a:r>
              <a:t/>
            </a:r>
            <a:endParaRPr/>
          </a:p>
          <a:p>
            <a:pPr indent="-342900" lvl="0" marL="342900" rtl="0" algn="l">
              <a:lnSpc>
                <a:spcPct val="90000"/>
              </a:lnSpc>
              <a:spcBef>
                <a:spcPts val="1000"/>
              </a:spcBef>
              <a:spcAft>
                <a:spcPts val="0"/>
              </a:spcAft>
              <a:buClr>
                <a:schemeClr val="dk1"/>
              </a:buClr>
              <a:buSzPts val="2000"/>
              <a:buFont typeface="Noto Sans Symbols"/>
              <a:buChar char="∙"/>
            </a:pPr>
            <a:r>
              <a:rPr lang="en-AU"/>
              <a:t>While a benzodiazepine is slowly stopped, all staff should monitor for:</a:t>
            </a:r>
            <a:endParaRPr/>
          </a:p>
          <a:p>
            <a:pPr indent="-228600" lvl="1" marL="685800" rtl="0" algn="l">
              <a:lnSpc>
                <a:spcPct val="90000"/>
              </a:lnSpc>
              <a:spcBef>
                <a:spcPts val="500"/>
              </a:spcBef>
              <a:spcAft>
                <a:spcPts val="0"/>
              </a:spcAft>
              <a:buClr>
                <a:schemeClr val="dk1"/>
              </a:buClr>
              <a:buSzPts val="2000"/>
              <a:buFont typeface="Noto Sans Symbols"/>
              <a:buChar char="❑"/>
            </a:pPr>
            <a:r>
              <a:rPr lang="en-AU" sz="2000">
                <a:latin typeface="Arial"/>
                <a:ea typeface="Arial"/>
                <a:cs typeface="Arial"/>
                <a:sym typeface="Arial"/>
              </a:rPr>
              <a:t> The effect on the person’s specific changed behaviour (</a:t>
            </a:r>
            <a:r>
              <a:rPr b="1" lang="en-AU" sz="2000">
                <a:latin typeface="Arial"/>
                <a:ea typeface="Arial"/>
                <a:cs typeface="Arial"/>
                <a:sym typeface="Arial"/>
              </a:rPr>
              <a:t>target symptom</a:t>
            </a:r>
            <a:r>
              <a:rPr lang="en-AU" sz="2000">
                <a:latin typeface="Arial"/>
                <a:ea typeface="Arial"/>
                <a:cs typeface="Arial"/>
                <a:sym typeface="Arial"/>
              </a:rPr>
              <a:t>)</a:t>
            </a:r>
            <a:endParaRPr/>
          </a:p>
          <a:p>
            <a:pPr indent="-228600" lvl="1" marL="685800" rtl="0" algn="l">
              <a:lnSpc>
                <a:spcPct val="90000"/>
              </a:lnSpc>
              <a:spcBef>
                <a:spcPts val="500"/>
              </a:spcBef>
              <a:spcAft>
                <a:spcPts val="0"/>
              </a:spcAft>
              <a:buClr>
                <a:schemeClr val="dk1"/>
              </a:buClr>
              <a:buSzPts val="2000"/>
              <a:buFont typeface="Noto Sans Symbols"/>
              <a:buChar char="❑"/>
            </a:pPr>
            <a:r>
              <a:rPr lang="en-AU" sz="2000">
                <a:latin typeface="Arial"/>
                <a:ea typeface="Arial"/>
                <a:cs typeface="Arial"/>
                <a:sym typeface="Arial"/>
              </a:rPr>
              <a:t> Unpleasant reaction that may happen during the process of stopping a medication (</a:t>
            </a:r>
            <a:r>
              <a:rPr b="1" lang="en-AU" sz="2000">
                <a:latin typeface="Arial"/>
                <a:ea typeface="Arial"/>
                <a:cs typeface="Arial"/>
                <a:sym typeface="Arial"/>
              </a:rPr>
              <a:t>discontinuation symptoms</a:t>
            </a:r>
            <a:r>
              <a:rPr lang="en-AU" sz="2000">
                <a:latin typeface="Arial"/>
                <a:ea typeface="Arial"/>
                <a:cs typeface="Arial"/>
                <a:sym typeface="Arial"/>
              </a:rPr>
              <a:t>)</a:t>
            </a:r>
            <a:endParaRPr sz="2000">
              <a:latin typeface="Arial"/>
              <a:ea typeface="Arial"/>
              <a:cs typeface="Arial"/>
              <a:sym typeface="Arial"/>
            </a:endParaRPr>
          </a:p>
          <a:p>
            <a:pPr indent="-228600" lvl="1" marL="685800" rtl="0" algn="l">
              <a:lnSpc>
                <a:spcPct val="90000"/>
              </a:lnSpc>
              <a:spcBef>
                <a:spcPts val="500"/>
              </a:spcBef>
              <a:spcAft>
                <a:spcPts val="0"/>
              </a:spcAft>
              <a:buClr>
                <a:schemeClr val="dk1"/>
              </a:buClr>
              <a:buSzPts val="2000"/>
              <a:buFont typeface="Noto Sans Symbols"/>
              <a:buChar char="❑"/>
            </a:pPr>
            <a:r>
              <a:rPr b="1" lang="en-AU" sz="2000">
                <a:latin typeface="Arial"/>
                <a:ea typeface="Arial"/>
                <a:cs typeface="Arial"/>
                <a:sym typeface="Arial"/>
              </a:rPr>
              <a:t> Benefits</a:t>
            </a:r>
            <a:r>
              <a:rPr lang="en-AU" sz="2000">
                <a:latin typeface="Arial"/>
                <a:ea typeface="Arial"/>
                <a:cs typeface="Arial"/>
                <a:sym typeface="Arial"/>
              </a:rPr>
              <a:t> of discontinuation</a:t>
            </a:r>
            <a:endParaRPr/>
          </a:p>
          <a:p>
            <a:pPr indent="-215900" lvl="0" marL="342900" rtl="0" algn="l">
              <a:lnSpc>
                <a:spcPct val="90000"/>
              </a:lnSpc>
              <a:spcBef>
                <a:spcPts val="1000"/>
              </a:spcBef>
              <a:spcAft>
                <a:spcPts val="0"/>
              </a:spcAft>
              <a:buClr>
                <a:schemeClr val="dk1"/>
              </a:buClr>
              <a:buSzPts val="2000"/>
              <a:buNone/>
            </a:pPr>
            <a:r>
              <a:t/>
            </a:r>
            <a:endParaRPr/>
          </a:p>
          <a:p>
            <a:pPr indent="-342900" lvl="0" marL="342900" rtl="0" algn="l">
              <a:lnSpc>
                <a:spcPct val="90000"/>
              </a:lnSpc>
              <a:spcBef>
                <a:spcPts val="1000"/>
              </a:spcBef>
              <a:spcAft>
                <a:spcPts val="0"/>
              </a:spcAft>
              <a:buClr>
                <a:schemeClr val="dk1"/>
              </a:buClr>
              <a:buSzPts val="2000"/>
              <a:buFont typeface="Arial"/>
              <a:buChar char="•"/>
            </a:pPr>
            <a:r>
              <a:rPr lang="en-AU"/>
              <a:t>PRN benzodiazepine use is not necessarily safer than regular use. PRN benzodiazepine use may be acceptable as part of a plan to slowly reduce the benzodiazepine dose until it’s stopped</a:t>
            </a:r>
            <a:endParaRPr/>
          </a:p>
          <a:p>
            <a:pPr indent="-228600" lvl="0" marL="342900" rtl="0" algn="l">
              <a:lnSpc>
                <a:spcPct val="90000"/>
              </a:lnSpc>
              <a:spcBef>
                <a:spcPts val="1000"/>
              </a:spcBef>
              <a:spcAft>
                <a:spcPts val="0"/>
              </a:spcAft>
              <a:buClr>
                <a:schemeClr val="dk1"/>
              </a:buClr>
              <a:buSzPts val="1800"/>
              <a:buNone/>
            </a:pPr>
            <a:r>
              <a:t/>
            </a:r>
            <a:endParaRPr sz="1800"/>
          </a:p>
          <a:p>
            <a:pPr indent="-215900" lvl="0" marL="342900" rtl="0" algn="l">
              <a:lnSpc>
                <a:spcPct val="90000"/>
              </a:lnSpc>
              <a:spcBef>
                <a:spcPts val="1000"/>
              </a:spcBef>
              <a:spcAft>
                <a:spcPts val="0"/>
              </a:spcAft>
              <a:buClr>
                <a:schemeClr val="dk1"/>
              </a:buClr>
              <a:buSzPts val="2000"/>
              <a:buFont typeface="Arial"/>
              <a:buNone/>
            </a:pPr>
            <a:r>
              <a:t/>
            </a:r>
            <a:endParaRPr/>
          </a:p>
        </p:txBody>
      </p:sp>
      <p:pic>
        <p:nvPicPr>
          <p:cNvPr id="418" name="Google Shape;418;p31"/>
          <p:cNvPicPr preferRelativeResize="0"/>
          <p:nvPr/>
        </p:nvPicPr>
        <p:blipFill rotWithShape="1">
          <a:blip r:embed="rId3">
            <a:alphaModFix/>
          </a:blip>
          <a:srcRect b="0" l="0" r="7631" t="0"/>
          <a:stretch/>
        </p:blipFill>
        <p:spPr>
          <a:xfrm>
            <a:off x="95093" y="2908063"/>
            <a:ext cx="1151068" cy="1196481"/>
          </a:xfrm>
          <a:prstGeom prst="rect">
            <a:avLst/>
          </a:prstGeom>
          <a:noFill/>
          <a:ln>
            <a:noFill/>
          </a:ln>
        </p:spPr>
      </p:pic>
      <p:pic>
        <p:nvPicPr>
          <p:cNvPr id="419" name="Google Shape;419;p31"/>
          <p:cNvPicPr preferRelativeResize="0"/>
          <p:nvPr/>
        </p:nvPicPr>
        <p:blipFill rotWithShape="1">
          <a:blip r:embed="rId4">
            <a:alphaModFix/>
          </a:blip>
          <a:srcRect b="11315" l="11109" r="12579" t="11114"/>
          <a:stretch/>
        </p:blipFill>
        <p:spPr>
          <a:xfrm>
            <a:off x="194130" y="1358537"/>
            <a:ext cx="1052031" cy="902409"/>
          </a:xfrm>
          <a:prstGeom prst="rect">
            <a:avLst/>
          </a:prstGeom>
          <a:noFill/>
          <a:ln>
            <a:noFill/>
          </a:ln>
        </p:spPr>
      </p:pic>
      <p:pic>
        <p:nvPicPr>
          <p:cNvPr id="420" name="Google Shape;420;p31"/>
          <p:cNvPicPr preferRelativeResize="0"/>
          <p:nvPr/>
        </p:nvPicPr>
        <p:blipFill rotWithShape="1">
          <a:blip r:embed="rId5">
            <a:alphaModFix/>
          </a:blip>
          <a:srcRect b="4649" l="8071" r="6446" t="3683"/>
          <a:stretch/>
        </p:blipFill>
        <p:spPr>
          <a:xfrm>
            <a:off x="95093" y="4303867"/>
            <a:ext cx="1151068" cy="1413487"/>
          </a:xfrm>
          <a:prstGeom prst="rect">
            <a:avLst/>
          </a:prstGeom>
          <a:noFill/>
          <a:ln>
            <a:noFill/>
          </a:ln>
        </p:spPr>
      </p:pic>
      <p:sp>
        <p:nvSpPr>
          <p:cNvPr id="421" name="Google Shape;421;p31"/>
          <p:cNvSpPr txBox="1"/>
          <p:nvPr/>
        </p:nvSpPr>
        <p:spPr>
          <a:xfrm>
            <a:off x="720145" y="6030977"/>
            <a:ext cx="10597201" cy="646331"/>
          </a:xfrm>
          <a:prstGeom prst="rect">
            <a:avLst/>
          </a:prstGeom>
          <a:solidFill>
            <a:srgbClr val="DDEAF6"/>
          </a:solidFill>
          <a:ln cap="flat" cmpd="sng" w="28575">
            <a:solidFill>
              <a:schemeClr val="l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1800">
                <a:solidFill>
                  <a:schemeClr val="dk1"/>
                </a:solidFill>
                <a:latin typeface="Arial"/>
                <a:ea typeface="Arial"/>
                <a:cs typeface="Arial"/>
                <a:sym typeface="Arial"/>
              </a:rPr>
              <a:t>Non-pharmacological strategies should continue throughout the discontinuation process and after the benzodiazepine is stopped</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32"/>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Supporting resources </a:t>
            </a:r>
            <a:endParaRPr/>
          </a:p>
        </p:txBody>
      </p:sp>
      <p:sp>
        <p:nvSpPr>
          <p:cNvPr id="427" name="Google Shape;427;p32"/>
          <p:cNvSpPr/>
          <p:nvPr/>
        </p:nvSpPr>
        <p:spPr>
          <a:xfrm>
            <a:off x="5357394" y="2000871"/>
            <a:ext cx="459940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1800">
                <a:solidFill>
                  <a:srgbClr val="2E74B5"/>
                </a:solidFill>
                <a:latin typeface="Arial"/>
                <a:ea typeface="Arial"/>
                <a:cs typeface="Arial"/>
                <a:sym typeface="Arial"/>
              </a:rPr>
              <a:t>Access to the Guideline</a:t>
            </a:r>
            <a:endParaRPr b="1" sz="1800">
              <a:solidFill>
                <a:srgbClr val="2E74B5"/>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pic>
        <p:nvPicPr>
          <p:cNvPr id="428" name="Google Shape;428;p32"/>
          <p:cNvPicPr preferRelativeResize="0"/>
          <p:nvPr/>
        </p:nvPicPr>
        <p:blipFill rotWithShape="1">
          <a:blip r:embed="rId3">
            <a:alphaModFix/>
          </a:blip>
          <a:srcRect b="0" l="0" r="0" t="0"/>
          <a:stretch/>
        </p:blipFill>
        <p:spPr>
          <a:xfrm>
            <a:off x="757766" y="1172634"/>
            <a:ext cx="4512733" cy="451273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33"/>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References</a:t>
            </a:r>
            <a:endParaRPr/>
          </a:p>
        </p:txBody>
      </p:sp>
      <p:sp>
        <p:nvSpPr>
          <p:cNvPr id="434" name="Google Shape;434;p33"/>
          <p:cNvSpPr txBox="1"/>
          <p:nvPr>
            <p:ph idx="4" type="body"/>
          </p:nvPr>
        </p:nvSpPr>
        <p:spPr>
          <a:xfrm>
            <a:off x="306060" y="1530827"/>
            <a:ext cx="10964914" cy="4719209"/>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1100"/>
              <a:buFont typeface="Calibri"/>
              <a:buAutoNum type="arabicPeriod"/>
            </a:pPr>
            <a:r>
              <a:rPr lang="en-AU" sz="1100"/>
              <a:t>The Royal Commission into Aged Care Quality and Safety. </a:t>
            </a:r>
            <a:r>
              <a:rPr i="1" lang="en-AU" sz="1100"/>
              <a:t>Background Paper 3: Dementia in Australia: Nature, Prevalence and Care.</a:t>
            </a:r>
            <a:r>
              <a:rPr lang="en-AU" sz="1100"/>
              <a:t> Commonwealth of Australia; 2019. Accessed December 9, 2022. </a:t>
            </a:r>
            <a:r>
              <a:rPr lang="en-AU" sz="1100" u="sng">
                <a:solidFill>
                  <a:srgbClr val="0563C1"/>
                </a:solidFill>
                <a:hlinkClick r:id="rId3">
                  <a:extLst>
                    <a:ext uri="{A12FA001-AC4F-418D-AE19-62706E023703}">
                      <ahyp:hlinkClr val="tx"/>
                    </a:ext>
                  </a:extLst>
                </a:hlinkClick>
              </a:rPr>
              <a:t>https://agedcare.royalcommission.gov.au/sites/default/files/2019-12/background-paper-3.pdf</a:t>
            </a:r>
            <a:endParaRPr sz="1100"/>
          </a:p>
          <a:p>
            <a:pPr indent="-342900" lvl="0" marL="342900" rtl="0" algn="l">
              <a:lnSpc>
                <a:spcPct val="90000"/>
              </a:lnSpc>
              <a:spcBef>
                <a:spcPts val="1000"/>
              </a:spcBef>
              <a:spcAft>
                <a:spcPts val="0"/>
              </a:spcAft>
              <a:buClr>
                <a:schemeClr val="dk1"/>
              </a:buClr>
              <a:buSzPts val="1100"/>
              <a:buFont typeface="Calibri"/>
              <a:buAutoNum type="arabicPeriod"/>
            </a:pPr>
            <a:r>
              <a:rPr lang="en-AU" sz="1100"/>
              <a:t>New South Wales Ministry of Health. </a:t>
            </a:r>
            <a:r>
              <a:rPr i="1" lang="en-AU" sz="1100"/>
              <a:t>Assessment and Management of Behaviours and Psychological Symptoms associated with Dementia (BPSD). </a:t>
            </a:r>
            <a:r>
              <a:rPr lang="en-AU" sz="1100"/>
              <a:t>New South Wales Government; 2022. Accessed January 25, 2023. </a:t>
            </a:r>
            <a:r>
              <a:rPr lang="en-AU" sz="1100" u="sng">
                <a:solidFill>
                  <a:srgbClr val="0563C1"/>
                </a:solidFill>
                <a:hlinkClick r:id="rId4">
                  <a:extLst>
                    <a:ext uri="{A12FA001-AC4F-418D-AE19-62706E023703}">
                      <ahyp:hlinkClr val="tx"/>
                    </a:ext>
                  </a:extLst>
                </a:hlinkClick>
              </a:rPr>
              <a:t>https://www.health.nsw.gov.au/mentalhealth/resources/Publications/assessment-mgmt-people-bpsd-2022.pdf</a:t>
            </a:r>
            <a:r>
              <a:rPr lang="en-AU" sz="1100"/>
              <a:t>.</a:t>
            </a:r>
            <a:endParaRPr sz="1100"/>
          </a:p>
          <a:p>
            <a:pPr indent="-342900" lvl="0" marL="342900" rtl="0" algn="l">
              <a:lnSpc>
                <a:spcPct val="90000"/>
              </a:lnSpc>
              <a:spcBef>
                <a:spcPts val="1000"/>
              </a:spcBef>
              <a:spcAft>
                <a:spcPts val="0"/>
              </a:spcAft>
              <a:buClr>
                <a:schemeClr val="dk1"/>
              </a:buClr>
              <a:buSzPts val="1100"/>
              <a:buFont typeface="Calibri"/>
              <a:buAutoNum type="arabicPeriod"/>
            </a:pPr>
            <a:r>
              <a:rPr lang="en-AU" sz="1100"/>
              <a:t>Burns K, Jayasinha R, Tsang R, Brodaty H. </a:t>
            </a:r>
            <a:r>
              <a:rPr i="1" lang="en-AU" sz="1100"/>
              <a:t>Behaviour Management A Guide to Good Practice: Managing Behavioural and Psychological Symptoms of Dementia</a:t>
            </a:r>
            <a:r>
              <a:rPr lang="en-AU" sz="1100"/>
              <a:t>. Dementia Support Australia; 2012. Accessed September 19, 2022. </a:t>
            </a:r>
            <a:r>
              <a:rPr lang="en-AU" sz="1100" u="sng">
                <a:solidFill>
                  <a:srgbClr val="0563C1"/>
                </a:solidFill>
                <a:hlinkClick r:id="rId5">
                  <a:extLst>
                    <a:ext uri="{A12FA001-AC4F-418D-AE19-62706E023703}">
                      <ahyp:hlinkClr val="tx"/>
                    </a:ext>
                  </a:extLst>
                </a:hlinkClick>
              </a:rPr>
              <a:t>https://www.dementia.com.au/resource-hub/behaviour-management-a-guide-to-good-practice</a:t>
            </a:r>
            <a:endParaRPr sz="1100"/>
          </a:p>
          <a:p>
            <a:pPr indent="-342900" lvl="0" marL="342900" rtl="0" algn="l">
              <a:lnSpc>
                <a:spcPct val="90000"/>
              </a:lnSpc>
              <a:spcBef>
                <a:spcPts val="1000"/>
              </a:spcBef>
              <a:spcAft>
                <a:spcPts val="0"/>
              </a:spcAft>
              <a:buClr>
                <a:schemeClr val="dk1"/>
              </a:buClr>
              <a:buSzPts val="1100"/>
              <a:buFont typeface="Calibri"/>
              <a:buAutoNum type="arabicPeriod"/>
            </a:pPr>
            <a:r>
              <a:rPr lang="en-AU" sz="1100"/>
              <a:t>Aged Care Quality and Safety Commission. </a:t>
            </a:r>
            <a:r>
              <a:rPr i="1" lang="en-AU" sz="1100"/>
              <a:t>Psychotropic medications used in Australia: information for aged care.</a:t>
            </a:r>
            <a:r>
              <a:rPr lang="en-AU" sz="1100"/>
              <a:t> Australian Government; 2021. Accessed September 2, 2022. </a:t>
            </a:r>
            <a:r>
              <a:rPr lang="en-AU" sz="1100" u="sng">
                <a:solidFill>
                  <a:srgbClr val="0563C1"/>
                </a:solidFill>
                <a:hlinkClick r:id="rId6">
                  <a:extLst>
                    <a:ext uri="{A12FA001-AC4F-418D-AE19-62706E023703}">
                      <ahyp:hlinkClr val="tx"/>
                    </a:ext>
                  </a:extLst>
                </a:hlinkClick>
              </a:rPr>
              <a:t>https://www.agedcarequality.gov.au/resources/psychotropic-medications-used-australia-information-aged-care</a:t>
            </a:r>
            <a:endParaRPr sz="1100"/>
          </a:p>
          <a:p>
            <a:pPr indent="-342900" lvl="0" marL="342900" rtl="0" algn="l">
              <a:lnSpc>
                <a:spcPct val="90000"/>
              </a:lnSpc>
              <a:spcBef>
                <a:spcPts val="1000"/>
              </a:spcBef>
              <a:spcAft>
                <a:spcPts val="0"/>
              </a:spcAft>
              <a:buClr>
                <a:schemeClr val="dk1"/>
              </a:buClr>
              <a:buSzPts val="1100"/>
              <a:buFont typeface="Calibri"/>
              <a:buAutoNum type="arabicPeriod"/>
            </a:pPr>
            <a:r>
              <a:rPr lang="en-AU" sz="1100"/>
              <a:t>The Royal Commission into Aged Care Quality and Safety. </a:t>
            </a:r>
            <a:r>
              <a:rPr i="1" lang="en-AU" sz="1100"/>
              <a:t>Interim Report: Neglect</a:t>
            </a:r>
            <a:r>
              <a:rPr lang="en-AU" sz="1100"/>
              <a:t>. Commonwealth of Australia; 2019. Accessed September 19, 2022. </a:t>
            </a:r>
            <a:r>
              <a:rPr lang="en-AU" sz="1100" u="sng">
                <a:solidFill>
                  <a:srgbClr val="0563C1"/>
                </a:solidFill>
                <a:hlinkClick r:id="rId7">
                  <a:extLst>
                    <a:ext uri="{A12FA001-AC4F-418D-AE19-62706E023703}">
                      <ahyp:hlinkClr val="tx"/>
                    </a:ext>
                  </a:extLst>
                </a:hlinkClick>
              </a:rPr>
              <a:t>https://agedcare.royalcommission.gov.au/publications/interim-report</a:t>
            </a:r>
            <a:endParaRPr sz="1100">
              <a:solidFill>
                <a:srgbClr val="0563C1"/>
              </a:solidFill>
            </a:endParaRPr>
          </a:p>
          <a:p>
            <a:pPr indent="-342900" lvl="0" marL="342900" rtl="0" algn="l">
              <a:lnSpc>
                <a:spcPct val="90000"/>
              </a:lnSpc>
              <a:spcBef>
                <a:spcPts val="1000"/>
              </a:spcBef>
              <a:spcAft>
                <a:spcPts val="0"/>
              </a:spcAft>
              <a:buClr>
                <a:srgbClr val="000000"/>
              </a:buClr>
              <a:buSzPts val="1100"/>
              <a:buFont typeface="Calibri"/>
              <a:buAutoNum type="arabicPeriod"/>
            </a:pPr>
            <a:r>
              <a:rPr lang="en-AU" sz="1100">
                <a:solidFill>
                  <a:srgbClr val="000000"/>
                </a:solidFill>
              </a:rPr>
              <a:t>Department of Health, State Government of Victoria. Benzodiazepines. Better Health Channel. Updated October 26, 2020. Accessed October 27, 2022. </a:t>
            </a:r>
            <a:r>
              <a:rPr lang="en-AU" sz="1100" u="sng">
                <a:solidFill>
                  <a:srgbClr val="0563C1"/>
                </a:solidFill>
                <a:hlinkClick r:id="rId8">
                  <a:extLst>
                    <a:ext uri="{A12FA001-AC4F-418D-AE19-62706E023703}">
                      <ahyp:hlinkClr val="tx"/>
                    </a:ext>
                  </a:extLst>
                </a:hlinkClick>
              </a:rPr>
              <a:t>https://www.betterhealth.vic.gov.au/health/healthyliving/tranquillisers#what-are-benzodiazepines</a:t>
            </a:r>
            <a:endParaRPr sz="1100"/>
          </a:p>
          <a:p>
            <a:pPr indent="-342900" lvl="0" marL="342900" rtl="0" algn="l">
              <a:lnSpc>
                <a:spcPct val="90000"/>
              </a:lnSpc>
              <a:spcBef>
                <a:spcPts val="1000"/>
              </a:spcBef>
              <a:spcAft>
                <a:spcPts val="0"/>
              </a:spcAft>
              <a:buClr>
                <a:schemeClr val="dk1"/>
              </a:buClr>
              <a:buSzPts val="1100"/>
              <a:buFont typeface="Calibri"/>
              <a:buAutoNum type="arabicPeriod"/>
            </a:pPr>
            <a:r>
              <a:rPr lang="en-AU" sz="1100"/>
              <a:t> </a:t>
            </a:r>
            <a:r>
              <a:rPr i="1" lang="en-AU" sz="1100"/>
              <a:t>Depressants</a:t>
            </a:r>
            <a:r>
              <a:rPr lang="en-AU" sz="1100"/>
              <a:t>. Alcohol and Drug Foundation; 2022. Accessed January 13, 2023. </a:t>
            </a:r>
            <a:r>
              <a:rPr lang="en-AU" sz="1100" u="sng">
                <a:solidFill>
                  <a:srgbClr val="0563C1"/>
                </a:solidFill>
                <a:hlinkClick r:id="rId9">
                  <a:extLst>
                    <a:ext uri="{A12FA001-AC4F-418D-AE19-62706E023703}">
                      <ahyp:hlinkClr val="tx"/>
                    </a:ext>
                  </a:extLst>
                </a:hlinkClick>
              </a:rPr>
              <a:t>https://adf.org.au/drug-facts/depressants/</a:t>
            </a:r>
            <a:endParaRPr sz="1100"/>
          </a:p>
          <a:p>
            <a:pPr indent="-342900" lvl="0" marL="342900" rtl="0" algn="l">
              <a:lnSpc>
                <a:spcPct val="90000"/>
              </a:lnSpc>
              <a:spcBef>
                <a:spcPts val="1000"/>
              </a:spcBef>
              <a:spcAft>
                <a:spcPts val="0"/>
              </a:spcAft>
              <a:buClr>
                <a:schemeClr val="dk1"/>
              </a:buClr>
              <a:buSzPts val="1100"/>
              <a:buFont typeface="Calibri"/>
              <a:buAutoNum type="arabicPeriod"/>
            </a:pPr>
            <a:r>
              <a:rPr lang="en-AU" sz="1100"/>
              <a:t>Harrison, SL, Sluggett, JK, Lang, C, et al. The dispensing of psychotropic medicines to older people before and after they enter residential aged care. </a:t>
            </a:r>
            <a:r>
              <a:rPr i="1" lang="en-AU" sz="1100"/>
              <a:t>Med J Aust</a:t>
            </a:r>
            <a:r>
              <a:rPr lang="en-AU" sz="1100"/>
              <a:t>. 2020;212(7):309-313. doi: 10.5694/mja2.50501</a:t>
            </a:r>
            <a:endParaRPr/>
          </a:p>
          <a:p>
            <a:pPr indent="-342900" lvl="0" marL="342900" rtl="0" algn="l">
              <a:lnSpc>
                <a:spcPct val="90000"/>
              </a:lnSpc>
              <a:spcBef>
                <a:spcPts val="1000"/>
              </a:spcBef>
              <a:spcAft>
                <a:spcPts val="0"/>
              </a:spcAft>
              <a:buClr>
                <a:schemeClr val="dk1"/>
              </a:buClr>
              <a:buSzPts val="1100"/>
              <a:buFont typeface="Calibri"/>
              <a:buAutoNum type="arabicPeriod"/>
            </a:pPr>
            <a:r>
              <a:rPr i="1" lang="en-AU" sz="1100"/>
              <a:t>Australian Medicines Handbook</a:t>
            </a:r>
            <a:r>
              <a:rPr lang="en-AU" sz="1100">
                <a:solidFill>
                  <a:srgbClr val="000000"/>
                </a:solidFill>
              </a:rPr>
              <a:t>. Australian Medicines Handbook Pty Ltd. Updated January 2023. Accessed February 10, 2023. </a:t>
            </a:r>
            <a:r>
              <a:rPr lang="en-AU" sz="1100" u="sng">
                <a:solidFill>
                  <a:srgbClr val="0563C1"/>
                </a:solidFill>
                <a:hlinkClick r:id="rId10">
                  <a:extLst>
                    <a:ext uri="{A12FA001-AC4F-418D-AE19-62706E023703}">
                      <ahyp:hlinkClr val="tx"/>
                    </a:ext>
                  </a:extLst>
                </a:hlinkClick>
              </a:rPr>
              <a:t>https://amhonline.amh.net.au.acs.hcn.com.au</a:t>
            </a:r>
            <a:endParaRPr sz="1100" u="sng">
              <a:solidFill>
                <a:srgbClr val="0563C1"/>
              </a:solidFill>
            </a:endParaRPr>
          </a:p>
          <a:p>
            <a:pPr indent="-342900" lvl="0" marL="342900" rtl="0" algn="l">
              <a:lnSpc>
                <a:spcPct val="90000"/>
              </a:lnSpc>
              <a:spcBef>
                <a:spcPts val="1000"/>
              </a:spcBef>
              <a:spcAft>
                <a:spcPts val="0"/>
              </a:spcAft>
              <a:buClr>
                <a:schemeClr val="dk1"/>
              </a:buClr>
              <a:buSzPts val="1100"/>
              <a:buFont typeface="Calibri"/>
              <a:buAutoNum type="arabicPeriod"/>
            </a:pPr>
            <a:r>
              <a:rPr lang="en-AU" sz="1100"/>
              <a:t>Aged Care Quality and Safety Commission. Overview of restrictive practices. Australian Government; 2021. Accessed September 2, 2022. </a:t>
            </a:r>
            <a:r>
              <a:rPr lang="en-AU" sz="1100" u="sng">
                <a:solidFill>
                  <a:schemeClr val="hlink"/>
                </a:solidFill>
                <a:hlinkClick r:id="rId11"/>
              </a:rPr>
              <a:t>https://www.agedcarequality.gov.au/resources/overview-restrictive-practices</a:t>
            </a:r>
            <a:endParaRPr sz="1100"/>
          </a:p>
          <a:p>
            <a:pPr indent="-342900" lvl="0" marL="342900" rtl="0" algn="l">
              <a:lnSpc>
                <a:spcPct val="90000"/>
              </a:lnSpc>
              <a:spcBef>
                <a:spcPts val="1000"/>
              </a:spcBef>
              <a:spcAft>
                <a:spcPts val="0"/>
              </a:spcAft>
              <a:buClr>
                <a:schemeClr val="dk1"/>
              </a:buClr>
              <a:buSzPts val="1100"/>
              <a:buFont typeface="Calibri"/>
              <a:buAutoNum type="arabicPeriod"/>
            </a:pPr>
            <a:r>
              <a:rPr lang="en-AU" sz="1100"/>
              <a:t>Pottie K, Thompson W, Davies S, et al, et al. Deprescribing benzodiazepine receptor agonists: evidence-based clinical practice guideline: evidence-based clinical practice guideline. </a:t>
            </a:r>
            <a:r>
              <a:rPr i="1" lang="en-AU" sz="1100"/>
              <a:t>Can Fam Physician</a:t>
            </a:r>
            <a:r>
              <a:rPr lang="en-AU" sz="1100"/>
              <a:t>. 2018;64(5):339-351. Accessed September 2, 2022. </a:t>
            </a:r>
            <a:r>
              <a:rPr lang="en-AU" sz="1100" u="sng">
                <a:solidFill>
                  <a:schemeClr val="hlink"/>
                </a:solidFill>
                <a:hlinkClick r:id="rId12"/>
              </a:rPr>
              <a:t>https://pubmed.ncbi.nlm.nih.gov/29760253/</a:t>
            </a:r>
            <a:endParaRPr sz="1100" u="sng"/>
          </a:p>
          <a:p>
            <a:pPr indent="-273050" lvl="0" marL="342900" rtl="0" algn="l">
              <a:lnSpc>
                <a:spcPct val="90000"/>
              </a:lnSpc>
              <a:spcBef>
                <a:spcPts val="1000"/>
              </a:spcBef>
              <a:spcAft>
                <a:spcPts val="0"/>
              </a:spcAft>
              <a:buClr>
                <a:schemeClr val="dk1"/>
              </a:buClr>
              <a:buSzPts val="1100"/>
              <a:buFont typeface="Calibri"/>
              <a:buNone/>
            </a:pPr>
            <a:r>
              <a:t/>
            </a:r>
            <a:endParaRPr sz="1100" u="sng"/>
          </a:p>
          <a:p>
            <a:pPr indent="0" lvl="0" marL="0" rtl="0" algn="l">
              <a:lnSpc>
                <a:spcPct val="90000"/>
              </a:lnSpc>
              <a:spcBef>
                <a:spcPts val="1000"/>
              </a:spcBef>
              <a:spcAft>
                <a:spcPts val="0"/>
              </a:spcAft>
              <a:buClr>
                <a:schemeClr val="dk1"/>
              </a:buClr>
              <a:buSzPts val="1100"/>
              <a:buNone/>
            </a:pPr>
            <a:r>
              <a:rPr lang="en-AU" sz="1100"/>
              <a:t>Unless specified, all icons included in this presentation are from Flaticon.com</a:t>
            </a:r>
            <a:endParaRPr/>
          </a:p>
          <a:p>
            <a:pPr indent="-266700" lvl="0" marL="342900" rtl="0" algn="l">
              <a:lnSpc>
                <a:spcPct val="90000"/>
              </a:lnSpc>
              <a:spcBef>
                <a:spcPts val="1000"/>
              </a:spcBef>
              <a:spcAft>
                <a:spcPts val="0"/>
              </a:spcAft>
              <a:buClr>
                <a:schemeClr val="dk1"/>
              </a:buClr>
              <a:buSzPts val="1200"/>
              <a:buFont typeface="Calibri"/>
              <a:buNone/>
            </a:pPr>
            <a:r>
              <a:t/>
            </a:r>
            <a:endParaRPr sz="1200" u="sng">
              <a:solidFill>
                <a:srgbClr val="0563C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txBox="1"/>
          <p:nvPr>
            <p:ph idx="1" type="body"/>
          </p:nvPr>
        </p:nvSpPr>
        <p:spPr>
          <a:xfrm>
            <a:off x="306060" y="978761"/>
            <a:ext cx="9547945"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AU"/>
              <a:t>Care for people living with dementia and changed behaviours </a:t>
            </a:r>
            <a:endParaRPr/>
          </a:p>
        </p:txBody>
      </p:sp>
      <p:sp>
        <p:nvSpPr>
          <p:cNvPr id="173" name="Google Shape;173;p4"/>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Introduction</a:t>
            </a:r>
            <a:endParaRPr/>
          </a:p>
        </p:txBody>
      </p:sp>
      <p:sp>
        <p:nvSpPr>
          <p:cNvPr id="174" name="Google Shape;174;p4"/>
          <p:cNvSpPr txBox="1"/>
          <p:nvPr>
            <p:ph idx="4" type="body"/>
          </p:nvPr>
        </p:nvSpPr>
        <p:spPr>
          <a:xfrm>
            <a:off x="300211" y="1925566"/>
            <a:ext cx="10815464" cy="8176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rPr lang="en-AU"/>
              <a:t>Care for people living with dementia and changed behaviours can be split into two broad strategies:</a:t>
            </a:r>
            <a:endParaRPr/>
          </a:p>
          <a:p>
            <a:pPr indent="0" lvl="0" marL="0" rtl="0" algn="l">
              <a:lnSpc>
                <a:spcPct val="90000"/>
              </a:lnSpc>
              <a:spcBef>
                <a:spcPts val="1000"/>
              </a:spcBef>
              <a:spcAft>
                <a:spcPts val="0"/>
              </a:spcAft>
              <a:buClr>
                <a:schemeClr val="dk1"/>
              </a:buClr>
              <a:buSzPts val="1500"/>
              <a:buNone/>
            </a:pPr>
            <a:r>
              <a:t/>
            </a:r>
            <a:endParaRPr sz="1500"/>
          </a:p>
        </p:txBody>
      </p:sp>
      <p:sp>
        <p:nvSpPr>
          <p:cNvPr id="175" name="Google Shape;175;p4"/>
          <p:cNvSpPr txBox="1"/>
          <p:nvPr/>
        </p:nvSpPr>
        <p:spPr>
          <a:xfrm>
            <a:off x="193638" y="2667889"/>
            <a:ext cx="5328621" cy="3299166"/>
          </a:xfrm>
          <a:prstGeom prst="rect">
            <a:avLst/>
          </a:prstGeom>
          <a:noFill/>
          <a:ln cap="flat" cmpd="sng" w="28575">
            <a:solidFill>
              <a:srgbClr val="00B050"/>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1" lang="en-AU" sz="2000">
                <a:solidFill>
                  <a:schemeClr val="dk1"/>
                </a:solidFill>
                <a:latin typeface="Arial"/>
                <a:ea typeface="Arial"/>
                <a:cs typeface="Arial"/>
                <a:sym typeface="Arial"/>
              </a:rPr>
              <a:t>Non-pharmacological strategies</a:t>
            </a:r>
            <a:endParaRPr/>
          </a:p>
          <a:p>
            <a:pPr indent="0" lvl="0" marL="0" marR="0" rtl="0" algn="l">
              <a:lnSpc>
                <a:spcPct val="90000"/>
              </a:lnSpc>
              <a:spcBef>
                <a:spcPts val="1000"/>
              </a:spcBef>
              <a:spcAft>
                <a:spcPts val="0"/>
              </a:spcAft>
              <a:buClr>
                <a:schemeClr val="dk1"/>
              </a:buClr>
              <a:buSzPts val="2000"/>
              <a:buFont typeface="Arial"/>
              <a:buNone/>
            </a:pPr>
            <a:r>
              <a:t/>
            </a:r>
            <a:endParaRPr b="1" sz="20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000"/>
              <a:buFont typeface="Arial"/>
              <a:buNone/>
            </a:pPr>
            <a:r>
              <a:rPr b="0" i="1" lang="en-AU" sz="2000" u="sng">
                <a:solidFill>
                  <a:schemeClr val="dk1"/>
                </a:solidFill>
                <a:latin typeface="Arial"/>
                <a:ea typeface="Arial"/>
                <a:cs typeface="Arial"/>
                <a:sym typeface="Arial"/>
              </a:rPr>
              <a:t>Definition</a:t>
            </a:r>
            <a:r>
              <a:rPr b="1" lang="en-AU" sz="2000">
                <a:solidFill>
                  <a:schemeClr val="dk1"/>
                </a:solidFill>
                <a:latin typeface="Arial"/>
                <a:ea typeface="Arial"/>
                <a:cs typeface="Arial"/>
                <a:sym typeface="Arial"/>
              </a:rPr>
              <a:t>: </a:t>
            </a:r>
            <a:r>
              <a:rPr b="0" lang="en-AU" sz="2000">
                <a:solidFill>
                  <a:schemeClr val="dk1"/>
                </a:solidFill>
                <a:latin typeface="Arial"/>
                <a:ea typeface="Arial"/>
                <a:cs typeface="Arial"/>
                <a:sym typeface="Arial"/>
              </a:rPr>
              <a:t>non-medication strategies</a:t>
            </a:r>
            <a:endParaRPr/>
          </a:p>
          <a:p>
            <a:pPr indent="0" lvl="0" marL="0" marR="0" rtl="0" algn="l">
              <a:lnSpc>
                <a:spcPct val="90000"/>
              </a:lnSpc>
              <a:spcBef>
                <a:spcPts val="1000"/>
              </a:spcBef>
              <a:spcAft>
                <a:spcPts val="0"/>
              </a:spcAft>
              <a:buClr>
                <a:schemeClr val="dk1"/>
              </a:buClr>
              <a:buSzPts val="2000"/>
              <a:buFont typeface="Arial"/>
              <a:buNone/>
            </a:pPr>
            <a:r>
              <a:t/>
            </a:r>
            <a:endParaRPr b="0" sz="20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000"/>
              <a:buFont typeface="Arial"/>
              <a:buNone/>
            </a:pPr>
            <a:r>
              <a:rPr b="0" i="1" lang="en-AU" sz="2000" u="sng">
                <a:solidFill>
                  <a:schemeClr val="dk1"/>
                </a:solidFill>
                <a:latin typeface="Arial"/>
                <a:ea typeface="Arial"/>
                <a:cs typeface="Arial"/>
                <a:sym typeface="Arial"/>
              </a:rPr>
              <a:t>Examples</a:t>
            </a:r>
            <a:r>
              <a:rPr b="1" lang="en-AU" sz="2000">
                <a:solidFill>
                  <a:schemeClr val="dk1"/>
                </a:solidFill>
                <a:latin typeface="Arial"/>
                <a:ea typeface="Arial"/>
                <a:cs typeface="Arial"/>
                <a:sym typeface="Arial"/>
              </a:rPr>
              <a:t>:  </a:t>
            </a:r>
            <a:r>
              <a:rPr b="0" lang="en-AU" sz="2000">
                <a:solidFill>
                  <a:schemeClr val="dk1"/>
                </a:solidFill>
                <a:latin typeface="Arial"/>
                <a:ea typeface="Arial"/>
                <a:cs typeface="Arial"/>
                <a:sym typeface="Arial"/>
              </a:rPr>
              <a:t>pet therapy, exercise therapy, art therapy</a:t>
            </a:r>
            <a:r>
              <a:rPr b="0" baseline="30000" lang="en-AU" sz="2000">
                <a:solidFill>
                  <a:schemeClr val="dk1"/>
                </a:solidFill>
                <a:latin typeface="Arial"/>
                <a:ea typeface="Arial"/>
                <a:cs typeface="Arial"/>
                <a:sym typeface="Arial"/>
              </a:rPr>
              <a:t>2,3</a:t>
            </a:r>
            <a:endParaRPr b="0" sz="2000">
              <a:solidFill>
                <a:schemeClr val="dk1"/>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000"/>
              <a:buFont typeface="Arial"/>
              <a:buNone/>
            </a:pPr>
            <a:r>
              <a:rPr b="0" lang="en-AU" sz="2000">
                <a:solidFill>
                  <a:schemeClr val="dk1"/>
                </a:solidFill>
                <a:latin typeface="Arial"/>
                <a:ea typeface="Arial"/>
                <a:cs typeface="Arial"/>
                <a:sym typeface="Arial"/>
              </a:rPr>
              <a:t> </a:t>
            </a:r>
            <a:endParaRPr/>
          </a:p>
        </p:txBody>
      </p:sp>
      <p:sp>
        <p:nvSpPr>
          <p:cNvPr id="176" name="Google Shape;176;p4"/>
          <p:cNvSpPr/>
          <p:nvPr/>
        </p:nvSpPr>
        <p:spPr>
          <a:xfrm>
            <a:off x="6246608" y="2667889"/>
            <a:ext cx="5328621" cy="3631763"/>
          </a:xfrm>
          <a:prstGeom prst="rect">
            <a:avLst/>
          </a:prstGeom>
          <a:noFill/>
          <a:ln cap="flat" cmpd="sng" w="28575">
            <a:solidFill>
              <a:srgbClr val="2E75B5"/>
            </a:solidFill>
            <a:prstDash val="dash"/>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AU" sz="2000">
                <a:solidFill>
                  <a:schemeClr val="dk1"/>
                </a:solidFill>
                <a:latin typeface="Arial"/>
                <a:ea typeface="Arial"/>
                <a:cs typeface="Arial"/>
                <a:sym typeface="Arial"/>
              </a:rPr>
              <a:t>Pharmacological strategies </a:t>
            </a:r>
            <a:endParaRPr/>
          </a:p>
          <a:p>
            <a:pPr indent="0" lvl="0" marL="0" marR="0" rtl="0" algn="l">
              <a:spcBef>
                <a:spcPts val="0"/>
              </a:spcBef>
              <a:spcAft>
                <a:spcPts val="0"/>
              </a:spcAft>
              <a:buNone/>
            </a:pPr>
            <a:r>
              <a:t/>
            </a:r>
            <a:endParaRPr b="1" sz="2000">
              <a:solidFill>
                <a:schemeClr val="dk1"/>
              </a:solidFill>
              <a:latin typeface="Arial"/>
              <a:ea typeface="Arial"/>
              <a:cs typeface="Arial"/>
              <a:sym typeface="Arial"/>
            </a:endParaRPr>
          </a:p>
          <a:p>
            <a:pPr indent="0" lvl="0" marL="0" marR="0" rtl="0" algn="l">
              <a:spcBef>
                <a:spcPts val="0"/>
              </a:spcBef>
              <a:spcAft>
                <a:spcPts val="0"/>
              </a:spcAft>
              <a:buNone/>
            </a:pPr>
            <a:r>
              <a:rPr i="1" lang="en-AU" sz="2000" u="sng">
                <a:solidFill>
                  <a:schemeClr val="dk1"/>
                </a:solidFill>
                <a:latin typeface="Arial"/>
                <a:ea typeface="Arial"/>
                <a:cs typeface="Arial"/>
                <a:sym typeface="Arial"/>
              </a:rPr>
              <a:t>Definition:</a:t>
            </a:r>
            <a:r>
              <a:rPr i="1" lang="en-AU" sz="2000">
                <a:solidFill>
                  <a:schemeClr val="dk1"/>
                </a:solidFill>
                <a:latin typeface="Arial"/>
                <a:ea typeface="Arial"/>
                <a:cs typeface="Arial"/>
                <a:sym typeface="Arial"/>
              </a:rPr>
              <a:t> </a:t>
            </a:r>
            <a:r>
              <a:rPr lang="en-AU" sz="2000">
                <a:solidFill>
                  <a:schemeClr val="dk1"/>
                </a:solidFill>
                <a:latin typeface="Arial"/>
                <a:ea typeface="Arial"/>
                <a:cs typeface="Arial"/>
                <a:sym typeface="Arial"/>
              </a:rPr>
              <a:t>medication strategies </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i="1" lang="en-AU" sz="2000" u="sng">
                <a:solidFill>
                  <a:schemeClr val="dk1"/>
                </a:solidFill>
                <a:latin typeface="Arial"/>
                <a:ea typeface="Arial"/>
                <a:cs typeface="Arial"/>
                <a:sym typeface="Arial"/>
              </a:rPr>
              <a:t>Example:</a:t>
            </a:r>
            <a:r>
              <a:rPr i="1" lang="en-AU" sz="2000">
                <a:solidFill>
                  <a:schemeClr val="dk1"/>
                </a:solidFill>
                <a:latin typeface="Arial"/>
                <a:ea typeface="Arial"/>
                <a:cs typeface="Arial"/>
                <a:sym typeface="Arial"/>
              </a:rPr>
              <a:t> </a:t>
            </a:r>
            <a:r>
              <a:rPr lang="en-AU" sz="2000">
                <a:solidFill>
                  <a:schemeClr val="dk1"/>
                </a:solidFill>
                <a:latin typeface="Arial"/>
                <a:ea typeface="Arial"/>
                <a:cs typeface="Arial"/>
                <a:sym typeface="Arial"/>
              </a:rPr>
              <a:t>psychotropic medications</a:t>
            </a:r>
            <a:endParaRPr/>
          </a:p>
          <a:p>
            <a:pPr indent="0" lvl="0" marL="0" marR="0" rtl="0" algn="l">
              <a:spcBef>
                <a:spcPts val="0"/>
              </a:spcBef>
              <a:spcAft>
                <a:spcPts val="0"/>
              </a:spcAft>
              <a:buNone/>
            </a:pPr>
            <a:r>
              <a:t/>
            </a:r>
            <a:endParaRPr sz="1000">
              <a:solidFill>
                <a:schemeClr val="dk1"/>
              </a:solidFill>
              <a:latin typeface="Arial"/>
              <a:ea typeface="Arial"/>
              <a:cs typeface="Arial"/>
              <a:sym typeface="Arial"/>
            </a:endParaRPr>
          </a:p>
          <a:p>
            <a:pPr indent="0" lvl="0" marL="0" marR="0" rtl="0" algn="l">
              <a:spcBef>
                <a:spcPts val="0"/>
              </a:spcBef>
              <a:spcAft>
                <a:spcPts val="0"/>
              </a:spcAft>
              <a:buNone/>
            </a:pPr>
            <a:r>
              <a:rPr lang="en-AU" sz="2000">
                <a:solidFill>
                  <a:schemeClr val="dk1"/>
                </a:solidFill>
                <a:latin typeface="Arial"/>
                <a:ea typeface="Arial"/>
                <a:cs typeface="Arial"/>
                <a:sym typeface="Arial"/>
              </a:rPr>
              <a:t>Royal Commission into Aged Care Quality and Safety defines a psychotropic medication as:</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ctr">
              <a:spcBef>
                <a:spcPts val="0"/>
              </a:spcBef>
              <a:spcAft>
                <a:spcPts val="0"/>
              </a:spcAft>
              <a:buNone/>
            </a:pPr>
            <a:r>
              <a:rPr i="1" lang="en-AU" sz="2000">
                <a:solidFill>
                  <a:schemeClr val="dk1"/>
                </a:solidFill>
                <a:latin typeface="Arial"/>
                <a:ea typeface="Arial"/>
                <a:cs typeface="Arial"/>
                <a:sym typeface="Arial"/>
              </a:rPr>
              <a:t>“Any drug capable of affecting the mind, emotions, and behaviour”</a:t>
            </a:r>
            <a:r>
              <a:rPr baseline="30000" lang="en-AU" sz="2000">
                <a:solidFill>
                  <a:schemeClr val="dk1"/>
                </a:solidFill>
                <a:latin typeface="Arial"/>
                <a:ea typeface="Arial"/>
                <a:cs typeface="Arial"/>
                <a:sym typeface="Arial"/>
              </a:rPr>
              <a:t>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5"/>
          <p:cNvSpPr txBox="1"/>
          <p:nvPr>
            <p:ph idx="1" type="body"/>
          </p:nvPr>
        </p:nvSpPr>
        <p:spPr>
          <a:xfrm>
            <a:off x="306060" y="978761"/>
            <a:ext cx="9720067"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AU"/>
              <a:t>Use of Psychotropic Medications in People Living with Dementia and in Residential Aged Care</a:t>
            </a:r>
            <a:endParaRPr>
              <a:solidFill>
                <a:srgbClr val="FF0000"/>
              </a:solidFill>
            </a:endParaRPr>
          </a:p>
        </p:txBody>
      </p:sp>
      <p:sp>
        <p:nvSpPr>
          <p:cNvPr id="183" name="Google Shape;183;p5"/>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Introduction</a:t>
            </a:r>
            <a:endParaRPr/>
          </a:p>
        </p:txBody>
      </p:sp>
      <p:sp>
        <p:nvSpPr>
          <p:cNvPr id="184" name="Google Shape;184;p5"/>
          <p:cNvSpPr txBox="1"/>
          <p:nvPr>
            <p:ph idx="4" type="body"/>
          </p:nvPr>
        </p:nvSpPr>
        <p:spPr>
          <a:xfrm>
            <a:off x="4483416" y="2039178"/>
            <a:ext cx="6549340" cy="4109011"/>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000"/>
              <a:buChar char="•"/>
            </a:pPr>
            <a:r>
              <a:rPr lang="en-AU" sz="2000">
                <a:latin typeface="Arial"/>
                <a:ea typeface="Arial"/>
                <a:cs typeface="Arial"/>
                <a:sym typeface="Arial"/>
              </a:rPr>
              <a:t>The Royal Commission into Aged Care Quality and Safety Interim Report: Neglect</a:t>
            </a:r>
            <a:r>
              <a:rPr baseline="30000" lang="en-AU" sz="2000">
                <a:latin typeface="Arial"/>
                <a:ea typeface="Arial"/>
                <a:cs typeface="Arial"/>
                <a:sym typeface="Arial"/>
              </a:rPr>
              <a:t>5</a:t>
            </a:r>
            <a:r>
              <a:rPr lang="en-AU" sz="2000">
                <a:latin typeface="Arial"/>
                <a:ea typeface="Arial"/>
                <a:cs typeface="Arial"/>
                <a:sym typeface="Arial"/>
              </a:rPr>
              <a:t> highlighted an overreliance on psychotropic medications</a:t>
            </a:r>
            <a:endParaRPr baseline="30000" sz="2000">
              <a:latin typeface="Arial"/>
              <a:ea typeface="Arial"/>
              <a:cs typeface="Arial"/>
              <a:sym typeface="Arial"/>
            </a:endParaRPr>
          </a:p>
          <a:p>
            <a:pPr indent="-311150" lvl="0" marL="342900" rtl="0" algn="l">
              <a:lnSpc>
                <a:spcPct val="100000"/>
              </a:lnSpc>
              <a:spcBef>
                <a:spcPts val="600"/>
              </a:spcBef>
              <a:spcAft>
                <a:spcPts val="0"/>
              </a:spcAft>
              <a:buClr>
                <a:schemeClr val="dk1"/>
              </a:buClr>
              <a:buSzPts val="500"/>
              <a:buFont typeface="Arial"/>
              <a:buNone/>
            </a:pPr>
            <a:r>
              <a:t/>
            </a:r>
            <a:endParaRPr sz="500">
              <a:latin typeface="Arial"/>
              <a:ea typeface="Arial"/>
              <a:cs typeface="Arial"/>
              <a:sym typeface="Arial"/>
            </a:endParaRPr>
          </a:p>
          <a:p>
            <a:pPr indent="-342900" lvl="0" marL="342900" rtl="0" algn="l">
              <a:lnSpc>
                <a:spcPct val="100000"/>
              </a:lnSpc>
              <a:spcBef>
                <a:spcPts val="600"/>
              </a:spcBef>
              <a:spcAft>
                <a:spcPts val="0"/>
              </a:spcAft>
              <a:buClr>
                <a:schemeClr val="dk1"/>
              </a:buClr>
              <a:buSzPts val="2000"/>
              <a:buFont typeface="Arial"/>
              <a:buChar char="•"/>
            </a:pPr>
            <a:r>
              <a:rPr lang="en-AU" sz="2000">
                <a:latin typeface="Arial"/>
                <a:ea typeface="Arial"/>
                <a:cs typeface="Arial"/>
                <a:sym typeface="Arial"/>
              </a:rPr>
              <a:t>Psychotropic medications such as benzodiazepines are associated with adverse outcomes for people living with dementia:</a:t>
            </a:r>
            <a:endParaRPr/>
          </a:p>
          <a:p>
            <a:pPr indent="-228600" lvl="1" marL="685800" rtl="0" algn="l">
              <a:lnSpc>
                <a:spcPct val="150000"/>
              </a:lnSpc>
              <a:spcBef>
                <a:spcPts val="500"/>
              </a:spcBef>
              <a:spcAft>
                <a:spcPts val="0"/>
              </a:spcAft>
              <a:buClr>
                <a:schemeClr val="dk1"/>
              </a:buClr>
              <a:buSzPts val="1800"/>
              <a:buChar char="o"/>
            </a:pPr>
            <a:r>
              <a:rPr lang="en-AU" sz="1800">
                <a:latin typeface="Arial"/>
                <a:ea typeface="Arial"/>
                <a:cs typeface="Arial"/>
                <a:sym typeface="Arial"/>
              </a:rPr>
              <a:t>Sedation e.g. drowsiness, sleepiness</a:t>
            </a:r>
            <a:endParaRPr sz="1000">
              <a:latin typeface="Arial"/>
              <a:ea typeface="Arial"/>
              <a:cs typeface="Arial"/>
              <a:sym typeface="Arial"/>
            </a:endParaRPr>
          </a:p>
          <a:p>
            <a:pPr indent="-228600" lvl="1" marL="685800" rtl="0" algn="l">
              <a:lnSpc>
                <a:spcPct val="150000"/>
              </a:lnSpc>
              <a:spcBef>
                <a:spcPts val="800"/>
              </a:spcBef>
              <a:spcAft>
                <a:spcPts val="0"/>
              </a:spcAft>
              <a:buClr>
                <a:schemeClr val="dk1"/>
              </a:buClr>
              <a:buSzPts val="1800"/>
              <a:buChar char="o"/>
            </a:pPr>
            <a:r>
              <a:rPr lang="en-AU" sz="1800">
                <a:latin typeface="Arial"/>
                <a:ea typeface="Arial"/>
                <a:cs typeface="Arial"/>
                <a:sym typeface="Arial"/>
              </a:rPr>
              <a:t>Falls</a:t>
            </a:r>
            <a:endParaRPr sz="1000">
              <a:latin typeface="Arial"/>
              <a:ea typeface="Arial"/>
              <a:cs typeface="Arial"/>
              <a:sym typeface="Arial"/>
            </a:endParaRPr>
          </a:p>
          <a:p>
            <a:pPr indent="-228600" lvl="1" marL="685800" rtl="0" algn="l">
              <a:lnSpc>
                <a:spcPct val="150000"/>
              </a:lnSpc>
              <a:spcBef>
                <a:spcPts val="800"/>
              </a:spcBef>
              <a:spcAft>
                <a:spcPts val="0"/>
              </a:spcAft>
              <a:buClr>
                <a:schemeClr val="dk1"/>
              </a:buClr>
              <a:buSzPts val="1800"/>
              <a:buChar char="o"/>
            </a:pPr>
            <a:r>
              <a:rPr lang="en-AU" sz="1800">
                <a:latin typeface="Arial"/>
                <a:ea typeface="Arial"/>
                <a:cs typeface="Arial"/>
                <a:sym typeface="Arial"/>
              </a:rPr>
              <a:t>Fractures</a:t>
            </a:r>
            <a:endParaRPr/>
          </a:p>
          <a:p>
            <a:pPr indent="-241300" lvl="1" marL="685800" rtl="0" algn="l">
              <a:lnSpc>
                <a:spcPct val="100000"/>
              </a:lnSpc>
              <a:spcBef>
                <a:spcPts val="900"/>
              </a:spcBef>
              <a:spcAft>
                <a:spcPts val="0"/>
              </a:spcAft>
              <a:buClr>
                <a:schemeClr val="dk1"/>
              </a:buClr>
              <a:buSzPts val="1600"/>
              <a:buFont typeface="Arial"/>
              <a:buNone/>
            </a:pPr>
            <a:r>
              <a:t/>
            </a:r>
            <a:endParaRPr/>
          </a:p>
        </p:txBody>
      </p:sp>
      <p:pic>
        <p:nvPicPr>
          <p:cNvPr id="185" name="Google Shape;185;p5"/>
          <p:cNvPicPr preferRelativeResize="0"/>
          <p:nvPr/>
        </p:nvPicPr>
        <p:blipFill rotWithShape="1">
          <a:blip r:embed="rId3">
            <a:alphaModFix/>
          </a:blip>
          <a:srcRect b="0" l="0" r="0" t="0"/>
          <a:stretch/>
        </p:blipFill>
        <p:spPr>
          <a:xfrm>
            <a:off x="481009" y="2039178"/>
            <a:ext cx="3679324" cy="361674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
          <p:cNvSpPr txBox="1"/>
          <p:nvPr>
            <p:ph idx="1" type="body"/>
          </p:nvPr>
        </p:nvSpPr>
        <p:spPr>
          <a:xfrm>
            <a:off x="306060" y="978761"/>
            <a:ext cx="9646832" cy="46646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lang="en-AU"/>
              <a:t>Clinical Practice Guideline for Appropriate Use of Psychotropic Medications in People Living with Dementia and in Residential Aged Care</a:t>
            </a:r>
            <a:endParaRPr/>
          </a:p>
          <a:p>
            <a:pPr indent="0" lvl="0" marL="0" rtl="0" algn="l">
              <a:lnSpc>
                <a:spcPct val="90000"/>
              </a:lnSpc>
              <a:spcBef>
                <a:spcPts val="1000"/>
              </a:spcBef>
              <a:spcAft>
                <a:spcPts val="0"/>
              </a:spcAft>
              <a:buClr>
                <a:schemeClr val="dk1"/>
              </a:buClr>
              <a:buSzPts val="2400"/>
              <a:buNone/>
            </a:pPr>
            <a:r>
              <a:t/>
            </a:r>
            <a:endParaRPr/>
          </a:p>
        </p:txBody>
      </p:sp>
      <p:sp>
        <p:nvSpPr>
          <p:cNvPr id="192" name="Google Shape;192;p6"/>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Introduction</a:t>
            </a:r>
            <a:endParaRPr/>
          </a:p>
        </p:txBody>
      </p:sp>
      <p:sp>
        <p:nvSpPr>
          <p:cNvPr id="193" name="Google Shape;193;p6"/>
          <p:cNvSpPr txBox="1"/>
          <p:nvPr>
            <p:ph idx="4" type="body"/>
          </p:nvPr>
        </p:nvSpPr>
        <p:spPr>
          <a:xfrm>
            <a:off x="5251938" y="2097681"/>
            <a:ext cx="6224954" cy="378155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en-AU"/>
              <a:t>Three most common psychotropic medications implicated in restrictive practice in residential aged care are:</a:t>
            </a:r>
            <a:endParaRPr/>
          </a:p>
          <a:p>
            <a:pPr indent="-228600" lvl="1" marL="685800" rtl="0" algn="l">
              <a:lnSpc>
                <a:spcPct val="125000"/>
              </a:lnSpc>
              <a:spcBef>
                <a:spcPts val="500"/>
              </a:spcBef>
              <a:spcAft>
                <a:spcPts val="0"/>
              </a:spcAft>
              <a:buClr>
                <a:schemeClr val="dk1"/>
              </a:buClr>
              <a:buSzPts val="2000"/>
              <a:buChar char="o"/>
            </a:pPr>
            <a:r>
              <a:rPr lang="en-AU" sz="2000">
                <a:latin typeface="Arial"/>
                <a:ea typeface="Arial"/>
                <a:cs typeface="Arial"/>
                <a:sym typeface="Arial"/>
              </a:rPr>
              <a:t>Antipsychotics</a:t>
            </a:r>
            <a:endParaRPr/>
          </a:p>
          <a:p>
            <a:pPr indent="-228600" lvl="1" marL="685800" rtl="0" algn="l">
              <a:lnSpc>
                <a:spcPct val="125000"/>
              </a:lnSpc>
              <a:spcBef>
                <a:spcPts val="800"/>
              </a:spcBef>
              <a:spcAft>
                <a:spcPts val="0"/>
              </a:spcAft>
              <a:buClr>
                <a:schemeClr val="dk1"/>
              </a:buClr>
              <a:buSzPts val="2000"/>
              <a:buChar char="o"/>
            </a:pPr>
            <a:r>
              <a:rPr lang="en-AU" sz="2000">
                <a:latin typeface="Arial"/>
                <a:ea typeface="Arial"/>
                <a:cs typeface="Arial"/>
                <a:sym typeface="Arial"/>
              </a:rPr>
              <a:t>Benzodiazepines</a:t>
            </a:r>
            <a:endParaRPr/>
          </a:p>
          <a:p>
            <a:pPr indent="-228600" lvl="1" marL="685800" rtl="0" algn="l">
              <a:lnSpc>
                <a:spcPct val="125000"/>
              </a:lnSpc>
              <a:spcBef>
                <a:spcPts val="800"/>
              </a:spcBef>
              <a:spcAft>
                <a:spcPts val="0"/>
              </a:spcAft>
              <a:buClr>
                <a:schemeClr val="dk1"/>
              </a:buClr>
              <a:buSzPts val="2000"/>
              <a:buChar char="o"/>
            </a:pPr>
            <a:r>
              <a:rPr lang="en-AU" sz="2000">
                <a:latin typeface="Arial"/>
                <a:ea typeface="Arial"/>
                <a:cs typeface="Arial"/>
                <a:sym typeface="Arial"/>
              </a:rPr>
              <a:t>Antidepressants</a:t>
            </a:r>
            <a:r>
              <a:rPr baseline="30000" lang="en-AU" sz="2000">
                <a:latin typeface="Arial"/>
                <a:ea typeface="Arial"/>
                <a:cs typeface="Arial"/>
                <a:sym typeface="Arial"/>
              </a:rPr>
              <a:t>4</a:t>
            </a:r>
            <a:r>
              <a:rPr lang="en-AU" sz="2000">
                <a:latin typeface="Arial"/>
                <a:ea typeface="Arial"/>
                <a:cs typeface="Arial"/>
                <a:sym typeface="Arial"/>
              </a:rPr>
              <a:t> </a:t>
            </a:r>
            <a:endParaRPr/>
          </a:p>
          <a:p>
            <a:pPr indent="-279400" lvl="0" marL="342900" rtl="0" algn="l">
              <a:lnSpc>
                <a:spcPct val="90000"/>
              </a:lnSpc>
              <a:spcBef>
                <a:spcPts val="1300"/>
              </a:spcBef>
              <a:spcAft>
                <a:spcPts val="0"/>
              </a:spcAft>
              <a:buClr>
                <a:schemeClr val="dk1"/>
              </a:buClr>
              <a:buSzPts val="1000"/>
              <a:buFont typeface="Arial"/>
              <a:buNone/>
            </a:pPr>
            <a:r>
              <a:t/>
            </a:r>
            <a:endParaRPr sz="1000"/>
          </a:p>
          <a:p>
            <a:pPr indent="-342900" lvl="0" marL="342900" rtl="0" algn="l">
              <a:lnSpc>
                <a:spcPct val="90000"/>
              </a:lnSpc>
              <a:spcBef>
                <a:spcPts val="1000"/>
              </a:spcBef>
              <a:spcAft>
                <a:spcPts val="0"/>
              </a:spcAft>
              <a:buClr>
                <a:schemeClr val="dk1"/>
              </a:buClr>
              <a:buSzPts val="2000"/>
              <a:buFont typeface="Arial"/>
              <a:buChar char="•"/>
            </a:pPr>
            <a:r>
              <a:rPr lang="en-AU"/>
              <a:t>T</a:t>
            </a:r>
            <a:r>
              <a:rPr lang="en-AU">
                <a:latin typeface="Arial"/>
                <a:ea typeface="Arial"/>
                <a:cs typeface="Arial"/>
                <a:sym typeface="Arial"/>
              </a:rPr>
              <a:t>he new clinical practice guideline focuses on the appropriate medication use of antipsychotics, benzodiazepines and antidepressants </a:t>
            </a:r>
            <a:endParaRPr/>
          </a:p>
        </p:txBody>
      </p:sp>
      <p:pic>
        <p:nvPicPr>
          <p:cNvPr id="194" name="Google Shape;194;p6"/>
          <p:cNvPicPr preferRelativeResize="0"/>
          <p:nvPr/>
        </p:nvPicPr>
        <p:blipFill rotWithShape="1">
          <a:blip r:embed="rId3">
            <a:alphaModFix/>
          </a:blip>
          <a:srcRect b="0" l="0" r="38311" t="0"/>
          <a:stretch/>
        </p:blipFill>
        <p:spPr>
          <a:xfrm>
            <a:off x="222739" y="2153374"/>
            <a:ext cx="5029199" cy="38205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Group discussion – what is a benzodiazepine?</a:t>
            </a:r>
            <a:endParaRPr/>
          </a:p>
        </p:txBody>
      </p:sp>
      <p:sp>
        <p:nvSpPr>
          <p:cNvPr id="200" name="Google Shape;200;p7"/>
          <p:cNvSpPr txBox="1"/>
          <p:nvPr>
            <p:ph idx="3" type="body"/>
          </p:nvPr>
        </p:nvSpPr>
        <p:spPr>
          <a:xfrm>
            <a:off x="306060" y="1729723"/>
            <a:ext cx="10809615" cy="40164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000"/>
              <a:buNone/>
            </a:pPr>
            <a:r>
              <a:t/>
            </a:r>
            <a:endParaRPr/>
          </a:p>
        </p:txBody>
      </p:sp>
      <p:sp>
        <p:nvSpPr>
          <p:cNvPr id="201" name="Google Shape;201;p7"/>
          <p:cNvSpPr txBox="1"/>
          <p:nvPr>
            <p:ph idx="4" type="body"/>
          </p:nvPr>
        </p:nvSpPr>
        <p:spPr>
          <a:xfrm>
            <a:off x="300211" y="2097681"/>
            <a:ext cx="10815464" cy="3299167"/>
          </a:xfrm>
          <a:prstGeom prst="rect">
            <a:avLst/>
          </a:prstGeom>
          <a:noFill/>
          <a:ln>
            <a:noFill/>
          </a:ln>
        </p:spPr>
        <p:txBody>
          <a:bodyPr anchorCtr="0" anchor="t" bIns="45700" lIns="91425" spcFirstLastPara="1" rIns="91425" wrap="square" tIns="45700">
            <a:noAutofit/>
          </a:bodyPr>
          <a:lstStyle/>
          <a:p>
            <a:pPr indent="-215900" lvl="0" marL="342900" rtl="0" algn="l">
              <a:lnSpc>
                <a:spcPct val="90000"/>
              </a:lnSpc>
              <a:spcBef>
                <a:spcPts val="0"/>
              </a:spcBef>
              <a:spcAft>
                <a:spcPts val="0"/>
              </a:spcAft>
              <a:buClr>
                <a:schemeClr val="dk1"/>
              </a:buClr>
              <a:buSzPts val="2000"/>
              <a:buFont typeface="Arial"/>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ph idx="2" type="body"/>
          </p:nvPr>
        </p:nvSpPr>
        <p:spPr>
          <a:xfrm>
            <a:off x="306060" y="326309"/>
            <a:ext cx="7452026" cy="73695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What is a benzodiazepine?</a:t>
            </a:r>
            <a:endParaRPr/>
          </a:p>
          <a:p>
            <a:pPr indent="0" lvl="0" marL="0" rtl="0" algn="l">
              <a:lnSpc>
                <a:spcPct val="90000"/>
              </a:lnSpc>
              <a:spcBef>
                <a:spcPts val="1000"/>
              </a:spcBef>
              <a:spcAft>
                <a:spcPts val="0"/>
              </a:spcAft>
              <a:buClr>
                <a:schemeClr val="dk1"/>
              </a:buClr>
              <a:buSzPts val="4200"/>
              <a:buNone/>
            </a:pPr>
            <a:r>
              <a:t/>
            </a:r>
            <a:endParaRPr/>
          </a:p>
        </p:txBody>
      </p:sp>
      <p:sp>
        <p:nvSpPr>
          <p:cNvPr id="208" name="Google Shape;208;p8"/>
          <p:cNvSpPr txBox="1"/>
          <p:nvPr>
            <p:ph idx="4" type="body"/>
          </p:nvPr>
        </p:nvSpPr>
        <p:spPr>
          <a:xfrm>
            <a:off x="300211" y="1520688"/>
            <a:ext cx="10815464" cy="490548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en-AU"/>
              <a:t>A benzodiazepine is a class of medication that slows down the workings of the brain</a:t>
            </a:r>
            <a:r>
              <a:rPr baseline="30000" lang="en-AU"/>
              <a:t>6</a:t>
            </a:r>
            <a:endParaRPr/>
          </a:p>
          <a:p>
            <a:pPr indent="-279400" lvl="0" marL="342900" rtl="0" algn="l">
              <a:lnSpc>
                <a:spcPct val="90000"/>
              </a:lnSpc>
              <a:spcBef>
                <a:spcPts val="1000"/>
              </a:spcBef>
              <a:spcAft>
                <a:spcPts val="0"/>
              </a:spcAft>
              <a:buClr>
                <a:schemeClr val="dk1"/>
              </a:buClr>
              <a:buSzPts val="1000"/>
              <a:buFont typeface="Arial"/>
              <a:buNone/>
            </a:pPr>
            <a:r>
              <a:t/>
            </a:r>
            <a:endParaRPr sz="1000"/>
          </a:p>
          <a:p>
            <a:pPr indent="-342900" lvl="0" marL="342900" rtl="0" algn="l">
              <a:lnSpc>
                <a:spcPct val="90000"/>
              </a:lnSpc>
              <a:spcBef>
                <a:spcPts val="1000"/>
              </a:spcBef>
              <a:spcAft>
                <a:spcPts val="0"/>
              </a:spcAft>
              <a:buClr>
                <a:schemeClr val="dk1"/>
              </a:buClr>
              <a:buSzPts val="2000"/>
              <a:buFont typeface="Arial"/>
              <a:buChar char="•"/>
            </a:pPr>
            <a:r>
              <a:rPr lang="en-AU"/>
              <a:t>Benzodiazepines can cause: </a:t>
            </a:r>
            <a:endParaRPr/>
          </a:p>
          <a:p>
            <a:pPr indent="-228600" lvl="1" marL="685800" rtl="0" algn="l">
              <a:lnSpc>
                <a:spcPct val="150000"/>
              </a:lnSpc>
              <a:spcBef>
                <a:spcPts val="500"/>
              </a:spcBef>
              <a:spcAft>
                <a:spcPts val="0"/>
              </a:spcAft>
              <a:buClr>
                <a:schemeClr val="dk1"/>
              </a:buClr>
              <a:buSzPts val="1800"/>
              <a:buChar char="o"/>
            </a:pPr>
            <a:r>
              <a:rPr lang="en-AU" sz="1800">
                <a:latin typeface="Arial"/>
                <a:ea typeface="Arial"/>
                <a:cs typeface="Arial"/>
                <a:sym typeface="Arial"/>
              </a:rPr>
              <a:t>Excess sedation e.g. drowsiness, sleepiness</a:t>
            </a:r>
            <a:endParaRPr sz="1000">
              <a:latin typeface="Arial"/>
              <a:ea typeface="Arial"/>
              <a:cs typeface="Arial"/>
              <a:sym typeface="Arial"/>
            </a:endParaRPr>
          </a:p>
          <a:p>
            <a:pPr indent="-228600" lvl="1" marL="685800" rtl="0" algn="l">
              <a:lnSpc>
                <a:spcPct val="150000"/>
              </a:lnSpc>
              <a:spcBef>
                <a:spcPts val="500"/>
              </a:spcBef>
              <a:spcAft>
                <a:spcPts val="0"/>
              </a:spcAft>
              <a:buClr>
                <a:schemeClr val="dk1"/>
              </a:buClr>
              <a:buSzPts val="1800"/>
              <a:buChar char="o"/>
            </a:pPr>
            <a:r>
              <a:rPr lang="en-AU" sz="1800">
                <a:latin typeface="Arial"/>
                <a:ea typeface="Arial"/>
                <a:cs typeface="Arial"/>
                <a:sym typeface="Arial"/>
              </a:rPr>
              <a:t>Physical dependence</a:t>
            </a:r>
            <a:r>
              <a:rPr baseline="30000" lang="en-AU" sz="1800">
                <a:latin typeface="Arial"/>
                <a:ea typeface="Arial"/>
                <a:cs typeface="Arial"/>
                <a:sym typeface="Arial"/>
              </a:rPr>
              <a:t>7</a:t>
            </a:r>
            <a:endParaRPr/>
          </a:p>
          <a:p>
            <a:pPr indent="-228600" lvl="1" marL="685800" rtl="0" algn="l">
              <a:lnSpc>
                <a:spcPct val="150000"/>
              </a:lnSpc>
              <a:spcBef>
                <a:spcPts val="500"/>
              </a:spcBef>
              <a:spcAft>
                <a:spcPts val="0"/>
              </a:spcAft>
              <a:buClr>
                <a:schemeClr val="dk1"/>
              </a:buClr>
              <a:buSzPts val="1800"/>
              <a:buChar char="o"/>
            </a:pPr>
            <a:r>
              <a:rPr lang="en-AU" sz="1800">
                <a:latin typeface="Arial"/>
                <a:ea typeface="Arial"/>
                <a:cs typeface="Arial"/>
                <a:sym typeface="Arial"/>
              </a:rPr>
              <a:t>Tolerance</a:t>
            </a:r>
            <a:r>
              <a:rPr baseline="30000" lang="en-AU" sz="1800">
                <a:latin typeface="Arial"/>
                <a:ea typeface="Arial"/>
                <a:cs typeface="Arial"/>
                <a:sym typeface="Arial"/>
              </a:rPr>
              <a:t>7</a:t>
            </a:r>
            <a:endParaRPr sz="1800">
              <a:latin typeface="Arial"/>
              <a:ea typeface="Arial"/>
              <a:cs typeface="Arial"/>
              <a:sym typeface="Arial"/>
            </a:endParaRPr>
          </a:p>
          <a:p>
            <a:pPr indent="0" lvl="0" marL="0" rtl="0" algn="l">
              <a:lnSpc>
                <a:spcPct val="90000"/>
              </a:lnSpc>
              <a:spcBef>
                <a:spcPts val="1000"/>
              </a:spcBef>
              <a:spcAft>
                <a:spcPts val="0"/>
              </a:spcAft>
              <a:buClr>
                <a:schemeClr val="dk1"/>
              </a:buClr>
              <a:buSzPts val="1000"/>
              <a:buNone/>
            </a:pPr>
            <a:r>
              <a:t/>
            </a:r>
            <a:endParaRPr sz="1000"/>
          </a:p>
          <a:p>
            <a:pPr indent="-342900" lvl="0" marL="342900" rtl="0" algn="l">
              <a:lnSpc>
                <a:spcPct val="90000"/>
              </a:lnSpc>
              <a:spcBef>
                <a:spcPts val="1000"/>
              </a:spcBef>
              <a:spcAft>
                <a:spcPts val="0"/>
              </a:spcAft>
              <a:buClr>
                <a:schemeClr val="dk1"/>
              </a:buClr>
              <a:buSzPts val="2000"/>
              <a:buFont typeface="Arial"/>
              <a:buChar char="•"/>
            </a:pPr>
            <a:r>
              <a:rPr lang="en-AU"/>
              <a:t>Sometimes benzodiazepines are prescribed to people living with dementia and changed behaviours</a:t>
            </a:r>
            <a:endParaRPr/>
          </a:p>
          <a:p>
            <a:pPr indent="-279400" lvl="0" marL="342900" rtl="0" algn="l">
              <a:lnSpc>
                <a:spcPct val="90000"/>
              </a:lnSpc>
              <a:spcBef>
                <a:spcPts val="1000"/>
              </a:spcBef>
              <a:spcAft>
                <a:spcPts val="0"/>
              </a:spcAft>
              <a:buClr>
                <a:schemeClr val="dk1"/>
              </a:buClr>
              <a:buSzPts val="1000"/>
              <a:buFont typeface="Arial"/>
              <a:buNone/>
            </a:pPr>
            <a:r>
              <a:t/>
            </a:r>
            <a:endParaRPr sz="1000"/>
          </a:p>
          <a:p>
            <a:pPr indent="-342900" lvl="0" marL="342900" rtl="0" algn="l">
              <a:lnSpc>
                <a:spcPct val="90000"/>
              </a:lnSpc>
              <a:spcBef>
                <a:spcPts val="1000"/>
              </a:spcBef>
              <a:spcAft>
                <a:spcPts val="0"/>
              </a:spcAft>
              <a:buClr>
                <a:schemeClr val="dk1"/>
              </a:buClr>
              <a:buSzPts val="2000"/>
              <a:buFont typeface="Arial"/>
              <a:buChar char="•"/>
            </a:pPr>
            <a:r>
              <a:rPr lang="en-AU"/>
              <a:t>One Australian study</a:t>
            </a:r>
            <a:r>
              <a:rPr baseline="30000" lang="en-AU"/>
              <a:t>8</a:t>
            </a:r>
            <a:r>
              <a:rPr lang="en-AU"/>
              <a:t> reports that 30% of residents are dispensed benzodiazepines within three months of admission to residential aged care</a:t>
            </a:r>
            <a:endParaRPr/>
          </a:p>
          <a:p>
            <a:pPr indent="-279400" lvl="0" marL="342900" rtl="0" algn="l">
              <a:lnSpc>
                <a:spcPct val="90000"/>
              </a:lnSpc>
              <a:spcBef>
                <a:spcPts val="1000"/>
              </a:spcBef>
              <a:spcAft>
                <a:spcPts val="0"/>
              </a:spcAft>
              <a:buClr>
                <a:schemeClr val="dk1"/>
              </a:buClr>
              <a:buSzPts val="1000"/>
              <a:buFont typeface="Arial"/>
              <a:buNone/>
            </a:pPr>
            <a:r>
              <a:t/>
            </a:r>
            <a:endParaRPr baseline="30000" sz="1000"/>
          </a:p>
          <a:p>
            <a:pPr indent="-342900" lvl="0" marL="342900" rtl="0" algn="l">
              <a:lnSpc>
                <a:spcPct val="90000"/>
              </a:lnSpc>
              <a:spcBef>
                <a:spcPts val="1000"/>
              </a:spcBef>
              <a:spcAft>
                <a:spcPts val="0"/>
              </a:spcAft>
              <a:buClr>
                <a:schemeClr val="dk1"/>
              </a:buClr>
              <a:buSzPts val="2000"/>
              <a:buFont typeface="Arial"/>
              <a:buChar char="•"/>
            </a:pPr>
            <a:r>
              <a:rPr lang="en-AU"/>
              <a:t>Some examples of benzodiazepines are temazepam, oxazepam, lorazepam and diazepam</a:t>
            </a:r>
            <a:r>
              <a:rPr baseline="30000" lang="en-AU"/>
              <a:t>4,9</a:t>
            </a:r>
            <a:endParaRPr/>
          </a:p>
          <a:p>
            <a:pPr indent="-215900" lvl="0" marL="342900" rtl="0" algn="l">
              <a:lnSpc>
                <a:spcPct val="90000"/>
              </a:lnSpc>
              <a:spcBef>
                <a:spcPts val="1000"/>
              </a:spcBef>
              <a:spcAft>
                <a:spcPts val="0"/>
              </a:spcAft>
              <a:buClr>
                <a:schemeClr val="dk1"/>
              </a:buClr>
              <a:buSzPts val="2000"/>
              <a:buFont typeface="Arial"/>
              <a:buNone/>
            </a:pPr>
            <a:r>
              <a:t/>
            </a:r>
            <a:endParaRPr baseline="30000"/>
          </a:p>
        </p:txBody>
      </p:sp>
      <p:pic>
        <p:nvPicPr>
          <p:cNvPr id="209" name="Google Shape;209;p8"/>
          <p:cNvPicPr preferRelativeResize="0"/>
          <p:nvPr/>
        </p:nvPicPr>
        <p:blipFill rotWithShape="1">
          <a:blip r:embed="rId3">
            <a:alphaModFix/>
          </a:blip>
          <a:srcRect b="10460" l="0" r="0" t="14069"/>
          <a:stretch/>
        </p:blipFill>
        <p:spPr>
          <a:xfrm>
            <a:off x="9162222" y="2157024"/>
            <a:ext cx="1953453" cy="18263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ph idx="2" type="body"/>
          </p:nvPr>
        </p:nvSpPr>
        <p:spPr>
          <a:xfrm>
            <a:off x="306060" y="326309"/>
            <a:ext cx="8958710" cy="121489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200"/>
              <a:buNone/>
            </a:pPr>
            <a:r>
              <a:rPr lang="en-AU"/>
              <a:t>The place of benzodiazepines in the care of a person living with dementia</a:t>
            </a:r>
            <a:endParaRPr>
              <a:solidFill>
                <a:srgbClr val="FF0000"/>
              </a:solidFill>
            </a:endParaRPr>
          </a:p>
        </p:txBody>
      </p:sp>
      <p:sp>
        <p:nvSpPr>
          <p:cNvPr id="216" name="Google Shape;216;p9"/>
          <p:cNvSpPr txBox="1"/>
          <p:nvPr>
            <p:ph idx="4" type="body"/>
          </p:nvPr>
        </p:nvSpPr>
        <p:spPr>
          <a:xfrm>
            <a:off x="1344705" y="2357222"/>
            <a:ext cx="9776817" cy="247319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Char char="•"/>
            </a:pPr>
            <a:r>
              <a:rPr lang="en-AU"/>
              <a:t>There is a limited role for benzodiazepines in sleep disturbances</a:t>
            </a:r>
            <a:endParaRPr/>
          </a:p>
          <a:p>
            <a:pPr indent="0" lvl="0" marL="0" rtl="0" algn="l">
              <a:lnSpc>
                <a:spcPct val="90000"/>
              </a:lnSpc>
              <a:spcBef>
                <a:spcPts val="1000"/>
              </a:spcBef>
              <a:spcAft>
                <a:spcPts val="0"/>
              </a:spcAft>
              <a:buClr>
                <a:schemeClr val="dk1"/>
              </a:buClr>
              <a:buSzPts val="2000"/>
              <a:buNone/>
            </a:pPr>
            <a:r>
              <a:t/>
            </a:r>
            <a:endParaRPr/>
          </a:p>
          <a:p>
            <a:pPr indent="0" lvl="0" marL="0" rtl="0" algn="l">
              <a:lnSpc>
                <a:spcPct val="90000"/>
              </a:lnSpc>
              <a:spcBef>
                <a:spcPts val="1000"/>
              </a:spcBef>
              <a:spcAft>
                <a:spcPts val="0"/>
              </a:spcAft>
              <a:buClr>
                <a:schemeClr val="dk1"/>
              </a:buClr>
              <a:buSzPts val="2000"/>
              <a:buNone/>
            </a:pPr>
            <a:r>
              <a:t/>
            </a:r>
            <a:endParaRPr/>
          </a:p>
          <a:p>
            <a:pPr indent="0" lvl="0" marL="0" rtl="0" algn="l">
              <a:lnSpc>
                <a:spcPct val="90000"/>
              </a:lnSpc>
              <a:spcBef>
                <a:spcPts val="1000"/>
              </a:spcBef>
              <a:spcAft>
                <a:spcPts val="0"/>
              </a:spcAft>
              <a:buClr>
                <a:schemeClr val="dk1"/>
              </a:buClr>
              <a:buSzPts val="2000"/>
              <a:buNone/>
            </a:pPr>
            <a:r>
              <a:t/>
            </a:r>
            <a:endParaRPr/>
          </a:p>
          <a:p>
            <a:pPr indent="-342900" lvl="0" marL="342900" rtl="0" algn="l">
              <a:lnSpc>
                <a:spcPct val="90000"/>
              </a:lnSpc>
              <a:spcBef>
                <a:spcPts val="1000"/>
              </a:spcBef>
              <a:spcAft>
                <a:spcPts val="0"/>
              </a:spcAft>
              <a:buClr>
                <a:schemeClr val="dk1"/>
              </a:buClr>
              <a:buSzPts val="2000"/>
              <a:buFont typeface="Arial"/>
              <a:buChar char="•"/>
            </a:pPr>
            <a:r>
              <a:rPr lang="en-AU" sz="2000">
                <a:latin typeface="Arial"/>
                <a:ea typeface="Arial"/>
                <a:cs typeface="Arial"/>
                <a:sym typeface="Arial"/>
              </a:rPr>
              <a:t>If a benzodiazepine is initiated</a:t>
            </a:r>
            <a:r>
              <a:rPr lang="en-AU"/>
              <a:t>, </a:t>
            </a:r>
            <a:r>
              <a:rPr lang="en-AU" sz="2000">
                <a:latin typeface="Arial"/>
                <a:ea typeface="Arial"/>
                <a:cs typeface="Arial"/>
                <a:sym typeface="Arial"/>
              </a:rPr>
              <a:t>the initial treatment duration for sleep disturbances </a:t>
            </a:r>
            <a:r>
              <a:rPr b="1" lang="en-AU" sz="2000">
                <a:latin typeface="Arial"/>
                <a:ea typeface="Arial"/>
                <a:cs typeface="Arial"/>
                <a:sym typeface="Arial"/>
              </a:rPr>
              <a:t>should not exceed </a:t>
            </a:r>
            <a:r>
              <a:rPr b="1" lang="en-AU" sz="2000"/>
              <a:t>two</a:t>
            </a:r>
            <a:r>
              <a:rPr b="1" lang="en-AU" sz="2000">
                <a:latin typeface="Arial"/>
                <a:ea typeface="Arial"/>
                <a:cs typeface="Arial"/>
                <a:sym typeface="Arial"/>
              </a:rPr>
              <a:t> weeks</a:t>
            </a:r>
            <a:endParaRPr/>
          </a:p>
        </p:txBody>
      </p:sp>
      <p:pic>
        <p:nvPicPr>
          <p:cNvPr id="217" name="Google Shape;217;p9"/>
          <p:cNvPicPr preferRelativeResize="0"/>
          <p:nvPr/>
        </p:nvPicPr>
        <p:blipFill rotWithShape="1">
          <a:blip r:embed="rId3">
            <a:alphaModFix/>
          </a:blip>
          <a:srcRect b="11315" l="11109" r="12579" t="11114"/>
          <a:stretch/>
        </p:blipFill>
        <p:spPr>
          <a:xfrm>
            <a:off x="249281" y="2104019"/>
            <a:ext cx="1052031" cy="902409"/>
          </a:xfrm>
          <a:prstGeom prst="rect">
            <a:avLst/>
          </a:prstGeom>
          <a:noFill/>
          <a:ln>
            <a:noFill/>
          </a:ln>
        </p:spPr>
      </p:pic>
      <p:pic>
        <p:nvPicPr>
          <p:cNvPr id="218" name="Google Shape;218;p9"/>
          <p:cNvPicPr preferRelativeResize="0"/>
          <p:nvPr/>
        </p:nvPicPr>
        <p:blipFill rotWithShape="1">
          <a:blip r:embed="rId4">
            <a:alphaModFix/>
          </a:blip>
          <a:srcRect b="0" l="0" r="0" t="0"/>
          <a:stretch/>
        </p:blipFill>
        <p:spPr>
          <a:xfrm>
            <a:off x="306060" y="3667811"/>
            <a:ext cx="995252" cy="926377"/>
          </a:xfrm>
          <a:prstGeom prst="rect">
            <a:avLst/>
          </a:prstGeom>
          <a:noFill/>
          <a:ln>
            <a:noFill/>
          </a:ln>
        </p:spPr>
      </p:pic>
      <p:sp>
        <p:nvSpPr>
          <p:cNvPr id="219" name="Google Shape;219;p9"/>
          <p:cNvSpPr/>
          <p:nvPr/>
        </p:nvSpPr>
        <p:spPr>
          <a:xfrm>
            <a:off x="740130" y="5414598"/>
            <a:ext cx="10107166" cy="707886"/>
          </a:xfrm>
          <a:prstGeom prst="rect">
            <a:avLst/>
          </a:prstGeom>
          <a:solidFill>
            <a:srgbClr val="DDEAF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AU" sz="2000">
                <a:solidFill>
                  <a:schemeClr val="dk1"/>
                </a:solidFill>
                <a:latin typeface="Arial"/>
                <a:ea typeface="Arial"/>
                <a:cs typeface="Arial"/>
                <a:sym typeface="Arial"/>
              </a:rPr>
              <a:t>Benzodiazepines should only be used </a:t>
            </a:r>
            <a:r>
              <a:rPr b="1" lang="en-AU" sz="2000" u="sng">
                <a:solidFill>
                  <a:schemeClr val="dk1"/>
                </a:solidFill>
                <a:latin typeface="Arial"/>
                <a:ea typeface="Arial"/>
                <a:cs typeface="Arial"/>
                <a:sym typeface="Arial"/>
              </a:rPr>
              <a:t>as a last resort </a:t>
            </a:r>
            <a:r>
              <a:rPr b="1" lang="en-AU" sz="2000">
                <a:solidFill>
                  <a:schemeClr val="dk1"/>
                </a:solidFill>
                <a:latin typeface="Arial"/>
                <a:ea typeface="Arial"/>
                <a:cs typeface="Arial"/>
                <a:sym typeface="Arial"/>
              </a:rPr>
              <a:t>for people living with dementia who are experiencing sleep disturbances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mage Dec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2017-05-31T01:24:04Z</dcterms:created>
  <dc:creator>Timothy Burnett</dc:creator>
</cp:coreProperties>
</file>