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5143500" cx="9144000"/>
  <p:notesSz cx="6858000" cy="9144000"/>
  <p:embeddedFontLst>
    <p:embeddedFont>
      <p:font typeface="Roboto Black"/>
      <p:bold r:id="rId49"/>
      <p:boldItalic r:id="rId50"/>
    </p:embeddedFont>
    <p:embeddedFont>
      <p:font typeface="Roboto Medium"/>
      <p:regular r:id="rId51"/>
      <p:bold r:id="rId52"/>
      <p:italic r:id="rId53"/>
      <p:boldItalic r:id="rId54"/>
    </p:embeddedFont>
    <p:embeddedFont>
      <p:font typeface="Roboto Condensed Black"/>
      <p:bold r:id="rId55"/>
      <p:boldItalic r:id="rId56"/>
    </p:embeddedFont>
    <p:embeddedFont>
      <p:font typeface="Roboto Condensed"/>
      <p:regular r:id="rId57"/>
      <p:bold r:id="rId58"/>
      <p:italic r:id="rId59"/>
      <p:boldItalic r:id="rId60"/>
    </p:embeddedFont>
    <p:embeddedFont>
      <p:font typeface="Roboto Condensed Medium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font" Target="fonts/RobotoBlack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RobotoCondensedMedium-bold.fntdata"/><Relationship Id="rId61" Type="http://schemas.openxmlformats.org/officeDocument/2006/relationships/font" Target="fonts/RobotoCondensedMedium-regular.fntdata"/><Relationship Id="rId20" Type="http://schemas.openxmlformats.org/officeDocument/2006/relationships/slide" Target="slides/slide14.xml"/><Relationship Id="rId64" Type="http://schemas.openxmlformats.org/officeDocument/2006/relationships/font" Target="fonts/RobotoCondensedMedium-boldItalic.fntdata"/><Relationship Id="rId63" Type="http://schemas.openxmlformats.org/officeDocument/2006/relationships/font" Target="fonts/RobotoCondensedMedium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RobotoCondensed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Medium-regular.fntdata"/><Relationship Id="rId50" Type="http://schemas.openxmlformats.org/officeDocument/2006/relationships/font" Target="fonts/RobotoBlack-boldItalic.fntdata"/><Relationship Id="rId53" Type="http://schemas.openxmlformats.org/officeDocument/2006/relationships/font" Target="fonts/RobotoMedium-italic.fntdata"/><Relationship Id="rId52" Type="http://schemas.openxmlformats.org/officeDocument/2006/relationships/font" Target="fonts/RobotoMedium-bold.fntdata"/><Relationship Id="rId11" Type="http://schemas.openxmlformats.org/officeDocument/2006/relationships/slide" Target="slides/slide5.xml"/><Relationship Id="rId55" Type="http://schemas.openxmlformats.org/officeDocument/2006/relationships/font" Target="fonts/RobotoCondensedBlack-bold.fntdata"/><Relationship Id="rId10" Type="http://schemas.openxmlformats.org/officeDocument/2006/relationships/slide" Target="slides/slide4.xml"/><Relationship Id="rId54" Type="http://schemas.openxmlformats.org/officeDocument/2006/relationships/font" Target="fonts/RobotoMedium-boldItalic.fntdata"/><Relationship Id="rId13" Type="http://schemas.openxmlformats.org/officeDocument/2006/relationships/slide" Target="slides/slide7.xml"/><Relationship Id="rId57" Type="http://schemas.openxmlformats.org/officeDocument/2006/relationships/font" Target="fonts/RobotoCondensed-regular.fntdata"/><Relationship Id="rId12" Type="http://schemas.openxmlformats.org/officeDocument/2006/relationships/slide" Target="slides/slide6.xml"/><Relationship Id="rId56" Type="http://schemas.openxmlformats.org/officeDocument/2006/relationships/font" Target="fonts/RobotoCondensedBlack-boldItalic.fntdata"/><Relationship Id="rId15" Type="http://schemas.openxmlformats.org/officeDocument/2006/relationships/slide" Target="slides/slide9.xml"/><Relationship Id="rId59" Type="http://schemas.openxmlformats.org/officeDocument/2006/relationships/font" Target="fonts/RobotoCondensed-italic.fntdata"/><Relationship Id="rId14" Type="http://schemas.openxmlformats.org/officeDocument/2006/relationships/slide" Target="slides/slide8.xml"/><Relationship Id="rId58" Type="http://schemas.openxmlformats.org/officeDocument/2006/relationships/font" Target="fonts/RobotoCondensed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c2581f5a5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0" name="Google Shape;210;g2ec2581f5a5_0_5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c2581f5a5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2" name="Google Shape;222;g2ec2581f5a5_0_2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27467a3d88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3" name="Google Shape;243;g327467a3d88_0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27467a3d88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2" name="Google Shape;252;g327467a3d88_0_1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27467a3d88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5" name="Google Shape;265;g327467a3d88_0_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27467a3d88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3" name="Google Shape;273;g327467a3d88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27467a3d8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6" name="Google Shape;286;g327467a3d88_0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27467a3d88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8" name="Google Shape;298;g327467a3d88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27467a3d88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1" name="Google Shape;311;g327467a3d88_0_1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7467a3d88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9" name="Google Shape;319;g327467a3d88_0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c0435485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2c04354854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27467a3d88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2" name="Google Shape;332;g327467a3d88_0_2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27467a3d88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0" name="Google Shape;340;g327467a3d88_0_2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27467a3d88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3" name="Google Shape;353;g327467a3d88_0_2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27467a3d88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1" name="Google Shape;361;g327467a3d88_0_3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27467a3d88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0" name="Google Shape;370;g327467a3d88_0_2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27467a3d88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3" name="Google Shape;383;g327467a3d88_0_3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27467a3d88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5" name="Google Shape;395;g327467a3d88_0_3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27467a3d88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3" name="Google Shape;403;g327467a3d88_0_3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27467a3d88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6" name="Google Shape;416;g327467a3d88_0_3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27467a3d88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28" name="Google Shape;428;g327467a3d88_0_4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27467a3d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Ambiguity: </a:t>
            </a:r>
            <a:r>
              <a:rPr lang="en-GB"/>
              <a:t>Using ambiguous language in order to lead to a misleading conclusion.</a:t>
            </a:r>
            <a:endParaRPr/>
          </a:p>
        </p:txBody>
      </p:sp>
      <p:sp>
        <p:nvSpPr>
          <p:cNvPr id="129" name="Google Shape;129;g327467a3d88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27467a3d88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1" name="Google Shape;441;g327467a3d88_0_4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27467a3d88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3" name="Google Shape;453;g327467a3d88_0_4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27467a3d88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6" name="Google Shape;466;g327467a3d88_0_4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27467a3d88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8" name="Google Shape;478;g327467a3d88_0_4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27467a3d88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6" name="Google Shape;486;g327467a3d88_0_4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27467a3d88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4" name="Google Shape;494;g327467a3d88_0_3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27467a3d88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7" name="Google Shape;507;g327467a3d88_0_3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27467a3d88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9" name="Google Shape;519;g327467a3d88_0_3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27467a3d88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7" name="Google Shape;527;g327467a3d88_0_4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27467a3d88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0" name="Google Shape;540;g327467a3d88_0_4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7467a3d8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27467a3d88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27467a3d88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2" name="Google Shape;552;g327467a3d88_0_4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27467a3d88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0" name="Google Shape;560;g327467a3d88_0_5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27467a3d88_0_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g327467a3d88_0_5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c0435485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Fake Experts: Presenting an unqualified person or institution as a source of credible information.</a:t>
            </a:r>
            <a:endParaRPr/>
          </a:p>
        </p:txBody>
      </p:sp>
      <p:sp>
        <p:nvSpPr>
          <p:cNvPr id="152" name="Google Shape;152;g32c04354854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2c0435485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2c04354854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27467a3d8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Straw Man: Misrepresenting or exaggerating an opponent’s position to make it easier to attack.</a:t>
            </a:r>
            <a:endParaRPr/>
          </a:p>
        </p:txBody>
      </p:sp>
      <p:sp>
        <p:nvSpPr>
          <p:cNvPr id="175" name="Google Shape;175;g327467a3d88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2c04354854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32c04354854_0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27467a3d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Bias/ Vague or Misleading Terminology: The use of unclear or deceptive language is a common greenwashing tactic. For instance, companies may market their product as "natural," "organic," or "eco-friendly" without defining these terms. Since there are no standard regulations, these labels may be misleading, and some companies may use them to falsely suggest that their product is environmentally friendly.</a:t>
            </a:r>
            <a:endParaRPr/>
          </a:p>
        </p:txBody>
      </p:sp>
      <p:sp>
        <p:nvSpPr>
          <p:cNvPr id="198" name="Google Shape;198;g327467a3d88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35.png"/><Relationship Id="rId9" Type="http://schemas.openxmlformats.org/officeDocument/2006/relationships/image" Target="../media/image1.png"/><Relationship Id="rId5" Type="http://schemas.openxmlformats.org/officeDocument/2006/relationships/image" Target="../media/image28.png"/><Relationship Id="rId6" Type="http://schemas.openxmlformats.org/officeDocument/2006/relationships/image" Target="../media/image7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35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28.pn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Relationship Id="rId4" Type="http://schemas.openxmlformats.org/officeDocument/2006/relationships/image" Target="../media/image36.png"/><Relationship Id="rId5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Relationship Id="rId4" Type="http://schemas.openxmlformats.org/officeDocument/2006/relationships/image" Target="../media/image31.png"/><Relationship Id="rId5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g"/><Relationship Id="rId4" Type="http://schemas.openxmlformats.org/officeDocument/2006/relationships/image" Target="../media/image33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Relationship Id="rId4" Type="http://schemas.openxmlformats.org/officeDocument/2006/relationships/image" Target="../media/image32.png"/><Relationship Id="rId5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jpg"/><Relationship Id="rId4" Type="http://schemas.openxmlformats.org/officeDocument/2006/relationships/image" Target="../media/image30.png"/><Relationship Id="rId5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jpg"/><Relationship Id="rId4" Type="http://schemas.openxmlformats.org/officeDocument/2006/relationships/image" Target="../media/image34.png"/><Relationship Id="rId5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EAE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7"/>
          <p:cNvSpPr/>
          <p:nvPr/>
        </p:nvSpPr>
        <p:spPr>
          <a:xfrm>
            <a:off x="715100" y="1226525"/>
            <a:ext cx="7000200" cy="2311500"/>
          </a:xfrm>
          <a:prstGeom prst="rect">
            <a:avLst/>
          </a:prstGeom>
          <a:noFill/>
          <a:ln cap="flat" cmpd="sng" w="762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7"/>
          <p:cNvSpPr txBox="1"/>
          <p:nvPr/>
        </p:nvSpPr>
        <p:spPr>
          <a:xfrm>
            <a:off x="994400" y="2213550"/>
            <a:ext cx="40230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Roboto Condensed Medium"/>
                <a:ea typeface="Roboto Condensed Medium"/>
                <a:cs typeface="Roboto Condensed Medium"/>
                <a:sym typeface="Roboto Condensed Medium"/>
              </a:rPr>
              <a:t>Persuasive techniques &amp; the FLICC Framework</a:t>
            </a:r>
            <a:endParaRPr sz="3000">
              <a:solidFill>
                <a:schemeClr val="lt1"/>
              </a:solidFill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994400" y="1387325"/>
            <a:ext cx="64389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Roboto Condensed Black"/>
                <a:ea typeface="Roboto Condensed Black"/>
                <a:cs typeface="Roboto Condensed Black"/>
                <a:sym typeface="Roboto Condensed Black"/>
              </a:rPr>
              <a:t>‘Cranky Uncle’</a:t>
            </a:r>
            <a:endParaRPr sz="4800">
              <a:solidFill>
                <a:schemeClr val="lt1"/>
              </a:solidFill>
              <a:latin typeface="Roboto Condensed Black"/>
              <a:ea typeface="Roboto Condensed Black"/>
              <a:cs typeface="Roboto Condensed Black"/>
              <a:sym typeface="Roboto Condensed Black"/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2050" y="279425"/>
            <a:ext cx="2128075" cy="42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327" y="-36925"/>
            <a:ext cx="7148198" cy="476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6"/>
          <p:cNvSpPr/>
          <p:nvPr/>
        </p:nvSpPr>
        <p:spPr>
          <a:xfrm>
            <a:off x="0" y="-156550"/>
            <a:ext cx="3158700" cy="5300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6"/>
          <p:cNvSpPr/>
          <p:nvPr/>
        </p:nvSpPr>
        <p:spPr>
          <a:xfrm>
            <a:off x="3094500" y="-156550"/>
            <a:ext cx="6049500" cy="5300100"/>
          </a:xfrm>
          <a:prstGeom prst="rect">
            <a:avLst/>
          </a:prstGeom>
          <a:solidFill>
            <a:srgbClr val="0070B4">
              <a:alpha val="2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6"/>
          <p:cNvSpPr/>
          <p:nvPr/>
        </p:nvSpPr>
        <p:spPr>
          <a:xfrm>
            <a:off x="322729" y="1385048"/>
            <a:ext cx="3415500" cy="21651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6"/>
          <p:cNvSpPr txBox="1"/>
          <p:nvPr/>
        </p:nvSpPr>
        <p:spPr>
          <a:xfrm>
            <a:off x="442926" y="1601925"/>
            <a:ext cx="28590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‘Cranky Uncle’</a:t>
            </a:r>
            <a:endParaRPr b="1" sz="36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Online Game</a:t>
            </a:r>
            <a:endParaRPr b="1" sz="36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6"/>
          <p:cNvSpPr txBox="1"/>
          <p:nvPr/>
        </p:nvSpPr>
        <p:spPr>
          <a:xfrm>
            <a:off x="442925" y="2896800"/>
            <a:ext cx="2715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https://crankyuncle.com/game/</a:t>
            </a:r>
            <a:endParaRPr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9" name="Google Shape;219;p36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EXPLORE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7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7"/>
          <p:cNvSpPr/>
          <p:nvPr/>
        </p:nvSpPr>
        <p:spPr>
          <a:xfrm>
            <a:off x="-28967" y="1298762"/>
            <a:ext cx="9173100" cy="26868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7"/>
          <p:cNvSpPr/>
          <p:nvPr/>
        </p:nvSpPr>
        <p:spPr>
          <a:xfrm>
            <a:off x="262439" y="1023257"/>
            <a:ext cx="8586000" cy="32223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7"/>
          <p:cNvSpPr txBox="1"/>
          <p:nvPr/>
        </p:nvSpPr>
        <p:spPr>
          <a:xfrm>
            <a:off x="462648" y="3001288"/>
            <a:ext cx="12885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Fake Experts</a:t>
            </a:r>
            <a:endParaRPr b="1" sz="2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29" name="Google Shape;229;p37"/>
          <p:cNvSpPr txBox="1"/>
          <p:nvPr/>
        </p:nvSpPr>
        <p:spPr>
          <a:xfrm>
            <a:off x="196588" y="352598"/>
            <a:ext cx="5425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FLICC Framework</a:t>
            </a:r>
            <a:endParaRPr b="1" sz="42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30" name="Google Shape;23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075" y="1685364"/>
            <a:ext cx="1159650" cy="115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9113" y="1685356"/>
            <a:ext cx="1159650" cy="11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93174" y="1687841"/>
            <a:ext cx="1159650" cy="115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5211" y="1685356"/>
            <a:ext cx="1159650" cy="11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71150" y="1685344"/>
            <a:ext cx="1159649" cy="115967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7"/>
          <p:cNvSpPr txBox="1"/>
          <p:nvPr/>
        </p:nvSpPr>
        <p:spPr>
          <a:xfrm>
            <a:off x="2184698" y="3001288"/>
            <a:ext cx="12885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Logical Fallacies</a:t>
            </a:r>
            <a:endParaRPr b="1" sz="2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6" name="Google Shape;236;p37"/>
          <p:cNvSpPr txBox="1"/>
          <p:nvPr/>
        </p:nvSpPr>
        <p:spPr>
          <a:xfrm>
            <a:off x="3771575" y="3001288"/>
            <a:ext cx="1558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Impossible Expectations</a:t>
            </a:r>
            <a:endParaRPr b="1" sz="2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7" name="Google Shape;237;p37"/>
          <p:cNvSpPr txBox="1"/>
          <p:nvPr/>
        </p:nvSpPr>
        <p:spPr>
          <a:xfrm>
            <a:off x="5557200" y="3001288"/>
            <a:ext cx="1431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Conspiracy Theories</a:t>
            </a:r>
            <a:endParaRPr b="1" sz="2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8" name="Google Shape;238;p37"/>
          <p:cNvSpPr txBox="1"/>
          <p:nvPr/>
        </p:nvSpPr>
        <p:spPr>
          <a:xfrm>
            <a:off x="7279225" y="3001288"/>
            <a:ext cx="14316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1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Cherry Picking</a:t>
            </a:r>
            <a:endParaRPr b="1" sz="21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7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/>
          <p:nvPr/>
        </p:nvSpPr>
        <p:spPr>
          <a:xfrm>
            <a:off x="0" y="-156550"/>
            <a:ext cx="9210600" cy="5300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8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48" name="Google Shape;248;p38"/>
          <p:cNvPicPr preferRelativeResize="0"/>
          <p:nvPr/>
        </p:nvPicPr>
        <p:blipFill rotWithShape="1">
          <a:blip r:embed="rId4">
            <a:alphaModFix/>
          </a:blip>
          <a:srcRect b="37694" l="0" r="0" t="0"/>
          <a:stretch/>
        </p:blipFill>
        <p:spPr>
          <a:xfrm>
            <a:off x="311125" y="828675"/>
            <a:ext cx="839785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8"/>
          <p:cNvSpPr/>
          <p:nvPr/>
        </p:nvSpPr>
        <p:spPr>
          <a:xfrm>
            <a:off x="538200" y="828675"/>
            <a:ext cx="8067600" cy="13239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9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9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9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9"/>
          <p:cNvSpPr txBox="1"/>
          <p:nvPr/>
        </p:nvSpPr>
        <p:spPr>
          <a:xfrm>
            <a:off x="3062979" y="1592250"/>
            <a:ext cx="41379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Fake Experts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59" name="Google Shape;2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75" y="1439857"/>
            <a:ext cx="1892276" cy="189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9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62" name="Google Shape;262;p39"/>
          <p:cNvSpPr txBox="1"/>
          <p:nvPr/>
        </p:nvSpPr>
        <p:spPr>
          <a:xfrm>
            <a:off x="3062975" y="2397150"/>
            <a:ext cx="51189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Presenting an unqualified person or institution as a source of credible information. 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/>
          <p:nvPr/>
        </p:nvSpPr>
        <p:spPr>
          <a:xfrm>
            <a:off x="0" y="-156550"/>
            <a:ext cx="9210600" cy="5300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6550"/>
            <a:ext cx="9210600" cy="5180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0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1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1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83" y="1439834"/>
            <a:ext cx="1892276" cy="189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1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1"/>
          <p:cNvSpPr txBox="1"/>
          <p:nvPr/>
        </p:nvSpPr>
        <p:spPr>
          <a:xfrm>
            <a:off x="3062979" y="1516050"/>
            <a:ext cx="41379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Logical Fallacies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81" name="Google Shape;28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1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83" name="Google Shape;283;p41"/>
          <p:cNvSpPr txBox="1"/>
          <p:nvPr/>
        </p:nvSpPr>
        <p:spPr>
          <a:xfrm>
            <a:off x="3062975" y="2320950"/>
            <a:ext cx="49572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Arguments where the conclusion doesn’t logically follow from the premises. Also known as a non sequitur. </a:t>
            </a: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2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2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2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2"/>
          <p:cNvSpPr txBox="1"/>
          <p:nvPr/>
        </p:nvSpPr>
        <p:spPr>
          <a:xfrm>
            <a:off x="2257350" y="1020750"/>
            <a:ext cx="46293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Logical Fallacies example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93" name="Google Shape;29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2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95" name="Google Shape;295;p42"/>
          <p:cNvSpPr txBox="1"/>
          <p:nvPr/>
        </p:nvSpPr>
        <p:spPr>
          <a:xfrm>
            <a:off x="1704975" y="2066925"/>
            <a:ext cx="58485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“I have blue eyes therefore I know quantum physics.”</a:t>
            </a:r>
            <a:endParaRPr sz="2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3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3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3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75" y="1449414"/>
            <a:ext cx="1892276" cy="189231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3"/>
          <p:cNvSpPr txBox="1"/>
          <p:nvPr/>
        </p:nvSpPr>
        <p:spPr>
          <a:xfrm>
            <a:off x="3062975" y="1592250"/>
            <a:ext cx="48429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Impossible Expectations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06" name="Google Shape;30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3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08" name="Google Shape;308;p43"/>
          <p:cNvSpPr txBox="1"/>
          <p:nvPr/>
        </p:nvSpPr>
        <p:spPr>
          <a:xfrm>
            <a:off x="3062975" y="2397150"/>
            <a:ext cx="49572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Demanding unrealistic standards of certainty before acting on the science. </a:t>
            </a: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  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/>
          <p:nvPr/>
        </p:nvSpPr>
        <p:spPr>
          <a:xfrm>
            <a:off x="0" y="-156550"/>
            <a:ext cx="9210600" cy="5300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6546"/>
            <a:ext cx="9210600" cy="518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4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5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5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5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76" y="1443883"/>
            <a:ext cx="1892275" cy="188415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5"/>
          <p:cNvSpPr txBox="1"/>
          <p:nvPr/>
        </p:nvSpPr>
        <p:spPr>
          <a:xfrm>
            <a:off x="3062979" y="1516050"/>
            <a:ext cx="41379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Conspiracy Theories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27" name="Google Shape;32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5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29" name="Google Shape;329;p45"/>
          <p:cNvSpPr txBox="1"/>
          <p:nvPr/>
        </p:nvSpPr>
        <p:spPr>
          <a:xfrm>
            <a:off x="3062975" y="2320950"/>
            <a:ext cx="49572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Proposing a secret plan to implement a nefarious scheme such as hiding a truth or perpetuating misinformation. </a:t>
            </a: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  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/>
          <p:nvPr/>
        </p:nvSpPr>
        <p:spPr>
          <a:xfrm>
            <a:off x="-1075" y="50"/>
            <a:ext cx="9144000" cy="5143500"/>
          </a:xfrm>
          <a:prstGeom prst="rect">
            <a:avLst/>
          </a:prstGeom>
          <a:solidFill>
            <a:srgbClr val="0070B4">
              <a:alpha val="580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8"/>
          <p:cNvSpPr/>
          <p:nvPr/>
        </p:nvSpPr>
        <p:spPr>
          <a:xfrm>
            <a:off x="125" y="994125"/>
            <a:ext cx="9144000" cy="28227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8"/>
          <p:cNvSpPr/>
          <p:nvPr/>
        </p:nvSpPr>
        <p:spPr>
          <a:xfrm>
            <a:off x="981775" y="1752600"/>
            <a:ext cx="7076400" cy="16986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8"/>
          <p:cNvSpPr txBox="1"/>
          <p:nvPr/>
        </p:nvSpPr>
        <p:spPr>
          <a:xfrm>
            <a:off x="1263425" y="1982400"/>
            <a:ext cx="6587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“Thermometer readings have uncertainty which means we don’t know whether global warming is happening.”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24" name="Google Shape;1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ENGAGE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2878950" y="1133150"/>
            <a:ext cx="3386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Truth or deceptive?</a:t>
            </a:r>
            <a:endParaRPr sz="27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"/>
          <p:cNvSpPr/>
          <p:nvPr/>
        </p:nvSpPr>
        <p:spPr>
          <a:xfrm>
            <a:off x="0" y="-156550"/>
            <a:ext cx="9210600" cy="530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6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37" name="Google Shape;33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266" y="419100"/>
            <a:ext cx="8443476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7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7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47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68" y="1449434"/>
            <a:ext cx="1892275" cy="189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7"/>
          <p:cNvSpPr txBox="1"/>
          <p:nvPr/>
        </p:nvSpPr>
        <p:spPr>
          <a:xfrm>
            <a:off x="3062979" y="1516050"/>
            <a:ext cx="41379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Cherry Picking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48" name="Google Shape;348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7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50" name="Google Shape;350;p47"/>
          <p:cNvSpPr txBox="1"/>
          <p:nvPr/>
        </p:nvSpPr>
        <p:spPr>
          <a:xfrm>
            <a:off x="3062975" y="2320950"/>
            <a:ext cx="49572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Carefully selecting data that appear to confirm one position while ignoring other data that contradicts that position. 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8"/>
          <p:cNvSpPr/>
          <p:nvPr/>
        </p:nvSpPr>
        <p:spPr>
          <a:xfrm>
            <a:off x="0" y="-156550"/>
            <a:ext cx="9210600" cy="5300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-209550"/>
            <a:ext cx="9330274" cy="524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8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/>
          <p:nvPr/>
        </p:nvSpPr>
        <p:spPr>
          <a:xfrm>
            <a:off x="0" y="-156550"/>
            <a:ext cx="9210600" cy="5300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9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366" name="Google Shape;366;p49"/>
          <p:cNvPicPr preferRelativeResize="0"/>
          <p:nvPr/>
        </p:nvPicPr>
        <p:blipFill rotWithShape="1">
          <a:blip r:embed="rId4">
            <a:alphaModFix/>
          </a:blip>
          <a:srcRect b="37694" l="0" r="0" t="0"/>
          <a:stretch/>
        </p:blipFill>
        <p:spPr>
          <a:xfrm>
            <a:off x="311125" y="828675"/>
            <a:ext cx="839785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9"/>
          <p:cNvSpPr/>
          <p:nvPr/>
        </p:nvSpPr>
        <p:spPr>
          <a:xfrm>
            <a:off x="538200" y="2286000"/>
            <a:ext cx="8067600" cy="16098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0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0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0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75" y="1439838"/>
            <a:ext cx="1892275" cy="189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0"/>
          <p:cNvSpPr txBox="1"/>
          <p:nvPr/>
        </p:nvSpPr>
        <p:spPr>
          <a:xfrm>
            <a:off x="3062979" y="1516050"/>
            <a:ext cx="41379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Ambiguity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78" name="Google Shape;378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0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80" name="Google Shape;380;p50"/>
          <p:cNvSpPr txBox="1"/>
          <p:nvPr/>
        </p:nvSpPr>
        <p:spPr>
          <a:xfrm>
            <a:off x="3062975" y="2320950"/>
            <a:ext cx="49572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Using ambiguous language in order to lead to a misleading conclusion. 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1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1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1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51"/>
          <p:cNvSpPr txBox="1"/>
          <p:nvPr/>
        </p:nvSpPr>
        <p:spPr>
          <a:xfrm>
            <a:off x="2826450" y="1020750"/>
            <a:ext cx="34911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Ambiguity</a:t>
            </a: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example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90" name="Google Shape;39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1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92" name="Google Shape;392;p51"/>
          <p:cNvSpPr txBox="1"/>
          <p:nvPr/>
        </p:nvSpPr>
        <p:spPr>
          <a:xfrm>
            <a:off x="1062000" y="2066925"/>
            <a:ext cx="7020000" cy="14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“Thermometer readings have uncertainty so we don’t know whether global warming is happening.”</a:t>
            </a:r>
            <a:endParaRPr sz="2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2"/>
          <p:cNvSpPr/>
          <p:nvPr/>
        </p:nvSpPr>
        <p:spPr>
          <a:xfrm>
            <a:off x="0" y="-156550"/>
            <a:ext cx="9210600" cy="5300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150" y="-214296"/>
            <a:ext cx="9321800" cy="52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2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3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53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53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" name="Google Shape;40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74" y="1449438"/>
            <a:ext cx="1892274" cy="1892274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3"/>
          <p:cNvSpPr txBox="1"/>
          <p:nvPr/>
        </p:nvSpPr>
        <p:spPr>
          <a:xfrm>
            <a:off x="3062979" y="1516050"/>
            <a:ext cx="41379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False Analogy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11" name="Google Shape;411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3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13" name="Google Shape;413;p53"/>
          <p:cNvSpPr txBox="1"/>
          <p:nvPr/>
        </p:nvSpPr>
        <p:spPr>
          <a:xfrm>
            <a:off x="3062975" y="2320950"/>
            <a:ext cx="49572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Assuming that because two things are</a:t>
            </a:r>
            <a:b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alike in some ways, they are alike in</a:t>
            </a:r>
            <a:b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some other respect.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4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54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54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54"/>
          <p:cNvSpPr txBox="1"/>
          <p:nvPr/>
        </p:nvSpPr>
        <p:spPr>
          <a:xfrm>
            <a:off x="2475150" y="1020750"/>
            <a:ext cx="41937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False Analogy</a:t>
            </a: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example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23" name="Google Shape;42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4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25" name="Google Shape;425;p54"/>
          <p:cNvSpPr txBox="1"/>
          <p:nvPr/>
        </p:nvSpPr>
        <p:spPr>
          <a:xfrm>
            <a:off x="1062000" y="2066925"/>
            <a:ext cx="70200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Todd asks Anne to pass him a spoon. Anne instead passes Todd a fork. When Todd complains Anne says: ‘What’s the problem? A fork is basically just a spoon with extra pointy bits’.</a:t>
            </a:r>
            <a:endParaRPr sz="23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5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55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55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75" y="1449438"/>
            <a:ext cx="1892274" cy="1892274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5"/>
          <p:cNvSpPr txBox="1"/>
          <p:nvPr/>
        </p:nvSpPr>
        <p:spPr>
          <a:xfrm>
            <a:off x="3062979" y="1516050"/>
            <a:ext cx="41379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Misrepresentation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36" name="Google Shape;436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5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38" name="Google Shape;438;p55"/>
          <p:cNvSpPr txBox="1"/>
          <p:nvPr/>
        </p:nvSpPr>
        <p:spPr>
          <a:xfrm>
            <a:off x="3062975" y="2320950"/>
            <a:ext cx="49572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Misrepresenting a situation or an</a:t>
            </a:r>
            <a:b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opponent’s position in such a way as</a:t>
            </a:r>
            <a:b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to distort understanding.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/>
          <p:nvPr/>
        </p:nvSpPr>
        <p:spPr>
          <a:xfrm>
            <a:off x="-1075" y="50"/>
            <a:ext cx="9144000" cy="5143500"/>
          </a:xfrm>
          <a:prstGeom prst="rect">
            <a:avLst/>
          </a:prstGeom>
          <a:solidFill>
            <a:srgbClr val="0070B4">
              <a:alpha val="580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9"/>
          <p:cNvSpPr/>
          <p:nvPr/>
        </p:nvSpPr>
        <p:spPr>
          <a:xfrm>
            <a:off x="125" y="994125"/>
            <a:ext cx="9144000" cy="28227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9"/>
          <p:cNvSpPr/>
          <p:nvPr/>
        </p:nvSpPr>
        <p:spPr>
          <a:xfrm>
            <a:off x="981775" y="1752600"/>
            <a:ext cx="7076400" cy="16986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1263425" y="1982400"/>
            <a:ext cx="6587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“Thermometer readings have uncertainty which means we don’t know whether global warming is happening.”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35" name="Google Shape;13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9"/>
          <p:cNvSpPr txBox="1"/>
          <p:nvPr/>
        </p:nvSpPr>
        <p:spPr>
          <a:xfrm>
            <a:off x="2878950" y="1133150"/>
            <a:ext cx="3386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Truth or deceptive?</a:t>
            </a:r>
            <a:endParaRPr sz="27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7" name="Google Shape;137;p29"/>
          <p:cNvSpPr txBox="1"/>
          <p:nvPr/>
        </p:nvSpPr>
        <p:spPr>
          <a:xfrm>
            <a:off x="2989050" y="2787775"/>
            <a:ext cx="3165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EB61"/>
                </a:solidFill>
                <a:latin typeface="Roboto Black"/>
                <a:ea typeface="Roboto Black"/>
                <a:cs typeface="Roboto Black"/>
                <a:sym typeface="Roboto Black"/>
              </a:rPr>
              <a:t>D</a:t>
            </a:r>
            <a:r>
              <a:rPr lang="en-GB" sz="2400">
                <a:solidFill>
                  <a:srgbClr val="FFEB61"/>
                </a:solidFill>
                <a:latin typeface="Roboto Black"/>
                <a:ea typeface="Roboto Black"/>
                <a:cs typeface="Roboto Black"/>
                <a:sym typeface="Roboto Black"/>
              </a:rPr>
              <a:t>eception:</a:t>
            </a:r>
            <a:r>
              <a:rPr lang="en-GB" sz="2400">
                <a:solidFill>
                  <a:srgbClr val="F4CCCC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en-GB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Ambiguity</a:t>
            </a:r>
            <a:endParaRPr sz="23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ENGAGE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6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56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56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56"/>
          <p:cNvSpPr txBox="1"/>
          <p:nvPr/>
        </p:nvSpPr>
        <p:spPr>
          <a:xfrm>
            <a:off x="2109000" y="1020750"/>
            <a:ext cx="4926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Misrepresentation</a:t>
            </a: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example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48" name="Google Shape;44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56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50" name="Google Shape;450;p56"/>
          <p:cNvSpPr txBox="1"/>
          <p:nvPr/>
        </p:nvSpPr>
        <p:spPr>
          <a:xfrm>
            <a:off x="1062000" y="2066925"/>
            <a:ext cx="7020000" cy="16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“They changed the name from ‘global warming’ to ‘climate change’ because global warming stopped happening.”</a:t>
            </a:r>
            <a:endParaRPr sz="2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7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57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57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75" y="1449438"/>
            <a:ext cx="1892276" cy="1892274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7"/>
          <p:cNvSpPr txBox="1"/>
          <p:nvPr/>
        </p:nvSpPr>
        <p:spPr>
          <a:xfrm>
            <a:off x="3062979" y="1516050"/>
            <a:ext cx="41379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Oversimplification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61" name="Google Shape;461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57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63" name="Google Shape;463;p57"/>
          <p:cNvSpPr txBox="1"/>
          <p:nvPr/>
        </p:nvSpPr>
        <p:spPr>
          <a:xfrm>
            <a:off x="3062975" y="2320950"/>
            <a:ext cx="49572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Simplifying a situation in such a way as</a:t>
            </a:r>
            <a:b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to distort understanding, leading to erroneous conclusions. 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58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58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58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8"/>
          <p:cNvSpPr txBox="1"/>
          <p:nvPr/>
        </p:nvSpPr>
        <p:spPr>
          <a:xfrm>
            <a:off x="2109000" y="1020750"/>
            <a:ext cx="4926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Oversimplification</a:t>
            </a: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example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73" name="Google Shape;47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58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75" name="Google Shape;475;p58"/>
          <p:cNvSpPr txBox="1"/>
          <p:nvPr/>
        </p:nvSpPr>
        <p:spPr>
          <a:xfrm>
            <a:off x="1062000" y="2066925"/>
            <a:ext cx="7020000" cy="14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“CO2 is plant food so emitting CO2 is</a:t>
            </a:r>
            <a:br>
              <a:rPr lang="en-GB" sz="2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2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good for plants.”</a:t>
            </a:r>
            <a:endParaRPr sz="2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9"/>
          <p:cNvSpPr/>
          <p:nvPr/>
        </p:nvSpPr>
        <p:spPr>
          <a:xfrm>
            <a:off x="0" y="-156550"/>
            <a:ext cx="9210600" cy="5300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" name="Google Shape;48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625" y="-214296"/>
            <a:ext cx="9321800" cy="52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59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/>
          <p:nvPr/>
        </p:nvSpPr>
        <p:spPr>
          <a:xfrm>
            <a:off x="0" y="-156550"/>
            <a:ext cx="9210600" cy="5300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9" name="Google Shape;48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675" y="-214296"/>
            <a:ext cx="9315450" cy="52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60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61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61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61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75" y="1439850"/>
            <a:ext cx="1892274" cy="1892274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61"/>
          <p:cNvSpPr txBox="1"/>
          <p:nvPr/>
        </p:nvSpPr>
        <p:spPr>
          <a:xfrm>
            <a:off x="3062979" y="1516050"/>
            <a:ext cx="41379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Herring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02" name="Google Shape;502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61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04" name="Google Shape;504;p61"/>
          <p:cNvSpPr txBox="1"/>
          <p:nvPr/>
        </p:nvSpPr>
        <p:spPr>
          <a:xfrm>
            <a:off x="3062975" y="2320950"/>
            <a:ext cx="49572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Deliberately diverting attention to an irrelevant point to distract from a more important point.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2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62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62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2"/>
          <p:cNvSpPr txBox="1"/>
          <p:nvPr/>
        </p:nvSpPr>
        <p:spPr>
          <a:xfrm>
            <a:off x="2661000" y="1020750"/>
            <a:ext cx="3822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Red Herring</a:t>
            </a: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example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14" name="Google Shape;51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2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16" name="Google Shape;516;p62"/>
          <p:cNvSpPr txBox="1"/>
          <p:nvPr/>
        </p:nvSpPr>
        <p:spPr>
          <a:xfrm>
            <a:off x="1062000" y="2066925"/>
            <a:ext cx="7020000" cy="14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“CO2 is only 0.04 percent of the atmosphere so can’t have a</a:t>
            </a:r>
            <a:br>
              <a:rPr lang="en-GB" sz="2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-GB" sz="2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significant effect.”</a:t>
            </a:r>
            <a:endParaRPr sz="2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3"/>
          <p:cNvSpPr/>
          <p:nvPr/>
        </p:nvSpPr>
        <p:spPr>
          <a:xfrm>
            <a:off x="0" y="-156550"/>
            <a:ext cx="9210600" cy="5300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2" name="Google Shape;52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150" y="-204771"/>
            <a:ext cx="9324976" cy="524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63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64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64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64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3" name="Google Shape;533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75" y="1439838"/>
            <a:ext cx="1892276" cy="189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64"/>
          <p:cNvSpPr txBox="1"/>
          <p:nvPr/>
        </p:nvSpPr>
        <p:spPr>
          <a:xfrm>
            <a:off x="3062979" y="1516050"/>
            <a:ext cx="41379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Anecdote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35" name="Google Shape;535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4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37" name="Google Shape;537;p64"/>
          <p:cNvSpPr txBox="1"/>
          <p:nvPr/>
        </p:nvSpPr>
        <p:spPr>
          <a:xfrm>
            <a:off x="3062975" y="2320950"/>
            <a:ext cx="49572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Using personal experience or isolated examples instead of sound arguments or compelling evidence. 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967" y="-1"/>
            <a:ext cx="9171951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5"/>
          <p:cNvSpPr/>
          <p:nvPr/>
        </p:nvSpPr>
        <p:spPr>
          <a:xfrm>
            <a:off x="-28967" y="0"/>
            <a:ext cx="9171900" cy="5143500"/>
          </a:xfrm>
          <a:prstGeom prst="rect">
            <a:avLst/>
          </a:prstGeom>
          <a:solidFill>
            <a:srgbClr val="0070B4">
              <a:alpha val="4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65"/>
          <p:cNvSpPr/>
          <p:nvPr/>
        </p:nvSpPr>
        <p:spPr>
          <a:xfrm>
            <a:off x="-28975" y="542925"/>
            <a:ext cx="9173100" cy="3686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65"/>
          <p:cNvSpPr/>
          <p:nvPr/>
        </p:nvSpPr>
        <p:spPr>
          <a:xfrm>
            <a:off x="262450" y="276225"/>
            <a:ext cx="8586000" cy="42387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65"/>
          <p:cNvSpPr txBox="1"/>
          <p:nvPr/>
        </p:nvSpPr>
        <p:spPr>
          <a:xfrm>
            <a:off x="2862150" y="1020750"/>
            <a:ext cx="34197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3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Anecdote example</a:t>
            </a:r>
            <a:endParaRPr b="1" sz="3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47" name="Google Shape;547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65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49" name="Google Shape;549;p65"/>
          <p:cNvSpPr txBox="1"/>
          <p:nvPr/>
        </p:nvSpPr>
        <p:spPr>
          <a:xfrm>
            <a:off x="1062000" y="2066925"/>
            <a:ext cx="70200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“My brother was in an unhappy marriage—getting married is a bad idea.”</a:t>
            </a:r>
            <a:endParaRPr sz="2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/>
          <p:nvPr/>
        </p:nvSpPr>
        <p:spPr>
          <a:xfrm>
            <a:off x="-1075" y="50"/>
            <a:ext cx="9144000" cy="5143500"/>
          </a:xfrm>
          <a:prstGeom prst="rect">
            <a:avLst/>
          </a:prstGeom>
          <a:solidFill>
            <a:srgbClr val="0070B4">
              <a:alpha val="580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0"/>
          <p:cNvSpPr/>
          <p:nvPr/>
        </p:nvSpPr>
        <p:spPr>
          <a:xfrm>
            <a:off x="125" y="994125"/>
            <a:ext cx="9144000" cy="28227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0"/>
          <p:cNvSpPr/>
          <p:nvPr/>
        </p:nvSpPr>
        <p:spPr>
          <a:xfrm>
            <a:off x="981775" y="1752600"/>
            <a:ext cx="7076400" cy="16986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0"/>
          <p:cNvSpPr txBox="1"/>
          <p:nvPr/>
        </p:nvSpPr>
        <p:spPr>
          <a:xfrm>
            <a:off x="1263425" y="1906200"/>
            <a:ext cx="65871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“A retired physicist argues against the climate consensus, claiming the current weather change is just a natural occurrence.”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47" name="Google Shape;14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0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ENGAGE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9" name="Google Shape;149;p30"/>
          <p:cNvSpPr txBox="1"/>
          <p:nvPr/>
        </p:nvSpPr>
        <p:spPr>
          <a:xfrm>
            <a:off x="2878950" y="1133150"/>
            <a:ext cx="3386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Truth or deceptive?</a:t>
            </a:r>
            <a:endParaRPr sz="27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6"/>
          <p:cNvSpPr/>
          <p:nvPr/>
        </p:nvSpPr>
        <p:spPr>
          <a:xfrm>
            <a:off x="0" y="-156550"/>
            <a:ext cx="9210600" cy="5300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150" y="-198275"/>
            <a:ext cx="9315450" cy="5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66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EXPLAIN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7"/>
          <p:cNvSpPr/>
          <p:nvPr/>
        </p:nvSpPr>
        <p:spPr>
          <a:xfrm>
            <a:off x="0" y="-156550"/>
            <a:ext cx="9210600" cy="53001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67"/>
          <p:cNvSpPr/>
          <p:nvPr/>
        </p:nvSpPr>
        <p:spPr>
          <a:xfrm>
            <a:off x="557250" y="342900"/>
            <a:ext cx="8029500" cy="6381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67"/>
          <p:cNvPicPr preferRelativeResize="0"/>
          <p:nvPr/>
        </p:nvPicPr>
        <p:blipFill rotWithShape="1">
          <a:blip r:embed="rId4">
            <a:alphaModFix/>
          </a:blip>
          <a:srcRect b="37694" l="0" r="0" t="0"/>
          <a:stretch/>
        </p:blipFill>
        <p:spPr>
          <a:xfrm>
            <a:off x="373075" y="1247775"/>
            <a:ext cx="839785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67"/>
          <p:cNvSpPr txBox="1"/>
          <p:nvPr/>
        </p:nvSpPr>
        <p:spPr>
          <a:xfrm>
            <a:off x="685800" y="428775"/>
            <a:ext cx="7772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 groups, create your own examples for 3-4 FLICC techniques</a:t>
            </a:r>
            <a:endParaRPr b="1" sz="24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67" name="Google Shape;567;p67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ELABORATE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8"/>
          <p:cNvSpPr/>
          <p:nvPr/>
        </p:nvSpPr>
        <p:spPr>
          <a:xfrm>
            <a:off x="-28975" y="50"/>
            <a:ext cx="9171900" cy="5143500"/>
          </a:xfrm>
          <a:prstGeom prst="rect">
            <a:avLst/>
          </a:prstGeom>
          <a:solidFill>
            <a:srgbClr val="0070B4">
              <a:alpha val="580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68"/>
          <p:cNvSpPr/>
          <p:nvPr/>
        </p:nvSpPr>
        <p:spPr>
          <a:xfrm>
            <a:off x="-29575" y="525200"/>
            <a:ext cx="9173100" cy="37830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68"/>
          <p:cNvSpPr/>
          <p:nvPr/>
        </p:nvSpPr>
        <p:spPr>
          <a:xfrm>
            <a:off x="4164675" y="379225"/>
            <a:ext cx="4418100" cy="40500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5" name="Google Shape;57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68"/>
          <p:cNvSpPr txBox="1"/>
          <p:nvPr>
            <p:ph type="title"/>
          </p:nvPr>
        </p:nvSpPr>
        <p:spPr>
          <a:xfrm>
            <a:off x="458300" y="1802750"/>
            <a:ext cx="3043200" cy="2000400"/>
          </a:xfrm>
          <a:prstGeom prst="rect">
            <a:avLst/>
          </a:prstGeom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Write your name and </a:t>
            </a:r>
            <a:r>
              <a:rPr lang="en-GB" sz="1700">
                <a:solidFill>
                  <a:srgbClr val="FFEA5F"/>
                </a:solidFill>
                <a:latin typeface="Roboto Black"/>
                <a:ea typeface="Roboto Black"/>
                <a:cs typeface="Roboto Black"/>
                <a:sym typeface="Roboto Black"/>
              </a:rPr>
              <a:t>one of your FLICC examples </a:t>
            </a:r>
            <a:r>
              <a:rPr lang="en-GB" sz="17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on a piece of paper and </a:t>
            </a:r>
            <a:r>
              <a:rPr lang="en-GB" sz="17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hand it to your teacher on the way out of class.</a:t>
            </a:r>
            <a:endParaRPr sz="19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77" name="Google Shape;577;p68"/>
          <p:cNvSpPr txBox="1"/>
          <p:nvPr/>
        </p:nvSpPr>
        <p:spPr>
          <a:xfrm>
            <a:off x="458300" y="1225375"/>
            <a:ext cx="36315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en-GB" sz="2600">
                <a:solidFill>
                  <a:srgbClr val="FFEA5F"/>
                </a:solidFill>
                <a:latin typeface="Roboto Black"/>
                <a:ea typeface="Roboto Black"/>
                <a:cs typeface="Roboto Black"/>
                <a:sym typeface="Roboto Black"/>
              </a:rPr>
              <a:t>To leave…</a:t>
            </a:r>
            <a:endParaRPr sz="2600">
              <a:solidFill>
                <a:srgbClr val="FFEA5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78" name="Google Shape;57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2126" y="662987"/>
            <a:ext cx="3485750" cy="3507426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68"/>
          <p:cNvSpPr txBox="1"/>
          <p:nvPr/>
        </p:nvSpPr>
        <p:spPr>
          <a:xfrm rot="136416">
            <a:off x="5149898" y="1166809"/>
            <a:ext cx="1898094" cy="4695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en-GB" sz="2600">
                <a:solidFill>
                  <a:srgbClr val="0070B4"/>
                </a:solidFill>
                <a:latin typeface="Roboto Black"/>
                <a:ea typeface="Roboto Black"/>
                <a:cs typeface="Roboto Black"/>
                <a:sym typeface="Roboto Black"/>
              </a:rPr>
              <a:t>Your name</a:t>
            </a:r>
            <a:endParaRPr sz="2600">
              <a:solidFill>
                <a:srgbClr val="0070B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80" name="Google Shape;580;p68"/>
          <p:cNvSpPr txBox="1"/>
          <p:nvPr/>
        </p:nvSpPr>
        <p:spPr>
          <a:xfrm rot="146479">
            <a:off x="5116774" y="1912515"/>
            <a:ext cx="2739687" cy="138995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600">
                <a:solidFill>
                  <a:srgbClr val="0070B4"/>
                </a:solidFill>
                <a:latin typeface="Roboto Black"/>
                <a:ea typeface="Roboto Black"/>
                <a:cs typeface="Roboto Black"/>
                <a:sym typeface="Roboto Black"/>
              </a:rPr>
              <a:t>1 x FLICC denial technique example</a:t>
            </a:r>
            <a:endParaRPr sz="2600">
              <a:solidFill>
                <a:srgbClr val="0070B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81" name="Google Shape;581;p68"/>
          <p:cNvSpPr txBox="1"/>
          <p:nvPr/>
        </p:nvSpPr>
        <p:spPr>
          <a:xfrm rot="4665949">
            <a:off x="7310779" y="3455993"/>
            <a:ext cx="525228" cy="60791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3500">
                <a:solidFill>
                  <a:srgbClr val="0070B4"/>
                </a:solidFill>
                <a:latin typeface="Roboto Black"/>
                <a:ea typeface="Roboto Black"/>
                <a:cs typeface="Roboto Black"/>
                <a:sym typeface="Roboto Black"/>
              </a:rPr>
              <a:t>:)</a:t>
            </a:r>
            <a:endParaRPr sz="3500">
              <a:solidFill>
                <a:srgbClr val="0070B4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82" name="Google Shape;582;p68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EVALUATE</a:t>
            </a:r>
            <a:endParaRPr sz="18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/>
          <p:nvPr/>
        </p:nvSpPr>
        <p:spPr>
          <a:xfrm>
            <a:off x="-1075" y="50"/>
            <a:ext cx="9144000" cy="5143500"/>
          </a:xfrm>
          <a:prstGeom prst="rect">
            <a:avLst/>
          </a:prstGeom>
          <a:solidFill>
            <a:srgbClr val="0070B4">
              <a:alpha val="580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1"/>
          <p:cNvSpPr/>
          <p:nvPr/>
        </p:nvSpPr>
        <p:spPr>
          <a:xfrm>
            <a:off x="125" y="994125"/>
            <a:ext cx="9144000" cy="28227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1"/>
          <p:cNvSpPr/>
          <p:nvPr/>
        </p:nvSpPr>
        <p:spPr>
          <a:xfrm>
            <a:off x="981775" y="1752600"/>
            <a:ext cx="7076400" cy="16986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1263425" y="1906200"/>
            <a:ext cx="65871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“A retired physicist argues against the climate consensus, claiming the current weather change is just a natural occurrence.”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1"/>
          <p:cNvSpPr txBox="1"/>
          <p:nvPr/>
        </p:nvSpPr>
        <p:spPr>
          <a:xfrm>
            <a:off x="2809050" y="2940175"/>
            <a:ext cx="3525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EB61"/>
                </a:solidFill>
                <a:latin typeface="Roboto Black"/>
                <a:ea typeface="Roboto Black"/>
                <a:cs typeface="Roboto Black"/>
                <a:sym typeface="Roboto Black"/>
              </a:rPr>
              <a:t>Deception:</a:t>
            </a:r>
            <a:r>
              <a:rPr lang="en-GB" sz="2400">
                <a:solidFill>
                  <a:srgbClr val="F4CCCC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en-GB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Fake Experts</a:t>
            </a:r>
            <a:endParaRPr sz="23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0" name="Google Shape;160;p31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ENGAGE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2878950" y="1133150"/>
            <a:ext cx="3386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Truth or deceptive?</a:t>
            </a:r>
            <a:endParaRPr sz="27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/>
          <p:nvPr/>
        </p:nvSpPr>
        <p:spPr>
          <a:xfrm>
            <a:off x="-1075" y="50"/>
            <a:ext cx="9144000" cy="5143500"/>
          </a:xfrm>
          <a:prstGeom prst="rect">
            <a:avLst/>
          </a:prstGeom>
          <a:solidFill>
            <a:srgbClr val="0070B4">
              <a:alpha val="580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2"/>
          <p:cNvSpPr/>
          <p:nvPr/>
        </p:nvSpPr>
        <p:spPr>
          <a:xfrm>
            <a:off x="125" y="994125"/>
            <a:ext cx="9144000" cy="28227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2"/>
          <p:cNvSpPr/>
          <p:nvPr/>
        </p:nvSpPr>
        <p:spPr>
          <a:xfrm>
            <a:off x="981775" y="1752600"/>
            <a:ext cx="7076400" cy="16986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1263425" y="1982400"/>
            <a:ext cx="6587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“In the 1970s, climate scientists were predicting an ice age.”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70" name="Google Shape;17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2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ENGAGE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2" name="Google Shape;172;p32"/>
          <p:cNvSpPr txBox="1"/>
          <p:nvPr/>
        </p:nvSpPr>
        <p:spPr>
          <a:xfrm>
            <a:off x="2878950" y="1133150"/>
            <a:ext cx="3386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Truth or deceptive?</a:t>
            </a:r>
            <a:endParaRPr sz="27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/>
          <p:nvPr/>
        </p:nvSpPr>
        <p:spPr>
          <a:xfrm>
            <a:off x="-1075" y="50"/>
            <a:ext cx="9144000" cy="5143500"/>
          </a:xfrm>
          <a:prstGeom prst="rect">
            <a:avLst/>
          </a:prstGeom>
          <a:solidFill>
            <a:srgbClr val="0070B4">
              <a:alpha val="580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3"/>
          <p:cNvSpPr/>
          <p:nvPr/>
        </p:nvSpPr>
        <p:spPr>
          <a:xfrm>
            <a:off x="125" y="994125"/>
            <a:ext cx="9144000" cy="28227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3"/>
          <p:cNvSpPr/>
          <p:nvPr/>
        </p:nvSpPr>
        <p:spPr>
          <a:xfrm>
            <a:off x="981775" y="1752600"/>
            <a:ext cx="7076400" cy="16986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3"/>
          <p:cNvSpPr txBox="1"/>
          <p:nvPr/>
        </p:nvSpPr>
        <p:spPr>
          <a:xfrm>
            <a:off x="1263425" y="1982400"/>
            <a:ext cx="6587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“In the 1970s, climate scientists were predicting an ice age.”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81" name="Google Shape;18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3"/>
          <p:cNvSpPr txBox="1"/>
          <p:nvPr/>
        </p:nvSpPr>
        <p:spPr>
          <a:xfrm>
            <a:off x="2963850" y="2863975"/>
            <a:ext cx="3216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EB61"/>
                </a:solidFill>
                <a:latin typeface="Roboto Black"/>
                <a:ea typeface="Roboto Black"/>
                <a:cs typeface="Roboto Black"/>
                <a:sym typeface="Roboto Black"/>
              </a:rPr>
              <a:t>Deception:</a:t>
            </a:r>
            <a:r>
              <a:rPr lang="en-GB" sz="2400">
                <a:solidFill>
                  <a:srgbClr val="F4CCCC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en-GB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Straw Man</a:t>
            </a:r>
            <a:endParaRPr sz="23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83" name="Google Shape;183;p33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ENGAGE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84" name="Google Shape;184;p33"/>
          <p:cNvSpPr txBox="1"/>
          <p:nvPr/>
        </p:nvSpPr>
        <p:spPr>
          <a:xfrm>
            <a:off x="2878950" y="1133150"/>
            <a:ext cx="3386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Truth or deceptive?</a:t>
            </a:r>
            <a:endParaRPr sz="27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/>
          <p:nvPr/>
        </p:nvSpPr>
        <p:spPr>
          <a:xfrm>
            <a:off x="-1075" y="50"/>
            <a:ext cx="9144000" cy="5143500"/>
          </a:xfrm>
          <a:prstGeom prst="rect">
            <a:avLst/>
          </a:prstGeom>
          <a:solidFill>
            <a:srgbClr val="0070B4">
              <a:alpha val="580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4"/>
          <p:cNvSpPr/>
          <p:nvPr/>
        </p:nvSpPr>
        <p:spPr>
          <a:xfrm>
            <a:off x="125" y="994125"/>
            <a:ext cx="9144000" cy="28227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4"/>
          <p:cNvSpPr/>
          <p:nvPr/>
        </p:nvSpPr>
        <p:spPr>
          <a:xfrm>
            <a:off x="981775" y="1752600"/>
            <a:ext cx="7076400" cy="16986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4"/>
          <p:cNvSpPr txBox="1"/>
          <p:nvPr/>
        </p:nvSpPr>
        <p:spPr>
          <a:xfrm>
            <a:off x="1263425" y="1982400"/>
            <a:ext cx="6587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“Our product is environmentally-friendly thus assures you that it is safe, sustainable and value for money.”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93" name="Google Shape;19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4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ENGAGE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95" name="Google Shape;195;p34"/>
          <p:cNvSpPr txBox="1"/>
          <p:nvPr/>
        </p:nvSpPr>
        <p:spPr>
          <a:xfrm>
            <a:off x="2878950" y="1133150"/>
            <a:ext cx="3386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Truth or deceptive?</a:t>
            </a:r>
            <a:endParaRPr sz="27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/>
          <p:nvPr/>
        </p:nvSpPr>
        <p:spPr>
          <a:xfrm>
            <a:off x="-1075" y="50"/>
            <a:ext cx="9144000" cy="5143500"/>
          </a:xfrm>
          <a:prstGeom prst="rect">
            <a:avLst/>
          </a:prstGeom>
          <a:solidFill>
            <a:srgbClr val="0070B4">
              <a:alpha val="5804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5"/>
          <p:cNvSpPr/>
          <p:nvPr/>
        </p:nvSpPr>
        <p:spPr>
          <a:xfrm>
            <a:off x="125" y="994125"/>
            <a:ext cx="9144000" cy="2822700"/>
          </a:xfrm>
          <a:prstGeom prst="rect">
            <a:avLst/>
          </a:prstGeom>
          <a:solidFill>
            <a:srgbClr val="0070B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5"/>
          <p:cNvSpPr/>
          <p:nvPr/>
        </p:nvSpPr>
        <p:spPr>
          <a:xfrm>
            <a:off x="981775" y="1752600"/>
            <a:ext cx="7076400" cy="1698600"/>
          </a:xfrm>
          <a:prstGeom prst="rect">
            <a:avLst/>
          </a:prstGeom>
          <a:noFill/>
          <a:ln cap="flat" cmpd="sng" w="38100">
            <a:solidFill>
              <a:srgbClr val="FFEB6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1263425" y="1982400"/>
            <a:ext cx="65871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“Our product is environmentally-friendly thus assures you that it is safe, sustainable and value for money.”</a:t>
            </a:r>
            <a:endParaRPr sz="19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204" name="Google Shape;20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23810"/>
            <a:ext cx="9144003" cy="41969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5"/>
          <p:cNvSpPr txBox="1"/>
          <p:nvPr/>
        </p:nvSpPr>
        <p:spPr>
          <a:xfrm>
            <a:off x="1278450" y="2863975"/>
            <a:ext cx="65871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rgbClr val="FFEB61"/>
                </a:solidFill>
                <a:latin typeface="Roboto Black"/>
                <a:ea typeface="Roboto Black"/>
                <a:cs typeface="Roboto Black"/>
                <a:sym typeface="Roboto Black"/>
              </a:rPr>
              <a:t>Deception:</a:t>
            </a:r>
            <a:r>
              <a:rPr lang="en-GB" sz="2200">
                <a:solidFill>
                  <a:srgbClr val="F4CCCC"/>
                </a:solidFill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r>
              <a:rPr lang="en-GB" sz="2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Bias/ Vague or Misleading Terminology</a:t>
            </a:r>
            <a:endParaRPr sz="21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116125" y="4723800"/>
            <a:ext cx="14685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ENGAGE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07" name="Google Shape;207;p35"/>
          <p:cNvSpPr txBox="1"/>
          <p:nvPr/>
        </p:nvSpPr>
        <p:spPr>
          <a:xfrm>
            <a:off x="2878950" y="1133150"/>
            <a:ext cx="3386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Truth or deceptive?</a:t>
            </a:r>
            <a:endParaRPr sz="27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