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Roboto Black"/>
      <p:bold r:id="rId31"/>
      <p:boldItalic r:id="rId32"/>
    </p:embeddedFont>
    <p:embeddedFont>
      <p:font typeface="Roboto Medium"/>
      <p:regular r:id="rId33"/>
      <p:bold r:id="rId34"/>
      <p:italic r:id="rId35"/>
      <p:boldItalic r:id="rId36"/>
    </p:embeddedFont>
    <p:embeddedFont>
      <p:font typeface="Robo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E64F0D3-585B-4819-B4D8-D6223EB3ED1D}">
  <a:tblStyle styleId="{6E64F0D3-585B-4819-B4D8-D6223EB3ED1D}" styleName="Table_0">
    <a:wholeTbl>
      <a:tcTxStyle>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lack-bold.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Medium-regular.fntdata"/><Relationship Id="rId10" Type="http://schemas.openxmlformats.org/officeDocument/2006/relationships/slide" Target="slides/slide4.xml"/><Relationship Id="rId32" Type="http://schemas.openxmlformats.org/officeDocument/2006/relationships/font" Target="fonts/RobotoBlack-boldItalic.fntdata"/><Relationship Id="rId13" Type="http://schemas.openxmlformats.org/officeDocument/2006/relationships/slide" Target="slides/slide7.xml"/><Relationship Id="rId35" Type="http://schemas.openxmlformats.org/officeDocument/2006/relationships/font" Target="fonts/RobotoMedium-italic.fntdata"/><Relationship Id="rId12" Type="http://schemas.openxmlformats.org/officeDocument/2006/relationships/slide" Target="slides/slide6.xml"/><Relationship Id="rId34" Type="http://schemas.openxmlformats.org/officeDocument/2006/relationships/font" Target="fonts/RobotoMedium-bold.fntdata"/><Relationship Id="rId15" Type="http://schemas.openxmlformats.org/officeDocument/2006/relationships/slide" Target="slides/slide9.xml"/><Relationship Id="rId37" Type="http://schemas.openxmlformats.org/officeDocument/2006/relationships/font" Target="fonts/Roboto-regular.fntdata"/><Relationship Id="rId14" Type="http://schemas.openxmlformats.org/officeDocument/2006/relationships/slide" Target="slides/slide8.xml"/><Relationship Id="rId36" Type="http://schemas.openxmlformats.org/officeDocument/2006/relationships/font" Target="fonts/RobotoMedium-boldItalic.fntdata"/><Relationship Id="rId17" Type="http://schemas.openxmlformats.org/officeDocument/2006/relationships/slide" Target="slides/slide11.xml"/><Relationship Id="rId39" Type="http://schemas.openxmlformats.org/officeDocument/2006/relationships/font" Target="fonts/Roboto-italic.fntdata"/><Relationship Id="rId16" Type="http://schemas.openxmlformats.org/officeDocument/2006/relationships/slide" Target="slides/slide10.xml"/><Relationship Id="rId38" Type="http://schemas.openxmlformats.org/officeDocument/2006/relationships/font" Target="fonts/Robo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76d7ca0e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76d7ca0e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Only Slide - Brief overview of the 5E Pedagogical Model for Inquiry Learning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785f29a1e2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What's the one thing you want people to take away from what you say - think about this like a headline</a:t>
            </a:r>
            <a:endParaRPr/>
          </a:p>
        </p:txBody>
      </p:sp>
      <p:sp>
        <p:nvSpPr>
          <p:cNvPr id="137" name="Google Shape;137;g2785f29a1e2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785f29a1e2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Non-persuasive</a:t>
            </a:r>
            <a:r>
              <a:rPr lang="en">
                <a:solidFill>
                  <a:schemeClr val="dk1"/>
                </a:solidFill>
              </a:rPr>
              <a:t> messages provide evidenced-based information in easily understood formats, while avoiding advocacy. This style of messaging minimises ideological pushback, reduces the possibility of alienating people, and allows for delivery to large, diverse, public audiences. Our intention here is to increase literacy and get people thinking about things, which can in turn facilitate behaviour change.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9" name="Google Shape;149;g2785f29a1e2_0_5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785f29a1e2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Non-persuasive</a:t>
            </a:r>
            <a:r>
              <a:rPr lang="en">
                <a:solidFill>
                  <a:schemeClr val="dk1"/>
                </a:solidFill>
              </a:rPr>
              <a:t> messages provide evidenced-based information in easily understood formats, while avoiding advocacy. This style of messaging minimises ideological pushback, reduces the possibility of alienating people, and allows for delivery to large, diverse, public audiences. Our intention here is to increase literacy and get people thinking about things, which can in turn facilitate behaviour change.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0" name="Google Shape;160;g2785f29a1e2_0_5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85f29a1e2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Non-persuasive</a:t>
            </a:r>
            <a:r>
              <a:rPr lang="en">
                <a:solidFill>
                  <a:schemeClr val="dk1"/>
                </a:solidFill>
              </a:rPr>
              <a:t> messages provide evidenced-based information in easily understood formats, while avoiding advocacy. This style of messaging minimises ideological pushback, reduces the possibility of alienating people, and allows for delivery to large, diverse, public audiences. Our intention here is to increase literacy and get people thinking about things, which can in turn facilitate behaviour change.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1" name="Google Shape;171;g2785f29a1e2_0_5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785f29a1e2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Outlets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Distribution channels: how and why people source the media they do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Journalistic norms: norms that dictate the way journalists communicate like novelty, personalisation and dramatisation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Discourses: the language used to talk about a particular topic</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These of course influence the diversity and quality of climate change information coming out through the media. The great thing is you have the potential to influence two of those drivers:</a:t>
            </a:r>
            <a:endParaRPr>
              <a:solidFill>
                <a:schemeClr val="dk1"/>
              </a:solidFill>
            </a:endParaRPr>
          </a:p>
        </p:txBody>
      </p:sp>
      <p:sp>
        <p:nvSpPr>
          <p:cNvPr id="182" name="Google Shape;182;g2785f29a1e2_0_4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785f29a1e2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85f29a1e2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785f29a1e2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85f29a1e2_0_5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785f29a1e2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85f29a1e2_0_5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85f29a1e2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85f29a1e2_0_5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85f29a1e2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85f29a1e2_0_6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785f29a1e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785f29a1e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785f29a1e2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85f29a1e2_0_6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785f29a1e2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785f29a1e2_0_6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785f29a1e2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85f29a1e2_0_6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85f29a1e2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785f29a1e2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85f29a1e2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85f29a1e2_0_6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785f29a1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785f29a1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785f29a1e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Non-persuasive</a:t>
            </a:r>
            <a:r>
              <a:rPr lang="en">
                <a:solidFill>
                  <a:schemeClr val="dk1"/>
                </a:solidFill>
              </a:rPr>
              <a:t> messages provide evidenced-based information in easily understood formats, while avoiding advocacy. This style of messaging minimises ideological pushback, reduces the possibility of alienating people, and allows for delivery to large, diverse, public audiences. Our intention here is to increase literacy and get people thinking about things, which can in turn facilitate behaviour change.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2" name="Google Shape;82;g2785f29a1e2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785f29a1e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785f29a1e2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785f29a1e2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785f29a1e2_0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76d7ca0eeb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76d7ca0eeb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785f29a1e2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785f29a1e2_0_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b76257b5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b76257b5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ww.youtube.com/watch?v=f0zoXahqVRI"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9.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9.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342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Roboto Black"/>
                <a:ea typeface="Roboto Black"/>
                <a:cs typeface="Roboto Black"/>
                <a:sym typeface="Roboto Black"/>
              </a:rPr>
              <a:t>The 5E Pedagogical Model Overview</a:t>
            </a:r>
            <a:endParaRPr>
              <a:solidFill>
                <a:schemeClr val="lt1"/>
              </a:solidFill>
              <a:latin typeface="Roboto Black"/>
              <a:ea typeface="Roboto Black"/>
              <a:cs typeface="Roboto Black"/>
              <a:sym typeface="Roboto Black"/>
            </a:endParaRPr>
          </a:p>
        </p:txBody>
      </p:sp>
      <p:pic>
        <p:nvPicPr>
          <p:cNvPr id="61" name="Google Shape;61;p14"/>
          <p:cNvPicPr preferRelativeResize="0"/>
          <p:nvPr/>
        </p:nvPicPr>
        <p:blipFill>
          <a:blip r:embed="rId3">
            <a:alphaModFix/>
          </a:blip>
          <a:stretch>
            <a:fillRect/>
          </a:stretch>
        </p:blipFill>
        <p:spPr>
          <a:xfrm>
            <a:off x="152400" y="1067400"/>
            <a:ext cx="8839204" cy="34700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 name="Google Shape;140;p23"/>
          <p:cNvSpPr/>
          <p:nvPr/>
        </p:nvSpPr>
        <p:spPr>
          <a:xfrm>
            <a:off x="125" y="994125"/>
            <a:ext cx="9144000" cy="28227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 name="Google Shape;141;p23"/>
          <p:cNvSpPr/>
          <p:nvPr/>
        </p:nvSpPr>
        <p:spPr>
          <a:xfrm>
            <a:off x="981775" y="1752600"/>
            <a:ext cx="7076400" cy="16986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 name="Google Shape;142;p23"/>
          <p:cNvSpPr txBox="1"/>
          <p:nvPr/>
        </p:nvSpPr>
        <p:spPr>
          <a:xfrm>
            <a:off x="875248" y="1133136"/>
            <a:ext cx="3552000" cy="500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2800">
                <a:solidFill>
                  <a:srgbClr val="FFFFFF"/>
                </a:solidFill>
                <a:latin typeface="Roboto Black"/>
                <a:ea typeface="Roboto Black"/>
                <a:cs typeface="Roboto Black"/>
                <a:sym typeface="Roboto Black"/>
              </a:rPr>
              <a:t>Our key question</a:t>
            </a:r>
            <a:endParaRPr sz="2700">
              <a:solidFill>
                <a:srgbClr val="FFFFFF"/>
              </a:solidFill>
              <a:latin typeface="Roboto Black"/>
              <a:ea typeface="Roboto Black"/>
              <a:cs typeface="Roboto Black"/>
              <a:sym typeface="Roboto Black"/>
            </a:endParaRPr>
          </a:p>
        </p:txBody>
      </p:sp>
      <p:sp>
        <p:nvSpPr>
          <p:cNvPr id="143" name="Google Shape;143;p23"/>
          <p:cNvSpPr txBox="1"/>
          <p:nvPr/>
        </p:nvSpPr>
        <p:spPr>
          <a:xfrm>
            <a:off x="1219225" y="2013150"/>
            <a:ext cx="6479100" cy="1177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000000"/>
              </a:buClr>
              <a:buFont typeface="Arial"/>
              <a:buNone/>
            </a:pPr>
            <a:r>
              <a:rPr lang="en" sz="2400">
                <a:solidFill>
                  <a:schemeClr val="lt1"/>
                </a:solidFill>
                <a:latin typeface="Roboto Medium"/>
                <a:ea typeface="Roboto Medium"/>
                <a:cs typeface="Roboto Medium"/>
                <a:sym typeface="Roboto Medium"/>
              </a:rPr>
              <a:t>How do artists utilise their personal expression to represent and communicate similar ideas? </a:t>
            </a:r>
            <a:endParaRPr sz="2400">
              <a:solidFill>
                <a:schemeClr val="lt1"/>
              </a:solidFill>
              <a:latin typeface="Roboto Medium"/>
              <a:ea typeface="Roboto Medium"/>
              <a:cs typeface="Roboto Medium"/>
              <a:sym typeface="Roboto Medium"/>
            </a:endParaRPr>
          </a:p>
        </p:txBody>
      </p:sp>
      <p:pic>
        <p:nvPicPr>
          <p:cNvPr id="144" name="Google Shape;144;p23"/>
          <p:cNvPicPr preferRelativeResize="0"/>
          <p:nvPr/>
        </p:nvPicPr>
        <p:blipFill rotWithShape="1">
          <a:blip r:embed="rId3">
            <a:alphaModFix/>
          </a:blip>
          <a:srcRect b="0" l="0" r="0" t="0"/>
          <a:stretch/>
        </p:blipFill>
        <p:spPr>
          <a:xfrm flipH="1" rot="-59999">
            <a:off x="6820352" y="1413372"/>
            <a:ext cx="1566440" cy="694218"/>
          </a:xfrm>
          <a:prstGeom prst="rect">
            <a:avLst/>
          </a:prstGeom>
          <a:noFill/>
          <a:ln>
            <a:noFill/>
          </a:ln>
        </p:spPr>
      </p:pic>
      <p:pic>
        <p:nvPicPr>
          <p:cNvPr id="145" name="Google Shape;145;p23"/>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46" name="Google Shape;146;p23"/>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4"/>
          <p:cNvPicPr preferRelativeResize="0"/>
          <p:nvPr/>
        </p:nvPicPr>
        <p:blipFill>
          <a:blip r:embed="rId3">
            <a:alphaModFix/>
          </a:blip>
          <a:stretch>
            <a:fillRect/>
          </a:stretch>
        </p:blipFill>
        <p:spPr>
          <a:xfrm>
            <a:off x="2712542" y="0"/>
            <a:ext cx="7085700" cy="4723800"/>
          </a:xfrm>
          <a:prstGeom prst="rect">
            <a:avLst/>
          </a:prstGeom>
          <a:noFill/>
          <a:ln>
            <a:noFill/>
          </a:ln>
        </p:spPr>
      </p:pic>
      <p:sp>
        <p:nvSpPr>
          <p:cNvPr id="152" name="Google Shape;152;p24"/>
          <p:cNvSpPr/>
          <p:nvPr/>
        </p:nvSpPr>
        <p:spPr>
          <a:xfrm>
            <a:off x="0" y="-156550"/>
            <a:ext cx="3694800" cy="53001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 name="Google Shape;153;p24"/>
          <p:cNvSpPr/>
          <p:nvPr/>
        </p:nvSpPr>
        <p:spPr>
          <a:xfrm>
            <a:off x="322725" y="1148950"/>
            <a:ext cx="3694800" cy="21903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 name="Google Shape;154;p24"/>
          <p:cNvSpPr txBox="1"/>
          <p:nvPr/>
        </p:nvSpPr>
        <p:spPr>
          <a:xfrm>
            <a:off x="510050" y="1288075"/>
            <a:ext cx="2859000" cy="19164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SzPts val="1100"/>
              <a:buNone/>
            </a:pPr>
            <a:r>
              <a:rPr lang="en" sz="2000">
                <a:solidFill>
                  <a:srgbClr val="FFFFFF"/>
                </a:solidFill>
                <a:latin typeface="Roboto Black"/>
                <a:ea typeface="Roboto Black"/>
                <a:cs typeface="Roboto Black"/>
                <a:sym typeface="Roboto Black"/>
              </a:rPr>
              <a:t>Australian Senator Patrick Dobson is presented with a knitted warming stripes scarf by the Common Grace group.</a:t>
            </a:r>
            <a:endParaRPr sz="2000">
              <a:solidFill>
                <a:srgbClr val="FFFFFF"/>
              </a:solidFill>
              <a:latin typeface="Roboto Black"/>
              <a:ea typeface="Roboto Black"/>
              <a:cs typeface="Roboto Black"/>
              <a:sym typeface="Roboto Black"/>
            </a:endParaRPr>
          </a:p>
        </p:txBody>
      </p:sp>
      <p:pic>
        <p:nvPicPr>
          <p:cNvPr id="155" name="Google Shape;155;p24"/>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56" name="Google Shape;156;p24"/>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
        <p:nvSpPr>
          <p:cNvPr id="157" name="Google Shape;157;p24"/>
          <p:cNvSpPr txBox="1"/>
          <p:nvPr>
            <p:ph idx="1" type="body"/>
          </p:nvPr>
        </p:nvSpPr>
        <p:spPr>
          <a:xfrm>
            <a:off x="215400" y="4124450"/>
            <a:ext cx="3606900" cy="1019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SzPts val="523"/>
              <a:buNone/>
            </a:pPr>
            <a:r>
              <a:t/>
            </a:r>
            <a:endParaRPr sz="855">
              <a:solidFill>
                <a:srgbClr val="FFFFFF"/>
              </a:solidFill>
              <a:latin typeface="Roboto Medium"/>
              <a:ea typeface="Roboto Medium"/>
              <a:cs typeface="Roboto Medium"/>
              <a:sym typeface="Roboto Medium"/>
            </a:endParaRPr>
          </a:p>
          <a:p>
            <a:pPr indent="0" lvl="0" marL="0" rtl="0" algn="l">
              <a:spcBef>
                <a:spcPts val="1200"/>
              </a:spcBef>
              <a:spcAft>
                <a:spcPts val="1200"/>
              </a:spcAft>
              <a:buSzPts val="523"/>
              <a:buNone/>
            </a:pPr>
            <a:r>
              <a:rPr lang="en" sz="855">
                <a:solidFill>
                  <a:srgbClr val="FFFFFF"/>
                </a:solidFill>
                <a:latin typeface="Roboto Medium"/>
                <a:ea typeface="Roboto Medium"/>
                <a:cs typeface="Roboto Medium"/>
                <a:sym typeface="Roboto Medium"/>
              </a:rPr>
              <a:t>Sourced from University of Reading,</a:t>
            </a:r>
            <a:br>
              <a:rPr lang="en" sz="855">
                <a:solidFill>
                  <a:srgbClr val="FFFFFF"/>
                </a:solidFill>
                <a:latin typeface="Roboto Medium"/>
                <a:ea typeface="Roboto Medium"/>
                <a:cs typeface="Roboto Medium"/>
                <a:sym typeface="Roboto Medium"/>
              </a:rPr>
            </a:br>
            <a:r>
              <a:rPr lang="en" sz="855">
                <a:solidFill>
                  <a:srgbClr val="FFFFFF"/>
                </a:solidFill>
                <a:latin typeface="Roboto Medium"/>
                <a:ea typeface="Roboto Medium"/>
                <a:cs typeface="Roboto Medium"/>
                <a:sym typeface="Roboto Medium"/>
              </a:rPr>
              <a:t>Institute for Environmental Analytics </a:t>
            </a:r>
            <a:endParaRPr sz="855">
              <a:solidFill>
                <a:srgbClr val="FFFFFF"/>
              </a:solidFill>
              <a:latin typeface="Roboto Medium"/>
              <a:ea typeface="Roboto Medium"/>
              <a:cs typeface="Roboto Medium"/>
              <a:sym typeface="Roboto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3143200" y="0"/>
            <a:ext cx="7068750" cy="4811274"/>
          </a:xfrm>
          <a:prstGeom prst="rect">
            <a:avLst/>
          </a:prstGeom>
          <a:noFill/>
          <a:ln>
            <a:noFill/>
          </a:ln>
        </p:spPr>
      </p:pic>
      <p:sp>
        <p:nvSpPr>
          <p:cNvPr id="163" name="Google Shape;163;p25"/>
          <p:cNvSpPr/>
          <p:nvPr/>
        </p:nvSpPr>
        <p:spPr>
          <a:xfrm>
            <a:off x="0" y="-156550"/>
            <a:ext cx="3694800" cy="53001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 name="Google Shape;164;p25"/>
          <p:cNvSpPr/>
          <p:nvPr/>
        </p:nvSpPr>
        <p:spPr>
          <a:xfrm>
            <a:off x="322725" y="1225150"/>
            <a:ext cx="3694800" cy="18633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 name="Google Shape;165;p25"/>
          <p:cNvSpPr txBox="1"/>
          <p:nvPr/>
        </p:nvSpPr>
        <p:spPr>
          <a:xfrm>
            <a:off x="510050" y="1364275"/>
            <a:ext cx="2859000" cy="1608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SzPts val="1100"/>
              <a:buNone/>
            </a:pPr>
            <a:r>
              <a:rPr lang="en" sz="2000">
                <a:solidFill>
                  <a:srgbClr val="FFFFFF"/>
                </a:solidFill>
                <a:latin typeface="Roboto Black"/>
                <a:ea typeface="Roboto Black"/>
                <a:cs typeface="Roboto Black"/>
                <a:sym typeface="Roboto Black"/>
              </a:rPr>
              <a:t>In 2021, the climate stripes were used for interactive light shows in Copenhagen (pictured) and Berlin.</a:t>
            </a:r>
            <a:endParaRPr sz="2000">
              <a:solidFill>
                <a:srgbClr val="FFFFFF"/>
              </a:solidFill>
              <a:latin typeface="Roboto Black"/>
              <a:ea typeface="Roboto Black"/>
              <a:cs typeface="Roboto Black"/>
              <a:sym typeface="Roboto Black"/>
            </a:endParaRPr>
          </a:p>
        </p:txBody>
      </p:sp>
      <p:pic>
        <p:nvPicPr>
          <p:cNvPr id="166" name="Google Shape;166;p25"/>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67" name="Google Shape;167;p25"/>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
        <p:nvSpPr>
          <p:cNvPr id="168" name="Google Shape;168;p25"/>
          <p:cNvSpPr txBox="1"/>
          <p:nvPr>
            <p:ph idx="1" type="body"/>
          </p:nvPr>
        </p:nvSpPr>
        <p:spPr>
          <a:xfrm>
            <a:off x="215400" y="4124450"/>
            <a:ext cx="3606900" cy="1019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SzPts val="523"/>
              <a:buNone/>
            </a:pPr>
            <a:r>
              <a:t/>
            </a:r>
            <a:endParaRPr sz="855">
              <a:solidFill>
                <a:srgbClr val="FFFFFF"/>
              </a:solidFill>
              <a:latin typeface="Roboto Medium"/>
              <a:ea typeface="Roboto Medium"/>
              <a:cs typeface="Roboto Medium"/>
              <a:sym typeface="Roboto Medium"/>
            </a:endParaRPr>
          </a:p>
          <a:p>
            <a:pPr indent="0" lvl="0" marL="0" rtl="0" algn="l">
              <a:spcBef>
                <a:spcPts val="1200"/>
              </a:spcBef>
              <a:spcAft>
                <a:spcPts val="1200"/>
              </a:spcAft>
              <a:buSzPts val="523"/>
              <a:buNone/>
            </a:pPr>
            <a:r>
              <a:rPr lang="en" sz="855">
                <a:solidFill>
                  <a:srgbClr val="FFFFFF"/>
                </a:solidFill>
                <a:latin typeface="Roboto Medium"/>
                <a:ea typeface="Roboto Medium"/>
                <a:cs typeface="Roboto Medium"/>
                <a:sym typeface="Roboto Medium"/>
              </a:rPr>
              <a:t>Sourced from University of Reading,</a:t>
            </a:r>
            <a:br>
              <a:rPr lang="en" sz="855">
                <a:solidFill>
                  <a:srgbClr val="FFFFFF"/>
                </a:solidFill>
                <a:latin typeface="Roboto Medium"/>
                <a:ea typeface="Roboto Medium"/>
                <a:cs typeface="Roboto Medium"/>
                <a:sym typeface="Roboto Medium"/>
              </a:rPr>
            </a:br>
            <a:r>
              <a:rPr lang="en" sz="855">
                <a:solidFill>
                  <a:srgbClr val="FFFFFF"/>
                </a:solidFill>
                <a:latin typeface="Roboto Medium"/>
                <a:ea typeface="Roboto Medium"/>
                <a:cs typeface="Roboto Medium"/>
                <a:sym typeface="Roboto Medium"/>
              </a:rPr>
              <a:t>Institute for Environmental Analytics </a:t>
            </a:r>
            <a:endParaRPr sz="855">
              <a:solidFill>
                <a:srgbClr val="FFFFFF"/>
              </a:solidFill>
              <a:latin typeface="Roboto Medium"/>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6"/>
          <p:cNvPicPr preferRelativeResize="0"/>
          <p:nvPr/>
        </p:nvPicPr>
        <p:blipFill>
          <a:blip r:embed="rId3">
            <a:alphaModFix/>
          </a:blip>
          <a:stretch>
            <a:fillRect/>
          </a:stretch>
        </p:blipFill>
        <p:spPr>
          <a:xfrm>
            <a:off x="2058300" y="0"/>
            <a:ext cx="7085700" cy="4723800"/>
          </a:xfrm>
          <a:prstGeom prst="rect">
            <a:avLst/>
          </a:prstGeom>
          <a:noFill/>
          <a:ln>
            <a:noFill/>
          </a:ln>
        </p:spPr>
      </p:pic>
      <p:sp>
        <p:nvSpPr>
          <p:cNvPr id="174" name="Google Shape;174;p26"/>
          <p:cNvSpPr/>
          <p:nvPr/>
        </p:nvSpPr>
        <p:spPr>
          <a:xfrm>
            <a:off x="0" y="-156550"/>
            <a:ext cx="3694800" cy="53001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 name="Google Shape;175;p26"/>
          <p:cNvSpPr/>
          <p:nvPr/>
        </p:nvSpPr>
        <p:spPr>
          <a:xfrm>
            <a:off x="322725" y="1072750"/>
            <a:ext cx="3694800" cy="25848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 name="Google Shape;176;p26"/>
          <p:cNvSpPr txBox="1"/>
          <p:nvPr/>
        </p:nvSpPr>
        <p:spPr>
          <a:xfrm>
            <a:off x="529300" y="1249800"/>
            <a:ext cx="2859000" cy="2224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SzPts val="1100"/>
              <a:buNone/>
            </a:pPr>
            <a:r>
              <a:rPr lang="en" sz="2000">
                <a:solidFill>
                  <a:srgbClr val="FFFFFF"/>
                </a:solidFill>
                <a:latin typeface="Roboto Black"/>
                <a:ea typeface="Roboto Black"/>
                <a:cs typeface="Roboto Black"/>
                <a:sym typeface="Roboto Black"/>
              </a:rPr>
              <a:t>In 2022, sustainable couture designer, Tammam, turned the iconic stripes into an eco-friendly clothing range for display at London Fashion Week.</a:t>
            </a:r>
            <a:endParaRPr sz="2000">
              <a:solidFill>
                <a:srgbClr val="FFFFFF"/>
              </a:solidFill>
              <a:latin typeface="Roboto Black"/>
              <a:ea typeface="Roboto Black"/>
              <a:cs typeface="Roboto Black"/>
              <a:sym typeface="Roboto Black"/>
            </a:endParaRPr>
          </a:p>
        </p:txBody>
      </p:sp>
      <p:pic>
        <p:nvPicPr>
          <p:cNvPr id="177" name="Google Shape;177;p26"/>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78" name="Google Shape;178;p26"/>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
        <p:nvSpPr>
          <p:cNvPr id="179" name="Google Shape;179;p26"/>
          <p:cNvSpPr txBox="1"/>
          <p:nvPr>
            <p:ph idx="1" type="body"/>
          </p:nvPr>
        </p:nvSpPr>
        <p:spPr>
          <a:xfrm>
            <a:off x="215400" y="4124450"/>
            <a:ext cx="3606900" cy="1019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SzPts val="523"/>
              <a:buNone/>
            </a:pPr>
            <a:r>
              <a:t/>
            </a:r>
            <a:endParaRPr sz="855">
              <a:solidFill>
                <a:srgbClr val="FFFFFF"/>
              </a:solidFill>
              <a:latin typeface="Roboto Medium"/>
              <a:ea typeface="Roboto Medium"/>
              <a:cs typeface="Roboto Medium"/>
              <a:sym typeface="Roboto Medium"/>
            </a:endParaRPr>
          </a:p>
          <a:p>
            <a:pPr indent="0" lvl="0" marL="0" rtl="0" algn="l">
              <a:spcBef>
                <a:spcPts val="1200"/>
              </a:spcBef>
              <a:spcAft>
                <a:spcPts val="1200"/>
              </a:spcAft>
              <a:buSzPts val="523"/>
              <a:buNone/>
            </a:pPr>
            <a:r>
              <a:rPr lang="en" sz="855">
                <a:solidFill>
                  <a:srgbClr val="FFFFFF"/>
                </a:solidFill>
                <a:latin typeface="Roboto Medium"/>
                <a:ea typeface="Roboto Medium"/>
                <a:cs typeface="Roboto Medium"/>
                <a:sym typeface="Roboto Medium"/>
              </a:rPr>
              <a:t>Sourced from University of Reading,</a:t>
            </a:r>
            <a:br>
              <a:rPr lang="en" sz="855">
                <a:solidFill>
                  <a:srgbClr val="FFFFFF"/>
                </a:solidFill>
                <a:latin typeface="Roboto Medium"/>
                <a:ea typeface="Roboto Medium"/>
                <a:cs typeface="Roboto Medium"/>
                <a:sym typeface="Roboto Medium"/>
              </a:rPr>
            </a:br>
            <a:r>
              <a:rPr lang="en" sz="855">
                <a:solidFill>
                  <a:srgbClr val="FFFFFF"/>
                </a:solidFill>
                <a:latin typeface="Roboto Medium"/>
                <a:ea typeface="Roboto Medium"/>
                <a:cs typeface="Roboto Medium"/>
                <a:sym typeface="Roboto Medium"/>
              </a:rPr>
              <a:t>Institute for Environmental Analytics </a:t>
            </a:r>
            <a:endParaRPr sz="855">
              <a:solidFill>
                <a:srgbClr val="FFFFFF"/>
              </a:solidFill>
              <a:latin typeface="Roboto Medium"/>
              <a:ea typeface="Roboto Medium"/>
              <a:cs typeface="Roboto Medium"/>
              <a:sym typeface="Roboto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 name="Google Shape;185;p27"/>
          <p:cNvSpPr/>
          <p:nvPr/>
        </p:nvSpPr>
        <p:spPr>
          <a:xfrm>
            <a:off x="-28975" y="851248"/>
            <a:ext cx="9173100" cy="31344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 name="Google Shape;186;p27"/>
          <p:cNvSpPr/>
          <p:nvPr/>
        </p:nvSpPr>
        <p:spPr>
          <a:xfrm>
            <a:off x="262450" y="549474"/>
            <a:ext cx="8586000" cy="36960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 name="Google Shape;187;p27"/>
          <p:cNvSpPr txBox="1"/>
          <p:nvPr/>
        </p:nvSpPr>
        <p:spPr>
          <a:xfrm>
            <a:off x="1148161" y="2174314"/>
            <a:ext cx="1288500" cy="39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Think</a:t>
            </a:r>
            <a:endParaRPr sz="2100">
              <a:solidFill>
                <a:schemeClr val="lt1"/>
              </a:solidFill>
              <a:latin typeface="Roboto Black"/>
              <a:ea typeface="Roboto Black"/>
              <a:cs typeface="Roboto Black"/>
              <a:sym typeface="Roboto Black"/>
            </a:endParaRPr>
          </a:p>
        </p:txBody>
      </p:sp>
      <p:pic>
        <p:nvPicPr>
          <p:cNvPr id="188" name="Google Shape;188;p27"/>
          <p:cNvPicPr preferRelativeResize="0"/>
          <p:nvPr/>
        </p:nvPicPr>
        <p:blipFill>
          <a:blip r:embed="rId3">
            <a:alphaModFix/>
          </a:blip>
          <a:stretch>
            <a:fillRect/>
          </a:stretch>
        </p:blipFill>
        <p:spPr>
          <a:xfrm>
            <a:off x="0" y="4723810"/>
            <a:ext cx="9144003" cy="419690"/>
          </a:xfrm>
          <a:prstGeom prst="rect">
            <a:avLst/>
          </a:prstGeom>
          <a:noFill/>
          <a:ln>
            <a:noFill/>
          </a:ln>
        </p:spPr>
      </p:pic>
      <p:pic>
        <p:nvPicPr>
          <p:cNvPr id="189" name="Google Shape;189;p27"/>
          <p:cNvPicPr preferRelativeResize="0"/>
          <p:nvPr/>
        </p:nvPicPr>
        <p:blipFill>
          <a:blip r:embed="rId4">
            <a:alphaModFix/>
          </a:blip>
          <a:stretch>
            <a:fillRect/>
          </a:stretch>
        </p:blipFill>
        <p:spPr>
          <a:xfrm>
            <a:off x="6618571" y="1001875"/>
            <a:ext cx="1079457" cy="1090574"/>
          </a:xfrm>
          <a:prstGeom prst="rect">
            <a:avLst/>
          </a:prstGeom>
          <a:noFill/>
          <a:ln>
            <a:noFill/>
          </a:ln>
        </p:spPr>
      </p:pic>
      <p:pic>
        <p:nvPicPr>
          <p:cNvPr id="190" name="Google Shape;190;p27"/>
          <p:cNvPicPr preferRelativeResize="0"/>
          <p:nvPr/>
        </p:nvPicPr>
        <p:blipFill>
          <a:blip r:embed="rId5">
            <a:alphaModFix/>
          </a:blip>
          <a:stretch>
            <a:fillRect/>
          </a:stretch>
        </p:blipFill>
        <p:spPr>
          <a:xfrm>
            <a:off x="1385412" y="1001876"/>
            <a:ext cx="927148" cy="1090572"/>
          </a:xfrm>
          <a:prstGeom prst="rect">
            <a:avLst/>
          </a:prstGeom>
          <a:noFill/>
          <a:ln>
            <a:noFill/>
          </a:ln>
        </p:spPr>
      </p:pic>
      <p:pic>
        <p:nvPicPr>
          <p:cNvPr id="191" name="Google Shape;191;p27"/>
          <p:cNvPicPr preferRelativeResize="0"/>
          <p:nvPr/>
        </p:nvPicPr>
        <p:blipFill>
          <a:blip r:embed="rId6">
            <a:alphaModFix/>
          </a:blip>
          <a:stretch>
            <a:fillRect/>
          </a:stretch>
        </p:blipFill>
        <p:spPr>
          <a:xfrm>
            <a:off x="3857763" y="1001875"/>
            <a:ext cx="1090573" cy="1090573"/>
          </a:xfrm>
          <a:prstGeom prst="rect">
            <a:avLst/>
          </a:prstGeom>
          <a:noFill/>
          <a:ln>
            <a:noFill/>
          </a:ln>
        </p:spPr>
      </p:pic>
      <p:sp>
        <p:nvSpPr>
          <p:cNvPr id="192" name="Google Shape;192;p27"/>
          <p:cNvSpPr txBox="1"/>
          <p:nvPr/>
        </p:nvSpPr>
        <p:spPr>
          <a:xfrm>
            <a:off x="3758800" y="2174314"/>
            <a:ext cx="1288500" cy="39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Pair</a:t>
            </a:r>
            <a:endParaRPr sz="2100">
              <a:solidFill>
                <a:schemeClr val="lt1"/>
              </a:solidFill>
              <a:latin typeface="Roboto Black"/>
              <a:ea typeface="Roboto Black"/>
              <a:cs typeface="Roboto Black"/>
              <a:sym typeface="Roboto Black"/>
            </a:endParaRPr>
          </a:p>
        </p:txBody>
      </p:sp>
      <p:sp>
        <p:nvSpPr>
          <p:cNvPr id="193" name="Google Shape;193;p27"/>
          <p:cNvSpPr txBox="1"/>
          <p:nvPr/>
        </p:nvSpPr>
        <p:spPr>
          <a:xfrm>
            <a:off x="6514050" y="2174314"/>
            <a:ext cx="1288500" cy="39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Share</a:t>
            </a:r>
            <a:endParaRPr sz="2100">
              <a:solidFill>
                <a:schemeClr val="lt1"/>
              </a:solidFill>
              <a:latin typeface="Roboto Black"/>
              <a:ea typeface="Roboto Black"/>
              <a:cs typeface="Roboto Black"/>
              <a:sym typeface="Roboto Black"/>
            </a:endParaRPr>
          </a:p>
        </p:txBody>
      </p:sp>
      <p:sp>
        <p:nvSpPr>
          <p:cNvPr id="194" name="Google Shape;194;p27"/>
          <p:cNvSpPr txBox="1"/>
          <p:nvPr/>
        </p:nvSpPr>
        <p:spPr>
          <a:xfrm>
            <a:off x="615676" y="2566350"/>
            <a:ext cx="2466600" cy="1350000"/>
          </a:xfrm>
          <a:prstGeom prst="rect">
            <a:avLst/>
          </a:prstGeom>
          <a:noFill/>
          <a:ln>
            <a:noFill/>
          </a:ln>
        </p:spPr>
        <p:txBody>
          <a:bodyPr anchorCtr="0" anchor="t" bIns="34275" lIns="68575" spcFirstLastPara="1" rIns="68575" wrap="square" tIns="34275">
            <a:spAutoFit/>
          </a:bodyPr>
          <a:lstStyle/>
          <a:p>
            <a:pPr indent="0" lvl="0" marL="0" rtl="0" algn="ctr">
              <a:lnSpc>
                <a:spcPct val="105000"/>
              </a:lnSpc>
              <a:spcBef>
                <a:spcPts val="0"/>
              </a:spcBef>
              <a:spcAft>
                <a:spcPts val="1200"/>
              </a:spcAft>
              <a:buClr>
                <a:schemeClr val="dk1"/>
              </a:buClr>
              <a:buSzPts val="1100"/>
              <a:buFont typeface="Arial"/>
              <a:buNone/>
            </a:pPr>
            <a:r>
              <a:rPr lang="en" sz="1600">
                <a:solidFill>
                  <a:srgbClr val="FFFFFF"/>
                </a:solidFill>
                <a:latin typeface="Roboto Medium"/>
                <a:ea typeface="Roboto Medium"/>
                <a:cs typeface="Roboto Medium"/>
                <a:sym typeface="Roboto Medium"/>
              </a:rPr>
              <a:t>1 minute to think about how you could use the climate stripes in your preferred creative medium</a:t>
            </a:r>
            <a:endParaRPr sz="1600">
              <a:solidFill>
                <a:srgbClr val="FFFFFF"/>
              </a:solidFill>
              <a:latin typeface="Roboto Medium"/>
              <a:ea typeface="Roboto Medium"/>
              <a:cs typeface="Roboto Medium"/>
              <a:sym typeface="Roboto Medium"/>
            </a:endParaRPr>
          </a:p>
        </p:txBody>
      </p:sp>
      <p:sp>
        <p:nvSpPr>
          <p:cNvPr id="195" name="Google Shape;195;p27"/>
          <p:cNvSpPr txBox="1"/>
          <p:nvPr/>
        </p:nvSpPr>
        <p:spPr>
          <a:xfrm>
            <a:off x="3344350" y="2648600"/>
            <a:ext cx="2117400" cy="832800"/>
          </a:xfrm>
          <a:prstGeom prst="rect">
            <a:avLst/>
          </a:prstGeom>
          <a:noFill/>
          <a:ln>
            <a:noFill/>
          </a:ln>
        </p:spPr>
        <p:txBody>
          <a:bodyPr anchorCtr="0" anchor="t" bIns="34275" lIns="68575" spcFirstLastPara="1" rIns="68575" wrap="square" tIns="34275">
            <a:spAutoFit/>
          </a:bodyPr>
          <a:lstStyle/>
          <a:p>
            <a:pPr indent="0" lvl="0" marL="0" rtl="0" algn="ctr">
              <a:lnSpc>
                <a:spcPct val="105000"/>
              </a:lnSpc>
              <a:spcBef>
                <a:spcPts val="0"/>
              </a:spcBef>
              <a:spcAft>
                <a:spcPts val="1200"/>
              </a:spcAft>
              <a:buSzPts val="1100"/>
              <a:buNone/>
            </a:pPr>
            <a:r>
              <a:rPr lang="en" sz="1600">
                <a:solidFill>
                  <a:srgbClr val="FFFFFF"/>
                </a:solidFill>
                <a:latin typeface="Roboto Medium"/>
                <a:ea typeface="Roboto Medium"/>
                <a:cs typeface="Roboto Medium"/>
                <a:sym typeface="Roboto Medium"/>
              </a:rPr>
              <a:t>30 seconds each to share with your shoulder buddy </a:t>
            </a:r>
            <a:endParaRPr sz="1600">
              <a:solidFill>
                <a:srgbClr val="FFFFFF"/>
              </a:solidFill>
              <a:latin typeface="Roboto Medium"/>
              <a:ea typeface="Roboto Medium"/>
              <a:cs typeface="Roboto Medium"/>
              <a:sym typeface="Roboto Medium"/>
            </a:endParaRPr>
          </a:p>
        </p:txBody>
      </p:sp>
      <p:sp>
        <p:nvSpPr>
          <p:cNvPr id="196" name="Google Shape;196;p27"/>
          <p:cNvSpPr txBox="1"/>
          <p:nvPr/>
        </p:nvSpPr>
        <p:spPr>
          <a:xfrm>
            <a:off x="6099600" y="2648600"/>
            <a:ext cx="2117400" cy="832800"/>
          </a:xfrm>
          <a:prstGeom prst="rect">
            <a:avLst/>
          </a:prstGeom>
          <a:noFill/>
          <a:ln>
            <a:noFill/>
          </a:ln>
        </p:spPr>
        <p:txBody>
          <a:bodyPr anchorCtr="0" anchor="t" bIns="34275" lIns="68575" spcFirstLastPara="1" rIns="68575" wrap="square" tIns="34275">
            <a:spAutoFit/>
          </a:bodyPr>
          <a:lstStyle/>
          <a:p>
            <a:pPr indent="0" lvl="0" marL="0" rtl="0" algn="ctr">
              <a:lnSpc>
                <a:spcPct val="105000"/>
              </a:lnSpc>
              <a:spcBef>
                <a:spcPts val="0"/>
              </a:spcBef>
              <a:spcAft>
                <a:spcPts val="1200"/>
              </a:spcAft>
              <a:buSzPts val="1100"/>
              <a:buNone/>
            </a:pPr>
            <a:r>
              <a:rPr lang="en" sz="1600">
                <a:solidFill>
                  <a:srgbClr val="FFFFFF"/>
                </a:solidFill>
                <a:latin typeface="Roboto Medium"/>
                <a:ea typeface="Roboto Medium"/>
                <a:cs typeface="Roboto Medium"/>
                <a:sym typeface="Roboto Medium"/>
              </a:rPr>
              <a:t>2 minute discussion in class to share your partner's ideas</a:t>
            </a:r>
            <a:endParaRPr sz="1600">
              <a:solidFill>
                <a:srgbClr val="FFFFFF"/>
              </a:solidFill>
              <a:latin typeface="Roboto Medium"/>
              <a:ea typeface="Roboto Medium"/>
              <a:cs typeface="Roboto Medium"/>
              <a:sym typeface="Roboto Medium"/>
            </a:endParaRPr>
          </a:p>
        </p:txBody>
      </p:sp>
      <p:sp>
        <p:nvSpPr>
          <p:cNvPr id="197" name="Google Shape;197;p27"/>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8"/>
          <p:cNvPicPr preferRelativeResize="0"/>
          <p:nvPr/>
        </p:nvPicPr>
        <p:blipFill>
          <a:blip r:embed="rId3">
            <a:alphaModFix/>
          </a:blip>
          <a:stretch>
            <a:fillRect/>
          </a:stretch>
        </p:blipFill>
        <p:spPr>
          <a:xfrm>
            <a:off x="3924700" y="0"/>
            <a:ext cx="5219300" cy="4795125"/>
          </a:xfrm>
          <a:prstGeom prst="rect">
            <a:avLst/>
          </a:prstGeom>
          <a:noFill/>
          <a:ln>
            <a:noFill/>
          </a:ln>
        </p:spPr>
      </p:pic>
      <p:sp>
        <p:nvSpPr>
          <p:cNvPr id="203" name="Google Shape;203;p28"/>
          <p:cNvSpPr/>
          <p:nvPr/>
        </p:nvSpPr>
        <p:spPr>
          <a:xfrm>
            <a:off x="0" y="50"/>
            <a:ext cx="56160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04" name="Google Shape;204;p28"/>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205" name="Google Shape;205;p28"/>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
        <p:nvSpPr>
          <p:cNvPr id="206" name="Google Shape;206;p28"/>
          <p:cNvSpPr txBox="1"/>
          <p:nvPr>
            <p:ph type="title"/>
          </p:nvPr>
        </p:nvSpPr>
        <p:spPr>
          <a:xfrm>
            <a:off x="471725" y="335750"/>
            <a:ext cx="30453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Artist Profile- Jill Pelto</a:t>
            </a:r>
            <a:endParaRPr>
              <a:solidFill>
                <a:schemeClr val="lt1"/>
              </a:solidFill>
              <a:latin typeface="Roboto Black"/>
              <a:ea typeface="Roboto Black"/>
              <a:cs typeface="Roboto Black"/>
              <a:sym typeface="Roboto Black"/>
            </a:endParaRPr>
          </a:p>
        </p:txBody>
      </p:sp>
      <p:sp>
        <p:nvSpPr>
          <p:cNvPr id="207" name="Google Shape;207;p28"/>
          <p:cNvSpPr txBox="1"/>
          <p:nvPr>
            <p:ph type="title"/>
          </p:nvPr>
        </p:nvSpPr>
        <p:spPr>
          <a:xfrm>
            <a:off x="434900" y="1219350"/>
            <a:ext cx="4323900" cy="3337200"/>
          </a:xfrm>
          <a:prstGeom prst="rect">
            <a:avLst/>
          </a:prstGeom>
          <a:ln>
            <a:noFill/>
          </a:ln>
        </p:spPr>
        <p:txBody>
          <a:bodyPr anchorCtr="0" anchor="ctr" bIns="34275" lIns="68575" spcFirstLastPara="1" rIns="68575" wrap="square" tIns="34275">
            <a:noAutofit/>
          </a:bodyPr>
          <a:lstStyle/>
          <a:p>
            <a:pPr indent="0" lvl="0" marL="0" rtl="0" algn="l">
              <a:lnSpc>
                <a:spcPct val="115000"/>
              </a:lnSpc>
              <a:spcBef>
                <a:spcPts val="0"/>
              </a:spcBef>
              <a:spcAft>
                <a:spcPts val="0"/>
              </a:spcAft>
              <a:buSzPts val="990"/>
              <a:buNone/>
            </a:pPr>
            <a:r>
              <a:rPr lang="en" sz="1820">
                <a:solidFill>
                  <a:srgbClr val="FFFFFF"/>
                </a:solidFill>
                <a:latin typeface="Roboto Medium"/>
                <a:ea typeface="Roboto Medium"/>
                <a:cs typeface="Roboto Medium"/>
                <a:sym typeface="Roboto Medium"/>
              </a:rPr>
              <a:t>Born 1994, USA</a:t>
            </a:r>
            <a:endParaRPr sz="182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0"/>
              </a:spcAft>
              <a:buSzPts val="990"/>
              <a:buNone/>
            </a:pPr>
            <a:r>
              <a:rPr lang="en" sz="1820">
                <a:solidFill>
                  <a:srgbClr val="FFFFFF"/>
                </a:solidFill>
                <a:latin typeface="Roboto Medium"/>
                <a:ea typeface="Roboto Medium"/>
                <a:cs typeface="Roboto Medium"/>
                <a:sym typeface="Roboto Medium"/>
              </a:rPr>
              <a:t>Masters of Science Graduate – study focus on Antarctic ice sheet changes. </a:t>
            </a:r>
            <a:endParaRPr sz="182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0"/>
              </a:spcAft>
              <a:buSzPts val="990"/>
              <a:buNone/>
            </a:pPr>
            <a:r>
              <a:rPr lang="en" sz="1820">
                <a:solidFill>
                  <a:srgbClr val="FFFFFF"/>
                </a:solidFill>
                <a:latin typeface="Roboto Medium"/>
                <a:ea typeface="Roboto Medium"/>
                <a:cs typeface="Roboto Medium"/>
                <a:sym typeface="Roboto Medium"/>
              </a:rPr>
              <a:t>Bachelor degree in Studio Art and Earth Science.</a:t>
            </a:r>
            <a:endParaRPr sz="182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0"/>
              </a:spcAft>
              <a:buSzPts val="990"/>
              <a:buNone/>
            </a:pPr>
            <a:r>
              <a:rPr lang="en" sz="1820">
                <a:solidFill>
                  <a:srgbClr val="FFFFFF"/>
                </a:solidFill>
                <a:latin typeface="Roboto Medium"/>
                <a:ea typeface="Roboto Medium"/>
                <a:cs typeface="Roboto Medium"/>
                <a:sym typeface="Roboto Medium"/>
              </a:rPr>
              <a:t>Given this limited information, </a:t>
            </a:r>
            <a:r>
              <a:rPr lang="en" sz="1820">
                <a:solidFill>
                  <a:srgbClr val="FFEA5F"/>
                </a:solidFill>
                <a:latin typeface="Roboto Black"/>
                <a:ea typeface="Roboto Black"/>
                <a:cs typeface="Roboto Black"/>
                <a:sym typeface="Roboto Black"/>
              </a:rPr>
              <a:t>how do you think</a:t>
            </a:r>
            <a:r>
              <a:rPr lang="en" sz="1820">
                <a:solidFill>
                  <a:srgbClr val="FFFFFF"/>
                </a:solidFill>
                <a:latin typeface="Roboto Medium"/>
                <a:ea typeface="Roboto Medium"/>
                <a:cs typeface="Roboto Medium"/>
                <a:sym typeface="Roboto Medium"/>
              </a:rPr>
              <a:t> Jill might represent climate data? </a:t>
            </a:r>
            <a:endParaRPr sz="182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1200"/>
              </a:spcAft>
              <a:buSzPts val="990"/>
              <a:buNone/>
            </a:pPr>
            <a:r>
              <a:t/>
            </a:r>
            <a:endParaRPr sz="1820">
              <a:solidFill>
                <a:srgbClr val="FFFFFF"/>
              </a:solidFill>
              <a:latin typeface="Roboto Medium"/>
              <a:ea typeface="Roboto Medium"/>
              <a:cs typeface="Roboto Medium"/>
              <a:sym typeface="Roboto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9"/>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 name="Google Shape;213;p29"/>
          <p:cNvSpPr/>
          <p:nvPr/>
        </p:nvSpPr>
        <p:spPr>
          <a:xfrm>
            <a:off x="-29575" y="50"/>
            <a:ext cx="9173100" cy="47238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4" name="Google Shape;214;p29"/>
          <p:cNvSpPr/>
          <p:nvPr/>
        </p:nvSpPr>
        <p:spPr>
          <a:xfrm>
            <a:off x="382100" y="238250"/>
            <a:ext cx="4173600" cy="34854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15" name="Google Shape;215;p29"/>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16" name="Google Shape;216;p29"/>
          <p:cNvSpPr txBox="1"/>
          <p:nvPr>
            <p:ph type="title"/>
          </p:nvPr>
        </p:nvSpPr>
        <p:spPr>
          <a:xfrm>
            <a:off x="245750" y="4104475"/>
            <a:ext cx="4446300" cy="346200"/>
          </a:xfrm>
          <a:prstGeom prst="rect">
            <a:avLst/>
          </a:prstGeom>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SzPts val="990"/>
              <a:buNone/>
            </a:pPr>
            <a:r>
              <a:rPr lang="en" sz="1420">
                <a:solidFill>
                  <a:srgbClr val="FFFFFF"/>
                </a:solidFill>
                <a:latin typeface="Roboto Medium"/>
                <a:ea typeface="Roboto Medium"/>
                <a:cs typeface="Roboto Medium"/>
                <a:sym typeface="Roboto Medium"/>
              </a:rPr>
              <a:t>Watercolor and Colored Pencil, 2015</a:t>
            </a:r>
            <a:endParaRPr sz="1420">
              <a:solidFill>
                <a:srgbClr val="FFFFFF"/>
              </a:solidFill>
              <a:latin typeface="Roboto Medium"/>
              <a:ea typeface="Roboto Medium"/>
              <a:cs typeface="Roboto Medium"/>
              <a:sym typeface="Roboto Medium"/>
            </a:endParaRPr>
          </a:p>
          <a:p>
            <a:pPr indent="0" lvl="0" marL="0" rtl="0" algn="ctr">
              <a:lnSpc>
                <a:spcPct val="115000"/>
              </a:lnSpc>
              <a:spcBef>
                <a:spcPts val="1200"/>
              </a:spcBef>
              <a:spcAft>
                <a:spcPts val="0"/>
              </a:spcAft>
              <a:buSzPts val="990"/>
              <a:buNone/>
            </a:pPr>
            <a:r>
              <a:t/>
            </a:r>
            <a:endParaRPr sz="1420">
              <a:solidFill>
                <a:srgbClr val="FFFFFF"/>
              </a:solidFill>
              <a:latin typeface="Roboto Medium"/>
              <a:ea typeface="Roboto Medium"/>
              <a:cs typeface="Roboto Medium"/>
              <a:sym typeface="Roboto Medium"/>
            </a:endParaRPr>
          </a:p>
          <a:p>
            <a:pPr indent="0" lvl="0" marL="0" rtl="0" algn="ctr">
              <a:lnSpc>
                <a:spcPct val="115000"/>
              </a:lnSpc>
              <a:spcBef>
                <a:spcPts val="1200"/>
              </a:spcBef>
              <a:spcAft>
                <a:spcPts val="1200"/>
              </a:spcAft>
              <a:buSzPts val="990"/>
              <a:buNone/>
            </a:pPr>
            <a:r>
              <a:t/>
            </a:r>
            <a:endParaRPr sz="1420">
              <a:solidFill>
                <a:srgbClr val="FFFFFF"/>
              </a:solidFill>
              <a:latin typeface="Roboto Medium"/>
              <a:ea typeface="Roboto Medium"/>
              <a:cs typeface="Roboto Medium"/>
              <a:sym typeface="Roboto Medium"/>
            </a:endParaRPr>
          </a:p>
        </p:txBody>
      </p:sp>
      <p:sp>
        <p:nvSpPr>
          <p:cNvPr id="217" name="Google Shape;217;p29"/>
          <p:cNvSpPr txBox="1"/>
          <p:nvPr/>
        </p:nvSpPr>
        <p:spPr>
          <a:xfrm>
            <a:off x="211550" y="3784450"/>
            <a:ext cx="4514700" cy="3462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1200"/>
              </a:spcAft>
              <a:buSzPts val="1100"/>
              <a:buNone/>
            </a:pPr>
            <a:r>
              <a:rPr lang="en" sz="1800">
                <a:solidFill>
                  <a:srgbClr val="FFEA5F"/>
                </a:solidFill>
                <a:latin typeface="Roboto Black"/>
                <a:ea typeface="Roboto Black"/>
                <a:cs typeface="Roboto Black"/>
                <a:sym typeface="Roboto Black"/>
              </a:rPr>
              <a:t>Habitat Degradation: Ocean Acidification</a:t>
            </a:r>
            <a:endParaRPr sz="1800">
              <a:solidFill>
                <a:srgbClr val="FFEA5F"/>
              </a:solidFill>
              <a:latin typeface="Roboto Black"/>
              <a:ea typeface="Roboto Black"/>
              <a:cs typeface="Roboto Black"/>
              <a:sym typeface="Roboto Black"/>
            </a:endParaRPr>
          </a:p>
        </p:txBody>
      </p:sp>
      <p:sp>
        <p:nvSpPr>
          <p:cNvPr id="218" name="Google Shape;218;p29"/>
          <p:cNvSpPr/>
          <p:nvPr/>
        </p:nvSpPr>
        <p:spPr>
          <a:xfrm>
            <a:off x="4927350" y="731450"/>
            <a:ext cx="3879900" cy="29922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19" name="Google Shape;219;p29"/>
          <p:cNvPicPr preferRelativeResize="0"/>
          <p:nvPr/>
        </p:nvPicPr>
        <p:blipFill>
          <a:blip r:embed="rId4">
            <a:alphaModFix/>
          </a:blip>
          <a:stretch>
            <a:fillRect/>
          </a:stretch>
        </p:blipFill>
        <p:spPr>
          <a:xfrm>
            <a:off x="577475" y="453667"/>
            <a:ext cx="3782851" cy="3054558"/>
          </a:xfrm>
          <a:prstGeom prst="rect">
            <a:avLst/>
          </a:prstGeom>
          <a:noFill/>
          <a:ln>
            <a:noFill/>
          </a:ln>
        </p:spPr>
      </p:pic>
      <p:pic>
        <p:nvPicPr>
          <p:cNvPr id="220" name="Google Shape;220;p29"/>
          <p:cNvPicPr preferRelativeResize="0"/>
          <p:nvPr/>
        </p:nvPicPr>
        <p:blipFill>
          <a:blip r:embed="rId5">
            <a:alphaModFix/>
          </a:blip>
          <a:stretch>
            <a:fillRect/>
          </a:stretch>
        </p:blipFill>
        <p:spPr>
          <a:xfrm>
            <a:off x="5112287" y="956225"/>
            <a:ext cx="3486901" cy="2552000"/>
          </a:xfrm>
          <a:prstGeom prst="rect">
            <a:avLst/>
          </a:prstGeom>
          <a:noFill/>
          <a:ln>
            <a:noFill/>
          </a:ln>
        </p:spPr>
      </p:pic>
      <p:sp>
        <p:nvSpPr>
          <p:cNvPr id="221" name="Google Shape;221;p29"/>
          <p:cNvSpPr txBox="1"/>
          <p:nvPr>
            <p:ph type="title"/>
          </p:nvPr>
        </p:nvSpPr>
        <p:spPr>
          <a:xfrm>
            <a:off x="1580750" y="4367300"/>
            <a:ext cx="1776300" cy="346200"/>
          </a:xfrm>
          <a:prstGeom prst="rect">
            <a:avLst/>
          </a:prstGeom>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SzPts val="990"/>
              <a:buNone/>
            </a:pPr>
            <a:r>
              <a:rPr lang="en" sz="1420">
                <a:solidFill>
                  <a:srgbClr val="FFFFFF"/>
                </a:solidFill>
                <a:latin typeface="Roboto Medium"/>
                <a:ea typeface="Roboto Medium"/>
                <a:cs typeface="Roboto Medium"/>
                <a:sym typeface="Roboto Medium"/>
              </a:rPr>
              <a:t>Jill Pelto</a:t>
            </a:r>
            <a:endParaRPr sz="1420">
              <a:solidFill>
                <a:srgbClr val="FFFFFF"/>
              </a:solidFill>
              <a:latin typeface="Roboto Medium"/>
              <a:ea typeface="Roboto Medium"/>
              <a:cs typeface="Roboto Medium"/>
              <a:sym typeface="Roboto Medium"/>
            </a:endParaRPr>
          </a:p>
          <a:p>
            <a:pPr indent="0" lvl="0" marL="0" rtl="0" algn="ctr">
              <a:lnSpc>
                <a:spcPct val="115000"/>
              </a:lnSpc>
              <a:spcBef>
                <a:spcPts val="1200"/>
              </a:spcBef>
              <a:spcAft>
                <a:spcPts val="0"/>
              </a:spcAft>
              <a:buSzPts val="990"/>
              <a:buNone/>
            </a:pPr>
            <a:r>
              <a:t/>
            </a:r>
            <a:endParaRPr sz="1420">
              <a:solidFill>
                <a:srgbClr val="FFFFFF"/>
              </a:solidFill>
              <a:latin typeface="Roboto Medium"/>
              <a:ea typeface="Roboto Medium"/>
              <a:cs typeface="Roboto Medium"/>
              <a:sym typeface="Roboto Medium"/>
            </a:endParaRPr>
          </a:p>
          <a:p>
            <a:pPr indent="0" lvl="0" marL="0" rtl="0" algn="ctr">
              <a:lnSpc>
                <a:spcPct val="115000"/>
              </a:lnSpc>
              <a:spcBef>
                <a:spcPts val="1200"/>
              </a:spcBef>
              <a:spcAft>
                <a:spcPts val="1200"/>
              </a:spcAft>
              <a:buSzPts val="990"/>
              <a:buNone/>
            </a:pPr>
            <a:r>
              <a:t/>
            </a:r>
            <a:endParaRPr sz="1420">
              <a:solidFill>
                <a:srgbClr val="FFFFFF"/>
              </a:solidFill>
              <a:latin typeface="Roboto Medium"/>
              <a:ea typeface="Roboto Medium"/>
              <a:cs typeface="Roboto Medium"/>
              <a:sym typeface="Roboto Medium"/>
            </a:endParaRPr>
          </a:p>
        </p:txBody>
      </p:sp>
      <p:sp>
        <p:nvSpPr>
          <p:cNvPr id="222" name="Google Shape;222;p29"/>
          <p:cNvSpPr txBox="1"/>
          <p:nvPr>
            <p:ph type="title"/>
          </p:nvPr>
        </p:nvSpPr>
        <p:spPr>
          <a:xfrm>
            <a:off x="5112275" y="4104475"/>
            <a:ext cx="3486900" cy="346200"/>
          </a:xfrm>
          <a:prstGeom prst="rect">
            <a:avLst/>
          </a:prstGeom>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SzPts val="990"/>
              <a:buNone/>
            </a:pPr>
            <a:r>
              <a:rPr lang="en" sz="1420">
                <a:solidFill>
                  <a:srgbClr val="FFFFFF"/>
                </a:solidFill>
                <a:latin typeface="Roboto Medium"/>
                <a:ea typeface="Roboto Medium"/>
                <a:cs typeface="Roboto Medium"/>
                <a:sym typeface="Roboto Medium"/>
              </a:rPr>
              <a:t>Graph form United States Environmental Protection Agency</a:t>
            </a:r>
            <a:endParaRPr sz="1420">
              <a:solidFill>
                <a:srgbClr val="FFFFFF"/>
              </a:solidFill>
              <a:latin typeface="Roboto Medium"/>
              <a:ea typeface="Roboto Medium"/>
              <a:cs typeface="Roboto Medium"/>
              <a:sym typeface="Roboto Medium"/>
            </a:endParaRPr>
          </a:p>
          <a:p>
            <a:pPr indent="0" lvl="0" marL="0" rtl="0" algn="ctr">
              <a:lnSpc>
                <a:spcPct val="115000"/>
              </a:lnSpc>
              <a:spcBef>
                <a:spcPts val="1200"/>
              </a:spcBef>
              <a:spcAft>
                <a:spcPts val="0"/>
              </a:spcAft>
              <a:buSzPts val="990"/>
              <a:buNone/>
            </a:pPr>
            <a:r>
              <a:t/>
            </a:r>
            <a:endParaRPr sz="1420">
              <a:solidFill>
                <a:srgbClr val="FFFFFF"/>
              </a:solidFill>
              <a:latin typeface="Roboto Medium"/>
              <a:ea typeface="Roboto Medium"/>
              <a:cs typeface="Roboto Medium"/>
              <a:sym typeface="Roboto Medium"/>
            </a:endParaRPr>
          </a:p>
          <a:p>
            <a:pPr indent="0" lvl="0" marL="0" rtl="0" algn="ctr">
              <a:lnSpc>
                <a:spcPct val="115000"/>
              </a:lnSpc>
              <a:spcBef>
                <a:spcPts val="1200"/>
              </a:spcBef>
              <a:spcAft>
                <a:spcPts val="1200"/>
              </a:spcAft>
              <a:buSzPts val="990"/>
              <a:buNone/>
            </a:pPr>
            <a:r>
              <a:t/>
            </a:r>
            <a:endParaRPr sz="1420">
              <a:solidFill>
                <a:srgbClr val="FFFFFF"/>
              </a:solidFill>
              <a:latin typeface="Roboto Medium"/>
              <a:ea typeface="Roboto Medium"/>
              <a:cs typeface="Roboto Medium"/>
              <a:sym typeface="Roboto Medium"/>
            </a:endParaRPr>
          </a:p>
        </p:txBody>
      </p:sp>
      <p:sp>
        <p:nvSpPr>
          <p:cNvPr id="223" name="Google Shape;223;p29"/>
          <p:cNvSpPr txBox="1"/>
          <p:nvPr/>
        </p:nvSpPr>
        <p:spPr>
          <a:xfrm>
            <a:off x="4598375" y="3784450"/>
            <a:ext cx="4514700" cy="3462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1200"/>
              </a:spcAft>
              <a:buSzPts val="1100"/>
              <a:buNone/>
            </a:pPr>
            <a:r>
              <a:rPr lang="en" sz="1800">
                <a:solidFill>
                  <a:srgbClr val="FFEA5F"/>
                </a:solidFill>
                <a:latin typeface="Roboto Black"/>
                <a:ea typeface="Roboto Black"/>
                <a:cs typeface="Roboto Black"/>
                <a:sym typeface="Roboto Black"/>
              </a:rPr>
              <a:t>Ocean Acidity 1996-2010</a:t>
            </a:r>
            <a:endParaRPr sz="1800">
              <a:solidFill>
                <a:srgbClr val="FFEA5F"/>
              </a:solidFill>
              <a:latin typeface="Roboto Black"/>
              <a:ea typeface="Roboto Black"/>
              <a:cs typeface="Roboto Black"/>
              <a:sym typeface="Roboto Black"/>
            </a:endParaRPr>
          </a:p>
        </p:txBody>
      </p:sp>
      <p:sp>
        <p:nvSpPr>
          <p:cNvPr id="224" name="Google Shape;224;p29"/>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30" name="Google Shape;230;p30"/>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31" name="Google Shape;231;p30"/>
          <p:cNvSpPr txBox="1"/>
          <p:nvPr>
            <p:ph type="title"/>
          </p:nvPr>
        </p:nvSpPr>
        <p:spPr>
          <a:xfrm>
            <a:off x="303750" y="1314300"/>
            <a:ext cx="2551200" cy="2544300"/>
          </a:xfrm>
          <a:prstGeom prst="rect">
            <a:avLst/>
          </a:prstGeom>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 sz="1900">
                <a:solidFill>
                  <a:srgbClr val="FFEA5F"/>
                </a:solidFill>
                <a:latin typeface="Roboto Black"/>
                <a:ea typeface="Roboto Black"/>
                <a:cs typeface="Roboto Black"/>
                <a:sym typeface="Roboto Black"/>
              </a:rPr>
              <a:t>1- Original Graph</a:t>
            </a:r>
            <a:endParaRPr sz="1900">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None/>
            </a:pPr>
            <a:r>
              <a:t/>
            </a:r>
            <a:endParaRPr sz="1900" u="sng">
              <a:latin typeface="Roboto Medium"/>
              <a:ea typeface="Roboto Medium"/>
              <a:cs typeface="Roboto Medium"/>
              <a:sym typeface="Roboto Medium"/>
            </a:endParaRPr>
          </a:p>
          <a:p>
            <a:pPr indent="-342900" lvl="0" marL="457200" rtl="0" algn="l">
              <a:lnSpc>
                <a:spcPct val="100000"/>
              </a:lnSpc>
              <a:spcBef>
                <a:spcPts val="0"/>
              </a:spcBef>
              <a:spcAft>
                <a:spcPts val="0"/>
              </a:spcAft>
              <a:buClr>
                <a:srgbClr val="FFFFFF"/>
              </a:buClr>
              <a:buSzPts val="1800"/>
              <a:buFont typeface="Roboto Medium"/>
              <a:buChar char="❏"/>
            </a:pPr>
            <a:r>
              <a:rPr lang="en" sz="1800">
                <a:solidFill>
                  <a:srgbClr val="FFFFFF"/>
                </a:solidFill>
                <a:latin typeface="Roboto Medium"/>
                <a:ea typeface="Roboto Medium"/>
                <a:cs typeface="Roboto Medium"/>
                <a:sym typeface="Roboto Medium"/>
              </a:rPr>
              <a:t>Real scientific data </a:t>
            </a:r>
            <a:br>
              <a:rPr lang="en" sz="1800">
                <a:solidFill>
                  <a:srgbClr val="FFFFFF"/>
                </a:solidFill>
                <a:latin typeface="Roboto Medium"/>
                <a:ea typeface="Roboto Medium"/>
                <a:cs typeface="Roboto Medium"/>
                <a:sym typeface="Roboto Medium"/>
              </a:rPr>
            </a:br>
            <a:endParaRPr sz="1800">
              <a:solidFill>
                <a:srgbClr val="FFFFFF"/>
              </a:solidFill>
              <a:latin typeface="Roboto Medium"/>
              <a:ea typeface="Roboto Medium"/>
              <a:cs typeface="Roboto Medium"/>
              <a:sym typeface="Roboto Medium"/>
            </a:endParaRPr>
          </a:p>
          <a:p>
            <a:pPr indent="-342900" lvl="0" marL="457200" rtl="0" algn="l">
              <a:lnSpc>
                <a:spcPct val="100000"/>
              </a:lnSpc>
              <a:spcBef>
                <a:spcPts val="0"/>
              </a:spcBef>
              <a:spcAft>
                <a:spcPts val="0"/>
              </a:spcAft>
              <a:buClr>
                <a:srgbClr val="FFFFFF"/>
              </a:buClr>
              <a:buSzPts val="1800"/>
              <a:buFont typeface="Roboto Medium"/>
              <a:buChar char="❏"/>
            </a:pPr>
            <a:r>
              <a:rPr lang="en" sz="1800">
                <a:solidFill>
                  <a:srgbClr val="FFFFFF"/>
                </a:solidFill>
                <a:latin typeface="Roboto Medium"/>
                <a:ea typeface="Roboto Medium"/>
                <a:cs typeface="Roboto Medium"/>
                <a:sym typeface="Roboto Medium"/>
              </a:rPr>
              <a:t>Integrated into the illustrated graph</a:t>
            </a:r>
            <a:endParaRPr sz="1700">
              <a:solidFill>
                <a:srgbClr val="FFFFFF"/>
              </a:solidFill>
              <a:latin typeface="Roboto Medium"/>
              <a:ea typeface="Roboto Medium"/>
              <a:cs typeface="Roboto Medium"/>
              <a:sym typeface="Roboto Medium"/>
            </a:endParaRPr>
          </a:p>
        </p:txBody>
      </p:sp>
      <p:pic>
        <p:nvPicPr>
          <p:cNvPr id="232" name="Google Shape;232;p30"/>
          <p:cNvPicPr preferRelativeResize="0"/>
          <p:nvPr/>
        </p:nvPicPr>
        <p:blipFill>
          <a:blip r:embed="rId4">
            <a:alphaModFix/>
          </a:blip>
          <a:stretch>
            <a:fillRect/>
          </a:stretch>
        </p:blipFill>
        <p:spPr>
          <a:xfrm>
            <a:off x="3233125" y="1181387"/>
            <a:ext cx="5910875" cy="3376201"/>
          </a:xfrm>
          <a:prstGeom prst="rect">
            <a:avLst/>
          </a:prstGeom>
          <a:noFill/>
          <a:ln>
            <a:noFill/>
          </a:ln>
        </p:spPr>
      </p:pic>
      <p:sp>
        <p:nvSpPr>
          <p:cNvPr id="233" name="Google Shape;233;p30"/>
          <p:cNvSpPr txBox="1"/>
          <p:nvPr>
            <p:ph type="title"/>
          </p:nvPr>
        </p:nvSpPr>
        <p:spPr>
          <a:xfrm>
            <a:off x="368625" y="268475"/>
            <a:ext cx="3045300" cy="7467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Elements of</a:t>
            </a:r>
            <a:br>
              <a:rPr lang="en" sz="2000">
                <a:solidFill>
                  <a:schemeClr val="lt1"/>
                </a:solidFill>
                <a:latin typeface="Roboto Black"/>
                <a:ea typeface="Roboto Black"/>
                <a:cs typeface="Roboto Black"/>
                <a:sym typeface="Roboto Black"/>
              </a:rPr>
            </a:br>
            <a:r>
              <a:rPr lang="en" sz="2000">
                <a:solidFill>
                  <a:schemeClr val="lt1"/>
                </a:solidFill>
                <a:latin typeface="Roboto Black"/>
                <a:ea typeface="Roboto Black"/>
                <a:cs typeface="Roboto Black"/>
                <a:sym typeface="Roboto Black"/>
              </a:rPr>
              <a:t>Jill Pelto’s Approach</a:t>
            </a:r>
            <a:endParaRPr sz="2000">
              <a:solidFill>
                <a:schemeClr val="lt1"/>
              </a:solidFill>
              <a:latin typeface="Roboto Black"/>
              <a:ea typeface="Roboto Black"/>
              <a:cs typeface="Roboto Black"/>
              <a:sym typeface="Roboto Black"/>
            </a:endParaRPr>
          </a:p>
        </p:txBody>
      </p:sp>
      <p:sp>
        <p:nvSpPr>
          <p:cNvPr id="234" name="Google Shape;234;p30"/>
          <p:cNvSpPr txBox="1"/>
          <p:nvPr/>
        </p:nvSpPr>
        <p:spPr>
          <a:xfrm>
            <a:off x="3759987" y="437825"/>
            <a:ext cx="4947900" cy="4080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1200"/>
              </a:spcAft>
              <a:buSzPts val="1100"/>
              <a:buNone/>
            </a:pPr>
            <a:r>
              <a:rPr lang="en" sz="2200">
                <a:solidFill>
                  <a:srgbClr val="006EAE"/>
                </a:solidFill>
                <a:latin typeface="Roboto Black"/>
                <a:ea typeface="Roboto Black"/>
                <a:cs typeface="Roboto Black"/>
                <a:sym typeface="Roboto Black"/>
              </a:rPr>
              <a:t>Example: Sea Height Variation Graph</a:t>
            </a:r>
            <a:endParaRPr sz="2200">
              <a:solidFill>
                <a:srgbClr val="006EAE"/>
              </a:solidFill>
              <a:latin typeface="Roboto Black"/>
              <a:ea typeface="Roboto Black"/>
              <a:cs typeface="Roboto Black"/>
              <a:sym typeface="Roboto Black"/>
            </a:endParaRPr>
          </a:p>
        </p:txBody>
      </p:sp>
      <p:sp>
        <p:nvSpPr>
          <p:cNvPr id="235" name="Google Shape;235;p30"/>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1"/>
          <p:cNvPicPr preferRelativeResize="0"/>
          <p:nvPr/>
        </p:nvPicPr>
        <p:blipFill>
          <a:blip r:embed="rId3">
            <a:alphaModFix/>
          </a:blip>
          <a:stretch>
            <a:fillRect/>
          </a:stretch>
        </p:blipFill>
        <p:spPr>
          <a:xfrm>
            <a:off x="3158700" y="537699"/>
            <a:ext cx="5985301" cy="3614901"/>
          </a:xfrm>
          <a:prstGeom prst="rect">
            <a:avLst/>
          </a:prstGeom>
          <a:noFill/>
          <a:ln>
            <a:noFill/>
          </a:ln>
        </p:spPr>
      </p:pic>
      <p:sp>
        <p:nvSpPr>
          <p:cNvPr id="241" name="Google Shape;241;p31"/>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42" name="Google Shape;242;p31"/>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243" name="Google Shape;243;p31"/>
          <p:cNvSpPr txBox="1"/>
          <p:nvPr>
            <p:ph type="title"/>
          </p:nvPr>
        </p:nvSpPr>
        <p:spPr>
          <a:xfrm>
            <a:off x="303750" y="1181375"/>
            <a:ext cx="2551200" cy="2544300"/>
          </a:xfrm>
          <a:prstGeom prst="rect">
            <a:avLst/>
          </a:prstGeom>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None/>
            </a:pPr>
            <a:r>
              <a:rPr lang="en" sz="2144">
                <a:solidFill>
                  <a:srgbClr val="FFEA5F"/>
                </a:solidFill>
                <a:latin typeface="Roboto Black"/>
                <a:ea typeface="Roboto Black"/>
                <a:cs typeface="Roboto Black"/>
                <a:sym typeface="Roboto Black"/>
              </a:rPr>
              <a:t>2- Illustrated Graph</a:t>
            </a:r>
            <a:endParaRPr sz="2344">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None/>
            </a:pPr>
            <a:r>
              <a:t/>
            </a:r>
            <a:endParaRPr sz="1900" u="sng">
              <a:latin typeface="Roboto Medium"/>
              <a:ea typeface="Roboto Medium"/>
              <a:cs typeface="Roboto Medium"/>
              <a:sym typeface="Roboto Medium"/>
            </a:endParaRPr>
          </a:p>
          <a:p>
            <a:pPr indent="-330835" lvl="0" marL="457200" rtl="0" algn="l">
              <a:lnSpc>
                <a:spcPct val="100000"/>
              </a:lnSpc>
              <a:spcBef>
                <a:spcPts val="0"/>
              </a:spcBef>
              <a:spcAft>
                <a:spcPts val="0"/>
              </a:spcAft>
              <a:buClr>
                <a:srgbClr val="FFFFFF"/>
              </a:buClr>
              <a:buSzPct val="100000"/>
              <a:buFont typeface="Roboto Medium"/>
              <a:buChar char="❏"/>
            </a:pPr>
            <a:r>
              <a:rPr lang="en" sz="1788">
                <a:solidFill>
                  <a:srgbClr val="FFFFFF"/>
                </a:solidFill>
                <a:latin typeface="Roboto Medium"/>
                <a:ea typeface="Roboto Medium"/>
                <a:cs typeface="Roboto Medium"/>
                <a:sym typeface="Roboto Medium"/>
              </a:rPr>
              <a:t>Melding original graph and art to tell a visual story. </a:t>
            </a:r>
            <a:br>
              <a:rPr lang="en" sz="1788">
                <a:solidFill>
                  <a:srgbClr val="FFFFFF"/>
                </a:solidFill>
                <a:latin typeface="Roboto Medium"/>
                <a:ea typeface="Roboto Medium"/>
                <a:cs typeface="Roboto Medium"/>
                <a:sym typeface="Roboto Medium"/>
              </a:rPr>
            </a:br>
            <a:endParaRPr sz="1788">
              <a:solidFill>
                <a:srgbClr val="FFFFFF"/>
              </a:solidFill>
              <a:latin typeface="Roboto Medium"/>
              <a:ea typeface="Roboto Medium"/>
              <a:cs typeface="Roboto Medium"/>
              <a:sym typeface="Roboto Medium"/>
            </a:endParaRPr>
          </a:p>
          <a:p>
            <a:pPr indent="-330835" lvl="0" marL="457200" rtl="0" algn="l">
              <a:lnSpc>
                <a:spcPct val="100000"/>
              </a:lnSpc>
              <a:spcBef>
                <a:spcPts val="0"/>
              </a:spcBef>
              <a:spcAft>
                <a:spcPts val="0"/>
              </a:spcAft>
              <a:buClr>
                <a:srgbClr val="FFFFFF"/>
              </a:buClr>
              <a:buSzPct val="100000"/>
              <a:buFont typeface="Roboto Medium"/>
              <a:buChar char="❏"/>
            </a:pPr>
            <a:r>
              <a:rPr lang="en" sz="1788">
                <a:solidFill>
                  <a:srgbClr val="FFFFFF"/>
                </a:solidFill>
                <a:latin typeface="Roboto Medium"/>
                <a:ea typeface="Roboto Medium"/>
                <a:cs typeface="Roboto Medium"/>
                <a:sym typeface="Roboto Medium"/>
              </a:rPr>
              <a:t>May communicate causes, impacts, implications, etc. </a:t>
            </a:r>
            <a:endParaRPr sz="1788">
              <a:solidFill>
                <a:srgbClr val="FFFFFF"/>
              </a:solidFill>
              <a:latin typeface="Roboto Medium"/>
              <a:ea typeface="Roboto Medium"/>
              <a:cs typeface="Roboto Medium"/>
              <a:sym typeface="Roboto Medium"/>
            </a:endParaRPr>
          </a:p>
          <a:p>
            <a:pPr indent="0" lvl="0" marL="457200" rtl="0" algn="l">
              <a:lnSpc>
                <a:spcPct val="100000"/>
              </a:lnSpc>
              <a:spcBef>
                <a:spcPts val="0"/>
              </a:spcBef>
              <a:spcAft>
                <a:spcPts val="0"/>
              </a:spcAft>
              <a:buNone/>
            </a:pPr>
            <a:r>
              <a:t/>
            </a:r>
            <a:endParaRPr sz="1788">
              <a:solidFill>
                <a:srgbClr val="FFFFFF"/>
              </a:solidFill>
              <a:latin typeface="Roboto Medium"/>
              <a:ea typeface="Roboto Medium"/>
              <a:cs typeface="Roboto Medium"/>
              <a:sym typeface="Roboto Medium"/>
            </a:endParaRPr>
          </a:p>
          <a:p>
            <a:pPr indent="-330835" lvl="0" marL="457200" rtl="0" algn="l">
              <a:lnSpc>
                <a:spcPct val="100000"/>
              </a:lnSpc>
              <a:spcBef>
                <a:spcPts val="0"/>
              </a:spcBef>
              <a:spcAft>
                <a:spcPts val="0"/>
              </a:spcAft>
              <a:buClr>
                <a:srgbClr val="FFFFFF"/>
              </a:buClr>
              <a:buSzPct val="100000"/>
              <a:buFont typeface="Roboto Medium"/>
              <a:buChar char="❏"/>
            </a:pPr>
            <a:r>
              <a:rPr lang="en" sz="1788">
                <a:solidFill>
                  <a:srgbClr val="FFFFFF"/>
                </a:solidFill>
                <a:latin typeface="Roboto Medium"/>
                <a:ea typeface="Roboto Medium"/>
                <a:cs typeface="Roboto Medium"/>
                <a:sym typeface="Roboto Medium"/>
              </a:rPr>
              <a:t>Visual details always connect to scientific data.</a:t>
            </a:r>
            <a:endParaRPr sz="1788">
              <a:solidFill>
                <a:srgbClr val="FFFFFF"/>
              </a:solidFill>
              <a:latin typeface="Roboto Medium"/>
              <a:ea typeface="Roboto Medium"/>
              <a:cs typeface="Roboto Medium"/>
              <a:sym typeface="Roboto Medium"/>
            </a:endParaRPr>
          </a:p>
        </p:txBody>
      </p:sp>
      <p:sp>
        <p:nvSpPr>
          <p:cNvPr id="244" name="Google Shape;244;p31"/>
          <p:cNvSpPr txBox="1"/>
          <p:nvPr>
            <p:ph type="title"/>
          </p:nvPr>
        </p:nvSpPr>
        <p:spPr>
          <a:xfrm>
            <a:off x="368625" y="268475"/>
            <a:ext cx="3045300" cy="7467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Elements of</a:t>
            </a:r>
            <a:br>
              <a:rPr lang="en" sz="2000">
                <a:solidFill>
                  <a:schemeClr val="lt1"/>
                </a:solidFill>
                <a:latin typeface="Roboto Black"/>
                <a:ea typeface="Roboto Black"/>
                <a:cs typeface="Roboto Black"/>
                <a:sym typeface="Roboto Black"/>
              </a:rPr>
            </a:br>
            <a:r>
              <a:rPr lang="en" sz="2000">
                <a:solidFill>
                  <a:schemeClr val="lt1"/>
                </a:solidFill>
                <a:latin typeface="Roboto Black"/>
                <a:ea typeface="Roboto Black"/>
                <a:cs typeface="Roboto Black"/>
                <a:sym typeface="Roboto Black"/>
              </a:rPr>
              <a:t>Jill Pelto’s Approach</a:t>
            </a:r>
            <a:endParaRPr>
              <a:solidFill>
                <a:schemeClr val="lt1"/>
              </a:solidFill>
              <a:latin typeface="Roboto Black"/>
              <a:ea typeface="Roboto Black"/>
              <a:cs typeface="Roboto Black"/>
              <a:sym typeface="Roboto Black"/>
            </a:endParaRPr>
          </a:p>
        </p:txBody>
      </p:sp>
      <p:sp>
        <p:nvSpPr>
          <p:cNvPr id="245" name="Google Shape;245;p31"/>
          <p:cNvSpPr txBox="1"/>
          <p:nvPr/>
        </p:nvSpPr>
        <p:spPr>
          <a:xfrm>
            <a:off x="5921800" y="4194300"/>
            <a:ext cx="3158700" cy="529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006EAE"/>
                </a:solidFill>
                <a:latin typeface="Roboto"/>
                <a:ea typeface="Roboto"/>
                <a:cs typeface="Roboto"/>
                <a:sym typeface="Roboto"/>
              </a:rPr>
              <a:t>Student Artwork by Maddie R</a:t>
            </a:r>
            <a:endParaRPr sz="1200">
              <a:solidFill>
                <a:srgbClr val="006EAE"/>
              </a:solidFill>
              <a:latin typeface="Roboto"/>
              <a:ea typeface="Roboto"/>
              <a:cs typeface="Roboto"/>
              <a:sym typeface="Roboto"/>
            </a:endParaRPr>
          </a:p>
          <a:p>
            <a:pPr indent="0" lvl="0" marL="0" rtl="0" algn="r">
              <a:spcBef>
                <a:spcPts val="0"/>
              </a:spcBef>
              <a:spcAft>
                <a:spcPts val="0"/>
              </a:spcAft>
              <a:buNone/>
            </a:pPr>
            <a:r>
              <a:rPr lang="en" sz="1200">
                <a:solidFill>
                  <a:srgbClr val="006EAE"/>
                </a:solidFill>
                <a:latin typeface="Roboto"/>
                <a:ea typeface="Roboto"/>
                <a:cs typeface="Roboto"/>
                <a:sym typeface="Roboto"/>
              </a:rPr>
              <a:t>Sourced: Jill Pelto &amp; Science Friday 2016</a:t>
            </a:r>
            <a:endParaRPr sz="1200">
              <a:solidFill>
                <a:srgbClr val="006EAE"/>
              </a:solidFill>
              <a:latin typeface="Roboto"/>
              <a:ea typeface="Roboto"/>
              <a:cs typeface="Roboto"/>
              <a:sym typeface="Roboto"/>
            </a:endParaRPr>
          </a:p>
        </p:txBody>
      </p:sp>
      <p:sp>
        <p:nvSpPr>
          <p:cNvPr id="246" name="Google Shape;246;p31"/>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2"/>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52" name="Google Shape;252;p32"/>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53" name="Google Shape;253;p32"/>
          <p:cNvSpPr txBox="1"/>
          <p:nvPr>
            <p:ph type="title"/>
          </p:nvPr>
        </p:nvSpPr>
        <p:spPr>
          <a:xfrm>
            <a:off x="303750" y="1181375"/>
            <a:ext cx="2551200" cy="2544300"/>
          </a:xfrm>
          <a:prstGeom prst="rect">
            <a:avLst/>
          </a:prstGeom>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None/>
            </a:pPr>
            <a:r>
              <a:rPr lang="en" sz="2144">
                <a:solidFill>
                  <a:srgbClr val="FFEA5F"/>
                </a:solidFill>
                <a:latin typeface="Roboto Black"/>
                <a:ea typeface="Roboto Black"/>
                <a:cs typeface="Roboto Black"/>
                <a:sym typeface="Roboto Black"/>
              </a:rPr>
              <a:t>3 - Artist’s Statement</a:t>
            </a:r>
            <a:endParaRPr sz="2344">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None/>
            </a:pPr>
            <a:r>
              <a:t/>
            </a:r>
            <a:endParaRPr sz="1900" u="sng">
              <a:latin typeface="Roboto Medium"/>
              <a:ea typeface="Roboto Medium"/>
              <a:cs typeface="Roboto Medium"/>
              <a:sym typeface="Roboto Medium"/>
            </a:endParaRPr>
          </a:p>
          <a:p>
            <a:pPr indent="-337185" lvl="0" marL="457200" rtl="0" algn="l">
              <a:lnSpc>
                <a:spcPct val="100000"/>
              </a:lnSpc>
              <a:spcBef>
                <a:spcPts val="0"/>
              </a:spcBef>
              <a:spcAft>
                <a:spcPts val="0"/>
              </a:spcAft>
              <a:buClr>
                <a:srgbClr val="FFFFFF"/>
              </a:buClr>
              <a:buSzPct val="100000"/>
              <a:buFont typeface="Roboto Medium"/>
              <a:buChar char="❏"/>
            </a:pPr>
            <a:r>
              <a:rPr lang="en" sz="1900">
                <a:solidFill>
                  <a:srgbClr val="FFFFFF"/>
                </a:solidFill>
                <a:latin typeface="Roboto Medium"/>
                <a:ea typeface="Roboto Medium"/>
                <a:cs typeface="Roboto Medium"/>
                <a:sym typeface="Roboto Medium"/>
              </a:rPr>
              <a:t>Description of the illustrated graph. </a:t>
            </a:r>
            <a:endParaRPr sz="1900">
              <a:solidFill>
                <a:srgbClr val="FFFFFF"/>
              </a:solidFill>
              <a:latin typeface="Roboto Medium"/>
              <a:ea typeface="Roboto Medium"/>
              <a:cs typeface="Roboto Medium"/>
              <a:sym typeface="Roboto Medium"/>
            </a:endParaRPr>
          </a:p>
          <a:p>
            <a:pPr indent="0" lvl="0" marL="457200" rtl="0" algn="l">
              <a:lnSpc>
                <a:spcPct val="100000"/>
              </a:lnSpc>
              <a:spcBef>
                <a:spcPts val="0"/>
              </a:spcBef>
              <a:spcAft>
                <a:spcPts val="0"/>
              </a:spcAft>
              <a:buNone/>
            </a:pPr>
            <a:r>
              <a:t/>
            </a:r>
            <a:endParaRPr sz="1900">
              <a:solidFill>
                <a:srgbClr val="FFFFFF"/>
              </a:solidFill>
              <a:latin typeface="Roboto Medium"/>
              <a:ea typeface="Roboto Medium"/>
              <a:cs typeface="Roboto Medium"/>
              <a:sym typeface="Roboto Medium"/>
            </a:endParaRPr>
          </a:p>
          <a:p>
            <a:pPr indent="-337185" lvl="0" marL="457200" rtl="0" algn="l">
              <a:lnSpc>
                <a:spcPct val="100000"/>
              </a:lnSpc>
              <a:spcBef>
                <a:spcPts val="0"/>
              </a:spcBef>
              <a:spcAft>
                <a:spcPts val="0"/>
              </a:spcAft>
              <a:buClr>
                <a:srgbClr val="FFFFFF"/>
              </a:buClr>
              <a:buSzPct val="100000"/>
              <a:buFont typeface="Roboto Medium"/>
              <a:buChar char="❏"/>
            </a:pPr>
            <a:r>
              <a:rPr lang="en" sz="1900">
                <a:solidFill>
                  <a:srgbClr val="FFFFFF"/>
                </a:solidFill>
                <a:latin typeface="Roboto Medium"/>
                <a:ea typeface="Roboto Medium"/>
                <a:cs typeface="Roboto Medium"/>
                <a:sym typeface="Roboto Medium"/>
              </a:rPr>
              <a:t>Explains the link between visual choices and scientific data </a:t>
            </a:r>
            <a:endParaRPr sz="1900">
              <a:solidFill>
                <a:srgbClr val="FFFFFF"/>
              </a:solidFill>
              <a:latin typeface="Roboto Medium"/>
              <a:ea typeface="Roboto Medium"/>
              <a:cs typeface="Roboto Medium"/>
              <a:sym typeface="Roboto Medium"/>
            </a:endParaRPr>
          </a:p>
        </p:txBody>
      </p:sp>
      <p:sp>
        <p:nvSpPr>
          <p:cNvPr id="254" name="Google Shape;254;p32"/>
          <p:cNvSpPr txBox="1"/>
          <p:nvPr>
            <p:ph type="title"/>
          </p:nvPr>
        </p:nvSpPr>
        <p:spPr>
          <a:xfrm>
            <a:off x="368625" y="268475"/>
            <a:ext cx="3045300" cy="7467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Elements of</a:t>
            </a:r>
            <a:br>
              <a:rPr lang="en" sz="2000">
                <a:solidFill>
                  <a:schemeClr val="lt1"/>
                </a:solidFill>
                <a:latin typeface="Roboto Black"/>
                <a:ea typeface="Roboto Black"/>
                <a:cs typeface="Roboto Black"/>
                <a:sym typeface="Roboto Black"/>
              </a:rPr>
            </a:br>
            <a:r>
              <a:rPr lang="en" sz="2000">
                <a:solidFill>
                  <a:schemeClr val="lt1"/>
                </a:solidFill>
                <a:latin typeface="Roboto Black"/>
                <a:ea typeface="Roboto Black"/>
                <a:cs typeface="Roboto Black"/>
                <a:sym typeface="Roboto Black"/>
              </a:rPr>
              <a:t>Jill Pelto’s Approach</a:t>
            </a:r>
            <a:endParaRPr>
              <a:solidFill>
                <a:schemeClr val="lt1"/>
              </a:solidFill>
              <a:latin typeface="Roboto Black"/>
              <a:ea typeface="Roboto Black"/>
              <a:cs typeface="Roboto Black"/>
              <a:sym typeface="Roboto Black"/>
            </a:endParaRPr>
          </a:p>
        </p:txBody>
      </p:sp>
      <p:sp>
        <p:nvSpPr>
          <p:cNvPr id="255" name="Google Shape;255;p32"/>
          <p:cNvSpPr txBox="1"/>
          <p:nvPr/>
        </p:nvSpPr>
        <p:spPr>
          <a:xfrm>
            <a:off x="3671775" y="1104200"/>
            <a:ext cx="5060700" cy="2935200"/>
          </a:xfrm>
          <a:prstGeom prst="rect">
            <a:avLst/>
          </a:prstGeom>
          <a:noFill/>
          <a:ln cap="flat" cmpd="sng" w="19050">
            <a:solidFill>
              <a:srgbClr val="006EA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6EAE"/>
                </a:solidFill>
                <a:latin typeface="Roboto"/>
                <a:ea typeface="Roboto"/>
                <a:cs typeface="Roboto"/>
                <a:sym typeface="Roboto"/>
              </a:rPr>
              <a:t>Title </a:t>
            </a:r>
            <a:endParaRPr sz="2800">
              <a:solidFill>
                <a:srgbClr val="006EAE"/>
              </a:solidFill>
              <a:latin typeface="Roboto"/>
              <a:ea typeface="Roboto"/>
              <a:cs typeface="Roboto"/>
              <a:sym typeface="Roboto"/>
            </a:endParaRPr>
          </a:p>
          <a:p>
            <a:pPr indent="0" lvl="0" marL="0" rtl="0" algn="l">
              <a:spcBef>
                <a:spcPts val="0"/>
              </a:spcBef>
              <a:spcAft>
                <a:spcPts val="0"/>
              </a:spcAft>
              <a:buNone/>
            </a:pPr>
            <a:r>
              <a:rPr lang="en">
                <a:solidFill>
                  <a:srgbClr val="006EAE"/>
                </a:solidFill>
                <a:latin typeface="Roboto"/>
                <a:ea typeface="Roboto"/>
                <a:cs typeface="Roboto"/>
                <a:sym typeface="Roboto"/>
              </a:rPr>
              <a:t>Mediums used </a:t>
            </a:r>
            <a:endParaRPr>
              <a:solidFill>
                <a:srgbClr val="006EAE"/>
              </a:solidFill>
              <a:latin typeface="Roboto"/>
              <a:ea typeface="Roboto"/>
              <a:cs typeface="Roboto"/>
              <a:sym typeface="Roboto"/>
            </a:endParaRPr>
          </a:p>
          <a:p>
            <a:pPr indent="0" lvl="0" marL="0" rtl="0" algn="l">
              <a:spcBef>
                <a:spcPts val="0"/>
              </a:spcBef>
              <a:spcAft>
                <a:spcPts val="0"/>
              </a:spcAft>
              <a:buNone/>
            </a:pPr>
            <a:r>
              <a:t/>
            </a:r>
            <a:endParaRPr sz="1800">
              <a:solidFill>
                <a:srgbClr val="006EAE"/>
              </a:solidFill>
              <a:latin typeface="Roboto"/>
              <a:ea typeface="Roboto"/>
              <a:cs typeface="Roboto"/>
              <a:sym typeface="Roboto"/>
            </a:endParaRPr>
          </a:p>
          <a:p>
            <a:pPr indent="0" lvl="0" marL="0" rtl="0" algn="l">
              <a:spcBef>
                <a:spcPts val="0"/>
              </a:spcBef>
              <a:spcAft>
                <a:spcPts val="0"/>
              </a:spcAft>
              <a:buNone/>
            </a:pPr>
            <a:r>
              <a:rPr lang="en" sz="1500">
                <a:solidFill>
                  <a:srgbClr val="006EAE"/>
                </a:solidFill>
                <a:latin typeface="Roboto"/>
                <a:ea typeface="Roboto"/>
                <a:cs typeface="Roboto"/>
                <a:sym typeface="Roboto"/>
              </a:rPr>
              <a:t>Explanation of the visuals used and how they connect to the data piece. (approx 100 words)</a:t>
            </a:r>
            <a:endParaRPr sz="1500">
              <a:solidFill>
                <a:srgbClr val="006EAE"/>
              </a:solidFill>
              <a:latin typeface="Roboto"/>
              <a:ea typeface="Roboto"/>
              <a:cs typeface="Roboto"/>
              <a:sym typeface="Roboto"/>
            </a:endParaRPr>
          </a:p>
          <a:p>
            <a:pPr indent="0" lvl="0" marL="0" rtl="0" algn="l">
              <a:spcBef>
                <a:spcPts val="0"/>
              </a:spcBef>
              <a:spcAft>
                <a:spcPts val="0"/>
              </a:spcAft>
              <a:buNone/>
            </a:pPr>
            <a:r>
              <a:t/>
            </a:r>
            <a:endParaRPr sz="1500">
              <a:solidFill>
                <a:srgbClr val="006EAE"/>
              </a:solidFill>
              <a:latin typeface="Roboto"/>
              <a:ea typeface="Roboto"/>
              <a:cs typeface="Roboto"/>
              <a:sym typeface="Roboto"/>
            </a:endParaRPr>
          </a:p>
          <a:p>
            <a:pPr indent="0" lvl="0" marL="0" rtl="0" algn="l">
              <a:spcBef>
                <a:spcPts val="0"/>
              </a:spcBef>
              <a:spcAft>
                <a:spcPts val="0"/>
              </a:spcAft>
              <a:buNone/>
            </a:pPr>
            <a:r>
              <a:rPr lang="en" sz="1500">
                <a:solidFill>
                  <a:srgbClr val="006EAE"/>
                </a:solidFill>
                <a:latin typeface="Roboto"/>
                <a:ea typeface="Roboto"/>
                <a:cs typeface="Roboto"/>
                <a:sym typeface="Roboto"/>
              </a:rPr>
              <a:t>Explanation of the scientific data and how it was integrated into the work.</a:t>
            </a:r>
            <a:endParaRPr sz="1500">
              <a:solidFill>
                <a:srgbClr val="006EAE"/>
              </a:solidFill>
              <a:latin typeface="Roboto"/>
              <a:ea typeface="Roboto"/>
              <a:cs typeface="Roboto"/>
              <a:sym typeface="Roboto"/>
            </a:endParaRPr>
          </a:p>
          <a:p>
            <a:pPr indent="0" lvl="0" marL="0" rtl="0" algn="l">
              <a:spcBef>
                <a:spcPts val="0"/>
              </a:spcBef>
              <a:spcAft>
                <a:spcPts val="0"/>
              </a:spcAft>
              <a:buNone/>
            </a:pPr>
            <a:r>
              <a:t/>
            </a:r>
            <a:endParaRPr sz="1500">
              <a:solidFill>
                <a:srgbClr val="006EAE"/>
              </a:solidFill>
              <a:latin typeface="Roboto"/>
              <a:ea typeface="Roboto"/>
              <a:cs typeface="Roboto"/>
              <a:sym typeface="Roboto"/>
            </a:endParaRPr>
          </a:p>
          <a:p>
            <a:pPr indent="0" lvl="0" marL="0" rtl="0" algn="l">
              <a:spcBef>
                <a:spcPts val="0"/>
              </a:spcBef>
              <a:spcAft>
                <a:spcPts val="0"/>
              </a:spcAft>
              <a:buNone/>
            </a:pPr>
            <a:r>
              <a:rPr lang="en" sz="1500">
                <a:solidFill>
                  <a:srgbClr val="006EAE"/>
                </a:solidFill>
                <a:latin typeface="Roboto"/>
                <a:ea typeface="Roboto"/>
                <a:cs typeface="Roboto"/>
                <a:sym typeface="Roboto"/>
              </a:rPr>
              <a:t>References </a:t>
            </a:r>
            <a:endParaRPr sz="1500">
              <a:solidFill>
                <a:srgbClr val="006EAE"/>
              </a:solidFill>
              <a:latin typeface="Roboto"/>
              <a:ea typeface="Roboto"/>
              <a:cs typeface="Roboto"/>
              <a:sym typeface="Roboto"/>
            </a:endParaRPr>
          </a:p>
          <a:p>
            <a:pPr indent="0" lvl="0" marL="0" rtl="0" algn="l">
              <a:spcBef>
                <a:spcPts val="0"/>
              </a:spcBef>
              <a:spcAft>
                <a:spcPts val="0"/>
              </a:spcAft>
              <a:buNone/>
            </a:pPr>
            <a:r>
              <a:t/>
            </a:r>
            <a:endParaRPr sz="1800">
              <a:solidFill>
                <a:srgbClr val="006EAE"/>
              </a:solidFill>
              <a:latin typeface="Roboto"/>
              <a:ea typeface="Roboto"/>
              <a:cs typeface="Roboto"/>
              <a:sym typeface="Roboto"/>
            </a:endParaRPr>
          </a:p>
        </p:txBody>
      </p:sp>
      <p:sp>
        <p:nvSpPr>
          <p:cNvPr id="256" name="Google Shape;256;p32"/>
          <p:cNvSpPr txBox="1"/>
          <p:nvPr/>
        </p:nvSpPr>
        <p:spPr>
          <a:xfrm>
            <a:off x="3555074" y="437825"/>
            <a:ext cx="5294100" cy="4080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1200"/>
              </a:spcAft>
              <a:buSzPts val="1100"/>
              <a:buNone/>
            </a:pPr>
            <a:r>
              <a:rPr lang="en" sz="2200">
                <a:solidFill>
                  <a:srgbClr val="006EAE"/>
                </a:solidFill>
                <a:latin typeface="Roboto Black"/>
                <a:ea typeface="Roboto Black"/>
                <a:cs typeface="Roboto Black"/>
                <a:sym typeface="Roboto Black"/>
              </a:rPr>
              <a:t>Example: Structure of artist’s statement</a:t>
            </a:r>
            <a:endParaRPr sz="2200">
              <a:solidFill>
                <a:srgbClr val="006EAE"/>
              </a:solidFill>
              <a:latin typeface="Roboto Black"/>
              <a:ea typeface="Roboto Black"/>
              <a:cs typeface="Roboto Black"/>
              <a:sym typeface="Roboto Black"/>
            </a:endParaRPr>
          </a:p>
        </p:txBody>
      </p:sp>
      <p:sp>
        <p:nvSpPr>
          <p:cNvPr id="257" name="Google Shape;257;p32"/>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4723810"/>
            <a:ext cx="9144003" cy="419690"/>
          </a:xfrm>
          <a:prstGeom prst="rect">
            <a:avLst/>
          </a:prstGeom>
          <a:noFill/>
          <a:ln>
            <a:noFill/>
          </a:ln>
        </p:spPr>
      </p:pic>
      <p:pic>
        <p:nvPicPr>
          <p:cNvPr id="67" name="Google Shape;67;p15"/>
          <p:cNvPicPr preferRelativeResize="0"/>
          <p:nvPr/>
        </p:nvPicPr>
        <p:blipFill>
          <a:blip r:embed="rId4">
            <a:alphaModFix/>
          </a:blip>
          <a:stretch>
            <a:fillRect/>
          </a:stretch>
        </p:blipFill>
        <p:spPr>
          <a:xfrm>
            <a:off x="5217800" y="-7200"/>
            <a:ext cx="3926098" cy="4730999"/>
          </a:xfrm>
          <a:prstGeom prst="rect">
            <a:avLst/>
          </a:prstGeom>
          <a:solidFill>
            <a:srgbClr val="F3F3F3">
              <a:alpha val="58130"/>
            </a:srgbClr>
          </a:solidFill>
          <a:ln>
            <a:noFill/>
          </a:ln>
        </p:spPr>
      </p:pic>
      <p:sp>
        <p:nvSpPr>
          <p:cNvPr id="68" name="Google Shape;68;p15"/>
          <p:cNvSpPr/>
          <p:nvPr/>
        </p:nvSpPr>
        <p:spPr>
          <a:xfrm>
            <a:off x="5217800" y="-7150"/>
            <a:ext cx="3926100" cy="4731000"/>
          </a:xfrm>
          <a:prstGeom prst="rect">
            <a:avLst/>
          </a:prstGeom>
          <a:solidFill>
            <a:srgbClr val="006EAE">
              <a:alpha val="21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42925" y="992250"/>
            <a:ext cx="7272300" cy="29217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70" name="Google Shape;70;p15"/>
          <p:cNvSpPr txBox="1"/>
          <p:nvPr/>
        </p:nvSpPr>
        <p:spPr>
          <a:xfrm>
            <a:off x="651925" y="1028125"/>
            <a:ext cx="3675300" cy="28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4300">
                <a:solidFill>
                  <a:schemeClr val="lt1"/>
                </a:solidFill>
                <a:latin typeface="Roboto Black"/>
                <a:ea typeface="Roboto Black"/>
                <a:cs typeface="Roboto Black"/>
                <a:sym typeface="Roboto Black"/>
              </a:rPr>
              <a:t>Utilising Visual Arts to Communicate Climate Data</a:t>
            </a:r>
            <a:endParaRPr sz="4300">
              <a:solidFill>
                <a:schemeClr val="lt1"/>
              </a:solidFill>
              <a:latin typeface="Roboto Black"/>
              <a:ea typeface="Roboto Black"/>
              <a:cs typeface="Roboto Black"/>
              <a:sym typeface="Robot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3"/>
          <p:cNvPicPr preferRelativeResize="0"/>
          <p:nvPr/>
        </p:nvPicPr>
        <p:blipFill>
          <a:blip r:embed="rId3">
            <a:alphaModFix/>
          </a:blip>
          <a:stretch>
            <a:fillRect/>
          </a:stretch>
        </p:blipFill>
        <p:spPr>
          <a:xfrm>
            <a:off x="3158700" y="537699"/>
            <a:ext cx="5985301" cy="3614901"/>
          </a:xfrm>
          <a:prstGeom prst="rect">
            <a:avLst/>
          </a:prstGeom>
          <a:noFill/>
          <a:ln>
            <a:noFill/>
          </a:ln>
        </p:spPr>
      </p:pic>
      <p:sp>
        <p:nvSpPr>
          <p:cNvPr id="263" name="Google Shape;263;p33"/>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64" name="Google Shape;264;p33"/>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265" name="Google Shape;265;p33"/>
          <p:cNvSpPr txBox="1"/>
          <p:nvPr>
            <p:ph type="title"/>
          </p:nvPr>
        </p:nvSpPr>
        <p:spPr>
          <a:xfrm>
            <a:off x="303750" y="2074350"/>
            <a:ext cx="2551200" cy="1537500"/>
          </a:xfrm>
          <a:prstGeom prst="rect">
            <a:avLst/>
          </a:prstGeom>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 sz="1800">
                <a:solidFill>
                  <a:srgbClr val="FFEA5F"/>
                </a:solidFill>
                <a:latin typeface="Roboto Black"/>
                <a:ea typeface="Roboto Black"/>
                <a:cs typeface="Roboto Black"/>
                <a:sym typeface="Roboto Black"/>
              </a:rPr>
              <a:t>1- Original Graph</a:t>
            </a:r>
            <a:endParaRPr sz="1800">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None/>
            </a:pPr>
            <a:r>
              <a:t/>
            </a:r>
            <a:endParaRPr sz="1800">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None/>
            </a:pPr>
            <a:r>
              <a:rPr lang="en" sz="1800">
                <a:solidFill>
                  <a:srgbClr val="FFEA5F"/>
                </a:solidFill>
                <a:latin typeface="Roboto Black"/>
                <a:ea typeface="Roboto Black"/>
                <a:cs typeface="Roboto Black"/>
                <a:sym typeface="Roboto Black"/>
              </a:rPr>
              <a:t>2- Illustrated Graph</a:t>
            </a:r>
            <a:endParaRPr sz="1800">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None/>
            </a:pPr>
            <a:r>
              <a:t/>
            </a:r>
            <a:endParaRPr sz="1800">
              <a:solidFill>
                <a:srgbClr val="FFEA5F"/>
              </a:solidFill>
              <a:latin typeface="Roboto Black"/>
              <a:ea typeface="Roboto Black"/>
              <a:cs typeface="Roboto Black"/>
              <a:sym typeface="Roboto Black"/>
            </a:endParaRPr>
          </a:p>
          <a:p>
            <a:pPr indent="0" lvl="0" marL="0" rtl="0" algn="l">
              <a:lnSpc>
                <a:spcPct val="100000"/>
              </a:lnSpc>
              <a:spcBef>
                <a:spcPts val="0"/>
              </a:spcBef>
              <a:spcAft>
                <a:spcPts val="0"/>
              </a:spcAft>
              <a:buClr>
                <a:schemeClr val="dk1"/>
              </a:buClr>
              <a:buSzPts val="1100"/>
              <a:buFont typeface="Arial"/>
              <a:buNone/>
            </a:pPr>
            <a:r>
              <a:rPr lang="en" sz="1800">
                <a:solidFill>
                  <a:srgbClr val="FFEA5F"/>
                </a:solidFill>
                <a:latin typeface="Roboto Black"/>
                <a:ea typeface="Roboto Black"/>
                <a:cs typeface="Roboto Black"/>
                <a:sym typeface="Roboto Black"/>
              </a:rPr>
              <a:t>3 - Artist’s Statement</a:t>
            </a:r>
            <a:endParaRPr sz="1800">
              <a:solidFill>
                <a:srgbClr val="FFEA5F"/>
              </a:solidFill>
              <a:latin typeface="Roboto Black"/>
              <a:ea typeface="Roboto Black"/>
              <a:cs typeface="Roboto Black"/>
              <a:sym typeface="Roboto Black"/>
            </a:endParaRPr>
          </a:p>
        </p:txBody>
      </p:sp>
      <p:sp>
        <p:nvSpPr>
          <p:cNvPr id="266" name="Google Shape;266;p33"/>
          <p:cNvSpPr txBox="1"/>
          <p:nvPr>
            <p:ph type="title"/>
          </p:nvPr>
        </p:nvSpPr>
        <p:spPr>
          <a:xfrm>
            <a:off x="368625" y="268475"/>
            <a:ext cx="3045300" cy="15375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Autofit/>
          </a:bodyPr>
          <a:lstStyle/>
          <a:p>
            <a:pPr indent="0" lvl="0" marL="57150" rtl="0" algn="l">
              <a:lnSpc>
                <a:spcPct val="105000"/>
              </a:lnSpc>
              <a:spcBef>
                <a:spcPts val="0"/>
              </a:spcBef>
              <a:spcAft>
                <a:spcPts val="1200"/>
              </a:spcAft>
              <a:buClr>
                <a:schemeClr val="dk1"/>
              </a:buClr>
              <a:buSzPts val="1100"/>
              <a:buFont typeface="Arial"/>
              <a:buNone/>
            </a:pPr>
            <a:r>
              <a:rPr lang="en" sz="2600">
                <a:solidFill>
                  <a:schemeClr val="lt1"/>
                </a:solidFill>
                <a:latin typeface="Roboto Black"/>
                <a:ea typeface="Roboto Black"/>
                <a:cs typeface="Roboto Black"/>
                <a:sym typeface="Roboto Black"/>
              </a:rPr>
              <a:t>Elements of</a:t>
            </a:r>
            <a:br>
              <a:rPr lang="en" sz="2600">
                <a:solidFill>
                  <a:schemeClr val="lt1"/>
                </a:solidFill>
                <a:latin typeface="Roboto Black"/>
                <a:ea typeface="Roboto Black"/>
                <a:cs typeface="Roboto Black"/>
                <a:sym typeface="Roboto Black"/>
              </a:rPr>
            </a:br>
            <a:r>
              <a:rPr lang="en" sz="2600">
                <a:solidFill>
                  <a:schemeClr val="lt1"/>
                </a:solidFill>
                <a:latin typeface="Roboto Black"/>
                <a:ea typeface="Roboto Black"/>
                <a:cs typeface="Roboto Black"/>
                <a:sym typeface="Roboto Black"/>
              </a:rPr>
              <a:t>Jill Pelto’s Approach</a:t>
            </a:r>
            <a:endParaRPr sz="3400">
              <a:solidFill>
                <a:schemeClr val="lt1"/>
              </a:solidFill>
              <a:latin typeface="Roboto Black"/>
              <a:ea typeface="Roboto Black"/>
              <a:cs typeface="Roboto Black"/>
              <a:sym typeface="Roboto Black"/>
            </a:endParaRPr>
          </a:p>
        </p:txBody>
      </p:sp>
      <p:sp>
        <p:nvSpPr>
          <p:cNvPr id="267" name="Google Shape;267;p33"/>
          <p:cNvSpPr txBox="1"/>
          <p:nvPr/>
        </p:nvSpPr>
        <p:spPr>
          <a:xfrm>
            <a:off x="5921800" y="4194300"/>
            <a:ext cx="3158700" cy="529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006EAE"/>
                </a:solidFill>
                <a:latin typeface="Roboto"/>
                <a:ea typeface="Roboto"/>
                <a:cs typeface="Roboto"/>
                <a:sym typeface="Roboto"/>
              </a:rPr>
              <a:t>Student Artwork by Maddie R</a:t>
            </a:r>
            <a:endParaRPr sz="1200">
              <a:solidFill>
                <a:srgbClr val="006EAE"/>
              </a:solidFill>
              <a:latin typeface="Roboto"/>
              <a:ea typeface="Roboto"/>
              <a:cs typeface="Roboto"/>
              <a:sym typeface="Roboto"/>
            </a:endParaRPr>
          </a:p>
          <a:p>
            <a:pPr indent="0" lvl="0" marL="0" rtl="0" algn="r">
              <a:spcBef>
                <a:spcPts val="0"/>
              </a:spcBef>
              <a:spcAft>
                <a:spcPts val="0"/>
              </a:spcAft>
              <a:buNone/>
            </a:pPr>
            <a:r>
              <a:rPr lang="en" sz="1200">
                <a:solidFill>
                  <a:srgbClr val="006EAE"/>
                </a:solidFill>
                <a:latin typeface="Roboto"/>
                <a:ea typeface="Roboto"/>
                <a:cs typeface="Roboto"/>
                <a:sym typeface="Roboto"/>
              </a:rPr>
              <a:t>Sourced: Jill Pelto &amp; Science Friday 2016</a:t>
            </a:r>
            <a:endParaRPr sz="1200">
              <a:solidFill>
                <a:srgbClr val="006EAE"/>
              </a:solidFill>
              <a:latin typeface="Roboto"/>
              <a:ea typeface="Roboto"/>
              <a:cs typeface="Roboto"/>
              <a:sym typeface="Roboto"/>
            </a:endParaRPr>
          </a:p>
        </p:txBody>
      </p:sp>
      <p:sp>
        <p:nvSpPr>
          <p:cNvPr id="268" name="Google Shape;268;p33"/>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4" name="Google Shape;274;p34"/>
          <p:cNvSpPr/>
          <p:nvPr/>
        </p:nvSpPr>
        <p:spPr>
          <a:xfrm>
            <a:off x="-29575" y="771800"/>
            <a:ext cx="9173100" cy="33552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5" name="Google Shape;275;p34"/>
          <p:cNvSpPr/>
          <p:nvPr/>
        </p:nvSpPr>
        <p:spPr>
          <a:xfrm>
            <a:off x="4959950" y="236350"/>
            <a:ext cx="3964800" cy="43725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76" name="Google Shape;276;p34"/>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77" name="Google Shape;277;p34"/>
          <p:cNvSpPr txBox="1"/>
          <p:nvPr>
            <p:ph type="title"/>
          </p:nvPr>
        </p:nvSpPr>
        <p:spPr>
          <a:xfrm>
            <a:off x="229700" y="1546925"/>
            <a:ext cx="4594200" cy="1177200"/>
          </a:xfrm>
          <a:prstGeom prst="rect">
            <a:avLst/>
          </a:prstGeom>
          <a:ln>
            <a:noFill/>
          </a:ln>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rPr lang="en" sz="1700">
                <a:solidFill>
                  <a:srgbClr val="FFFFFF"/>
                </a:solidFill>
                <a:latin typeface="Roboto Medium"/>
                <a:ea typeface="Roboto Medium"/>
                <a:cs typeface="Roboto Medium"/>
                <a:sym typeface="Roboto Medium"/>
              </a:rPr>
              <a:t>Access her website using the link or QR code.</a:t>
            </a:r>
            <a:endParaRPr sz="17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1200"/>
              </a:spcAft>
              <a:buNone/>
            </a:pPr>
            <a:r>
              <a:rPr lang="en" sz="1700">
                <a:solidFill>
                  <a:srgbClr val="FFFFFF"/>
                </a:solidFill>
                <a:latin typeface="Roboto Medium"/>
                <a:ea typeface="Roboto Medium"/>
                <a:cs typeface="Roboto Medium"/>
                <a:sym typeface="Roboto Medium"/>
              </a:rPr>
              <a:t>Find </a:t>
            </a:r>
            <a:r>
              <a:rPr lang="en" sz="1700">
                <a:solidFill>
                  <a:srgbClr val="FFEA5F"/>
                </a:solidFill>
                <a:latin typeface="Roboto Black"/>
                <a:ea typeface="Roboto Black"/>
                <a:cs typeface="Roboto Black"/>
                <a:sym typeface="Roboto Black"/>
              </a:rPr>
              <a:t>at least two pieces</a:t>
            </a:r>
            <a:r>
              <a:rPr lang="en" sz="1700">
                <a:solidFill>
                  <a:srgbClr val="FFFFFF"/>
                </a:solidFill>
                <a:latin typeface="Roboto Medium"/>
                <a:ea typeface="Roboto Medium"/>
                <a:cs typeface="Roboto Medium"/>
                <a:sym typeface="Roboto Medium"/>
              </a:rPr>
              <a:t> that resonate with you and read their artist’s statements.</a:t>
            </a:r>
            <a:endParaRPr sz="1700">
              <a:solidFill>
                <a:srgbClr val="FFFFFF"/>
              </a:solidFill>
              <a:latin typeface="Roboto Medium"/>
              <a:ea typeface="Roboto Medium"/>
              <a:cs typeface="Roboto Medium"/>
              <a:sym typeface="Roboto Medium"/>
            </a:endParaRPr>
          </a:p>
        </p:txBody>
      </p:sp>
      <p:sp>
        <p:nvSpPr>
          <p:cNvPr id="278" name="Google Shape;278;p34"/>
          <p:cNvSpPr txBox="1"/>
          <p:nvPr/>
        </p:nvSpPr>
        <p:spPr>
          <a:xfrm>
            <a:off x="229700" y="924200"/>
            <a:ext cx="4630500" cy="469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2600">
                <a:solidFill>
                  <a:srgbClr val="FFEA5F"/>
                </a:solidFill>
                <a:latin typeface="Roboto Black"/>
                <a:ea typeface="Roboto Black"/>
                <a:cs typeface="Roboto Black"/>
                <a:sym typeface="Roboto Black"/>
              </a:rPr>
              <a:t>Explore Jill Pelto’s works</a:t>
            </a:r>
            <a:endParaRPr sz="2600">
              <a:solidFill>
                <a:srgbClr val="FFEA5F"/>
              </a:solidFill>
              <a:latin typeface="Roboto Black"/>
              <a:ea typeface="Roboto Black"/>
              <a:cs typeface="Roboto Black"/>
              <a:sym typeface="Roboto Black"/>
            </a:endParaRPr>
          </a:p>
        </p:txBody>
      </p:sp>
      <p:sp>
        <p:nvSpPr>
          <p:cNvPr id="279" name="Google Shape;279;p34"/>
          <p:cNvSpPr/>
          <p:nvPr/>
        </p:nvSpPr>
        <p:spPr>
          <a:xfrm>
            <a:off x="229700" y="2819750"/>
            <a:ext cx="1668900" cy="16560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80" name="Google Shape;280;p34"/>
          <p:cNvPicPr preferRelativeResize="0"/>
          <p:nvPr/>
        </p:nvPicPr>
        <p:blipFill>
          <a:blip r:embed="rId4">
            <a:alphaModFix/>
          </a:blip>
          <a:stretch>
            <a:fillRect/>
          </a:stretch>
        </p:blipFill>
        <p:spPr>
          <a:xfrm>
            <a:off x="5191863" y="446763"/>
            <a:ext cx="3500974" cy="3951674"/>
          </a:xfrm>
          <a:prstGeom prst="rect">
            <a:avLst/>
          </a:prstGeom>
          <a:noFill/>
          <a:ln>
            <a:noFill/>
          </a:ln>
        </p:spPr>
      </p:pic>
      <p:pic>
        <p:nvPicPr>
          <p:cNvPr id="281" name="Google Shape;281;p34"/>
          <p:cNvPicPr preferRelativeResize="0"/>
          <p:nvPr/>
        </p:nvPicPr>
        <p:blipFill>
          <a:blip r:embed="rId5">
            <a:alphaModFix/>
          </a:blip>
          <a:stretch>
            <a:fillRect/>
          </a:stretch>
        </p:blipFill>
        <p:spPr>
          <a:xfrm>
            <a:off x="404925" y="2972980"/>
            <a:ext cx="1293275" cy="1321625"/>
          </a:xfrm>
          <a:prstGeom prst="rect">
            <a:avLst/>
          </a:prstGeom>
          <a:noFill/>
          <a:ln>
            <a:noFill/>
          </a:ln>
        </p:spPr>
      </p:pic>
      <p:sp>
        <p:nvSpPr>
          <p:cNvPr id="282" name="Google Shape;282;p34"/>
          <p:cNvSpPr txBox="1"/>
          <p:nvPr>
            <p:ph type="title"/>
          </p:nvPr>
        </p:nvSpPr>
        <p:spPr>
          <a:xfrm>
            <a:off x="2033525" y="3116650"/>
            <a:ext cx="2591100" cy="663300"/>
          </a:xfrm>
          <a:prstGeom prst="rect">
            <a:avLst/>
          </a:prstGeom>
          <a:ln>
            <a:noFill/>
          </a:ln>
        </p:spPr>
        <p:txBody>
          <a:bodyPr anchorCtr="0" anchor="t" bIns="34275" lIns="68575" spcFirstLastPara="1" rIns="68575" wrap="square" tIns="34275">
            <a:normAutofit/>
          </a:bodyPr>
          <a:lstStyle/>
          <a:p>
            <a:pPr indent="0" lvl="0" marL="0" rtl="0" algn="l">
              <a:lnSpc>
                <a:spcPct val="115000"/>
              </a:lnSpc>
              <a:spcBef>
                <a:spcPts val="0"/>
              </a:spcBef>
              <a:spcAft>
                <a:spcPts val="1200"/>
              </a:spcAft>
              <a:buNone/>
            </a:pPr>
            <a:r>
              <a:rPr lang="en" sz="1700">
                <a:solidFill>
                  <a:srgbClr val="FFFFFF"/>
                </a:solidFill>
                <a:latin typeface="Roboto Black"/>
                <a:ea typeface="Roboto Black"/>
                <a:cs typeface="Roboto Black"/>
                <a:sym typeface="Roboto Black"/>
              </a:rPr>
              <a:t>https://www.jillpelto.com/gallery-1 </a:t>
            </a:r>
            <a:endParaRPr sz="1700">
              <a:solidFill>
                <a:srgbClr val="FFFFFF"/>
              </a:solidFill>
              <a:latin typeface="Roboto Black"/>
              <a:ea typeface="Roboto Black"/>
              <a:cs typeface="Roboto Black"/>
              <a:sym typeface="Roboto Black"/>
            </a:endParaRPr>
          </a:p>
        </p:txBody>
      </p:sp>
      <p:sp>
        <p:nvSpPr>
          <p:cNvPr id="283" name="Google Shape;283;p34"/>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p:nvPr/>
        </p:nvSpPr>
        <p:spPr>
          <a:xfrm>
            <a:off x="0" y="50"/>
            <a:ext cx="56160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89" name="Google Shape;289;p35"/>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90" name="Google Shape;290;p35"/>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ELABORATE</a:t>
            </a:r>
            <a:endParaRPr sz="1800">
              <a:solidFill>
                <a:schemeClr val="lt1"/>
              </a:solidFill>
              <a:latin typeface="Roboto Black"/>
              <a:ea typeface="Roboto Black"/>
              <a:cs typeface="Roboto Black"/>
              <a:sym typeface="Roboto Black"/>
            </a:endParaRPr>
          </a:p>
        </p:txBody>
      </p:sp>
      <p:sp>
        <p:nvSpPr>
          <p:cNvPr id="291" name="Google Shape;291;p35"/>
          <p:cNvSpPr txBox="1"/>
          <p:nvPr>
            <p:ph type="title"/>
          </p:nvPr>
        </p:nvSpPr>
        <p:spPr>
          <a:xfrm>
            <a:off x="471725" y="335750"/>
            <a:ext cx="45024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Create your own climate data art</a:t>
            </a:r>
            <a:endParaRPr>
              <a:solidFill>
                <a:schemeClr val="lt1"/>
              </a:solidFill>
              <a:latin typeface="Roboto Black"/>
              <a:ea typeface="Roboto Black"/>
              <a:cs typeface="Roboto Black"/>
              <a:sym typeface="Roboto Black"/>
            </a:endParaRPr>
          </a:p>
        </p:txBody>
      </p:sp>
      <p:sp>
        <p:nvSpPr>
          <p:cNvPr id="292" name="Google Shape;292;p35"/>
          <p:cNvSpPr txBox="1"/>
          <p:nvPr>
            <p:ph type="title"/>
          </p:nvPr>
        </p:nvSpPr>
        <p:spPr>
          <a:xfrm>
            <a:off x="434900" y="1072950"/>
            <a:ext cx="4859100" cy="3337200"/>
          </a:xfrm>
          <a:prstGeom prst="rect">
            <a:avLst/>
          </a:prstGeom>
          <a:ln>
            <a:noFill/>
          </a:ln>
        </p:spPr>
        <p:txBody>
          <a:bodyPr anchorCtr="0" anchor="ctr"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FEA5F"/>
                </a:solidFill>
                <a:latin typeface="Roboto Black"/>
                <a:ea typeface="Roboto Black"/>
                <a:cs typeface="Roboto Black"/>
                <a:sym typeface="Roboto Black"/>
              </a:rPr>
              <a:t>Your finished work should include:</a:t>
            </a:r>
            <a:r>
              <a:rPr lang="en" sz="1700">
                <a:solidFill>
                  <a:srgbClr val="FFEA5F"/>
                </a:solidFill>
                <a:latin typeface="Roboto Black"/>
                <a:ea typeface="Roboto Black"/>
                <a:cs typeface="Roboto Black"/>
                <a:sym typeface="Roboto Black"/>
              </a:rPr>
              <a:t> </a:t>
            </a:r>
            <a:endParaRPr sz="1700">
              <a:solidFill>
                <a:srgbClr val="FFEA5F"/>
              </a:solidFill>
              <a:latin typeface="Roboto Black"/>
              <a:ea typeface="Roboto Black"/>
              <a:cs typeface="Roboto Black"/>
              <a:sym typeface="Roboto Black"/>
            </a:endParaRPr>
          </a:p>
          <a:p>
            <a:pPr indent="-336550" lvl="0" marL="457200" rtl="0" algn="l">
              <a:lnSpc>
                <a:spcPct val="115000"/>
              </a:lnSpc>
              <a:spcBef>
                <a:spcPts val="0"/>
              </a:spcBef>
              <a:spcAft>
                <a:spcPts val="0"/>
              </a:spcAft>
              <a:buClr>
                <a:srgbClr val="FFFFFF"/>
              </a:buClr>
              <a:buSzPts val="1700"/>
              <a:buFont typeface="Roboto Black"/>
              <a:buAutoNum type="arabicPeriod"/>
            </a:pPr>
            <a:r>
              <a:rPr lang="en" sz="1700">
                <a:solidFill>
                  <a:srgbClr val="FFFFFF"/>
                </a:solidFill>
                <a:latin typeface="Roboto Black"/>
                <a:ea typeface="Roboto Black"/>
                <a:cs typeface="Roboto Black"/>
                <a:sym typeface="Roboto Black"/>
              </a:rPr>
              <a:t>A title for the piece</a:t>
            </a:r>
            <a:endParaRPr sz="1700">
              <a:solidFill>
                <a:srgbClr val="FFFFFF"/>
              </a:solidFill>
              <a:latin typeface="Roboto Black"/>
              <a:ea typeface="Roboto Black"/>
              <a:cs typeface="Roboto Black"/>
              <a:sym typeface="Roboto Black"/>
            </a:endParaRPr>
          </a:p>
          <a:p>
            <a:pPr indent="-336550" lvl="0" marL="457200" rtl="0" algn="l">
              <a:lnSpc>
                <a:spcPct val="115000"/>
              </a:lnSpc>
              <a:spcBef>
                <a:spcPts val="0"/>
              </a:spcBef>
              <a:spcAft>
                <a:spcPts val="0"/>
              </a:spcAft>
              <a:buClr>
                <a:srgbClr val="FFFFFF"/>
              </a:buClr>
              <a:buSzPts val="1700"/>
              <a:buFont typeface="Roboto Black"/>
              <a:buAutoNum type="arabicPeriod"/>
            </a:pPr>
            <a:r>
              <a:rPr lang="en" sz="1700">
                <a:solidFill>
                  <a:srgbClr val="FFFFFF"/>
                </a:solidFill>
                <a:latin typeface="Roboto Black"/>
                <a:ea typeface="Roboto Black"/>
                <a:cs typeface="Roboto Black"/>
                <a:sym typeface="Roboto Black"/>
              </a:rPr>
              <a:t>Scientific data incorporated into the piece </a:t>
            </a:r>
            <a:endParaRPr sz="1700">
              <a:solidFill>
                <a:srgbClr val="FFFFFF"/>
              </a:solidFill>
              <a:latin typeface="Roboto Black"/>
              <a:ea typeface="Roboto Black"/>
              <a:cs typeface="Roboto Black"/>
              <a:sym typeface="Roboto Black"/>
            </a:endParaRPr>
          </a:p>
          <a:p>
            <a:pPr indent="-336550" lvl="0" marL="457200" rtl="0" algn="l">
              <a:lnSpc>
                <a:spcPct val="115000"/>
              </a:lnSpc>
              <a:spcBef>
                <a:spcPts val="0"/>
              </a:spcBef>
              <a:spcAft>
                <a:spcPts val="0"/>
              </a:spcAft>
              <a:buClr>
                <a:srgbClr val="FFFFFF"/>
              </a:buClr>
              <a:buSzPts val="1700"/>
              <a:buFont typeface="Roboto Black"/>
              <a:buAutoNum type="arabicPeriod"/>
            </a:pPr>
            <a:r>
              <a:rPr lang="en" sz="1700">
                <a:solidFill>
                  <a:srgbClr val="FFFFFF"/>
                </a:solidFill>
                <a:latin typeface="Roboto Black"/>
                <a:ea typeface="Roboto Black"/>
                <a:cs typeface="Roboto Black"/>
                <a:sym typeface="Roboto Black"/>
              </a:rPr>
              <a:t>Artist Statement </a:t>
            </a:r>
            <a:endParaRPr sz="1700">
              <a:solidFill>
                <a:srgbClr val="FFFFFF"/>
              </a:solidFill>
              <a:latin typeface="Roboto Black"/>
              <a:ea typeface="Roboto Black"/>
              <a:cs typeface="Roboto Black"/>
              <a:sym typeface="Roboto Black"/>
            </a:endParaRPr>
          </a:p>
          <a:p>
            <a:pPr indent="-336550" lvl="1" marL="914400" rtl="0" algn="l">
              <a:lnSpc>
                <a:spcPct val="115000"/>
              </a:lnSpc>
              <a:spcBef>
                <a:spcPts val="0"/>
              </a:spcBef>
              <a:spcAft>
                <a:spcPts val="0"/>
              </a:spcAft>
              <a:buClr>
                <a:srgbClr val="FFFFFF"/>
              </a:buClr>
              <a:buSzPts val="1700"/>
              <a:buFont typeface="Roboto Medium"/>
              <a:buAutoNum type="alphaLcPeriod"/>
            </a:pPr>
            <a:r>
              <a:rPr lang="en" sz="1700">
                <a:solidFill>
                  <a:srgbClr val="FFFFFF"/>
                </a:solidFill>
                <a:latin typeface="Roboto Medium"/>
                <a:ea typeface="Roboto Medium"/>
                <a:cs typeface="Roboto Medium"/>
                <a:sym typeface="Roboto Medium"/>
              </a:rPr>
              <a:t>Title</a:t>
            </a:r>
            <a:endParaRPr sz="1700">
              <a:solidFill>
                <a:srgbClr val="FFFFFF"/>
              </a:solidFill>
              <a:latin typeface="Roboto Medium"/>
              <a:ea typeface="Roboto Medium"/>
              <a:cs typeface="Roboto Medium"/>
              <a:sym typeface="Roboto Medium"/>
            </a:endParaRPr>
          </a:p>
          <a:p>
            <a:pPr indent="-336550" lvl="1" marL="914400" rtl="0" algn="l">
              <a:lnSpc>
                <a:spcPct val="115000"/>
              </a:lnSpc>
              <a:spcBef>
                <a:spcPts val="0"/>
              </a:spcBef>
              <a:spcAft>
                <a:spcPts val="0"/>
              </a:spcAft>
              <a:buClr>
                <a:srgbClr val="FFFFFF"/>
              </a:buClr>
              <a:buSzPts val="1700"/>
              <a:buFont typeface="Roboto Medium"/>
              <a:buAutoNum type="alphaLcPeriod"/>
            </a:pPr>
            <a:r>
              <a:rPr lang="en" sz="1700">
                <a:solidFill>
                  <a:srgbClr val="FFFFFF"/>
                </a:solidFill>
                <a:latin typeface="Roboto Medium"/>
                <a:ea typeface="Roboto Medium"/>
                <a:cs typeface="Roboto Medium"/>
                <a:sym typeface="Roboto Medium"/>
              </a:rPr>
              <a:t>150-250 word description</a:t>
            </a:r>
            <a:endParaRPr sz="1700">
              <a:solidFill>
                <a:srgbClr val="FFFFFF"/>
              </a:solidFill>
              <a:latin typeface="Roboto Medium"/>
              <a:ea typeface="Roboto Medium"/>
              <a:cs typeface="Roboto Medium"/>
              <a:sym typeface="Roboto Medium"/>
            </a:endParaRPr>
          </a:p>
          <a:p>
            <a:pPr indent="-336550" lvl="1" marL="914400" rtl="0" algn="l">
              <a:lnSpc>
                <a:spcPct val="115000"/>
              </a:lnSpc>
              <a:spcBef>
                <a:spcPts val="0"/>
              </a:spcBef>
              <a:spcAft>
                <a:spcPts val="0"/>
              </a:spcAft>
              <a:buClr>
                <a:srgbClr val="FFFFFF"/>
              </a:buClr>
              <a:buSzPts val="1700"/>
              <a:buFont typeface="Roboto Medium"/>
              <a:buAutoNum type="alphaLcPeriod"/>
            </a:pPr>
            <a:r>
              <a:rPr lang="en" sz="1700">
                <a:solidFill>
                  <a:srgbClr val="FFFFFF"/>
                </a:solidFill>
                <a:latin typeface="Roboto Medium"/>
                <a:ea typeface="Roboto Medium"/>
                <a:cs typeface="Roboto Medium"/>
                <a:sym typeface="Roboto Medium"/>
              </a:rPr>
              <a:t>Detail the mediums used in the work </a:t>
            </a:r>
            <a:endParaRPr sz="1700">
              <a:solidFill>
                <a:srgbClr val="FFFFFF"/>
              </a:solidFill>
              <a:latin typeface="Roboto Medium"/>
              <a:ea typeface="Roboto Medium"/>
              <a:cs typeface="Roboto Medium"/>
              <a:sym typeface="Roboto Medium"/>
            </a:endParaRPr>
          </a:p>
          <a:p>
            <a:pPr indent="-336550" lvl="1" marL="914400" rtl="0" algn="l">
              <a:lnSpc>
                <a:spcPct val="115000"/>
              </a:lnSpc>
              <a:spcBef>
                <a:spcPts val="0"/>
              </a:spcBef>
              <a:spcAft>
                <a:spcPts val="0"/>
              </a:spcAft>
              <a:buClr>
                <a:srgbClr val="FFFFFF"/>
              </a:buClr>
              <a:buSzPts val="1700"/>
              <a:buFont typeface="Roboto Medium"/>
              <a:buAutoNum type="alphaLcPeriod"/>
            </a:pPr>
            <a:r>
              <a:rPr lang="en" sz="1700">
                <a:solidFill>
                  <a:srgbClr val="FFFFFF"/>
                </a:solidFill>
                <a:latin typeface="Roboto Medium"/>
                <a:ea typeface="Roboto Medium"/>
                <a:cs typeface="Roboto Medium"/>
                <a:sym typeface="Roboto Medium"/>
              </a:rPr>
              <a:t>Discusses how the work is connected to the climate data</a:t>
            </a:r>
            <a:endParaRPr sz="1700">
              <a:solidFill>
                <a:srgbClr val="FFFFFF"/>
              </a:solidFill>
              <a:latin typeface="Roboto Medium"/>
              <a:ea typeface="Roboto Medium"/>
              <a:cs typeface="Roboto Medium"/>
              <a:sym typeface="Roboto Medium"/>
            </a:endParaRPr>
          </a:p>
          <a:p>
            <a:pPr indent="-336550" lvl="1" marL="914400" rtl="0" algn="l">
              <a:lnSpc>
                <a:spcPct val="115000"/>
              </a:lnSpc>
              <a:spcBef>
                <a:spcPts val="0"/>
              </a:spcBef>
              <a:spcAft>
                <a:spcPts val="0"/>
              </a:spcAft>
              <a:buClr>
                <a:srgbClr val="FFFFFF"/>
              </a:buClr>
              <a:buSzPts val="1700"/>
              <a:buFont typeface="Roboto Medium"/>
              <a:buAutoNum type="alphaLcPeriod"/>
            </a:pPr>
            <a:r>
              <a:rPr lang="en" sz="1700">
                <a:solidFill>
                  <a:srgbClr val="FFFFFF"/>
                </a:solidFill>
                <a:latin typeface="Roboto Medium"/>
                <a:ea typeface="Roboto Medium"/>
                <a:cs typeface="Roboto Medium"/>
                <a:sym typeface="Roboto Medium"/>
              </a:rPr>
              <a:t>Explains how the work is inspired by Jill Pelton or Ed Hawkins</a:t>
            </a:r>
            <a:endParaRPr sz="1700">
              <a:solidFill>
                <a:srgbClr val="FFFFFF"/>
              </a:solidFill>
              <a:latin typeface="Roboto Medium"/>
              <a:ea typeface="Roboto Medium"/>
              <a:cs typeface="Roboto Medium"/>
              <a:sym typeface="Roboto Medium"/>
            </a:endParaRPr>
          </a:p>
        </p:txBody>
      </p:sp>
      <p:sp>
        <p:nvSpPr>
          <p:cNvPr id="293" name="Google Shape;293;p35"/>
          <p:cNvSpPr txBox="1"/>
          <p:nvPr/>
        </p:nvSpPr>
        <p:spPr>
          <a:xfrm>
            <a:off x="5880775" y="437825"/>
            <a:ext cx="2968500" cy="4080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1200"/>
              </a:spcAft>
              <a:buSzPts val="1100"/>
              <a:buNone/>
            </a:pPr>
            <a:r>
              <a:rPr lang="en" sz="2200">
                <a:solidFill>
                  <a:srgbClr val="006EAE"/>
                </a:solidFill>
                <a:latin typeface="Roboto Black"/>
                <a:ea typeface="Roboto Black"/>
                <a:cs typeface="Roboto Black"/>
                <a:sym typeface="Roboto Black"/>
              </a:rPr>
              <a:t>CHOOSE FROM…</a:t>
            </a:r>
            <a:endParaRPr sz="2200">
              <a:solidFill>
                <a:srgbClr val="006EAE"/>
              </a:solidFill>
              <a:latin typeface="Roboto Black"/>
              <a:ea typeface="Roboto Black"/>
              <a:cs typeface="Roboto Black"/>
              <a:sym typeface="Roboto Black"/>
            </a:endParaRPr>
          </a:p>
        </p:txBody>
      </p:sp>
      <p:pic>
        <p:nvPicPr>
          <p:cNvPr id="294" name="Google Shape;294;p35"/>
          <p:cNvPicPr preferRelativeResize="0"/>
          <p:nvPr/>
        </p:nvPicPr>
        <p:blipFill>
          <a:blip r:embed="rId4">
            <a:alphaModFix/>
          </a:blip>
          <a:stretch>
            <a:fillRect/>
          </a:stretch>
        </p:blipFill>
        <p:spPr>
          <a:xfrm>
            <a:off x="5955800" y="3399463"/>
            <a:ext cx="874750" cy="923089"/>
          </a:xfrm>
          <a:prstGeom prst="rect">
            <a:avLst/>
          </a:prstGeom>
          <a:noFill/>
          <a:ln>
            <a:noFill/>
          </a:ln>
        </p:spPr>
      </p:pic>
      <p:pic>
        <p:nvPicPr>
          <p:cNvPr id="295" name="Google Shape;295;p35"/>
          <p:cNvPicPr preferRelativeResize="0"/>
          <p:nvPr/>
        </p:nvPicPr>
        <p:blipFill>
          <a:blip r:embed="rId5">
            <a:alphaModFix/>
          </a:blip>
          <a:stretch>
            <a:fillRect/>
          </a:stretch>
        </p:blipFill>
        <p:spPr>
          <a:xfrm>
            <a:off x="5900100" y="2145375"/>
            <a:ext cx="986149" cy="923075"/>
          </a:xfrm>
          <a:prstGeom prst="rect">
            <a:avLst/>
          </a:prstGeom>
          <a:noFill/>
          <a:ln>
            <a:noFill/>
          </a:ln>
        </p:spPr>
      </p:pic>
      <p:pic>
        <p:nvPicPr>
          <p:cNvPr id="296" name="Google Shape;296;p35"/>
          <p:cNvPicPr preferRelativeResize="0"/>
          <p:nvPr/>
        </p:nvPicPr>
        <p:blipFill>
          <a:blip r:embed="rId6">
            <a:alphaModFix/>
          </a:blip>
          <a:stretch>
            <a:fillRect/>
          </a:stretch>
        </p:blipFill>
        <p:spPr>
          <a:xfrm>
            <a:off x="5868517" y="1072941"/>
            <a:ext cx="1049315" cy="654212"/>
          </a:xfrm>
          <a:prstGeom prst="rect">
            <a:avLst/>
          </a:prstGeom>
          <a:noFill/>
          <a:ln>
            <a:noFill/>
          </a:ln>
        </p:spPr>
      </p:pic>
      <p:sp>
        <p:nvSpPr>
          <p:cNvPr id="297" name="Google Shape;297;p35"/>
          <p:cNvSpPr txBox="1"/>
          <p:nvPr/>
        </p:nvSpPr>
        <p:spPr>
          <a:xfrm>
            <a:off x="7048675" y="1152950"/>
            <a:ext cx="2117400" cy="574200"/>
          </a:xfrm>
          <a:prstGeom prst="rect">
            <a:avLst/>
          </a:prstGeom>
          <a:noFill/>
          <a:ln>
            <a:noFill/>
          </a:ln>
        </p:spPr>
        <p:txBody>
          <a:bodyPr anchorCtr="0" anchor="t" bIns="34275" lIns="68575" spcFirstLastPara="1" rIns="68575" wrap="square" tIns="34275">
            <a:spAutoFit/>
          </a:bodyPr>
          <a:lstStyle/>
          <a:p>
            <a:pPr indent="0" lvl="0" marL="0" rtl="0" algn="l">
              <a:lnSpc>
                <a:spcPct val="105000"/>
              </a:lnSpc>
              <a:spcBef>
                <a:spcPts val="0"/>
              </a:spcBef>
              <a:spcAft>
                <a:spcPts val="1200"/>
              </a:spcAft>
              <a:buSzPts val="1100"/>
              <a:buNone/>
            </a:pPr>
            <a:r>
              <a:rPr lang="en" sz="1600">
                <a:solidFill>
                  <a:srgbClr val="006EAE"/>
                </a:solidFill>
                <a:latin typeface="Roboto Medium"/>
                <a:ea typeface="Roboto Medium"/>
                <a:cs typeface="Roboto Medium"/>
                <a:sym typeface="Roboto Medium"/>
              </a:rPr>
              <a:t>Sea surface temperature data</a:t>
            </a:r>
            <a:endParaRPr sz="1600">
              <a:solidFill>
                <a:srgbClr val="006EAE"/>
              </a:solidFill>
              <a:latin typeface="Roboto Medium"/>
              <a:ea typeface="Roboto Medium"/>
              <a:cs typeface="Roboto Medium"/>
              <a:sym typeface="Roboto Medium"/>
            </a:endParaRPr>
          </a:p>
        </p:txBody>
      </p:sp>
      <p:sp>
        <p:nvSpPr>
          <p:cNvPr id="298" name="Google Shape;298;p35"/>
          <p:cNvSpPr txBox="1"/>
          <p:nvPr/>
        </p:nvSpPr>
        <p:spPr>
          <a:xfrm>
            <a:off x="7048675" y="2383525"/>
            <a:ext cx="2117400" cy="574200"/>
          </a:xfrm>
          <a:prstGeom prst="rect">
            <a:avLst/>
          </a:prstGeom>
          <a:noFill/>
          <a:ln>
            <a:noFill/>
          </a:ln>
        </p:spPr>
        <p:txBody>
          <a:bodyPr anchorCtr="0" anchor="t" bIns="34275" lIns="68575" spcFirstLastPara="1" rIns="68575" wrap="square" tIns="34275">
            <a:spAutoFit/>
          </a:bodyPr>
          <a:lstStyle/>
          <a:p>
            <a:pPr indent="0" lvl="0" marL="0" rtl="0" algn="l">
              <a:lnSpc>
                <a:spcPct val="105000"/>
              </a:lnSpc>
              <a:spcBef>
                <a:spcPts val="0"/>
              </a:spcBef>
              <a:spcAft>
                <a:spcPts val="1200"/>
              </a:spcAft>
              <a:buSzPts val="1100"/>
              <a:buNone/>
            </a:pPr>
            <a:r>
              <a:rPr lang="en" sz="1600">
                <a:solidFill>
                  <a:srgbClr val="006EAE"/>
                </a:solidFill>
                <a:latin typeface="Roboto Medium"/>
                <a:ea typeface="Roboto Medium"/>
                <a:cs typeface="Roboto Medium"/>
                <a:sym typeface="Roboto Medium"/>
              </a:rPr>
              <a:t>Renewable</a:t>
            </a:r>
            <a:br>
              <a:rPr lang="en" sz="1600">
                <a:solidFill>
                  <a:srgbClr val="006EAE"/>
                </a:solidFill>
                <a:latin typeface="Roboto Medium"/>
                <a:ea typeface="Roboto Medium"/>
                <a:cs typeface="Roboto Medium"/>
                <a:sym typeface="Roboto Medium"/>
              </a:rPr>
            </a:br>
            <a:r>
              <a:rPr lang="en" sz="1600">
                <a:solidFill>
                  <a:srgbClr val="006EAE"/>
                </a:solidFill>
                <a:latin typeface="Roboto Medium"/>
                <a:ea typeface="Roboto Medium"/>
                <a:cs typeface="Roboto Medium"/>
                <a:sym typeface="Roboto Medium"/>
              </a:rPr>
              <a:t>energy data</a:t>
            </a:r>
            <a:endParaRPr sz="1600">
              <a:solidFill>
                <a:srgbClr val="006EAE"/>
              </a:solidFill>
              <a:latin typeface="Roboto Medium"/>
              <a:ea typeface="Roboto Medium"/>
              <a:cs typeface="Roboto Medium"/>
              <a:sym typeface="Roboto Medium"/>
            </a:endParaRPr>
          </a:p>
        </p:txBody>
      </p:sp>
      <p:sp>
        <p:nvSpPr>
          <p:cNvPr id="299" name="Google Shape;299;p35"/>
          <p:cNvSpPr txBox="1"/>
          <p:nvPr/>
        </p:nvSpPr>
        <p:spPr>
          <a:xfrm>
            <a:off x="7048675" y="3614100"/>
            <a:ext cx="2117400" cy="574200"/>
          </a:xfrm>
          <a:prstGeom prst="rect">
            <a:avLst/>
          </a:prstGeom>
          <a:noFill/>
          <a:ln>
            <a:noFill/>
          </a:ln>
        </p:spPr>
        <p:txBody>
          <a:bodyPr anchorCtr="0" anchor="t" bIns="34275" lIns="68575" spcFirstLastPara="1" rIns="68575" wrap="square" tIns="34275">
            <a:spAutoFit/>
          </a:bodyPr>
          <a:lstStyle/>
          <a:p>
            <a:pPr indent="0" lvl="0" marL="0" rtl="0" algn="l">
              <a:lnSpc>
                <a:spcPct val="105000"/>
              </a:lnSpc>
              <a:spcBef>
                <a:spcPts val="0"/>
              </a:spcBef>
              <a:spcAft>
                <a:spcPts val="1200"/>
              </a:spcAft>
              <a:buSzPts val="1100"/>
              <a:buNone/>
            </a:pPr>
            <a:r>
              <a:rPr lang="en" sz="1600">
                <a:solidFill>
                  <a:srgbClr val="006EAE"/>
                </a:solidFill>
                <a:latin typeface="Roboto Medium"/>
                <a:ea typeface="Roboto Medium"/>
                <a:cs typeface="Roboto Medium"/>
                <a:sym typeface="Roboto Medium"/>
              </a:rPr>
              <a:t>Fashion</a:t>
            </a:r>
            <a:br>
              <a:rPr lang="en" sz="1600">
                <a:solidFill>
                  <a:srgbClr val="006EAE"/>
                </a:solidFill>
                <a:latin typeface="Roboto Medium"/>
                <a:ea typeface="Roboto Medium"/>
                <a:cs typeface="Roboto Medium"/>
                <a:sym typeface="Roboto Medium"/>
              </a:rPr>
            </a:br>
            <a:r>
              <a:rPr lang="en" sz="1600">
                <a:solidFill>
                  <a:srgbClr val="006EAE"/>
                </a:solidFill>
                <a:latin typeface="Roboto Medium"/>
                <a:ea typeface="Roboto Medium"/>
                <a:cs typeface="Roboto Medium"/>
                <a:sym typeface="Roboto Medium"/>
              </a:rPr>
              <a:t>consumption data</a:t>
            </a:r>
            <a:endParaRPr sz="1600">
              <a:solidFill>
                <a:srgbClr val="006EAE"/>
              </a:solidFill>
              <a:latin typeface="Roboto Medium"/>
              <a:ea typeface="Roboto Medium"/>
              <a:cs typeface="Roboto Medium"/>
              <a:sym typeface="Roboto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303" name="Shape 303"/>
        <p:cNvGrpSpPr/>
        <p:nvPr/>
      </p:nvGrpSpPr>
      <p:grpSpPr>
        <a:xfrm>
          <a:off x="0" y="0"/>
          <a:ext cx="0" cy="0"/>
          <a:chOff x="0" y="0"/>
          <a:chExt cx="0" cy="0"/>
        </a:xfrm>
      </p:grpSpPr>
      <p:pic>
        <p:nvPicPr>
          <p:cNvPr id="304" name="Google Shape;304;p36"/>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305" name="Google Shape;305;p36"/>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EVALUATE</a:t>
            </a:r>
            <a:endParaRPr sz="1800">
              <a:solidFill>
                <a:schemeClr val="lt1"/>
              </a:solidFill>
              <a:latin typeface="Roboto Black"/>
              <a:ea typeface="Roboto Black"/>
              <a:cs typeface="Roboto Black"/>
              <a:sym typeface="Roboto Black"/>
            </a:endParaRPr>
          </a:p>
        </p:txBody>
      </p:sp>
      <p:graphicFrame>
        <p:nvGraphicFramePr>
          <p:cNvPr id="306" name="Google Shape;306;p36"/>
          <p:cNvGraphicFramePr/>
          <p:nvPr/>
        </p:nvGraphicFramePr>
        <p:xfrm>
          <a:off x="241950" y="353275"/>
          <a:ext cx="3000000" cy="3000000"/>
        </p:xfrm>
        <a:graphic>
          <a:graphicData uri="http://schemas.openxmlformats.org/drawingml/2006/table">
            <a:tbl>
              <a:tblPr>
                <a:noFill/>
                <a:tableStyleId>{6E64F0D3-585B-4819-B4D8-D6223EB3ED1D}</a:tableStyleId>
              </a:tblPr>
              <a:tblGrid>
                <a:gridCol w="6829375"/>
                <a:gridCol w="1757925"/>
              </a:tblGrid>
              <a:tr h="599450">
                <a:tc rowSpan="2">
                  <a:txBody>
                    <a:bodyPr/>
                    <a:lstStyle/>
                    <a:p>
                      <a:pPr indent="-323850" lvl="0" marL="457200" rtl="0" algn="l">
                        <a:spcBef>
                          <a:spcPts val="0"/>
                        </a:spcBef>
                        <a:spcAft>
                          <a:spcPts val="0"/>
                        </a:spcAft>
                        <a:buClr>
                          <a:srgbClr val="FFFFFF"/>
                        </a:buClr>
                        <a:buSzPts val="1500"/>
                        <a:buFont typeface="Roboto Medium"/>
                        <a:buChar char="❏"/>
                      </a:pPr>
                      <a:r>
                        <a:rPr lang="en" sz="1500">
                          <a:solidFill>
                            <a:srgbClr val="FFFFFF"/>
                          </a:solidFill>
                          <a:latin typeface="Roboto Medium"/>
                          <a:ea typeface="Roboto Medium"/>
                          <a:cs typeface="Roboto Medium"/>
                          <a:sym typeface="Roboto Medium"/>
                        </a:rPr>
                        <a:t>Climate data is integrated within the artwork and referenced extensively in the artist's statement.</a:t>
                      </a:r>
                      <a:endParaRPr sz="1500">
                        <a:solidFill>
                          <a:srgbClr val="FFFFFF"/>
                        </a:solidFill>
                        <a:latin typeface="Roboto Medium"/>
                        <a:ea typeface="Roboto Medium"/>
                        <a:cs typeface="Roboto Medium"/>
                        <a:sym typeface="Roboto Medium"/>
                      </a:endParaRPr>
                    </a:p>
                    <a:p>
                      <a:pPr indent="0" lvl="0" marL="457200" rtl="0" algn="l">
                        <a:spcBef>
                          <a:spcPts val="0"/>
                        </a:spcBef>
                        <a:spcAft>
                          <a:spcPts val="0"/>
                        </a:spcAft>
                        <a:buNone/>
                      </a:pPr>
                      <a:r>
                        <a:t/>
                      </a:r>
                      <a:endParaRPr sz="1500">
                        <a:solidFill>
                          <a:srgbClr val="FFFFFF"/>
                        </a:solidFill>
                        <a:latin typeface="Roboto Medium"/>
                        <a:ea typeface="Roboto Medium"/>
                        <a:cs typeface="Roboto Medium"/>
                        <a:sym typeface="Roboto Medium"/>
                      </a:endParaRPr>
                    </a:p>
                    <a:p>
                      <a:pPr indent="-323850" lvl="0" marL="457200" rtl="0" algn="l">
                        <a:spcBef>
                          <a:spcPts val="0"/>
                        </a:spcBef>
                        <a:spcAft>
                          <a:spcPts val="0"/>
                        </a:spcAft>
                        <a:buClr>
                          <a:srgbClr val="FFFFFF"/>
                        </a:buClr>
                        <a:buSzPts val="1500"/>
                        <a:buFont typeface="Roboto Medium"/>
                        <a:buChar char="❏"/>
                      </a:pPr>
                      <a:r>
                        <a:rPr lang="en" sz="1500">
                          <a:solidFill>
                            <a:srgbClr val="FFFFFF"/>
                          </a:solidFill>
                          <a:latin typeface="Roboto Medium"/>
                          <a:ea typeface="Roboto Medium"/>
                          <a:cs typeface="Roboto Medium"/>
                          <a:sym typeface="Roboto Medium"/>
                        </a:rPr>
                        <a:t>Artist statement explains how inspiring artists influenced the piece in multiple ways.</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Well Above Standard </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r>
              <a:tr h="987200">
                <a:tc vMerge="1"/>
                <a:tc>
                  <a:txBody>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Above Standard </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r>
              <a:tr h="1044950">
                <a:tc>
                  <a:txBody>
                    <a:bodyPr/>
                    <a:lstStyle/>
                    <a:p>
                      <a:pPr indent="-323850" lvl="0" marL="457200" rtl="0" algn="l">
                        <a:spcBef>
                          <a:spcPts val="0"/>
                        </a:spcBef>
                        <a:spcAft>
                          <a:spcPts val="0"/>
                        </a:spcAft>
                        <a:buClr>
                          <a:srgbClr val="FFFFFF"/>
                        </a:buClr>
                        <a:buSzPts val="1500"/>
                        <a:buFont typeface="Roboto Medium"/>
                        <a:buChar char="❏"/>
                      </a:pPr>
                      <a:r>
                        <a:rPr lang="en" sz="1500">
                          <a:solidFill>
                            <a:srgbClr val="FFFFFF"/>
                          </a:solidFill>
                          <a:latin typeface="Roboto Medium"/>
                          <a:ea typeface="Roboto Medium"/>
                          <a:cs typeface="Roboto Medium"/>
                          <a:sym typeface="Roboto Medium"/>
                        </a:rPr>
                        <a:t>Generate an artwork inclusive of climate data and referenced in the artist's statement. </a:t>
                      </a:r>
                      <a:endParaRPr sz="1500">
                        <a:solidFill>
                          <a:srgbClr val="FFFFFF"/>
                        </a:solidFill>
                        <a:latin typeface="Roboto Medium"/>
                        <a:ea typeface="Roboto Medium"/>
                        <a:cs typeface="Roboto Medium"/>
                        <a:sym typeface="Roboto Medium"/>
                      </a:endParaRPr>
                    </a:p>
                    <a:p>
                      <a:pPr indent="0" lvl="0" marL="457200" rtl="0" algn="l">
                        <a:spcBef>
                          <a:spcPts val="0"/>
                        </a:spcBef>
                        <a:spcAft>
                          <a:spcPts val="0"/>
                        </a:spcAft>
                        <a:buNone/>
                      </a:pPr>
                      <a:r>
                        <a:t/>
                      </a:r>
                      <a:endParaRPr sz="1500">
                        <a:solidFill>
                          <a:srgbClr val="FFFFFF"/>
                        </a:solidFill>
                        <a:latin typeface="Roboto Medium"/>
                        <a:ea typeface="Roboto Medium"/>
                        <a:cs typeface="Roboto Medium"/>
                        <a:sym typeface="Roboto Medium"/>
                      </a:endParaRPr>
                    </a:p>
                    <a:p>
                      <a:pPr indent="-323850" lvl="0" marL="457200" rtl="0" algn="l">
                        <a:spcBef>
                          <a:spcPts val="0"/>
                        </a:spcBef>
                        <a:spcAft>
                          <a:spcPts val="0"/>
                        </a:spcAft>
                        <a:buClr>
                          <a:srgbClr val="FFFFFF"/>
                        </a:buClr>
                        <a:buSzPts val="1500"/>
                        <a:buFont typeface="Roboto Medium"/>
                        <a:buChar char="❏"/>
                      </a:pPr>
                      <a:r>
                        <a:rPr lang="en" sz="1500">
                          <a:solidFill>
                            <a:srgbClr val="FFFFFF"/>
                          </a:solidFill>
                          <a:latin typeface="Roboto Medium"/>
                          <a:ea typeface="Roboto Medium"/>
                          <a:cs typeface="Roboto Medium"/>
                          <a:sym typeface="Roboto Medium"/>
                        </a:rPr>
                        <a:t>Artist statement references inspiring artists.</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At Standard</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r>
              <a:tr h="599450">
                <a:tc>
                  <a:txBody>
                    <a:bodyPr/>
                    <a:lstStyle/>
                    <a:p>
                      <a:pPr indent="-323850" lvl="0" marL="457200" rtl="0" algn="l">
                        <a:spcBef>
                          <a:spcPts val="0"/>
                        </a:spcBef>
                        <a:spcAft>
                          <a:spcPts val="0"/>
                        </a:spcAft>
                        <a:buClr>
                          <a:srgbClr val="FFFFFF"/>
                        </a:buClr>
                        <a:buSzPts val="1500"/>
                        <a:buFont typeface="Roboto Medium"/>
                        <a:buChar char="❏"/>
                      </a:pPr>
                      <a:r>
                        <a:rPr lang="en" sz="1500">
                          <a:solidFill>
                            <a:srgbClr val="FFFFFF"/>
                          </a:solidFill>
                          <a:latin typeface="Roboto Medium"/>
                          <a:ea typeface="Roboto Medium"/>
                          <a:cs typeface="Roboto Medium"/>
                          <a:sym typeface="Roboto Medium"/>
                        </a:rPr>
                        <a:t>Generate an artwork with some elements of climate data.</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Approaching Standard</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r>
              <a:tr h="747025">
                <a:tc>
                  <a:txBody>
                    <a:bodyPr/>
                    <a:lstStyle/>
                    <a:p>
                      <a:pPr indent="0" lvl="0" marL="0" rtl="0" algn="l">
                        <a:spcBef>
                          <a:spcPts val="0"/>
                        </a:spcBef>
                        <a:spcAft>
                          <a:spcPts val="0"/>
                        </a:spcAft>
                        <a:buNone/>
                      </a:pPr>
                      <a:r>
                        <a:rPr i="1" lang="en" sz="1500">
                          <a:solidFill>
                            <a:srgbClr val="FFFFFF"/>
                          </a:solidFill>
                          <a:latin typeface="Roboto Medium"/>
                          <a:ea typeface="Roboto Medium"/>
                          <a:cs typeface="Roboto Medium"/>
                          <a:sym typeface="Roboto Medium"/>
                        </a:rPr>
                        <a:t>AS.4.Students draw on inspiration from multiple sources to generate and develop ideas for artworks.</a:t>
                      </a:r>
                      <a:endParaRPr i="1"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c>
                  <a:txBody>
                    <a:bodyPr/>
                    <a:lstStyle/>
                    <a:p>
                      <a:pPr indent="0" lvl="0" marL="0" rtl="0" algn="l">
                        <a:spcBef>
                          <a:spcPts val="0"/>
                        </a:spcBef>
                        <a:spcAft>
                          <a:spcPts val="0"/>
                        </a:spcAft>
                        <a:buNone/>
                      </a:pPr>
                      <a:r>
                        <a:t/>
                      </a:r>
                      <a:endParaRPr sz="1500">
                        <a:solidFill>
                          <a:srgbClr val="FFFFFF"/>
                        </a:solidFill>
                        <a:latin typeface="Roboto Medium"/>
                        <a:ea typeface="Roboto Medium"/>
                        <a:cs typeface="Roboto Medium"/>
                        <a:sym typeface="Roboto Medium"/>
                      </a:endParaRPr>
                    </a:p>
                  </a:txBody>
                  <a:tcPr marT="88900" marB="88900" marR="88900" marL="88900">
                    <a:lnL cap="flat" cmpd="sng" w="38100">
                      <a:solidFill>
                        <a:srgbClr val="FFEA5F"/>
                      </a:solidFill>
                      <a:prstDash val="solid"/>
                      <a:round/>
                      <a:headEnd len="sm" w="sm" type="none"/>
                      <a:tailEnd len="sm" w="sm" type="none"/>
                    </a:lnL>
                    <a:lnR cap="flat" cmpd="sng" w="38100">
                      <a:solidFill>
                        <a:srgbClr val="FFEA5F"/>
                      </a:solidFill>
                      <a:prstDash val="solid"/>
                      <a:round/>
                      <a:headEnd len="sm" w="sm" type="none"/>
                      <a:tailEnd len="sm" w="sm" type="none"/>
                    </a:lnR>
                    <a:lnT cap="flat" cmpd="sng" w="38100">
                      <a:solidFill>
                        <a:srgbClr val="FFEA5F"/>
                      </a:solidFill>
                      <a:prstDash val="solid"/>
                      <a:round/>
                      <a:headEnd len="sm" w="sm" type="none"/>
                      <a:tailEnd len="sm" w="sm" type="none"/>
                    </a:lnT>
                    <a:lnB cap="flat" cmpd="sng" w="38100">
                      <a:solidFill>
                        <a:srgbClr val="FFEA5F"/>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12" name="Google Shape;312;p37"/>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313" name="Google Shape;313;p37"/>
          <p:cNvSpPr/>
          <p:nvPr/>
        </p:nvSpPr>
        <p:spPr>
          <a:xfrm>
            <a:off x="322725" y="1148950"/>
            <a:ext cx="3158700" cy="24564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4" name="Google Shape;314;p37"/>
          <p:cNvSpPr txBox="1"/>
          <p:nvPr/>
        </p:nvSpPr>
        <p:spPr>
          <a:xfrm>
            <a:off x="510051" y="1288075"/>
            <a:ext cx="2859000" cy="206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2900">
                <a:solidFill>
                  <a:srgbClr val="FFFFFF"/>
                </a:solidFill>
                <a:latin typeface="Roboto Black"/>
                <a:ea typeface="Roboto Black"/>
                <a:cs typeface="Roboto Black"/>
                <a:sym typeface="Roboto Black"/>
              </a:rPr>
              <a:t>Think, Pair, Share</a:t>
            </a:r>
            <a:br>
              <a:rPr lang="en" sz="2200">
                <a:solidFill>
                  <a:srgbClr val="FFFFFF"/>
                </a:solidFill>
                <a:latin typeface="Roboto Black"/>
                <a:ea typeface="Roboto Black"/>
                <a:cs typeface="Roboto Black"/>
                <a:sym typeface="Roboto Black"/>
              </a:rPr>
            </a:br>
            <a:r>
              <a:rPr lang="en" sz="1900">
                <a:solidFill>
                  <a:srgbClr val="FFEB61"/>
                </a:solidFill>
                <a:latin typeface="Roboto Black"/>
                <a:ea typeface="Roboto Black"/>
                <a:cs typeface="Roboto Black"/>
                <a:sym typeface="Roboto Black"/>
              </a:rPr>
              <a:t>How would you mark this student’s artist's statement? </a:t>
            </a:r>
            <a:r>
              <a:rPr lang="en" sz="1900">
                <a:solidFill>
                  <a:srgbClr val="FFEB61"/>
                </a:solidFill>
                <a:latin typeface="Roboto Black"/>
                <a:ea typeface="Roboto Black"/>
                <a:cs typeface="Roboto Black"/>
                <a:sym typeface="Roboto Black"/>
              </a:rPr>
              <a:t> </a:t>
            </a:r>
            <a:endParaRPr sz="2600">
              <a:solidFill>
                <a:srgbClr val="FFEB61"/>
              </a:solidFill>
              <a:latin typeface="Roboto Black"/>
              <a:ea typeface="Roboto Black"/>
              <a:cs typeface="Roboto Black"/>
              <a:sym typeface="Roboto Black"/>
            </a:endParaRPr>
          </a:p>
        </p:txBody>
      </p:sp>
      <p:sp>
        <p:nvSpPr>
          <p:cNvPr id="315" name="Google Shape;315;p37"/>
          <p:cNvSpPr txBox="1"/>
          <p:nvPr>
            <p:ph idx="1" type="body"/>
          </p:nvPr>
        </p:nvSpPr>
        <p:spPr>
          <a:xfrm>
            <a:off x="3689325" y="248350"/>
            <a:ext cx="5205600" cy="4257600"/>
          </a:xfrm>
          <a:prstGeom prst="rect">
            <a:avLst/>
          </a:prstGeom>
          <a:ln cap="flat" cmpd="sng" w="19050">
            <a:solidFill>
              <a:srgbClr val="006EAE"/>
            </a:solidFill>
            <a:prstDash val="solid"/>
            <a:round/>
            <a:headEnd len="sm" w="sm" type="none"/>
            <a:tailEnd len="sm" w="sm" type="none"/>
          </a:ln>
        </p:spPr>
        <p:txBody>
          <a:bodyPr anchorCtr="0" anchor="t" bIns="34275" lIns="68575" spcFirstLastPara="1" rIns="68575" wrap="square" tIns="34275">
            <a:normAutofit lnSpcReduction="10000"/>
          </a:bodyPr>
          <a:lstStyle/>
          <a:p>
            <a:pPr indent="0" lvl="0" marL="0" rtl="0" algn="ctr">
              <a:spcBef>
                <a:spcPts val="800"/>
              </a:spcBef>
              <a:spcAft>
                <a:spcPts val="0"/>
              </a:spcAft>
              <a:buNone/>
            </a:pPr>
            <a:br>
              <a:rPr lang="en" sz="2200">
                <a:solidFill>
                  <a:srgbClr val="006EAE"/>
                </a:solidFill>
                <a:latin typeface="Roboto Black"/>
                <a:ea typeface="Roboto Black"/>
                <a:cs typeface="Roboto Black"/>
                <a:sym typeface="Roboto Black"/>
              </a:rPr>
            </a:br>
            <a:r>
              <a:rPr lang="en" sz="2200">
                <a:solidFill>
                  <a:srgbClr val="006EAE"/>
                </a:solidFill>
                <a:latin typeface="Roboto Black"/>
                <a:ea typeface="Roboto Black"/>
                <a:cs typeface="Roboto Black"/>
                <a:sym typeface="Roboto Black"/>
              </a:rPr>
              <a:t>The Open Road </a:t>
            </a:r>
            <a:endParaRPr sz="2200">
              <a:solidFill>
                <a:srgbClr val="006EAE"/>
              </a:solidFill>
              <a:latin typeface="Roboto Black"/>
              <a:ea typeface="Roboto Black"/>
              <a:cs typeface="Roboto Black"/>
              <a:sym typeface="Roboto Black"/>
            </a:endParaRPr>
          </a:p>
          <a:p>
            <a:pPr indent="0" lvl="0" marL="0" rtl="0" algn="ctr">
              <a:spcBef>
                <a:spcPts val="1200"/>
              </a:spcBef>
              <a:spcAft>
                <a:spcPts val="0"/>
              </a:spcAft>
              <a:buNone/>
            </a:pPr>
            <a:r>
              <a:rPr i="1" lang="en" sz="1500">
                <a:solidFill>
                  <a:srgbClr val="006EAE"/>
                </a:solidFill>
                <a:latin typeface="Roboto"/>
                <a:ea typeface="Roboto"/>
                <a:cs typeface="Roboto"/>
                <a:sym typeface="Roboto"/>
              </a:rPr>
              <a:t>Acrylic and Fineliner </a:t>
            </a:r>
            <a:endParaRPr i="1" sz="1500">
              <a:solidFill>
                <a:srgbClr val="006EAE"/>
              </a:solidFill>
              <a:latin typeface="Roboto"/>
              <a:ea typeface="Roboto"/>
              <a:cs typeface="Roboto"/>
              <a:sym typeface="Roboto"/>
            </a:endParaRPr>
          </a:p>
          <a:p>
            <a:pPr indent="0" lvl="0" marL="228600" marR="209020" rtl="0" algn="ctr">
              <a:lnSpc>
                <a:spcPct val="115000"/>
              </a:lnSpc>
              <a:spcBef>
                <a:spcPts val="1200"/>
              </a:spcBef>
              <a:spcAft>
                <a:spcPts val="0"/>
              </a:spcAft>
              <a:buNone/>
            </a:pPr>
            <a:r>
              <a:rPr lang="en" sz="1600">
                <a:solidFill>
                  <a:srgbClr val="006EAE"/>
                </a:solidFill>
                <a:latin typeface="Roboto"/>
                <a:ea typeface="Roboto"/>
                <a:cs typeface="Roboto"/>
                <a:sym typeface="Roboto"/>
              </a:rPr>
              <a:t>The empty road towards the mountains symbolise what will happen to roads once climate change has led to the downfall of civilisation. There are no humans to drive the cars that emitted the greenhouse gases that caused the climate change in the first place. </a:t>
            </a:r>
            <a:endParaRPr sz="1600">
              <a:solidFill>
                <a:srgbClr val="006EAE"/>
              </a:solidFill>
              <a:latin typeface="Roboto"/>
              <a:ea typeface="Roboto"/>
              <a:cs typeface="Roboto"/>
              <a:sym typeface="Roboto"/>
            </a:endParaRPr>
          </a:p>
          <a:p>
            <a:pPr indent="0" lvl="0" marL="228600" marR="209020" rtl="0" algn="ctr">
              <a:lnSpc>
                <a:spcPct val="115000"/>
              </a:lnSpc>
              <a:spcBef>
                <a:spcPts val="1200"/>
              </a:spcBef>
              <a:spcAft>
                <a:spcPts val="1200"/>
              </a:spcAft>
              <a:buNone/>
            </a:pPr>
            <a:r>
              <a:rPr lang="en" sz="1600">
                <a:solidFill>
                  <a:srgbClr val="006EAE"/>
                </a:solidFill>
                <a:latin typeface="Roboto"/>
                <a:ea typeface="Roboto"/>
                <a:cs typeface="Roboto"/>
                <a:sym typeface="Roboto"/>
              </a:rPr>
              <a:t>Traditional cars burn fossil fuels as an energy source, which emit high levels of greenhouse gases. The mountains in the back are the line graph for number of cars in the world, similar to a Jill Pelto work.</a:t>
            </a:r>
            <a:endParaRPr sz="1600">
              <a:solidFill>
                <a:srgbClr val="006EAE"/>
              </a:solidFill>
              <a:latin typeface="Roboto"/>
              <a:ea typeface="Roboto"/>
              <a:cs typeface="Roboto"/>
              <a:sym typeface="Roboto"/>
            </a:endParaRPr>
          </a:p>
        </p:txBody>
      </p:sp>
      <p:sp>
        <p:nvSpPr>
          <p:cNvPr id="316" name="Google Shape;316;p37"/>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EVALUATE</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471725" y="335750"/>
            <a:ext cx="2494500" cy="518400"/>
          </a:xfrm>
          <a:prstGeom prst="rect">
            <a:avLst/>
          </a:prstGeom>
          <a:ln cap="flat" cmpd="sng" w="38100">
            <a:solidFill>
              <a:srgbClr val="FFEB61"/>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Learning Intention</a:t>
            </a:r>
            <a:endParaRPr>
              <a:solidFill>
                <a:schemeClr val="lt1"/>
              </a:solidFill>
              <a:latin typeface="Roboto Black"/>
              <a:ea typeface="Roboto Black"/>
              <a:cs typeface="Roboto Black"/>
              <a:sym typeface="Roboto Black"/>
            </a:endParaRPr>
          </a:p>
        </p:txBody>
      </p:sp>
      <p:pic>
        <p:nvPicPr>
          <p:cNvPr id="76" name="Google Shape;76;p16"/>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77" name="Google Shape;77;p16"/>
          <p:cNvSpPr txBox="1"/>
          <p:nvPr>
            <p:ph type="title"/>
          </p:nvPr>
        </p:nvSpPr>
        <p:spPr>
          <a:xfrm>
            <a:off x="753675" y="854150"/>
            <a:ext cx="7775100" cy="672900"/>
          </a:xfrm>
          <a:prstGeom prst="rect">
            <a:avLst/>
          </a:prstGeom>
          <a:ln cap="flat" cmpd="sng" w="38100">
            <a:solidFill>
              <a:srgbClr val="FFEB6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05000"/>
              </a:lnSpc>
              <a:spcBef>
                <a:spcPts val="0"/>
              </a:spcBef>
              <a:spcAft>
                <a:spcPts val="1200"/>
              </a:spcAft>
              <a:buClr>
                <a:schemeClr val="dk1"/>
              </a:buClr>
              <a:buSzPct val="64705"/>
              <a:buFont typeface="Arial"/>
              <a:buNone/>
            </a:pPr>
            <a:r>
              <a:rPr lang="en" sz="1700">
                <a:solidFill>
                  <a:srgbClr val="FFFFFF"/>
                </a:solidFill>
                <a:latin typeface="Roboto Medium"/>
                <a:ea typeface="Roboto Medium"/>
                <a:cs typeface="Roboto Medium"/>
                <a:sym typeface="Roboto Medium"/>
              </a:rPr>
              <a:t>Students will be able to develop their own artwork to communicate climate data, inspired by Ed Hawkins and Jill Pelto.</a:t>
            </a:r>
            <a:endParaRPr sz="2600">
              <a:solidFill>
                <a:srgbClr val="FFFFFF"/>
              </a:solidFill>
              <a:latin typeface="Roboto Medium"/>
              <a:ea typeface="Roboto Medium"/>
              <a:cs typeface="Roboto Medium"/>
              <a:sym typeface="Roboto Medium"/>
            </a:endParaRPr>
          </a:p>
        </p:txBody>
      </p:sp>
      <p:sp>
        <p:nvSpPr>
          <p:cNvPr id="78" name="Google Shape;78;p16"/>
          <p:cNvSpPr txBox="1"/>
          <p:nvPr>
            <p:ph type="title"/>
          </p:nvPr>
        </p:nvSpPr>
        <p:spPr>
          <a:xfrm>
            <a:off x="471725" y="1979950"/>
            <a:ext cx="3070500" cy="446700"/>
          </a:xfrm>
          <a:prstGeom prst="rect">
            <a:avLst/>
          </a:prstGeom>
          <a:ln cap="flat" cmpd="sng" w="38100">
            <a:solidFill>
              <a:srgbClr val="FFEB6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Success Criteria/ Agenda</a:t>
            </a:r>
            <a:endParaRPr>
              <a:solidFill>
                <a:schemeClr val="lt1"/>
              </a:solidFill>
              <a:latin typeface="Roboto Black"/>
              <a:ea typeface="Roboto Black"/>
              <a:cs typeface="Roboto Black"/>
              <a:sym typeface="Roboto Black"/>
            </a:endParaRPr>
          </a:p>
        </p:txBody>
      </p:sp>
      <p:sp>
        <p:nvSpPr>
          <p:cNvPr id="79" name="Google Shape;79;p16"/>
          <p:cNvSpPr txBox="1"/>
          <p:nvPr>
            <p:ph type="title"/>
          </p:nvPr>
        </p:nvSpPr>
        <p:spPr>
          <a:xfrm>
            <a:off x="542000" y="2571750"/>
            <a:ext cx="7408500" cy="1873500"/>
          </a:xfrm>
          <a:prstGeom prst="rect">
            <a:avLst/>
          </a:prstGeom>
          <a:ln>
            <a:noFill/>
          </a:ln>
        </p:spPr>
        <p:txBody>
          <a:bodyPr anchorCtr="0" anchor="t" bIns="91425" lIns="91425" spcFirstLastPara="1" rIns="91425" wrap="square" tIns="91425">
            <a:noAutofit/>
          </a:bodyPr>
          <a:lstStyle/>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Investigate how artists develop and use their personal expression to represent and communicate similar ideas </a:t>
            </a:r>
            <a:br>
              <a:rPr lang="en" sz="1500">
                <a:solidFill>
                  <a:schemeClr val="lt1"/>
                </a:solidFill>
                <a:latin typeface="Roboto Medium"/>
                <a:ea typeface="Roboto Medium"/>
                <a:cs typeface="Roboto Medium"/>
                <a:sym typeface="Roboto Medium"/>
              </a:rPr>
            </a:br>
            <a:endParaRPr sz="1500">
              <a:solidFill>
                <a:schemeClr val="lt1"/>
              </a:solidFill>
              <a:latin typeface="Roboto Medium"/>
              <a:ea typeface="Roboto Medium"/>
              <a:cs typeface="Roboto Medium"/>
              <a:sym typeface="Roboto Medium"/>
            </a:endParaRPr>
          </a:p>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Develop artwork to communicate climate data, inspired by climate artists </a:t>
            </a:r>
            <a:br>
              <a:rPr lang="en" sz="1500">
                <a:solidFill>
                  <a:schemeClr val="lt1"/>
                </a:solidFill>
                <a:latin typeface="Roboto Medium"/>
                <a:ea typeface="Roboto Medium"/>
                <a:cs typeface="Roboto Medium"/>
                <a:sym typeface="Roboto Medium"/>
              </a:rPr>
            </a:br>
            <a:endParaRPr sz="1500">
              <a:solidFill>
                <a:schemeClr val="lt1"/>
              </a:solidFill>
              <a:latin typeface="Roboto Medium"/>
              <a:ea typeface="Roboto Medium"/>
              <a:cs typeface="Roboto Medium"/>
              <a:sym typeface="Roboto Medium"/>
            </a:endParaRPr>
          </a:p>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Analyse climate data trends and connect these trends to visual motifs</a:t>
            </a:r>
            <a:endParaRPr sz="1500">
              <a:solidFill>
                <a:schemeClr val="lt1"/>
              </a:solidFill>
              <a:latin typeface="Roboto Medium"/>
              <a:ea typeface="Roboto Medium"/>
              <a:cs typeface="Roboto Medium"/>
              <a:sym typeface="Roboto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3240875" y="-76200"/>
            <a:ext cx="6481776" cy="4865776"/>
          </a:xfrm>
          <a:prstGeom prst="rect">
            <a:avLst/>
          </a:prstGeom>
          <a:noFill/>
          <a:ln>
            <a:noFill/>
          </a:ln>
        </p:spPr>
      </p:pic>
      <p:sp>
        <p:nvSpPr>
          <p:cNvPr id="85" name="Google Shape;85;p17"/>
          <p:cNvSpPr/>
          <p:nvPr/>
        </p:nvSpPr>
        <p:spPr>
          <a:xfrm>
            <a:off x="0" y="-156550"/>
            <a:ext cx="3694800" cy="53001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 name="Google Shape;86;p17"/>
          <p:cNvSpPr/>
          <p:nvPr/>
        </p:nvSpPr>
        <p:spPr>
          <a:xfrm>
            <a:off x="322725" y="1148950"/>
            <a:ext cx="3694800" cy="27042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 name="Google Shape;87;p17"/>
          <p:cNvSpPr txBox="1"/>
          <p:nvPr/>
        </p:nvSpPr>
        <p:spPr>
          <a:xfrm>
            <a:off x="510051" y="1288075"/>
            <a:ext cx="2859000" cy="24012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Clr>
                <a:schemeClr val="dk1"/>
              </a:buClr>
              <a:buSzPts val="1100"/>
              <a:buFont typeface="Arial"/>
              <a:buNone/>
            </a:pPr>
            <a:r>
              <a:rPr lang="en" sz="3500">
                <a:solidFill>
                  <a:srgbClr val="FFFFFF"/>
                </a:solidFill>
                <a:latin typeface="Roboto Black"/>
                <a:ea typeface="Roboto Black"/>
                <a:cs typeface="Roboto Black"/>
                <a:sym typeface="Roboto Black"/>
              </a:rPr>
              <a:t>Do Now:</a:t>
            </a:r>
            <a:br>
              <a:rPr lang="en" sz="2800">
                <a:solidFill>
                  <a:srgbClr val="FFFFFF"/>
                </a:solidFill>
                <a:latin typeface="Roboto Black"/>
                <a:ea typeface="Roboto Black"/>
                <a:cs typeface="Roboto Black"/>
                <a:sym typeface="Roboto Black"/>
              </a:rPr>
            </a:br>
            <a:r>
              <a:rPr lang="en" sz="2500">
                <a:solidFill>
                  <a:srgbClr val="FFEB61"/>
                </a:solidFill>
                <a:latin typeface="Roboto Black"/>
                <a:ea typeface="Roboto Black"/>
                <a:cs typeface="Roboto Black"/>
                <a:sym typeface="Roboto Black"/>
              </a:rPr>
              <a:t>Identify one word you associate with each colour on the colour wheel? </a:t>
            </a:r>
            <a:endParaRPr sz="3200">
              <a:solidFill>
                <a:srgbClr val="FFEB61"/>
              </a:solidFill>
              <a:latin typeface="Roboto Black"/>
              <a:ea typeface="Roboto Black"/>
              <a:cs typeface="Roboto Black"/>
              <a:sym typeface="Roboto Black"/>
            </a:endParaRPr>
          </a:p>
        </p:txBody>
      </p:sp>
      <p:pic>
        <p:nvPicPr>
          <p:cNvPr id="88" name="Google Shape;88;p17"/>
          <p:cNvPicPr preferRelativeResize="0"/>
          <p:nvPr/>
        </p:nvPicPr>
        <p:blipFill>
          <a:blip r:embed="rId4">
            <a:alphaModFix/>
          </a:blip>
          <a:stretch>
            <a:fillRect/>
          </a:stretch>
        </p:blipFill>
        <p:spPr>
          <a:xfrm>
            <a:off x="0" y="4723810"/>
            <a:ext cx="9144003" cy="4196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4" name="Google Shape;94;p18"/>
          <p:cNvPicPr preferRelativeResize="0"/>
          <p:nvPr/>
        </p:nvPicPr>
        <p:blipFill rotWithShape="1">
          <a:blip r:embed="rId3">
            <a:alphaModFix/>
          </a:blip>
          <a:srcRect b="0" l="0" r="0" t="0"/>
          <a:stretch/>
        </p:blipFill>
        <p:spPr>
          <a:xfrm>
            <a:off x="3158807" y="0"/>
            <a:ext cx="5985190" cy="5143501"/>
          </a:xfrm>
          <a:prstGeom prst="rect">
            <a:avLst/>
          </a:prstGeom>
          <a:noFill/>
          <a:ln>
            <a:noFill/>
          </a:ln>
        </p:spPr>
      </p:pic>
      <p:pic>
        <p:nvPicPr>
          <p:cNvPr id="95" name="Google Shape;95;p18"/>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96" name="Google Shape;96;p18"/>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Roboto Black"/>
                <a:ea typeface="Roboto Black"/>
                <a:cs typeface="Roboto Black"/>
                <a:sym typeface="Roboto Black"/>
              </a:rPr>
              <a:t>ENGAGE</a:t>
            </a:r>
            <a:endParaRPr sz="1800">
              <a:solidFill>
                <a:schemeClr val="lt1"/>
              </a:solidFill>
              <a:latin typeface="Roboto Black"/>
              <a:ea typeface="Roboto Black"/>
              <a:cs typeface="Roboto Black"/>
              <a:sym typeface="Roboto Black"/>
            </a:endParaRPr>
          </a:p>
        </p:txBody>
      </p:sp>
      <p:sp>
        <p:nvSpPr>
          <p:cNvPr id="97" name="Google Shape;97;p18"/>
          <p:cNvSpPr txBox="1"/>
          <p:nvPr>
            <p:ph type="title"/>
          </p:nvPr>
        </p:nvSpPr>
        <p:spPr>
          <a:xfrm>
            <a:off x="340400" y="-308900"/>
            <a:ext cx="2551200" cy="4068000"/>
          </a:xfrm>
          <a:prstGeom prst="rect">
            <a:avLst/>
          </a:prstGeom>
          <a:ln>
            <a:noFill/>
          </a:ln>
        </p:spPr>
        <p:txBody>
          <a:bodyPr anchorCtr="0" anchor="ctr" bIns="34275" lIns="68575" spcFirstLastPara="1" rIns="68575" wrap="square" tIns="34275">
            <a:norm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Roboto Medium"/>
                <a:ea typeface="Roboto Medium"/>
                <a:cs typeface="Roboto Medium"/>
                <a:sym typeface="Roboto Medium"/>
              </a:rPr>
              <a:t>What do you </a:t>
            </a:r>
            <a:r>
              <a:rPr lang="en" sz="1800">
                <a:solidFill>
                  <a:srgbClr val="FFEA5F"/>
                </a:solidFill>
                <a:latin typeface="Roboto Black"/>
                <a:ea typeface="Roboto Black"/>
                <a:cs typeface="Roboto Black"/>
                <a:sym typeface="Roboto Black"/>
              </a:rPr>
              <a:t>see</a:t>
            </a:r>
            <a:r>
              <a:rPr lang="en" sz="1800">
                <a:solidFill>
                  <a:srgbClr val="FFFFFF"/>
                </a:solidFill>
                <a:latin typeface="Roboto Medium"/>
                <a:ea typeface="Roboto Medium"/>
                <a:cs typeface="Roboto Medium"/>
                <a:sym typeface="Roboto Medium"/>
              </a:rPr>
              <a:t> in this image? </a:t>
            </a:r>
            <a:endParaRPr sz="18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0"/>
              </a:spcAft>
              <a:buClr>
                <a:schemeClr val="dk1"/>
              </a:buClr>
              <a:buSzPts val="1100"/>
              <a:buFont typeface="Arial"/>
              <a:buNone/>
            </a:pPr>
            <a:r>
              <a:rPr lang="en" sz="1800">
                <a:solidFill>
                  <a:srgbClr val="FFFFFF"/>
                </a:solidFill>
                <a:latin typeface="Roboto Medium"/>
                <a:ea typeface="Roboto Medium"/>
                <a:cs typeface="Roboto Medium"/>
                <a:sym typeface="Roboto Medium"/>
              </a:rPr>
              <a:t>What do you </a:t>
            </a:r>
            <a:r>
              <a:rPr lang="en" sz="1800">
                <a:solidFill>
                  <a:srgbClr val="FFEA5F"/>
                </a:solidFill>
                <a:latin typeface="Roboto Black"/>
                <a:ea typeface="Roboto Black"/>
                <a:cs typeface="Roboto Black"/>
                <a:sym typeface="Roboto Black"/>
              </a:rPr>
              <a:t>think</a:t>
            </a:r>
            <a:r>
              <a:rPr lang="en" sz="1800">
                <a:solidFill>
                  <a:srgbClr val="FFFFFF"/>
                </a:solidFill>
                <a:latin typeface="Roboto Medium"/>
                <a:ea typeface="Roboto Medium"/>
                <a:cs typeface="Roboto Medium"/>
                <a:sym typeface="Roboto Medium"/>
              </a:rPr>
              <a:t> this image means? </a:t>
            </a:r>
            <a:endParaRPr sz="18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1200"/>
              </a:spcAft>
              <a:buClr>
                <a:schemeClr val="dk1"/>
              </a:buClr>
              <a:buSzPts val="1100"/>
              <a:buFont typeface="Arial"/>
              <a:buNone/>
            </a:pPr>
            <a:r>
              <a:rPr lang="en" sz="1800">
                <a:solidFill>
                  <a:srgbClr val="FFFFFF"/>
                </a:solidFill>
                <a:latin typeface="Roboto Medium"/>
                <a:ea typeface="Roboto Medium"/>
                <a:cs typeface="Roboto Medium"/>
                <a:sym typeface="Roboto Medium"/>
              </a:rPr>
              <a:t>What does this image make you </a:t>
            </a:r>
            <a:r>
              <a:rPr lang="en" sz="1800">
                <a:solidFill>
                  <a:srgbClr val="FFEA5F"/>
                </a:solidFill>
                <a:latin typeface="Roboto Black"/>
                <a:ea typeface="Roboto Black"/>
                <a:cs typeface="Roboto Black"/>
                <a:sym typeface="Roboto Black"/>
              </a:rPr>
              <a:t>wonder</a:t>
            </a:r>
            <a:r>
              <a:rPr lang="en" sz="1800">
                <a:solidFill>
                  <a:srgbClr val="FFFFFF"/>
                </a:solidFill>
                <a:latin typeface="Roboto Medium"/>
                <a:ea typeface="Roboto Medium"/>
                <a:cs typeface="Roboto Medium"/>
                <a:sym typeface="Roboto Medium"/>
              </a:rPr>
              <a:t>?</a:t>
            </a:r>
            <a:endParaRPr sz="2000">
              <a:solidFill>
                <a:srgbClr val="FFFFFF"/>
              </a:solidFill>
              <a:latin typeface="Roboto Medium"/>
              <a:ea typeface="Roboto Medium"/>
              <a:cs typeface="Roboto Medium"/>
              <a:sym typeface="Roboto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 name="Google Shape;103;p19"/>
          <p:cNvSpPr/>
          <p:nvPr/>
        </p:nvSpPr>
        <p:spPr>
          <a:xfrm>
            <a:off x="-29575" y="525200"/>
            <a:ext cx="9173100" cy="37830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 name="Google Shape;104;p19"/>
          <p:cNvSpPr/>
          <p:nvPr/>
        </p:nvSpPr>
        <p:spPr>
          <a:xfrm>
            <a:off x="2953575" y="379225"/>
            <a:ext cx="5971200" cy="40500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5" name="Google Shape;105;p19"/>
          <p:cNvPicPr preferRelativeResize="0"/>
          <p:nvPr/>
        </p:nvPicPr>
        <p:blipFill>
          <a:blip r:embed="rId3">
            <a:alphaModFix/>
          </a:blip>
          <a:stretch>
            <a:fillRect/>
          </a:stretch>
        </p:blipFill>
        <p:spPr>
          <a:xfrm>
            <a:off x="0" y="4723810"/>
            <a:ext cx="9144003" cy="419690"/>
          </a:xfrm>
          <a:prstGeom prst="rect">
            <a:avLst/>
          </a:prstGeom>
          <a:noFill/>
          <a:ln>
            <a:noFill/>
          </a:ln>
        </p:spPr>
      </p:pic>
      <p:pic>
        <p:nvPicPr>
          <p:cNvPr id="106" name="Google Shape;106;p19"/>
          <p:cNvPicPr preferRelativeResize="0"/>
          <p:nvPr/>
        </p:nvPicPr>
        <p:blipFill>
          <a:blip r:embed="rId4">
            <a:alphaModFix/>
          </a:blip>
          <a:stretch>
            <a:fillRect/>
          </a:stretch>
        </p:blipFill>
        <p:spPr>
          <a:xfrm>
            <a:off x="3203063" y="712776"/>
            <a:ext cx="5425987" cy="3382799"/>
          </a:xfrm>
          <a:prstGeom prst="rect">
            <a:avLst/>
          </a:prstGeom>
          <a:noFill/>
          <a:ln>
            <a:noFill/>
          </a:ln>
        </p:spPr>
      </p:pic>
      <p:sp>
        <p:nvSpPr>
          <p:cNvPr id="107" name="Google Shape;107;p19"/>
          <p:cNvSpPr txBox="1"/>
          <p:nvPr>
            <p:ph type="title"/>
          </p:nvPr>
        </p:nvSpPr>
        <p:spPr>
          <a:xfrm>
            <a:off x="229700" y="1802750"/>
            <a:ext cx="2551200" cy="2000400"/>
          </a:xfrm>
          <a:prstGeom prst="rect">
            <a:avLst/>
          </a:prstGeom>
          <a:ln>
            <a:noFill/>
          </a:ln>
        </p:spPr>
        <p:txBody>
          <a:bodyPr anchorCtr="0" anchor="t" bIns="34275" lIns="68575" spcFirstLastPara="1" rIns="68575" wrap="square" tIns="34275">
            <a:normAutofit/>
          </a:bodyPr>
          <a:lstStyle/>
          <a:p>
            <a:pPr indent="0" lvl="0" marL="0" rtl="0" algn="l">
              <a:lnSpc>
                <a:spcPct val="115000"/>
              </a:lnSpc>
              <a:spcBef>
                <a:spcPts val="0"/>
              </a:spcBef>
              <a:spcAft>
                <a:spcPts val="1200"/>
              </a:spcAft>
              <a:buNone/>
            </a:pPr>
            <a:r>
              <a:rPr lang="en" sz="1800">
                <a:solidFill>
                  <a:srgbClr val="FFFFFF"/>
                </a:solidFill>
                <a:latin typeface="Roboto Medium"/>
                <a:ea typeface="Roboto Medium"/>
                <a:cs typeface="Roboto Medium"/>
                <a:sym typeface="Roboto Medium"/>
              </a:rPr>
              <a:t>Climate stripes were designed by climate scientist Ed Hawkins</a:t>
            </a:r>
            <a:br>
              <a:rPr lang="en" sz="1800">
                <a:solidFill>
                  <a:srgbClr val="FFFFFF"/>
                </a:solidFill>
                <a:latin typeface="Roboto Medium"/>
                <a:ea typeface="Roboto Medium"/>
                <a:cs typeface="Roboto Medium"/>
                <a:sym typeface="Roboto Medium"/>
              </a:rPr>
            </a:br>
            <a:r>
              <a:rPr lang="en" sz="1800">
                <a:solidFill>
                  <a:srgbClr val="FFFFFF"/>
                </a:solidFill>
                <a:latin typeface="Roboto Medium"/>
                <a:ea typeface="Roboto Medium"/>
                <a:cs typeface="Roboto Medium"/>
                <a:sym typeface="Roboto Medium"/>
              </a:rPr>
              <a:t>to help visualise global temperature changes from 1850-present.</a:t>
            </a:r>
            <a:endParaRPr sz="2000">
              <a:solidFill>
                <a:srgbClr val="FFFFFF"/>
              </a:solidFill>
              <a:latin typeface="Roboto Medium"/>
              <a:ea typeface="Roboto Medium"/>
              <a:cs typeface="Roboto Medium"/>
              <a:sym typeface="Roboto Medium"/>
            </a:endParaRPr>
          </a:p>
        </p:txBody>
      </p:sp>
      <p:sp>
        <p:nvSpPr>
          <p:cNvPr id="108" name="Google Shape;108;p19"/>
          <p:cNvSpPr txBox="1"/>
          <p:nvPr/>
        </p:nvSpPr>
        <p:spPr>
          <a:xfrm>
            <a:off x="229700" y="1225375"/>
            <a:ext cx="3631500" cy="469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2600">
                <a:solidFill>
                  <a:srgbClr val="FFEA5F"/>
                </a:solidFill>
                <a:latin typeface="Roboto Black"/>
                <a:ea typeface="Roboto Black"/>
                <a:cs typeface="Roboto Black"/>
                <a:sym typeface="Roboto Black"/>
              </a:rPr>
              <a:t>Climate Stripes</a:t>
            </a:r>
            <a:endParaRPr sz="2600">
              <a:solidFill>
                <a:srgbClr val="FFEA5F"/>
              </a:solidFill>
              <a:latin typeface="Roboto Black"/>
              <a:ea typeface="Roboto Black"/>
              <a:cs typeface="Roboto Black"/>
              <a:sym typeface="Roboto Black"/>
            </a:endParaRPr>
          </a:p>
        </p:txBody>
      </p:sp>
      <p:sp>
        <p:nvSpPr>
          <p:cNvPr id="109" name="Google Shape;109;p19"/>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descr="Today is Show Your Stripes Day. Created here at the University of Reading by Professor Ed Hawkins, the warming stripes are a stark reminder of the impact of climate change. Fortunately, it’s not too late for us to make a change. Head to ShowYourStripes.info, download the stripes for your countries, states and cities, and start a conversation about our climate. Join us in the revolution sweeping the globe. &#10;&#10;Want to stay up-to-date with the latest news, research and info from the University of Reading? Subscribe now or follow us on social:&#10;Twitter: https://twitter.com/UniofReading&#10;Facebook: https://www.facebook.com/theuniversit...&#10;Instagram: https://www.instagram.com/uniofreading/&#10;Tiktok: https://www.tiktok.com/@uniofreading" id="115" name="Google Shape;115;p20" title="The Story of the Climate Stripes">
            <a:hlinkClick r:id="rId3"/>
          </p:cNvPr>
          <p:cNvPicPr preferRelativeResize="0"/>
          <p:nvPr/>
        </p:nvPicPr>
        <p:blipFill>
          <a:blip r:embed="rId4">
            <a:alphaModFix/>
          </a:blip>
          <a:stretch>
            <a:fillRect/>
          </a:stretch>
        </p:blipFill>
        <p:spPr>
          <a:xfrm>
            <a:off x="0" y="0"/>
            <a:ext cx="9144000" cy="5041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3158700" y="0"/>
            <a:ext cx="5985300" cy="1277200"/>
          </a:xfrm>
          <a:prstGeom prst="rect">
            <a:avLst/>
          </a:prstGeom>
          <a:noFill/>
          <a:ln>
            <a:noFill/>
          </a:ln>
        </p:spPr>
      </p:pic>
      <p:pic>
        <p:nvPicPr>
          <p:cNvPr id="121" name="Google Shape;121;p21"/>
          <p:cNvPicPr preferRelativeResize="0"/>
          <p:nvPr/>
        </p:nvPicPr>
        <p:blipFill rotWithShape="1">
          <a:blip r:embed="rId4">
            <a:alphaModFix/>
          </a:blip>
          <a:srcRect b="3471" l="0" r="0" t="6357"/>
          <a:stretch/>
        </p:blipFill>
        <p:spPr>
          <a:xfrm>
            <a:off x="3158700" y="1277200"/>
            <a:ext cx="5985300" cy="1141100"/>
          </a:xfrm>
          <a:prstGeom prst="rect">
            <a:avLst/>
          </a:prstGeom>
          <a:noFill/>
          <a:ln>
            <a:noFill/>
          </a:ln>
        </p:spPr>
      </p:pic>
      <p:pic>
        <p:nvPicPr>
          <p:cNvPr id="122" name="Google Shape;122;p21"/>
          <p:cNvPicPr preferRelativeResize="0"/>
          <p:nvPr/>
        </p:nvPicPr>
        <p:blipFill rotWithShape="1">
          <a:blip r:embed="rId5">
            <a:alphaModFix/>
          </a:blip>
          <a:srcRect b="3318" l="0" r="0" t="6518"/>
          <a:stretch/>
        </p:blipFill>
        <p:spPr>
          <a:xfrm>
            <a:off x="3158700" y="2418300"/>
            <a:ext cx="5985300" cy="1141100"/>
          </a:xfrm>
          <a:prstGeom prst="rect">
            <a:avLst/>
          </a:prstGeom>
          <a:noFill/>
          <a:ln>
            <a:noFill/>
          </a:ln>
        </p:spPr>
      </p:pic>
      <p:pic>
        <p:nvPicPr>
          <p:cNvPr id="123" name="Google Shape;123;p21"/>
          <p:cNvPicPr preferRelativeResize="0"/>
          <p:nvPr/>
        </p:nvPicPr>
        <p:blipFill rotWithShape="1">
          <a:blip r:embed="rId6">
            <a:alphaModFix/>
          </a:blip>
          <a:srcRect b="4168" l="0" r="0" t="3818"/>
          <a:stretch/>
        </p:blipFill>
        <p:spPr>
          <a:xfrm>
            <a:off x="3158700" y="3559400"/>
            <a:ext cx="5985300" cy="1164400"/>
          </a:xfrm>
          <a:prstGeom prst="rect">
            <a:avLst/>
          </a:prstGeom>
          <a:noFill/>
          <a:ln>
            <a:noFill/>
          </a:ln>
        </p:spPr>
      </p:pic>
      <p:sp>
        <p:nvSpPr>
          <p:cNvPr id="124" name="Google Shape;124;p21"/>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5" name="Google Shape;125;p21"/>
          <p:cNvPicPr preferRelativeResize="0"/>
          <p:nvPr/>
        </p:nvPicPr>
        <p:blipFill>
          <a:blip r:embed="rId7">
            <a:alphaModFix/>
          </a:blip>
          <a:stretch>
            <a:fillRect/>
          </a:stretch>
        </p:blipFill>
        <p:spPr>
          <a:xfrm>
            <a:off x="0" y="4723810"/>
            <a:ext cx="9144003" cy="419690"/>
          </a:xfrm>
          <a:prstGeom prst="rect">
            <a:avLst/>
          </a:prstGeom>
          <a:noFill/>
          <a:ln>
            <a:noFill/>
          </a:ln>
        </p:spPr>
      </p:pic>
      <p:sp>
        <p:nvSpPr>
          <p:cNvPr id="126" name="Google Shape;126;p21"/>
          <p:cNvSpPr txBox="1"/>
          <p:nvPr>
            <p:ph type="title"/>
          </p:nvPr>
        </p:nvSpPr>
        <p:spPr>
          <a:xfrm>
            <a:off x="303750" y="379000"/>
            <a:ext cx="2551200" cy="4068000"/>
          </a:xfrm>
          <a:prstGeom prst="rect">
            <a:avLst/>
          </a:prstGeom>
          <a:ln>
            <a:noFill/>
          </a:ln>
        </p:spPr>
        <p:txBody>
          <a:bodyPr anchorCtr="0" anchor="ctr" bIns="34275" lIns="68575" spcFirstLastPara="1" rIns="68575" wrap="square" tIns="34275">
            <a:normAutofit/>
          </a:bodyPr>
          <a:lstStyle/>
          <a:p>
            <a:pPr indent="0" lvl="0" marL="0" rtl="0" algn="l">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The original climate stripes image is </a:t>
            </a:r>
            <a:r>
              <a:rPr lang="en" sz="1800">
                <a:solidFill>
                  <a:srgbClr val="FFEA5F"/>
                </a:solidFill>
                <a:latin typeface="Roboto Black"/>
                <a:ea typeface="Roboto Black"/>
                <a:cs typeface="Roboto Black"/>
                <a:sym typeface="Roboto Black"/>
              </a:rPr>
              <a:t>global</a:t>
            </a:r>
            <a:r>
              <a:rPr lang="en" sz="1800">
                <a:solidFill>
                  <a:srgbClr val="FFFFFF"/>
                </a:solidFill>
                <a:latin typeface="Roboto Medium"/>
                <a:ea typeface="Roboto Medium"/>
                <a:cs typeface="Roboto Medium"/>
                <a:sym typeface="Roboto Medium"/>
              </a:rPr>
              <a:t> temperature data. </a:t>
            </a:r>
            <a:endParaRPr sz="18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0"/>
              </a:spcAft>
              <a:buNone/>
            </a:pPr>
            <a:r>
              <a:rPr lang="en" sz="1800">
                <a:solidFill>
                  <a:srgbClr val="FFFFFF"/>
                </a:solidFill>
                <a:latin typeface="Roboto Medium"/>
                <a:ea typeface="Roboto Medium"/>
                <a:cs typeface="Roboto Medium"/>
                <a:sym typeface="Roboto Medium"/>
              </a:rPr>
              <a:t>However, the stripes have also been created on a local scale. </a:t>
            </a:r>
            <a:endParaRPr sz="18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1200"/>
              </a:spcAft>
              <a:buNone/>
            </a:pPr>
            <a:r>
              <a:rPr lang="en" sz="1800">
                <a:solidFill>
                  <a:srgbClr val="FFFFFF"/>
                </a:solidFill>
                <a:latin typeface="Roboto Medium"/>
                <a:ea typeface="Roboto Medium"/>
                <a:cs typeface="Roboto Medium"/>
                <a:sym typeface="Roboto Medium"/>
              </a:rPr>
              <a:t>How might </a:t>
            </a:r>
            <a:r>
              <a:rPr lang="en" sz="1800">
                <a:solidFill>
                  <a:srgbClr val="FFEA5F"/>
                </a:solidFill>
                <a:latin typeface="Roboto Black"/>
                <a:ea typeface="Roboto Black"/>
                <a:cs typeface="Roboto Black"/>
                <a:sym typeface="Roboto Black"/>
              </a:rPr>
              <a:t>local data be used to connect</a:t>
            </a:r>
            <a:r>
              <a:rPr lang="en" sz="1800">
                <a:solidFill>
                  <a:srgbClr val="FFFFFF"/>
                </a:solidFill>
                <a:latin typeface="Roboto Medium"/>
                <a:ea typeface="Roboto Medium"/>
                <a:cs typeface="Roboto Medium"/>
                <a:sym typeface="Roboto Medium"/>
              </a:rPr>
              <a:t> with the audience compared to global data?</a:t>
            </a:r>
            <a:endParaRPr sz="2000">
              <a:solidFill>
                <a:srgbClr val="FFFFFF"/>
              </a:solidFill>
              <a:latin typeface="Roboto Medium"/>
              <a:ea typeface="Roboto Medium"/>
              <a:cs typeface="Roboto Medium"/>
              <a:sym typeface="Roboto Medium"/>
            </a:endParaRPr>
          </a:p>
        </p:txBody>
      </p:sp>
      <p:sp>
        <p:nvSpPr>
          <p:cNvPr id="127" name="Google Shape;127;p21"/>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0B0B">
            <a:alpha val="93710"/>
          </a:srgbClr>
        </a:solidFill>
      </p:bgPr>
    </p:bg>
    <p:spTree>
      <p:nvGrpSpPr>
        <p:cNvPr id="13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613441" y="0"/>
            <a:ext cx="7917118" cy="4723800"/>
          </a:xfrm>
          <a:prstGeom prst="rect">
            <a:avLst/>
          </a:prstGeom>
          <a:noFill/>
          <a:ln>
            <a:noFill/>
          </a:ln>
        </p:spPr>
      </p:pic>
      <p:pic>
        <p:nvPicPr>
          <p:cNvPr id="133" name="Google Shape;133;p22"/>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34" name="Google Shape;134;p22"/>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