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4" r:id="rId1"/>
  </p:sldMasterIdLst>
  <p:sldIdLst>
    <p:sldId id="256" r:id="rId2"/>
    <p:sldId id="297" r:id="rId3"/>
    <p:sldId id="298" r:id="rId4"/>
    <p:sldId id="299" r:id="rId5"/>
    <p:sldId id="300" r:id="rId6"/>
    <p:sldId id="305" r:id="rId7"/>
    <p:sldId id="303" r:id="rId8"/>
    <p:sldId id="306" r:id="rId9"/>
    <p:sldId id="304" r:id="rId10"/>
    <p:sldId id="307" r:id="rId11"/>
    <p:sldId id="308" r:id="rId12"/>
    <p:sldId id="29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BCAEB5-4984-417A-B7B4-003A2888D5B3}"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1064953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BCAEB5-4984-417A-B7B4-003A2888D5B3}"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3698076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BCAEB5-4984-417A-B7B4-003A2888D5B3}"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519929-102D-4A34-8A7D-CA4C857E550A}"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20199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BCAEB5-4984-417A-B7B4-003A2888D5B3}"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3848865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BCAEB5-4984-417A-B7B4-003A2888D5B3}"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519929-102D-4A34-8A7D-CA4C857E550A}"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092842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BCAEB5-4984-417A-B7B4-003A2888D5B3}"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19725050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BCAEB5-4984-417A-B7B4-003A2888D5B3}"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4006535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BCAEB5-4984-417A-B7B4-003A2888D5B3}"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1940416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BCAEB5-4984-417A-B7B4-003A2888D5B3}"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3131847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BCAEB5-4984-417A-B7B4-003A2888D5B3}" type="datetimeFigureOut">
              <a:rPr lang="en-GB" smtClean="0"/>
              <a:t>12/12/2022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261050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BCAEB5-4984-417A-B7B4-003A2888D5B3}" type="datetimeFigureOut">
              <a:rPr lang="en-GB" smtClean="0"/>
              <a:t>12/12/2022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3299805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BCAEB5-4984-417A-B7B4-003A2888D5B3}" type="datetimeFigureOut">
              <a:rPr lang="en-GB" smtClean="0"/>
              <a:t>12/12/2022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1600246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BCAEB5-4984-417A-B7B4-003A2888D5B3}" type="datetimeFigureOut">
              <a:rPr lang="en-GB" smtClean="0"/>
              <a:t>12/12/2022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1041097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BCAEB5-4984-417A-B7B4-003A2888D5B3}" type="datetimeFigureOut">
              <a:rPr lang="en-GB" smtClean="0"/>
              <a:t>12/12/2022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1104199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BCAEB5-4984-417A-B7B4-003A2888D5B3}" type="datetimeFigureOut">
              <a:rPr lang="en-GB" smtClean="0"/>
              <a:t>12/12/2022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519929-102D-4A34-8A7D-CA4C857E550A}" type="slidenum">
              <a:rPr lang="en-GB" smtClean="0"/>
              <a:t>‹#›</a:t>
            </a:fld>
            <a:endParaRPr lang="en-GB"/>
          </a:p>
        </p:txBody>
      </p:sp>
    </p:spTree>
    <p:extLst>
      <p:ext uri="{BB962C8B-B14F-4D97-AF65-F5344CB8AC3E}">
        <p14:creationId xmlns:p14="http://schemas.microsoft.com/office/powerpoint/2010/main" val="1271714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519929-102D-4A34-8A7D-CA4C857E550A}" type="slidenum">
              <a:rPr lang="en-GB" smtClean="0"/>
              <a:t>‹#›</a:t>
            </a:fld>
            <a:endParaRPr lang="en-GB"/>
          </a:p>
        </p:txBody>
      </p:sp>
      <p:sp>
        <p:nvSpPr>
          <p:cNvPr id="5" name="Date Placeholder 4"/>
          <p:cNvSpPr>
            <a:spLocks noGrp="1"/>
          </p:cNvSpPr>
          <p:nvPr>
            <p:ph type="dt" sz="half" idx="10"/>
          </p:nvPr>
        </p:nvSpPr>
        <p:spPr/>
        <p:txBody>
          <a:bodyPr/>
          <a:lstStyle/>
          <a:p>
            <a:fld id="{C5BCAEB5-4984-417A-B7B4-003A2888D5B3}" type="datetimeFigureOut">
              <a:rPr lang="en-GB" smtClean="0"/>
              <a:t>12/12/2022</a:t>
            </a:fld>
            <a:endParaRPr lang="en-GB"/>
          </a:p>
        </p:txBody>
      </p:sp>
    </p:spTree>
    <p:extLst>
      <p:ext uri="{BB962C8B-B14F-4D97-AF65-F5344CB8AC3E}">
        <p14:creationId xmlns:p14="http://schemas.microsoft.com/office/powerpoint/2010/main" val="311385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5BCAEB5-4984-417A-B7B4-003A2888D5B3}" type="datetimeFigureOut">
              <a:rPr lang="en-GB" smtClean="0"/>
              <a:t>12/12/2022</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8519929-102D-4A34-8A7D-CA4C857E550A}" type="slidenum">
              <a:rPr lang="en-GB" smtClean="0"/>
              <a:t>‹#›</a:t>
            </a:fld>
            <a:endParaRPr lang="en-GB"/>
          </a:p>
        </p:txBody>
      </p:sp>
    </p:spTree>
    <p:extLst>
      <p:ext uri="{BB962C8B-B14F-4D97-AF65-F5344CB8AC3E}">
        <p14:creationId xmlns:p14="http://schemas.microsoft.com/office/powerpoint/2010/main" val="1345169901"/>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 id="2147483866" r:id="rId12"/>
    <p:sldLayoutId id="2147483867" r:id="rId13"/>
    <p:sldLayoutId id="2147483868" r:id="rId14"/>
    <p:sldLayoutId id="2147483869" r:id="rId15"/>
    <p:sldLayoutId id="214748387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99000"/>
                <a:satMod val="140000"/>
              </a:schemeClr>
            </a:gs>
            <a:gs pos="65000">
              <a:schemeClr val="bg2">
                <a:tint val="100000"/>
                <a:shade val="80000"/>
                <a:satMod val="130000"/>
              </a:schemeClr>
            </a:gs>
            <a:gs pos="100000">
              <a:schemeClr val="bg2">
                <a:tint val="100000"/>
                <a:shade val="48000"/>
                <a:satMod val="120000"/>
              </a:schemeClr>
            </a:gs>
          </a:gsLst>
          <a:lin ang="162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86105-5141-4781-B693-EE51EB6195E9}"/>
              </a:ext>
            </a:extLst>
          </p:cNvPr>
          <p:cNvSpPr>
            <a:spLocks noGrp="1"/>
          </p:cNvSpPr>
          <p:nvPr>
            <p:ph type="ctrTitle"/>
          </p:nvPr>
        </p:nvSpPr>
        <p:spPr>
          <a:xfrm>
            <a:off x="1140763" y="331569"/>
            <a:ext cx="8694420" cy="3892168"/>
          </a:xfrm>
        </p:spPr>
        <p:txBody>
          <a:bodyPr>
            <a:normAutofit fontScale="90000"/>
          </a:bodyPr>
          <a:lstStyle/>
          <a:p>
            <a:pPr algn="l"/>
            <a:r>
              <a:rPr lang="en-GB" dirty="0">
                <a:latin typeface="Times New Roman" panose="02020603050405020304" pitchFamily="18" charset="0"/>
                <a:cs typeface="Times New Roman" panose="02020603050405020304" pitchFamily="18" charset="0"/>
              </a:rPr>
              <a:t>The Effect of Institutional Ownership on Corporate Governance Quality in Financial Institutions</a:t>
            </a:r>
            <a:br>
              <a:rPr lang="en-GB" sz="1800" dirty="0">
                <a:effectLst/>
                <a:latin typeface="Times New Roman" panose="02020603050405020304" pitchFamily="18" charset="0"/>
                <a:ea typeface="Calibri" panose="020F0502020204030204" pitchFamily="34" charset="0"/>
              </a:rPr>
            </a:br>
            <a:endParaRPr lang="en-GB" dirty="0">
              <a:solidFill>
                <a:srgbClr val="FFFFFF"/>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A584ADE2-2118-4814-A805-7294E31CBA64}"/>
              </a:ext>
            </a:extLst>
          </p:cNvPr>
          <p:cNvSpPr>
            <a:spLocks noGrp="1"/>
          </p:cNvSpPr>
          <p:nvPr>
            <p:ph type="subTitle" idx="1"/>
          </p:nvPr>
        </p:nvSpPr>
        <p:spPr>
          <a:xfrm>
            <a:off x="647700" y="5225240"/>
            <a:ext cx="4295775" cy="1143000"/>
          </a:xfrm>
        </p:spPr>
        <p:txBody>
          <a:bodyPr>
            <a:normAutofit fontScale="85000" lnSpcReduction="20000"/>
          </a:bodyPr>
          <a:lstStyle/>
          <a:p>
            <a:pPr algn="l"/>
            <a:r>
              <a:rPr lang="en-GB" sz="2400" dirty="0">
                <a:solidFill>
                  <a:srgbClr val="FFFFFF"/>
                </a:solidFill>
                <a:latin typeface="Times New Roman" panose="02020603050405020304" pitchFamily="18" charset="0"/>
                <a:cs typeface="Times New Roman" panose="02020603050405020304" pitchFamily="18" charset="0"/>
              </a:rPr>
              <a:t>Noora </a:t>
            </a:r>
            <a:r>
              <a:rPr lang="en-GB" sz="2400" dirty="0" err="1">
                <a:solidFill>
                  <a:srgbClr val="FFFFFF"/>
                </a:solidFill>
                <a:latin typeface="Times New Roman" panose="02020603050405020304" pitchFamily="18" charset="0"/>
                <a:cs typeface="Times New Roman" panose="02020603050405020304" pitchFamily="18" charset="0"/>
              </a:rPr>
              <a:t>Aljalahma</a:t>
            </a:r>
            <a:endParaRPr lang="en-GB" sz="2400" dirty="0">
              <a:solidFill>
                <a:srgbClr val="FFFFFF"/>
              </a:solidFill>
              <a:latin typeface="Times New Roman" panose="02020603050405020304" pitchFamily="18" charset="0"/>
              <a:cs typeface="Times New Roman" panose="02020603050405020304" pitchFamily="18" charset="0"/>
            </a:endParaRPr>
          </a:p>
          <a:p>
            <a:pPr algn="l"/>
            <a:r>
              <a:rPr lang="en-GB" sz="2400" dirty="0" err="1">
                <a:solidFill>
                  <a:srgbClr val="FFFFFF"/>
                </a:solidFill>
                <a:latin typeface="Times New Roman" panose="02020603050405020304" pitchFamily="18" charset="0"/>
                <a:cs typeface="Times New Roman" panose="02020603050405020304" pitchFamily="18" charset="0"/>
              </a:rPr>
              <a:t>Rasol</a:t>
            </a:r>
            <a:r>
              <a:rPr lang="en-GB" sz="2400" dirty="0">
                <a:solidFill>
                  <a:srgbClr val="FFFFFF"/>
                </a:solidFill>
                <a:latin typeface="Times New Roman" panose="02020603050405020304" pitchFamily="18" charset="0"/>
                <a:cs typeface="Times New Roman" panose="02020603050405020304" pitchFamily="18" charset="0"/>
              </a:rPr>
              <a:t> </a:t>
            </a:r>
            <a:r>
              <a:rPr lang="en-GB" sz="2400" dirty="0" err="1">
                <a:solidFill>
                  <a:srgbClr val="FFFFFF"/>
                </a:solidFill>
                <a:latin typeface="Times New Roman" panose="02020603050405020304" pitchFamily="18" charset="0"/>
                <a:cs typeface="Times New Roman" panose="02020603050405020304" pitchFamily="18" charset="0"/>
              </a:rPr>
              <a:t>Eskandari</a:t>
            </a:r>
            <a:endParaRPr lang="en-GB" sz="2400" dirty="0">
              <a:solidFill>
                <a:srgbClr val="FFFFFF"/>
              </a:solidFill>
              <a:latin typeface="Times New Roman" panose="02020603050405020304" pitchFamily="18" charset="0"/>
              <a:cs typeface="Times New Roman" panose="02020603050405020304" pitchFamily="18" charset="0"/>
            </a:endParaRPr>
          </a:p>
          <a:p>
            <a:pPr algn="l"/>
            <a:r>
              <a:rPr lang="en-GB" sz="2400" dirty="0">
                <a:solidFill>
                  <a:srgbClr val="FFFFFF"/>
                </a:solidFill>
                <a:latin typeface="Times New Roman" panose="02020603050405020304" pitchFamily="18" charset="0"/>
                <a:cs typeface="Times New Roman" panose="02020603050405020304" pitchFamily="18" charset="0"/>
              </a:rPr>
              <a:t>Hassan </a:t>
            </a:r>
            <a:r>
              <a:rPr lang="en-GB" sz="2400" dirty="0" err="1">
                <a:solidFill>
                  <a:srgbClr val="FFFFFF"/>
                </a:solidFill>
                <a:latin typeface="Times New Roman" panose="02020603050405020304" pitchFamily="18" charset="0"/>
                <a:cs typeface="Times New Roman" panose="02020603050405020304" pitchFamily="18" charset="0"/>
              </a:rPr>
              <a:t>Yazdifar</a:t>
            </a:r>
            <a:endParaRPr lang="en-GB" sz="2400" dirty="0">
              <a:solidFill>
                <a:srgbClr val="FFFFFF"/>
              </a:solidFill>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4C174173-9F86-40F1-AAB6-4EB973A92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43766" y="4817813"/>
            <a:ext cx="3995821" cy="2167715"/>
          </a:xfrm>
          <a:prstGeom prst="rect">
            <a:avLst/>
          </a:prstGeom>
        </p:spPr>
      </p:pic>
      <p:sp>
        <p:nvSpPr>
          <p:cNvPr id="5" name="TextBox 4">
            <a:extLst>
              <a:ext uri="{FF2B5EF4-FFF2-40B4-BE49-F238E27FC236}">
                <a16:creationId xmlns:a16="http://schemas.microsoft.com/office/drawing/2014/main" id="{A338EBEF-6228-966D-E4EC-22FC60D0105C}"/>
              </a:ext>
            </a:extLst>
          </p:cNvPr>
          <p:cNvSpPr txBox="1"/>
          <p:nvPr/>
        </p:nvSpPr>
        <p:spPr>
          <a:xfrm>
            <a:off x="1140763" y="3746683"/>
            <a:ext cx="8694419" cy="954107"/>
          </a:xfrm>
          <a:prstGeom prst="rect">
            <a:avLst/>
          </a:prstGeom>
          <a:noFill/>
        </p:spPr>
        <p:txBody>
          <a:bodyPr wrap="square" rtlCol="0">
            <a:spAutoFit/>
          </a:bodyPr>
          <a:lstStyle/>
          <a:p>
            <a:pPr algn="l"/>
            <a:r>
              <a:rPr lang="en-US" sz="2800" b="1" i="0" dirty="0">
                <a:solidFill>
                  <a:schemeClr val="tx1">
                    <a:lumMod val="95000"/>
                  </a:schemeClr>
                </a:solidFill>
                <a:effectLst/>
                <a:latin typeface="Roboto Condensed" panose="020B0604020202020204" pitchFamily="2" charset="0"/>
              </a:rPr>
              <a:t>2022 ICVG Conference: Governance in its institutional context</a:t>
            </a:r>
          </a:p>
        </p:txBody>
      </p:sp>
    </p:spTree>
    <p:extLst>
      <p:ext uri="{BB962C8B-B14F-4D97-AF65-F5344CB8AC3E}">
        <p14:creationId xmlns:p14="http://schemas.microsoft.com/office/powerpoint/2010/main" val="43533937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5EBBC-15DA-808F-D1E0-1DAA7874D92A}"/>
              </a:ext>
            </a:extLst>
          </p:cNvPr>
          <p:cNvSpPr>
            <a:spLocks noGrp="1"/>
          </p:cNvSpPr>
          <p:nvPr>
            <p:ph type="title"/>
          </p:nvPr>
        </p:nvSpPr>
        <p:spPr/>
        <p:txBody>
          <a:bodyPr/>
          <a:lstStyle/>
          <a:p>
            <a:r>
              <a:rPr lang="en-GB" b="1" dirty="0">
                <a:solidFill>
                  <a:schemeClr val="accent1">
                    <a:lumMod val="50000"/>
                  </a:schemeClr>
                </a:solidFill>
                <a:latin typeface="Times New Roman" panose="02020603050405020304" pitchFamily="18" charset="0"/>
                <a:cs typeface="Times New Roman" panose="02020603050405020304" pitchFamily="18" charset="0"/>
              </a:rPr>
              <a:t>Findings and Implications</a:t>
            </a:r>
            <a:br>
              <a:rPr lang="en-GB" dirty="0">
                <a:latin typeface="Times New Roman" panose="02020603050405020304" pitchFamily="18" charset="0"/>
                <a:cs typeface="Times New Roman" panose="02020603050405020304" pitchFamily="18" charset="0"/>
              </a:rPr>
            </a:b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F056D48-E7C5-C242-F0A3-1695ADACD0CA}"/>
              </a:ext>
            </a:extLst>
          </p:cNvPr>
          <p:cNvSpPr>
            <a:spLocks noGrp="1"/>
          </p:cNvSpPr>
          <p:nvPr>
            <p:ph idx="1"/>
          </p:nvPr>
        </p:nvSpPr>
        <p:spPr/>
        <p:txBody>
          <a:bodyPr>
            <a:normAutofit/>
          </a:bodyPr>
          <a:lstStyle/>
          <a:p>
            <a:r>
              <a:rPr lang="en-GB" sz="2000" dirty="0">
                <a:effectLst/>
                <a:latin typeface="Times New Roman" panose="02020603050405020304" pitchFamily="18" charset="0"/>
                <a:ea typeface="Calibri" panose="020F0502020204030204" pitchFamily="34" charset="0"/>
                <a:cs typeface="Arial" panose="020B0604020202020204" pitchFamily="34" charset="0"/>
              </a:rPr>
              <a:t>The findings of this analysis along with the previous graphs confirm the proposition that while institutional shareholders cause the institutions with low scores to further decline in the quality of governance, they have a counter effect on institutions with good quality of governance.</a:t>
            </a:r>
            <a:endParaRPr lang="en-GB" sz="2000" dirty="0">
              <a:effectLst/>
              <a:latin typeface="Calibri" panose="020F0502020204030204" pitchFamily="34" charset="0"/>
              <a:ea typeface="Calibri" panose="020F0502020204030204" pitchFamily="34" charset="0"/>
              <a:cs typeface="Arial" panose="020B0604020202020204" pitchFamily="34" charset="0"/>
            </a:endParaRPr>
          </a:p>
          <a:p>
            <a:r>
              <a:rPr lang="en-GB" sz="2000" dirty="0">
                <a:effectLst/>
                <a:latin typeface="Times New Roman" panose="02020603050405020304" pitchFamily="18" charset="0"/>
                <a:ea typeface="Calibri" panose="020F0502020204030204" pitchFamily="34" charset="0"/>
                <a:cs typeface="Arial" panose="020B0604020202020204" pitchFamily="34" charset="0"/>
              </a:rPr>
              <a:t>These results imply that while institutional ownership has a negative effect on institutions with poor governance structure, it has a positive effect on institutions with high governance quality. This implies that it is of benefit for institutional shareholders to invest in institutions with a good governance quality (a score of 8 and above). </a:t>
            </a:r>
          </a:p>
          <a:p>
            <a:r>
              <a:rPr lang="en-GB" sz="2000" dirty="0">
                <a:effectLst/>
                <a:latin typeface="Times New Roman" panose="02020603050405020304" pitchFamily="18" charset="0"/>
                <a:ea typeface="Calibri" panose="020F0502020204030204" pitchFamily="34" charset="0"/>
                <a:cs typeface="Arial" panose="020B0604020202020204" pitchFamily="34" charset="0"/>
              </a:rPr>
              <a:t>This finding supports and encourages the preference of institutional investors to invest in firms with good CG framework.</a:t>
            </a:r>
            <a:endParaRPr lang="en-GB" sz="2000" dirty="0">
              <a:effectLst/>
              <a:latin typeface="Calibri" panose="020F0502020204030204" pitchFamily="34" charset="0"/>
              <a:ea typeface="Calibri" panose="020F0502020204030204" pitchFamily="34" charset="0"/>
              <a:cs typeface="Arial" panose="020B0604020202020204" pitchFamily="34" charset="0"/>
            </a:endParaRPr>
          </a:p>
          <a:p>
            <a:endParaRPr lang="en-GB" sz="2000" dirty="0"/>
          </a:p>
        </p:txBody>
      </p:sp>
    </p:spTree>
    <p:extLst>
      <p:ext uri="{BB962C8B-B14F-4D97-AF65-F5344CB8AC3E}">
        <p14:creationId xmlns:p14="http://schemas.microsoft.com/office/powerpoint/2010/main" val="1057845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76A68-05C5-4191-9937-B7DDD38A1D75}"/>
              </a:ext>
            </a:extLst>
          </p:cNvPr>
          <p:cNvSpPr>
            <a:spLocks noGrp="1"/>
          </p:cNvSpPr>
          <p:nvPr>
            <p:ph type="title"/>
          </p:nvPr>
        </p:nvSpPr>
        <p:spPr>
          <a:xfrm>
            <a:off x="677334" y="952500"/>
            <a:ext cx="8596668" cy="1320800"/>
          </a:xfrm>
        </p:spPr>
        <p:txBody>
          <a:bodyPr>
            <a:normAutofit/>
          </a:bodyPr>
          <a:lstStyle/>
          <a:p>
            <a:r>
              <a:rPr lang="en-GB" b="1" dirty="0">
                <a:solidFill>
                  <a:schemeClr val="accent1">
                    <a:lumMod val="50000"/>
                  </a:schemeClr>
                </a:solidFill>
                <a:latin typeface="Times New Roman" panose="02020603050405020304" pitchFamily="18" charset="0"/>
                <a:cs typeface="Times New Roman" panose="02020603050405020304" pitchFamily="18" charset="0"/>
              </a:rPr>
              <a:t>Implications</a:t>
            </a:r>
          </a:p>
        </p:txBody>
      </p:sp>
      <p:sp>
        <p:nvSpPr>
          <p:cNvPr id="3" name="Content Placeholder 2">
            <a:extLst>
              <a:ext uri="{FF2B5EF4-FFF2-40B4-BE49-F238E27FC236}">
                <a16:creationId xmlns:a16="http://schemas.microsoft.com/office/drawing/2014/main" id="{945358E1-D804-48D3-9E21-4D1DDFCB3679}"/>
              </a:ext>
            </a:extLst>
          </p:cNvPr>
          <p:cNvSpPr>
            <a:spLocks noGrp="1"/>
          </p:cNvSpPr>
          <p:nvPr>
            <p:ph idx="1"/>
          </p:nvPr>
        </p:nvSpPr>
        <p:spPr>
          <a:xfrm>
            <a:off x="677334" y="1743494"/>
            <a:ext cx="8596668" cy="3880773"/>
          </a:xfrm>
        </p:spPr>
        <p:txBody>
          <a:bodyPr>
            <a:noAutofit/>
          </a:bodyPr>
          <a:lstStyle/>
          <a:p>
            <a:pPr>
              <a:lnSpc>
                <a:spcPct val="107000"/>
              </a:lnSpc>
              <a:spcAft>
                <a:spcPts val="800"/>
              </a:spcAft>
            </a:pPr>
            <a:r>
              <a:rPr lang="en-GB" sz="2000" dirty="0">
                <a:effectLst/>
                <a:latin typeface="Times New Roman" panose="02020603050405020304" pitchFamily="18" charset="0"/>
                <a:ea typeface="Calibri" panose="020F0502020204030204" pitchFamily="34" charset="0"/>
                <a:cs typeface="Arial" panose="020B0604020202020204" pitchFamily="34" charset="0"/>
              </a:rPr>
              <a:t>The presence of institutional investors may enhance CG quality especially for non-financial firms. However, very high ownership may worsen the quality of governance and increase agency issues for financial institutions, especially ones with less developed governance frameworks. </a:t>
            </a:r>
          </a:p>
          <a:p>
            <a:pPr>
              <a:lnSpc>
                <a:spcPct val="107000"/>
              </a:lnSpc>
              <a:spcAft>
                <a:spcPts val="800"/>
              </a:spcAft>
            </a:pPr>
            <a:r>
              <a:rPr lang="en-GB" sz="2000" dirty="0">
                <a:effectLst/>
                <a:latin typeface="Times New Roman" panose="02020603050405020304" pitchFamily="18" charset="0"/>
                <a:ea typeface="Calibri" panose="020F0502020204030204" pitchFamily="34" charset="0"/>
                <a:cs typeface="Arial" panose="020B0604020202020204" pitchFamily="34" charset="0"/>
              </a:rPr>
              <a:t>Thus, regulators should be alert to the potential adverse effects of institutional ownership on different sectors</a:t>
            </a:r>
            <a:endParaRPr lang="en-GB"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Wingdings" panose="05000000000000000000" pitchFamily="2" charset="2"/>
              <a:buChar char=""/>
              <a:tabLst>
                <a:tab pos="457200" algn="l"/>
              </a:tabLst>
            </a:pPr>
            <a:r>
              <a:rPr lang="en-GB" sz="2000" dirty="0">
                <a:effectLst/>
                <a:latin typeface="Times New Roman" panose="02020603050405020304" pitchFamily="18" charset="0"/>
                <a:ea typeface="Calibri" panose="020F0502020204030204" pitchFamily="34" charset="0"/>
              </a:rPr>
              <a:t>These results imply that while institutional ownership has a negative effect on institutions with poor governance structure, it has a positive effect on institutions with high governance quality. This implies that it is of benefit for institutional shareholders to invest in institutions with a good governance quality (a score of 8 and above)</a:t>
            </a:r>
            <a:endParaRPr lang="en-GB" sz="20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07000"/>
              </a:lnSpc>
              <a:spcAft>
                <a:spcPts val="800"/>
              </a:spcAft>
              <a:buFont typeface="Wingdings" panose="05000000000000000000" pitchFamily="2" charset="2"/>
              <a:buChar char=""/>
              <a:tabLst>
                <a:tab pos="457200" algn="l"/>
              </a:tabLst>
            </a:pPr>
            <a:r>
              <a:rPr lang="en-GB" sz="2000" dirty="0">
                <a:effectLst/>
                <a:latin typeface="Times New Roman" panose="02020603050405020304" pitchFamily="18" charset="0"/>
                <a:ea typeface="Calibri" panose="020F0502020204030204" pitchFamily="34" charset="0"/>
                <a:cs typeface="Arial" panose="020B0604020202020204" pitchFamily="34" charset="0"/>
              </a:rPr>
              <a:t>The finding supports and encourages the preference of institutional investors to invest in firms with good CG framework.</a:t>
            </a:r>
            <a:endParaRPr lang="en-GB" sz="2000" dirty="0">
              <a:effectLst/>
              <a:latin typeface="Calibri" panose="020F0502020204030204" pitchFamily="34" charset="0"/>
              <a:ea typeface="Calibri" panose="020F0502020204030204" pitchFamily="34" charset="0"/>
              <a:cs typeface="Arial" panose="020B0604020202020204" pitchFamily="34" charset="0"/>
            </a:endParaRPr>
          </a:p>
          <a:p>
            <a:pPr>
              <a:buFont typeface="Wingdings" panose="05000000000000000000" pitchFamily="2" charset="2"/>
              <a:buChar char="v"/>
            </a:pPr>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0747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E360C6-90E6-4A80-8EA1-D6A945A7E2C6}"/>
              </a:ext>
            </a:extLst>
          </p:cNvPr>
          <p:cNvSpPr>
            <a:spLocks noGrp="1"/>
          </p:cNvSpPr>
          <p:nvPr>
            <p:ph type="title" idx="4294967295"/>
          </p:nvPr>
        </p:nvSpPr>
        <p:spPr>
          <a:xfrm>
            <a:off x="3476625" y="2146300"/>
            <a:ext cx="3200400" cy="2286000"/>
          </a:xfrm>
        </p:spPr>
        <p:txBody>
          <a:bodyPr>
            <a:normAutofit/>
          </a:bodyPr>
          <a:lstStyle/>
          <a:p>
            <a:pPr algn="ctr"/>
            <a:r>
              <a:rPr lang="en-GB" sz="6000" b="1" dirty="0">
                <a:solidFill>
                  <a:schemeClr val="accent1">
                    <a:lumMod val="50000"/>
                  </a:schemeClr>
                </a:solidFill>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20094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C17E5CD-C2F8-4B01-BBB5-7591C04698CD}"/>
              </a:ext>
            </a:extLst>
          </p:cNvPr>
          <p:cNvSpPr>
            <a:spLocks noGrp="1"/>
          </p:cNvSpPr>
          <p:nvPr>
            <p:ph type="title"/>
          </p:nvPr>
        </p:nvSpPr>
        <p:spPr>
          <a:xfrm>
            <a:off x="677334" y="609600"/>
            <a:ext cx="8596668" cy="762000"/>
          </a:xfrm>
        </p:spPr>
        <p:txBody>
          <a:bodyPr>
            <a:normAutofit/>
          </a:bodyPr>
          <a:lstStyle/>
          <a:p>
            <a:r>
              <a:rPr lang="en-GB" b="1" dirty="0">
                <a:solidFill>
                  <a:schemeClr val="accent1">
                    <a:lumMod val="50000"/>
                  </a:schemeClr>
                </a:solidFill>
                <a:latin typeface="Times New Roman" panose="02020603050405020304" pitchFamily="18" charset="0"/>
                <a:cs typeface="Times New Roman" panose="02020603050405020304" pitchFamily="18" charset="0"/>
              </a:rPr>
              <a:t>Overview</a:t>
            </a:r>
          </a:p>
        </p:txBody>
      </p:sp>
      <p:sp>
        <p:nvSpPr>
          <p:cNvPr id="5" name="Content Placeholder 4">
            <a:extLst>
              <a:ext uri="{FF2B5EF4-FFF2-40B4-BE49-F238E27FC236}">
                <a16:creationId xmlns:a16="http://schemas.microsoft.com/office/drawing/2014/main" id="{81945C22-0B05-44EE-B2A5-223E7681B026}"/>
              </a:ext>
            </a:extLst>
          </p:cNvPr>
          <p:cNvSpPr>
            <a:spLocks noGrp="1"/>
          </p:cNvSpPr>
          <p:nvPr>
            <p:ph idx="1"/>
          </p:nvPr>
        </p:nvSpPr>
        <p:spPr>
          <a:xfrm>
            <a:off x="677334" y="1825309"/>
            <a:ext cx="8596668" cy="3880773"/>
          </a:xfrm>
        </p:spPr>
        <p:txBody>
          <a:bodyPr>
            <a:normAutofit/>
          </a:bodyPr>
          <a:lstStyle/>
          <a:p>
            <a:r>
              <a:rPr lang="en-GB" sz="2000" dirty="0">
                <a:latin typeface="Times New Roman" panose="02020603050405020304" pitchFamily="18" charset="0"/>
                <a:cs typeface="Times New Roman" panose="02020603050405020304" pitchFamily="18" charset="0"/>
              </a:rPr>
              <a:t>The green report of the European Commission.</a:t>
            </a:r>
          </a:p>
          <a:p>
            <a:r>
              <a:rPr lang="en-US" sz="2000" dirty="0">
                <a:effectLst/>
                <a:latin typeface="Times New Roman" panose="02020603050405020304" pitchFamily="18" charset="0"/>
                <a:ea typeface="Calibri" panose="020F0502020204030204" pitchFamily="34" charset="0"/>
                <a:cs typeface="Times New Roman" panose="02020603050405020304" pitchFamily="18" charset="0"/>
              </a:rPr>
              <a:t>Existing studies have examined the effect of institutional ownership on firm performance, or the effect of CG on institutional shareholders’ preferences.</a:t>
            </a:r>
          </a:p>
          <a:p>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This study examines the effect of institutional ownership on the quality of CG in financial institutions.</a:t>
            </a:r>
            <a:endParaRPr lang="en-GB" sz="2000" dirty="0">
              <a:latin typeface="Times New Roman" panose="02020603050405020304" pitchFamily="18" charset="0"/>
              <a:cs typeface="Times New Roman" panose="02020603050405020304" pitchFamily="18" charset="0"/>
            </a:endParaRPr>
          </a:p>
          <a:p>
            <a:r>
              <a:rPr lang="en-GB" sz="2000" dirty="0">
                <a:latin typeface="Times New Roman" panose="02020603050405020304" pitchFamily="18" charset="0"/>
                <a:cs typeface="Times New Roman" panose="02020603050405020304" pitchFamily="18" charset="0"/>
              </a:rPr>
              <a:t>In this study:</a:t>
            </a:r>
          </a:p>
          <a:p>
            <a:pPr lvl="1">
              <a:buFont typeface="+mj-lt"/>
              <a:buAutoNum type="arabicPeriod"/>
            </a:pPr>
            <a:r>
              <a:rPr lang="en-US" sz="2000" dirty="0">
                <a:latin typeface="Times New Roman" panose="02020603050405020304" pitchFamily="18" charset="0"/>
                <a:ea typeface="Calibri" panose="020F0502020204030204" pitchFamily="34" charset="0"/>
                <a:cs typeface="Times New Roman" panose="02020603050405020304" pitchFamily="18" charset="0"/>
              </a:rPr>
              <a:t>S</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ystem Generalized Methods of Moments.</a:t>
            </a:r>
          </a:p>
          <a:p>
            <a:pPr lvl="1">
              <a:buFont typeface="+mj-lt"/>
              <a:buAutoNum type="arabicPeriod"/>
            </a:pPr>
            <a:r>
              <a:rPr lang="en-US" sz="2000" dirty="0">
                <a:latin typeface="Times New Roman" panose="02020603050405020304" pitchFamily="18" charset="0"/>
                <a:cs typeface="Times New Roman" panose="02020603050405020304" pitchFamily="18" charset="0"/>
              </a:rPr>
              <a:t>Governance score developed by Institutional Shareholder Services as a proxy for quality of CG.</a:t>
            </a:r>
          </a:p>
        </p:txBody>
      </p:sp>
    </p:spTree>
    <p:extLst>
      <p:ext uri="{BB962C8B-B14F-4D97-AF65-F5344CB8AC3E}">
        <p14:creationId xmlns:p14="http://schemas.microsoft.com/office/powerpoint/2010/main" val="56939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88EC9-B7C7-4F33-88B9-FFC3215D1A46}"/>
              </a:ext>
            </a:extLst>
          </p:cNvPr>
          <p:cNvSpPr>
            <a:spLocks noGrp="1"/>
          </p:cNvSpPr>
          <p:nvPr>
            <p:ph type="title"/>
          </p:nvPr>
        </p:nvSpPr>
        <p:spPr/>
        <p:txBody>
          <a:bodyPr vert="horz" lIns="91440" tIns="45720" rIns="91440" bIns="45720" rtlCol="0" anchor="t">
            <a:normAutofit/>
          </a:bodyPr>
          <a:lstStyle/>
          <a:p>
            <a:r>
              <a:rPr lang="en-GB" b="1" dirty="0">
                <a:solidFill>
                  <a:schemeClr val="accent1">
                    <a:lumMod val="50000"/>
                  </a:schemeClr>
                </a:solidFill>
                <a:latin typeface="Times New Roman" panose="02020603050405020304" pitchFamily="18" charset="0"/>
                <a:cs typeface="Times New Roman" panose="02020603050405020304" pitchFamily="18" charset="0"/>
              </a:rPr>
              <a:t>Literature Review</a:t>
            </a:r>
          </a:p>
        </p:txBody>
      </p:sp>
      <p:sp>
        <p:nvSpPr>
          <p:cNvPr id="3" name="Content Placeholder 2">
            <a:extLst>
              <a:ext uri="{FF2B5EF4-FFF2-40B4-BE49-F238E27FC236}">
                <a16:creationId xmlns:a16="http://schemas.microsoft.com/office/drawing/2014/main" id="{532383DB-A063-4B9B-A968-51AA7C2A3D2E}"/>
              </a:ext>
            </a:extLst>
          </p:cNvPr>
          <p:cNvSpPr>
            <a:spLocks noGrp="1"/>
          </p:cNvSpPr>
          <p:nvPr>
            <p:ph idx="1"/>
          </p:nvPr>
        </p:nvSpPr>
        <p:spPr>
          <a:xfrm>
            <a:off x="677334" y="1411706"/>
            <a:ext cx="8596668" cy="4453194"/>
          </a:xfrm>
        </p:spPr>
        <p:txBody>
          <a:bodyPr>
            <a:noAutofit/>
          </a:bodyPr>
          <a:lstStyle/>
          <a:p>
            <a:pPr>
              <a:buFont typeface="Wingdings" panose="05000000000000000000" pitchFamily="2" charset="2"/>
              <a:buChar char="v"/>
            </a:pPr>
            <a:r>
              <a:rPr lang="en-GB" sz="2000" dirty="0">
                <a:latin typeface="Times New Roman" panose="02020603050405020304" pitchFamily="18" charset="0"/>
                <a:ea typeface="Calibri" panose="020F0502020204030204" pitchFamily="34" charset="0"/>
              </a:rPr>
              <a:t>I</a:t>
            </a:r>
            <a:r>
              <a:rPr lang="en-GB" sz="2000" dirty="0">
                <a:effectLst/>
                <a:latin typeface="Times New Roman" panose="02020603050405020304" pitchFamily="18" charset="0"/>
                <a:ea typeface="Calibri" panose="020F0502020204030204" pitchFamily="34" charset="0"/>
              </a:rPr>
              <a:t>nstitutional ownership leads to strong CG in non-financial firms.</a:t>
            </a:r>
          </a:p>
          <a:p>
            <a:pPr marL="0" indent="0">
              <a:buNone/>
            </a:pPr>
            <a:endParaRPr lang="en-GB" sz="2000" dirty="0">
              <a:effectLst/>
              <a:latin typeface="Times New Roman" panose="02020603050405020304" pitchFamily="18" charset="0"/>
              <a:ea typeface="Calibri" panose="020F0502020204030204" pitchFamily="34" charset="0"/>
            </a:endParaRPr>
          </a:p>
          <a:p>
            <a:pPr>
              <a:buFont typeface="Wingdings" panose="05000000000000000000" pitchFamily="2" charset="2"/>
              <a:buChar char="v"/>
            </a:pPr>
            <a:r>
              <a:rPr lang="en-GB" sz="2000" dirty="0">
                <a:effectLst/>
                <a:latin typeface="Times New Roman" panose="02020603050405020304" pitchFamily="18" charset="0"/>
                <a:ea typeface="Calibri" panose="020F0502020204030204" pitchFamily="34" charset="0"/>
              </a:rPr>
              <a:t>The importance of studying CG and institutional ownership</a:t>
            </a:r>
            <a:r>
              <a:rPr lang="en-GB" sz="2000" dirty="0">
                <a:latin typeface="Times New Roman" panose="02020603050405020304" pitchFamily="18" charset="0"/>
                <a:ea typeface="Calibri" panose="020F0502020204030204" pitchFamily="34" charset="0"/>
                <a:cs typeface="Times New Roman" panose="02020603050405020304" pitchFamily="18" charset="0"/>
              </a:rPr>
              <a:t> </a:t>
            </a:r>
            <a:r>
              <a:rPr lang="en-GB" sz="2000" dirty="0">
                <a:effectLst/>
                <a:latin typeface="Times New Roman" panose="02020603050405020304" pitchFamily="18" charset="0"/>
                <a:ea typeface="Calibri" panose="020F0502020204030204" pitchFamily="34" charset="0"/>
                <a:cs typeface="Times New Roman" panose="02020603050405020304" pitchFamily="18" charset="0"/>
              </a:rPr>
              <a:t>(Monitoring role).</a:t>
            </a:r>
          </a:p>
          <a:p>
            <a:pPr marL="0" indent="0">
              <a:buNone/>
            </a:pPr>
            <a:endParaRPr lang="en-GB" sz="2000" dirty="0">
              <a:latin typeface="Times New Roman" panose="02020603050405020304" pitchFamily="18" charset="0"/>
              <a:ea typeface="Calibri" panose="020F0502020204030204" pitchFamily="34" charset="0"/>
            </a:endParaRPr>
          </a:p>
          <a:p>
            <a:pPr>
              <a:buFont typeface="Wingdings" panose="05000000000000000000" pitchFamily="2" charset="2"/>
              <a:buChar char="v"/>
            </a:pPr>
            <a:r>
              <a:rPr lang="en-GB" sz="2000" dirty="0">
                <a:latin typeface="Times New Roman" panose="02020603050405020304" pitchFamily="18" charset="0"/>
                <a:ea typeface="Calibri" panose="020F0502020204030204" pitchFamily="34" charset="0"/>
              </a:rPr>
              <a:t>I</a:t>
            </a:r>
            <a:r>
              <a:rPr lang="en-GB" sz="2000" dirty="0">
                <a:effectLst/>
                <a:latin typeface="Times New Roman" panose="02020603050405020304" pitchFamily="18" charset="0"/>
                <a:ea typeface="Calibri" panose="020F0502020204030204" pitchFamily="34" charset="0"/>
              </a:rPr>
              <a:t>nstitutional shareholders (as large shareholders) might exercise their power at the expense of minority shareholders.</a:t>
            </a:r>
          </a:p>
          <a:p>
            <a:pPr>
              <a:buFont typeface="Wingdings" panose="05000000000000000000" pitchFamily="2" charset="2"/>
              <a:buChar char="v"/>
            </a:pPr>
            <a:endParaRPr lang="en-GB" sz="2000" dirty="0">
              <a:effectLst/>
              <a:latin typeface="Times New Roman" panose="02020603050405020304" pitchFamily="18" charset="0"/>
              <a:ea typeface="Calibri" panose="020F0502020204030204" pitchFamily="34" charset="0"/>
            </a:endParaRPr>
          </a:p>
          <a:p>
            <a:pPr>
              <a:buFont typeface="Wingdings" panose="05000000000000000000" pitchFamily="2" charset="2"/>
              <a:buChar char="v"/>
            </a:pPr>
            <a:r>
              <a:rPr lang="en-GB" sz="2000" dirty="0">
                <a:effectLst/>
                <a:latin typeface="Times New Roman" panose="02020603050405020304" pitchFamily="18" charset="0"/>
                <a:ea typeface="Calibri" panose="020F0502020204030204" pitchFamily="34" charset="0"/>
              </a:rPr>
              <a:t>Principal-Principal Agency Conflict. </a:t>
            </a:r>
          </a:p>
          <a:p>
            <a:pPr>
              <a:buFont typeface="Wingdings" panose="05000000000000000000" pitchFamily="2" charset="2"/>
              <a:buChar char="v"/>
            </a:pPr>
            <a:endParaRPr lang="en-GB" sz="2000" dirty="0">
              <a:latin typeface="Times New Roman" panose="02020603050405020304" pitchFamily="18" charset="0"/>
              <a:ea typeface="Calibri" panose="020F0502020204030204" pitchFamily="34" charset="0"/>
            </a:endParaRPr>
          </a:p>
          <a:p>
            <a:pPr>
              <a:buFont typeface="Wingdings" panose="05000000000000000000" pitchFamily="2" charset="2"/>
              <a:buChar char="v"/>
            </a:pPr>
            <a:r>
              <a:rPr lang="en-GB" sz="2000" dirty="0">
                <a:effectLst/>
                <a:latin typeface="Times New Roman" panose="02020603050405020304" pitchFamily="18" charset="0"/>
                <a:ea typeface="Calibri" panose="020F0502020204030204" pitchFamily="34" charset="0"/>
              </a:rPr>
              <a:t>Institutional ownership of financial institutions.</a:t>
            </a:r>
          </a:p>
          <a:p>
            <a:pPr>
              <a:buFont typeface="Wingdings" panose="05000000000000000000" pitchFamily="2" charset="2"/>
              <a:buChar char="v"/>
            </a:pPr>
            <a:endParaRPr lang="en-GB" sz="2000" dirty="0">
              <a:latin typeface="Times New Roman" panose="02020603050405020304" pitchFamily="18" charset="0"/>
              <a:ea typeface="Calibri" panose="020F0502020204030204" pitchFamily="34" charset="0"/>
            </a:endParaRPr>
          </a:p>
          <a:p>
            <a:pPr>
              <a:buFont typeface="Wingdings" panose="05000000000000000000" pitchFamily="2" charset="2"/>
              <a:buChar char="v"/>
            </a:pPr>
            <a:r>
              <a:rPr lang="en-GB" sz="2000" dirty="0">
                <a:latin typeface="Times New Roman" panose="02020603050405020304" pitchFamily="18" charset="0"/>
                <a:ea typeface="Calibri" panose="020F0502020204030204" pitchFamily="34" charset="0"/>
              </a:rPr>
              <a:t>I</a:t>
            </a:r>
            <a:r>
              <a:rPr lang="en-GB" sz="2000" dirty="0">
                <a:effectLst/>
                <a:latin typeface="Times New Roman" panose="02020603050405020304" pitchFamily="18" charset="0"/>
                <a:ea typeface="Calibri" panose="020F0502020204030204" pitchFamily="34" charset="0"/>
              </a:rPr>
              <a:t>nstitutional investors prefer an alternative approach which is to invest in firms with existing good governance mechanisms.</a:t>
            </a:r>
          </a:p>
          <a:p>
            <a:pPr>
              <a:buFont typeface="Wingdings" panose="05000000000000000000" pitchFamily="2" charset="2"/>
              <a:buChar char="v"/>
            </a:pPr>
            <a:endParaRPr lang="en-GB"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299924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C270655-48A7-4493-B9FB-206E4AFD7D05}"/>
              </a:ext>
            </a:extLst>
          </p:cNvPr>
          <p:cNvSpPr>
            <a:spLocks noGrp="1"/>
          </p:cNvSpPr>
          <p:nvPr>
            <p:ph type="title"/>
          </p:nvPr>
        </p:nvSpPr>
        <p:spPr>
          <a:xfrm>
            <a:off x="677334" y="662581"/>
            <a:ext cx="8596668" cy="1320800"/>
          </a:xfrm>
        </p:spPr>
        <p:txBody>
          <a:bodyPr>
            <a:normAutofit/>
          </a:bodyPr>
          <a:lstStyle/>
          <a:p>
            <a:r>
              <a:rPr lang="en-GB" b="1" dirty="0">
                <a:solidFill>
                  <a:schemeClr val="accent1">
                    <a:lumMod val="50000"/>
                  </a:schemeClr>
                </a:solidFill>
                <a:latin typeface="Times New Roman" panose="02020603050405020304" pitchFamily="18" charset="0"/>
                <a:cs typeface="Times New Roman" panose="02020603050405020304" pitchFamily="18" charset="0"/>
              </a:rPr>
              <a:t>Data and Methodology</a:t>
            </a:r>
          </a:p>
        </p:txBody>
      </p:sp>
      <p:sp>
        <p:nvSpPr>
          <p:cNvPr id="6" name="Text Placeholder 4">
            <a:extLst>
              <a:ext uri="{FF2B5EF4-FFF2-40B4-BE49-F238E27FC236}">
                <a16:creationId xmlns:a16="http://schemas.microsoft.com/office/drawing/2014/main" id="{B02E690A-6406-458C-8F31-5423CDD2F823}"/>
              </a:ext>
            </a:extLst>
          </p:cNvPr>
          <p:cNvSpPr txBox="1">
            <a:spLocks/>
          </p:cNvSpPr>
          <p:nvPr/>
        </p:nvSpPr>
        <p:spPr>
          <a:xfrm>
            <a:off x="677334" y="1644450"/>
            <a:ext cx="4185623" cy="57626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None/>
            </a:pPr>
            <a:r>
              <a:rPr lang="en-GB" sz="2400" b="1" u="sng" dirty="0">
                <a:solidFill>
                  <a:schemeClr val="tx1"/>
                </a:solidFill>
                <a:latin typeface="Times New Roman" panose="02020603050405020304" pitchFamily="18" charset="0"/>
                <a:cs typeface="Times New Roman" panose="02020603050405020304" pitchFamily="18" charset="0"/>
              </a:rPr>
              <a:t>Variables</a:t>
            </a:r>
            <a:endParaRPr lang="en-GB" b="1" u="sng" dirty="0">
              <a:solidFill>
                <a:schemeClr val="tx1"/>
              </a:solidFill>
              <a:latin typeface="Times New Roman" panose="02020603050405020304" pitchFamily="18" charset="0"/>
              <a:cs typeface="Times New Roman" panose="02020603050405020304" pitchFamily="18" charset="0"/>
            </a:endParaRPr>
          </a:p>
        </p:txBody>
      </p:sp>
      <p:sp>
        <p:nvSpPr>
          <p:cNvPr id="7" name="Text Placeholder 5">
            <a:extLst>
              <a:ext uri="{FF2B5EF4-FFF2-40B4-BE49-F238E27FC236}">
                <a16:creationId xmlns:a16="http://schemas.microsoft.com/office/drawing/2014/main" id="{49AC8B07-7C97-4250-886A-2AB45ABAFB3C}"/>
              </a:ext>
            </a:extLst>
          </p:cNvPr>
          <p:cNvSpPr txBox="1">
            <a:spLocks/>
          </p:cNvSpPr>
          <p:nvPr/>
        </p:nvSpPr>
        <p:spPr>
          <a:xfrm>
            <a:off x="5631060" y="4389303"/>
            <a:ext cx="4185618" cy="576262"/>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None/>
            </a:pPr>
            <a:r>
              <a:rPr lang="en-GB" sz="2400" b="1" u="sng" dirty="0">
                <a:solidFill>
                  <a:schemeClr val="tx1"/>
                </a:solidFill>
                <a:latin typeface="Times New Roman" panose="02020603050405020304" pitchFamily="18" charset="0"/>
                <a:cs typeface="Times New Roman" panose="02020603050405020304" pitchFamily="18" charset="0"/>
              </a:rPr>
              <a:t>Methodology</a:t>
            </a:r>
            <a:endParaRPr lang="en-GB" b="1" u="sng" dirty="0">
              <a:solidFill>
                <a:schemeClr val="tx1"/>
              </a:solidFill>
              <a:latin typeface="Times New Roman" panose="02020603050405020304" pitchFamily="18" charset="0"/>
              <a:cs typeface="Times New Roman" panose="02020603050405020304" pitchFamily="18" charset="0"/>
            </a:endParaRPr>
          </a:p>
        </p:txBody>
      </p:sp>
      <p:sp>
        <p:nvSpPr>
          <p:cNvPr id="8" name="Content Placeholder 6">
            <a:extLst>
              <a:ext uri="{FF2B5EF4-FFF2-40B4-BE49-F238E27FC236}">
                <a16:creationId xmlns:a16="http://schemas.microsoft.com/office/drawing/2014/main" id="{93577472-A55D-48B2-97A6-F6B8A1A4A47A}"/>
              </a:ext>
            </a:extLst>
          </p:cNvPr>
          <p:cNvSpPr txBox="1">
            <a:spLocks/>
          </p:cNvSpPr>
          <p:nvPr/>
        </p:nvSpPr>
        <p:spPr>
          <a:xfrm>
            <a:off x="5631061" y="4389303"/>
            <a:ext cx="4185617" cy="2139555"/>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endParaRPr lang="en-GB" sz="2100" dirty="0">
              <a:latin typeface="Times New Roman" panose="02020603050405020304" pitchFamily="18" charset="0"/>
              <a:cs typeface="Times New Roman" panose="02020603050405020304" pitchFamily="18" charset="0"/>
            </a:endParaRPr>
          </a:p>
        </p:txBody>
      </p:sp>
      <p:sp>
        <p:nvSpPr>
          <p:cNvPr id="9" name="Text Placeholder 5">
            <a:extLst>
              <a:ext uri="{FF2B5EF4-FFF2-40B4-BE49-F238E27FC236}">
                <a16:creationId xmlns:a16="http://schemas.microsoft.com/office/drawing/2014/main" id="{89D66E20-D769-4EDA-935C-D7447BA1CF7C}"/>
              </a:ext>
            </a:extLst>
          </p:cNvPr>
          <p:cNvSpPr txBox="1">
            <a:spLocks/>
          </p:cNvSpPr>
          <p:nvPr/>
        </p:nvSpPr>
        <p:spPr>
          <a:xfrm>
            <a:off x="5631060" y="1595636"/>
            <a:ext cx="4185618" cy="576262"/>
          </a:xfrm>
          <a:prstGeom prst="rect">
            <a:avLst/>
          </a:prstGeom>
        </p:spPr>
        <p:txBody>
          <a:bodyPr vert="horz" lIns="91440" tIns="45720" rIns="91440" bIns="45720" rtlCol="0" anchor="b">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400" b="0" kern="1200">
                <a:solidFill>
                  <a:schemeClr val="tx1">
                    <a:lumMod val="75000"/>
                    <a:lumOff val="2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2000" b="1"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800" b="1"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9pPr>
          </a:lstStyle>
          <a:p>
            <a:pPr algn="just"/>
            <a:r>
              <a:rPr lang="en-GB" b="1" u="sng" dirty="0">
                <a:solidFill>
                  <a:schemeClr val="tx1"/>
                </a:solidFill>
                <a:latin typeface="Times New Roman" panose="02020603050405020304" pitchFamily="18" charset="0"/>
                <a:cs typeface="Times New Roman" panose="02020603050405020304" pitchFamily="18" charset="0"/>
              </a:rPr>
              <a:t>Sample</a:t>
            </a:r>
          </a:p>
        </p:txBody>
      </p:sp>
      <p:sp>
        <p:nvSpPr>
          <p:cNvPr id="10" name="Content Placeholder 6">
            <a:extLst>
              <a:ext uri="{FF2B5EF4-FFF2-40B4-BE49-F238E27FC236}">
                <a16:creationId xmlns:a16="http://schemas.microsoft.com/office/drawing/2014/main" id="{8788033B-A9FC-4634-B721-18AC40D85C15}"/>
              </a:ext>
            </a:extLst>
          </p:cNvPr>
          <p:cNvSpPr txBox="1">
            <a:spLocks/>
          </p:cNvSpPr>
          <p:nvPr/>
        </p:nvSpPr>
        <p:spPr>
          <a:xfrm>
            <a:off x="5293361" y="4989908"/>
            <a:ext cx="3840479" cy="2139555"/>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lvl="1">
              <a:buFont typeface="Wingdings" panose="05000000000000000000" pitchFamily="2" charset="2"/>
              <a:buChar char="v"/>
            </a:pPr>
            <a:r>
              <a:rPr lang="en-US" sz="1800" dirty="0">
                <a:latin typeface="Times New Roman" panose="02020603050405020304" pitchFamily="18" charset="0"/>
                <a:ea typeface="Calibri" panose="020F0502020204030204" pitchFamily="34" charset="0"/>
                <a:cs typeface="Times New Roman" panose="02020603050405020304" pitchFamily="18" charset="0"/>
              </a:rPr>
              <a:t>Two Steps 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ystem Generalized Methods of Moments.</a:t>
            </a:r>
          </a:p>
          <a:p>
            <a:pPr algn="just"/>
            <a:endParaRPr lang="en-GB" sz="2100" dirty="0">
              <a:latin typeface="Times New Roman" panose="02020603050405020304" pitchFamily="18" charset="0"/>
              <a:cs typeface="Times New Roman" panose="02020603050405020304" pitchFamily="18" charset="0"/>
            </a:endParaRPr>
          </a:p>
        </p:txBody>
      </p:sp>
      <p:sp>
        <p:nvSpPr>
          <p:cNvPr id="12" name="Content Placeholder 6">
            <a:extLst>
              <a:ext uri="{FF2B5EF4-FFF2-40B4-BE49-F238E27FC236}">
                <a16:creationId xmlns:a16="http://schemas.microsoft.com/office/drawing/2014/main" id="{692D239E-F876-496D-82A8-374ADCD60C9F}"/>
              </a:ext>
            </a:extLst>
          </p:cNvPr>
          <p:cNvSpPr txBox="1">
            <a:spLocks/>
          </p:cNvSpPr>
          <p:nvPr/>
        </p:nvSpPr>
        <p:spPr>
          <a:xfrm>
            <a:off x="5631062" y="1983381"/>
            <a:ext cx="4185617" cy="1844280"/>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fontAlgn="base">
              <a:lnSpc>
                <a:spcPct val="70000"/>
              </a:lnSpc>
              <a:buFont typeface="Wingdings" panose="05000000000000000000" pitchFamily="2" charset="2"/>
              <a:buChar char="v"/>
              <a:tabLst>
                <a:tab pos="5724525" algn="r"/>
              </a:tabLst>
            </a:pPr>
            <a:endParaRPr lang="en-US" altLang="en-US"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v"/>
            </a:pPr>
            <a:r>
              <a:rPr lang="en-GB" dirty="0">
                <a:latin typeface="Times New Roman" panose="02020603050405020304" pitchFamily="18" charset="0"/>
                <a:cs typeface="Times New Roman" panose="02020603050405020304" pitchFamily="18" charset="0"/>
              </a:rPr>
              <a:t>Publicly traded Financial Institutions </a:t>
            </a:r>
          </a:p>
          <a:p>
            <a:pPr algn="just">
              <a:buFont typeface="Wingdings" panose="05000000000000000000" pitchFamily="2" charset="2"/>
              <a:buChar char="v"/>
            </a:pPr>
            <a:r>
              <a:rPr lang="en-GB" dirty="0">
                <a:latin typeface="Times New Roman" panose="02020603050405020304" pitchFamily="18" charset="0"/>
                <a:cs typeface="Times New Roman" panose="02020603050405020304" pitchFamily="18" charset="0"/>
              </a:rPr>
              <a:t>Period 2013-2018</a:t>
            </a:r>
          </a:p>
          <a:p>
            <a:pPr algn="just">
              <a:buFont typeface="Wingdings" panose="05000000000000000000" pitchFamily="2" charset="2"/>
              <a:buChar char="v"/>
            </a:pPr>
            <a:r>
              <a:rPr lang="en-GB" dirty="0">
                <a:latin typeface="Times New Roman" panose="02020603050405020304" pitchFamily="18" charset="0"/>
                <a:cs typeface="Times New Roman" panose="02020603050405020304" pitchFamily="18" charset="0"/>
              </a:rPr>
              <a:t>2103 number of observations</a:t>
            </a:r>
          </a:p>
          <a:p>
            <a:pPr algn="just">
              <a:buFont typeface="Wingdings" panose="05000000000000000000" pitchFamily="2" charset="2"/>
              <a:buChar char="v"/>
            </a:pPr>
            <a:r>
              <a:rPr lang="en-GB" dirty="0">
                <a:latin typeface="Times New Roman" panose="02020603050405020304" pitchFamily="18" charset="0"/>
                <a:cs typeface="Times New Roman" panose="02020603050405020304" pitchFamily="18" charset="0"/>
              </a:rPr>
              <a:t>Unbalanced panel data</a:t>
            </a:r>
          </a:p>
          <a:p>
            <a:pPr algn="just"/>
            <a:endParaRPr lang="en-GB" sz="2100" dirty="0">
              <a:latin typeface="Times New Roman" panose="02020603050405020304" pitchFamily="18" charset="0"/>
              <a:cs typeface="Times New Roman" panose="02020603050405020304" pitchFamily="18" charset="0"/>
            </a:endParaRPr>
          </a:p>
        </p:txBody>
      </p:sp>
      <p:sp>
        <p:nvSpPr>
          <p:cNvPr id="14" name="Content Placeholder 2">
            <a:extLst>
              <a:ext uri="{FF2B5EF4-FFF2-40B4-BE49-F238E27FC236}">
                <a16:creationId xmlns:a16="http://schemas.microsoft.com/office/drawing/2014/main" id="{7CEAEDE6-6812-4F49-92D2-C94E50585990}"/>
              </a:ext>
            </a:extLst>
          </p:cNvPr>
          <p:cNvSpPr txBox="1">
            <a:spLocks/>
          </p:cNvSpPr>
          <p:nvPr/>
        </p:nvSpPr>
        <p:spPr>
          <a:xfrm>
            <a:off x="217445" y="2245055"/>
            <a:ext cx="5105400" cy="4130280"/>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buFont typeface="Wingdings" panose="05000000000000000000" pitchFamily="2" charset="2"/>
              <a:buChar char="Ø"/>
            </a:pPr>
            <a:r>
              <a:rPr lang="en-GB" b="1" dirty="0">
                <a:latin typeface="Times New Roman" panose="02020603050405020304" pitchFamily="18" charset="0"/>
                <a:cs typeface="Times New Roman" panose="02020603050405020304" pitchFamily="18" charset="0"/>
              </a:rPr>
              <a:t>Corporate Governance:</a:t>
            </a:r>
          </a:p>
          <a:p>
            <a:pPr lvl="1" algn="just">
              <a:buFont typeface="Wingdings" panose="05000000000000000000" pitchFamily="2" charset="2"/>
              <a:buChar char="v"/>
            </a:pPr>
            <a:r>
              <a:rPr lang="en-GB" sz="1800" dirty="0">
                <a:latin typeface="Times New Roman" panose="02020603050405020304" pitchFamily="18" charset="0"/>
                <a:cs typeface="Times New Roman" panose="02020603050405020304" pitchFamily="18" charset="0"/>
              </a:rPr>
              <a:t>Governance main score developed by ISS.</a:t>
            </a:r>
          </a:p>
          <a:p>
            <a:pPr lvl="1" algn="just">
              <a:buFont typeface="Wingdings" panose="05000000000000000000" pitchFamily="2" charset="2"/>
              <a:buChar char="v"/>
            </a:pPr>
            <a:r>
              <a:rPr lang="en-GB" sz="1800" dirty="0">
                <a:latin typeface="Times New Roman" panose="02020603050405020304" pitchFamily="18" charset="0"/>
                <a:cs typeface="Times New Roman" panose="02020603050405020304" pitchFamily="18" charset="0"/>
              </a:rPr>
              <a:t>ISS sub-scores (Board, shareholders, Auditing, Compensation)</a:t>
            </a:r>
          </a:p>
          <a:p>
            <a:pPr lvl="1">
              <a:buFont typeface="Wingdings" panose="05000000000000000000" pitchFamily="2" charset="2"/>
              <a:buChar char="v"/>
            </a:pPr>
            <a:endParaRPr lang="en-GB" sz="1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GB" b="1" dirty="0">
                <a:latin typeface="Times New Roman" panose="02020603050405020304" pitchFamily="18" charset="0"/>
                <a:cs typeface="Times New Roman" panose="02020603050405020304" pitchFamily="18" charset="0"/>
              </a:rPr>
              <a:t>Institutional ownership:</a:t>
            </a:r>
          </a:p>
          <a:p>
            <a:pPr lvl="1">
              <a:buFont typeface="Wingdings" panose="05000000000000000000" pitchFamily="2" charset="2"/>
              <a:buChar char="v"/>
            </a:pPr>
            <a:r>
              <a:rPr lang="en-GB" sz="1800" dirty="0">
                <a:latin typeface="Times New Roman" panose="02020603050405020304" pitchFamily="18" charset="0"/>
                <a:cs typeface="Times New Roman" panose="02020603050405020304" pitchFamily="18" charset="0"/>
              </a:rPr>
              <a:t>Institutional ownership dummy variable.</a:t>
            </a:r>
          </a:p>
          <a:p>
            <a:pPr lvl="1">
              <a:buFont typeface="Wingdings" panose="05000000000000000000" pitchFamily="2" charset="2"/>
              <a:buChar char="v"/>
            </a:pPr>
            <a:r>
              <a:rPr lang="en-GB" sz="1800" dirty="0">
                <a:latin typeface="Times New Roman" panose="02020603050405020304" pitchFamily="18" charset="0"/>
                <a:cs typeface="Times New Roman" panose="02020603050405020304" pitchFamily="18" charset="0"/>
              </a:rPr>
              <a:t>Percentage change of ownership.</a:t>
            </a:r>
          </a:p>
          <a:p>
            <a:pPr lvl="1">
              <a:buFont typeface="Wingdings" panose="05000000000000000000" pitchFamily="2" charset="2"/>
              <a:buChar char="v"/>
            </a:pPr>
            <a:r>
              <a:rPr lang="en-GB" sz="1800" dirty="0">
                <a:latin typeface="Times New Roman" panose="02020603050405020304" pitchFamily="18" charset="0"/>
                <a:ea typeface="Calibri" panose="020F0502020204030204" pitchFamily="34" charset="0"/>
              </a:rPr>
              <a:t>P</a:t>
            </a:r>
            <a:r>
              <a:rPr lang="en-GB" sz="1800" dirty="0">
                <a:effectLst/>
                <a:latin typeface="Times New Roman" panose="02020603050405020304" pitchFamily="18" charset="0"/>
                <a:ea typeface="Calibri" panose="020F0502020204030204" pitchFamily="34" charset="0"/>
              </a:rPr>
              <a:t>ercentage ratio of float shares held by institutions to the number of float shares outstanding.</a:t>
            </a:r>
            <a:endParaRPr lang="en-GB"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306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A0CD1-7201-4A0D-BF9E-5BCA486A2914}"/>
              </a:ext>
            </a:extLst>
          </p:cNvPr>
          <p:cNvSpPr>
            <a:spLocks noGrp="1"/>
          </p:cNvSpPr>
          <p:nvPr>
            <p:ph type="title"/>
          </p:nvPr>
        </p:nvSpPr>
        <p:spPr>
          <a:xfrm>
            <a:off x="667808" y="377825"/>
            <a:ext cx="9257241" cy="876300"/>
          </a:xfrm>
        </p:spPr>
        <p:txBody>
          <a:bodyPr>
            <a:normAutofit/>
          </a:bodyPr>
          <a:lstStyle/>
          <a:p>
            <a:r>
              <a:rPr lang="en-GB" b="1" dirty="0">
                <a:solidFill>
                  <a:schemeClr val="accent1">
                    <a:lumMod val="50000"/>
                  </a:schemeClr>
                </a:solidFill>
                <a:latin typeface="Times New Roman" panose="02020603050405020304" pitchFamily="18" charset="0"/>
                <a:cs typeface="Times New Roman" panose="02020603050405020304" pitchFamily="18" charset="0"/>
              </a:rPr>
              <a:t>System Generalized Methods of Moments</a:t>
            </a:r>
          </a:p>
        </p:txBody>
      </p:sp>
      <p:graphicFrame>
        <p:nvGraphicFramePr>
          <p:cNvPr id="3" name="Table 2">
            <a:extLst>
              <a:ext uri="{FF2B5EF4-FFF2-40B4-BE49-F238E27FC236}">
                <a16:creationId xmlns:a16="http://schemas.microsoft.com/office/drawing/2014/main" id="{C9421E51-33EF-4CD1-87C4-B7354D2562CF}"/>
              </a:ext>
            </a:extLst>
          </p:cNvPr>
          <p:cNvGraphicFramePr>
            <a:graphicFrameLocks noGrp="1"/>
          </p:cNvGraphicFramePr>
          <p:nvPr>
            <p:extLst>
              <p:ext uri="{D42A27DB-BD31-4B8C-83A1-F6EECF244321}">
                <p14:modId xmlns:p14="http://schemas.microsoft.com/office/powerpoint/2010/main" val="2384058220"/>
              </p:ext>
            </p:extLst>
          </p:nvPr>
        </p:nvGraphicFramePr>
        <p:xfrm>
          <a:off x="948266" y="1128188"/>
          <a:ext cx="8696324" cy="5351987"/>
        </p:xfrm>
        <a:graphic>
          <a:graphicData uri="http://schemas.openxmlformats.org/drawingml/2006/table">
            <a:tbl>
              <a:tblPr firstRow="1" firstCol="1" bandRow="1">
                <a:tableStyleId>{21E4AEA4-8DFA-4A89-87EB-49C32662AFE0}</a:tableStyleId>
              </a:tblPr>
              <a:tblGrid>
                <a:gridCol w="2152650">
                  <a:extLst>
                    <a:ext uri="{9D8B030D-6E8A-4147-A177-3AD203B41FA5}">
                      <a16:colId xmlns:a16="http://schemas.microsoft.com/office/drawing/2014/main" val="1338011440"/>
                    </a:ext>
                  </a:extLst>
                </a:gridCol>
                <a:gridCol w="1418167">
                  <a:extLst>
                    <a:ext uri="{9D8B030D-6E8A-4147-A177-3AD203B41FA5}">
                      <a16:colId xmlns:a16="http://schemas.microsoft.com/office/drawing/2014/main" val="2288928422"/>
                    </a:ext>
                  </a:extLst>
                </a:gridCol>
                <a:gridCol w="1257300">
                  <a:extLst>
                    <a:ext uri="{9D8B030D-6E8A-4147-A177-3AD203B41FA5}">
                      <a16:colId xmlns:a16="http://schemas.microsoft.com/office/drawing/2014/main" val="1917927992"/>
                    </a:ext>
                  </a:extLst>
                </a:gridCol>
                <a:gridCol w="1200150">
                  <a:extLst>
                    <a:ext uri="{9D8B030D-6E8A-4147-A177-3AD203B41FA5}">
                      <a16:colId xmlns:a16="http://schemas.microsoft.com/office/drawing/2014/main" val="4038329262"/>
                    </a:ext>
                  </a:extLst>
                </a:gridCol>
                <a:gridCol w="1266825">
                  <a:extLst>
                    <a:ext uri="{9D8B030D-6E8A-4147-A177-3AD203B41FA5}">
                      <a16:colId xmlns:a16="http://schemas.microsoft.com/office/drawing/2014/main" val="2803528465"/>
                    </a:ext>
                  </a:extLst>
                </a:gridCol>
                <a:gridCol w="1401232">
                  <a:extLst>
                    <a:ext uri="{9D8B030D-6E8A-4147-A177-3AD203B41FA5}">
                      <a16:colId xmlns:a16="http://schemas.microsoft.com/office/drawing/2014/main" val="2541642366"/>
                    </a:ext>
                  </a:extLst>
                </a:gridCol>
              </a:tblGrid>
              <a:tr h="192573">
                <a:tc>
                  <a:txBody>
                    <a:bodyPr/>
                    <a:lstStyle/>
                    <a:p>
                      <a:pPr algn="l"/>
                      <a:r>
                        <a:rPr lang="en-US" sz="1600">
                          <a:effectLst/>
                          <a:latin typeface="Times New Roman" panose="02020603050405020304" pitchFamily="18" charset="0"/>
                          <a:cs typeface="Times New Roman" panose="02020603050405020304" pitchFamily="18" charset="0"/>
                        </a:rPr>
                        <a:t> </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gridSpan="5">
                  <a:txBody>
                    <a:bodyPr/>
                    <a:lstStyle/>
                    <a:p>
                      <a:pPr algn="l"/>
                      <a:r>
                        <a:rPr lang="en-US" sz="1600">
                          <a:effectLst/>
                          <a:latin typeface="Times New Roman" panose="02020603050405020304" pitchFamily="18" charset="0"/>
                          <a:cs typeface="Times New Roman" panose="02020603050405020304" pitchFamily="18" charset="0"/>
                        </a:rPr>
                        <a:t>Dependent Variable: Institutional Ownership</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612191837"/>
                  </a:ext>
                </a:extLst>
              </a:tr>
              <a:tr h="385147">
                <a:tc>
                  <a:txBody>
                    <a:bodyPr/>
                    <a:lstStyle/>
                    <a:p>
                      <a:pPr algn="l"/>
                      <a:r>
                        <a:rPr lang="en-US" sz="1600">
                          <a:effectLst/>
                          <a:latin typeface="Times New Roman" panose="02020603050405020304" pitchFamily="18" charset="0"/>
                          <a:cs typeface="Times New Roman" panose="02020603050405020304" pitchFamily="18" charset="0"/>
                        </a:rPr>
                        <a:t> </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Main Score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dirty="0">
                          <a:effectLst/>
                          <a:latin typeface="Times New Roman" panose="02020603050405020304" pitchFamily="18" charset="0"/>
                          <a:cs typeface="Times New Roman" panose="02020603050405020304" pitchFamily="18" charset="0"/>
                        </a:rPr>
                        <a:t>Shareholders Score</a:t>
                      </a:r>
                      <a:endParaRPr lang="en-GB" sz="1600" dirty="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Board Score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Audit Score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Compensation Score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727030744"/>
                  </a:ext>
                </a:extLst>
              </a:tr>
              <a:tr h="481434">
                <a:tc>
                  <a:txBody>
                    <a:bodyPr/>
                    <a:lstStyle/>
                    <a:p>
                      <a:pPr algn="l"/>
                      <a:r>
                        <a:rPr lang="en-US" sz="1600">
                          <a:effectLst/>
                          <a:latin typeface="Times New Roman" panose="02020603050405020304" pitchFamily="18" charset="0"/>
                          <a:cs typeface="Times New Roman" panose="02020603050405020304" pitchFamily="18" charset="0"/>
                        </a:rPr>
                        <a:t>Ownership</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dirty="0">
                          <a:effectLst/>
                          <a:latin typeface="Times New Roman" panose="02020603050405020304" pitchFamily="18" charset="0"/>
                          <a:cs typeface="Times New Roman" panose="02020603050405020304" pitchFamily="18" charset="0"/>
                        </a:rPr>
                        <a:t>-2.809***</a:t>
                      </a:r>
                      <a:endParaRPr lang="en-GB" sz="1600" dirty="0">
                        <a:effectLst/>
                        <a:latin typeface="Times New Roman" panose="02020603050405020304" pitchFamily="18" charset="0"/>
                        <a:cs typeface="Times New Roman" panose="02020603050405020304" pitchFamily="18" charset="0"/>
                      </a:endParaRPr>
                    </a:p>
                    <a:p>
                      <a:pPr algn="l"/>
                      <a:r>
                        <a:rPr lang="en-US" sz="1600" dirty="0">
                          <a:effectLst/>
                          <a:latin typeface="Times New Roman" panose="02020603050405020304" pitchFamily="18" charset="0"/>
                          <a:cs typeface="Times New Roman" panose="02020603050405020304" pitchFamily="18" charset="0"/>
                        </a:rPr>
                        <a:t>(7.050)</a:t>
                      </a:r>
                      <a:endParaRPr lang="en-GB" sz="1600" dirty="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dirty="0">
                          <a:effectLst/>
                          <a:latin typeface="Times New Roman" panose="02020603050405020304" pitchFamily="18" charset="0"/>
                          <a:cs typeface="Times New Roman" panose="02020603050405020304" pitchFamily="18" charset="0"/>
                        </a:rPr>
                        <a:t>-2.389**</a:t>
                      </a:r>
                      <a:endParaRPr lang="en-GB" sz="1600" dirty="0">
                        <a:effectLst/>
                        <a:latin typeface="Times New Roman" panose="02020603050405020304" pitchFamily="18" charset="0"/>
                        <a:cs typeface="Times New Roman" panose="02020603050405020304" pitchFamily="18" charset="0"/>
                      </a:endParaRPr>
                    </a:p>
                    <a:p>
                      <a:pPr algn="l"/>
                      <a:r>
                        <a:rPr lang="en-US" sz="1600" dirty="0">
                          <a:effectLst/>
                          <a:latin typeface="Times New Roman" panose="02020603050405020304" pitchFamily="18" charset="0"/>
                          <a:cs typeface="Times New Roman" panose="02020603050405020304" pitchFamily="18" charset="0"/>
                        </a:rPr>
                        <a:t>(3.128)</a:t>
                      </a:r>
                      <a:endParaRPr lang="en-GB" sz="1600" dirty="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-0.680</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(6.238)</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-1.573</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(10.120)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dirty="0">
                          <a:effectLst/>
                          <a:latin typeface="Times New Roman" panose="02020603050405020304" pitchFamily="18" charset="0"/>
                          <a:cs typeface="Times New Roman" panose="02020603050405020304" pitchFamily="18" charset="0"/>
                        </a:rPr>
                        <a:t>-1.483*</a:t>
                      </a:r>
                      <a:endParaRPr lang="en-GB" sz="1600" dirty="0">
                        <a:effectLst/>
                        <a:latin typeface="Times New Roman" panose="02020603050405020304" pitchFamily="18" charset="0"/>
                        <a:cs typeface="Times New Roman" panose="02020603050405020304" pitchFamily="18" charset="0"/>
                      </a:endParaRPr>
                    </a:p>
                    <a:p>
                      <a:pPr algn="l"/>
                      <a:r>
                        <a:rPr lang="en-US" sz="1600" dirty="0">
                          <a:effectLst/>
                          <a:latin typeface="Times New Roman" panose="02020603050405020304" pitchFamily="18" charset="0"/>
                          <a:cs typeface="Times New Roman" panose="02020603050405020304" pitchFamily="18" charset="0"/>
                        </a:rPr>
                        <a:t>(6.183)</a:t>
                      </a:r>
                      <a:endParaRPr lang="en-GB" sz="1600" dirty="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845758203"/>
                  </a:ext>
                </a:extLst>
              </a:tr>
              <a:tr h="385147">
                <a:tc>
                  <a:txBody>
                    <a:bodyPr/>
                    <a:lstStyle/>
                    <a:p>
                      <a:pPr algn="l"/>
                      <a:r>
                        <a:rPr lang="en-US" sz="1600">
                          <a:effectLst/>
                          <a:latin typeface="Times New Roman" panose="02020603050405020304" pitchFamily="18" charset="0"/>
                          <a:cs typeface="Times New Roman" panose="02020603050405020304" pitchFamily="18" charset="0"/>
                        </a:rPr>
                        <a:t>Ownership Change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0.543***</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(0.204)</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0.288**</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(0.161)</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0.196</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(0.162)</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0.095</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(0.210)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0.316**</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(0.161)</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1767885178"/>
                  </a:ext>
                </a:extLst>
              </a:tr>
              <a:tr h="385147">
                <a:tc>
                  <a:txBody>
                    <a:bodyPr/>
                    <a:lstStyle/>
                    <a:p>
                      <a:pPr algn="l"/>
                      <a:r>
                        <a:rPr lang="en-US" sz="1600">
                          <a:effectLst/>
                          <a:latin typeface="Times New Roman" panose="02020603050405020304" pitchFamily="18" charset="0"/>
                          <a:cs typeface="Times New Roman" panose="02020603050405020304" pitchFamily="18" charset="0"/>
                        </a:rPr>
                        <a:t>Float Shares</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0.519*</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(0.317)</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0.032</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(0.099)</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0.006</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(0.283)</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-0.229</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(0.330)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0.334**</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(0.176)</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1883685563"/>
                  </a:ext>
                </a:extLst>
              </a:tr>
              <a:tr h="481434">
                <a:tc>
                  <a:txBody>
                    <a:bodyPr/>
                    <a:lstStyle/>
                    <a:p>
                      <a:pPr algn="l"/>
                      <a:r>
                        <a:rPr lang="en-US" sz="1600">
                          <a:effectLst/>
                          <a:latin typeface="Times New Roman" panose="02020603050405020304" pitchFamily="18" charset="0"/>
                          <a:cs typeface="Times New Roman" panose="02020603050405020304" pitchFamily="18" charset="0"/>
                        </a:rPr>
                        <a:t>Leverage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dirty="0">
                          <a:effectLst/>
                          <a:latin typeface="Times New Roman" panose="02020603050405020304" pitchFamily="18" charset="0"/>
                          <a:cs typeface="Times New Roman" panose="02020603050405020304" pitchFamily="18" charset="0"/>
                        </a:rPr>
                        <a:t>-0.017</a:t>
                      </a:r>
                      <a:endParaRPr lang="en-GB" sz="1600" dirty="0">
                        <a:effectLst/>
                        <a:latin typeface="Times New Roman" panose="02020603050405020304" pitchFamily="18" charset="0"/>
                        <a:cs typeface="Times New Roman" panose="02020603050405020304" pitchFamily="18" charset="0"/>
                      </a:endParaRPr>
                    </a:p>
                    <a:p>
                      <a:pPr algn="l"/>
                      <a:r>
                        <a:rPr lang="en-US" sz="1600" dirty="0">
                          <a:effectLst/>
                          <a:latin typeface="Times New Roman" panose="02020603050405020304" pitchFamily="18" charset="0"/>
                          <a:cs typeface="Times New Roman" panose="02020603050405020304" pitchFamily="18" charset="0"/>
                        </a:rPr>
                        <a:t>(0.146)</a:t>
                      </a:r>
                      <a:endParaRPr lang="en-GB" sz="1600" dirty="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0.084</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(0.068)</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-0.056</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(0.175)</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0.003</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(0.269)</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0.023</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(0.172)</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3561101121"/>
                  </a:ext>
                </a:extLst>
              </a:tr>
              <a:tr h="385147">
                <a:tc>
                  <a:txBody>
                    <a:bodyPr/>
                    <a:lstStyle/>
                    <a:p>
                      <a:pPr algn="l"/>
                      <a:r>
                        <a:rPr lang="en-US" sz="1600">
                          <a:effectLst/>
                          <a:latin typeface="Times New Roman" panose="02020603050405020304" pitchFamily="18" charset="0"/>
                          <a:cs typeface="Times New Roman" panose="02020603050405020304" pitchFamily="18" charset="0"/>
                        </a:rPr>
                        <a:t>Sales Growth</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0.055</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(0.164)</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0.014</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(0.059)</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0.059</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(0.073)</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0.039</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(0.064)</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0.020</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(0.070)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1386467635"/>
                  </a:ext>
                </a:extLst>
              </a:tr>
              <a:tr h="481434">
                <a:tc>
                  <a:txBody>
                    <a:bodyPr/>
                    <a:lstStyle/>
                    <a:p>
                      <a:pPr algn="l"/>
                      <a:r>
                        <a:rPr lang="en-US" sz="1600">
                          <a:effectLst/>
                          <a:latin typeface="Times New Roman" panose="02020603050405020304" pitchFamily="18" charset="0"/>
                          <a:cs typeface="Times New Roman" panose="02020603050405020304" pitchFamily="18" charset="0"/>
                        </a:rPr>
                        <a:t>M-to-B</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0.984</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(2.194)</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2.066</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(1.682)</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-1.472</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(1.00)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0.202</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(1.453)</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1.547</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(1.919)</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415693426"/>
                  </a:ext>
                </a:extLst>
              </a:tr>
              <a:tr h="385147">
                <a:tc>
                  <a:txBody>
                    <a:bodyPr/>
                    <a:lstStyle/>
                    <a:p>
                      <a:pPr algn="l"/>
                      <a:r>
                        <a:rPr lang="en-US" sz="1600">
                          <a:effectLst/>
                          <a:latin typeface="Times New Roman" panose="02020603050405020304" pitchFamily="18" charset="0"/>
                          <a:cs typeface="Times New Roman" panose="02020603050405020304" pitchFamily="18" charset="0"/>
                        </a:rPr>
                        <a:t>Wald Test (P-value)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245.24</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(0.000)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357.01</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(0.000)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505.59</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(0.000)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32.06</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(0.000)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226.29</a:t>
                      </a:r>
                      <a:endParaRPr lang="en-GB" sz="1600">
                        <a:effectLst/>
                        <a:latin typeface="Times New Roman" panose="02020603050405020304" pitchFamily="18" charset="0"/>
                        <a:cs typeface="Times New Roman" panose="02020603050405020304" pitchFamily="18" charset="0"/>
                      </a:endParaRPr>
                    </a:p>
                    <a:p>
                      <a:pPr algn="l"/>
                      <a:r>
                        <a:rPr lang="en-US" sz="1600">
                          <a:effectLst/>
                          <a:latin typeface="Times New Roman" panose="02020603050405020304" pitchFamily="18" charset="0"/>
                          <a:cs typeface="Times New Roman" panose="02020603050405020304" pitchFamily="18" charset="0"/>
                        </a:rPr>
                        <a:t>(0.000)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881047362"/>
                  </a:ext>
                </a:extLst>
              </a:tr>
              <a:tr h="288860">
                <a:tc>
                  <a:txBody>
                    <a:bodyPr/>
                    <a:lstStyle/>
                    <a:p>
                      <a:pPr algn="l"/>
                      <a:r>
                        <a:rPr lang="en-US" sz="1600">
                          <a:effectLst/>
                          <a:latin typeface="Times New Roman" panose="02020603050405020304" pitchFamily="18" charset="0"/>
                          <a:cs typeface="Times New Roman" panose="02020603050405020304" pitchFamily="18" charset="0"/>
                        </a:rPr>
                        <a:t>AR (2) Test (P-value)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0.144</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0.270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0.584</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0.278</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0.206</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353304404"/>
                  </a:ext>
                </a:extLst>
              </a:tr>
              <a:tr h="288860">
                <a:tc>
                  <a:txBody>
                    <a:bodyPr/>
                    <a:lstStyle/>
                    <a:p>
                      <a:pPr algn="l"/>
                      <a:r>
                        <a:rPr lang="en-US" sz="1600">
                          <a:effectLst/>
                          <a:latin typeface="Times New Roman" panose="02020603050405020304" pitchFamily="18" charset="0"/>
                          <a:cs typeface="Times New Roman" panose="02020603050405020304" pitchFamily="18" charset="0"/>
                        </a:rPr>
                        <a:t>Hansen Test (P-value)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0.886</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0.138</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0.102</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0.121</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0.512</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3039767823"/>
                  </a:ext>
                </a:extLst>
              </a:tr>
              <a:tr h="385147">
                <a:tc>
                  <a:txBody>
                    <a:bodyPr/>
                    <a:lstStyle/>
                    <a:p>
                      <a:pPr algn="l"/>
                      <a:r>
                        <a:rPr lang="en-US" sz="1600">
                          <a:effectLst/>
                          <a:latin typeface="Times New Roman" panose="02020603050405020304" pitchFamily="18" charset="0"/>
                          <a:cs typeface="Times New Roman" panose="02020603050405020304" pitchFamily="18" charset="0"/>
                        </a:rPr>
                        <a:t>Number of Instruments</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15</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15</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15</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15</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15</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1772776618"/>
                  </a:ext>
                </a:extLst>
              </a:tr>
              <a:tr h="192573">
                <a:tc>
                  <a:txBody>
                    <a:bodyPr/>
                    <a:lstStyle/>
                    <a:p>
                      <a:pPr algn="l"/>
                      <a:r>
                        <a:rPr lang="en-US" sz="1600" dirty="0">
                          <a:effectLst/>
                          <a:latin typeface="Times New Roman" panose="02020603050405020304" pitchFamily="18" charset="0"/>
                          <a:cs typeface="Times New Roman" panose="02020603050405020304" pitchFamily="18" charset="0"/>
                        </a:rPr>
                        <a:t>Observations</a:t>
                      </a:r>
                      <a:endParaRPr lang="en-GB" sz="1600" dirty="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2103</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2103</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2103</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a:effectLst/>
                          <a:latin typeface="Times New Roman" panose="02020603050405020304" pitchFamily="18" charset="0"/>
                          <a:cs typeface="Times New Roman" panose="02020603050405020304" pitchFamily="18" charset="0"/>
                        </a:rPr>
                        <a:t>2103</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tc>
                  <a:txBody>
                    <a:bodyPr/>
                    <a:lstStyle/>
                    <a:p>
                      <a:pPr algn="l"/>
                      <a:r>
                        <a:rPr lang="en-US" sz="1600" dirty="0">
                          <a:effectLst/>
                          <a:latin typeface="Times New Roman" panose="02020603050405020304" pitchFamily="18" charset="0"/>
                          <a:cs typeface="Times New Roman" panose="02020603050405020304" pitchFamily="18" charset="0"/>
                        </a:rPr>
                        <a:t>2103</a:t>
                      </a:r>
                      <a:endParaRPr lang="en-GB" sz="1600" dirty="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29705" marR="29705" marT="0" marB="0"/>
                </a:tc>
                <a:extLst>
                  <a:ext uri="{0D108BD9-81ED-4DB2-BD59-A6C34878D82A}">
                    <a16:rowId xmlns:a16="http://schemas.microsoft.com/office/drawing/2014/main" val="2523312889"/>
                  </a:ext>
                </a:extLst>
              </a:tr>
            </a:tbl>
          </a:graphicData>
        </a:graphic>
      </p:graphicFrame>
    </p:spTree>
    <p:extLst>
      <p:ext uri="{BB962C8B-B14F-4D97-AF65-F5344CB8AC3E}">
        <p14:creationId xmlns:p14="http://schemas.microsoft.com/office/powerpoint/2010/main" val="2952402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8EC66-7B4B-AAB6-0132-59C51A5C2201}"/>
              </a:ext>
            </a:extLst>
          </p:cNvPr>
          <p:cNvSpPr>
            <a:spLocks noGrp="1"/>
          </p:cNvSpPr>
          <p:nvPr>
            <p:ph type="title"/>
          </p:nvPr>
        </p:nvSpPr>
        <p:spPr>
          <a:xfrm>
            <a:off x="677334" y="593558"/>
            <a:ext cx="8596668" cy="1320800"/>
          </a:xfrm>
        </p:spPr>
        <p:txBody>
          <a:bodyPr vert="horz" lIns="91440" tIns="45720" rIns="91440" bIns="45720" rtlCol="0" anchor="t">
            <a:normAutofit/>
          </a:bodyPr>
          <a:lstStyle/>
          <a:p>
            <a:r>
              <a:rPr lang="en-GB" b="1" dirty="0">
                <a:solidFill>
                  <a:schemeClr val="accent1">
                    <a:lumMod val="50000"/>
                  </a:schemeClr>
                </a:solidFill>
                <a:latin typeface="Times New Roman" panose="02020603050405020304" pitchFamily="18" charset="0"/>
                <a:cs typeface="Times New Roman" panose="02020603050405020304" pitchFamily="18" charset="0"/>
              </a:rPr>
              <a:t>Findings</a:t>
            </a:r>
          </a:p>
        </p:txBody>
      </p:sp>
      <p:sp>
        <p:nvSpPr>
          <p:cNvPr id="3" name="Content Placeholder 2">
            <a:extLst>
              <a:ext uri="{FF2B5EF4-FFF2-40B4-BE49-F238E27FC236}">
                <a16:creationId xmlns:a16="http://schemas.microsoft.com/office/drawing/2014/main" id="{6E4281CE-886C-6AB2-B352-CA75D2C89901}"/>
              </a:ext>
            </a:extLst>
          </p:cNvPr>
          <p:cNvSpPr>
            <a:spLocks noGrp="1"/>
          </p:cNvSpPr>
          <p:nvPr>
            <p:ph idx="1"/>
          </p:nvPr>
        </p:nvSpPr>
        <p:spPr>
          <a:xfrm>
            <a:off x="468787" y="1711410"/>
            <a:ext cx="8596668" cy="3880773"/>
          </a:xfrm>
        </p:spPr>
        <p:txBody>
          <a:bodyPr>
            <a:noAutofit/>
          </a:bodyPr>
          <a:lstStyle/>
          <a:p>
            <a:r>
              <a:rPr lang="en-GB" sz="2000" dirty="0">
                <a:effectLst/>
                <a:latin typeface="Times New Roman" panose="02020603050405020304" pitchFamily="18" charset="0"/>
                <a:ea typeface="Calibri" panose="020F0502020204030204" pitchFamily="34" charset="0"/>
              </a:rPr>
              <a:t>Institutional ownership </a:t>
            </a:r>
            <a:r>
              <a:rPr lang="en-GB" sz="2000" dirty="0">
                <a:latin typeface="Times New Roman" panose="02020603050405020304" pitchFamily="18" charset="0"/>
                <a:ea typeface="Calibri" panose="020F0502020204030204" pitchFamily="34" charset="0"/>
              </a:rPr>
              <a:t>has a</a:t>
            </a:r>
            <a:r>
              <a:rPr lang="en-GB" sz="2000" dirty="0">
                <a:effectLst/>
                <a:latin typeface="Times New Roman" panose="02020603050405020304" pitchFamily="18" charset="0"/>
                <a:ea typeface="Calibri" panose="020F0502020204030204" pitchFamily="34" charset="0"/>
              </a:rPr>
              <a:t> negative and significant effect on the main ISS score which represents the quality of CG.</a:t>
            </a:r>
          </a:p>
          <a:p>
            <a:r>
              <a:rPr lang="en-GB" sz="2000" dirty="0">
                <a:effectLst/>
                <a:latin typeface="Times New Roman" panose="02020603050405020304" pitchFamily="18" charset="0"/>
                <a:ea typeface="Calibri" panose="020F0502020204030204" pitchFamily="34" charset="0"/>
              </a:rPr>
              <a:t>When categorizing the governance score into four sub-scores it becomes obvious that the significant negative coefficient of the main score is due to the significantly negative effect that institutional investors have on shareholders rights.</a:t>
            </a:r>
          </a:p>
          <a:p>
            <a:r>
              <a:rPr lang="en-GB" sz="2000" dirty="0">
                <a:effectLst/>
                <a:latin typeface="Times New Roman" panose="02020603050405020304" pitchFamily="18" charset="0"/>
                <a:ea typeface="Calibri" panose="020F0502020204030204" pitchFamily="34" charset="0"/>
                <a:cs typeface="Arial" panose="020B0604020202020204" pitchFamily="34" charset="0"/>
              </a:rPr>
              <a:t>The coefficients of the institutional ownership on the board and audit scores are not significant, while the compensation score is significant at 10%.</a:t>
            </a:r>
            <a:endParaRPr lang="en-GB" sz="2000" dirty="0">
              <a:effectLst/>
              <a:latin typeface="Calibri" panose="020F0502020204030204" pitchFamily="34" charset="0"/>
              <a:ea typeface="Calibri" panose="020F0502020204030204" pitchFamily="34" charset="0"/>
              <a:cs typeface="Arial" panose="020B0604020202020204" pitchFamily="34" charset="0"/>
            </a:endParaRPr>
          </a:p>
          <a:p>
            <a:r>
              <a:rPr lang="en-GB" sz="2000" dirty="0">
                <a:effectLst/>
                <a:latin typeface="Times New Roman" panose="02020603050405020304" pitchFamily="18" charset="0"/>
                <a:ea typeface="Calibri" panose="020F0502020204030204" pitchFamily="34" charset="0"/>
                <a:cs typeface="Arial" panose="020B0604020202020204" pitchFamily="34" charset="0"/>
              </a:rPr>
              <a:t>Ownership change and float shares have significant and positive effect on CG. These results contradict the previous finding.</a:t>
            </a:r>
          </a:p>
          <a:p>
            <a:r>
              <a:rPr lang="en-GB" sz="2000" dirty="0">
                <a:effectLst/>
                <a:latin typeface="Times New Roman" panose="02020603050405020304" pitchFamily="18" charset="0"/>
                <a:ea typeface="Calibri" panose="020F0502020204030204" pitchFamily="34" charset="0"/>
                <a:cs typeface="Arial" panose="020B0604020202020204" pitchFamily="34" charset="0"/>
              </a:rPr>
              <a:t>The results are robust to two rubbishness tests (using alternative measurements of institutional shareholders, and using a linear regression)</a:t>
            </a:r>
          </a:p>
          <a:p>
            <a:endParaRPr lang="en-GB" sz="2000" dirty="0"/>
          </a:p>
        </p:txBody>
      </p:sp>
    </p:spTree>
    <p:extLst>
      <p:ext uri="{BB962C8B-B14F-4D97-AF65-F5344CB8AC3E}">
        <p14:creationId xmlns:p14="http://schemas.microsoft.com/office/powerpoint/2010/main" val="3146786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76A68-05C5-4191-9937-B7DDD38A1D75}"/>
              </a:ext>
            </a:extLst>
          </p:cNvPr>
          <p:cNvSpPr>
            <a:spLocks noGrp="1"/>
          </p:cNvSpPr>
          <p:nvPr>
            <p:ph type="title"/>
          </p:nvPr>
        </p:nvSpPr>
        <p:spPr>
          <a:xfrm>
            <a:off x="866177" y="932622"/>
            <a:ext cx="8596668" cy="1320800"/>
          </a:xfrm>
        </p:spPr>
        <p:txBody>
          <a:bodyPr>
            <a:normAutofit/>
          </a:bodyPr>
          <a:lstStyle/>
          <a:p>
            <a:r>
              <a:rPr lang="en-GB" b="1" dirty="0">
                <a:solidFill>
                  <a:schemeClr val="accent1">
                    <a:lumMod val="50000"/>
                  </a:schemeClr>
                </a:solidFill>
                <a:latin typeface="Times New Roman" panose="02020603050405020304" pitchFamily="18" charset="0"/>
                <a:cs typeface="Times New Roman" panose="02020603050405020304" pitchFamily="18" charset="0"/>
              </a:rPr>
              <a:t>Implications</a:t>
            </a:r>
          </a:p>
        </p:txBody>
      </p:sp>
      <p:sp>
        <p:nvSpPr>
          <p:cNvPr id="3" name="Content Placeholder 2">
            <a:extLst>
              <a:ext uri="{FF2B5EF4-FFF2-40B4-BE49-F238E27FC236}">
                <a16:creationId xmlns:a16="http://schemas.microsoft.com/office/drawing/2014/main" id="{945358E1-D804-48D3-9E21-4D1DDFCB3679}"/>
              </a:ext>
            </a:extLst>
          </p:cNvPr>
          <p:cNvSpPr>
            <a:spLocks noGrp="1"/>
          </p:cNvSpPr>
          <p:nvPr>
            <p:ph idx="1"/>
          </p:nvPr>
        </p:nvSpPr>
        <p:spPr>
          <a:xfrm>
            <a:off x="687273" y="1673572"/>
            <a:ext cx="8596668" cy="3880773"/>
          </a:xfrm>
        </p:spPr>
        <p:txBody>
          <a:bodyPr>
            <a:noAutofit/>
          </a:bodyPr>
          <a:lstStyle/>
          <a:p>
            <a:pPr marL="342900" lvl="0" indent="-342900">
              <a:lnSpc>
                <a:spcPct val="107000"/>
              </a:lnSpc>
              <a:spcAft>
                <a:spcPts val="800"/>
              </a:spcAft>
              <a:buFont typeface="Wingdings" panose="05000000000000000000" pitchFamily="2" charset="2"/>
              <a:buChar char=""/>
              <a:tabLst>
                <a:tab pos="457200" algn="l"/>
              </a:tabLst>
            </a:pP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tabLst>
                <a:tab pos="457200" algn="l"/>
              </a:tabLst>
            </a:pPr>
            <a:r>
              <a:rPr lang="en-GB" sz="2000" dirty="0">
                <a:effectLst/>
                <a:latin typeface="Times New Roman" panose="02020603050405020304" pitchFamily="18" charset="0"/>
                <a:ea typeface="Calibri" panose="020F0502020204030204" pitchFamily="34" charset="0"/>
                <a:cs typeface="Times New Roman" panose="02020603050405020304" pitchFamily="18" charset="0"/>
              </a:rPr>
              <a:t>The negative effect of Institutional on the main ISS score implies that institutional investors of financial institutions do not play their monitoring role effectively. </a:t>
            </a:r>
          </a:p>
          <a:p>
            <a:pPr>
              <a:lnSpc>
                <a:spcPct val="107000"/>
              </a:lnSpc>
              <a:spcAft>
                <a:spcPts val="800"/>
              </a:spcAft>
              <a:buFont typeface="Wingdings" panose="05000000000000000000" pitchFamily="2" charset="2"/>
              <a:buChar char=""/>
              <a:tabLst>
                <a:tab pos="457200" algn="l"/>
              </a:tabLst>
            </a:pPr>
            <a:r>
              <a:rPr lang="en-GB" sz="2000" dirty="0">
                <a:effectLst/>
                <a:latin typeface="Times New Roman" panose="02020603050405020304" pitchFamily="18" charset="0"/>
                <a:ea typeface="Calibri" panose="020F0502020204030204" pitchFamily="34" charset="0"/>
                <a:cs typeface="Times New Roman" panose="02020603050405020304" pitchFamily="18" charset="0"/>
              </a:rPr>
              <a:t>This also implies that institutions use their power as large and controlling shareholders to benefit at the expense of minority shareholders, which eventually leads to reducing the quality of CG. </a:t>
            </a:r>
          </a:p>
          <a:p>
            <a:pPr>
              <a:lnSpc>
                <a:spcPct val="107000"/>
              </a:lnSpc>
              <a:spcAft>
                <a:spcPts val="800"/>
              </a:spcAft>
              <a:buFont typeface="Wingdings" panose="05000000000000000000" pitchFamily="2" charset="2"/>
              <a:buChar char=""/>
              <a:tabLst>
                <a:tab pos="457200" algn="l"/>
              </a:tabLst>
            </a:pPr>
            <a:r>
              <a:rPr lang="en-GB" sz="2000" dirty="0">
                <a:effectLst/>
                <a:latin typeface="Times New Roman" panose="02020603050405020304" pitchFamily="18" charset="0"/>
                <a:ea typeface="Calibri" panose="020F0502020204030204" pitchFamily="34" charset="0"/>
                <a:cs typeface="Times New Roman" panose="02020603050405020304" pitchFamily="18" charset="0"/>
              </a:rPr>
              <a:t>The negative effect of institutiona</a:t>
            </a:r>
            <a:r>
              <a:rPr lang="en-GB" sz="2000" dirty="0">
                <a:latin typeface="Times New Roman" panose="02020603050405020304" pitchFamily="18" charset="0"/>
                <a:ea typeface="Calibri" panose="020F0502020204030204" pitchFamily="34" charset="0"/>
                <a:cs typeface="Times New Roman" panose="02020603050405020304" pitchFamily="18" charset="0"/>
              </a:rPr>
              <a:t>l ownership on shareholders rights </a:t>
            </a:r>
            <a:r>
              <a:rPr lang="en-GB" sz="2000" dirty="0">
                <a:effectLst/>
                <a:latin typeface="Times New Roman" panose="02020603050405020304" pitchFamily="18" charset="0"/>
                <a:ea typeface="Calibri" panose="020F0502020204030204" pitchFamily="34" charset="0"/>
                <a:cs typeface="Times New Roman" panose="02020603050405020304" pitchFamily="18" charset="0"/>
              </a:rPr>
              <a:t>confirm that institutional shareholders exercising their power as large shareholders at the expense of minority shareholders.</a:t>
            </a:r>
          </a:p>
          <a:p>
            <a:pPr marL="342900" lvl="0" indent="-342900">
              <a:lnSpc>
                <a:spcPct val="107000"/>
              </a:lnSpc>
              <a:spcAft>
                <a:spcPts val="800"/>
              </a:spcAft>
              <a:buFont typeface="Wingdings" panose="05000000000000000000" pitchFamily="2" charset="2"/>
              <a:buChar char=""/>
              <a:tabLst>
                <a:tab pos="457200" algn="l"/>
              </a:tabLst>
            </a:pP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v"/>
            </a:pPr>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6920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8039F-ECF5-CBA7-51B0-9699ED7139C6}"/>
              </a:ext>
            </a:extLst>
          </p:cNvPr>
          <p:cNvSpPr>
            <a:spLocks noGrp="1"/>
          </p:cNvSpPr>
          <p:nvPr>
            <p:ph type="title"/>
          </p:nvPr>
        </p:nvSpPr>
        <p:spPr/>
        <p:txBody>
          <a:bodyPr/>
          <a:lstStyle/>
          <a:p>
            <a:r>
              <a:rPr lang="en-GB" b="1" dirty="0">
                <a:solidFill>
                  <a:schemeClr val="accent1">
                    <a:lumMod val="50000"/>
                  </a:schemeClr>
                </a:solidFill>
                <a:latin typeface="Times New Roman" panose="02020603050405020304" pitchFamily="18" charset="0"/>
                <a:cs typeface="Times New Roman" panose="02020603050405020304" pitchFamily="18" charset="0"/>
              </a:rPr>
              <a:t>Regression plot</a:t>
            </a:r>
          </a:p>
        </p:txBody>
      </p:sp>
      <p:pic>
        <p:nvPicPr>
          <p:cNvPr id="3" name="Picture 2">
            <a:extLst>
              <a:ext uri="{FF2B5EF4-FFF2-40B4-BE49-F238E27FC236}">
                <a16:creationId xmlns:a16="http://schemas.microsoft.com/office/drawing/2014/main" id="{74696898-3FEC-3208-4D3F-7EFB3597FB2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77334" y="2117725"/>
            <a:ext cx="7258505" cy="4564158"/>
          </a:xfrm>
          <a:prstGeom prst="rect">
            <a:avLst/>
          </a:prstGeom>
          <a:noFill/>
          <a:ln>
            <a:noFill/>
          </a:ln>
        </p:spPr>
      </p:pic>
    </p:spTree>
    <p:extLst>
      <p:ext uri="{BB962C8B-B14F-4D97-AF65-F5344CB8AC3E}">
        <p14:creationId xmlns:p14="http://schemas.microsoft.com/office/powerpoint/2010/main" val="2432107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E3FD7-876B-4FF2-8B07-2BACFB15C2CB}"/>
              </a:ext>
            </a:extLst>
          </p:cNvPr>
          <p:cNvSpPr>
            <a:spLocks noGrp="1"/>
          </p:cNvSpPr>
          <p:nvPr>
            <p:ph type="title"/>
          </p:nvPr>
        </p:nvSpPr>
        <p:spPr>
          <a:xfrm>
            <a:off x="610659" y="400050"/>
            <a:ext cx="8596668" cy="1320800"/>
          </a:xfrm>
        </p:spPr>
        <p:txBody>
          <a:bodyPr/>
          <a:lstStyle/>
          <a:p>
            <a:r>
              <a:rPr lang="en-GB" b="1" dirty="0">
                <a:solidFill>
                  <a:schemeClr val="accent1">
                    <a:lumMod val="50000"/>
                  </a:schemeClr>
                </a:solidFill>
                <a:latin typeface="Times New Roman" panose="02020603050405020304" pitchFamily="18" charset="0"/>
                <a:cs typeface="Times New Roman" panose="02020603050405020304" pitchFamily="18" charset="0"/>
              </a:rPr>
              <a:t>GMM: High and Low scores of ISS Main Governance score</a:t>
            </a:r>
          </a:p>
        </p:txBody>
      </p:sp>
      <p:graphicFrame>
        <p:nvGraphicFramePr>
          <p:cNvPr id="4" name="Table 3">
            <a:extLst>
              <a:ext uri="{FF2B5EF4-FFF2-40B4-BE49-F238E27FC236}">
                <a16:creationId xmlns:a16="http://schemas.microsoft.com/office/drawing/2014/main" id="{D38657D5-778A-02DD-21C2-6D999E519A04}"/>
              </a:ext>
            </a:extLst>
          </p:cNvPr>
          <p:cNvGraphicFramePr>
            <a:graphicFrameLocks noGrp="1"/>
          </p:cNvGraphicFramePr>
          <p:nvPr>
            <p:extLst>
              <p:ext uri="{D42A27DB-BD31-4B8C-83A1-F6EECF244321}">
                <p14:modId xmlns:p14="http://schemas.microsoft.com/office/powerpoint/2010/main" val="212180458"/>
              </p:ext>
            </p:extLst>
          </p:nvPr>
        </p:nvGraphicFramePr>
        <p:xfrm>
          <a:off x="1262270" y="1600200"/>
          <a:ext cx="7567406" cy="4903313"/>
        </p:xfrm>
        <a:graphic>
          <a:graphicData uri="http://schemas.openxmlformats.org/drawingml/2006/table">
            <a:tbl>
              <a:tblPr firstRow="1" firstCol="1" bandRow="1">
                <a:tableStyleId>{21E4AEA4-8DFA-4A89-87EB-49C32662AFE0}</a:tableStyleId>
              </a:tblPr>
              <a:tblGrid>
                <a:gridCol w="2196370">
                  <a:extLst>
                    <a:ext uri="{9D8B030D-6E8A-4147-A177-3AD203B41FA5}">
                      <a16:colId xmlns:a16="http://schemas.microsoft.com/office/drawing/2014/main" val="322006708"/>
                    </a:ext>
                  </a:extLst>
                </a:gridCol>
                <a:gridCol w="2459607">
                  <a:extLst>
                    <a:ext uri="{9D8B030D-6E8A-4147-A177-3AD203B41FA5}">
                      <a16:colId xmlns:a16="http://schemas.microsoft.com/office/drawing/2014/main" val="2591053834"/>
                    </a:ext>
                  </a:extLst>
                </a:gridCol>
                <a:gridCol w="2911429">
                  <a:extLst>
                    <a:ext uri="{9D8B030D-6E8A-4147-A177-3AD203B41FA5}">
                      <a16:colId xmlns:a16="http://schemas.microsoft.com/office/drawing/2014/main" val="1388746016"/>
                    </a:ext>
                  </a:extLst>
                </a:gridCol>
              </a:tblGrid>
              <a:tr h="245166">
                <a:tc>
                  <a:txBody>
                    <a:bodyPr/>
                    <a:lstStyle/>
                    <a:p>
                      <a:pPr algn="just"/>
                      <a:r>
                        <a:rPr lang="en-US" sz="1600">
                          <a:effectLst/>
                          <a:latin typeface="Times New Roman" panose="02020603050405020304" pitchFamily="18" charset="0"/>
                          <a:cs typeface="Times New Roman" panose="02020603050405020304" pitchFamily="18" charset="0"/>
                        </a:rPr>
                        <a:t> </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gridSpan="2">
                  <a:txBody>
                    <a:bodyPr/>
                    <a:lstStyle/>
                    <a:p>
                      <a:pPr algn="just"/>
                      <a:r>
                        <a:rPr lang="en-US" sz="1600">
                          <a:effectLst/>
                          <a:latin typeface="Times New Roman" panose="02020603050405020304" pitchFamily="18" charset="0"/>
                          <a:cs typeface="Times New Roman" panose="02020603050405020304" pitchFamily="18" charset="0"/>
                        </a:rPr>
                        <a:t>Dependent Variable: Institutional Ownership</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hMerge="1">
                  <a:txBody>
                    <a:bodyPr/>
                    <a:lstStyle/>
                    <a:p>
                      <a:endParaRPr lang="en-GB"/>
                    </a:p>
                  </a:txBody>
                  <a:tcPr/>
                </a:tc>
                <a:extLst>
                  <a:ext uri="{0D108BD9-81ED-4DB2-BD59-A6C34878D82A}">
                    <a16:rowId xmlns:a16="http://schemas.microsoft.com/office/drawing/2014/main" val="3138973335"/>
                  </a:ext>
                </a:extLst>
              </a:tr>
              <a:tr h="245166">
                <a:tc>
                  <a:txBody>
                    <a:bodyPr/>
                    <a:lstStyle/>
                    <a:p>
                      <a:pPr algn="just"/>
                      <a:r>
                        <a:rPr lang="en-US" sz="1600">
                          <a:effectLst/>
                          <a:latin typeface="Times New Roman" panose="02020603050405020304" pitchFamily="18" charset="0"/>
                          <a:cs typeface="Times New Roman" panose="02020603050405020304" pitchFamily="18" charset="0"/>
                        </a:rPr>
                        <a:t> </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Low Main Score (&lt;8)</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High Main Score (=/&gt;8)</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3967896498"/>
                  </a:ext>
                </a:extLst>
              </a:tr>
              <a:tr h="490331">
                <a:tc>
                  <a:txBody>
                    <a:bodyPr/>
                    <a:lstStyle/>
                    <a:p>
                      <a:pPr algn="just"/>
                      <a:r>
                        <a:rPr lang="en-US" sz="1600">
                          <a:effectLst/>
                          <a:latin typeface="Times New Roman" panose="02020603050405020304" pitchFamily="18" charset="0"/>
                          <a:cs typeface="Times New Roman" panose="02020603050405020304" pitchFamily="18" charset="0"/>
                        </a:rPr>
                        <a:t>Ownership</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-0.389**</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(0.203)</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0.174*</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(0.135)</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4185517262"/>
                  </a:ext>
                </a:extLst>
              </a:tr>
              <a:tr h="490331">
                <a:tc>
                  <a:txBody>
                    <a:bodyPr/>
                    <a:lstStyle/>
                    <a:p>
                      <a:pPr algn="just"/>
                      <a:r>
                        <a:rPr lang="en-US" sz="1600" dirty="0">
                          <a:effectLst/>
                          <a:latin typeface="Times New Roman" panose="02020603050405020304" pitchFamily="18" charset="0"/>
                          <a:cs typeface="Times New Roman" panose="02020603050405020304" pitchFamily="18" charset="0"/>
                        </a:rPr>
                        <a:t>Ownership Change</a:t>
                      </a:r>
                      <a:endParaRPr lang="en-GB" sz="1600" dirty="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0.004</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(0.003)</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0.006</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(0.001)</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2260481833"/>
                  </a:ext>
                </a:extLst>
              </a:tr>
              <a:tr h="490331">
                <a:tc>
                  <a:txBody>
                    <a:bodyPr/>
                    <a:lstStyle/>
                    <a:p>
                      <a:pPr algn="just"/>
                      <a:r>
                        <a:rPr lang="en-US" sz="1600">
                          <a:effectLst/>
                          <a:latin typeface="Times New Roman" panose="02020603050405020304" pitchFamily="18" charset="0"/>
                          <a:cs typeface="Times New Roman" panose="02020603050405020304" pitchFamily="18" charset="0"/>
                        </a:rPr>
                        <a:t>Float Shares</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0.032***</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(0.011)</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-0.003</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(0.009)</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2066829366"/>
                  </a:ext>
                </a:extLst>
              </a:tr>
              <a:tr h="490331">
                <a:tc>
                  <a:txBody>
                    <a:bodyPr/>
                    <a:lstStyle/>
                    <a:p>
                      <a:pPr algn="just"/>
                      <a:r>
                        <a:rPr lang="en-US" sz="1600">
                          <a:effectLst/>
                          <a:latin typeface="Times New Roman" panose="02020603050405020304" pitchFamily="18" charset="0"/>
                          <a:cs typeface="Times New Roman" panose="02020603050405020304" pitchFamily="18" charset="0"/>
                        </a:rPr>
                        <a:t>Leverage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0.032**</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(0.017)</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0.017***</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(0.006)</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3835143499"/>
                  </a:ext>
                </a:extLst>
              </a:tr>
              <a:tr h="490331">
                <a:tc>
                  <a:txBody>
                    <a:bodyPr/>
                    <a:lstStyle/>
                    <a:p>
                      <a:pPr algn="just"/>
                      <a:r>
                        <a:rPr lang="en-US" sz="1600">
                          <a:effectLst/>
                          <a:latin typeface="Times New Roman" panose="02020603050405020304" pitchFamily="18" charset="0"/>
                          <a:cs typeface="Times New Roman" panose="02020603050405020304" pitchFamily="18" charset="0"/>
                        </a:rPr>
                        <a:t>Sales Growth</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-0.002</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(0.001)</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0.001</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(0.002)</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2818436061"/>
                  </a:ext>
                </a:extLst>
              </a:tr>
              <a:tr h="490331">
                <a:tc>
                  <a:txBody>
                    <a:bodyPr/>
                    <a:lstStyle/>
                    <a:p>
                      <a:pPr algn="just"/>
                      <a:r>
                        <a:rPr lang="en-US" sz="1600">
                          <a:effectLst/>
                          <a:latin typeface="Times New Roman" panose="02020603050405020304" pitchFamily="18" charset="0"/>
                          <a:cs typeface="Times New Roman" panose="02020603050405020304" pitchFamily="18" charset="0"/>
                        </a:rPr>
                        <a:t>M-to-B</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-0.217**</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(0.093)</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-0.028</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(0.171)</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3147123436"/>
                  </a:ext>
                </a:extLst>
              </a:tr>
              <a:tr h="490331">
                <a:tc>
                  <a:txBody>
                    <a:bodyPr/>
                    <a:lstStyle/>
                    <a:p>
                      <a:pPr algn="just"/>
                      <a:r>
                        <a:rPr lang="en-US" sz="1600">
                          <a:effectLst/>
                          <a:latin typeface="Times New Roman" panose="02020603050405020304" pitchFamily="18" charset="0"/>
                          <a:cs typeface="Times New Roman" panose="02020603050405020304" pitchFamily="18" charset="0"/>
                        </a:rPr>
                        <a:t>Wald Test (P-value)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32.66</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(0.000)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36.99</a:t>
                      </a:r>
                      <a:endParaRPr lang="en-GB" sz="1600">
                        <a:effectLst/>
                        <a:latin typeface="Times New Roman" panose="02020603050405020304" pitchFamily="18" charset="0"/>
                        <a:cs typeface="Times New Roman" panose="02020603050405020304" pitchFamily="18" charset="0"/>
                      </a:endParaRPr>
                    </a:p>
                    <a:p>
                      <a:pPr algn="just"/>
                      <a:r>
                        <a:rPr lang="en-US" sz="1600">
                          <a:effectLst/>
                          <a:latin typeface="Times New Roman" panose="02020603050405020304" pitchFamily="18" charset="0"/>
                          <a:cs typeface="Times New Roman" panose="02020603050405020304" pitchFamily="18" charset="0"/>
                        </a:rPr>
                        <a:t>(0.000)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4122917644"/>
                  </a:ext>
                </a:extLst>
              </a:tr>
              <a:tr h="245166">
                <a:tc>
                  <a:txBody>
                    <a:bodyPr/>
                    <a:lstStyle/>
                    <a:p>
                      <a:pPr algn="just"/>
                      <a:r>
                        <a:rPr lang="en-US" sz="1600">
                          <a:effectLst/>
                          <a:latin typeface="Times New Roman" panose="02020603050405020304" pitchFamily="18" charset="0"/>
                          <a:cs typeface="Times New Roman" panose="02020603050405020304" pitchFamily="18" charset="0"/>
                        </a:rPr>
                        <a:t>AR (2) Test (P-value)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0.185</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0.114</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2400118526"/>
                  </a:ext>
                </a:extLst>
              </a:tr>
              <a:tr h="245166">
                <a:tc>
                  <a:txBody>
                    <a:bodyPr/>
                    <a:lstStyle/>
                    <a:p>
                      <a:pPr algn="just"/>
                      <a:r>
                        <a:rPr lang="en-US" sz="1600">
                          <a:effectLst/>
                          <a:latin typeface="Times New Roman" panose="02020603050405020304" pitchFamily="18" charset="0"/>
                          <a:cs typeface="Times New Roman" panose="02020603050405020304" pitchFamily="18" charset="0"/>
                        </a:rPr>
                        <a:t>Hansen Test (P-value)</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0.299</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0.087</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3520032906"/>
                  </a:ext>
                </a:extLst>
              </a:tr>
              <a:tr h="245166">
                <a:tc>
                  <a:txBody>
                    <a:bodyPr/>
                    <a:lstStyle/>
                    <a:p>
                      <a:pPr algn="just"/>
                      <a:r>
                        <a:rPr lang="en-US" sz="1600">
                          <a:effectLst/>
                          <a:latin typeface="Times New Roman" panose="02020603050405020304" pitchFamily="18" charset="0"/>
                          <a:cs typeface="Times New Roman" panose="02020603050405020304" pitchFamily="18" charset="0"/>
                        </a:rPr>
                        <a:t>Number of Instruments</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21</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21</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2573776310"/>
                  </a:ext>
                </a:extLst>
              </a:tr>
              <a:tr h="245166">
                <a:tc>
                  <a:txBody>
                    <a:bodyPr/>
                    <a:lstStyle/>
                    <a:p>
                      <a:pPr algn="just"/>
                      <a:r>
                        <a:rPr lang="en-US" sz="1600">
                          <a:effectLst/>
                          <a:latin typeface="Times New Roman" panose="02020603050405020304" pitchFamily="18" charset="0"/>
                          <a:cs typeface="Times New Roman" panose="02020603050405020304" pitchFamily="18" charset="0"/>
                        </a:rPr>
                        <a:t>Observations</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a:effectLst/>
                          <a:latin typeface="Times New Roman" panose="02020603050405020304" pitchFamily="18" charset="0"/>
                          <a:cs typeface="Times New Roman" panose="02020603050405020304" pitchFamily="18" charset="0"/>
                        </a:rPr>
                        <a:t>1,060</a:t>
                      </a:r>
                      <a:endParaRPr lang="en-GB" sz="160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tc>
                  <a:txBody>
                    <a:bodyPr/>
                    <a:lstStyle/>
                    <a:p>
                      <a:pPr algn="just"/>
                      <a:r>
                        <a:rPr lang="en-US" sz="1600" dirty="0">
                          <a:effectLst/>
                          <a:latin typeface="Times New Roman" panose="02020603050405020304" pitchFamily="18" charset="0"/>
                          <a:cs typeface="Times New Roman" panose="02020603050405020304" pitchFamily="18" charset="0"/>
                        </a:rPr>
                        <a:t>264</a:t>
                      </a:r>
                      <a:endParaRPr lang="en-GB" sz="1600" dirty="0">
                        <a:effectLst/>
                        <a:latin typeface="Times New Roman" panose="02020603050405020304" pitchFamily="18" charset="0"/>
                        <a:ea typeface="Palatino Linotype" panose="02040502050505030304" pitchFamily="18" charset="0"/>
                        <a:cs typeface="Times New Roman" panose="02020603050405020304" pitchFamily="18" charset="0"/>
                      </a:endParaRPr>
                    </a:p>
                  </a:txBody>
                  <a:tcPr marL="45486" marR="45486" marT="0" marB="0"/>
                </a:tc>
                <a:extLst>
                  <a:ext uri="{0D108BD9-81ED-4DB2-BD59-A6C34878D82A}">
                    <a16:rowId xmlns:a16="http://schemas.microsoft.com/office/drawing/2014/main" val="520478055"/>
                  </a:ext>
                </a:extLst>
              </a:tr>
            </a:tbl>
          </a:graphicData>
        </a:graphic>
      </p:graphicFrame>
    </p:spTree>
    <p:extLst>
      <p:ext uri="{BB962C8B-B14F-4D97-AF65-F5344CB8AC3E}">
        <p14:creationId xmlns:p14="http://schemas.microsoft.com/office/powerpoint/2010/main" val="26728787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1807</TotalTime>
  <Words>1087</Words>
  <Application>Microsoft Office PowerPoint</Application>
  <PresentationFormat>Widescreen</PresentationFormat>
  <Paragraphs>227</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Roboto Condensed</vt:lpstr>
      <vt:lpstr>Times New Roman</vt:lpstr>
      <vt:lpstr>Trebuchet MS</vt:lpstr>
      <vt:lpstr>Wingdings</vt:lpstr>
      <vt:lpstr>Wingdings 3</vt:lpstr>
      <vt:lpstr>Facet</vt:lpstr>
      <vt:lpstr>The Effect of Institutional Ownership on Corporate Governance Quality in Financial Institutions </vt:lpstr>
      <vt:lpstr>Overview</vt:lpstr>
      <vt:lpstr>Literature Review</vt:lpstr>
      <vt:lpstr>Data and Methodology</vt:lpstr>
      <vt:lpstr>System Generalized Methods of Moments</vt:lpstr>
      <vt:lpstr>Findings</vt:lpstr>
      <vt:lpstr>Implications</vt:lpstr>
      <vt:lpstr>Regression plot</vt:lpstr>
      <vt:lpstr>GMM: High and Low scores of ISS Main Governance score</vt:lpstr>
      <vt:lpstr>Findings and Implications </vt:lpstr>
      <vt:lpstr>Implications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Interim Assessment: Corporate Governance and Risk Taking in Financial Institutions</dc:title>
  <dc:creator>noora abdulla</dc:creator>
  <cp:lastModifiedBy>noora abdulla</cp:lastModifiedBy>
  <cp:revision>66</cp:revision>
  <dcterms:created xsi:type="dcterms:W3CDTF">2019-06-13T11:36:43Z</dcterms:created>
  <dcterms:modified xsi:type="dcterms:W3CDTF">2022-12-12T07:50:18Z</dcterms:modified>
</cp:coreProperties>
</file>