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89" r:id="rId4"/>
    <p:sldId id="287" r:id="rId5"/>
    <p:sldId id="282" r:id="rId6"/>
    <p:sldId id="283" r:id="rId7"/>
    <p:sldId id="290" r:id="rId8"/>
    <p:sldId id="361" r:id="rId9"/>
    <p:sldId id="291" r:id="rId10"/>
    <p:sldId id="272" r:id="rId11"/>
    <p:sldId id="274" r:id="rId12"/>
    <p:sldId id="292" r:id="rId13"/>
    <p:sldId id="304" r:id="rId14"/>
    <p:sldId id="305" r:id="rId15"/>
    <p:sldId id="294" r:id="rId16"/>
    <p:sldId id="296" r:id="rId17"/>
    <p:sldId id="297" r:id="rId18"/>
    <p:sldId id="298" r:id="rId19"/>
    <p:sldId id="299" r:id="rId20"/>
    <p:sldId id="302" r:id="rId21"/>
    <p:sldId id="492" r:id="rId22"/>
    <p:sldId id="500" r:id="rId23"/>
    <p:sldId id="366" r:id="rId24"/>
    <p:sldId id="368" r:id="rId25"/>
    <p:sldId id="496" r:id="rId26"/>
    <p:sldId id="495" r:id="rId27"/>
    <p:sldId id="497" r:id="rId28"/>
    <p:sldId id="306" r:id="rId29"/>
    <p:sldId id="270" r:id="rId30"/>
    <p:sldId id="264" r:id="rId31"/>
    <p:sldId id="268" r:id="rId32"/>
    <p:sldId id="269" r:id="rId33"/>
    <p:sldId id="377" r:id="rId34"/>
    <p:sldId id="475" r:id="rId35"/>
    <p:sldId id="498" r:id="rId36"/>
    <p:sldId id="476" r:id="rId37"/>
    <p:sldId id="477" r:id="rId38"/>
    <p:sldId id="478" r:id="rId39"/>
    <p:sldId id="499" r:id="rId40"/>
    <p:sldId id="494" r:id="rId41"/>
    <p:sldId id="482" r:id="rId42"/>
    <p:sldId id="485" r:id="rId43"/>
    <p:sldId id="486" r:id="rId44"/>
    <p:sldId id="487" r:id="rId45"/>
    <p:sldId id="488" r:id="rId46"/>
    <p:sldId id="481" r:id="rId4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ctr" rtl="0" fontAlgn="base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ctr" rtl="0" fontAlgn="base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ctr" rtl="0" fontAlgn="base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ctr" rtl="0" fontAlgn="base">
      <a:spcBef>
        <a:spcPct val="50000"/>
      </a:spcBef>
      <a:spcAft>
        <a:spcPct val="0"/>
      </a:spcAft>
      <a:buClr>
        <a:schemeClr val="accent2"/>
      </a:buClr>
      <a:buFont typeface="Wingdings" pitchFamily="2" charset="2"/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F7"/>
    <a:srgbClr val="3A9FD2"/>
    <a:srgbClr val="C2C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1" d="100"/>
          <a:sy n="61" d="100"/>
        </p:scale>
        <p:origin x="762" y="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blackWhite">
          <a:xfrm>
            <a:off x="0" y="0"/>
            <a:ext cx="9144000" cy="457200"/>
          </a:xfrm>
          <a:prstGeom prst="rect">
            <a:avLst/>
          </a:prstGeom>
          <a:solidFill>
            <a:srgbClr val="4989DF"/>
          </a:solidFill>
          <a:ln w="9525">
            <a:solidFill>
              <a:srgbClr val="4989D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blackWhite">
          <a:xfrm>
            <a:off x="0" y="6705600"/>
            <a:ext cx="9144000" cy="76200"/>
          </a:xfrm>
          <a:prstGeom prst="rect">
            <a:avLst/>
          </a:prstGeom>
          <a:solidFill>
            <a:srgbClr val="4989DF"/>
          </a:solidFill>
          <a:ln w="9525">
            <a:solidFill>
              <a:srgbClr val="4989D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21" name="Rectangle 13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786058"/>
            <a:ext cx="7772400" cy="1092200"/>
          </a:xfrm>
          <a:effectLst/>
        </p:spPr>
        <p:txBody>
          <a:bodyPr/>
          <a:lstStyle>
            <a:lvl1pPr marL="0" algn="ctr">
              <a:defRPr sz="3000">
                <a:solidFill>
                  <a:srgbClr val="4989DF"/>
                </a:solidFill>
                <a:effectLst/>
                <a:latin typeface="Comic Sans MS" pitchFamily="66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422" name="Rectangle 14"/>
          <p:cNvSpPr>
            <a:spLocks noGrp="1" noChangeArrowheads="1"/>
          </p:cNvSpPr>
          <p:nvPr>
            <p:ph type="subTitle" idx="1"/>
          </p:nvPr>
        </p:nvSpPr>
        <p:spPr>
          <a:xfrm>
            <a:off x="666750" y="4124326"/>
            <a:ext cx="7810500" cy="609600"/>
          </a:xfrm>
        </p:spPr>
        <p:txBody>
          <a:bodyPr lIns="107950" tIns="53975" rIns="107950" bIns="53975"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24600" y="6596391"/>
            <a:ext cx="2462242" cy="2192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825" dirty="0">
                <a:solidFill>
                  <a:srgbClr val="4989DF"/>
                </a:solidFill>
                <a:latin typeface="Bauhaus 93" pitchFamily="82" charset="0"/>
              </a:rPr>
              <a:t>© Copyright Malina Software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58BB7E-9D12-6EDC-AF0D-2645EE541966}"/>
              </a:ext>
            </a:extLst>
          </p:cNvPr>
          <p:cNvSpPr txBox="1"/>
          <p:nvPr userDrawn="1"/>
        </p:nvSpPr>
        <p:spPr>
          <a:xfrm>
            <a:off x="7927482" y="377812"/>
            <a:ext cx="1061436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900" kern="1200" dirty="0">
                <a:solidFill>
                  <a:schemeClr val="tx1"/>
                </a:solidFill>
                <a:latin typeface="Bauhaus 93" pitchFamily="82" charset="0"/>
                <a:ea typeface="+mn-ea"/>
                <a:cs typeface="Arial" pitchFamily="34" charset="0"/>
              </a:rPr>
              <a:t>Faculty of Information Technology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481" y="56947"/>
            <a:ext cx="1061436" cy="36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838200"/>
            <a:ext cx="8686800" cy="55626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defRPr sz="1800" b="1" i="0">
                <a:solidFill>
                  <a:schemeClr val="tx1"/>
                </a:solidFill>
                <a:latin typeface="Comic Sans MS" pitchFamily="66" charset="0"/>
              </a:defRPr>
            </a:lvl1pPr>
            <a:lvl2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defRPr sz="15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2pPr>
            <a:lvl3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3pPr>
            <a:lvl4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4pPr>
            <a:lvl5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24003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75738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5749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216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1" y="8382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24400" y="8382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91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1" y="8382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24400" y="838200"/>
            <a:ext cx="40386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327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blackWhite">
          <a:xfrm>
            <a:off x="0" y="0"/>
            <a:ext cx="9144000" cy="609600"/>
          </a:xfrm>
          <a:prstGeom prst="rect">
            <a:avLst/>
          </a:prstGeom>
          <a:solidFill>
            <a:srgbClr val="4989DF"/>
          </a:solidFill>
          <a:ln w="9525">
            <a:solidFill>
              <a:srgbClr val="4989D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 bwMode="black">
          <a:xfrm>
            <a:off x="-1" y="-24"/>
            <a:ext cx="749275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Initial Cap Title</a:t>
            </a:r>
          </a:p>
        </p:txBody>
      </p:sp>
      <p:sp>
        <p:nvSpPr>
          <p:cNvPr id="16416" name="Line 32"/>
          <p:cNvSpPr>
            <a:spLocks noChangeShapeType="1"/>
          </p:cNvSpPr>
          <p:nvPr/>
        </p:nvSpPr>
        <p:spPr bwMode="invGray">
          <a:xfrm>
            <a:off x="4763" y="633415"/>
            <a:ext cx="0" cy="841375"/>
          </a:xfrm>
          <a:prstGeom prst="line">
            <a:avLst/>
          </a:prstGeom>
          <a:noFill/>
          <a:ln w="12700">
            <a:noFill/>
            <a:round/>
            <a:headEnd/>
            <a:tailEnd/>
          </a:ln>
          <a:effectLst/>
        </p:spPr>
        <p:txBody>
          <a:bodyPr tIns="68580" bIns="6858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417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14400"/>
            <a:ext cx="8686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1st Level Bullets: No more than 4 per slide  </a:t>
            </a:r>
          </a:p>
          <a:p>
            <a:pPr lvl="0"/>
            <a:r>
              <a:rPr lang="en-US" dirty="0"/>
              <a:t>Use sentence case with no periods</a:t>
            </a:r>
          </a:p>
          <a:p>
            <a:pPr lvl="1"/>
            <a:r>
              <a:rPr lang="en-US" dirty="0"/>
              <a:t>Second level bullets:  No more than 3 per 1st level bullet</a:t>
            </a:r>
          </a:p>
          <a:p>
            <a:pPr lvl="1"/>
            <a:r>
              <a:rPr lang="en-US" dirty="0"/>
              <a:t>Use sentence case for all bullets with no periods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433" name="Text Box 49"/>
          <p:cNvSpPr txBox="1">
            <a:spLocks noChangeArrowheads="1"/>
          </p:cNvSpPr>
          <p:nvPr/>
        </p:nvSpPr>
        <p:spPr bwMode="auto">
          <a:xfrm>
            <a:off x="0" y="6491288"/>
            <a:ext cx="4572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" name="Rectangle 22"/>
          <p:cNvSpPr>
            <a:spLocks noChangeArrowheads="1"/>
          </p:cNvSpPr>
          <p:nvPr/>
        </p:nvSpPr>
        <p:spPr bwMode="blackWhite">
          <a:xfrm>
            <a:off x="0" y="6734175"/>
            <a:ext cx="9144000" cy="76200"/>
          </a:xfrm>
          <a:prstGeom prst="rect">
            <a:avLst/>
          </a:prstGeom>
          <a:solidFill>
            <a:srgbClr val="4989DF"/>
          </a:solidFill>
          <a:ln w="9525">
            <a:solidFill>
              <a:srgbClr val="4989D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CA" sz="13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44208" y="6641471"/>
            <a:ext cx="2471192" cy="2192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825" dirty="0">
                <a:solidFill>
                  <a:srgbClr val="4989DF"/>
                </a:solidFill>
                <a:latin typeface="Bauhaus 93" pitchFamily="82" charset="0"/>
              </a:rPr>
              <a:t>© Copyright Malina Software 2023</a:t>
            </a:r>
          </a:p>
        </p:txBody>
      </p:sp>
      <p:sp>
        <p:nvSpPr>
          <p:cNvPr id="14" name="Text Box 50"/>
          <p:cNvSpPr txBox="1">
            <a:spLocks noChangeArrowheads="1"/>
          </p:cNvSpPr>
          <p:nvPr/>
        </p:nvSpPr>
        <p:spPr bwMode="auto">
          <a:xfrm>
            <a:off x="0" y="6491288"/>
            <a:ext cx="4572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6434" name="Text Box 50"/>
          <p:cNvSpPr txBox="1">
            <a:spLocks noChangeArrowheads="1"/>
          </p:cNvSpPr>
          <p:nvPr/>
        </p:nvSpPr>
        <p:spPr bwMode="auto">
          <a:xfrm>
            <a:off x="4398170" y="6638336"/>
            <a:ext cx="347662" cy="21358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97F657A-9C9D-4A54-AD69-1135B98EDF8D}" type="slidenum">
              <a:rPr lang="en-US" sz="788">
                <a:solidFill>
                  <a:srgbClr val="4989DF"/>
                </a:solidFill>
                <a:latin typeface="Bauhaus 93" pitchFamily="82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>
              <a:solidFill>
                <a:srgbClr val="4989DF"/>
              </a:solidFill>
              <a:latin typeface="Bauhaus 93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1530" y="56503"/>
            <a:ext cx="1405075" cy="4947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2953" y="6641471"/>
            <a:ext cx="530680" cy="2192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825" dirty="0">
                <a:solidFill>
                  <a:srgbClr val="4989DF"/>
                </a:solidFill>
                <a:latin typeface="Bauhaus 93" pitchFamily="82" charset="0"/>
              </a:rPr>
              <a:t>FIT</a:t>
            </a:r>
          </a:p>
        </p:txBody>
      </p:sp>
    </p:spTree>
    <p:extLst>
      <p:ext uri="{BB962C8B-B14F-4D97-AF65-F5344CB8AC3E}">
        <p14:creationId xmlns:p14="http://schemas.microsoft.com/office/powerpoint/2010/main" val="193430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7" grpId="0" build="p" bldLvl="2" autoUpdateAnimBg="0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41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41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41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4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marL="129779" indent="-129779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itchFamily="66" charset="0"/>
          <a:ea typeface="+mj-ea"/>
          <a:cs typeface="+mj-cs"/>
        </a:defRPr>
      </a:lvl1pPr>
      <a:lvl2pPr marL="129779" indent="-129779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Arial Narrow" pitchFamily="34" charset="0"/>
        </a:defRPr>
      </a:lvl2pPr>
      <a:lvl3pPr marL="129779" indent="-129779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Arial Narrow" pitchFamily="34" charset="0"/>
        </a:defRPr>
      </a:lvl3pPr>
      <a:lvl4pPr marL="129779" indent="-129779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Arial Narrow" pitchFamily="34" charset="0"/>
        </a:defRPr>
      </a:lvl4pPr>
      <a:lvl5pPr marL="129779" indent="-129779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Arial Narrow" pitchFamily="34" charset="0"/>
        </a:defRPr>
      </a:lvl5pPr>
      <a:lvl6pPr marL="472679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Arial Narrow" pitchFamily="34" charset="0"/>
        </a:defRPr>
      </a:lvl6pPr>
      <a:lvl7pPr marL="815579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Arial Narrow" pitchFamily="34" charset="0"/>
        </a:defRPr>
      </a:lvl7pPr>
      <a:lvl8pPr marL="1158479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Arial Narrow" pitchFamily="34" charset="0"/>
        </a:defRPr>
      </a:lvl8pPr>
      <a:lvl9pPr marL="1501379" algn="l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Arial Narrow" pitchFamily="34" charset="0"/>
        </a:defRPr>
      </a:lvl9pPr>
    </p:titleStyle>
    <p:bodyStyle>
      <a:lvl1pPr marL="259556" indent="-259556" algn="l" defTabSz="559594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4989DF"/>
        </a:buClr>
        <a:buFont typeface="Wingdings" pitchFamily="2" charset="2"/>
        <a:buChar char="w"/>
        <a:defRPr sz="1800" b="1">
          <a:solidFill>
            <a:schemeClr val="tx1"/>
          </a:solidFill>
          <a:latin typeface="Comic Sans MS" pitchFamily="66" charset="0"/>
          <a:ea typeface="+mn-ea"/>
          <a:cs typeface="+mn-cs"/>
        </a:defRPr>
      </a:lvl1pPr>
      <a:lvl2pPr marL="513160" indent="-252413" algn="l" defTabSz="559594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4989DF"/>
        </a:buClr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2pPr>
      <a:lvl3pPr marL="686991" indent="-172641" algn="l" defTabSz="559594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4989DF"/>
        </a:buClr>
        <a:buChar char="•"/>
        <a:defRPr sz="1200">
          <a:solidFill>
            <a:schemeClr val="tx1"/>
          </a:solidFill>
          <a:latin typeface="+mn-lt"/>
        </a:defRPr>
      </a:lvl3pPr>
      <a:lvl4pPr marL="859631" indent="-171450" algn="l" defTabSz="559594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4989DF"/>
        </a:buClr>
        <a:buChar char="–"/>
        <a:defRPr sz="1200">
          <a:solidFill>
            <a:schemeClr val="tx1"/>
          </a:solidFill>
          <a:latin typeface="+mn-lt"/>
        </a:defRPr>
      </a:lvl4pPr>
      <a:lvl5pPr marL="1285875" indent="-207169" algn="l" defTabSz="559594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0099CC"/>
        </a:buClr>
        <a:buChar char="•"/>
        <a:defRPr sz="1500">
          <a:solidFill>
            <a:schemeClr val="tx1"/>
          </a:solidFill>
          <a:latin typeface="+mn-lt"/>
        </a:defRPr>
      </a:lvl5pPr>
      <a:lvl6pPr marL="1628775" indent="-207169" algn="l" defTabSz="559594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0099CC"/>
        </a:buClr>
        <a:buChar char="•"/>
        <a:defRPr sz="1500">
          <a:solidFill>
            <a:schemeClr val="tx1"/>
          </a:solidFill>
          <a:latin typeface="+mn-lt"/>
        </a:defRPr>
      </a:lvl6pPr>
      <a:lvl7pPr marL="1971675" indent="-207169" algn="l" defTabSz="559594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0099CC"/>
        </a:buClr>
        <a:buChar char="•"/>
        <a:defRPr sz="1500">
          <a:solidFill>
            <a:schemeClr val="tx1"/>
          </a:solidFill>
          <a:latin typeface="+mn-lt"/>
        </a:defRPr>
      </a:lvl7pPr>
      <a:lvl8pPr marL="2314575" indent="-207169" algn="l" defTabSz="559594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0099CC"/>
        </a:buClr>
        <a:buChar char="•"/>
        <a:defRPr sz="1500">
          <a:solidFill>
            <a:schemeClr val="tx1"/>
          </a:solidFill>
          <a:latin typeface="+mn-lt"/>
        </a:defRPr>
      </a:lvl8pPr>
      <a:lvl9pPr marL="2657475" indent="-207169" algn="l" defTabSz="559594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lr>
          <a:srgbClr val="0099CC"/>
        </a:buClr>
        <a:buChar char="•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3.png"/><Relationship Id="rId10" Type="http://schemas.openxmlformats.org/officeDocument/2006/relationships/image" Target="../media/image22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image" Target="../media/image33.pn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13" Type="http://schemas.openxmlformats.org/officeDocument/2006/relationships/image" Target="../media/image78.emf"/><Relationship Id="rId18" Type="http://schemas.openxmlformats.org/officeDocument/2006/relationships/image" Target="../media/image83.emf"/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image" Target="../media/image67.emf"/><Relationship Id="rId16" Type="http://schemas.openxmlformats.org/officeDocument/2006/relationships/image" Target="../media/image81.emf"/><Relationship Id="rId20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11" Type="http://schemas.openxmlformats.org/officeDocument/2006/relationships/image" Target="../media/image76.emf"/><Relationship Id="rId5" Type="http://schemas.openxmlformats.org/officeDocument/2006/relationships/image" Target="../media/image70.emf"/><Relationship Id="rId15" Type="http://schemas.openxmlformats.org/officeDocument/2006/relationships/image" Target="../media/image80.emf"/><Relationship Id="rId10" Type="http://schemas.openxmlformats.org/officeDocument/2006/relationships/image" Target="../media/image75.emf"/><Relationship Id="rId19" Type="http://schemas.openxmlformats.org/officeDocument/2006/relationships/image" Target="../media/image84.emf"/><Relationship Id="rId4" Type="http://schemas.openxmlformats.org/officeDocument/2006/relationships/image" Target="../media/image69.emf"/><Relationship Id="rId9" Type="http://schemas.openxmlformats.org/officeDocument/2006/relationships/image" Target="../media/image74.emf"/><Relationship Id="rId14" Type="http://schemas.openxmlformats.org/officeDocument/2006/relationships/image" Target="../media/image7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B015190-52CF-F4F6-BA80-1335FF70D4C4}"/>
              </a:ext>
            </a:extLst>
          </p:cNvPr>
          <p:cNvGrpSpPr/>
          <p:nvPr/>
        </p:nvGrpSpPr>
        <p:grpSpPr>
          <a:xfrm>
            <a:off x="0" y="460597"/>
            <a:ext cx="9153213" cy="6182250"/>
            <a:chOff x="0" y="460597"/>
            <a:chExt cx="9153213" cy="61822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D30FFE-FFC2-DB28-FD9E-527EFB351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60597"/>
              <a:ext cx="9153213" cy="61822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C1C8C6-0CF5-0558-D07C-1C189B5BA70E}"/>
                </a:ext>
              </a:extLst>
            </p:cNvPr>
            <p:cNvSpPr/>
            <p:nvPr/>
          </p:nvSpPr>
          <p:spPr bwMode="auto">
            <a:xfrm>
              <a:off x="62753" y="519953"/>
              <a:ext cx="4338918" cy="73510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947FFB-3E89-F513-D87C-1960EECA0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94330"/>
            <a:ext cx="7772400" cy="2115670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r>
              <a:rPr lang="en-CA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Why Software Architecture is of Critical Significance </a:t>
            </a:r>
            <a:br>
              <a:rPr lang="en-CA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CA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CA" sz="40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Now More Than Ever</a:t>
            </a:r>
            <a:endParaRPr lang="en-CA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457E33-3EE6-133A-724F-7900923D4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0481" y="3809999"/>
            <a:ext cx="5483038" cy="1147483"/>
          </a:xfrm>
          <a:solidFill>
            <a:schemeClr val="bg1">
              <a:alpha val="60000"/>
            </a:schemeClr>
          </a:solidFill>
        </p:spPr>
        <p:txBody>
          <a:bodyPr/>
          <a:lstStyle/>
          <a:p>
            <a:r>
              <a:rPr lang="en-CA" sz="2000" dirty="0">
                <a:solidFill>
                  <a:schemeClr val="tx2">
                    <a:lumMod val="75000"/>
                  </a:schemeClr>
                </a:solidFill>
              </a:rPr>
              <a:t>Bran Selić</a:t>
            </a:r>
            <a:br>
              <a:rPr lang="en-CA" sz="2000" dirty="0">
                <a:solidFill>
                  <a:srgbClr val="FF0000"/>
                </a:solidFill>
              </a:rPr>
            </a:br>
            <a:r>
              <a:rPr lang="en-CA" dirty="0">
                <a:solidFill>
                  <a:srgbClr val="FF0000"/>
                </a:solidFill>
              </a:rPr>
              <a:t>Malina Software Corp. (CANADA)</a:t>
            </a:r>
          </a:p>
          <a:p>
            <a:r>
              <a:rPr lang="en-CA" dirty="0">
                <a:solidFill>
                  <a:srgbClr val="FF0000"/>
                </a:solidFill>
              </a:rPr>
              <a:t>Monash University (AUSTRALIA)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133135-AAD7-6093-352B-37BFFC527DB9}"/>
              </a:ext>
            </a:extLst>
          </p:cNvPr>
          <p:cNvSpPr txBox="1"/>
          <p:nvPr/>
        </p:nvSpPr>
        <p:spPr>
          <a:xfrm>
            <a:off x="7905812" y="449985"/>
            <a:ext cx="1094754" cy="5078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900" dirty="0">
                <a:latin typeface="Bauhaus 93" pitchFamily="82" charset="0"/>
              </a:rPr>
              <a:t>F</a:t>
            </a:r>
            <a:r>
              <a:rPr lang="en-CA" sz="900" kern="1200" dirty="0">
                <a:solidFill>
                  <a:schemeClr val="tx1"/>
                </a:solidFill>
                <a:latin typeface="Bauhaus 93" pitchFamily="82" charset="0"/>
                <a:ea typeface="+mn-ea"/>
                <a:cs typeface="Arial" pitchFamily="34" charset="0"/>
              </a:rPr>
              <a:t>aculty of Information Technology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8A6B73-5650-2A96-1789-6867DD18B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39" y="533400"/>
            <a:ext cx="1922284" cy="7082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A3C9F3-F0D9-6BB7-E44F-09694EA22F00}"/>
              </a:ext>
            </a:extLst>
          </p:cNvPr>
          <p:cNvSpPr txBox="1"/>
          <p:nvPr/>
        </p:nvSpPr>
        <p:spPr>
          <a:xfrm>
            <a:off x="0" y="28735"/>
            <a:ext cx="6822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20th IEEE International Conference on Software Architecture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3601286-C32C-B2BB-01DA-9239D61C4F33}"/>
              </a:ext>
            </a:extLst>
          </p:cNvPr>
          <p:cNvGrpSpPr/>
          <p:nvPr/>
        </p:nvGrpSpPr>
        <p:grpSpPr>
          <a:xfrm>
            <a:off x="5894292" y="1150557"/>
            <a:ext cx="2662517" cy="1449150"/>
            <a:chOff x="5894292" y="1150557"/>
            <a:chExt cx="2662517" cy="144915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46873E-25CC-738C-4821-9F2DB477B839}"/>
                </a:ext>
              </a:extLst>
            </p:cNvPr>
            <p:cNvSpPr txBox="1"/>
            <p:nvPr/>
          </p:nvSpPr>
          <p:spPr>
            <a:xfrm>
              <a:off x="5894292" y="1150557"/>
              <a:ext cx="26625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4000" b="1" kern="0" dirty="0">
                  <a:solidFill>
                    <a:srgbClr val="4989D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cs typeface="Times New Roman" panose="02020603050405020304" pitchFamily="18" charset="0"/>
                </a:rPr>
                <a:t>Research</a:t>
              </a:r>
            </a:p>
          </p:txBody>
        </p:sp>
        <p:sp>
          <p:nvSpPr>
            <p:cNvPr id="5" name="Arc 4">
              <a:extLst>
                <a:ext uri="{FF2B5EF4-FFF2-40B4-BE49-F238E27FC236}">
                  <a16:creationId xmlns:a16="http://schemas.microsoft.com/office/drawing/2014/main" id="{6CBF7D25-A68F-092F-B033-00C32829C26C}"/>
                </a:ext>
              </a:extLst>
            </p:cNvPr>
            <p:cNvSpPr/>
            <p:nvPr/>
          </p:nvSpPr>
          <p:spPr bwMode="auto">
            <a:xfrm>
              <a:off x="7474448" y="1809624"/>
              <a:ext cx="405528" cy="772211"/>
            </a:xfrm>
            <a:prstGeom prst="arc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658E94ED-3894-1CF6-0B8B-818B52E6BEE9}"/>
                </a:ext>
              </a:extLst>
            </p:cNvPr>
            <p:cNvSpPr/>
            <p:nvPr/>
          </p:nvSpPr>
          <p:spPr bwMode="auto">
            <a:xfrm flipH="1">
              <a:off x="7878917" y="1827496"/>
              <a:ext cx="405528" cy="772211"/>
            </a:xfrm>
            <a:prstGeom prst="arc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188D049-7132-2F32-E6B9-DF7644F990C8}"/>
                </a:ext>
              </a:extLst>
            </p:cNvPr>
            <p:cNvCxnSpPr>
              <a:stCxn id="5" idx="0"/>
            </p:cNvCxnSpPr>
            <p:nvPr/>
          </p:nvCxnSpPr>
          <p:spPr bwMode="auto">
            <a:xfrm flipH="1">
              <a:off x="6185647" y="1809624"/>
              <a:ext cx="149156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07F6E3-A815-9B9E-3F64-356455A0FA8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081681" y="1827496"/>
              <a:ext cx="27342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5659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/>
              <a:t>The Trend of 21</a:t>
            </a:r>
            <a:r>
              <a:rPr lang="en-CA" sz="2800" baseline="30000" dirty="0"/>
              <a:t>st</a:t>
            </a:r>
            <a:r>
              <a:rPr lang="en-CA" sz="2800" dirty="0"/>
              <a:t> Century Software…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79512" y="990773"/>
            <a:ext cx="5476687" cy="2085976"/>
            <a:chOff x="379512" y="1068908"/>
            <a:chExt cx="5476687" cy="2085976"/>
          </a:xfrm>
        </p:grpSpPr>
        <p:pic>
          <p:nvPicPr>
            <p:cNvPr id="4" name="Picture 2" descr="http://uxmag.com/sites/default/files/uploads/itzkovitch-internet-of-things/internet-of-things-9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12" y="1068908"/>
              <a:ext cx="3933825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685412" y="1492357"/>
              <a:ext cx="217078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FF0000"/>
                  </a:solidFill>
                </a:rPr>
                <a:t>Smart</a:t>
              </a:r>
              <a:r>
                <a:rPr lang="en-CA" b="1" dirty="0">
                  <a:solidFill>
                    <a:srgbClr val="0070C0"/>
                  </a:solidFill>
                </a:rPr>
                <a:t> Homes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20377" y="764704"/>
            <a:ext cx="4126835" cy="2107257"/>
            <a:chOff x="4520377" y="842839"/>
            <a:chExt cx="4126835" cy="21072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3112" y="987946"/>
              <a:ext cx="2324100" cy="19621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20377" y="842839"/>
              <a:ext cx="360547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0070C0"/>
                  </a:solidFill>
                </a:rPr>
                <a:t>Self-driving </a:t>
              </a:r>
              <a:r>
                <a:rPr lang="en-CA" b="1" dirty="0">
                  <a:solidFill>
                    <a:srgbClr val="FF0000"/>
                  </a:solidFill>
                </a:rPr>
                <a:t>Smart</a:t>
              </a:r>
              <a:r>
                <a:rPr lang="en-CA" b="1" dirty="0">
                  <a:solidFill>
                    <a:srgbClr val="0070C0"/>
                  </a:solidFill>
                </a:rPr>
                <a:t> Cars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55210" y="5315450"/>
            <a:ext cx="2977230" cy="1324472"/>
            <a:chOff x="5555210" y="5315450"/>
            <a:chExt cx="2977230" cy="132447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5210" y="5315450"/>
              <a:ext cx="2977230" cy="132447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580112" y="5399480"/>
              <a:ext cx="22028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FF0000"/>
                  </a:solidFill>
                </a:rPr>
                <a:t>Smart</a:t>
              </a:r>
              <a:r>
                <a:rPr lang="en-CA" b="1" dirty="0">
                  <a:solidFill>
                    <a:srgbClr val="0070C0"/>
                  </a:solidFill>
                </a:rPr>
                <a:t> Robots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7112" y="4245496"/>
            <a:ext cx="2695575" cy="2193855"/>
            <a:chOff x="227112" y="4245496"/>
            <a:chExt cx="2695575" cy="2193855"/>
          </a:xfrm>
        </p:grpSpPr>
        <p:pic>
          <p:nvPicPr>
            <p:cNvPr id="10" name="Picture 6" descr="Image result for smart citi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12" y="4245496"/>
              <a:ext cx="2543175" cy="180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27112" y="5977686"/>
              <a:ext cx="19816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FF0000"/>
                  </a:solidFill>
                </a:rPr>
                <a:t>Smart</a:t>
              </a:r>
              <a:r>
                <a:rPr lang="en-CA" b="1" dirty="0">
                  <a:solidFill>
                    <a:srgbClr val="0070C0"/>
                  </a:solidFill>
                </a:rPr>
                <a:t> Cities</a:t>
              </a:r>
            </a:p>
          </p:txBody>
        </p:sp>
      </p:grpSp>
      <p:pic>
        <p:nvPicPr>
          <p:cNvPr id="9" name="Picture 4" descr="http://regmedia.co.uk/2014/05/06/freescale_internet_of_things_overview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17576"/>
            <a:ext cx="5891045" cy="28956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217928" y="3017068"/>
            <a:ext cx="7128791" cy="1138243"/>
            <a:chOff x="1217928" y="3017068"/>
            <a:chExt cx="7128791" cy="1138243"/>
          </a:xfrm>
        </p:grpSpPr>
        <p:sp>
          <p:nvSpPr>
            <p:cNvPr id="17" name="AutoShape 6"/>
            <p:cNvSpPr>
              <a:spLocks noChangeArrowheads="1"/>
            </p:cNvSpPr>
            <p:nvPr/>
          </p:nvSpPr>
          <p:spPr bwMode="blackWhite">
            <a:xfrm>
              <a:off x="1217928" y="3017068"/>
              <a:ext cx="7128791" cy="1138243"/>
            </a:xfrm>
            <a:prstGeom prst="roundRect">
              <a:avLst>
                <a:gd name="adj" fmla="val 16667"/>
              </a:avLst>
            </a:prstGeom>
            <a:solidFill>
              <a:srgbClr val="99FFCC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50800" dist="101600" dir="2700000" algn="tl" rotWithShape="0">
                <a:schemeClr val="tx1">
                  <a:alpha val="40000"/>
                </a:schemeClr>
              </a:outerShdw>
            </a:effectLst>
          </p:spPr>
          <p:txBody>
            <a:bodyPr wrap="square" tIns="91440" bIns="91440" anchor="ctr">
              <a:normAutofit fontScale="92500" lnSpcReduction="20000"/>
            </a:bodyPr>
            <a:lstStyle/>
            <a:p>
              <a:pPr algn="l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2400" b="1" i="1" dirty="0">
                  <a:latin typeface="Comic Sans MS" pitchFamily="66" charset="0"/>
                </a:rPr>
                <a:t>“</a:t>
              </a:r>
              <a:r>
                <a:rPr lang="en-US" sz="2400" b="1" i="1" u="sng" dirty="0">
                  <a:latin typeface="Comic Sans MS" pitchFamily="66" charset="0"/>
                </a:rPr>
                <a:t>Smart Anything Everywhere</a:t>
              </a:r>
              <a:r>
                <a:rPr lang="en-US" sz="2400" b="1" i="1" dirty="0">
                  <a:latin typeface="Comic Sans MS" pitchFamily="66" charset="0"/>
                </a:rPr>
                <a:t>”</a:t>
              </a:r>
            </a:p>
            <a:p>
              <a:pPr algn="r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1700" b="1" dirty="0">
                  <a:latin typeface="Comic Sans MS" pitchFamily="66" charset="0"/>
                </a:rPr>
                <a:t>-- Official slogan of EU’s H2020 research initiative</a:t>
              </a:r>
              <a:br>
                <a:rPr lang="en-US" sz="1700" b="1" dirty="0">
                  <a:latin typeface="Comic Sans MS" pitchFamily="66" charset="0"/>
                </a:rPr>
              </a:br>
              <a:r>
                <a:rPr lang="en-US" sz="1500" b="1" dirty="0">
                  <a:latin typeface="Comic Sans MS" pitchFamily="66" charset="0"/>
                </a:rPr>
                <a:t>(</a:t>
              </a:r>
              <a:r>
                <a:rPr lang="en-US" sz="1500" b="1" dirty="0">
                  <a:solidFill>
                    <a:srgbClr val="0070C0"/>
                  </a:solidFill>
                  <a:latin typeface="Comic Sans MS" pitchFamily="66" charset="0"/>
                </a:rPr>
                <a:t>https://smartanythingeverywhere.eu/</a:t>
              </a:r>
              <a:r>
                <a:rPr lang="en-US" sz="1500" b="1" dirty="0">
                  <a:latin typeface="Comic Sans MS" pitchFamily="66" charset="0"/>
                </a:rPr>
                <a:t>)</a:t>
              </a:r>
              <a:endParaRPr lang="en-US" sz="1700" b="1" dirty="0">
                <a:latin typeface="Comic Sans MS" pitchFamily="66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3750" y="3457922"/>
              <a:ext cx="878979" cy="581183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1233FC2-0E90-7049-FCC8-6A15DF5DDD0D}"/>
              </a:ext>
            </a:extLst>
          </p:cNvPr>
          <p:cNvSpPr/>
          <p:nvPr/>
        </p:nvSpPr>
        <p:spPr bwMode="auto">
          <a:xfrm>
            <a:off x="6323112" y="764704"/>
            <a:ext cx="965194" cy="46166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95BCF06-7756-5800-7C4A-501F75CAADE6}"/>
              </a:ext>
            </a:extLst>
          </p:cNvPr>
          <p:cNvSpPr/>
          <p:nvPr/>
        </p:nvSpPr>
        <p:spPr bwMode="auto">
          <a:xfrm>
            <a:off x="3751821" y="1428150"/>
            <a:ext cx="965194" cy="46166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11F9323-3AC4-78CD-B3DA-1F1288D2B415}"/>
              </a:ext>
            </a:extLst>
          </p:cNvPr>
          <p:cNvSpPr/>
          <p:nvPr/>
        </p:nvSpPr>
        <p:spPr bwMode="auto">
          <a:xfrm>
            <a:off x="261698" y="5976459"/>
            <a:ext cx="965194" cy="46166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55C4E82-B130-5F4A-4080-3C5A749E3830}"/>
              </a:ext>
            </a:extLst>
          </p:cNvPr>
          <p:cNvSpPr/>
          <p:nvPr/>
        </p:nvSpPr>
        <p:spPr bwMode="auto">
          <a:xfrm>
            <a:off x="5632629" y="5418162"/>
            <a:ext cx="965194" cy="46166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37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dirty="0"/>
              <a:t>The Trend of 21</a:t>
            </a:r>
            <a:r>
              <a:rPr lang="en-CA" sz="2800" baseline="30000" dirty="0"/>
              <a:t>st</a:t>
            </a:r>
            <a:r>
              <a:rPr lang="en-CA" sz="2800" dirty="0"/>
              <a:t> Century Software…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79512" y="990773"/>
            <a:ext cx="5476687" cy="2085976"/>
            <a:chOff x="379512" y="1068908"/>
            <a:chExt cx="5476687" cy="2085976"/>
          </a:xfrm>
        </p:grpSpPr>
        <p:pic>
          <p:nvPicPr>
            <p:cNvPr id="4" name="Picture 2" descr="http://uxmag.com/sites/default/files/uploads/itzkovitch-internet-of-things/internet-of-things-9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12" y="1068908"/>
              <a:ext cx="3933825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685412" y="1492357"/>
              <a:ext cx="217078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FF0000"/>
                  </a:solidFill>
                </a:rPr>
                <a:t>Smart</a:t>
              </a:r>
              <a:r>
                <a:rPr lang="en-CA" b="1" dirty="0">
                  <a:solidFill>
                    <a:srgbClr val="0070C0"/>
                  </a:solidFill>
                </a:rPr>
                <a:t> Homes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20377" y="764704"/>
            <a:ext cx="4126835" cy="2107257"/>
            <a:chOff x="4520377" y="842839"/>
            <a:chExt cx="4126835" cy="21072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3112" y="987946"/>
              <a:ext cx="2324100" cy="19621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520377" y="842839"/>
              <a:ext cx="360547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0070C0"/>
                  </a:solidFill>
                </a:rPr>
                <a:t>Self-driving </a:t>
              </a:r>
              <a:r>
                <a:rPr lang="en-CA" b="1" dirty="0">
                  <a:solidFill>
                    <a:srgbClr val="FF0000"/>
                  </a:solidFill>
                </a:rPr>
                <a:t>Smart</a:t>
              </a:r>
              <a:r>
                <a:rPr lang="en-CA" b="1" dirty="0">
                  <a:solidFill>
                    <a:srgbClr val="0070C0"/>
                  </a:solidFill>
                </a:rPr>
                <a:t> Cars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55210" y="5315450"/>
            <a:ext cx="2977230" cy="1324472"/>
            <a:chOff x="5555210" y="5315450"/>
            <a:chExt cx="2977230" cy="132447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5210" y="5315450"/>
              <a:ext cx="2977230" cy="132447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580112" y="5399480"/>
              <a:ext cx="22028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FF0000"/>
                  </a:solidFill>
                </a:rPr>
                <a:t>Smart</a:t>
              </a:r>
              <a:r>
                <a:rPr lang="en-CA" b="1" dirty="0">
                  <a:solidFill>
                    <a:srgbClr val="0070C0"/>
                  </a:solidFill>
                </a:rPr>
                <a:t> Robots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7112" y="4245496"/>
            <a:ext cx="2695575" cy="2193855"/>
            <a:chOff x="227112" y="4245496"/>
            <a:chExt cx="2695575" cy="2193855"/>
          </a:xfrm>
        </p:grpSpPr>
        <p:pic>
          <p:nvPicPr>
            <p:cNvPr id="10" name="Picture 6" descr="Image result for smart citi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512" y="4245496"/>
              <a:ext cx="2543175" cy="1800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27112" y="5977686"/>
              <a:ext cx="19816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FF0000"/>
                  </a:solidFill>
                </a:rPr>
                <a:t>Smart</a:t>
              </a:r>
              <a:r>
                <a:rPr lang="en-CA" b="1" dirty="0">
                  <a:solidFill>
                    <a:srgbClr val="0070C0"/>
                  </a:solidFill>
                </a:rPr>
                <a:t> Cities</a:t>
              </a:r>
            </a:p>
          </p:txBody>
        </p:sp>
      </p:grpSp>
      <p:pic>
        <p:nvPicPr>
          <p:cNvPr id="9" name="Picture 4" descr="http://regmedia.co.uk/2014/05/06/freescale_internet_of_things_overview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17576"/>
            <a:ext cx="5891045" cy="28956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217928" y="3017068"/>
            <a:ext cx="7128791" cy="1138243"/>
            <a:chOff x="1217928" y="3017068"/>
            <a:chExt cx="7128791" cy="1138243"/>
          </a:xfrm>
        </p:grpSpPr>
        <p:sp>
          <p:nvSpPr>
            <p:cNvPr id="17" name="AutoShape 6"/>
            <p:cNvSpPr>
              <a:spLocks noChangeArrowheads="1"/>
            </p:cNvSpPr>
            <p:nvPr/>
          </p:nvSpPr>
          <p:spPr bwMode="blackWhite">
            <a:xfrm>
              <a:off x="1217928" y="3017068"/>
              <a:ext cx="7128791" cy="1138243"/>
            </a:xfrm>
            <a:prstGeom prst="roundRect">
              <a:avLst>
                <a:gd name="adj" fmla="val 16667"/>
              </a:avLst>
            </a:prstGeom>
            <a:solidFill>
              <a:srgbClr val="99FFCC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blurRad="50800" dist="101600" dir="2700000" algn="tl" rotWithShape="0">
                <a:schemeClr val="tx1">
                  <a:alpha val="40000"/>
                </a:schemeClr>
              </a:outerShdw>
            </a:effectLst>
          </p:spPr>
          <p:txBody>
            <a:bodyPr wrap="square" tIns="91440" bIns="91440" anchor="ctr">
              <a:normAutofit fontScale="92500" lnSpcReduction="20000"/>
            </a:bodyPr>
            <a:lstStyle/>
            <a:p>
              <a:pPr algn="l">
                <a:lnSpc>
                  <a:spcPct val="90000"/>
                </a:lnSpc>
                <a:spcBef>
                  <a:spcPct val="50000"/>
                </a:spcBef>
                <a:defRPr/>
              </a:pPr>
              <a:r>
                <a:rPr lang="en-US" sz="2400" b="1" i="1" dirty="0">
                  <a:latin typeface="Comic Sans MS" pitchFamily="66" charset="0"/>
                </a:rPr>
                <a:t>“</a:t>
              </a:r>
              <a:r>
                <a:rPr lang="en-US" sz="2400" b="1" i="1" u="sng" dirty="0">
                  <a:latin typeface="Comic Sans MS" pitchFamily="66" charset="0"/>
                </a:rPr>
                <a:t>Smart Anything Everywhere</a:t>
              </a:r>
              <a:r>
                <a:rPr lang="en-US" sz="2400" b="1" i="1" dirty="0">
                  <a:latin typeface="Comic Sans MS" pitchFamily="66" charset="0"/>
                </a:rPr>
                <a:t>”</a:t>
              </a:r>
            </a:p>
            <a:p>
              <a:pPr algn="r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n-US" sz="1700" b="1" dirty="0">
                  <a:latin typeface="Comic Sans MS" pitchFamily="66" charset="0"/>
                </a:rPr>
                <a:t>-- Official slogan of EU’s H2020 research initiative</a:t>
              </a:r>
              <a:br>
                <a:rPr lang="en-US" sz="1700" b="1" dirty="0">
                  <a:latin typeface="Comic Sans MS" pitchFamily="66" charset="0"/>
                </a:rPr>
              </a:br>
              <a:r>
                <a:rPr lang="en-US" sz="1500" b="1" dirty="0">
                  <a:latin typeface="Comic Sans MS" pitchFamily="66" charset="0"/>
                </a:rPr>
                <a:t>(</a:t>
              </a:r>
              <a:r>
                <a:rPr lang="en-US" sz="1500" b="1" dirty="0">
                  <a:solidFill>
                    <a:srgbClr val="0070C0"/>
                  </a:solidFill>
                  <a:latin typeface="Comic Sans MS" pitchFamily="66" charset="0"/>
                </a:rPr>
                <a:t>https://smartanythingeverywhere.eu/</a:t>
              </a:r>
              <a:r>
                <a:rPr lang="en-US" sz="1500" b="1" dirty="0">
                  <a:latin typeface="Comic Sans MS" pitchFamily="66" charset="0"/>
                </a:rPr>
                <a:t>)</a:t>
              </a:r>
              <a:endParaRPr lang="en-US" sz="1700" b="1" dirty="0">
                <a:latin typeface="Comic Sans MS" pitchFamily="66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3750" y="3457922"/>
              <a:ext cx="878979" cy="581183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82C2C15-2766-CCBD-70C6-AAACA549B8B3}"/>
              </a:ext>
            </a:extLst>
          </p:cNvPr>
          <p:cNvSpPr txBox="1"/>
          <p:nvPr/>
        </p:nvSpPr>
        <p:spPr>
          <a:xfrm>
            <a:off x="967016" y="3875329"/>
            <a:ext cx="763061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C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exactly do we mean by “smart”?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6C1267-D3B0-2B9B-0876-6F446531F62E}"/>
              </a:ext>
            </a:extLst>
          </p:cNvPr>
          <p:cNvSpPr/>
          <p:nvPr/>
        </p:nvSpPr>
        <p:spPr bwMode="auto">
          <a:xfrm>
            <a:off x="6323112" y="764704"/>
            <a:ext cx="965194" cy="46166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B47EDA9-C1F5-6F60-69F9-859CB5D6A93E}"/>
              </a:ext>
            </a:extLst>
          </p:cNvPr>
          <p:cNvSpPr/>
          <p:nvPr/>
        </p:nvSpPr>
        <p:spPr bwMode="auto">
          <a:xfrm>
            <a:off x="3751821" y="1428150"/>
            <a:ext cx="965194" cy="46166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59A902C-4580-6C5F-6C8A-D8706EDED9C6}"/>
              </a:ext>
            </a:extLst>
          </p:cNvPr>
          <p:cNvSpPr/>
          <p:nvPr/>
        </p:nvSpPr>
        <p:spPr bwMode="auto">
          <a:xfrm>
            <a:off x="261698" y="5976459"/>
            <a:ext cx="965194" cy="46166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A6B9841-B7CD-B50F-22E1-2E8D303C7724}"/>
              </a:ext>
            </a:extLst>
          </p:cNvPr>
          <p:cNvSpPr/>
          <p:nvPr/>
        </p:nvSpPr>
        <p:spPr bwMode="auto">
          <a:xfrm>
            <a:off x="5632629" y="5418162"/>
            <a:ext cx="965194" cy="46166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63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155B3-38C2-3B86-3682-19139E0A4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“Smart” System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9E1B6-AA3D-363D-6B2E-A33737DAB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838200"/>
            <a:ext cx="8686800" cy="3160059"/>
          </a:xfrm>
        </p:spPr>
        <p:txBody>
          <a:bodyPr/>
          <a:lstStyle/>
          <a:p>
            <a:r>
              <a:rPr lang="en-CA" dirty="0"/>
              <a:t>A system with the following capabilities </a:t>
            </a:r>
            <a:r>
              <a:rPr lang="en-CA" sz="1400" dirty="0">
                <a:solidFill>
                  <a:schemeClr val="tx2"/>
                </a:solidFill>
              </a:rPr>
              <a:t>(NB: my definition)</a:t>
            </a:r>
            <a:r>
              <a:rPr lang="en-CA" dirty="0"/>
              <a:t>:</a:t>
            </a:r>
          </a:p>
          <a:p>
            <a:pPr marL="603647" lvl="1" indent="-342900">
              <a:buFont typeface="+mj-lt"/>
              <a:buAutoNum type="alphaLcPeriod"/>
            </a:pPr>
            <a:r>
              <a:rPr lang="en-CA" dirty="0"/>
              <a:t>It </a:t>
            </a:r>
            <a:r>
              <a:rPr lang="en-CA" u="sng" dirty="0"/>
              <a:t>can sense its context and detect relevant changes in that context</a:t>
            </a:r>
            <a:r>
              <a:rPr lang="en-CA" dirty="0"/>
              <a:t> or in its own internal state – </a:t>
            </a:r>
            <a:r>
              <a:rPr lang="en-CA" i="1" u="sng" dirty="0"/>
              <a:t>in real time</a:t>
            </a:r>
          </a:p>
          <a:p>
            <a:pPr marL="603647" lvl="1" indent="-342900">
              <a:buFont typeface="+mj-lt"/>
              <a:buAutoNum type="alphaLcPeriod"/>
            </a:pPr>
            <a:r>
              <a:rPr lang="en-CA" dirty="0"/>
              <a:t>It </a:t>
            </a:r>
            <a:r>
              <a:rPr lang="en-CA" u="sng" dirty="0"/>
              <a:t>can respond appropriately in a timely manner </a:t>
            </a:r>
            <a:r>
              <a:rPr lang="en-CA" dirty="0"/>
              <a:t>in a way that is consistent with its intended purpose (i.e., its specification)</a:t>
            </a:r>
          </a:p>
          <a:p>
            <a:pPr marL="603647" lvl="1" indent="-342900">
              <a:buFont typeface="+mj-lt"/>
              <a:buAutoNum type="alphaLcPeriod"/>
            </a:pPr>
            <a:r>
              <a:rPr lang="en-CA" dirty="0"/>
              <a:t>[</a:t>
            </a:r>
            <a:r>
              <a:rPr lang="en-CA" dirty="0">
                <a:solidFill>
                  <a:srgbClr val="0070C0"/>
                </a:solidFill>
              </a:rPr>
              <a:t>optional</a:t>
            </a:r>
            <a:r>
              <a:rPr lang="en-CA" dirty="0"/>
              <a:t>] It can </a:t>
            </a:r>
            <a:r>
              <a:rPr lang="en-CA" u="sng" dirty="0"/>
              <a:t>autonomously adjust its behavior</a:t>
            </a:r>
            <a:r>
              <a:rPr lang="en-CA" dirty="0"/>
              <a:t> to new situations based on available data and/or its history</a:t>
            </a:r>
          </a:p>
          <a:p>
            <a:pPr marL="603647" lvl="1" indent="-342900">
              <a:buFont typeface="+mj-lt"/>
              <a:buAutoNum type="alphaLcPeriod"/>
            </a:pPr>
            <a:r>
              <a:rPr lang="en-CA" dirty="0"/>
              <a:t>[</a:t>
            </a:r>
            <a:r>
              <a:rPr lang="en-CA" dirty="0">
                <a:solidFill>
                  <a:srgbClr val="0070C0"/>
                </a:solidFill>
              </a:rPr>
              <a:t>optional</a:t>
            </a:r>
            <a:r>
              <a:rPr lang="en-CA" dirty="0"/>
              <a:t>] It may be networked with other systems in its context to enable their synchronized (“smart”) operation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DDA0E-C840-FD66-C417-D9E98E7CB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258" y="3836889"/>
            <a:ext cx="1133483" cy="1147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C50F6B-E805-6427-1B24-76A70C707CE4}"/>
              </a:ext>
            </a:extLst>
          </p:cNvPr>
          <p:cNvSpPr txBox="1"/>
          <p:nvPr/>
        </p:nvSpPr>
        <p:spPr>
          <a:xfrm>
            <a:off x="506505" y="4984660"/>
            <a:ext cx="8130988" cy="120032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l">
              <a:defRPr sz="3600" b="1" i="1">
                <a:solidFill>
                  <a:srgbClr val="FF0000"/>
                </a:solidFill>
                <a:latin typeface="Comic Sans MS" panose="030F0702030302020204" pitchFamily="66" charset="0"/>
              </a:defRPr>
            </a:lvl1pPr>
          </a:lstStyle>
          <a:p>
            <a:pPr marL="358775" indent="-358775">
              <a:tabLst>
                <a:tab pos="358775" algn="l"/>
              </a:tabLst>
            </a:pPr>
            <a:r>
              <a:rPr lang="en-CA" sz="2400" dirty="0">
                <a:sym typeface="Wingdings" panose="05000000000000000000" pitchFamily="2" charset="2"/>
              </a:rPr>
              <a:t>	</a:t>
            </a:r>
            <a:r>
              <a:rPr lang="en-CA" sz="2400" dirty="0"/>
              <a:t>We would like the system to respond in the same way that a knowledgeable (i.e., “smart”) human expert would respond</a:t>
            </a:r>
          </a:p>
        </p:txBody>
      </p:sp>
    </p:spTree>
    <p:extLst>
      <p:ext uri="{BB962C8B-B14F-4D97-AF65-F5344CB8AC3E}">
        <p14:creationId xmlns:p14="http://schemas.microsoft.com/office/powerpoint/2010/main" val="146836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155B3-38C2-3B86-3682-19139E0A4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“Smart” System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9E1B6-AA3D-363D-6B2E-A33737DAB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838200"/>
            <a:ext cx="8686800" cy="3160059"/>
          </a:xfrm>
        </p:spPr>
        <p:txBody>
          <a:bodyPr/>
          <a:lstStyle/>
          <a:p>
            <a:r>
              <a:rPr lang="en-CA" dirty="0"/>
              <a:t>A system with the following capabilities </a:t>
            </a:r>
            <a:r>
              <a:rPr lang="en-CA" sz="1400" dirty="0">
                <a:solidFill>
                  <a:schemeClr val="tx2"/>
                </a:solidFill>
              </a:rPr>
              <a:t>(NB: my definition)</a:t>
            </a:r>
            <a:r>
              <a:rPr lang="en-CA" dirty="0"/>
              <a:t>:</a:t>
            </a:r>
          </a:p>
          <a:p>
            <a:pPr marL="603647" lvl="1" indent="-342900">
              <a:buFont typeface="+mj-lt"/>
              <a:buAutoNum type="alphaLcPeriod"/>
            </a:pPr>
            <a:r>
              <a:rPr lang="en-CA" dirty="0"/>
              <a:t>It </a:t>
            </a:r>
            <a:r>
              <a:rPr lang="en-CA" u="sng" dirty="0"/>
              <a:t>can sense its context and detect relevant changes in that context</a:t>
            </a:r>
            <a:r>
              <a:rPr lang="en-CA" dirty="0"/>
              <a:t> or in its own internal state – </a:t>
            </a:r>
            <a:r>
              <a:rPr lang="en-CA" i="1" u="sng" dirty="0"/>
              <a:t>in real time</a:t>
            </a:r>
          </a:p>
          <a:p>
            <a:pPr marL="603647" lvl="1" indent="-342900">
              <a:buFont typeface="+mj-lt"/>
              <a:buAutoNum type="alphaLcPeriod"/>
            </a:pPr>
            <a:r>
              <a:rPr lang="en-CA" dirty="0"/>
              <a:t>It </a:t>
            </a:r>
            <a:r>
              <a:rPr lang="en-CA" u="sng" dirty="0"/>
              <a:t>can respond appropriately in a timely manner </a:t>
            </a:r>
            <a:r>
              <a:rPr lang="en-CA" dirty="0"/>
              <a:t>in a way that is consistent with its intended purpose (i.e., its specification)</a:t>
            </a:r>
          </a:p>
          <a:p>
            <a:pPr marL="603647" lvl="1" indent="-342900">
              <a:buFont typeface="+mj-lt"/>
              <a:buAutoNum type="alphaLcPeriod"/>
            </a:pPr>
            <a:r>
              <a:rPr lang="en-CA" dirty="0"/>
              <a:t>[</a:t>
            </a:r>
            <a:r>
              <a:rPr lang="en-CA" dirty="0">
                <a:solidFill>
                  <a:srgbClr val="0070C0"/>
                </a:solidFill>
              </a:rPr>
              <a:t>optional</a:t>
            </a:r>
            <a:r>
              <a:rPr lang="en-CA" dirty="0"/>
              <a:t>] It can </a:t>
            </a:r>
            <a:r>
              <a:rPr lang="en-CA" u="sng" dirty="0"/>
              <a:t>autonomously adjust its behavior</a:t>
            </a:r>
            <a:r>
              <a:rPr lang="en-CA" dirty="0"/>
              <a:t> to new situations based on available data and/or its history</a:t>
            </a:r>
          </a:p>
          <a:p>
            <a:pPr marL="603647" lvl="1" indent="-342900">
              <a:buFont typeface="+mj-lt"/>
              <a:buAutoNum type="alphaLcPeriod"/>
            </a:pPr>
            <a:r>
              <a:rPr lang="en-CA" dirty="0"/>
              <a:t>[</a:t>
            </a:r>
            <a:r>
              <a:rPr lang="en-CA" dirty="0">
                <a:solidFill>
                  <a:srgbClr val="0070C0"/>
                </a:solidFill>
              </a:rPr>
              <a:t>optional</a:t>
            </a:r>
            <a:r>
              <a:rPr lang="en-CA" dirty="0"/>
              <a:t>] It may be networked with other systems in its context to enable their synchronized (“smart”) operation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FDDA0E-C840-FD66-C417-D9E98E7CB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258" y="3836889"/>
            <a:ext cx="1133483" cy="1147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C50F6B-E805-6427-1B24-76A70C707CE4}"/>
              </a:ext>
            </a:extLst>
          </p:cNvPr>
          <p:cNvSpPr txBox="1"/>
          <p:nvPr/>
        </p:nvSpPr>
        <p:spPr>
          <a:xfrm>
            <a:off x="506505" y="4984660"/>
            <a:ext cx="8130988" cy="120032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l">
              <a:defRPr sz="3600" b="1" i="1">
                <a:solidFill>
                  <a:srgbClr val="FF0000"/>
                </a:solidFill>
                <a:latin typeface="Comic Sans MS" panose="030F0702030302020204" pitchFamily="66" charset="0"/>
              </a:defRPr>
            </a:lvl1pPr>
          </a:lstStyle>
          <a:p>
            <a:pPr marL="358775" indent="-358775">
              <a:tabLst>
                <a:tab pos="358775" algn="l"/>
              </a:tabLst>
            </a:pPr>
            <a:r>
              <a:rPr lang="en-CA" sz="2400" dirty="0">
                <a:sym typeface="Wingdings" panose="05000000000000000000" pitchFamily="2" charset="2"/>
              </a:rPr>
              <a:t>	</a:t>
            </a:r>
            <a:r>
              <a:rPr lang="en-CA" sz="2400" dirty="0"/>
              <a:t>We would like the system to respond in the same way that a knowledgeable (i.e., “smart”) human expert would respond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24CEB2-E52B-E649-31B2-58A40F5AFB79}"/>
              </a:ext>
            </a:extLst>
          </p:cNvPr>
          <p:cNvSpPr txBox="1"/>
          <p:nvPr/>
        </p:nvSpPr>
        <p:spPr>
          <a:xfrm>
            <a:off x="1423225" y="1060531"/>
            <a:ext cx="6297546" cy="64633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CA" sz="36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What stands in our way?</a:t>
            </a:r>
          </a:p>
        </p:txBody>
      </p:sp>
    </p:spTree>
    <p:extLst>
      <p:ext uri="{BB962C8B-B14F-4D97-AF65-F5344CB8AC3E}">
        <p14:creationId xmlns:p14="http://schemas.microsoft.com/office/powerpoint/2010/main" val="513603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4DAA84-0A68-5FA8-789D-FB0398E49E5C}"/>
              </a:ext>
            </a:extLst>
          </p:cNvPr>
          <p:cNvSpPr txBox="1"/>
          <p:nvPr/>
        </p:nvSpPr>
        <p:spPr>
          <a:xfrm>
            <a:off x="712854" y="2323402"/>
            <a:ext cx="7718289" cy="2308324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CA" sz="3600" b="1" i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 </a:t>
            </a:r>
            <a:r>
              <a:rPr lang="en-CA" sz="3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We still lack a systematic and readily reproducible way of designing and building systems of this degree of sophistication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516C73-D273-4CC4-00D8-B92E15886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 Essence…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9ED812-13BC-3A3E-3408-2C0253EF6FA1}"/>
              </a:ext>
            </a:extLst>
          </p:cNvPr>
          <p:cNvSpPr txBox="1"/>
          <p:nvPr/>
        </p:nvSpPr>
        <p:spPr>
          <a:xfrm>
            <a:off x="1423225" y="1060531"/>
            <a:ext cx="6297546" cy="64633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CA" sz="36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What stands in our way?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7A7B6E-0161-3DB3-B6A3-1B3E77393B7F}"/>
              </a:ext>
            </a:extLst>
          </p:cNvPr>
          <p:cNvSpPr txBox="1"/>
          <p:nvPr/>
        </p:nvSpPr>
        <p:spPr>
          <a:xfrm>
            <a:off x="712854" y="5151138"/>
            <a:ext cx="7718289" cy="120032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CA" sz="3600" b="1" i="1" dirty="0">
                <a:solidFill>
                  <a:srgbClr val="FF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…Because it is a fundamentally hard (“wicked”?) problem</a:t>
            </a:r>
            <a:endParaRPr lang="en-CA" sz="36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38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3D83F-ADF0-8F70-24C9-5B1954A43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Stands in Our Way…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8C868-C77D-0954-438C-0D0E492B2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838200"/>
            <a:ext cx="8686800" cy="1657238"/>
          </a:xfrm>
        </p:spPr>
        <p:txBody>
          <a:bodyPr>
            <a:normAutofit/>
          </a:bodyPr>
          <a:lstStyle/>
          <a:p>
            <a:r>
              <a:rPr lang="en-CA" dirty="0"/>
              <a:t>All these “smart” systems involve some type of timely interaction with the concrete “natural” world</a:t>
            </a:r>
          </a:p>
          <a:p>
            <a:pPr lvl="1"/>
            <a:r>
              <a:rPr lang="en-CA" dirty="0"/>
              <a:t>We well know that this world is extremely complex (and often unfriendly)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1C23A6-59F6-46FD-0BDF-75274A74D2C5}"/>
              </a:ext>
            </a:extLst>
          </p:cNvPr>
          <p:cNvSpPr txBox="1">
            <a:spLocks/>
          </p:cNvSpPr>
          <p:nvPr/>
        </p:nvSpPr>
        <p:spPr bwMode="auto">
          <a:xfrm>
            <a:off x="228600" y="3719020"/>
            <a:ext cx="8686800" cy="242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normAutofit/>
          </a:bodyPr>
          <a:lstStyle>
            <a:lvl1pPr marL="259556" indent="-259556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Font typeface="Wingdings" pitchFamily="2" charset="2"/>
              <a:buChar char="w"/>
              <a:defRPr sz="1800" b="1" i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513160" indent="-252413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Font typeface="Wingdings" pitchFamily="2" charset="2"/>
              <a:buChar char="§"/>
              <a:defRPr sz="15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2pPr>
            <a:lvl3pPr marL="686991" indent="-172641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•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3pPr>
            <a:lvl4pPr marL="859631" indent="-171450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–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4pPr>
            <a:lvl5pPr marL="1285875" indent="-207169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•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5pPr>
            <a:lvl6pPr marL="16287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6pPr>
            <a:lvl7pPr marL="19716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7pPr>
            <a:lvl8pPr marL="23145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8pPr>
            <a:lvl9pPr marL="26574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CA" kern="0" dirty="0"/>
              <a:t>To deal with that complexity, we interpret that world through a set of </a:t>
            </a:r>
            <a:r>
              <a:rPr lang="en-CA" u="sng" kern="0" dirty="0"/>
              <a:t>abstract representations</a:t>
            </a:r>
          </a:p>
          <a:p>
            <a:pPr lvl="1"/>
            <a:r>
              <a:rPr lang="en-CA" kern="0" dirty="0"/>
              <a:t>Abstraction is one of our most powerful weapons for managing complexity</a:t>
            </a:r>
          </a:p>
          <a:p>
            <a:pPr lvl="1"/>
            <a:r>
              <a:rPr lang="en-CA" i="1" u="sng" kern="0" dirty="0"/>
              <a:t>Could it also be our biggest impediment in designing complex systems?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BA8C1F-9B4D-E5DB-4397-A6F224C983E6}"/>
              </a:ext>
            </a:extLst>
          </p:cNvPr>
          <p:cNvGrpSpPr/>
          <p:nvPr/>
        </p:nvGrpSpPr>
        <p:grpSpPr>
          <a:xfrm>
            <a:off x="2593126" y="2106706"/>
            <a:ext cx="3928355" cy="1487594"/>
            <a:chOff x="2593126" y="2214284"/>
            <a:chExt cx="3928355" cy="14875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5FF4BF-41F9-57BC-87D4-5FB47A338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4411" y="2214284"/>
              <a:ext cx="1935178" cy="298987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ABB0E24-29CD-414E-C70A-12BEAD04A413}"/>
                </a:ext>
              </a:extLst>
            </p:cNvPr>
            <p:cNvGrpSpPr/>
            <p:nvPr/>
          </p:nvGrpSpPr>
          <p:grpSpPr>
            <a:xfrm>
              <a:off x="2593126" y="2606123"/>
              <a:ext cx="3928355" cy="1095755"/>
              <a:chOff x="2593126" y="2606123"/>
              <a:chExt cx="3928355" cy="109575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FA90DA7-C500-64EC-C1BB-66E79D259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00612" y="2645453"/>
                <a:ext cx="1420869" cy="1056425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93CB00E-8AF5-FA74-789B-F508784EF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56949" y="2631431"/>
                <a:ext cx="1009625" cy="1070447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51E3EB0-34CB-6012-3FE2-84BA706A50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93126" y="2606123"/>
                <a:ext cx="1229785" cy="1095755"/>
              </a:xfrm>
              <a:prstGeom prst="rect">
                <a:avLst/>
              </a:prstGeom>
            </p:spPr>
          </p:pic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623EDB-ABEE-D7DA-4E93-9F22B47B0CE3}"/>
              </a:ext>
            </a:extLst>
          </p:cNvPr>
          <p:cNvGrpSpPr/>
          <p:nvPr/>
        </p:nvGrpSpPr>
        <p:grpSpPr>
          <a:xfrm>
            <a:off x="2593126" y="5450542"/>
            <a:ext cx="3928355" cy="1104481"/>
            <a:chOff x="2593126" y="5450542"/>
            <a:chExt cx="3928355" cy="110448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303F52A-F7F2-BFAC-8128-0A7C4345F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0612" y="5498598"/>
              <a:ext cx="1420869" cy="105642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06F0C87-E319-976C-6289-D44813BE0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6949" y="5484576"/>
              <a:ext cx="1009625" cy="107044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4938A94-BAA2-7BE8-6E69-75D1431F1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3126" y="5459268"/>
              <a:ext cx="1229785" cy="1095755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015BCB6-5CDF-3D6B-A985-F3F62662D75F}"/>
                </a:ext>
              </a:extLst>
            </p:cNvPr>
            <p:cNvGrpSpPr/>
            <p:nvPr/>
          </p:nvGrpSpPr>
          <p:grpSpPr>
            <a:xfrm>
              <a:off x="2790859" y="5484576"/>
              <a:ext cx="834317" cy="905147"/>
              <a:chOff x="7198721" y="2405693"/>
              <a:chExt cx="834317" cy="905147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F7A65F3-1CCD-3584-73BA-575ABF60A5F0}"/>
                  </a:ext>
                </a:extLst>
              </p:cNvPr>
              <p:cNvSpPr/>
              <p:nvPr/>
            </p:nvSpPr>
            <p:spPr bwMode="auto">
              <a:xfrm>
                <a:off x="7198721" y="2405693"/>
                <a:ext cx="834317" cy="905147"/>
              </a:xfrm>
              <a:prstGeom prst="roundRect">
                <a:avLst>
                  <a:gd name="adj" fmla="val 39231"/>
                </a:avLst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91440" rIns="91440" bIns="9144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0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58F1E3B-AAC1-0A71-28EB-3ABEFFD50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98689" y="2537875"/>
                <a:ext cx="634380" cy="651474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53E8EFF-8ABB-F122-676E-9208C1042BE4}"/>
                </a:ext>
              </a:extLst>
            </p:cNvPr>
            <p:cNvSpPr/>
            <p:nvPr/>
          </p:nvSpPr>
          <p:spPr bwMode="auto">
            <a:xfrm>
              <a:off x="3980329" y="5450542"/>
              <a:ext cx="1030942" cy="1102660"/>
            </a:xfrm>
            <a:custGeom>
              <a:avLst/>
              <a:gdLst>
                <a:gd name="connsiteX0" fmla="*/ 8965 w 1030942"/>
                <a:gd name="connsiteY0" fmla="*/ 878541 h 1084730"/>
                <a:gd name="connsiteX1" fmla="*/ 233083 w 1030942"/>
                <a:gd name="connsiteY1" fmla="*/ 475130 h 1084730"/>
                <a:gd name="connsiteX2" fmla="*/ 385483 w 1030942"/>
                <a:gd name="connsiteY2" fmla="*/ 17930 h 1084730"/>
                <a:gd name="connsiteX3" fmla="*/ 564777 w 1030942"/>
                <a:gd name="connsiteY3" fmla="*/ 0 h 1084730"/>
                <a:gd name="connsiteX4" fmla="*/ 914400 w 1030942"/>
                <a:gd name="connsiteY4" fmla="*/ 896471 h 1084730"/>
                <a:gd name="connsiteX5" fmla="*/ 1030942 w 1030942"/>
                <a:gd name="connsiteY5" fmla="*/ 1004047 h 1084730"/>
                <a:gd name="connsiteX6" fmla="*/ 735106 w 1030942"/>
                <a:gd name="connsiteY6" fmla="*/ 1057835 h 1084730"/>
                <a:gd name="connsiteX7" fmla="*/ 215153 w 1030942"/>
                <a:gd name="connsiteY7" fmla="*/ 1084730 h 1084730"/>
                <a:gd name="connsiteX8" fmla="*/ 0 w 1030942"/>
                <a:gd name="connsiteY8" fmla="*/ 986118 h 1084730"/>
                <a:gd name="connsiteX9" fmla="*/ 8965 w 1030942"/>
                <a:gd name="connsiteY9" fmla="*/ 878541 h 1084730"/>
                <a:gd name="connsiteX0" fmla="*/ 8965 w 1030942"/>
                <a:gd name="connsiteY0" fmla="*/ 878541 h 1102659"/>
                <a:gd name="connsiteX1" fmla="*/ 233083 w 1030942"/>
                <a:gd name="connsiteY1" fmla="*/ 475130 h 1102659"/>
                <a:gd name="connsiteX2" fmla="*/ 385483 w 1030942"/>
                <a:gd name="connsiteY2" fmla="*/ 17930 h 1102659"/>
                <a:gd name="connsiteX3" fmla="*/ 564777 w 1030942"/>
                <a:gd name="connsiteY3" fmla="*/ 0 h 1102659"/>
                <a:gd name="connsiteX4" fmla="*/ 914400 w 1030942"/>
                <a:gd name="connsiteY4" fmla="*/ 896471 h 1102659"/>
                <a:gd name="connsiteX5" fmla="*/ 1030942 w 1030942"/>
                <a:gd name="connsiteY5" fmla="*/ 1004047 h 1102659"/>
                <a:gd name="connsiteX6" fmla="*/ 744070 w 1030942"/>
                <a:gd name="connsiteY6" fmla="*/ 1102659 h 1102659"/>
                <a:gd name="connsiteX7" fmla="*/ 215153 w 1030942"/>
                <a:gd name="connsiteY7" fmla="*/ 1084730 h 1102659"/>
                <a:gd name="connsiteX8" fmla="*/ 0 w 1030942"/>
                <a:gd name="connsiteY8" fmla="*/ 986118 h 1102659"/>
                <a:gd name="connsiteX9" fmla="*/ 8965 w 1030942"/>
                <a:gd name="connsiteY9" fmla="*/ 878541 h 1102659"/>
                <a:gd name="connsiteX0" fmla="*/ 8965 w 1030942"/>
                <a:gd name="connsiteY0" fmla="*/ 878541 h 1102659"/>
                <a:gd name="connsiteX1" fmla="*/ 233083 w 1030942"/>
                <a:gd name="connsiteY1" fmla="*/ 475130 h 1102659"/>
                <a:gd name="connsiteX2" fmla="*/ 385483 w 1030942"/>
                <a:gd name="connsiteY2" fmla="*/ 17930 h 1102659"/>
                <a:gd name="connsiteX3" fmla="*/ 573741 w 1030942"/>
                <a:gd name="connsiteY3" fmla="*/ 0 h 1102659"/>
                <a:gd name="connsiteX4" fmla="*/ 914400 w 1030942"/>
                <a:gd name="connsiteY4" fmla="*/ 896471 h 1102659"/>
                <a:gd name="connsiteX5" fmla="*/ 1030942 w 1030942"/>
                <a:gd name="connsiteY5" fmla="*/ 1004047 h 1102659"/>
                <a:gd name="connsiteX6" fmla="*/ 744070 w 1030942"/>
                <a:gd name="connsiteY6" fmla="*/ 1102659 h 1102659"/>
                <a:gd name="connsiteX7" fmla="*/ 215153 w 1030942"/>
                <a:gd name="connsiteY7" fmla="*/ 1084730 h 1102659"/>
                <a:gd name="connsiteX8" fmla="*/ 0 w 1030942"/>
                <a:gd name="connsiteY8" fmla="*/ 986118 h 1102659"/>
                <a:gd name="connsiteX9" fmla="*/ 8965 w 1030942"/>
                <a:gd name="connsiteY9" fmla="*/ 878541 h 1102659"/>
                <a:gd name="connsiteX0" fmla="*/ 8965 w 1030942"/>
                <a:gd name="connsiteY0" fmla="*/ 878541 h 1102660"/>
                <a:gd name="connsiteX1" fmla="*/ 233083 w 1030942"/>
                <a:gd name="connsiteY1" fmla="*/ 475130 h 1102660"/>
                <a:gd name="connsiteX2" fmla="*/ 385483 w 1030942"/>
                <a:gd name="connsiteY2" fmla="*/ 17930 h 1102660"/>
                <a:gd name="connsiteX3" fmla="*/ 573741 w 1030942"/>
                <a:gd name="connsiteY3" fmla="*/ 0 h 1102660"/>
                <a:gd name="connsiteX4" fmla="*/ 914400 w 1030942"/>
                <a:gd name="connsiteY4" fmla="*/ 896471 h 1102660"/>
                <a:gd name="connsiteX5" fmla="*/ 1030942 w 1030942"/>
                <a:gd name="connsiteY5" fmla="*/ 1004047 h 1102660"/>
                <a:gd name="connsiteX6" fmla="*/ 744070 w 1030942"/>
                <a:gd name="connsiteY6" fmla="*/ 1102659 h 1102660"/>
                <a:gd name="connsiteX7" fmla="*/ 215153 w 1030942"/>
                <a:gd name="connsiteY7" fmla="*/ 1102660 h 1102660"/>
                <a:gd name="connsiteX8" fmla="*/ 0 w 1030942"/>
                <a:gd name="connsiteY8" fmla="*/ 986118 h 1102660"/>
                <a:gd name="connsiteX9" fmla="*/ 8965 w 1030942"/>
                <a:gd name="connsiteY9" fmla="*/ 878541 h 1102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0942" h="1102660">
                  <a:moveTo>
                    <a:pt x="8965" y="878541"/>
                  </a:moveTo>
                  <a:lnTo>
                    <a:pt x="233083" y="475130"/>
                  </a:lnTo>
                  <a:lnTo>
                    <a:pt x="385483" y="17930"/>
                  </a:lnTo>
                  <a:lnTo>
                    <a:pt x="573741" y="0"/>
                  </a:lnTo>
                  <a:lnTo>
                    <a:pt x="914400" y="896471"/>
                  </a:lnTo>
                  <a:lnTo>
                    <a:pt x="1030942" y="1004047"/>
                  </a:lnTo>
                  <a:lnTo>
                    <a:pt x="744070" y="1102659"/>
                  </a:lnTo>
                  <a:lnTo>
                    <a:pt x="215153" y="1102660"/>
                  </a:lnTo>
                  <a:lnTo>
                    <a:pt x="0" y="986118"/>
                  </a:lnTo>
                  <a:lnTo>
                    <a:pt x="8965" y="878541"/>
                  </a:lnTo>
                  <a:close/>
                </a:path>
              </a:pathLst>
            </a:custGeom>
            <a:solidFill>
              <a:srgbClr val="3A9FD2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95E8922-57FF-DF51-29D3-376C752CD8A1}"/>
                </a:ext>
              </a:extLst>
            </p:cNvPr>
            <p:cNvSpPr/>
            <p:nvPr/>
          </p:nvSpPr>
          <p:spPr bwMode="auto">
            <a:xfrm>
              <a:off x="5396753" y="5498599"/>
              <a:ext cx="878541" cy="864248"/>
            </a:xfrm>
            <a:prstGeom prst="ellipse">
              <a:avLst/>
            </a:prstGeom>
            <a:solidFill>
              <a:srgbClr val="C2C86E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202CEF0-E949-77F7-8758-EAA20AEEF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5129" y="5747719"/>
              <a:ext cx="385483" cy="51758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58E0A54-5423-8371-29A9-C09CB8702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42090" y="5684554"/>
              <a:ext cx="587865" cy="492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589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04685E0-4CC1-B05E-FDEA-E0D1188A0CC4}"/>
              </a:ext>
            </a:extLst>
          </p:cNvPr>
          <p:cNvSpPr/>
          <p:nvPr/>
        </p:nvSpPr>
        <p:spPr bwMode="auto">
          <a:xfrm>
            <a:off x="3935506" y="761999"/>
            <a:ext cx="4930587" cy="2865765"/>
          </a:xfrm>
          <a:custGeom>
            <a:avLst/>
            <a:gdLst>
              <a:gd name="connsiteX0" fmla="*/ 1748118 w 3146612"/>
              <a:gd name="connsiteY0" fmla="*/ 1371600 h 2294964"/>
              <a:gd name="connsiteX1" fmla="*/ 1748118 w 3146612"/>
              <a:gd name="connsiteY1" fmla="*/ 0 h 2294964"/>
              <a:gd name="connsiteX2" fmla="*/ 3146612 w 3146612"/>
              <a:gd name="connsiteY2" fmla="*/ 0 h 2294964"/>
              <a:gd name="connsiteX3" fmla="*/ 3146612 w 3146612"/>
              <a:gd name="connsiteY3" fmla="*/ 2294964 h 2294964"/>
              <a:gd name="connsiteX4" fmla="*/ 0 w 3146612"/>
              <a:gd name="connsiteY4" fmla="*/ 2294964 h 2294964"/>
              <a:gd name="connsiteX5" fmla="*/ 0 w 3146612"/>
              <a:gd name="connsiteY5" fmla="*/ 1398494 h 2294964"/>
              <a:gd name="connsiteX6" fmla="*/ 1748118 w 3146612"/>
              <a:gd name="connsiteY6" fmla="*/ 1371600 h 2294964"/>
              <a:gd name="connsiteX0" fmla="*/ 1748118 w 3146612"/>
              <a:gd name="connsiteY0" fmla="*/ 1826011 h 2749375"/>
              <a:gd name="connsiteX1" fmla="*/ 1748118 w 3146612"/>
              <a:gd name="connsiteY1" fmla="*/ 454411 h 2749375"/>
              <a:gd name="connsiteX2" fmla="*/ 3146612 w 3146612"/>
              <a:gd name="connsiteY2" fmla="*/ 0 h 2749375"/>
              <a:gd name="connsiteX3" fmla="*/ 3146612 w 3146612"/>
              <a:gd name="connsiteY3" fmla="*/ 2749375 h 2749375"/>
              <a:gd name="connsiteX4" fmla="*/ 0 w 3146612"/>
              <a:gd name="connsiteY4" fmla="*/ 2749375 h 2749375"/>
              <a:gd name="connsiteX5" fmla="*/ 0 w 3146612"/>
              <a:gd name="connsiteY5" fmla="*/ 1852905 h 2749375"/>
              <a:gd name="connsiteX6" fmla="*/ 1748118 w 3146612"/>
              <a:gd name="connsiteY6" fmla="*/ 1826011 h 2749375"/>
              <a:gd name="connsiteX0" fmla="*/ 1748118 w 3146612"/>
              <a:gd name="connsiteY0" fmla="*/ 1826011 h 2749375"/>
              <a:gd name="connsiteX1" fmla="*/ 1739153 w 3146612"/>
              <a:gd name="connsiteY1" fmla="*/ 17147 h 2749375"/>
              <a:gd name="connsiteX2" fmla="*/ 3146612 w 3146612"/>
              <a:gd name="connsiteY2" fmla="*/ 0 h 2749375"/>
              <a:gd name="connsiteX3" fmla="*/ 3146612 w 3146612"/>
              <a:gd name="connsiteY3" fmla="*/ 2749375 h 2749375"/>
              <a:gd name="connsiteX4" fmla="*/ 0 w 3146612"/>
              <a:gd name="connsiteY4" fmla="*/ 2749375 h 2749375"/>
              <a:gd name="connsiteX5" fmla="*/ 0 w 3146612"/>
              <a:gd name="connsiteY5" fmla="*/ 1852905 h 2749375"/>
              <a:gd name="connsiteX6" fmla="*/ 1748118 w 3146612"/>
              <a:gd name="connsiteY6" fmla="*/ 1826011 h 2749375"/>
              <a:gd name="connsiteX0" fmla="*/ 1748118 w 4894730"/>
              <a:gd name="connsiteY0" fmla="*/ 1826011 h 2749375"/>
              <a:gd name="connsiteX1" fmla="*/ 1739153 w 4894730"/>
              <a:gd name="connsiteY1" fmla="*/ 17147 h 2749375"/>
              <a:gd name="connsiteX2" fmla="*/ 3146612 w 4894730"/>
              <a:gd name="connsiteY2" fmla="*/ 0 h 2749375"/>
              <a:gd name="connsiteX3" fmla="*/ 4894730 w 4894730"/>
              <a:gd name="connsiteY3" fmla="*/ 2749375 h 2749375"/>
              <a:gd name="connsiteX4" fmla="*/ 0 w 4894730"/>
              <a:gd name="connsiteY4" fmla="*/ 2749375 h 2749375"/>
              <a:gd name="connsiteX5" fmla="*/ 0 w 4894730"/>
              <a:gd name="connsiteY5" fmla="*/ 1852905 h 2749375"/>
              <a:gd name="connsiteX6" fmla="*/ 1748118 w 4894730"/>
              <a:gd name="connsiteY6" fmla="*/ 1826011 h 2749375"/>
              <a:gd name="connsiteX0" fmla="*/ 1748118 w 4921623"/>
              <a:gd name="connsiteY0" fmla="*/ 1843158 h 2766522"/>
              <a:gd name="connsiteX1" fmla="*/ 1739153 w 4921623"/>
              <a:gd name="connsiteY1" fmla="*/ 34294 h 2766522"/>
              <a:gd name="connsiteX2" fmla="*/ 4921623 w 4921623"/>
              <a:gd name="connsiteY2" fmla="*/ 0 h 2766522"/>
              <a:gd name="connsiteX3" fmla="*/ 4894730 w 4921623"/>
              <a:gd name="connsiteY3" fmla="*/ 2766522 h 2766522"/>
              <a:gd name="connsiteX4" fmla="*/ 0 w 4921623"/>
              <a:gd name="connsiteY4" fmla="*/ 2766522 h 2766522"/>
              <a:gd name="connsiteX5" fmla="*/ 0 w 4921623"/>
              <a:gd name="connsiteY5" fmla="*/ 1870052 h 2766522"/>
              <a:gd name="connsiteX6" fmla="*/ 1748118 w 4921623"/>
              <a:gd name="connsiteY6" fmla="*/ 1843158 h 2766522"/>
              <a:gd name="connsiteX0" fmla="*/ 1748118 w 4930587"/>
              <a:gd name="connsiteY0" fmla="*/ 1817437 h 2740801"/>
              <a:gd name="connsiteX1" fmla="*/ 1739153 w 4930587"/>
              <a:gd name="connsiteY1" fmla="*/ 8573 h 2740801"/>
              <a:gd name="connsiteX2" fmla="*/ 4930587 w 4930587"/>
              <a:gd name="connsiteY2" fmla="*/ 0 h 2740801"/>
              <a:gd name="connsiteX3" fmla="*/ 4894730 w 4930587"/>
              <a:gd name="connsiteY3" fmla="*/ 2740801 h 2740801"/>
              <a:gd name="connsiteX4" fmla="*/ 0 w 4930587"/>
              <a:gd name="connsiteY4" fmla="*/ 2740801 h 2740801"/>
              <a:gd name="connsiteX5" fmla="*/ 0 w 4930587"/>
              <a:gd name="connsiteY5" fmla="*/ 1844331 h 2740801"/>
              <a:gd name="connsiteX6" fmla="*/ 1748118 w 4930587"/>
              <a:gd name="connsiteY6" fmla="*/ 1817437 h 274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0587" h="2740801">
                <a:moveTo>
                  <a:pt x="1748118" y="1817437"/>
                </a:moveTo>
                <a:cubicBezTo>
                  <a:pt x="1745130" y="1214482"/>
                  <a:pt x="1742141" y="611528"/>
                  <a:pt x="1739153" y="8573"/>
                </a:cubicBezTo>
                <a:lnTo>
                  <a:pt x="4930587" y="0"/>
                </a:lnTo>
                <a:lnTo>
                  <a:pt x="4894730" y="2740801"/>
                </a:lnTo>
                <a:lnTo>
                  <a:pt x="0" y="2740801"/>
                </a:lnTo>
                <a:lnTo>
                  <a:pt x="0" y="1844331"/>
                </a:lnTo>
                <a:lnTo>
                  <a:pt x="1748118" y="18174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b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</a:pPr>
            <a:r>
              <a:rPr lang="en-CA" sz="2000" b="1" dirty="0">
                <a:latin typeface="Arial Narrow" pitchFamily="34" charset="0"/>
                <a:cs typeface="Arial" charset="0"/>
              </a:rPr>
              <a:t>              Braking System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F2DAD69-349F-EECD-0114-7EE1459124BE}"/>
              </a:ext>
            </a:extLst>
          </p:cNvPr>
          <p:cNvSpPr/>
          <p:nvPr/>
        </p:nvSpPr>
        <p:spPr bwMode="auto">
          <a:xfrm>
            <a:off x="457201" y="3124197"/>
            <a:ext cx="3135265" cy="317797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AC System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C3596-1842-3151-F46B-E94017A1D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“Divide and Conquer”?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B37BA9-38E7-9013-4C13-C3DAA9D37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006" y="1280468"/>
            <a:ext cx="1676400" cy="12054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0A29DB-F2C7-E5E5-9170-487EC1EAD0BE}"/>
              </a:ext>
            </a:extLst>
          </p:cNvPr>
          <p:cNvSpPr txBox="1"/>
          <p:nvPr/>
        </p:nvSpPr>
        <p:spPr>
          <a:xfrm>
            <a:off x="7423350" y="782132"/>
            <a:ext cx="1128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rgbClr val="0070C0"/>
                </a:solidFill>
              </a:rPr>
              <a:t>Brake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673465E-5FE0-C8A7-0E18-F9CCE2B77130}"/>
              </a:ext>
            </a:extLst>
          </p:cNvPr>
          <p:cNvSpPr/>
          <p:nvPr/>
        </p:nvSpPr>
        <p:spPr bwMode="auto">
          <a:xfrm>
            <a:off x="6907290" y="1829021"/>
            <a:ext cx="400716" cy="11923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3A029F-9738-2A44-937F-81864D5DA661}"/>
              </a:ext>
            </a:extLst>
          </p:cNvPr>
          <p:cNvSpPr txBox="1"/>
          <p:nvPr/>
        </p:nvSpPr>
        <p:spPr>
          <a:xfrm>
            <a:off x="5930137" y="1513862"/>
            <a:ext cx="977153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CA" sz="1400" b="1" dirty="0"/>
              <a:t>Brake</a:t>
            </a:r>
            <a:br>
              <a:rPr lang="en-CA" sz="1400" b="1" dirty="0"/>
            </a:br>
            <a:r>
              <a:rPr lang="en-CA" sz="1400" b="1" dirty="0"/>
              <a:t>control</a:t>
            </a:r>
            <a:br>
              <a:rPr lang="en-CA" sz="1400" b="1" dirty="0"/>
            </a:br>
            <a:r>
              <a:rPr lang="en-CA" sz="1400" b="1" dirty="0"/>
              <a:t>SW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5326EF9A-3C38-2573-E21C-1D4FDCE96B1D}"/>
              </a:ext>
            </a:extLst>
          </p:cNvPr>
          <p:cNvCxnSpPr>
            <a:cxnSpLocks/>
            <a:stCxn id="13" idx="3"/>
            <a:endCxn id="20" idx="2"/>
          </p:cNvCxnSpPr>
          <p:nvPr/>
        </p:nvCxnSpPr>
        <p:spPr bwMode="auto">
          <a:xfrm flipV="1">
            <a:off x="4929578" y="2252526"/>
            <a:ext cx="1489136" cy="804533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97AF263-3C10-0BB4-B856-AE6539D0E63E}"/>
              </a:ext>
            </a:extLst>
          </p:cNvPr>
          <p:cNvGrpSpPr/>
          <p:nvPr/>
        </p:nvGrpSpPr>
        <p:grpSpPr>
          <a:xfrm>
            <a:off x="2955005" y="661082"/>
            <a:ext cx="2259099" cy="1892746"/>
            <a:chOff x="2955005" y="661082"/>
            <a:chExt cx="2259099" cy="189274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9B8270D-0700-171E-4F59-D11ADFC0C80C}"/>
                </a:ext>
              </a:extLst>
            </p:cNvPr>
            <p:cNvSpPr/>
            <p:nvPr/>
          </p:nvSpPr>
          <p:spPr bwMode="auto">
            <a:xfrm>
              <a:off x="2955005" y="661082"/>
              <a:ext cx="2259099" cy="18927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CA" sz="2000" b="1" dirty="0">
                  <a:latin typeface="Arial Narrow" pitchFamily="34" charset="0"/>
                  <a:cs typeface="Arial" charset="0"/>
                </a:rPr>
                <a:t>Electrical Syst</a:t>
              </a:r>
              <a:r>
                <a:rPr kumimoji="0" lang="en-CA" sz="20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em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5BF3C82-43D3-BCED-9A6D-2AA1E8BE2CD3}"/>
                </a:ext>
              </a:extLst>
            </p:cNvPr>
            <p:cNvGrpSpPr/>
            <p:nvPr/>
          </p:nvGrpSpPr>
          <p:grpSpPr>
            <a:xfrm>
              <a:off x="3486557" y="938273"/>
              <a:ext cx="1407270" cy="1558756"/>
              <a:chOff x="3448618" y="907642"/>
              <a:chExt cx="1407270" cy="155875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49636C0-64DF-08E0-D11E-D89930A194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48618" y="1223833"/>
                <a:ext cx="1222393" cy="1242565"/>
              </a:xfrm>
              <a:prstGeom prst="rect">
                <a:avLst/>
              </a:prstGeom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60F5D7A-7957-2784-2A37-5962CB49272C}"/>
                  </a:ext>
                </a:extLst>
              </p:cNvPr>
              <p:cNvSpPr txBox="1"/>
              <p:nvPr/>
            </p:nvSpPr>
            <p:spPr>
              <a:xfrm>
                <a:off x="3727484" y="907642"/>
                <a:ext cx="11284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600" b="1" dirty="0">
                    <a:solidFill>
                      <a:srgbClr val="0070C0"/>
                    </a:solidFill>
                  </a:rPr>
                  <a:t>Dynamo</a:t>
                </a:r>
              </a:p>
            </p:txBody>
          </p:sp>
        </p:grp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3C033B94-BEE6-84DC-B3CA-C17CBDAED26B}"/>
              </a:ext>
            </a:extLst>
          </p:cNvPr>
          <p:cNvSpPr/>
          <p:nvPr/>
        </p:nvSpPr>
        <p:spPr bwMode="auto">
          <a:xfrm>
            <a:off x="2290621" y="3627769"/>
            <a:ext cx="1065791" cy="5065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400" b="1" dirty="0">
                <a:latin typeface="Arial Narrow" pitchFamily="34" charset="0"/>
                <a:cs typeface="Arial" charset="0"/>
              </a:rPr>
              <a:t>AC control SW</a:t>
            </a:r>
            <a:endParaRPr kumimoji="0" lang="en-CA" sz="14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A197ED8-AC47-96F0-F37F-B6BD258AC898}"/>
              </a:ext>
            </a:extLst>
          </p:cNvPr>
          <p:cNvCxnSpPr>
            <a:cxnSpLocks/>
            <a:endCxn id="38" idx="1"/>
          </p:cNvCxnSpPr>
          <p:nvPr/>
        </p:nvCxnSpPr>
        <p:spPr bwMode="auto">
          <a:xfrm>
            <a:off x="1190242" y="3881021"/>
            <a:ext cx="1100379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2DF5965-2A4E-D04B-69D3-3D8FBA13499D}"/>
              </a:ext>
            </a:extLst>
          </p:cNvPr>
          <p:cNvGrpSpPr/>
          <p:nvPr/>
        </p:nvGrpSpPr>
        <p:grpSpPr>
          <a:xfrm>
            <a:off x="1840145" y="4668630"/>
            <a:ext cx="1752321" cy="1438399"/>
            <a:chOff x="1840145" y="4668630"/>
            <a:chExt cx="1752321" cy="143839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43343D0-2ED6-3201-5555-82E71B9FF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4307" y="4668630"/>
              <a:ext cx="1423998" cy="111919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6FD63E2-00CD-02B9-42C7-85F1ADBCA7FA}"/>
                </a:ext>
              </a:extLst>
            </p:cNvPr>
            <p:cNvSpPr txBox="1"/>
            <p:nvPr/>
          </p:nvSpPr>
          <p:spPr>
            <a:xfrm>
              <a:off x="1840145" y="5768475"/>
              <a:ext cx="17523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rgbClr val="0070C0"/>
                  </a:solidFill>
                </a:rPr>
                <a:t>AC compressor</a:t>
              </a: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872B8CB-DBC2-8975-11FB-97EBF0BA8EE3}"/>
              </a:ext>
            </a:extLst>
          </p:cNvPr>
          <p:cNvCxnSpPr/>
          <p:nvPr/>
        </p:nvCxnSpPr>
        <p:spPr bwMode="auto">
          <a:xfrm>
            <a:off x="2821717" y="4186591"/>
            <a:ext cx="1799" cy="51666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879FA3D-D803-E313-FF3C-BA9A75F2DB0D}"/>
              </a:ext>
            </a:extLst>
          </p:cNvPr>
          <p:cNvGrpSpPr/>
          <p:nvPr/>
        </p:nvGrpSpPr>
        <p:grpSpPr>
          <a:xfrm>
            <a:off x="218910" y="3382757"/>
            <a:ext cx="1770769" cy="1771461"/>
            <a:chOff x="218910" y="3382757"/>
            <a:chExt cx="1770769" cy="177146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8062493-7824-7415-A8AA-7091581BEDC6}"/>
                </a:ext>
              </a:extLst>
            </p:cNvPr>
            <p:cNvSpPr/>
            <p:nvPr/>
          </p:nvSpPr>
          <p:spPr bwMode="auto">
            <a:xfrm>
              <a:off x="218910" y="4323221"/>
              <a:ext cx="17707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rgbClr val="0070C0"/>
                  </a:solidFill>
                </a:rPr>
                <a:t>Cabin temperature</a:t>
              </a:r>
              <a:br>
                <a:rPr lang="en-CA" sz="1600" b="1" dirty="0">
                  <a:solidFill>
                    <a:srgbClr val="0070C0"/>
                  </a:solidFill>
                </a:rPr>
              </a:br>
              <a:r>
                <a:rPr lang="en-CA" sz="1600" b="1" dirty="0">
                  <a:solidFill>
                    <a:srgbClr val="0070C0"/>
                  </a:solidFill>
                </a:rPr>
                <a:t>sensor</a:t>
              </a:r>
            </a:p>
          </p:txBody>
        </p:sp>
        <p:pic>
          <p:nvPicPr>
            <p:cNvPr id="60" name="Picture 59" descr="Icon&#10;&#10;Description automatically generated">
              <a:extLst>
                <a:ext uri="{FF2B5EF4-FFF2-40B4-BE49-F238E27FC236}">
                  <a16:creationId xmlns:a16="http://schemas.microsoft.com/office/drawing/2014/main" id="{C120B9CD-7ADB-A057-BD59-B24369732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63" y="3382757"/>
              <a:ext cx="940464" cy="940464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DC777-3768-1086-E96D-A60509BDE642}"/>
              </a:ext>
            </a:extLst>
          </p:cNvPr>
          <p:cNvSpPr/>
          <p:nvPr/>
        </p:nvSpPr>
        <p:spPr bwMode="auto">
          <a:xfrm>
            <a:off x="4030777" y="2779264"/>
            <a:ext cx="898801" cy="5555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4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RPM</a:t>
            </a:r>
            <a:br>
              <a:rPr kumimoji="0" lang="en-CA" sz="14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</a:br>
            <a:r>
              <a:rPr kumimoji="0" lang="en-CA" sz="14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sensor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49A0DD1-FCFA-4084-69B0-1A4B8143F2F9}"/>
              </a:ext>
            </a:extLst>
          </p:cNvPr>
          <p:cNvGrpSpPr/>
          <p:nvPr/>
        </p:nvGrpSpPr>
        <p:grpSpPr>
          <a:xfrm>
            <a:off x="4480177" y="4137716"/>
            <a:ext cx="3666029" cy="508485"/>
            <a:chOff x="4480177" y="4137716"/>
            <a:chExt cx="3666029" cy="50848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786643-18CA-B9E0-9466-A8AE2A06CE49}"/>
                </a:ext>
              </a:extLst>
            </p:cNvPr>
            <p:cNvSpPr/>
            <p:nvPr/>
          </p:nvSpPr>
          <p:spPr bwMode="auto">
            <a:xfrm>
              <a:off x="4480177" y="4139698"/>
              <a:ext cx="1065791" cy="50650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CA" sz="1400" b="1" dirty="0">
                  <a:latin typeface="Arial Narrow" pitchFamily="34" charset="0"/>
                  <a:cs typeface="Arial" charset="0"/>
                </a:rPr>
                <a:t>AC control SW</a:t>
              </a:r>
              <a:endParaRPr kumimoji="0" lang="en-CA" sz="14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63CDE9-EBE3-61BE-C730-860C3E068228}"/>
                </a:ext>
              </a:extLst>
            </p:cNvPr>
            <p:cNvSpPr/>
            <p:nvPr/>
          </p:nvSpPr>
          <p:spPr bwMode="auto">
            <a:xfrm>
              <a:off x="7080415" y="4137716"/>
              <a:ext cx="1065791" cy="50650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CA" sz="1400" b="1" dirty="0">
                  <a:latin typeface="Arial Narrow" pitchFamily="34" charset="0"/>
                  <a:cs typeface="Arial" charset="0"/>
                </a:rPr>
                <a:t>Brake control SW</a:t>
              </a:r>
              <a:endParaRPr kumimoji="0" lang="en-CA" sz="14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96ED32B-472C-A32C-404D-5C097795EE1F}"/>
              </a:ext>
            </a:extLst>
          </p:cNvPr>
          <p:cNvSpPr/>
          <p:nvPr/>
        </p:nvSpPr>
        <p:spPr bwMode="auto">
          <a:xfrm>
            <a:off x="4480177" y="4644219"/>
            <a:ext cx="3666029" cy="6086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400" b="1" dirty="0">
                <a:latin typeface="Arial Narrow" pitchFamily="34" charset="0"/>
                <a:cs typeface="Arial" charset="0"/>
              </a:rPr>
              <a:t>Automotive Application Framework </a:t>
            </a:r>
            <a:br>
              <a:rPr lang="en-CA" sz="1400" b="1" dirty="0">
                <a:latin typeface="Arial Narrow" pitchFamily="34" charset="0"/>
                <a:cs typeface="Arial" charset="0"/>
              </a:rPr>
            </a:br>
            <a:r>
              <a:rPr lang="en-CA" sz="1400" b="1" dirty="0">
                <a:latin typeface="Arial Narrow" pitchFamily="34" charset="0"/>
                <a:cs typeface="Arial" charset="0"/>
              </a:rPr>
              <a:t>(e.g., AUTOSAR)</a:t>
            </a:r>
            <a:endParaRPr kumimoji="0" lang="en-CA" sz="14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6316F7-F2A4-4661-4C8F-74CCA1F042C2}"/>
              </a:ext>
            </a:extLst>
          </p:cNvPr>
          <p:cNvSpPr/>
          <p:nvPr/>
        </p:nvSpPr>
        <p:spPr bwMode="auto">
          <a:xfrm>
            <a:off x="4480177" y="5252833"/>
            <a:ext cx="3666029" cy="6086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400" b="1" dirty="0">
                <a:latin typeface="Arial Narrow" pitchFamily="34" charset="0"/>
                <a:cs typeface="Arial" charset="0"/>
              </a:rPr>
              <a:t>Hardware Virtualization Layer</a:t>
            </a:r>
            <a:br>
              <a:rPr lang="en-CA" sz="1400" b="1" dirty="0">
                <a:latin typeface="Arial Narrow" pitchFamily="34" charset="0"/>
                <a:cs typeface="Arial" charset="0"/>
              </a:rPr>
            </a:br>
            <a:r>
              <a:rPr lang="en-CA" sz="1400" b="1" dirty="0">
                <a:latin typeface="Arial Narrow" pitchFamily="34" charset="0"/>
                <a:cs typeface="Arial" charset="0"/>
              </a:rPr>
              <a:t>(e.g., device drivers) </a:t>
            </a:r>
            <a:endParaRPr kumimoji="0" lang="en-CA" sz="14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71529E3-E20A-2805-E4A2-9B9EFF049F07}"/>
              </a:ext>
            </a:extLst>
          </p:cNvPr>
          <p:cNvGrpSpPr/>
          <p:nvPr/>
        </p:nvGrpSpPr>
        <p:grpSpPr>
          <a:xfrm>
            <a:off x="4480177" y="5859465"/>
            <a:ext cx="3753986" cy="608614"/>
            <a:chOff x="4480177" y="5859465"/>
            <a:chExt cx="3753986" cy="60861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D0D27B-9266-C59C-D843-E784A7907514}"/>
                </a:ext>
              </a:extLst>
            </p:cNvPr>
            <p:cNvSpPr/>
            <p:nvPr/>
          </p:nvSpPr>
          <p:spPr bwMode="auto">
            <a:xfrm>
              <a:off x="4480177" y="5859465"/>
              <a:ext cx="3666029" cy="608614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4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0B9438F-765A-8A11-FAB5-683C3D6AB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4301" y="5918351"/>
              <a:ext cx="629862" cy="45350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09C1ED8-56CA-6EB1-47EB-24087A458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9325" y="5914217"/>
              <a:ext cx="491006" cy="49910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4AC4112-6265-DADC-2594-12FF99200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6587" y="5918351"/>
              <a:ext cx="649861" cy="51076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7D793B0-A38A-2E6B-1DE4-0B8C4A157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14104" y="6013266"/>
              <a:ext cx="558207" cy="353896"/>
            </a:xfrm>
            <a:prstGeom prst="rect">
              <a:avLst/>
            </a:prstGeom>
          </p:spPr>
        </p:pic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DE5E65F7-3157-A590-7532-37901F2DD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1638" y="5938105"/>
              <a:ext cx="491006" cy="491006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B783E59-0B47-A8AD-67F8-2DA0131F35F5}"/>
              </a:ext>
            </a:extLst>
          </p:cNvPr>
          <p:cNvGrpSpPr/>
          <p:nvPr/>
        </p:nvGrpSpPr>
        <p:grpSpPr>
          <a:xfrm>
            <a:off x="5209524" y="4411485"/>
            <a:ext cx="1039796" cy="1589822"/>
            <a:chOff x="5175605" y="4411485"/>
            <a:chExt cx="1120278" cy="1589822"/>
          </a:xfrm>
        </p:grpSpPr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D0B69ACA-8AD5-42A8-54D6-8D7A96DC48E1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4937704" y="4758978"/>
              <a:ext cx="1473059" cy="885192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schemeClr val="bg1"/>
              </a:outerShdw>
            </a:effectLst>
          </p:spPr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794918A8-F3D5-125F-2A72-4F1A8C0E802D}"/>
                </a:ext>
              </a:extLst>
            </p:cNvPr>
            <p:cNvSpPr/>
            <p:nvPr/>
          </p:nvSpPr>
          <p:spPr bwMode="auto">
            <a:xfrm flipH="1" flipV="1">
              <a:off x="6116317" y="5798245"/>
              <a:ext cx="179566" cy="203062"/>
            </a:xfrm>
            <a:prstGeom prst="arc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schemeClr val="bg1"/>
              </a:outerShdw>
            </a:effectLst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9783AF1-9F94-C4DA-EBE5-EA980120C5B4}"/>
                </a:ext>
              </a:extLst>
            </p:cNvPr>
            <p:cNvSpPr/>
            <p:nvPr/>
          </p:nvSpPr>
          <p:spPr bwMode="auto">
            <a:xfrm>
              <a:off x="5175605" y="4411485"/>
              <a:ext cx="107117" cy="107117"/>
            </a:xfrm>
            <a:prstGeom prst="ellipse">
              <a:avLst/>
            </a:prstGeom>
            <a:solidFill>
              <a:srgbClr val="00B050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B5BA74B-72D8-F02C-DF7E-DD9C9D84A481}"/>
              </a:ext>
            </a:extLst>
          </p:cNvPr>
          <p:cNvGrpSpPr/>
          <p:nvPr/>
        </p:nvGrpSpPr>
        <p:grpSpPr>
          <a:xfrm>
            <a:off x="6165836" y="4410039"/>
            <a:ext cx="1118347" cy="1591268"/>
            <a:chOff x="6119273" y="4410039"/>
            <a:chExt cx="1118347" cy="1591268"/>
          </a:xfrm>
        </p:grpSpPr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C0C3AFFA-8C20-2EF1-4AF6-BFE7AC5798FE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 flipV="1">
              <a:off x="6004935" y="4765016"/>
              <a:ext cx="1473059" cy="885192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schemeClr val="bg1"/>
              </a:outerShdw>
            </a:effectLst>
          </p:spPr>
        </p:cxn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E0C2028E-A8B8-9DEC-A543-112438ADB987}"/>
                </a:ext>
              </a:extLst>
            </p:cNvPr>
            <p:cNvSpPr/>
            <p:nvPr/>
          </p:nvSpPr>
          <p:spPr bwMode="auto">
            <a:xfrm flipV="1">
              <a:off x="6119273" y="5798245"/>
              <a:ext cx="179566" cy="203062"/>
            </a:xfrm>
            <a:prstGeom prst="arc">
              <a:avLst/>
            </a:prstGeom>
            <a:noFill/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schemeClr val="bg1"/>
              </a:outerShdw>
            </a:effectLst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4D16BA4-30AE-B07D-308C-77582EB45696}"/>
                </a:ext>
              </a:extLst>
            </p:cNvPr>
            <p:cNvSpPr/>
            <p:nvPr/>
          </p:nvSpPr>
          <p:spPr bwMode="auto">
            <a:xfrm>
              <a:off x="7130503" y="4410039"/>
              <a:ext cx="107117" cy="107117"/>
            </a:xfrm>
            <a:prstGeom prst="ellipse">
              <a:avLst/>
            </a:prstGeom>
            <a:solidFill>
              <a:srgbClr val="00B050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B1E8F255-A3B3-A201-8C6B-7A9DD808F5B9}"/>
              </a:ext>
            </a:extLst>
          </p:cNvPr>
          <p:cNvSpPr txBox="1"/>
          <p:nvPr/>
        </p:nvSpPr>
        <p:spPr>
          <a:xfrm>
            <a:off x="4842943" y="3755737"/>
            <a:ext cx="2667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0070C0"/>
                </a:solidFill>
              </a:rPr>
              <a:t>A Software Architecture View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C0AE157-8522-57BD-7E9D-A51B63A0CE61}"/>
              </a:ext>
            </a:extLst>
          </p:cNvPr>
          <p:cNvGrpSpPr/>
          <p:nvPr/>
        </p:nvGrpSpPr>
        <p:grpSpPr>
          <a:xfrm>
            <a:off x="5720246" y="4063515"/>
            <a:ext cx="1096923" cy="428886"/>
            <a:chOff x="5720246" y="4063515"/>
            <a:chExt cx="1096923" cy="428886"/>
          </a:xfrm>
        </p:grpSpPr>
        <p:sp>
          <p:nvSpPr>
            <p:cNvPr id="58" name="Speech Bubble: Rectangle with Corners Rounded 57">
              <a:extLst>
                <a:ext uri="{FF2B5EF4-FFF2-40B4-BE49-F238E27FC236}">
                  <a16:creationId xmlns:a16="http://schemas.microsoft.com/office/drawing/2014/main" id="{EA10CA7C-0AC4-4C71-CE06-8044B8C5FD40}"/>
                </a:ext>
              </a:extLst>
            </p:cNvPr>
            <p:cNvSpPr/>
            <p:nvPr/>
          </p:nvSpPr>
          <p:spPr bwMode="auto">
            <a:xfrm>
              <a:off x="5728006" y="4063515"/>
              <a:ext cx="1089163" cy="428886"/>
            </a:xfrm>
            <a:prstGeom prst="wedgeRoundRectCallout">
              <a:avLst>
                <a:gd name="adj1" fmla="val -87301"/>
                <a:gd name="adj2" fmla="val 50470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4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Interacting</a:t>
              </a:r>
              <a:br>
                <a:rPr kumimoji="0" lang="en-CA" sz="14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</a:br>
              <a:r>
                <a:rPr kumimoji="0" lang="en-CA" sz="14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Features</a:t>
              </a:r>
            </a:p>
          </p:txBody>
        </p:sp>
        <p:sp>
          <p:nvSpPr>
            <p:cNvPr id="84" name="Speech Bubble: Rectangle with Corners Rounded 83">
              <a:extLst>
                <a:ext uri="{FF2B5EF4-FFF2-40B4-BE49-F238E27FC236}">
                  <a16:creationId xmlns:a16="http://schemas.microsoft.com/office/drawing/2014/main" id="{4A534E56-14EF-C9CA-014B-4B8D80B1E0A9}"/>
                </a:ext>
              </a:extLst>
            </p:cNvPr>
            <p:cNvSpPr/>
            <p:nvPr/>
          </p:nvSpPr>
          <p:spPr bwMode="auto">
            <a:xfrm>
              <a:off x="5720246" y="4063515"/>
              <a:ext cx="1089163" cy="428886"/>
            </a:xfrm>
            <a:prstGeom prst="wedgeRoundRectCallout">
              <a:avLst>
                <a:gd name="adj1" fmla="val 78962"/>
                <a:gd name="adj2" fmla="val 37929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Interacting</a:t>
              </a:r>
              <a:br>
                <a:rPr kumimoji="0" lang="en-CA" sz="1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</a:br>
              <a:r>
                <a:rPr kumimoji="0" lang="en-CA" sz="1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latin typeface="Arial Narrow" pitchFamily="34" charset="0"/>
                  <a:cs typeface="Arial" charset="0"/>
                </a:rPr>
                <a:t>Features!!</a:t>
              </a:r>
            </a:p>
          </p:txBody>
        </p: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9E053C34-0548-BFBB-D04D-8759151C5421}"/>
              </a:ext>
            </a:extLst>
          </p:cNvPr>
          <p:cNvCxnSpPr/>
          <p:nvPr/>
        </p:nvCxnSpPr>
        <p:spPr bwMode="auto">
          <a:xfrm flipV="1">
            <a:off x="3281080" y="2553828"/>
            <a:ext cx="0" cy="57036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4A5002C-FC71-1D59-5082-354A51531E66}"/>
              </a:ext>
            </a:extLst>
          </p:cNvPr>
          <p:cNvCxnSpPr>
            <a:cxnSpLocks/>
            <a:endCxn id="42" idx="3"/>
          </p:cNvCxnSpPr>
          <p:nvPr/>
        </p:nvCxnSpPr>
        <p:spPr bwMode="auto">
          <a:xfrm flipH="1">
            <a:off x="5214104" y="1607455"/>
            <a:ext cx="47226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5" name="Explosion: 8 Points 94">
            <a:extLst>
              <a:ext uri="{FF2B5EF4-FFF2-40B4-BE49-F238E27FC236}">
                <a16:creationId xmlns:a16="http://schemas.microsoft.com/office/drawing/2014/main" id="{AEB5E212-1B7E-E29A-0B5B-25F5453B4B42}"/>
              </a:ext>
            </a:extLst>
          </p:cNvPr>
          <p:cNvSpPr/>
          <p:nvPr/>
        </p:nvSpPr>
        <p:spPr bwMode="auto">
          <a:xfrm>
            <a:off x="6082654" y="5834596"/>
            <a:ext cx="317500" cy="334433"/>
          </a:xfrm>
          <a:prstGeom prst="irregularSeal1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 w="12700">
                <a:solidFill>
                  <a:schemeClr val="tx1"/>
                </a:solidFill>
              </a:ln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17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6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57" grpId="0"/>
      <p:bldP spid="9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2E55D2-B88A-2E48-4B08-71DC3F983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Feature Interactions Problem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9F412-6C64-6825-7E0B-93709965B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2877669"/>
            <a:ext cx="8686800" cy="4186519"/>
          </a:xfrm>
        </p:spPr>
        <p:txBody>
          <a:bodyPr>
            <a:normAutofit fontScale="92500" lnSpcReduction="10000"/>
          </a:bodyPr>
          <a:lstStyle/>
          <a:p>
            <a:r>
              <a:rPr lang="en-CA" u="sng" dirty="0"/>
              <a:t>Feature</a:t>
            </a:r>
            <a:r>
              <a:rPr lang="en-CA" dirty="0"/>
              <a:t>: an ordered set of action steps designed to produce a desired system outcome</a:t>
            </a:r>
          </a:p>
          <a:p>
            <a:r>
              <a:rPr lang="en-CA" u="sng" dirty="0"/>
              <a:t>Feature interactions</a:t>
            </a:r>
            <a:r>
              <a:rPr lang="en-CA" dirty="0"/>
              <a:t> can occur when two or more feature executions (inadvertently) interfere with each other, resulting in an undesirable outcome</a:t>
            </a:r>
          </a:p>
          <a:p>
            <a:r>
              <a:rPr lang="en-CA" dirty="0"/>
              <a:t>Necessary conditions:</a:t>
            </a:r>
          </a:p>
          <a:p>
            <a:pPr lvl="1"/>
            <a:r>
              <a:rPr lang="en-CA" dirty="0"/>
              <a:t>A </a:t>
            </a:r>
            <a:r>
              <a:rPr lang="en-CA" u="sng" dirty="0"/>
              <a:t>hazardous precondition (initial state)</a:t>
            </a:r>
            <a:r>
              <a:rPr lang="en-CA" dirty="0"/>
              <a:t>: combination of system and environment states that has the potential to cause feature interactions</a:t>
            </a:r>
          </a:p>
          <a:p>
            <a:pPr lvl="1"/>
            <a:r>
              <a:rPr lang="en-CA" u="sng" dirty="0"/>
              <a:t>Shared resources</a:t>
            </a:r>
            <a:r>
              <a:rPr lang="en-CA" dirty="0"/>
              <a:t>: One or more system or environment resources that are shared by interacting feature executions</a:t>
            </a:r>
          </a:p>
          <a:p>
            <a:pPr lvl="1"/>
            <a:r>
              <a:rPr lang="en-CA" u="sng" dirty="0"/>
              <a:t>Temporal overlap</a:t>
            </a:r>
            <a:r>
              <a:rPr lang="en-CA" dirty="0"/>
              <a:t>: A particular interleaving of action steps belonging to different feature executions leading to at least one of them producing an undesirable outcome</a:t>
            </a:r>
          </a:p>
          <a:p>
            <a:pPr lvl="2"/>
            <a:r>
              <a:rPr lang="en-CA" i="1" dirty="0"/>
              <a:t>But, </a:t>
            </a:r>
            <a:r>
              <a:rPr lang="en-CA" i="1" u="sng" dirty="0"/>
              <a:t>only some interleavings can cause feature interaction </a:t>
            </a:r>
            <a:r>
              <a:rPr lang="en-CA" dirty="0"/>
              <a:t>(</a:t>
            </a:r>
            <a:r>
              <a:rPr lang="en-CA" i="1" u="sng" dirty="0"/>
              <a:t>time dependent</a:t>
            </a:r>
            <a:r>
              <a:rPr lang="en-CA" dirty="0"/>
              <a:t>, </a:t>
            </a:r>
            <a:r>
              <a:rPr lang="en-CA" i="1" u="sng" dirty="0"/>
              <a:t>state dependent</a:t>
            </a:r>
            <a:r>
              <a:rPr lang="en-CA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21689E-F409-03C1-77FF-9BE9CDD2A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293" y="642895"/>
            <a:ext cx="3243414" cy="236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66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2A4ED-C54B-10D1-9155-DE0055760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Feature Interactions Problem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48D16-01D6-3632-4C4B-45108CE44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2953863"/>
            <a:ext cx="8686800" cy="2971800"/>
          </a:xfrm>
        </p:spPr>
        <p:txBody>
          <a:bodyPr>
            <a:normAutofit lnSpcReduction="10000"/>
          </a:bodyPr>
          <a:lstStyle/>
          <a:p>
            <a:r>
              <a:rPr lang="en-CA" dirty="0"/>
              <a:t>What makes feature interactions highly problematic:</a:t>
            </a:r>
          </a:p>
          <a:p>
            <a:pPr lvl="1"/>
            <a:r>
              <a:rPr lang="en-CA" dirty="0"/>
              <a:t>The source and cause of the conflict are not always obvious (i.e., difficult to anticipate)</a:t>
            </a:r>
          </a:p>
          <a:p>
            <a:pPr lvl="1"/>
            <a:r>
              <a:rPr lang="en-CA" dirty="0"/>
              <a:t>The interacting features are often specified independently of each other</a:t>
            </a:r>
          </a:p>
          <a:p>
            <a:pPr lvl="1"/>
            <a:r>
              <a:rPr lang="en-CA" dirty="0"/>
              <a:t>In feature rich systems, this can result in an unmanageable combinatorial explosion of possible feature interaction scenarios</a:t>
            </a:r>
          </a:p>
          <a:p>
            <a:pPr lvl="2"/>
            <a:r>
              <a:rPr lang="en-CA" dirty="0"/>
              <a:t>E.g.: In classical telephony, these were in the order of 10</a:t>
            </a:r>
            <a:r>
              <a:rPr lang="en-CA" baseline="30000" dirty="0"/>
              <a:t>4</a:t>
            </a:r>
            <a:r>
              <a:rPr lang="en-CA" dirty="0"/>
              <a:t> </a:t>
            </a:r>
          </a:p>
          <a:p>
            <a:pPr lvl="2"/>
            <a:r>
              <a:rPr lang="en-CA" i="1" u="sng" dirty="0"/>
              <a:t>How many can we expect to find in something as complex as a “Smart City”?</a:t>
            </a:r>
          </a:p>
          <a:p>
            <a:pPr lvl="1"/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6646A-E8D7-5080-C15A-CDF20FE02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293" y="642895"/>
            <a:ext cx="3243414" cy="2360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9C273F-FCC0-4BAC-FA3C-5DAC70032BD5}"/>
              </a:ext>
            </a:extLst>
          </p:cNvPr>
          <p:cNvSpPr txBox="1"/>
          <p:nvPr/>
        </p:nvSpPr>
        <p:spPr>
          <a:xfrm>
            <a:off x="506506" y="5636895"/>
            <a:ext cx="8130988" cy="92333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l">
              <a:defRPr sz="3600" b="1" i="1">
                <a:solidFill>
                  <a:srgbClr val="FF0000"/>
                </a:solidFill>
                <a:latin typeface="Comic Sans MS" panose="030F0702030302020204" pitchFamily="66" charset="0"/>
              </a:defRPr>
            </a:lvl1pPr>
          </a:lstStyle>
          <a:p>
            <a:pPr marL="358775" indent="-358775">
              <a:tabLst>
                <a:tab pos="358775" algn="l"/>
              </a:tabLst>
            </a:pPr>
            <a:r>
              <a:rPr lang="en-CA" sz="1800" dirty="0">
                <a:sym typeface="Wingdings" panose="05000000000000000000" pitchFamily="2" charset="2"/>
              </a:rPr>
              <a:t>	</a:t>
            </a:r>
            <a:r>
              <a:rPr lang="en-CA" sz="1800" dirty="0"/>
              <a:t>It is safe to conclude that in these kinds of complex systems it will </a:t>
            </a:r>
            <a:r>
              <a:rPr lang="en-CA" sz="1800" u="sng" dirty="0"/>
              <a:t>never be practically feasible </a:t>
            </a:r>
            <a:r>
              <a:rPr lang="en-CA" sz="1800" dirty="0"/>
              <a:t>to identify, in advance, all possible feature interactions that can (and, invariably, will) occur</a:t>
            </a:r>
          </a:p>
        </p:txBody>
      </p:sp>
    </p:spTree>
    <p:extLst>
      <p:ext uri="{BB962C8B-B14F-4D97-AF65-F5344CB8AC3E}">
        <p14:creationId xmlns:p14="http://schemas.microsoft.com/office/powerpoint/2010/main" val="261076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 autoUpdateAnimBg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53056-BBE9-98B6-C316-07E97AC1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More “Smart” Trouble Brewing…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E1F80C-2377-30C4-D9E0-2D57DBB9C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49" y="928797"/>
            <a:ext cx="4160052" cy="2866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0A7873-3ADA-A579-5F03-6611B711C850}"/>
              </a:ext>
            </a:extLst>
          </p:cNvPr>
          <p:cNvSpPr txBox="1"/>
          <p:nvPr/>
        </p:nvSpPr>
        <p:spPr>
          <a:xfrm>
            <a:off x="6250728" y="2454905"/>
            <a:ext cx="977153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1400" b="1" dirty="0"/>
              <a:t>“Smart”</a:t>
            </a:r>
            <a:br>
              <a:rPr lang="en-CA" sz="1400" b="1" dirty="0"/>
            </a:br>
            <a:r>
              <a:rPr lang="en-CA" sz="1400" b="1" dirty="0"/>
              <a:t>SW</a:t>
            </a:r>
            <a:br>
              <a:rPr lang="en-CA" sz="1400" b="1" dirty="0"/>
            </a:br>
            <a:r>
              <a:rPr lang="en-CA" sz="1400" b="1" dirty="0"/>
              <a:t>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AA0A3-CAE6-769D-8CD7-D09B43584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462" y="769394"/>
            <a:ext cx="1974477" cy="318807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4A74A94B-FD53-A3EB-DF2D-8966D37D1F42}"/>
              </a:ext>
            </a:extLst>
          </p:cNvPr>
          <p:cNvGrpSpPr/>
          <p:nvPr/>
        </p:nvGrpSpPr>
        <p:grpSpPr>
          <a:xfrm>
            <a:off x="5618842" y="1163963"/>
            <a:ext cx="1173719" cy="1290942"/>
            <a:chOff x="5618842" y="1163963"/>
            <a:chExt cx="1173719" cy="129094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434460E-488C-D03C-2541-229785D4C0CA}"/>
                </a:ext>
              </a:extLst>
            </p:cNvPr>
            <p:cNvGrpSpPr/>
            <p:nvPr/>
          </p:nvGrpSpPr>
          <p:grpSpPr>
            <a:xfrm>
              <a:off x="5618842" y="1163963"/>
              <a:ext cx="1173719" cy="1043157"/>
              <a:chOff x="5648440" y="1184890"/>
              <a:chExt cx="1173719" cy="10431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D3CB460-21F5-33EC-6DD2-1C24C2CCA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11038" y="1414093"/>
                <a:ext cx="622823" cy="813954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11FC4CD-332E-D4D3-BCB8-59206EA65F4B}"/>
                  </a:ext>
                </a:extLst>
              </p:cNvPr>
              <p:cNvSpPr txBox="1"/>
              <p:nvPr/>
            </p:nvSpPr>
            <p:spPr>
              <a:xfrm>
                <a:off x="5648440" y="1184890"/>
                <a:ext cx="11737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200" b="1" dirty="0">
                    <a:solidFill>
                      <a:srgbClr val="0070C0"/>
                    </a:solidFill>
                  </a:rPr>
                  <a:t>Human Users</a:t>
                </a:r>
              </a:p>
            </p:txBody>
          </p:sp>
        </p:grp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870CAC4-B382-F275-0FB4-C167A1CCB9AE}"/>
                </a:ext>
              </a:extLst>
            </p:cNvPr>
            <p:cNvCxnSpPr>
              <a:cxnSpLocks/>
              <a:stCxn id="22" idx="2"/>
            </p:cNvCxnSpPr>
            <p:nvPr/>
          </p:nvCxnSpPr>
          <p:spPr bwMode="auto">
            <a:xfrm>
              <a:off x="6292852" y="2207120"/>
              <a:ext cx="134842" cy="247785"/>
            </a:xfrm>
            <a:prstGeom prst="straightConnector1">
              <a:avLst/>
            </a:prstGeom>
            <a:ln w="38100">
              <a:headEnd type="none" w="med" len="med"/>
              <a:tailEnd type="arrow" w="sm" len="sm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3902D84-01AC-915F-37AC-A21E24B0EA89}"/>
              </a:ext>
            </a:extLst>
          </p:cNvPr>
          <p:cNvGrpSpPr/>
          <p:nvPr/>
        </p:nvGrpSpPr>
        <p:grpSpPr>
          <a:xfrm>
            <a:off x="6980860" y="1220582"/>
            <a:ext cx="1428429" cy="1227599"/>
            <a:chOff x="6980860" y="1220582"/>
            <a:chExt cx="1428429" cy="1227599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41B606F-9542-2293-ABE2-20AAD82C4DE5}"/>
                </a:ext>
              </a:extLst>
            </p:cNvPr>
            <p:cNvGrpSpPr/>
            <p:nvPr/>
          </p:nvGrpSpPr>
          <p:grpSpPr>
            <a:xfrm>
              <a:off x="6980860" y="1220582"/>
              <a:ext cx="1428429" cy="907479"/>
              <a:chOff x="6954026" y="1310985"/>
              <a:chExt cx="1428429" cy="907479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CC3B8BE2-99FD-F8A8-E380-6CBF8A6DF1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54026" y="1310985"/>
                <a:ext cx="691126" cy="907479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E514305-3E7B-5FCA-3262-8728AFEED249}"/>
                  </a:ext>
                </a:extLst>
              </p:cNvPr>
              <p:cNvSpPr txBox="1"/>
              <p:nvPr/>
            </p:nvSpPr>
            <p:spPr>
              <a:xfrm>
                <a:off x="7550176" y="1561859"/>
                <a:ext cx="8322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200" b="1" dirty="0">
                    <a:solidFill>
                      <a:srgbClr val="0070C0"/>
                    </a:solidFill>
                  </a:rPr>
                  <a:t>Diversity</a:t>
                </a:r>
              </a:p>
            </p:txBody>
          </p:sp>
        </p:grp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8D9F5224-C1EE-2271-EA9F-72F788C0E0D8}"/>
                </a:ext>
              </a:extLst>
            </p:cNvPr>
            <p:cNvCxnSpPr>
              <a:cxnSpLocks/>
              <a:stCxn id="46" idx="2"/>
            </p:cNvCxnSpPr>
            <p:nvPr/>
          </p:nvCxnSpPr>
          <p:spPr bwMode="auto">
            <a:xfrm flipH="1">
              <a:off x="7102809" y="2128061"/>
              <a:ext cx="223614" cy="320120"/>
            </a:xfrm>
            <a:prstGeom prst="straightConnector1">
              <a:avLst/>
            </a:prstGeom>
            <a:ln w="38100">
              <a:headEnd type="none" w="med" len="med"/>
              <a:tailEnd type="arrow" w="sm" len="sm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3730CE8B-E3B8-9942-2209-A85B2A4D5F52}"/>
              </a:ext>
            </a:extLst>
          </p:cNvPr>
          <p:cNvGrpSpPr/>
          <p:nvPr/>
        </p:nvGrpSpPr>
        <p:grpSpPr>
          <a:xfrm>
            <a:off x="4901545" y="1687036"/>
            <a:ext cx="1354510" cy="1038144"/>
            <a:chOff x="4901545" y="1687036"/>
            <a:chExt cx="1354510" cy="103814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0D4BC15-8AE3-A333-E574-0BF0869BFC19}"/>
                </a:ext>
              </a:extLst>
            </p:cNvPr>
            <p:cNvGrpSpPr/>
            <p:nvPr/>
          </p:nvGrpSpPr>
          <p:grpSpPr>
            <a:xfrm>
              <a:off x="4901545" y="1687036"/>
              <a:ext cx="1050289" cy="1038144"/>
              <a:chOff x="4901545" y="1687036"/>
              <a:chExt cx="1050289" cy="103814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0FE73BB-13C1-89CE-21A9-0E26043904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60608" y="1687036"/>
                <a:ext cx="717634" cy="795155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9154645-ECB0-1AAC-0D2B-7B9CCC67497C}"/>
                  </a:ext>
                </a:extLst>
              </p:cNvPr>
              <p:cNvSpPr txBox="1"/>
              <p:nvPr/>
            </p:nvSpPr>
            <p:spPr>
              <a:xfrm>
                <a:off x="4901545" y="2448181"/>
                <a:ext cx="105028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200" b="1" dirty="0">
                    <a:solidFill>
                      <a:srgbClr val="0070C0"/>
                    </a:solidFill>
                  </a:rPr>
                  <a:t>Distribution</a:t>
                </a:r>
              </a:p>
            </p:txBody>
          </p:sp>
        </p:grp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A77417B5-9446-367E-3AEE-277D454303A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54570" y="2265197"/>
              <a:ext cx="501485" cy="344477"/>
            </a:xfrm>
            <a:prstGeom prst="straightConnector1">
              <a:avLst/>
            </a:prstGeom>
            <a:ln w="38100">
              <a:headEnd type="none" w="med" len="med"/>
              <a:tailEnd type="arrow" w="sm" len="sm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468FBC4-5CA8-48F2-0096-D3C70DA21CFC}"/>
              </a:ext>
            </a:extLst>
          </p:cNvPr>
          <p:cNvGrpSpPr/>
          <p:nvPr/>
        </p:nvGrpSpPr>
        <p:grpSpPr>
          <a:xfrm>
            <a:off x="4937468" y="2797733"/>
            <a:ext cx="1313260" cy="1220889"/>
            <a:chOff x="4937468" y="2797733"/>
            <a:chExt cx="1313260" cy="122088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5A8F5281-7394-1F5F-C98A-B21FA27A4C17}"/>
                </a:ext>
              </a:extLst>
            </p:cNvPr>
            <p:cNvGrpSpPr/>
            <p:nvPr/>
          </p:nvGrpSpPr>
          <p:grpSpPr>
            <a:xfrm>
              <a:off x="4937468" y="2797733"/>
              <a:ext cx="1021397" cy="1220889"/>
              <a:chOff x="4937468" y="2797733"/>
              <a:chExt cx="1021397" cy="1220889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CE4A0D5D-AC60-BCC9-2F47-EAE1D51BB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90425" y="2797733"/>
                <a:ext cx="968440" cy="924110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5C4BC29-538C-807A-EEED-72C6854213A4}"/>
                  </a:ext>
                </a:extLst>
              </p:cNvPr>
              <p:cNvSpPr txBox="1"/>
              <p:nvPr/>
            </p:nvSpPr>
            <p:spPr>
              <a:xfrm>
                <a:off x="4937468" y="3741623"/>
                <a:ext cx="9877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200" b="1" dirty="0">
                    <a:solidFill>
                      <a:srgbClr val="0070C0"/>
                    </a:solidFill>
                  </a:rPr>
                  <a:t>Physicality</a:t>
                </a:r>
              </a:p>
            </p:txBody>
          </p:sp>
        </p:grp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6528852D-F527-F8C1-898A-70D7DC441DFE}"/>
                </a:ext>
              </a:extLst>
            </p:cNvPr>
            <p:cNvCxnSpPr>
              <a:cxnSpLocks/>
              <a:endCxn id="13" idx="1"/>
            </p:cNvCxnSpPr>
            <p:nvPr/>
          </p:nvCxnSpPr>
          <p:spPr bwMode="auto">
            <a:xfrm flipV="1">
              <a:off x="5812540" y="2824237"/>
              <a:ext cx="438188" cy="236926"/>
            </a:xfrm>
            <a:prstGeom prst="straightConnector1">
              <a:avLst/>
            </a:prstGeom>
            <a:ln w="38100">
              <a:headEnd type="none" w="med" len="med"/>
              <a:tailEnd type="arrow" w="sm" len="sm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54DA289-358F-C9AC-BB1B-90917BD15341}"/>
              </a:ext>
            </a:extLst>
          </p:cNvPr>
          <p:cNvGrpSpPr/>
          <p:nvPr/>
        </p:nvGrpSpPr>
        <p:grpSpPr>
          <a:xfrm>
            <a:off x="6065082" y="3193569"/>
            <a:ext cx="1348447" cy="1496835"/>
            <a:chOff x="6065082" y="3193569"/>
            <a:chExt cx="1348447" cy="149683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4BDC612-B142-E679-2E77-ED62525D4F3D}"/>
                </a:ext>
              </a:extLst>
            </p:cNvPr>
            <p:cNvGrpSpPr/>
            <p:nvPr/>
          </p:nvGrpSpPr>
          <p:grpSpPr>
            <a:xfrm>
              <a:off x="6065082" y="3645040"/>
              <a:ext cx="1348447" cy="1045364"/>
              <a:chOff x="6065082" y="3438853"/>
              <a:chExt cx="1348447" cy="104536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4E9FE52-7520-4982-CD54-D3DED8BD6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02245" y="3438853"/>
                <a:ext cx="874122" cy="813954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3A6AF3D-B36B-132B-AED8-6C774E43DEB5}"/>
                  </a:ext>
                </a:extLst>
              </p:cNvPr>
              <p:cNvSpPr txBox="1"/>
              <p:nvPr/>
            </p:nvSpPr>
            <p:spPr>
              <a:xfrm>
                <a:off x="6065082" y="4207218"/>
                <a:ext cx="13484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200" b="1" dirty="0">
                    <a:solidFill>
                      <a:srgbClr val="0070C0"/>
                    </a:solidFill>
                  </a:rPr>
                  <a:t>Unpredictability</a:t>
                </a:r>
              </a:p>
            </p:txBody>
          </p:sp>
        </p:grp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437A17C7-B9B4-6469-BAE4-4D2CA5ED3C82}"/>
                </a:ext>
              </a:extLst>
            </p:cNvPr>
            <p:cNvCxnSpPr>
              <a:cxnSpLocks/>
              <a:stCxn id="9" idx="0"/>
              <a:endCxn id="13" idx="2"/>
            </p:cNvCxnSpPr>
            <p:nvPr/>
          </p:nvCxnSpPr>
          <p:spPr bwMode="auto">
            <a:xfrm flipH="1" flipV="1">
              <a:off x="6739305" y="3193569"/>
              <a:ext cx="1" cy="451471"/>
            </a:xfrm>
            <a:prstGeom prst="straightConnector1">
              <a:avLst/>
            </a:prstGeom>
            <a:ln w="38100">
              <a:headEnd type="none" w="med" len="med"/>
              <a:tailEnd type="arrow" w="sm" len="sm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73F9B6C-C9E0-EA18-9902-12ECA9A877EC}"/>
              </a:ext>
            </a:extLst>
          </p:cNvPr>
          <p:cNvGrpSpPr/>
          <p:nvPr/>
        </p:nvGrpSpPr>
        <p:grpSpPr>
          <a:xfrm>
            <a:off x="7102809" y="3065810"/>
            <a:ext cx="1380302" cy="1147331"/>
            <a:chOff x="7102809" y="3065810"/>
            <a:chExt cx="1380302" cy="114733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A1211F9-72F7-69AB-128D-89247DA23B1E}"/>
                </a:ext>
              </a:extLst>
            </p:cNvPr>
            <p:cNvGrpSpPr/>
            <p:nvPr/>
          </p:nvGrpSpPr>
          <p:grpSpPr>
            <a:xfrm>
              <a:off x="7545034" y="3065810"/>
              <a:ext cx="938077" cy="1147331"/>
              <a:chOff x="7545034" y="3065810"/>
              <a:chExt cx="938077" cy="1147331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7FB7D683-1378-EAF9-3D4B-F7A1FF669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77010" y="3065810"/>
                <a:ext cx="874123" cy="892722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207B84E-1B02-FD70-8E04-9BD5BC5CF08E}"/>
                  </a:ext>
                </a:extLst>
              </p:cNvPr>
              <p:cNvSpPr txBox="1"/>
              <p:nvPr/>
            </p:nvSpPr>
            <p:spPr>
              <a:xfrm>
                <a:off x="7545034" y="3936142"/>
                <a:ext cx="9380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200" b="1" dirty="0">
                    <a:solidFill>
                      <a:srgbClr val="0070C0"/>
                    </a:solidFill>
                  </a:rPr>
                  <a:t>Ambiguity</a:t>
                </a:r>
              </a:p>
            </p:txBody>
          </p:sp>
        </p:grp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F9CC276C-3217-4F99-1F9F-CE3E8ADD479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102809" y="3200293"/>
              <a:ext cx="569177" cy="358130"/>
            </a:xfrm>
            <a:prstGeom prst="straightConnector1">
              <a:avLst/>
            </a:prstGeom>
            <a:ln w="38100">
              <a:headEnd type="none" w="med" len="med"/>
              <a:tailEnd type="arrow" w="sm" len="sm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0CCA5DF-4458-5F1C-A1B1-21CA0587BDE2}"/>
              </a:ext>
            </a:extLst>
          </p:cNvPr>
          <p:cNvGrpSpPr/>
          <p:nvPr/>
        </p:nvGrpSpPr>
        <p:grpSpPr>
          <a:xfrm>
            <a:off x="7227881" y="2043460"/>
            <a:ext cx="1544951" cy="1048734"/>
            <a:chOff x="7227881" y="2043460"/>
            <a:chExt cx="1544951" cy="1048734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CABC1ED-7B48-DCAB-FDCC-DE17DB1C84EA}"/>
                </a:ext>
              </a:extLst>
            </p:cNvPr>
            <p:cNvGrpSpPr/>
            <p:nvPr/>
          </p:nvGrpSpPr>
          <p:grpSpPr>
            <a:xfrm>
              <a:off x="7640792" y="2043460"/>
              <a:ext cx="1132040" cy="1048734"/>
              <a:chOff x="7610854" y="1972686"/>
              <a:chExt cx="1132040" cy="104873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09EDD9E-5DFB-835A-E009-3889D0DB9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645152" y="1972686"/>
                <a:ext cx="1009943" cy="784739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63B360D-E13E-ACC3-D572-1832D21A26A1}"/>
                  </a:ext>
                </a:extLst>
              </p:cNvPr>
              <p:cNvSpPr txBox="1"/>
              <p:nvPr/>
            </p:nvSpPr>
            <p:spPr>
              <a:xfrm>
                <a:off x="7610854" y="2744421"/>
                <a:ext cx="11320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200" b="1" dirty="0">
                    <a:solidFill>
                      <a:srgbClr val="0070C0"/>
                    </a:solidFill>
                  </a:rPr>
                  <a:t>Concurrency</a:t>
                </a:r>
              </a:p>
            </p:txBody>
          </p:sp>
        </p:grp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F451B11-FB60-32E0-2000-9FB82B0307A1}"/>
                </a:ext>
              </a:extLst>
            </p:cNvPr>
            <p:cNvCxnSpPr>
              <a:cxnSpLocks/>
              <a:endCxn id="13" idx="3"/>
            </p:cNvCxnSpPr>
            <p:nvPr/>
          </p:nvCxnSpPr>
          <p:spPr bwMode="auto">
            <a:xfrm flipH="1">
              <a:off x="7227881" y="2571415"/>
              <a:ext cx="635681" cy="252822"/>
            </a:xfrm>
            <a:prstGeom prst="straightConnector1">
              <a:avLst/>
            </a:prstGeom>
            <a:ln w="38100">
              <a:headEnd type="none" w="med" len="med"/>
              <a:tailEnd type="arrow" w="sm" len="sm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99" name="Content Placeholder 11">
            <a:extLst>
              <a:ext uri="{FF2B5EF4-FFF2-40B4-BE49-F238E27FC236}">
                <a16:creationId xmlns:a16="http://schemas.microsoft.com/office/drawing/2014/main" id="{D500033F-1F53-A2E2-E2C4-A7C3E27D0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654" y="4679412"/>
            <a:ext cx="8597581" cy="1846659"/>
          </a:xfr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inden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None/>
              <a:tabLst>
                <a:tab pos="358775" algn="l"/>
              </a:tabLst>
            </a:pPr>
            <a:r>
              <a:rPr lang="en-CA" i="1" kern="1200" dirty="0">
                <a:solidFill>
                  <a:srgbClr val="FF0000"/>
                </a:solidFill>
                <a:cs typeface="Arial" pitchFamily="34" charset="0"/>
              </a:rPr>
              <a:t>This brave new world of “smart” things fundamentally involves interactions between software and the </a:t>
            </a:r>
            <a:r>
              <a:rPr lang="en-CA" i="1" u="sng" kern="1200" dirty="0">
                <a:solidFill>
                  <a:srgbClr val="FF0000"/>
                </a:solidFill>
                <a:cs typeface="Arial" pitchFamily="34" charset="0"/>
              </a:rPr>
              <a:t>physical</a:t>
            </a:r>
            <a:r>
              <a:rPr lang="en-CA" i="1" kern="1200" dirty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n-CA" i="1" u="sng" kern="1200" dirty="0">
                <a:solidFill>
                  <a:srgbClr val="FF0000"/>
                </a:solidFill>
                <a:cs typeface="Arial" pitchFamily="34" charset="0"/>
              </a:rPr>
              <a:t>non-computational (Gödel’s theorem)</a:t>
            </a:r>
            <a:r>
              <a:rPr lang="en-CA" i="1" kern="1200" dirty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n-CA" i="1" u="sng" kern="1200" dirty="0">
                <a:solidFill>
                  <a:srgbClr val="FF0000"/>
                </a:solidFill>
                <a:cs typeface="Arial" pitchFamily="34" charset="0"/>
              </a:rPr>
              <a:t>non-digital</a:t>
            </a:r>
            <a:r>
              <a:rPr lang="en-CA" i="1" kern="1200" dirty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n-CA" i="1" u="sng" kern="1200" dirty="0">
                <a:solidFill>
                  <a:srgbClr val="FF0000"/>
                </a:solidFill>
                <a:cs typeface="Arial" pitchFamily="34" charset="0"/>
              </a:rPr>
              <a:t>unpredictable</a:t>
            </a:r>
            <a:r>
              <a:rPr lang="en-CA" i="1" kern="1200" dirty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n-CA" i="1" u="sng" kern="1200" dirty="0">
                <a:solidFill>
                  <a:srgbClr val="FF0000"/>
                </a:solidFill>
                <a:cs typeface="Arial" pitchFamily="34" charset="0"/>
              </a:rPr>
              <a:t>ambivalent</a:t>
            </a:r>
            <a:r>
              <a:rPr lang="en-CA" i="1" kern="1200" dirty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n-CA" i="1" u="sng" kern="1200" dirty="0">
                <a:solidFill>
                  <a:srgbClr val="FF0000"/>
                </a:solidFill>
                <a:cs typeface="Arial" pitchFamily="34" charset="0"/>
              </a:rPr>
              <a:t>diverse</a:t>
            </a:r>
            <a:r>
              <a:rPr lang="en-CA" i="1" kern="1200" dirty="0">
                <a:solidFill>
                  <a:srgbClr val="FF0000"/>
                </a:solidFill>
                <a:cs typeface="Arial" pitchFamily="34" charset="0"/>
              </a:rPr>
              <a:t>, and </a:t>
            </a:r>
            <a:r>
              <a:rPr lang="en-CA" i="1" u="sng" kern="1200" dirty="0">
                <a:solidFill>
                  <a:srgbClr val="FF0000"/>
                </a:solidFill>
                <a:cs typeface="Arial" pitchFamily="34" charset="0"/>
              </a:rPr>
              <a:t>complex</a:t>
            </a:r>
            <a:r>
              <a:rPr lang="en-CA" i="1" kern="1200" dirty="0">
                <a:solidFill>
                  <a:srgbClr val="FF0000"/>
                </a:solidFill>
                <a:cs typeface="Arial" pitchFamily="34" charset="0"/>
              </a:rPr>
              <a:t> entities and dynamic phenomena, which characterize the natural world</a:t>
            </a:r>
          </a:p>
        </p:txBody>
      </p:sp>
      <p:sp>
        <p:nvSpPr>
          <p:cNvPr id="100" name="Rounded Rectangular Callout 42">
            <a:extLst>
              <a:ext uri="{FF2B5EF4-FFF2-40B4-BE49-F238E27FC236}">
                <a16:creationId xmlns:a16="http://schemas.microsoft.com/office/drawing/2014/main" id="{69C31416-6331-D104-84BC-657C82084960}"/>
              </a:ext>
            </a:extLst>
          </p:cNvPr>
          <p:cNvSpPr/>
          <p:nvPr/>
        </p:nvSpPr>
        <p:spPr bwMode="auto">
          <a:xfrm>
            <a:off x="3299012" y="1221137"/>
            <a:ext cx="2073927" cy="500637"/>
          </a:xfrm>
          <a:prstGeom prst="wedgeRoundRectCallout">
            <a:avLst>
              <a:gd name="adj1" fmla="val 65876"/>
              <a:gd name="adj2" fmla="val -27649"/>
              <a:gd name="adj3" fmla="val 16667"/>
            </a:avLst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l" defTabSz="958850" eaLnBrk="0" hangingPunct="0">
              <a:defRPr/>
            </a:pPr>
            <a:r>
              <a:rPr lang="en-US" sz="1200" b="1" dirty="0">
                <a:latin typeface="Comic Sans MS" pitchFamily="66" charset="0"/>
              </a:rPr>
              <a:t>It’s not limited just to cyber-physical systems!</a:t>
            </a:r>
          </a:p>
        </p:txBody>
      </p:sp>
    </p:spTree>
    <p:extLst>
      <p:ext uri="{BB962C8B-B14F-4D97-AF65-F5344CB8AC3E}">
        <p14:creationId xmlns:p14="http://schemas.microsoft.com/office/powerpoint/2010/main" val="132648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9" grpId="0" animBg="1"/>
      <p:bldP spid="10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CFDCFE-CF32-EE54-B542-E7AEDD5F2E83}"/>
              </a:ext>
            </a:extLst>
          </p:cNvPr>
          <p:cNvSpPr txBox="1"/>
          <p:nvPr/>
        </p:nvSpPr>
        <p:spPr>
          <a:xfrm>
            <a:off x="596153" y="3763773"/>
            <a:ext cx="79516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32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Q1:</a:t>
            </a:r>
            <a:r>
              <a:rPr lang="en-CA" sz="3200" b="1" i="1" dirty="0">
                <a:latin typeface="Comic Sans MS" panose="030F0702030302020204" pitchFamily="66" charset="0"/>
              </a:rPr>
              <a:t> Are there any significant</a:t>
            </a:r>
            <a:r>
              <a:rPr lang="en-CA" sz="3200" b="1" i="1" u="sng" dirty="0">
                <a:latin typeface="Comic Sans MS" panose="030F0702030302020204" pitchFamily="66" charset="0"/>
              </a:rPr>
              <a:t> research questions</a:t>
            </a:r>
            <a:r>
              <a:rPr lang="en-CA" sz="3200" b="1" i="1" dirty="0">
                <a:latin typeface="Comic Sans MS" panose="030F0702030302020204" pitchFamily="66" charset="0"/>
              </a:rPr>
              <a:t> still left in the domain of software architecture?</a:t>
            </a:r>
          </a:p>
          <a:p>
            <a:pPr algn="l"/>
            <a:r>
              <a:rPr lang="en-CA" sz="32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Q2:</a:t>
            </a:r>
            <a:r>
              <a:rPr lang="en-CA" sz="3200" b="1" i="1" dirty="0">
                <a:latin typeface="Comic Sans MS" panose="030F0702030302020204" pitchFamily="66" charset="0"/>
              </a:rPr>
              <a:t> If so, what are they and why have they not been addressed?</a:t>
            </a: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909F5616-1F01-7E59-94C9-ECAF2975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 Old Problem Solved?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808378-0AED-38D2-5C6B-C176072B179A}"/>
              </a:ext>
            </a:extLst>
          </p:cNvPr>
          <p:cNvSpPr txBox="1"/>
          <p:nvPr/>
        </p:nvSpPr>
        <p:spPr>
          <a:xfrm>
            <a:off x="66875" y="728523"/>
            <a:ext cx="6047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Nowadays, we have at our disposal…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7EE35D3-456C-E0D7-326B-74672A864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91" y="1309111"/>
            <a:ext cx="7096168" cy="23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>
            <a:extLst>
              <a:ext uri="{FF2B5EF4-FFF2-40B4-BE49-F238E27FC236}">
                <a16:creationId xmlns:a16="http://schemas.microsoft.com/office/drawing/2014/main" id="{04DF0E72-4C6F-0D9D-8EF5-A7B8F2C64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More “Smart” Trouble Brewing…</a:t>
            </a: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5D26DEE7-67D2-CBEB-100A-42791D310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88201"/>
            <a:ext cx="4431364" cy="3474834"/>
          </a:xfrm>
          <a:solidFill>
            <a:srgbClr val="FFFF00"/>
          </a:solidFill>
          <a:ln w="38100">
            <a:solidFill>
              <a:srgbClr val="0070C0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CA" dirty="0"/>
              <a:t>For software to interact appropriately with these “dragons” it must incorporate some kind of internal models of such phenomena (e.g., “digital twins”)</a:t>
            </a:r>
          </a:p>
          <a:p>
            <a:r>
              <a:rPr lang="en-CA" dirty="0"/>
              <a:t>Unfortunately, </a:t>
            </a:r>
            <a:r>
              <a:rPr lang="en-CA" i="1" u="sng" dirty="0"/>
              <a:t>none of them are fully compatible with our current computing technologies: hardware, software, languages, formal mathematical logic, etc.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574B76-B22C-0ACA-ED8A-D983E0C3A676}"/>
              </a:ext>
            </a:extLst>
          </p:cNvPr>
          <p:cNvGrpSpPr/>
          <p:nvPr/>
        </p:nvGrpSpPr>
        <p:grpSpPr>
          <a:xfrm>
            <a:off x="4901543" y="769394"/>
            <a:ext cx="3871289" cy="3921010"/>
            <a:chOff x="4901543" y="769394"/>
            <a:chExt cx="3871289" cy="39210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70237C-2C4E-8D22-EBD0-AFD465096B29}"/>
                </a:ext>
              </a:extLst>
            </p:cNvPr>
            <p:cNvSpPr txBox="1"/>
            <p:nvPr/>
          </p:nvSpPr>
          <p:spPr>
            <a:xfrm>
              <a:off x="6250728" y="2454905"/>
              <a:ext cx="977153" cy="73866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CA" sz="1400" b="1" dirty="0"/>
                <a:t>“Smart”</a:t>
              </a:r>
              <a:br>
                <a:rPr lang="en-CA" sz="1400" b="1" dirty="0"/>
              </a:br>
              <a:r>
                <a:rPr lang="en-CA" sz="1400" b="1" dirty="0"/>
                <a:t>SW</a:t>
              </a:r>
              <a:br>
                <a:rPr lang="en-CA" sz="1400" b="1" dirty="0"/>
              </a:br>
              <a:r>
                <a:rPr lang="en-CA" sz="1400" b="1" dirty="0"/>
                <a:t>System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01694B-8FE5-1995-9E06-E5F13A1B8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33462" y="769394"/>
              <a:ext cx="1974477" cy="318807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9F9144B-04CB-02E0-D21D-1D9DE835F90A}"/>
                </a:ext>
              </a:extLst>
            </p:cNvPr>
            <p:cNvGrpSpPr/>
            <p:nvPr/>
          </p:nvGrpSpPr>
          <p:grpSpPr>
            <a:xfrm>
              <a:off x="5618842" y="1163963"/>
              <a:ext cx="1173719" cy="1290942"/>
              <a:chOff x="5618842" y="1163963"/>
              <a:chExt cx="1173719" cy="1290942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24356BB-7717-4DE9-15ED-71D390D5503B}"/>
                  </a:ext>
                </a:extLst>
              </p:cNvPr>
              <p:cNvGrpSpPr/>
              <p:nvPr/>
            </p:nvGrpSpPr>
            <p:grpSpPr>
              <a:xfrm>
                <a:off x="5618842" y="1163963"/>
                <a:ext cx="1173719" cy="1043157"/>
                <a:chOff x="5648440" y="1184890"/>
                <a:chExt cx="1173719" cy="1043157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AD812EF1-D013-5574-2981-790BFABC0C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11038" y="1414093"/>
                  <a:ext cx="622823" cy="813954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50E7E8E-C80C-0944-58E7-14CCD1D8F7A9}"/>
                    </a:ext>
                  </a:extLst>
                </p:cNvPr>
                <p:cNvSpPr txBox="1"/>
                <p:nvPr/>
              </p:nvSpPr>
              <p:spPr>
                <a:xfrm>
                  <a:off x="5648440" y="1184890"/>
                  <a:ext cx="117371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1200" b="1" dirty="0">
                      <a:solidFill>
                        <a:srgbClr val="0070C0"/>
                      </a:solidFill>
                    </a:rPr>
                    <a:t>Human Users</a:t>
                  </a:r>
                </a:p>
              </p:txBody>
            </p:sp>
          </p:grp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FB067AAC-25BB-20C7-66EF-5AAD9EFE786C}"/>
                  </a:ext>
                </a:extLst>
              </p:cNvPr>
              <p:cNvCxnSpPr>
                <a:cxnSpLocks/>
                <a:stCxn id="8" idx="2"/>
              </p:cNvCxnSpPr>
              <p:nvPr/>
            </p:nvCxnSpPr>
            <p:spPr bwMode="auto">
              <a:xfrm>
                <a:off x="6292852" y="2207120"/>
                <a:ext cx="134842" cy="247785"/>
              </a:xfrm>
              <a:prstGeom prst="straightConnector1">
                <a:avLst/>
              </a:prstGeom>
              <a:ln w="38100">
                <a:headEnd type="none" w="med" len="med"/>
                <a:tailEnd type="arrow" w="sm" len="sm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2876303-2CC9-A281-4970-93B9BA40ED9A}"/>
                </a:ext>
              </a:extLst>
            </p:cNvPr>
            <p:cNvGrpSpPr/>
            <p:nvPr/>
          </p:nvGrpSpPr>
          <p:grpSpPr>
            <a:xfrm>
              <a:off x="6980860" y="1220582"/>
              <a:ext cx="1428429" cy="1227599"/>
              <a:chOff x="6980860" y="1220582"/>
              <a:chExt cx="1428429" cy="122759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36447EE-E549-D7CA-083A-A70D8B3CE912}"/>
                  </a:ext>
                </a:extLst>
              </p:cNvPr>
              <p:cNvGrpSpPr/>
              <p:nvPr/>
            </p:nvGrpSpPr>
            <p:grpSpPr>
              <a:xfrm>
                <a:off x="6980860" y="1220582"/>
                <a:ext cx="1428429" cy="907479"/>
                <a:chOff x="6954026" y="1310985"/>
                <a:chExt cx="1428429" cy="907479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1EFFFE11-1971-CC6E-A35F-EF1C96393B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954026" y="1310985"/>
                  <a:ext cx="691126" cy="907479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2C894A8-2A5F-BCAA-5285-9E6F121D76D8}"/>
                    </a:ext>
                  </a:extLst>
                </p:cNvPr>
                <p:cNvSpPr txBox="1"/>
                <p:nvPr/>
              </p:nvSpPr>
              <p:spPr>
                <a:xfrm>
                  <a:off x="7550176" y="1561859"/>
                  <a:ext cx="83227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1200" b="1" dirty="0">
                      <a:solidFill>
                        <a:srgbClr val="0070C0"/>
                      </a:solidFill>
                    </a:rPr>
                    <a:t>Diversity</a:t>
                  </a:r>
                </a:p>
              </p:txBody>
            </p:sp>
          </p:grp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A2F060D-0DE1-5D12-BF5A-6D4F477EEA09}"/>
                  </a:ext>
                </a:extLst>
              </p:cNvPr>
              <p:cNvCxnSpPr>
                <a:cxnSpLocks/>
                <a:stCxn id="13" idx="2"/>
              </p:cNvCxnSpPr>
              <p:nvPr/>
            </p:nvCxnSpPr>
            <p:spPr bwMode="auto">
              <a:xfrm flipH="1">
                <a:off x="7102809" y="2128061"/>
                <a:ext cx="223614" cy="320120"/>
              </a:xfrm>
              <a:prstGeom prst="straightConnector1">
                <a:avLst/>
              </a:prstGeom>
              <a:ln w="38100">
                <a:headEnd type="none" w="med" len="med"/>
                <a:tailEnd type="arrow" w="sm" len="sm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FD8E0C9-D605-C040-563B-7FDA1069BF8D}"/>
                </a:ext>
              </a:extLst>
            </p:cNvPr>
            <p:cNvGrpSpPr/>
            <p:nvPr/>
          </p:nvGrpSpPr>
          <p:grpSpPr>
            <a:xfrm>
              <a:off x="4901543" y="1687036"/>
              <a:ext cx="1354512" cy="1038144"/>
              <a:chOff x="4901543" y="1687036"/>
              <a:chExt cx="1354512" cy="103814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D4AD44B-C399-AA44-C1F2-AE042E9A83CD}"/>
                  </a:ext>
                </a:extLst>
              </p:cNvPr>
              <p:cNvGrpSpPr/>
              <p:nvPr/>
            </p:nvGrpSpPr>
            <p:grpSpPr>
              <a:xfrm>
                <a:off x="4901543" y="1687036"/>
                <a:ext cx="1050288" cy="1038144"/>
                <a:chOff x="4901543" y="1687036"/>
                <a:chExt cx="1050288" cy="1038144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D76AE0D0-4DED-0838-0BE9-C13B8A5036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060608" y="1687036"/>
                  <a:ext cx="717634" cy="795155"/>
                </a:xfrm>
                <a:prstGeom prst="rect">
                  <a:avLst/>
                </a:prstGeom>
              </p:spPr>
            </p:pic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6339DD9-4118-391C-46F9-EBE475DB7E9D}"/>
                    </a:ext>
                  </a:extLst>
                </p:cNvPr>
                <p:cNvSpPr txBox="1"/>
                <p:nvPr/>
              </p:nvSpPr>
              <p:spPr>
                <a:xfrm>
                  <a:off x="4901543" y="2448181"/>
                  <a:ext cx="10502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1200" b="1" dirty="0">
                      <a:solidFill>
                        <a:srgbClr val="0070C0"/>
                      </a:solidFill>
                    </a:rPr>
                    <a:t>Distribution</a:t>
                  </a:r>
                </a:p>
              </p:txBody>
            </p:sp>
          </p:grp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7D4B95A1-868C-2D83-480B-A8BAE5FFEE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754570" y="2265197"/>
                <a:ext cx="501485" cy="344477"/>
              </a:xfrm>
              <a:prstGeom prst="straightConnector1">
                <a:avLst/>
              </a:prstGeom>
              <a:ln w="38100">
                <a:headEnd type="none" w="med" len="med"/>
                <a:tailEnd type="arrow" w="sm" len="sm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CB17E39-8821-BA66-82C6-06AB8B213185}"/>
                </a:ext>
              </a:extLst>
            </p:cNvPr>
            <p:cNvGrpSpPr/>
            <p:nvPr/>
          </p:nvGrpSpPr>
          <p:grpSpPr>
            <a:xfrm>
              <a:off x="4937468" y="2797733"/>
              <a:ext cx="1313260" cy="1220889"/>
              <a:chOff x="4937468" y="2797733"/>
              <a:chExt cx="1313260" cy="122088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B4D8F4E-97A9-AD9A-2EBA-8DAD4BA6FFE6}"/>
                  </a:ext>
                </a:extLst>
              </p:cNvPr>
              <p:cNvGrpSpPr/>
              <p:nvPr/>
            </p:nvGrpSpPr>
            <p:grpSpPr>
              <a:xfrm>
                <a:off x="4937468" y="2797733"/>
                <a:ext cx="1021397" cy="1220889"/>
                <a:chOff x="4937468" y="2797733"/>
                <a:chExt cx="1021397" cy="1220889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062408C6-F8F5-0761-16D5-63E6442D21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90425" y="2797733"/>
                  <a:ext cx="968440" cy="924110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94E2258-C07D-926B-9FE7-D6CD7FBD7ABD}"/>
                    </a:ext>
                  </a:extLst>
                </p:cNvPr>
                <p:cNvSpPr txBox="1"/>
                <p:nvPr/>
              </p:nvSpPr>
              <p:spPr>
                <a:xfrm>
                  <a:off x="4937468" y="3741623"/>
                  <a:ext cx="98777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1200" b="1" dirty="0">
                      <a:solidFill>
                        <a:srgbClr val="0070C0"/>
                      </a:solidFill>
                    </a:rPr>
                    <a:t>Physicality</a:t>
                  </a:r>
                </a:p>
              </p:txBody>
            </p:sp>
          </p:grp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B71AC297-628F-3B5F-F477-5B396C21EC77}"/>
                  </a:ext>
                </a:extLst>
              </p:cNvPr>
              <p:cNvCxnSpPr>
                <a:cxnSpLocks/>
                <a:endCxn id="3" idx="1"/>
              </p:cNvCxnSpPr>
              <p:nvPr/>
            </p:nvCxnSpPr>
            <p:spPr bwMode="auto">
              <a:xfrm flipV="1">
                <a:off x="5812540" y="2824237"/>
                <a:ext cx="438188" cy="236926"/>
              </a:xfrm>
              <a:prstGeom prst="straightConnector1">
                <a:avLst/>
              </a:prstGeom>
              <a:ln w="38100">
                <a:headEnd type="none" w="med" len="med"/>
                <a:tailEnd type="arrow" w="sm" len="sm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633FF1E-8808-F570-F808-89456A23A203}"/>
                </a:ext>
              </a:extLst>
            </p:cNvPr>
            <p:cNvGrpSpPr/>
            <p:nvPr/>
          </p:nvGrpSpPr>
          <p:grpSpPr>
            <a:xfrm>
              <a:off x="6065082" y="3193569"/>
              <a:ext cx="1348447" cy="1496835"/>
              <a:chOff x="6065082" y="3193569"/>
              <a:chExt cx="1348447" cy="1496835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81D1CED-3E34-EC7F-ACB8-55973CF12037}"/>
                  </a:ext>
                </a:extLst>
              </p:cNvPr>
              <p:cNvGrpSpPr/>
              <p:nvPr/>
            </p:nvGrpSpPr>
            <p:grpSpPr>
              <a:xfrm>
                <a:off x="6065082" y="3645040"/>
                <a:ext cx="1348447" cy="1045364"/>
                <a:chOff x="6065082" y="3438853"/>
                <a:chExt cx="1348447" cy="1045364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C0A24850-75C1-BEE1-3828-F38433EBDB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302245" y="3438853"/>
                  <a:ext cx="874122" cy="813954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8FD647F-863C-C403-B49F-CB14D3D63DC6}"/>
                    </a:ext>
                  </a:extLst>
                </p:cNvPr>
                <p:cNvSpPr txBox="1"/>
                <p:nvPr/>
              </p:nvSpPr>
              <p:spPr>
                <a:xfrm>
                  <a:off x="6065082" y="4207218"/>
                  <a:ext cx="134844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1200" b="1" dirty="0">
                      <a:solidFill>
                        <a:srgbClr val="0070C0"/>
                      </a:solidFill>
                    </a:rPr>
                    <a:t>Unpredictability</a:t>
                  </a:r>
                </a:p>
              </p:txBody>
            </p:sp>
          </p:grp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8B829BED-1AE5-E3C5-C5FD-E66634A20DD8}"/>
                  </a:ext>
                </a:extLst>
              </p:cNvPr>
              <p:cNvCxnSpPr>
                <a:cxnSpLocks/>
                <a:stCxn id="28" idx="0"/>
                <a:endCxn id="3" idx="2"/>
              </p:cNvCxnSpPr>
              <p:nvPr/>
            </p:nvCxnSpPr>
            <p:spPr bwMode="auto">
              <a:xfrm flipH="1" flipV="1">
                <a:off x="6739305" y="3193569"/>
                <a:ext cx="1" cy="451471"/>
              </a:xfrm>
              <a:prstGeom prst="straightConnector1">
                <a:avLst/>
              </a:prstGeom>
              <a:ln w="38100">
                <a:headEnd type="none" w="med" len="med"/>
                <a:tailEnd type="arrow" w="sm" len="sm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041FE0A-3D6C-7E1E-6C75-398DC1794406}"/>
                </a:ext>
              </a:extLst>
            </p:cNvPr>
            <p:cNvGrpSpPr/>
            <p:nvPr/>
          </p:nvGrpSpPr>
          <p:grpSpPr>
            <a:xfrm>
              <a:off x="7102809" y="3065810"/>
              <a:ext cx="1380302" cy="1147331"/>
              <a:chOff x="7102809" y="3065810"/>
              <a:chExt cx="1380302" cy="1147331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ABC9CAA-6644-4E6D-E0C8-A0BA1FF0F3A9}"/>
                  </a:ext>
                </a:extLst>
              </p:cNvPr>
              <p:cNvGrpSpPr/>
              <p:nvPr/>
            </p:nvGrpSpPr>
            <p:grpSpPr>
              <a:xfrm>
                <a:off x="7545034" y="3065810"/>
                <a:ext cx="938077" cy="1147331"/>
                <a:chOff x="7545034" y="3065810"/>
                <a:chExt cx="938077" cy="1147331"/>
              </a:xfrm>
            </p:grpSpPr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38FA6FFF-CBB9-E992-2B91-74B8A5C364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577010" y="3065810"/>
                  <a:ext cx="874123" cy="892722"/>
                </a:xfrm>
                <a:prstGeom prst="rect">
                  <a:avLst/>
                </a:prstGeom>
              </p:spPr>
            </p:pic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2045ADD-859A-65C5-02C0-E134DAE9BCF6}"/>
                    </a:ext>
                  </a:extLst>
                </p:cNvPr>
                <p:cNvSpPr txBox="1"/>
                <p:nvPr/>
              </p:nvSpPr>
              <p:spPr>
                <a:xfrm>
                  <a:off x="7545034" y="3936142"/>
                  <a:ext cx="93807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1200" b="1" dirty="0">
                      <a:solidFill>
                        <a:srgbClr val="0070C0"/>
                      </a:solidFill>
                    </a:rPr>
                    <a:t>Ambiguity</a:t>
                  </a:r>
                </a:p>
              </p:txBody>
            </p:sp>
          </p:grp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CAF12679-3722-53EB-3AAF-53FE2451BC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7102809" y="3200293"/>
                <a:ext cx="569177" cy="358130"/>
              </a:xfrm>
              <a:prstGeom prst="straightConnector1">
                <a:avLst/>
              </a:prstGeom>
              <a:ln w="38100">
                <a:headEnd type="none" w="med" len="med"/>
                <a:tailEnd type="arrow" w="sm" len="sm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1B5510B-6D4F-DF6D-83E6-B725B99B989E}"/>
                </a:ext>
              </a:extLst>
            </p:cNvPr>
            <p:cNvGrpSpPr/>
            <p:nvPr/>
          </p:nvGrpSpPr>
          <p:grpSpPr>
            <a:xfrm>
              <a:off x="7227881" y="2043460"/>
              <a:ext cx="1544951" cy="1048734"/>
              <a:chOff x="7227881" y="2043460"/>
              <a:chExt cx="1544951" cy="1048734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FE3441F-FE40-038D-E8FB-5323FF67D435}"/>
                  </a:ext>
                </a:extLst>
              </p:cNvPr>
              <p:cNvGrpSpPr/>
              <p:nvPr/>
            </p:nvGrpSpPr>
            <p:grpSpPr>
              <a:xfrm>
                <a:off x="7640792" y="2043460"/>
                <a:ext cx="1132040" cy="1048734"/>
                <a:chOff x="7610854" y="1972686"/>
                <a:chExt cx="1132040" cy="1048734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BC508FDE-4FC5-801D-FFD8-FEADD22416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45152" y="1972686"/>
                  <a:ext cx="1009943" cy="784739"/>
                </a:xfrm>
                <a:prstGeom prst="rect">
                  <a:avLst/>
                </a:prstGeom>
              </p:spPr>
            </p:pic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5B88639-1C6F-4FA2-3734-FC22942EB243}"/>
                    </a:ext>
                  </a:extLst>
                </p:cNvPr>
                <p:cNvSpPr txBox="1"/>
                <p:nvPr/>
              </p:nvSpPr>
              <p:spPr>
                <a:xfrm>
                  <a:off x="7610854" y="2744421"/>
                  <a:ext cx="113204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1200" b="1" dirty="0">
                      <a:solidFill>
                        <a:srgbClr val="0070C0"/>
                      </a:solidFill>
                    </a:rPr>
                    <a:t>Concurrency</a:t>
                  </a:r>
                </a:p>
              </p:txBody>
            </p:sp>
          </p:grp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40D86BDD-406E-36F7-9358-323C6B865C1F}"/>
                  </a:ext>
                </a:extLst>
              </p:cNvPr>
              <p:cNvCxnSpPr>
                <a:cxnSpLocks/>
                <a:endCxn id="3" idx="3"/>
              </p:cNvCxnSpPr>
              <p:nvPr/>
            </p:nvCxnSpPr>
            <p:spPr bwMode="auto">
              <a:xfrm flipH="1">
                <a:off x="7227881" y="2571415"/>
                <a:ext cx="635681" cy="252822"/>
              </a:xfrm>
              <a:prstGeom prst="straightConnector1">
                <a:avLst/>
              </a:prstGeom>
              <a:ln w="38100">
                <a:headEnd type="none" w="med" len="med"/>
                <a:tailEnd type="arrow" w="sm" len="sm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Content Placeholder 11">
            <a:extLst>
              <a:ext uri="{FF2B5EF4-FFF2-40B4-BE49-F238E27FC236}">
                <a16:creationId xmlns:a16="http://schemas.microsoft.com/office/drawing/2014/main" id="{EE583BDD-25BF-FCB9-7080-3DD979370595}"/>
              </a:ext>
            </a:extLst>
          </p:cNvPr>
          <p:cNvSpPr txBox="1">
            <a:spLocks/>
          </p:cNvSpPr>
          <p:nvPr/>
        </p:nvSpPr>
        <p:spPr bwMode="auto">
          <a:xfrm>
            <a:off x="232654" y="4679412"/>
            <a:ext cx="8597581" cy="1846659"/>
          </a:xfrm>
          <a:prstGeom prst="rect">
            <a:avLst/>
          </a:prstGeom>
          <a:solidFill>
            <a:schemeClr val="bg1">
              <a:alpha val="82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228600" tIns="228600" rIns="228600" bIns="228600" numCol="1" rtlCol="0" anchor="t" anchorCtr="0" compatLnSpc="1">
            <a:prstTxWarp prst="textNoShape">
              <a:avLst/>
            </a:prstTxWarp>
            <a:spAutoFit/>
          </a:bodyPr>
          <a:lstStyle>
            <a:lvl1pPr marL="259556" indent="-259556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Font typeface="Wingdings" pitchFamily="2" charset="2"/>
              <a:buChar char="w"/>
              <a:defRPr sz="1800" b="1" i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513160" indent="-252413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Font typeface="Wingdings" pitchFamily="2" charset="2"/>
              <a:buChar char="§"/>
              <a:defRPr sz="15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2pPr>
            <a:lvl3pPr marL="686991" indent="-172641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•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3pPr>
            <a:lvl4pPr marL="859631" indent="-171450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–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4pPr>
            <a:lvl5pPr marL="1285875" indent="-207169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•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5pPr>
            <a:lvl6pPr marL="16287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6pPr>
            <a:lvl7pPr marL="19716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7pPr>
            <a:lvl8pPr marL="23145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8pPr>
            <a:lvl9pPr marL="26574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  <a:buNone/>
              <a:tabLst>
                <a:tab pos="358775" algn="l"/>
              </a:tabLst>
            </a:pPr>
            <a:r>
              <a:rPr lang="en-CA" i="1" kern="1200" dirty="0">
                <a:solidFill>
                  <a:srgbClr val="FF0000"/>
                </a:solidFill>
                <a:cs typeface="Arial" pitchFamily="34" charset="0"/>
              </a:rPr>
              <a:t>This brave new world of “smart” things fundamentally involves interactions between software and the </a:t>
            </a:r>
            <a:r>
              <a:rPr lang="en-CA" i="1" u="sng" kern="1200" dirty="0">
                <a:solidFill>
                  <a:srgbClr val="FF0000"/>
                </a:solidFill>
                <a:cs typeface="Arial" pitchFamily="34" charset="0"/>
              </a:rPr>
              <a:t>physical</a:t>
            </a:r>
            <a:r>
              <a:rPr lang="en-CA" i="1" kern="1200" dirty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n-CA" i="1" u="sng" kern="1200" dirty="0">
                <a:solidFill>
                  <a:srgbClr val="FF0000"/>
                </a:solidFill>
                <a:cs typeface="Arial" pitchFamily="34" charset="0"/>
              </a:rPr>
              <a:t>non-computational (Gödel’s theorem)</a:t>
            </a:r>
            <a:r>
              <a:rPr lang="en-CA" i="1" kern="1200" dirty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n-CA" i="1" u="sng" kern="1200" dirty="0">
                <a:solidFill>
                  <a:srgbClr val="FF0000"/>
                </a:solidFill>
                <a:cs typeface="Arial" pitchFamily="34" charset="0"/>
              </a:rPr>
              <a:t>non-digital</a:t>
            </a:r>
            <a:r>
              <a:rPr lang="en-CA" i="1" kern="1200" dirty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n-CA" i="1" u="sng" kern="1200" dirty="0">
                <a:solidFill>
                  <a:srgbClr val="FF0000"/>
                </a:solidFill>
                <a:cs typeface="Arial" pitchFamily="34" charset="0"/>
              </a:rPr>
              <a:t>unpredictable</a:t>
            </a:r>
            <a:r>
              <a:rPr lang="en-CA" i="1" kern="1200" dirty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n-CA" i="1" u="sng" kern="1200" dirty="0">
                <a:solidFill>
                  <a:srgbClr val="FF0000"/>
                </a:solidFill>
                <a:cs typeface="Arial" pitchFamily="34" charset="0"/>
              </a:rPr>
              <a:t>ambivalent</a:t>
            </a:r>
            <a:r>
              <a:rPr lang="en-CA" i="1" kern="1200" dirty="0">
                <a:solidFill>
                  <a:srgbClr val="FF0000"/>
                </a:solidFill>
                <a:cs typeface="Arial" pitchFamily="34" charset="0"/>
              </a:rPr>
              <a:t>, </a:t>
            </a:r>
            <a:r>
              <a:rPr lang="en-CA" i="1" u="sng" kern="1200" dirty="0">
                <a:solidFill>
                  <a:srgbClr val="FF0000"/>
                </a:solidFill>
                <a:cs typeface="Arial" pitchFamily="34" charset="0"/>
              </a:rPr>
              <a:t>diverse</a:t>
            </a:r>
            <a:r>
              <a:rPr lang="en-CA" i="1" kern="1200" dirty="0">
                <a:solidFill>
                  <a:srgbClr val="FF0000"/>
                </a:solidFill>
                <a:cs typeface="Arial" pitchFamily="34" charset="0"/>
              </a:rPr>
              <a:t>, and </a:t>
            </a:r>
            <a:r>
              <a:rPr lang="en-CA" i="1" u="sng" kern="1200" dirty="0">
                <a:solidFill>
                  <a:srgbClr val="FF0000"/>
                </a:solidFill>
                <a:cs typeface="Arial" pitchFamily="34" charset="0"/>
              </a:rPr>
              <a:t>complex</a:t>
            </a:r>
            <a:r>
              <a:rPr lang="en-CA" i="1" kern="1200" dirty="0">
                <a:solidFill>
                  <a:srgbClr val="FF0000"/>
                </a:solidFill>
                <a:cs typeface="Arial" pitchFamily="34" charset="0"/>
              </a:rPr>
              <a:t> entities and dynamic phenomena, which characterize the natural world</a:t>
            </a:r>
          </a:p>
        </p:txBody>
      </p:sp>
    </p:spTree>
    <p:extLst>
      <p:ext uri="{BB962C8B-B14F-4D97-AF65-F5344CB8AC3E}">
        <p14:creationId xmlns:p14="http://schemas.microsoft.com/office/powerpoint/2010/main" val="1692913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696FE6-982B-D613-934E-99602BD16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Example: Modeling the Lifecycle of a Frog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590CA9-623F-7B19-9086-929AF8F03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54" y="725250"/>
            <a:ext cx="8686800" cy="783748"/>
          </a:xfrm>
        </p:spPr>
        <p:txBody>
          <a:bodyPr/>
          <a:lstStyle/>
          <a:p>
            <a:r>
              <a:rPr lang="en-CA" dirty="0"/>
              <a:t>We should be able to model the following phenomenon: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0E493-325E-777D-4F8D-A653F30FE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29" y="2294701"/>
            <a:ext cx="4715435" cy="14246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79C688-3AD3-D070-C77F-FE434E4D55F9}"/>
              </a:ext>
            </a:extLst>
          </p:cNvPr>
          <p:cNvSpPr/>
          <p:nvPr/>
        </p:nvSpPr>
        <p:spPr bwMode="auto">
          <a:xfrm>
            <a:off x="1878313" y="2538911"/>
            <a:ext cx="1235807" cy="98748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TADPOLE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75E05A-811C-3718-FF77-F5B4B396876B}"/>
              </a:ext>
            </a:extLst>
          </p:cNvPr>
          <p:cNvSpPr/>
          <p:nvPr/>
        </p:nvSpPr>
        <p:spPr bwMode="auto">
          <a:xfrm>
            <a:off x="4769224" y="2214302"/>
            <a:ext cx="2066156" cy="150508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FROG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0EF1F5-EA52-AF54-FA45-EE728266FA9D}"/>
              </a:ext>
            </a:extLst>
          </p:cNvPr>
          <p:cNvSpPr/>
          <p:nvPr/>
        </p:nvSpPr>
        <p:spPr bwMode="auto">
          <a:xfrm>
            <a:off x="3114119" y="2334175"/>
            <a:ext cx="1655105" cy="1271395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b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MEZOMORPH</a:t>
            </a:r>
            <a:endParaRPr kumimoji="0" lang="en-CA" sz="16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charset="0"/>
            </a:endParaRP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319B363B-EEB8-358D-D227-D8A875AEF67E}"/>
              </a:ext>
            </a:extLst>
          </p:cNvPr>
          <p:cNvSpPr/>
          <p:nvPr/>
        </p:nvSpPr>
        <p:spPr bwMode="auto">
          <a:xfrm>
            <a:off x="3441413" y="1514182"/>
            <a:ext cx="1225912" cy="612934"/>
          </a:xfrm>
          <a:prstGeom prst="wedgeRoundRectCallout">
            <a:avLst>
              <a:gd name="adj1" fmla="val 24393"/>
              <a:gd name="adj2" fmla="val 101880"/>
              <a:gd name="adj3" fmla="val 16667"/>
            </a:avLst>
          </a:prstGeom>
          <a:solidFill>
            <a:srgbClr val="99FFCC"/>
          </a:solidFill>
          <a:ln w="19050" algn="ctr">
            <a:solidFill>
              <a:schemeClr val="tx1"/>
            </a:solidFill>
            <a:round/>
            <a:headEnd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91440" bIns="91440" anchor="ctr">
            <a:spAutoFit/>
          </a:bodyPr>
          <a:lstStyle/>
          <a:p>
            <a:pPr algn="l"/>
            <a:r>
              <a:rPr lang="en-CA" sz="1200" b="1" i="1" kern="0" dirty="0">
                <a:latin typeface="Comic Sans MS" panose="030F0702030302020204" pitchFamily="66" charset="0"/>
              </a:rPr>
              <a:t>Instance A:</a:t>
            </a:r>
            <a:br>
              <a:rPr lang="en-CA" sz="1200" b="1" i="1" kern="0" dirty="0">
                <a:latin typeface="Comic Sans MS" panose="030F0702030302020204" pitchFamily="66" charset="0"/>
              </a:rPr>
            </a:br>
            <a:r>
              <a:rPr lang="en-CA" sz="1200" b="1" i="1" kern="0" dirty="0">
                <a:latin typeface="Comic Sans MS" panose="030F0702030302020204" pitchFamily="66" charset="0"/>
              </a:rPr>
              <a:t>age 7 weeks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5BCEF4-F308-4ABA-4253-2C34BECF9928}"/>
              </a:ext>
            </a:extLst>
          </p:cNvPr>
          <p:cNvGrpSpPr/>
          <p:nvPr/>
        </p:nvGrpSpPr>
        <p:grpSpPr>
          <a:xfrm>
            <a:off x="1999129" y="3927387"/>
            <a:ext cx="4836251" cy="721896"/>
            <a:chOff x="1999129" y="3927387"/>
            <a:chExt cx="4836251" cy="721896"/>
          </a:xfrm>
        </p:grpSpPr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5D97E338-B250-1C72-5458-897CACB74814}"/>
                </a:ext>
              </a:extLst>
            </p:cNvPr>
            <p:cNvSpPr/>
            <p:nvPr/>
          </p:nvSpPr>
          <p:spPr bwMode="auto">
            <a:xfrm rot="5400000">
              <a:off x="4210195" y="1716321"/>
              <a:ext cx="414119" cy="4836251"/>
            </a:xfrm>
            <a:prstGeom prst="rightBrace">
              <a:avLst>
                <a:gd name="adj1" fmla="val 36475"/>
                <a:gd name="adj2" fmla="val 50000"/>
              </a:avLst>
            </a:prstGeom>
            <a:noFill/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095E6F-D1A9-D254-3B08-76151CC7897E}"/>
                </a:ext>
              </a:extLst>
            </p:cNvPr>
            <p:cNvSpPr txBox="1"/>
            <p:nvPr/>
          </p:nvSpPr>
          <p:spPr>
            <a:xfrm>
              <a:off x="2432578" y="4341506"/>
              <a:ext cx="39693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b="1" dirty="0">
                  <a:solidFill>
                    <a:srgbClr val="0070C0"/>
                  </a:solidFill>
                </a:rPr>
                <a:t>Lifecycle of an individual frog</a:t>
              </a:r>
            </a:p>
          </p:txBody>
        </p:sp>
      </p:grpSp>
      <p:sp>
        <p:nvSpPr>
          <p:cNvPr id="18" name="Rounded Rectangular Callout 9">
            <a:extLst>
              <a:ext uri="{FF2B5EF4-FFF2-40B4-BE49-F238E27FC236}">
                <a16:creationId xmlns:a16="http://schemas.microsoft.com/office/drawing/2014/main" id="{238DDE56-9ECE-CE23-CE29-06BCD2C6B35B}"/>
              </a:ext>
            </a:extLst>
          </p:cNvPr>
          <p:cNvSpPr/>
          <p:nvPr/>
        </p:nvSpPr>
        <p:spPr bwMode="auto">
          <a:xfrm>
            <a:off x="6958482" y="3823348"/>
            <a:ext cx="1225912" cy="1021556"/>
          </a:xfrm>
          <a:prstGeom prst="wedgeRoundRectCallout">
            <a:avLst>
              <a:gd name="adj1" fmla="val -149780"/>
              <a:gd name="adj2" fmla="val 19525"/>
              <a:gd name="adj3" fmla="val 16667"/>
            </a:avLst>
          </a:prstGeom>
          <a:solidFill>
            <a:srgbClr val="99FFCC"/>
          </a:solidFill>
          <a:ln w="19050" algn="ctr">
            <a:solidFill>
              <a:schemeClr val="tx1"/>
            </a:solidFill>
            <a:round/>
            <a:headEnd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91440" bIns="91440" anchor="ctr">
            <a:spAutoFit/>
          </a:bodyPr>
          <a:lstStyle/>
          <a:p>
            <a:pPr algn="l"/>
            <a:r>
              <a:rPr lang="en-CA" sz="1200" b="1" i="1" kern="0" dirty="0">
                <a:latin typeface="Comic Sans MS" panose="030F0702030302020204" pitchFamily="66" charset="0"/>
              </a:rPr>
              <a:t>Class of an instance changes dynamically</a:t>
            </a:r>
          </a:p>
        </p:txBody>
      </p:sp>
      <p:sp>
        <p:nvSpPr>
          <p:cNvPr id="2" name="Rounded Rectangular Callout 9">
            <a:extLst>
              <a:ext uri="{FF2B5EF4-FFF2-40B4-BE49-F238E27FC236}">
                <a16:creationId xmlns:a16="http://schemas.microsoft.com/office/drawing/2014/main" id="{325AF4D9-3D0E-CAF4-2709-B8CFB161B5FF}"/>
              </a:ext>
            </a:extLst>
          </p:cNvPr>
          <p:cNvSpPr/>
          <p:nvPr/>
        </p:nvSpPr>
        <p:spPr bwMode="auto">
          <a:xfrm>
            <a:off x="6401930" y="1393369"/>
            <a:ext cx="1225912" cy="612934"/>
          </a:xfrm>
          <a:prstGeom prst="wedgeRoundRectCallout">
            <a:avLst>
              <a:gd name="adj1" fmla="val -137536"/>
              <a:gd name="adj2" fmla="val 127381"/>
              <a:gd name="adj3" fmla="val 16667"/>
            </a:avLst>
          </a:prstGeom>
          <a:solidFill>
            <a:srgbClr val="99FFCC"/>
          </a:solidFill>
          <a:ln w="19050" algn="ctr">
            <a:solidFill>
              <a:schemeClr val="tx1"/>
            </a:solidFill>
            <a:round/>
            <a:headEnd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91440" bIns="91440" anchor="ctr">
            <a:spAutoFit/>
          </a:bodyPr>
          <a:lstStyle/>
          <a:p>
            <a:pPr algn="l"/>
            <a:r>
              <a:rPr lang="en-CA" sz="1200" b="1" i="1" kern="0" dirty="0">
                <a:latin typeface="Comic Sans MS" panose="030F0702030302020204" pitchFamily="66" charset="0"/>
              </a:rPr>
              <a:t>Instance B:</a:t>
            </a:r>
            <a:br>
              <a:rPr lang="en-CA" sz="1200" b="1" i="1" kern="0" dirty="0">
                <a:latin typeface="Comic Sans MS" panose="030F0702030302020204" pitchFamily="66" charset="0"/>
              </a:rPr>
            </a:br>
            <a:r>
              <a:rPr lang="en-CA" sz="1200" b="1" i="1" kern="0" dirty="0">
                <a:latin typeface="Comic Sans MS" panose="030F0702030302020204" pitchFamily="66" charset="0"/>
              </a:rPr>
              <a:t>age 7 weeks</a:t>
            </a:r>
          </a:p>
        </p:txBody>
      </p:sp>
      <p:sp>
        <p:nvSpPr>
          <p:cNvPr id="3" name="Rounded Rectangular Callout 9">
            <a:extLst>
              <a:ext uri="{FF2B5EF4-FFF2-40B4-BE49-F238E27FC236}">
                <a16:creationId xmlns:a16="http://schemas.microsoft.com/office/drawing/2014/main" id="{20C94152-4374-A244-BA2C-E2DC2E9D6084}"/>
              </a:ext>
            </a:extLst>
          </p:cNvPr>
          <p:cNvSpPr/>
          <p:nvPr/>
        </p:nvSpPr>
        <p:spPr bwMode="auto">
          <a:xfrm>
            <a:off x="7014886" y="2319876"/>
            <a:ext cx="1976925" cy="817245"/>
          </a:xfrm>
          <a:prstGeom prst="wedgeRoundRectCallout">
            <a:avLst>
              <a:gd name="adj1" fmla="val -58913"/>
              <a:gd name="adj2" fmla="val 76127"/>
              <a:gd name="adj3" fmla="val 16667"/>
            </a:avLst>
          </a:prstGeom>
          <a:solidFill>
            <a:srgbClr val="99FFCC"/>
          </a:solidFill>
          <a:ln w="19050" algn="ctr">
            <a:solidFill>
              <a:schemeClr val="tx1"/>
            </a:solidFill>
            <a:round/>
            <a:headEnd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91440" bIns="91440" anchor="ctr">
            <a:spAutoFit/>
          </a:bodyPr>
          <a:lstStyle/>
          <a:p>
            <a:pPr algn="l"/>
            <a:r>
              <a:rPr lang="en-CA" sz="1200" b="1" i="1" kern="0" dirty="0">
                <a:latin typeface="Comic Sans MS" panose="030F0702030302020204" pitchFamily="66" charset="0"/>
              </a:rPr>
              <a:t>Classification scheme is a discretionary matter</a:t>
            </a:r>
          </a:p>
        </p:txBody>
      </p:sp>
    </p:spTree>
    <p:extLst>
      <p:ext uri="{BB962C8B-B14F-4D97-AF65-F5344CB8AC3E}">
        <p14:creationId xmlns:p14="http://schemas.microsoft.com/office/powerpoint/2010/main" val="342533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8" grpId="0" animBg="1"/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696FE6-982B-D613-934E-99602BD16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Example: Modeling the Lifecycle of a Frog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590CA9-623F-7B19-9086-929AF8F03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954" y="725250"/>
            <a:ext cx="8686800" cy="783748"/>
          </a:xfrm>
        </p:spPr>
        <p:txBody>
          <a:bodyPr/>
          <a:lstStyle/>
          <a:p>
            <a:r>
              <a:rPr lang="en-CA" dirty="0"/>
              <a:t>We should be able to model the following phenomenon: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0E493-325E-777D-4F8D-A653F30FE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29" y="2294701"/>
            <a:ext cx="4715435" cy="14246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79C688-3AD3-D070-C77F-FE434E4D55F9}"/>
              </a:ext>
            </a:extLst>
          </p:cNvPr>
          <p:cNvSpPr/>
          <p:nvPr/>
        </p:nvSpPr>
        <p:spPr bwMode="auto">
          <a:xfrm>
            <a:off x="1878313" y="2538911"/>
            <a:ext cx="1235807" cy="98748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TADPOLE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75E05A-811C-3718-FF77-F5B4B396876B}"/>
              </a:ext>
            </a:extLst>
          </p:cNvPr>
          <p:cNvSpPr/>
          <p:nvPr/>
        </p:nvSpPr>
        <p:spPr bwMode="auto">
          <a:xfrm>
            <a:off x="4769224" y="2214302"/>
            <a:ext cx="2066156" cy="150508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latin typeface="Arial Narrow" pitchFamily="34" charset="0"/>
                <a:cs typeface="Arial" charset="0"/>
              </a:rPr>
              <a:t>FROG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0EF1F5-EA52-AF54-FA45-EE728266FA9D}"/>
              </a:ext>
            </a:extLst>
          </p:cNvPr>
          <p:cNvSpPr/>
          <p:nvPr/>
        </p:nvSpPr>
        <p:spPr bwMode="auto">
          <a:xfrm>
            <a:off x="2728501" y="2334175"/>
            <a:ext cx="2919264" cy="1271395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ys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b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MEZOMORPH</a:t>
            </a:r>
            <a:endParaRPr kumimoji="0" lang="en-CA" sz="16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charset="0"/>
            </a:endParaRP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319B363B-EEB8-358D-D227-D8A875AEF67E}"/>
              </a:ext>
            </a:extLst>
          </p:cNvPr>
          <p:cNvSpPr/>
          <p:nvPr/>
        </p:nvSpPr>
        <p:spPr bwMode="auto">
          <a:xfrm>
            <a:off x="5387443" y="1314880"/>
            <a:ext cx="1225912" cy="612934"/>
          </a:xfrm>
          <a:prstGeom prst="wedgeRoundRectCallout">
            <a:avLst>
              <a:gd name="adj1" fmla="val -64222"/>
              <a:gd name="adj2" fmla="val 124831"/>
              <a:gd name="adj3" fmla="val 16667"/>
            </a:avLst>
          </a:prstGeom>
          <a:solidFill>
            <a:srgbClr val="99FFCC"/>
          </a:solidFill>
          <a:ln w="19050" algn="ctr">
            <a:solidFill>
              <a:schemeClr val="tx1"/>
            </a:solidFill>
            <a:round/>
            <a:headEnd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91440" bIns="91440" anchor="ctr">
            <a:spAutoFit/>
          </a:bodyPr>
          <a:lstStyle/>
          <a:p>
            <a:pPr algn="l"/>
            <a:r>
              <a:rPr lang="en-CA" sz="1200" b="1" i="1" kern="0" dirty="0">
                <a:latin typeface="Comic Sans MS" panose="030F0702030302020204" pitchFamily="66" charset="0"/>
              </a:rPr>
              <a:t>Overlapping Classification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5BCEF4-F308-4ABA-4253-2C34BECF9928}"/>
              </a:ext>
            </a:extLst>
          </p:cNvPr>
          <p:cNvGrpSpPr/>
          <p:nvPr/>
        </p:nvGrpSpPr>
        <p:grpSpPr>
          <a:xfrm>
            <a:off x="1999129" y="3927387"/>
            <a:ext cx="4836251" cy="721896"/>
            <a:chOff x="1999129" y="3927387"/>
            <a:chExt cx="4836251" cy="721896"/>
          </a:xfrm>
        </p:grpSpPr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5D97E338-B250-1C72-5458-897CACB74814}"/>
                </a:ext>
              </a:extLst>
            </p:cNvPr>
            <p:cNvSpPr/>
            <p:nvPr/>
          </p:nvSpPr>
          <p:spPr bwMode="auto">
            <a:xfrm rot="5400000">
              <a:off x="4210195" y="1716321"/>
              <a:ext cx="414119" cy="4836251"/>
            </a:xfrm>
            <a:prstGeom prst="rightBrace">
              <a:avLst>
                <a:gd name="adj1" fmla="val 36475"/>
                <a:gd name="adj2" fmla="val 50000"/>
              </a:avLst>
            </a:prstGeom>
            <a:noFill/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5095E6F-D1A9-D254-3B08-76151CC7897E}"/>
                </a:ext>
              </a:extLst>
            </p:cNvPr>
            <p:cNvSpPr txBox="1"/>
            <p:nvPr/>
          </p:nvSpPr>
          <p:spPr>
            <a:xfrm>
              <a:off x="2432578" y="4341506"/>
              <a:ext cx="39693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400" b="1" dirty="0">
                  <a:solidFill>
                    <a:srgbClr val="0070C0"/>
                  </a:solidFill>
                </a:rPr>
                <a:t>Lifecycle of an individual frog</a:t>
              </a:r>
            </a:p>
          </p:txBody>
        </p:sp>
      </p:grp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0446DE0-4ED8-622A-50C1-D37A82340E30}"/>
              </a:ext>
            </a:extLst>
          </p:cNvPr>
          <p:cNvSpPr txBox="1">
            <a:spLocks/>
          </p:cNvSpPr>
          <p:nvPr/>
        </p:nvSpPr>
        <p:spPr bwMode="auto">
          <a:xfrm>
            <a:off x="228599" y="4944698"/>
            <a:ext cx="8686800" cy="120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normAutofit/>
          </a:bodyPr>
          <a:lstStyle>
            <a:lvl1pPr marL="259556" indent="-259556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Font typeface="Wingdings" pitchFamily="2" charset="2"/>
              <a:buChar char="w"/>
              <a:defRPr sz="1800" b="1" i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513160" indent="-252413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Font typeface="Wingdings" pitchFamily="2" charset="2"/>
              <a:buChar char="§"/>
              <a:defRPr sz="15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2pPr>
            <a:lvl3pPr marL="686991" indent="-172641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•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3pPr>
            <a:lvl4pPr marL="859631" indent="-171450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–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4pPr>
            <a:lvl5pPr marL="1285875" indent="-207169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•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5pPr>
            <a:lvl6pPr marL="16287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6pPr>
            <a:lvl7pPr marL="19716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7pPr>
            <a:lvl8pPr marL="23145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8pPr>
            <a:lvl9pPr marL="26574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CA" kern="0" dirty="0"/>
              <a:t>But, not directly supported by any conventional OO language</a:t>
            </a:r>
          </a:p>
          <a:p>
            <a:r>
              <a:rPr lang="en-CA" kern="0" dirty="0"/>
              <a:t>Requires a different approach to classification</a:t>
            </a:r>
          </a:p>
        </p:txBody>
      </p:sp>
      <p:sp>
        <p:nvSpPr>
          <p:cNvPr id="18" name="Rounded Rectangular Callout 9">
            <a:extLst>
              <a:ext uri="{FF2B5EF4-FFF2-40B4-BE49-F238E27FC236}">
                <a16:creationId xmlns:a16="http://schemas.microsoft.com/office/drawing/2014/main" id="{238DDE56-9ECE-CE23-CE29-06BCD2C6B35B}"/>
              </a:ext>
            </a:extLst>
          </p:cNvPr>
          <p:cNvSpPr/>
          <p:nvPr/>
        </p:nvSpPr>
        <p:spPr bwMode="auto">
          <a:xfrm>
            <a:off x="6958482" y="3823348"/>
            <a:ext cx="1225912" cy="1021556"/>
          </a:xfrm>
          <a:prstGeom prst="wedgeRoundRectCallout">
            <a:avLst>
              <a:gd name="adj1" fmla="val -149780"/>
              <a:gd name="adj2" fmla="val 19525"/>
              <a:gd name="adj3" fmla="val 16667"/>
            </a:avLst>
          </a:prstGeom>
          <a:solidFill>
            <a:srgbClr val="99FFCC"/>
          </a:solidFill>
          <a:ln w="19050" algn="ctr">
            <a:solidFill>
              <a:schemeClr val="tx1"/>
            </a:solidFill>
            <a:round/>
            <a:headEnd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91440" bIns="91440" anchor="ctr">
            <a:spAutoFit/>
          </a:bodyPr>
          <a:lstStyle/>
          <a:p>
            <a:pPr algn="l"/>
            <a:r>
              <a:rPr lang="en-CA" sz="1200" b="1" i="1" kern="0" dirty="0">
                <a:latin typeface="Comic Sans MS" panose="030F0702030302020204" pitchFamily="66" charset="0"/>
              </a:rPr>
              <a:t>Class of an instance changes dynamically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F5142C-1CE8-7073-2CF6-5B446819262C}"/>
              </a:ext>
            </a:extLst>
          </p:cNvPr>
          <p:cNvSpPr txBox="1"/>
          <p:nvPr/>
        </p:nvSpPr>
        <p:spPr>
          <a:xfrm>
            <a:off x="574239" y="6149789"/>
            <a:ext cx="7565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+mj-lt"/>
              </a:rPr>
              <a:t>B. Selic and A. </a:t>
            </a:r>
            <a:r>
              <a:rPr lang="en-US" sz="1600" b="1" dirty="0" err="1">
                <a:solidFill>
                  <a:srgbClr val="0070C0"/>
                </a:solidFill>
                <a:latin typeface="+mj-lt"/>
              </a:rPr>
              <a:t>Pierantonio</a:t>
            </a:r>
            <a:r>
              <a:rPr lang="en-US" sz="1600" b="1" dirty="0">
                <a:solidFill>
                  <a:srgbClr val="0070C0"/>
                </a:solidFill>
                <a:latin typeface="+mj-lt"/>
              </a:rPr>
              <a:t>: “Fixing Classification: A Viewpoint-based Approach, ISOLA 2021</a:t>
            </a:r>
            <a:endParaRPr lang="en-US" sz="1600" b="1" i="0" u="none" strike="noStrike" baseline="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349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build="p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4A30-1632-4AA0-D2A4-F4E9E189E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Are We So Unprepared for Reality?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D69B1-245A-E114-59A2-AEF3F3E4C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3720353"/>
            <a:ext cx="8686800" cy="3074894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Much of current computing theory can be traced to the mathematical origins of computing:</a:t>
            </a:r>
          </a:p>
          <a:p>
            <a:pPr lvl="1"/>
            <a:r>
              <a:rPr lang="en-CA" dirty="0"/>
              <a:t>Initial applications (code breaking, numerical analysis, artillery tables…)</a:t>
            </a:r>
          </a:p>
          <a:p>
            <a:pPr lvl="1"/>
            <a:r>
              <a:rPr lang="en-CA" dirty="0"/>
              <a:t>Hardware based on formal mathematical logic (AND, NAND, OR, NOR gates)</a:t>
            </a:r>
          </a:p>
          <a:p>
            <a:pPr lvl="1"/>
            <a:r>
              <a:rPr lang="en-CA" dirty="0"/>
              <a:t>Historically, theory of computing developed primarily by mathematicians</a:t>
            </a:r>
          </a:p>
          <a:p>
            <a:r>
              <a:rPr lang="en-CA" dirty="0"/>
              <a:t>This culture was then assimilated by early software pioneers…</a:t>
            </a:r>
          </a:p>
          <a:p>
            <a:pPr lvl="1"/>
            <a:r>
              <a:rPr lang="en-CA" dirty="0"/>
              <a:t>Who instilled it in software technologies (computer languages, formal models, etc.)</a:t>
            </a:r>
          </a:p>
          <a:p>
            <a:pPr lvl="1"/>
            <a:r>
              <a:rPr lang="en-CA" dirty="0"/>
              <a:t>E.g., majority of computer languages only support abstract numerical types</a:t>
            </a:r>
          </a:p>
          <a:p>
            <a:pPr lvl="1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0F5CE-E8AE-A131-F601-30C4CB3D3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741" y="840367"/>
            <a:ext cx="3922059" cy="1355668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87F2C0-14CA-C2FC-BFD2-D6A1D1990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070" y="2349547"/>
            <a:ext cx="5867399" cy="13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6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AB7CA6-1B2A-BC76-5DB3-F973F93BD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Dijkstra’s Dream and Lament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28269E-4112-51EB-5ED8-CDC379757D69}"/>
              </a:ext>
            </a:extLst>
          </p:cNvPr>
          <p:cNvGrpSpPr/>
          <p:nvPr/>
        </p:nvGrpSpPr>
        <p:grpSpPr>
          <a:xfrm>
            <a:off x="324953" y="1298242"/>
            <a:ext cx="8640960" cy="1697900"/>
            <a:chOff x="324953" y="1101018"/>
            <a:chExt cx="8640960" cy="1697900"/>
          </a:xfrm>
        </p:grpSpPr>
        <p:sp>
          <p:nvSpPr>
            <p:cNvPr id="10" name="Content Placeholder 3">
              <a:extLst>
                <a:ext uri="{FF2B5EF4-FFF2-40B4-BE49-F238E27FC236}">
                  <a16:creationId xmlns:a16="http://schemas.microsoft.com/office/drawing/2014/main" id="{A18837FF-157A-61AD-0273-AEA86EE9E74E}"/>
                </a:ext>
              </a:extLst>
            </p:cNvPr>
            <p:cNvSpPr txBox="1">
              <a:spLocks/>
            </p:cNvSpPr>
            <p:nvPr/>
          </p:nvSpPr>
          <p:spPr>
            <a:xfrm>
              <a:off x="1549089" y="1124744"/>
              <a:ext cx="7416824" cy="167417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46075" indent="-346075" algn="l" defTabSz="746125" rtl="0" eaLnBrk="1" fontAlgn="base" hangingPunct="1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4989DF"/>
                </a:buClr>
                <a:buFont typeface="Wingdings" pitchFamily="2" charset="2"/>
                <a:buChar char="w"/>
                <a:defRPr sz="2400" b="1">
                  <a:solidFill>
                    <a:schemeClr val="tx1"/>
                  </a:solidFill>
                  <a:latin typeface="Comic Sans MS" pitchFamily="66" charset="0"/>
                  <a:ea typeface="+mn-ea"/>
                  <a:cs typeface="+mn-cs"/>
                </a:defRPr>
              </a:lvl1pPr>
              <a:lvl2pPr marL="684213" indent="-336550" algn="l" defTabSz="746125" rtl="0" eaLnBrk="1" fontAlgn="base" hangingPunct="1">
                <a:lnSpc>
                  <a:spcPct val="85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4989DF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2pPr>
              <a:lvl3pPr marL="915988" indent="-230188" algn="l" defTabSz="746125" rtl="0" eaLnBrk="1" fontAlgn="base" hangingPunct="1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4989DF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146175" indent="-228600" algn="l" defTabSz="746125" rtl="0" eaLnBrk="1" fontAlgn="base" hangingPunct="1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4989DF"/>
                </a:buClr>
                <a:buChar char="–"/>
                <a:defRPr sz="1600">
                  <a:solidFill>
                    <a:schemeClr val="tx1"/>
                  </a:solidFill>
                  <a:latin typeface="+mn-lt"/>
                </a:defRPr>
              </a:lvl4pPr>
              <a:lvl5pPr marL="1714500" indent="-276225" algn="l" defTabSz="746125" rtl="0" eaLnBrk="1" fontAlgn="base" hangingPunct="1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CC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171700" indent="-276225" algn="l" defTabSz="746125" rtl="0" eaLnBrk="1" fontAlgn="base" hangingPunct="1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CC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628900" indent="-276225" algn="l" defTabSz="746125" rtl="0" eaLnBrk="1" fontAlgn="base" hangingPunct="1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CC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086100" indent="-276225" algn="l" defTabSz="746125" rtl="0" eaLnBrk="1" fontAlgn="base" hangingPunct="1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CC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543300" indent="-276225" algn="l" defTabSz="746125" rtl="0" eaLnBrk="1" fontAlgn="base" hangingPunct="1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99CC"/>
                </a:buClr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360363" indent="0">
                <a:lnSpc>
                  <a:spcPct val="100000"/>
                </a:lnSpc>
                <a:spcBef>
                  <a:spcPts val="1200"/>
                </a:spcBef>
                <a:spcAft>
                  <a:spcPts val="600"/>
                </a:spcAft>
                <a:buNone/>
              </a:pPr>
              <a:r>
                <a:rPr lang="en-US" sz="1900" kern="0" dirty="0" err="1">
                  <a:solidFill>
                    <a:srgbClr val="0070C0"/>
                  </a:solidFill>
                </a:rPr>
                <a:t>Edsgar</a:t>
              </a:r>
              <a:r>
                <a:rPr lang="en-US" sz="1900" kern="0" dirty="0">
                  <a:solidFill>
                    <a:srgbClr val="0070C0"/>
                  </a:solidFill>
                </a:rPr>
                <a:t> W. Dijkstra’s hope for software design:</a:t>
              </a:r>
              <a:br>
                <a:rPr lang="en-US" sz="1900" kern="0" dirty="0">
                  <a:solidFill>
                    <a:srgbClr val="0070C0"/>
                  </a:solidFill>
                </a:rPr>
              </a:br>
              <a:r>
                <a:rPr lang="en-US" sz="1400" kern="0" dirty="0">
                  <a:solidFill>
                    <a:srgbClr val="0070C0"/>
                  </a:solidFill>
                </a:rPr>
                <a:t> </a:t>
              </a:r>
              <a:br>
                <a:rPr lang="en-US" sz="1900" kern="0" dirty="0">
                  <a:solidFill>
                    <a:srgbClr val="0070C0"/>
                  </a:solidFill>
                </a:rPr>
              </a:br>
              <a:r>
                <a:rPr lang="en-US" sz="1900" i="1" kern="0" dirty="0"/>
                <a:t>“I see no meaningful difference between programming methodology and mathematical methodology.</a:t>
              </a:r>
              <a:r>
                <a:rPr lang="en-US" sz="1900" kern="0" dirty="0"/>
                <a:t>”</a:t>
              </a:r>
              <a:r>
                <a:rPr lang="en-US" sz="2000" dirty="0">
                  <a:solidFill>
                    <a:srgbClr val="0070C0"/>
                  </a:solidFill>
                </a:rPr>
                <a:t> </a:t>
              </a:r>
              <a:r>
                <a:rPr lang="en-US" sz="1600" dirty="0">
                  <a:solidFill>
                    <a:srgbClr val="0070C0"/>
                  </a:solidFill>
                </a:rPr>
                <a:t>(EWD 1209)</a:t>
              </a:r>
              <a:endParaRPr lang="en-US" sz="1900" kern="0" dirty="0"/>
            </a:p>
            <a:p>
              <a:pPr marL="360363" inden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None/>
              </a:pPr>
              <a:endParaRPr lang="en-US" sz="1900" kern="0" dirty="0">
                <a:solidFill>
                  <a:srgbClr val="0070C0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B46F8C0-3020-21BC-10A5-C50297924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4953" y="1101018"/>
              <a:ext cx="1271786" cy="1697900"/>
            </a:xfrm>
            <a:prstGeom prst="rect">
              <a:avLst/>
            </a:prstGeom>
          </p:spPr>
        </p:pic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3AD4FB2F-983D-9460-D45E-722F647FD085}"/>
              </a:ext>
            </a:extLst>
          </p:cNvPr>
          <p:cNvSpPr txBox="1">
            <a:spLocks/>
          </p:cNvSpPr>
          <p:nvPr/>
        </p:nvSpPr>
        <p:spPr>
          <a:xfrm>
            <a:off x="546846" y="3416221"/>
            <a:ext cx="8136904" cy="143116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l">
              <a:spcBef>
                <a:spcPts val="1800"/>
              </a:spcBef>
              <a:defRPr sz="2200" b="1" i="1">
                <a:latin typeface="Comic Sans MS" panose="030F0702030302020204" pitchFamily="66" charset="0"/>
              </a:defRPr>
            </a:lvl1pPr>
            <a:lvl2pPr marL="357188" lvl="1" algn="l">
              <a:spcBef>
                <a:spcPts val="1200"/>
              </a:spcBef>
              <a:defRPr sz="2100" b="1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defRPr>
            </a:lvl2pPr>
          </a:lstStyle>
          <a:p>
            <a:pPr>
              <a:spcBef>
                <a:spcPts val="600"/>
              </a:spcBef>
            </a:pPr>
            <a:r>
              <a:rPr lang="en-US" sz="1800" dirty="0"/>
              <a:t>However:</a:t>
            </a:r>
          </a:p>
          <a:p>
            <a:pPr>
              <a:spcBef>
                <a:spcPts val="0"/>
              </a:spcBef>
            </a:pPr>
            <a:r>
              <a:rPr lang="en-US" sz="1200" dirty="0"/>
              <a:t>   </a:t>
            </a:r>
            <a:br>
              <a:rPr lang="en-US" sz="1800" dirty="0"/>
            </a:br>
            <a:r>
              <a:rPr lang="en-US" sz="1800" dirty="0"/>
              <a:t>“[The interrupt] was a great invention, but also a </a:t>
            </a:r>
            <a:r>
              <a:rPr lang="en-US" sz="1900" dirty="0"/>
              <a:t>Pandora’s</a:t>
            </a:r>
            <a:r>
              <a:rPr lang="en-US" sz="1800" dirty="0"/>
              <a:t> Box.…essentially, </a:t>
            </a:r>
            <a:r>
              <a:rPr lang="en-US" sz="1800" u="sng" dirty="0"/>
              <a:t>for the sake of efficiency</a:t>
            </a:r>
            <a:r>
              <a:rPr lang="en-US" sz="1800" dirty="0"/>
              <a:t>, concurrency [became] visible… and then, </a:t>
            </a:r>
            <a:r>
              <a:rPr lang="en-US" sz="1800" u="sng" dirty="0"/>
              <a:t>all Hell broke loose</a:t>
            </a:r>
            <a:r>
              <a:rPr lang="en-US" sz="1800" dirty="0"/>
              <a:t>” </a:t>
            </a:r>
            <a:r>
              <a:rPr lang="en-US" sz="1600" dirty="0">
                <a:solidFill>
                  <a:srgbClr val="0070C0"/>
                </a:solidFill>
              </a:rPr>
              <a:t>(EWD 1303)</a:t>
            </a:r>
            <a:endParaRPr lang="en-CA" sz="1600" dirty="0">
              <a:solidFill>
                <a:srgbClr val="0070C0"/>
              </a:solidFill>
            </a:endParaRPr>
          </a:p>
        </p:txBody>
      </p:sp>
      <p:sp>
        <p:nvSpPr>
          <p:cNvPr id="13" name="Rounded Rectangular Callout 42">
            <a:extLst>
              <a:ext uri="{FF2B5EF4-FFF2-40B4-BE49-F238E27FC236}">
                <a16:creationId xmlns:a16="http://schemas.microsoft.com/office/drawing/2014/main" id="{A937E080-BCC2-21BB-DE19-1404B07B4F9E}"/>
              </a:ext>
            </a:extLst>
          </p:cNvPr>
          <p:cNvSpPr/>
          <p:nvPr/>
        </p:nvSpPr>
        <p:spPr bwMode="auto">
          <a:xfrm>
            <a:off x="735105" y="5765692"/>
            <a:ext cx="4448116" cy="710931"/>
          </a:xfrm>
          <a:prstGeom prst="wedgeRoundRectCallout">
            <a:avLst>
              <a:gd name="adj1" fmla="val -5580"/>
              <a:gd name="adj2" fmla="val -226887"/>
              <a:gd name="adj3" fmla="val 16667"/>
            </a:avLst>
          </a:prstGeom>
          <a:solidFill>
            <a:srgbClr val="99FFCC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algn="l" defTabSz="958850" eaLnBrk="0" hangingPunct="0">
              <a:defRPr/>
            </a:pPr>
            <a:r>
              <a:rPr lang="en-US" sz="1400" b="1" dirty="0">
                <a:latin typeface="Comic Sans MS" pitchFamily="66" charset="0"/>
              </a:rPr>
              <a:t>Actually, the real justification for interrupts was to provide a means computers to detect and respond to changes in their environment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17D770-8A5A-0A07-3E28-858C9A3AE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462" y="769111"/>
            <a:ext cx="1974477" cy="31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7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684EC-4ABB-F963-2AC4-82CEF7363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CA" sz="3600" i="1" dirty="0"/>
              <a:t>The Loss of Certainty!!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52746D-7631-8880-FAE6-C9989A54DBC8}"/>
              </a:ext>
            </a:extLst>
          </p:cNvPr>
          <p:cNvGrpSpPr/>
          <p:nvPr/>
        </p:nvGrpSpPr>
        <p:grpSpPr>
          <a:xfrm>
            <a:off x="4231342" y="2507133"/>
            <a:ext cx="4200308" cy="2013583"/>
            <a:chOff x="3783107" y="956239"/>
            <a:chExt cx="4200308" cy="2013583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1EEA3D1C-D29E-A6C6-F2EF-E37A862731B1}"/>
                </a:ext>
              </a:extLst>
            </p:cNvPr>
            <p:cNvSpPr/>
            <p:nvPr/>
          </p:nvSpPr>
          <p:spPr bwMode="auto">
            <a:xfrm>
              <a:off x="3783107" y="1729709"/>
              <a:ext cx="823353" cy="466644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4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implies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C8A8B7-0365-A4E2-618C-B443B1390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36354" y="956239"/>
              <a:ext cx="3047061" cy="201358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BA5A4-5C1E-35FC-A618-A6356F6CE840}"/>
              </a:ext>
            </a:extLst>
          </p:cNvPr>
          <p:cNvGrpSpPr/>
          <p:nvPr/>
        </p:nvGrpSpPr>
        <p:grpSpPr>
          <a:xfrm>
            <a:off x="556751" y="908107"/>
            <a:ext cx="3047061" cy="5350941"/>
            <a:chOff x="556751" y="908107"/>
            <a:chExt cx="3047061" cy="53509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095042-E084-008C-31C9-322C4C57D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751" y="908107"/>
              <a:ext cx="3047061" cy="210984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F6B3CB-B9EB-E3C2-AC1F-F4E33664A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751" y="3231775"/>
              <a:ext cx="2957414" cy="3027273"/>
            </a:xfrm>
            <a:prstGeom prst="rect">
              <a:avLst/>
            </a:prstGeom>
          </p:spPr>
        </p:pic>
      </p:grpSp>
      <p:sp>
        <p:nvSpPr>
          <p:cNvPr id="6" name="Right Brace 5">
            <a:extLst>
              <a:ext uri="{FF2B5EF4-FFF2-40B4-BE49-F238E27FC236}">
                <a16:creationId xmlns:a16="http://schemas.microsoft.com/office/drawing/2014/main" id="{FCB777F8-546C-AE68-1AC5-CC2A30BBC19D}"/>
              </a:ext>
            </a:extLst>
          </p:cNvPr>
          <p:cNvSpPr/>
          <p:nvPr/>
        </p:nvSpPr>
        <p:spPr bwMode="auto">
          <a:xfrm>
            <a:off x="3759412" y="908107"/>
            <a:ext cx="427106" cy="5214787"/>
          </a:xfrm>
          <a:prstGeom prst="rightBrace">
            <a:avLst>
              <a:gd name="adj1" fmla="val 41916"/>
              <a:gd name="adj2" fmla="val 50000"/>
            </a:avLst>
          </a:prstGeom>
          <a:noFill/>
          <a:ln w="19050" cap="flat" cmpd="sng" algn="ctr">
            <a:solidFill>
              <a:srgbClr val="0070C0"/>
            </a:solidFill>
            <a:prstDash val="lgDashDot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006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5CAE-01F6-CFFA-336C-3E2CAB96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How Should SE Deal with Uncertainty?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009F70F1-8842-BAFA-B39C-164815459A37}"/>
              </a:ext>
            </a:extLst>
          </p:cNvPr>
          <p:cNvSpPr txBox="1">
            <a:spLocks/>
          </p:cNvSpPr>
          <p:nvPr/>
        </p:nvSpPr>
        <p:spPr bwMode="auto">
          <a:xfrm>
            <a:off x="732989" y="2443819"/>
            <a:ext cx="7678021" cy="401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259556" indent="-259556" algn="l" defTabSz="559594" eaLnBrk="1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w"/>
              <a:defRPr sz="1800" b="1" i="0">
                <a:latin typeface="Comic Sans MS" pitchFamily="66" charset="0"/>
                <a:cs typeface="+mn-cs"/>
              </a:defRPr>
            </a:lvl1pPr>
            <a:lvl2pPr marL="513160" lvl="1" indent="-252413" algn="l" defTabSz="559594" eaLnBrk="1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§"/>
              <a:defRPr sz="1500" b="1" u="sng" kern="0">
                <a:latin typeface="Comic Sans MS" pitchFamily="66" charset="0"/>
              </a:defRPr>
            </a:lvl2pPr>
            <a:lvl3pPr marL="686991" indent="-172641" algn="l" defTabSz="559594" eaLnBrk="1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•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3pPr>
            <a:lvl4pPr marL="859631" indent="-171450" algn="l" defTabSz="559594" eaLnBrk="1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–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4pPr>
            <a:lvl5pPr marL="1285875" indent="-207169" algn="l" defTabSz="559594" eaLnBrk="1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•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5pPr>
            <a:lvl6pPr marL="1628775" indent="-207169" defTabSz="559594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latin typeface="+mn-lt"/>
              </a:defRPr>
            </a:lvl6pPr>
            <a:lvl7pPr marL="1971675" indent="-207169" defTabSz="559594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latin typeface="+mn-lt"/>
              </a:defRPr>
            </a:lvl7pPr>
            <a:lvl8pPr marL="2314575" indent="-207169" defTabSz="559594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latin typeface="+mn-lt"/>
              </a:defRPr>
            </a:lvl8pPr>
            <a:lvl9pPr marL="2657475" indent="-207169" defTabSz="559594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latin typeface="+mn-lt"/>
              </a:defRPr>
            </a:lvl9pPr>
          </a:lstStyle>
          <a:p>
            <a:r>
              <a:rPr lang="en-CA" dirty="0"/>
              <a:t>Utility instead of correctness</a:t>
            </a:r>
          </a:p>
          <a:p>
            <a:r>
              <a:rPr lang="en-CA" dirty="0"/>
              <a:t>Bounded approximation instead of precision [certainty?]</a:t>
            </a:r>
          </a:p>
          <a:p>
            <a:r>
              <a:rPr lang="en-CA" dirty="0"/>
              <a:t>Closed-loop (control) systems</a:t>
            </a:r>
          </a:p>
          <a:p>
            <a:r>
              <a:rPr lang="en-CA" dirty="0"/>
              <a:t>Incorporate uncertainty as a first-class design concern</a:t>
            </a:r>
          </a:p>
          <a:p>
            <a:r>
              <a:rPr lang="en-CA" dirty="0"/>
              <a:t>Resiliency/adaptation in the presence of unpredictable/unexpected events</a:t>
            </a:r>
          </a:p>
          <a:p>
            <a:r>
              <a:rPr lang="en-CA" dirty="0"/>
              <a:t>New formal methods and tools for reasoning in the presence of uncertainty</a:t>
            </a:r>
          </a:p>
          <a:p>
            <a:r>
              <a:rPr lang="en-CA" dirty="0"/>
              <a:t>New methods of machine learning that ensure “reasonable” behavior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F7A918-2431-FFF4-0DB5-72BB554562B0}"/>
              </a:ext>
            </a:extLst>
          </p:cNvPr>
          <p:cNvGrpSpPr/>
          <p:nvPr/>
        </p:nvGrpSpPr>
        <p:grpSpPr>
          <a:xfrm>
            <a:off x="1242275" y="984732"/>
            <a:ext cx="6888713" cy="1459087"/>
            <a:chOff x="1242275" y="984732"/>
            <a:chExt cx="6888713" cy="145908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4EC951C-D91D-8C80-6A18-002CA5359240}"/>
                </a:ext>
              </a:extLst>
            </p:cNvPr>
            <p:cNvSpPr txBox="1"/>
            <p:nvPr/>
          </p:nvSpPr>
          <p:spPr>
            <a:xfrm>
              <a:off x="3010158" y="1731374"/>
              <a:ext cx="5120830" cy="43088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CA" sz="1100" b="1" dirty="0"/>
                <a:t>D. </a:t>
              </a:r>
              <a:r>
                <a:rPr lang="en-CA" sz="1100" b="1" dirty="0" err="1"/>
                <a:t>Garlan</a:t>
              </a:r>
              <a:r>
                <a:rPr lang="en-CA" sz="1100" b="1" dirty="0"/>
                <a:t>, “Software Engineering in an Uncertain World”, </a:t>
              </a:r>
              <a:r>
                <a:rPr lang="en-CA" sz="1100" b="1" i="1" dirty="0"/>
                <a:t>Proc. FSE/SDP Workshop on Future Software Engineering Research, (125-128) 2010.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3D8B346-C148-DC6C-D8F3-193210819667}"/>
                </a:ext>
              </a:extLst>
            </p:cNvPr>
            <p:cNvGrpSpPr/>
            <p:nvPr/>
          </p:nvGrpSpPr>
          <p:grpSpPr>
            <a:xfrm>
              <a:off x="1242275" y="984732"/>
              <a:ext cx="1419962" cy="1459087"/>
              <a:chOff x="228599" y="4117123"/>
              <a:chExt cx="1419962" cy="145908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6CA01EB-F81F-7763-AA40-18F4B50FBB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8599" y="4117123"/>
                <a:ext cx="1419962" cy="117752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177800" dist="165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C351D5-3712-4E89-6B92-67B596351571}"/>
                  </a:ext>
                </a:extLst>
              </p:cNvPr>
              <p:cNvSpPr txBox="1"/>
              <p:nvPr/>
            </p:nvSpPr>
            <p:spPr>
              <a:xfrm>
                <a:off x="371758" y="5299211"/>
                <a:ext cx="11336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200" b="1" dirty="0">
                    <a:solidFill>
                      <a:srgbClr val="0070C0"/>
                    </a:solidFill>
                  </a:rPr>
                  <a:t>David </a:t>
                </a:r>
                <a:r>
                  <a:rPr lang="en-CA" sz="1200" b="1" dirty="0" err="1">
                    <a:solidFill>
                      <a:srgbClr val="0070C0"/>
                    </a:solidFill>
                  </a:rPr>
                  <a:t>Garlan</a:t>
                </a:r>
                <a:endParaRPr lang="en-CA" sz="1200" b="1" dirty="0">
                  <a:solidFill>
                    <a:srgbClr val="0070C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344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ACA2EFA1-5E9E-EBDF-56FA-C70C836FB148}"/>
              </a:ext>
            </a:extLst>
          </p:cNvPr>
          <p:cNvSpPr txBox="1">
            <a:spLocks/>
          </p:cNvSpPr>
          <p:nvPr/>
        </p:nvSpPr>
        <p:spPr bwMode="auto">
          <a:xfrm>
            <a:off x="732984" y="2452779"/>
            <a:ext cx="7678021" cy="401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259556" indent="-259556" algn="l" defTabSz="559594" eaLnBrk="1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w"/>
              <a:defRPr sz="1800" b="1" i="0">
                <a:latin typeface="Comic Sans MS" pitchFamily="66" charset="0"/>
                <a:cs typeface="+mn-cs"/>
              </a:defRPr>
            </a:lvl1pPr>
            <a:lvl2pPr marL="513160" lvl="1" indent="-252413" algn="l" defTabSz="559594" eaLnBrk="1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§"/>
              <a:defRPr sz="1500" b="1" u="sng" kern="0">
                <a:latin typeface="Comic Sans MS" pitchFamily="66" charset="0"/>
              </a:defRPr>
            </a:lvl2pPr>
            <a:lvl3pPr marL="686991" indent="-172641" algn="l" defTabSz="559594" eaLnBrk="1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•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3pPr>
            <a:lvl4pPr marL="859631" indent="-171450" algn="l" defTabSz="559594" eaLnBrk="1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–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4pPr>
            <a:lvl5pPr marL="1285875" indent="-207169" algn="l" defTabSz="559594" eaLnBrk="1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•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5pPr>
            <a:lvl6pPr marL="1628775" indent="-207169" defTabSz="559594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latin typeface="+mn-lt"/>
              </a:defRPr>
            </a:lvl6pPr>
            <a:lvl7pPr marL="1971675" indent="-207169" defTabSz="559594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latin typeface="+mn-lt"/>
              </a:defRPr>
            </a:lvl7pPr>
            <a:lvl8pPr marL="2314575" indent="-207169" defTabSz="559594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latin typeface="+mn-lt"/>
              </a:defRPr>
            </a:lvl8pPr>
            <a:lvl9pPr marL="2657475" indent="-207169" defTabSz="559594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latin typeface="+mn-lt"/>
              </a:defRPr>
            </a:lvl9pPr>
          </a:lstStyle>
          <a:p>
            <a:r>
              <a:rPr lang="en-CA" dirty="0"/>
              <a:t>Utility instead of correctness</a:t>
            </a:r>
          </a:p>
          <a:p>
            <a:r>
              <a:rPr lang="en-CA" dirty="0"/>
              <a:t>Bounded approximation instead of precision [certainty?]</a:t>
            </a:r>
          </a:p>
          <a:p>
            <a:r>
              <a:rPr lang="en-CA" dirty="0"/>
              <a:t>Closed-loop (control) systems</a:t>
            </a:r>
          </a:p>
          <a:p>
            <a:r>
              <a:rPr lang="en-CA" dirty="0"/>
              <a:t>Incorporate uncertainty as a first-class design concern</a:t>
            </a:r>
          </a:p>
          <a:p>
            <a:r>
              <a:rPr lang="en-CA" dirty="0"/>
              <a:t>Resiliency/adaptation in the presence of unpredictable/unexpected events</a:t>
            </a:r>
          </a:p>
          <a:p>
            <a:r>
              <a:rPr lang="en-CA" dirty="0"/>
              <a:t>New formal methods and tools for reasoning in the presence of uncertainty</a:t>
            </a:r>
          </a:p>
          <a:p>
            <a:r>
              <a:rPr lang="en-CA" dirty="0"/>
              <a:t>New methods of machine learning that ensure “reasonable” behavior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45CAE-01F6-CFFA-336C-3E2CAB96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Partial Research Program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009F70F1-8842-BAFA-B39C-164815459A37}"/>
              </a:ext>
            </a:extLst>
          </p:cNvPr>
          <p:cNvSpPr txBox="1">
            <a:spLocks/>
          </p:cNvSpPr>
          <p:nvPr/>
        </p:nvSpPr>
        <p:spPr bwMode="auto">
          <a:xfrm>
            <a:off x="732989" y="2443819"/>
            <a:ext cx="7678021" cy="4019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259556" indent="-259556" algn="l" defTabSz="559594" eaLnBrk="1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w"/>
              <a:defRPr sz="1800" b="1" i="0">
                <a:latin typeface="Comic Sans MS" pitchFamily="66" charset="0"/>
                <a:cs typeface="+mn-cs"/>
              </a:defRPr>
            </a:lvl1pPr>
            <a:lvl2pPr marL="513160" lvl="1" indent="-252413" algn="l" defTabSz="559594" eaLnBrk="1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§"/>
              <a:defRPr sz="1500" b="1" u="sng" kern="0">
                <a:latin typeface="Comic Sans MS" pitchFamily="66" charset="0"/>
              </a:defRPr>
            </a:lvl2pPr>
            <a:lvl3pPr marL="686991" indent="-172641" algn="l" defTabSz="559594" eaLnBrk="1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•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3pPr>
            <a:lvl4pPr marL="859631" indent="-171450" algn="l" defTabSz="559594" eaLnBrk="1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–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4pPr>
            <a:lvl5pPr marL="1285875" indent="-207169" algn="l" defTabSz="559594" eaLnBrk="1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•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5pPr>
            <a:lvl6pPr marL="1628775" indent="-207169" defTabSz="559594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latin typeface="+mn-lt"/>
              </a:defRPr>
            </a:lvl6pPr>
            <a:lvl7pPr marL="1971675" indent="-207169" defTabSz="559594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latin typeface="+mn-lt"/>
              </a:defRPr>
            </a:lvl7pPr>
            <a:lvl8pPr marL="2314575" indent="-207169" defTabSz="559594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latin typeface="+mn-lt"/>
              </a:defRPr>
            </a:lvl8pPr>
            <a:lvl9pPr marL="2657475" indent="-207169" defTabSz="559594" fontAlgn="base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latin typeface="+mn-lt"/>
              </a:defRPr>
            </a:lvl9pPr>
          </a:lstStyle>
          <a:p>
            <a:r>
              <a:rPr lang="en-CA" dirty="0"/>
              <a:t>Utility instead of correctness</a:t>
            </a:r>
          </a:p>
          <a:p>
            <a:r>
              <a:rPr lang="en-CA" dirty="0"/>
              <a:t>Bounded approximation instead of precision [certainty?]</a:t>
            </a:r>
          </a:p>
          <a:p>
            <a:r>
              <a:rPr lang="en-CA" dirty="0"/>
              <a:t>Closed-loop (control) systems</a:t>
            </a:r>
          </a:p>
          <a:p>
            <a:r>
              <a:rPr lang="en-CA" dirty="0"/>
              <a:t>Incorporate uncertainty as a first-class design concern</a:t>
            </a:r>
          </a:p>
          <a:p>
            <a:r>
              <a:rPr lang="en-CA" dirty="0"/>
              <a:t>Resiliency/adaptation in the presence of unpredictable/unexpected events</a:t>
            </a:r>
          </a:p>
          <a:p>
            <a:r>
              <a:rPr lang="en-CA" dirty="0"/>
              <a:t>New formal methods and tools for reasoning in the presence of uncertainty</a:t>
            </a:r>
          </a:p>
          <a:p>
            <a:r>
              <a:rPr lang="en-CA" dirty="0"/>
              <a:t>New methods of machine learning that ensure “reasonable” behavior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C951C-D91D-8C80-6A18-002CA5359240}"/>
              </a:ext>
            </a:extLst>
          </p:cNvPr>
          <p:cNvSpPr txBox="1"/>
          <p:nvPr/>
        </p:nvSpPr>
        <p:spPr>
          <a:xfrm>
            <a:off x="3010158" y="1731374"/>
            <a:ext cx="5120830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CA" sz="1100" b="1" dirty="0"/>
              <a:t>D. </a:t>
            </a:r>
            <a:r>
              <a:rPr lang="en-CA" sz="1100" b="1" dirty="0" err="1"/>
              <a:t>Garlan</a:t>
            </a:r>
            <a:r>
              <a:rPr lang="en-CA" sz="1100" b="1" dirty="0"/>
              <a:t>, “Software Engineering in an Uncertain World”, </a:t>
            </a:r>
            <a:r>
              <a:rPr lang="en-CA" sz="1100" b="1" i="1" dirty="0"/>
              <a:t>Proc. FSE/SDP Workshop on Future Software Engineering Research, (125-128) 2010.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D8B346-C148-DC6C-D8F3-193210819667}"/>
              </a:ext>
            </a:extLst>
          </p:cNvPr>
          <p:cNvGrpSpPr/>
          <p:nvPr/>
        </p:nvGrpSpPr>
        <p:grpSpPr>
          <a:xfrm>
            <a:off x="1242275" y="984732"/>
            <a:ext cx="1419962" cy="1459087"/>
            <a:chOff x="228599" y="4117123"/>
            <a:chExt cx="1419962" cy="145908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CA01EB-F81F-7763-AA40-18F4B50FB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599" y="4117123"/>
              <a:ext cx="1419962" cy="117752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C351D5-3712-4E89-6B92-67B596351571}"/>
                </a:ext>
              </a:extLst>
            </p:cNvPr>
            <p:cNvSpPr txBox="1"/>
            <p:nvPr/>
          </p:nvSpPr>
          <p:spPr>
            <a:xfrm>
              <a:off x="371758" y="5299211"/>
              <a:ext cx="11336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b="1" dirty="0">
                  <a:solidFill>
                    <a:srgbClr val="0070C0"/>
                  </a:solidFill>
                </a:rPr>
                <a:t>David </a:t>
              </a:r>
              <a:r>
                <a:rPr lang="en-CA" sz="1200" b="1" dirty="0" err="1">
                  <a:solidFill>
                    <a:srgbClr val="0070C0"/>
                  </a:solidFill>
                </a:rPr>
                <a:t>Garlan</a:t>
              </a:r>
              <a:endParaRPr lang="en-CA" sz="12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844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95CAD5-77F7-FCF1-00DB-00DF977B745A}"/>
              </a:ext>
            </a:extLst>
          </p:cNvPr>
          <p:cNvSpPr txBox="1"/>
          <p:nvPr/>
        </p:nvSpPr>
        <p:spPr>
          <a:xfrm>
            <a:off x="2017059" y="1536174"/>
            <a:ext cx="5109882" cy="378565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90500" dist="1270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 u="sng">
                <a:latin typeface="Comic Sans MS" panose="030F0702030302020204" pitchFamily="66" charset="0"/>
              </a:defRPr>
            </a:lvl1pPr>
          </a:lstStyle>
          <a:p>
            <a:r>
              <a:rPr lang="en-CA" dirty="0"/>
              <a:t>Part 2: </a:t>
            </a:r>
            <a:br>
              <a:rPr lang="en-CA" dirty="0"/>
            </a:br>
            <a:r>
              <a:rPr lang="en-CA" u="none" dirty="0">
                <a:solidFill>
                  <a:srgbClr val="0070C0"/>
                </a:solidFill>
              </a:rPr>
              <a:t>A Challenge for Software Architecture Researchers</a:t>
            </a:r>
          </a:p>
        </p:txBody>
      </p:sp>
    </p:spTree>
    <p:extLst>
      <p:ext uri="{BB962C8B-B14F-4D97-AF65-F5344CB8AC3E}">
        <p14:creationId xmlns:p14="http://schemas.microsoft.com/office/powerpoint/2010/main" val="1449404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77D5-665E-D1B3-E7E4-7EC446E6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512424" cy="609600"/>
          </a:xfrm>
        </p:spPr>
        <p:txBody>
          <a:bodyPr>
            <a:noAutofit/>
          </a:bodyPr>
          <a:lstStyle/>
          <a:p>
            <a:r>
              <a:rPr lang="en-CA" sz="2400" dirty="0"/>
              <a:t>Current “Good” Architectural Design Approach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660DB0-D2D0-C2C9-FC99-81BD1B9BE09E}"/>
              </a:ext>
            </a:extLst>
          </p:cNvPr>
          <p:cNvCxnSpPr/>
          <p:nvPr/>
        </p:nvCxnSpPr>
        <p:spPr bwMode="auto">
          <a:xfrm>
            <a:off x="4580964" y="923360"/>
            <a:ext cx="0" cy="4876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lgDashDot"/>
            <a:round/>
            <a:headEnd type="none" w="med" len="med"/>
            <a:tailEnd type="none" w="med" len="med"/>
          </a:ln>
          <a:effectLst/>
        </p:spPr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C7B7C2A-EFE7-5E67-A2F8-4E26E0267FCA}"/>
              </a:ext>
            </a:extLst>
          </p:cNvPr>
          <p:cNvGrpSpPr/>
          <p:nvPr/>
        </p:nvGrpSpPr>
        <p:grpSpPr>
          <a:xfrm>
            <a:off x="654424" y="2563893"/>
            <a:ext cx="2763763" cy="1730188"/>
            <a:chOff x="654424" y="3003174"/>
            <a:chExt cx="2763763" cy="173018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D7C409F-30A3-E4C4-5D05-A37FB9CFE313}"/>
                </a:ext>
              </a:extLst>
            </p:cNvPr>
            <p:cNvSpPr/>
            <p:nvPr/>
          </p:nvSpPr>
          <p:spPr bwMode="auto">
            <a:xfrm>
              <a:off x="654424" y="3003174"/>
              <a:ext cx="995082" cy="609600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A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CC3F25-61B9-4976-CB06-6759E2BB282F}"/>
                </a:ext>
              </a:extLst>
            </p:cNvPr>
            <p:cNvSpPr/>
            <p:nvPr/>
          </p:nvSpPr>
          <p:spPr bwMode="auto">
            <a:xfrm>
              <a:off x="2423105" y="3003174"/>
              <a:ext cx="995082" cy="609600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B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4F31E58-9BE8-3A56-2DC7-72DFEF4633CA}"/>
                </a:ext>
              </a:extLst>
            </p:cNvPr>
            <p:cNvSpPr/>
            <p:nvPr/>
          </p:nvSpPr>
          <p:spPr bwMode="auto">
            <a:xfrm>
              <a:off x="654424" y="4123762"/>
              <a:ext cx="995082" cy="609600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C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E912AA-5788-452F-686C-0BD48B7D3F1A}"/>
                </a:ext>
              </a:extLst>
            </p:cNvPr>
            <p:cNvSpPr/>
            <p:nvPr/>
          </p:nvSpPr>
          <p:spPr bwMode="auto">
            <a:xfrm>
              <a:off x="2423105" y="4123762"/>
              <a:ext cx="995082" cy="609600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D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C9E20CF-56D5-BFA2-9D38-91FF81E4F6BD}"/>
                </a:ext>
              </a:extLst>
            </p:cNvPr>
            <p:cNvCxnSpPr>
              <a:stCxn id="10" idx="2"/>
              <a:endCxn id="12" idx="0"/>
            </p:cNvCxnSpPr>
            <p:nvPr/>
          </p:nvCxnSpPr>
          <p:spPr bwMode="auto">
            <a:xfrm>
              <a:off x="1151965" y="3612774"/>
              <a:ext cx="0" cy="5109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2C72F84-5754-404B-CE47-C7686F0BF5D0}"/>
                </a:ext>
              </a:extLst>
            </p:cNvPr>
            <p:cNvCxnSpPr>
              <a:stCxn id="10" idx="3"/>
              <a:endCxn id="11" idx="1"/>
            </p:cNvCxnSpPr>
            <p:nvPr/>
          </p:nvCxnSpPr>
          <p:spPr bwMode="auto">
            <a:xfrm>
              <a:off x="1649506" y="3307974"/>
              <a:ext cx="77359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38C051C-E48D-E3BF-8CDB-D92B30A25C82}"/>
                </a:ext>
              </a:extLst>
            </p:cNvPr>
            <p:cNvCxnSpPr>
              <a:stCxn id="11" idx="2"/>
              <a:endCxn id="13" idx="0"/>
            </p:cNvCxnSpPr>
            <p:nvPr/>
          </p:nvCxnSpPr>
          <p:spPr bwMode="auto">
            <a:xfrm>
              <a:off x="2920646" y="3612774"/>
              <a:ext cx="0" cy="5109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0066827-9BB8-FD8A-8FDA-028C63488D7D}"/>
              </a:ext>
            </a:extLst>
          </p:cNvPr>
          <p:cNvGrpSpPr/>
          <p:nvPr/>
        </p:nvGrpSpPr>
        <p:grpSpPr>
          <a:xfrm>
            <a:off x="5611907" y="2557544"/>
            <a:ext cx="2763763" cy="1742887"/>
            <a:chOff x="5611907" y="2996825"/>
            <a:chExt cx="2763763" cy="174288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CA89434-2D29-FC06-4937-85F50B4D26E5}"/>
                </a:ext>
              </a:extLst>
            </p:cNvPr>
            <p:cNvSpPr/>
            <p:nvPr/>
          </p:nvSpPr>
          <p:spPr bwMode="auto">
            <a:xfrm>
              <a:off x="5611907" y="3003174"/>
              <a:ext cx="995082" cy="609600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AB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785FC00-DEC0-BCBF-4240-1594FB6CD9C5}"/>
                </a:ext>
              </a:extLst>
            </p:cNvPr>
            <p:cNvSpPr/>
            <p:nvPr/>
          </p:nvSpPr>
          <p:spPr bwMode="auto">
            <a:xfrm>
              <a:off x="7380588" y="3003174"/>
              <a:ext cx="995082" cy="609600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CDE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B20A57-FEA9-E086-7F23-5D896034BACB}"/>
                </a:ext>
              </a:extLst>
            </p:cNvPr>
            <p:cNvSpPr/>
            <p:nvPr/>
          </p:nvSpPr>
          <p:spPr bwMode="auto">
            <a:xfrm>
              <a:off x="5611907" y="4123762"/>
              <a:ext cx="995082" cy="609600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FGH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EF11993-ADF3-09B1-4A12-59535C77DEED}"/>
                </a:ext>
              </a:extLst>
            </p:cNvPr>
            <p:cNvSpPr/>
            <p:nvPr/>
          </p:nvSpPr>
          <p:spPr bwMode="auto">
            <a:xfrm>
              <a:off x="7380588" y="4123762"/>
              <a:ext cx="995082" cy="609600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IJ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89B5FE7-5577-FCD6-57A1-96A02A3C0B82}"/>
                </a:ext>
              </a:extLst>
            </p:cNvPr>
            <p:cNvCxnSpPr>
              <a:stCxn id="20" idx="2"/>
              <a:endCxn id="22" idx="0"/>
            </p:cNvCxnSpPr>
            <p:nvPr/>
          </p:nvCxnSpPr>
          <p:spPr bwMode="auto">
            <a:xfrm>
              <a:off x="6109448" y="3612774"/>
              <a:ext cx="0" cy="5109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223312-D690-0A5D-4CD2-334D3042B7C4}"/>
                </a:ext>
              </a:extLst>
            </p:cNvPr>
            <p:cNvCxnSpPr>
              <a:stCxn id="20" idx="3"/>
              <a:endCxn id="21" idx="1"/>
            </p:cNvCxnSpPr>
            <p:nvPr/>
          </p:nvCxnSpPr>
          <p:spPr bwMode="auto">
            <a:xfrm>
              <a:off x="6606989" y="3307974"/>
              <a:ext cx="77359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BA40DC1-3E2C-EB63-4A12-828A3DE1234F}"/>
                </a:ext>
              </a:extLst>
            </p:cNvPr>
            <p:cNvCxnSpPr>
              <a:stCxn id="21" idx="2"/>
              <a:endCxn id="23" idx="0"/>
            </p:cNvCxnSpPr>
            <p:nvPr/>
          </p:nvCxnSpPr>
          <p:spPr bwMode="auto">
            <a:xfrm>
              <a:off x="7878129" y="3612774"/>
              <a:ext cx="0" cy="5109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B7B01B6-845B-21DE-AC65-1C886A53BC26}"/>
                </a:ext>
              </a:extLst>
            </p:cNvPr>
            <p:cNvCxnSpPr/>
            <p:nvPr/>
          </p:nvCxnSpPr>
          <p:spPr bwMode="auto">
            <a:xfrm>
              <a:off x="6606989" y="3487268"/>
              <a:ext cx="905435" cy="6364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DA5E774-89BA-E5C5-CF93-7FB51465488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468960" y="3487268"/>
              <a:ext cx="911628" cy="64284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42A58D2-C675-03D1-BBAD-36DD3F7021C3}"/>
                </a:ext>
              </a:extLst>
            </p:cNvPr>
            <p:cNvCxnSpPr>
              <a:cxnSpLocks/>
              <a:stCxn id="23" idx="1"/>
              <a:endCxn id="22" idx="3"/>
            </p:cNvCxnSpPr>
            <p:nvPr/>
          </p:nvCxnSpPr>
          <p:spPr bwMode="auto">
            <a:xfrm flipH="1">
              <a:off x="6606989" y="4428562"/>
              <a:ext cx="77359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230582B5-6DCD-4BCA-EAA5-35CC9F78AF22}"/>
                </a:ext>
              </a:extLst>
            </p:cNvPr>
            <p:cNvCxnSpPr>
              <a:stCxn id="20" idx="0"/>
              <a:endCxn id="21" idx="0"/>
            </p:cNvCxnSpPr>
            <p:nvPr/>
          </p:nvCxnSpPr>
          <p:spPr bwMode="auto">
            <a:xfrm rot="5400000" flipH="1" flipV="1">
              <a:off x="6993788" y="2118834"/>
              <a:ext cx="12700" cy="1768681"/>
            </a:xfrm>
            <a:prstGeom prst="bentConnector3">
              <a:avLst>
                <a:gd name="adj1" fmla="val 180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4871639D-23E6-F4DE-9B4C-F121D9C84402}"/>
                </a:ext>
              </a:extLst>
            </p:cNvPr>
            <p:cNvCxnSpPr>
              <a:cxnSpLocks/>
              <a:stCxn id="22" idx="2"/>
              <a:endCxn id="23" idx="2"/>
            </p:cNvCxnSpPr>
            <p:nvPr/>
          </p:nvCxnSpPr>
          <p:spPr bwMode="auto">
            <a:xfrm rot="16200000" flipH="1">
              <a:off x="6993788" y="3849021"/>
              <a:ext cx="12700" cy="1768681"/>
            </a:xfrm>
            <a:prstGeom prst="bentConnector3">
              <a:avLst>
                <a:gd name="adj1" fmla="val 180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3E06391-AD93-D6BD-DEFF-738D59017335}"/>
              </a:ext>
            </a:extLst>
          </p:cNvPr>
          <p:cNvSpPr txBox="1"/>
          <p:nvPr/>
        </p:nvSpPr>
        <p:spPr>
          <a:xfrm>
            <a:off x="224119" y="4545094"/>
            <a:ext cx="39534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Each module performs a single </a:t>
            </a:r>
            <a:br>
              <a:rPr lang="en-CA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CA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well-defined function/feature </a:t>
            </a:r>
            <a:br>
              <a:rPr lang="en-CA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CA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(“Divide-and-Conquer” approach)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Inter-module couplings are minimized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8AA5B0-7BA4-A84E-9F7B-9439A2A4F89E}"/>
              </a:ext>
            </a:extLst>
          </p:cNvPr>
          <p:cNvSpPr txBox="1"/>
          <p:nvPr/>
        </p:nvSpPr>
        <p:spPr>
          <a:xfrm>
            <a:off x="5006790" y="4673796"/>
            <a:ext cx="3953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Modules combine multiple related functions/features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Large number of inter-module couplings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7DABAF-4736-EEED-9DB2-83C82E07BC80}"/>
              </a:ext>
            </a:extLst>
          </p:cNvPr>
          <p:cNvGrpSpPr/>
          <p:nvPr/>
        </p:nvGrpSpPr>
        <p:grpSpPr>
          <a:xfrm>
            <a:off x="1105494" y="725922"/>
            <a:ext cx="1931939" cy="1620573"/>
            <a:chOff x="1105494" y="1003833"/>
            <a:chExt cx="1931939" cy="16205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1EF98C-C8AD-C662-4A1A-9B8CE7B55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1225" y="1003833"/>
              <a:ext cx="1160478" cy="121934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A3018B8-A909-D157-6B63-292D3A3B016A}"/>
                </a:ext>
              </a:extLst>
            </p:cNvPr>
            <p:cNvSpPr txBox="1"/>
            <p:nvPr/>
          </p:nvSpPr>
          <p:spPr>
            <a:xfrm>
              <a:off x="1105494" y="2162741"/>
              <a:ext cx="19319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rgbClr val="00B050"/>
                  </a:solidFill>
                </a:rPr>
                <a:t>Good design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490860B-2EDE-C613-DCEB-B0E5D0D38D2B}"/>
              </a:ext>
            </a:extLst>
          </p:cNvPr>
          <p:cNvGrpSpPr/>
          <p:nvPr/>
        </p:nvGrpSpPr>
        <p:grpSpPr>
          <a:xfrm>
            <a:off x="6077647" y="744014"/>
            <a:ext cx="1811714" cy="1556663"/>
            <a:chOff x="6077647" y="1021925"/>
            <a:chExt cx="1811714" cy="15566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1EE50E-0C86-7304-49CD-1D5E1D9D0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4227" y="1021925"/>
              <a:ext cx="1198557" cy="118179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51F555D-56DB-AFDA-7553-4C08FE655DC8}"/>
                </a:ext>
              </a:extLst>
            </p:cNvPr>
            <p:cNvSpPr txBox="1"/>
            <p:nvPr/>
          </p:nvSpPr>
          <p:spPr>
            <a:xfrm>
              <a:off x="6077647" y="2116923"/>
              <a:ext cx="18117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rgbClr val="FF0000"/>
                  </a:solidFill>
                </a:rPr>
                <a:t>Bad design!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078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/>
      <p:bldP spid="4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CFDCFE-CF32-EE54-B542-E7AEDD5F2E83}"/>
              </a:ext>
            </a:extLst>
          </p:cNvPr>
          <p:cNvSpPr txBox="1"/>
          <p:nvPr/>
        </p:nvSpPr>
        <p:spPr>
          <a:xfrm>
            <a:off x="596153" y="3763773"/>
            <a:ext cx="79516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32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Q1:</a:t>
            </a:r>
            <a:r>
              <a:rPr lang="en-CA" sz="3200" b="1" i="1" dirty="0">
                <a:latin typeface="Comic Sans MS" panose="030F0702030302020204" pitchFamily="66" charset="0"/>
              </a:rPr>
              <a:t> Are there any significant</a:t>
            </a:r>
            <a:r>
              <a:rPr lang="en-CA" sz="3200" b="1" i="1" u="sng" dirty="0">
                <a:latin typeface="Comic Sans MS" panose="030F0702030302020204" pitchFamily="66" charset="0"/>
              </a:rPr>
              <a:t> research questions</a:t>
            </a:r>
            <a:r>
              <a:rPr lang="en-CA" sz="3200" b="1" i="1" dirty="0">
                <a:latin typeface="Comic Sans MS" panose="030F0702030302020204" pitchFamily="66" charset="0"/>
              </a:rPr>
              <a:t> still left in the domain of software architecture?</a:t>
            </a:r>
          </a:p>
          <a:p>
            <a:pPr algn="l"/>
            <a:r>
              <a:rPr lang="en-CA" sz="32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Q2:</a:t>
            </a:r>
            <a:r>
              <a:rPr lang="en-CA" sz="3200" b="1" i="1" dirty="0">
                <a:latin typeface="Comic Sans MS" panose="030F0702030302020204" pitchFamily="66" charset="0"/>
              </a:rPr>
              <a:t> If so, what are they and why have they not been addressed?</a:t>
            </a: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909F5616-1F01-7E59-94C9-ECAF2975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 Old Problem Solved?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808378-0AED-38D2-5C6B-C176072B179A}"/>
              </a:ext>
            </a:extLst>
          </p:cNvPr>
          <p:cNvSpPr txBox="1"/>
          <p:nvPr/>
        </p:nvSpPr>
        <p:spPr>
          <a:xfrm>
            <a:off x="66875" y="728523"/>
            <a:ext cx="6047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Nowadays, we have at our disposal…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7EE35D3-456C-E0D7-326B-74672A864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91" y="1309111"/>
            <a:ext cx="7096168" cy="23828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74C585-86D2-8CE1-D895-EF8E1FAD405B}"/>
              </a:ext>
            </a:extLst>
          </p:cNvPr>
          <p:cNvSpPr txBox="1"/>
          <p:nvPr/>
        </p:nvSpPr>
        <p:spPr>
          <a:xfrm rot="20494192">
            <a:off x="753358" y="2525560"/>
            <a:ext cx="7392694" cy="120032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CA" sz="3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Has anything changed that introduces new requirements?</a:t>
            </a:r>
          </a:p>
        </p:txBody>
      </p:sp>
    </p:spTree>
    <p:extLst>
      <p:ext uri="{BB962C8B-B14F-4D97-AF65-F5344CB8AC3E}">
        <p14:creationId xmlns:p14="http://schemas.microsoft.com/office/powerpoint/2010/main" val="32843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B015190-52CF-F4F6-BA80-1335FF70D4C4}"/>
              </a:ext>
            </a:extLst>
          </p:cNvPr>
          <p:cNvGrpSpPr/>
          <p:nvPr/>
        </p:nvGrpSpPr>
        <p:grpSpPr>
          <a:xfrm>
            <a:off x="0" y="514387"/>
            <a:ext cx="9153213" cy="6182250"/>
            <a:chOff x="0" y="460597"/>
            <a:chExt cx="9153213" cy="61822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D30FFE-FFC2-DB28-FD9E-527EFB351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60597"/>
              <a:ext cx="9153213" cy="61822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C1C8C6-0CF5-0558-D07C-1C189B5BA70E}"/>
                </a:ext>
              </a:extLst>
            </p:cNvPr>
            <p:cNvSpPr/>
            <p:nvPr/>
          </p:nvSpPr>
          <p:spPr bwMode="auto">
            <a:xfrm>
              <a:off x="62753" y="519953"/>
              <a:ext cx="4338918" cy="73510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AB394D4-BE44-ECEF-F618-8E02CCA672F8}"/>
              </a:ext>
            </a:extLst>
          </p:cNvPr>
          <p:cNvSpPr/>
          <p:nvPr/>
        </p:nvSpPr>
        <p:spPr bwMode="auto">
          <a:xfrm>
            <a:off x="2590800" y="2805955"/>
            <a:ext cx="3316941" cy="156882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9602E07-9D3F-9EE4-F556-5F7B90820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How Nature Does “Smart”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D0BDD8-81CD-21C5-4C8F-04F751D07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462" y="823184"/>
            <a:ext cx="1974477" cy="3188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02B151-615A-A147-C04C-EEE8A2192FFD}"/>
              </a:ext>
            </a:extLst>
          </p:cNvPr>
          <p:cNvSpPr/>
          <p:nvPr/>
        </p:nvSpPr>
        <p:spPr bwMode="auto">
          <a:xfrm>
            <a:off x="62753" y="593322"/>
            <a:ext cx="4338918" cy="73510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</a:pPr>
            <a:r>
              <a:rPr kumimoji="0" lang="en-CA" sz="28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Metabolic processes</a:t>
            </a:r>
            <a:br>
              <a:rPr kumimoji="0" lang="en-CA" sz="28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</a:br>
            <a:r>
              <a:rPr lang="en-CA" sz="1400" dirty="0">
                <a:solidFill>
                  <a:srgbClr val="0070C0"/>
                </a:solidFill>
              </a:rPr>
              <a:t>http://biochemical-pathways.com/#/map/1</a:t>
            </a:r>
            <a:endParaRPr lang="en-CA" sz="16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1C276E-86DF-C674-BC9A-3771405EB08A}"/>
              </a:ext>
            </a:extLst>
          </p:cNvPr>
          <p:cNvSpPr txBox="1"/>
          <p:nvPr/>
        </p:nvSpPr>
        <p:spPr>
          <a:xfrm>
            <a:off x="504795" y="5560840"/>
            <a:ext cx="8134409" cy="830997"/>
          </a:xfrm>
          <a:prstGeom prst="rect">
            <a:avLst/>
          </a:prstGeom>
          <a:solidFill>
            <a:schemeClr val="bg1">
              <a:alpha val="62000"/>
            </a:schemeClr>
          </a:solidFill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CA" sz="1600" b="1" i="1" u="sng" dirty="0">
                <a:solidFill>
                  <a:srgbClr val="FF0000"/>
                </a:solidFill>
              </a:rPr>
              <a:t>Metabolism</a:t>
            </a:r>
            <a:r>
              <a:rPr lang="en-CA" sz="1600" b="1" i="1" dirty="0">
                <a:solidFill>
                  <a:srgbClr val="FF0000"/>
                </a:solidFill>
              </a:rPr>
              <a:t> [dictionary.com]: the sum of the physical and chemical processes in an organism by which its material substance is produced, maintained, and destroyed…</a:t>
            </a:r>
          </a:p>
        </p:txBody>
      </p:sp>
    </p:spTree>
    <p:extLst>
      <p:ext uri="{BB962C8B-B14F-4D97-AF65-F5344CB8AC3E}">
        <p14:creationId xmlns:p14="http://schemas.microsoft.com/office/powerpoint/2010/main" val="204702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B015190-52CF-F4F6-BA80-1335FF70D4C4}"/>
              </a:ext>
            </a:extLst>
          </p:cNvPr>
          <p:cNvGrpSpPr/>
          <p:nvPr/>
        </p:nvGrpSpPr>
        <p:grpSpPr>
          <a:xfrm>
            <a:off x="0" y="514387"/>
            <a:ext cx="9153213" cy="6182250"/>
            <a:chOff x="0" y="460597"/>
            <a:chExt cx="9153213" cy="61822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D30FFE-FFC2-DB28-FD9E-527EFB351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60597"/>
              <a:ext cx="9153213" cy="618225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C1C8C6-0CF5-0558-D07C-1C189B5BA70E}"/>
                </a:ext>
              </a:extLst>
            </p:cNvPr>
            <p:cNvSpPr/>
            <p:nvPr/>
          </p:nvSpPr>
          <p:spPr bwMode="auto">
            <a:xfrm>
              <a:off x="62753" y="519953"/>
              <a:ext cx="4338918" cy="73510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AB394D4-BE44-ECEF-F618-8E02CCA672F8}"/>
              </a:ext>
            </a:extLst>
          </p:cNvPr>
          <p:cNvSpPr/>
          <p:nvPr/>
        </p:nvSpPr>
        <p:spPr bwMode="auto">
          <a:xfrm>
            <a:off x="2590800" y="2805955"/>
            <a:ext cx="3316941" cy="156882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F673BE-2776-A9AC-17C7-B1B6D0C5E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95" y="1558726"/>
            <a:ext cx="8134409" cy="3848128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088B6EED-A735-BA25-AC97-69FFC2094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75738" cy="545265"/>
          </a:xfrm>
        </p:spPr>
        <p:txBody>
          <a:bodyPr>
            <a:normAutofit/>
          </a:bodyPr>
          <a:lstStyle/>
          <a:p>
            <a:r>
              <a:rPr lang="en-CA" dirty="0"/>
              <a:t>How Nature Does “Smart”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76452B-5676-759B-6EF1-DD6831EF22D7}"/>
              </a:ext>
            </a:extLst>
          </p:cNvPr>
          <p:cNvSpPr/>
          <p:nvPr/>
        </p:nvSpPr>
        <p:spPr bwMode="auto">
          <a:xfrm>
            <a:off x="62753" y="593322"/>
            <a:ext cx="4338918" cy="73510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Tx/>
            </a:pPr>
            <a:r>
              <a:rPr kumimoji="0" lang="en-CA" sz="28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Metabolic processes</a:t>
            </a:r>
            <a:br>
              <a:rPr kumimoji="0" lang="en-CA" sz="28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</a:br>
            <a:r>
              <a:rPr lang="en-CA" sz="1400" dirty="0">
                <a:solidFill>
                  <a:srgbClr val="0070C0"/>
                </a:solidFill>
              </a:rPr>
              <a:t>http://biochemical-pathways.com/#/map/1</a:t>
            </a:r>
            <a:endParaRPr lang="en-CA" sz="1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BB1706-3180-33AC-D0FB-1E1B80BD3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462" y="823184"/>
            <a:ext cx="1974477" cy="31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6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93E2B-472A-9098-8F7A-9AF989C92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Some Key Observations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65C4C-1413-B039-D681-A7B53D865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5450540"/>
            <a:ext cx="8686800" cy="1174378"/>
          </a:xfrm>
        </p:spPr>
        <p:txBody>
          <a:bodyPr>
            <a:normAutofit/>
          </a:bodyPr>
          <a:lstStyle/>
          <a:p>
            <a:r>
              <a:rPr lang="en-CA" dirty="0"/>
              <a:t>A bewildering forest of </a:t>
            </a:r>
            <a:r>
              <a:rPr lang="en-CA" i="1" u="sng" dirty="0">
                <a:solidFill>
                  <a:srgbClr val="0070C0"/>
                </a:solidFill>
              </a:rPr>
              <a:t>connections</a:t>
            </a:r>
            <a:r>
              <a:rPr lang="en-CA" dirty="0"/>
              <a:t>!</a:t>
            </a:r>
          </a:p>
          <a:p>
            <a:r>
              <a:rPr lang="en-CA" dirty="0"/>
              <a:t>No crisp modularity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F4C91-D6BC-0C23-4DD1-4EE3B4433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95" y="1558726"/>
            <a:ext cx="8134409" cy="3848128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190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3EC86F-AB81-3C83-0741-C31EE2679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694" y="5566976"/>
            <a:ext cx="1292617" cy="1102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54FB53-E5BB-8F42-118A-4EE45706C2D9}"/>
              </a:ext>
            </a:extLst>
          </p:cNvPr>
          <p:cNvSpPr txBox="1"/>
          <p:nvPr/>
        </p:nvSpPr>
        <p:spPr>
          <a:xfrm>
            <a:off x="6751803" y="5625129"/>
            <a:ext cx="1056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00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397783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359B4DA-73A7-A9B7-B653-7510D6A8D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753" y="990633"/>
            <a:ext cx="3636898" cy="1720500"/>
          </a:xfrm>
          <a:prstGeom prst="rect">
            <a:avLst/>
          </a:prstGeom>
          <a:ln w="38100">
            <a:solidFill>
              <a:srgbClr val="FF0000"/>
            </a:solidFill>
          </a:ln>
          <a:effectLst/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DE25375A-4D00-8718-6889-1FAA6223BCFD}"/>
              </a:ext>
            </a:extLst>
          </p:cNvPr>
          <p:cNvSpPr txBox="1"/>
          <p:nvPr/>
        </p:nvSpPr>
        <p:spPr>
          <a:xfrm>
            <a:off x="4497676" y="2863554"/>
            <a:ext cx="4646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/>
              <a:t>Step 1:</a:t>
            </a:r>
            <a:r>
              <a:rPr lang="en-CA" sz="1600" b="1" dirty="0">
                <a:solidFill>
                  <a:srgbClr val="FF0000"/>
                </a:solidFill>
              </a:rPr>
              <a:t> Divide and reduce (abstraction)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61E863-5D81-4684-64A1-3B444046A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Traditional Design Based on Abstraction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068E91-9078-1AC7-6044-4D733ACCC12B}"/>
              </a:ext>
            </a:extLst>
          </p:cNvPr>
          <p:cNvSpPr/>
          <p:nvPr/>
        </p:nvSpPr>
        <p:spPr bwMode="auto">
          <a:xfrm>
            <a:off x="7428755" y="1200981"/>
            <a:ext cx="722730" cy="6005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2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Sub-</a:t>
            </a:r>
            <a:br>
              <a:rPr kumimoji="0" lang="en-CA" sz="12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</a:br>
            <a:r>
              <a:rPr kumimoji="0" lang="en-CA" sz="12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problem</a:t>
            </a:r>
            <a:br>
              <a:rPr kumimoji="0" lang="en-CA" sz="12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</a:br>
            <a:r>
              <a:rPr kumimoji="0" lang="en-CA" sz="12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559F4E-27D0-7C03-202F-D7D678049C28}"/>
              </a:ext>
            </a:extLst>
          </p:cNvPr>
          <p:cNvSpPr/>
          <p:nvPr/>
        </p:nvSpPr>
        <p:spPr bwMode="auto">
          <a:xfrm>
            <a:off x="4671889" y="2011926"/>
            <a:ext cx="1703829" cy="6272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2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Subproblem 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1D0962-7138-6FC7-8F86-C9F2E9462309}"/>
              </a:ext>
            </a:extLst>
          </p:cNvPr>
          <p:cNvSpPr/>
          <p:nvPr/>
        </p:nvSpPr>
        <p:spPr bwMode="auto">
          <a:xfrm>
            <a:off x="5170283" y="1142691"/>
            <a:ext cx="987828" cy="7171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200" b="1" dirty="0">
                <a:latin typeface="Arial Narrow" pitchFamily="34" charset="0"/>
                <a:cs typeface="Arial" charset="0"/>
              </a:rPr>
              <a:t>Subproblem</a:t>
            </a:r>
            <a:br>
              <a:rPr lang="en-CA" sz="1200" b="1" dirty="0">
                <a:latin typeface="Arial Narrow" pitchFamily="34" charset="0"/>
                <a:cs typeface="Arial" charset="0"/>
              </a:rPr>
            </a:br>
            <a:r>
              <a:rPr lang="en-CA" sz="1200" b="1" dirty="0">
                <a:latin typeface="Arial Narrow" pitchFamily="34" charset="0"/>
                <a:cs typeface="Arial" charset="0"/>
              </a:rPr>
              <a:t>A</a:t>
            </a:r>
            <a:endParaRPr kumimoji="0" lang="en-CA" sz="12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CB9269-B9B7-08BD-624D-76A7C2AA1386}"/>
              </a:ext>
            </a:extLst>
          </p:cNvPr>
          <p:cNvSpPr/>
          <p:nvPr/>
        </p:nvSpPr>
        <p:spPr bwMode="auto">
          <a:xfrm>
            <a:off x="6366754" y="783758"/>
            <a:ext cx="691671" cy="1076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200" b="1" dirty="0">
                <a:latin typeface="Arial Narrow" pitchFamily="34" charset="0"/>
                <a:cs typeface="Arial" charset="0"/>
              </a:rPr>
              <a:t>Sub-</a:t>
            </a:r>
            <a:br>
              <a:rPr lang="en-CA" sz="1200" b="1" dirty="0">
                <a:latin typeface="Arial Narrow" pitchFamily="34" charset="0"/>
                <a:cs typeface="Arial" charset="0"/>
              </a:rPr>
            </a:br>
            <a:r>
              <a:rPr lang="en-CA" sz="1200" b="1" dirty="0">
                <a:latin typeface="Arial Narrow" pitchFamily="34" charset="0"/>
                <a:cs typeface="Arial" charset="0"/>
              </a:rPr>
              <a:t>problem</a:t>
            </a:r>
            <a:br>
              <a:rPr lang="en-CA" sz="1200" b="1" dirty="0">
                <a:latin typeface="Arial Narrow" pitchFamily="34" charset="0"/>
                <a:cs typeface="Arial" charset="0"/>
              </a:rPr>
            </a:br>
            <a:r>
              <a:rPr lang="en-CA" sz="1200" b="1" dirty="0">
                <a:latin typeface="Arial Narrow" pitchFamily="34" charset="0"/>
                <a:cs typeface="Arial" charset="0"/>
              </a:rPr>
              <a:t>B</a:t>
            </a:r>
            <a:endParaRPr kumimoji="0" lang="en-CA" sz="1200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4FEAEC4-9EBC-662D-09E0-D1939FF4C3EA}"/>
              </a:ext>
            </a:extLst>
          </p:cNvPr>
          <p:cNvSpPr/>
          <p:nvPr/>
        </p:nvSpPr>
        <p:spPr bwMode="auto">
          <a:xfrm>
            <a:off x="6551598" y="2066743"/>
            <a:ext cx="722730" cy="7929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2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Sub-problem F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7D06051-7B3F-F444-AD71-28518E9347BB}"/>
              </a:ext>
            </a:extLst>
          </p:cNvPr>
          <p:cNvSpPr/>
          <p:nvPr/>
        </p:nvSpPr>
        <p:spPr bwMode="auto">
          <a:xfrm>
            <a:off x="7481691" y="2000466"/>
            <a:ext cx="987828" cy="6005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12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Subproblem 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18A3BB9-7507-E930-2D85-78B8D5A8B5DA}"/>
              </a:ext>
            </a:extLst>
          </p:cNvPr>
          <p:cNvCxnSpPr>
            <a:cxnSpLocks/>
            <a:stCxn id="12" idx="1"/>
            <a:endCxn id="10" idx="3"/>
          </p:cNvCxnSpPr>
          <p:nvPr/>
        </p:nvCxnSpPr>
        <p:spPr bwMode="auto">
          <a:xfrm flipH="1">
            <a:off x="6158111" y="1321813"/>
            <a:ext cx="208643" cy="17946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693691E-21FB-7516-CF35-C49149CEA6AD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 bwMode="auto">
          <a:xfrm flipV="1">
            <a:off x="5523804" y="1859868"/>
            <a:ext cx="140393" cy="15205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7EA4050-23D6-4687-FD87-8CBFEB43D70E}"/>
              </a:ext>
            </a:extLst>
          </p:cNvPr>
          <p:cNvCxnSpPr>
            <a:cxnSpLocks/>
            <a:stCxn id="9" idx="3"/>
            <a:endCxn id="33" idx="1"/>
          </p:cNvCxnSpPr>
          <p:nvPr/>
        </p:nvCxnSpPr>
        <p:spPr bwMode="auto">
          <a:xfrm>
            <a:off x="6375718" y="2325570"/>
            <a:ext cx="175880" cy="13766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936E035-247C-85A7-F87A-B4F14FF7474D}"/>
              </a:ext>
            </a:extLst>
          </p:cNvPr>
          <p:cNvCxnSpPr>
            <a:cxnSpLocks/>
            <a:stCxn id="12" idx="3"/>
            <a:endCxn id="7" idx="1"/>
          </p:cNvCxnSpPr>
          <p:nvPr/>
        </p:nvCxnSpPr>
        <p:spPr bwMode="auto">
          <a:xfrm>
            <a:off x="7058425" y="1321813"/>
            <a:ext cx="370330" cy="17946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43BC9B9-0E45-A7AE-B456-B40997A7D6E6}"/>
              </a:ext>
            </a:extLst>
          </p:cNvPr>
          <p:cNvCxnSpPr>
            <a:cxnSpLocks/>
            <a:stCxn id="33" idx="0"/>
            <a:endCxn id="12" idx="2"/>
          </p:cNvCxnSpPr>
          <p:nvPr/>
        </p:nvCxnSpPr>
        <p:spPr bwMode="auto">
          <a:xfrm flipH="1" flipV="1">
            <a:off x="6712590" y="1859868"/>
            <a:ext cx="200373" cy="2068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490C8FA-1ABB-1812-D6FB-C31D15043AEF}"/>
              </a:ext>
            </a:extLst>
          </p:cNvPr>
          <p:cNvCxnSpPr>
            <a:cxnSpLocks/>
            <a:stCxn id="34" idx="0"/>
            <a:endCxn id="7" idx="2"/>
          </p:cNvCxnSpPr>
          <p:nvPr/>
        </p:nvCxnSpPr>
        <p:spPr bwMode="auto">
          <a:xfrm flipH="1" flipV="1">
            <a:off x="7790120" y="1801576"/>
            <a:ext cx="185485" cy="1988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833E886-D3ED-DD8D-515B-68CF6E292F4F}"/>
              </a:ext>
            </a:extLst>
          </p:cNvPr>
          <p:cNvCxnSpPr>
            <a:cxnSpLocks/>
            <a:stCxn id="33" idx="0"/>
            <a:endCxn id="7" idx="1"/>
          </p:cNvCxnSpPr>
          <p:nvPr/>
        </p:nvCxnSpPr>
        <p:spPr bwMode="auto">
          <a:xfrm flipV="1">
            <a:off x="6912963" y="1501279"/>
            <a:ext cx="515792" cy="56546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0C643DB-66CD-A809-BA00-950BE2E728F2}"/>
              </a:ext>
            </a:extLst>
          </p:cNvPr>
          <p:cNvCxnSpPr>
            <a:cxnSpLocks/>
            <a:stCxn id="34" idx="1"/>
            <a:endCxn id="33" idx="3"/>
          </p:cNvCxnSpPr>
          <p:nvPr/>
        </p:nvCxnSpPr>
        <p:spPr bwMode="auto">
          <a:xfrm flipH="1">
            <a:off x="7274328" y="2300764"/>
            <a:ext cx="207363" cy="1624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63B39B85-01D8-E4F6-35E6-16E768E8B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8" y="990633"/>
            <a:ext cx="3636898" cy="1720500"/>
          </a:xfrm>
          <a:prstGeom prst="rect">
            <a:avLst/>
          </a:prstGeom>
          <a:ln w="38100">
            <a:solidFill>
              <a:srgbClr val="FF0000"/>
            </a:solidFill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3C043C50-883E-B98B-3674-72B9F66B3B10}"/>
              </a:ext>
            </a:extLst>
          </p:cNvPr>
          <p:cNvSpPr/>
          <p:nvPr/>
        </p:nvSpPr>
        <p:spPr bwMode="auto">
          <a:xfrm>
            <a:off x="487293" y="3408155"/>
            <a:ext cx="987828" cy="7171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200" b="1" dirty="0">
                <a:latin typeface="Arial Narrow" pitchFamily="34" charset="0"/>
                <a:cs typeface="Arial" charset="0"/>
              </a:rPr>
              <a:t>Subproblem</a:t>
            </a:r>
            <a:br>
              <a:rPr lang="en-CA" sz="1200" b="1" dirty="0">
                <a:latin typeface="Arial Narrow" pitchFamily="34" charset="0"/>
                <a:cs typeface="Arial" charset="0"/>
              </a:rPr>
            </a:br>
            <a:r>
              <a:rPr lang="en-CA" sz="1200" b="1" dirty="0">
                <a:latin typeface="Arial Narrow" pitchFamily="34" charset="0"/>
                <a:cs typeface="Arial" charset="0"/>
              </a:rPr>
              <a:t>A</a:t>
            </a:r>
            <a:endParaRPr kumimoji="0" lang="en-CA" sz="12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29E6A185-67C7-1FCB-647F-F615572C5FCF}"/>
              </a:ext>
            </a:extLst>
          </p:cNvPr>
          <p:cNvGrpSpPr/>
          <p:nvPr/>
        </p:nvGrpSpPr>
        <p:grpSpPr>
          <a:xfrm>
            <a:off x="671924" y="4136098"/>
            <a:ext cx="2312016" cy="1200329"/>
            <a:chOff x="671924" y="4136098"/>
            <a:chExt cx="2312016" cy="1200329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951E09F-A89D-B502-A044-4B28A0268E0E}"/>
                </a:ext>
              </a:extLst>
            </p:cNvPr>
            <p:cNvSpPr txBox="1"/>
            <p:nvPr/>
          </p:nvSpPr>
          <p:spPr>
            <a:xfrm>
              <a:off x="2365375" y="4136098"/>
              <a:ext cx="6185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/>
                <a:t>.</a:t>
              </a:r>
              <a:br>
                <a:rPr lang="en-CA" b="1" dirty="0"/>
              </a:br>
              <a:r>
                <a:rPr lang="en-CA" b="1" dirty="0"/>
                <a:t>.</a:t>
              </a:r>
              <a:br>
                <a:rPr lang="en-CA" b="1" dirty="0"/>
              </a:br>
              <a:r>
                <a:rPr lang="en-CA" b="1" dirty="0"/>
                <a:t>.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60A3B0D-38FB-A523-DF0F-4B4C01F790F4}"/>
                </a:ext>
              </a:extLst>
            </p:cNvPr>
            <p:cNvSpPr txBox="1"/>
            <p:nvPr/>
          </p:nvSpPr>
          <p:spPr>
            <a:xfrm>
              <a:off x="671924" y="4136098"/>
              <a:ext cx="6185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/>
                <a:t>.</a:t>
              </a:r>
              <a:br>
                <a:rPr lang="en-CA" b="1" dirty="0"/>
              </a:br>
              <a:r>
                <a:rPr lang="en-CA" b="1" dirty="0"/>
                <a:t>.</a:t>
              </a:r>
              <a:br>
                <a:rPr lang="en-CA" b="1" dirty="0"/>
              </a:br>
              <a:r>
                <a:rPr lang="en-CA" b="1" dirty="0"/>
                <a:t>.</a:t>
              </a: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85F1A6D8-5866-1F96-8DDB-0501F8EC8F7E}"/>
              </a:ext>
            </a:extLst>
          </p:cNvPr>
          <p:cNvGrpSpPr/>
          <p:nvPr/>
        </p:nvGrpSpPr>
        <p:grpSpPr>
          <a:xfrm>
            <a:off x="1537876" y="3339981"/>
            <a:ext cx="1735475" cy="853523"/>
            <a:chOff x="1537876" y="3339981"/>
            <a:chExt cx="1735475" cy="853523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CFFE4696-1AC9-0D40-FF32-D4882657FA39}"/>
                </a:ext>
              </a:extLst>
            </p:cNvPr>
            <p:cNvGrpSpPr/>
            <p:nvPr/>
          </p:nvGrpSpPr>
          <p:grpSpPr>
            <a:xfrm>
              <a:off x="2132590" y="3339981"/>
              <a:ext cx="1140761" cy="853523"/>
              <a:chOff x="2135393" y="3255273"/>
              <a:chExt cx="1140761" cy="853523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EB52BDFA-4BC8-C4C3-E2C8-FAA4DDD9E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35393" y="3532272"/>
                <a:ext cx="1078531" cy="576524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0AADA09A-7FEF-B640-1511-0972ED498A54}"/>
                  </a:ext>
                </a:extLst>
              </p:cNvPr>
              <p:cNvSpPr txBox="1"/>
              <p:nvPr/>
            </p:nvSpPr>
            <p:spPr>
              <a:xfrm>
                <a:off x="2135393" y="3255273"/>
                <a:ext cx="11407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200" b="1" dirty="0">
                    <a:solidFill>
                      <a:srgbClr val="0070C0"/>
                    </a:solidFill>
                  </a:rPr>
                  <a:t>Solution to A</a:t>
                </a:r>
              </a:p>
            </p:txBody>
          </p:sp>
        </p:grp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62DF0E7-D7C8-1668-46D0-EC5973B3E0F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37876" y="3766743"/>
              <a:ext cx="47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3F9CA35A-6BDC-5554-4FF8-016E615B6377}"/>
              </a:ext>
            </a:extLst>
          </p:cNvPr>
          <p:cNvGrpSpPr/>
          <p:nvPr/>
        </p:nvGrpSpPr>
        <p:grpSpPr>
          <a:xfrm>
            <a:off x="619842" y="5444005"/>
            <a:ext cx="2687689" cy="792991"/>
            <a:chOff x="619842" y="5444005"/>
            <a:chExt cx="2687689" cy="792991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7B44A4E-8AC1-E0E5-C398-99B44A3614B4}"/>
                </a:ext>
              </a:extLst>
            </p:cNvPr>
            <p:cNvSpPr/>
            <p:nvPr/>
          </p:nvSpPr>
          <p:spPr bwMode="auto">
            <a:xfrm>
              <a:off x="619842" y="5444005"/>
              <a:ext cx="722730" cy="79299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2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Sub-problem F</a:t>
              </a: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4AFAB874-3A2B-BFCA-1596-46D2F1FA170F}"/>
                </a:ext>
              </a:extLst>
            </p:cNvPr>
            <p:cNvGrpSpPr/>
            <p:nvPr/>
          </p:nvGrpSpPr>
          <p:grpSpPr>
            <a:xfrm>
              <a:off x="2098408" y="5557788"/>
              <a:ext cx="1209123" cy="565423"/>
              <a:chOff x="2101211" y="5417573"/>
              <a:chExt cx="1209123" cy="565423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66ED93CE-E14F-18B8-0403-19CB15CF4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01211" y="5705997"/>
                <a:ext cx="1209123" cy="276999"/>
              </a:xfrm>
              <a:prstGeom prst="rect">
                <a:avLst/>
              </a:prstGeom>
            </p:spPr>
          </p:pic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9FEB20D-A4C3-CA2D-90CE-2283C4D77131}"/>
                  </a:ext>
                </a:extLst>
              </p:cNvPr>
              <p:cNvSpPr txBox="1"/>
              <p:nvPr/>
            </p:nvSpPr>
            <p:spPr>
              <a:xfrm>
                <a:off x="2142913" y="5417573"/>
                <a:ext cx="113043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200" b="1" dirty="0">
                    <a:solidFill>
                      <a:srgbClr val="0070C0"/>
                    </a:solidFill>
                  </a:rPr>
                  <a:t>Solution to F</a:t>
                </a:r>
              </a:p>
            </p:txBody>
          </p:sp>
        </p:grp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43408B7-AFFC-9A27-B4CD-5B2621468E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37876" y="5847780"/>
              <a:ext cx="47513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arrow" w="med" len="med"/>
            </a:ln>
            <a:effectLst/>
          </p:spPr>
        </p:cxn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27738226-5FCB-8055-DA28-C6FEFFE71604}"/>
              </a:ext>
            </a:extLst>
          </p:cNvPr>
          <p:cNvSpPr txBox="1"/>
          <p:nvPr/>
        </p:nvSpPr>
        <p:spPr>
          <a:xfrm>
            <a:off x="780594" y="2864170"/>
            <a:ext cx="2763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/>
              <a:t>Step 0:</a:t>
            </a:r>
            <a:r>
              <a:rPr lang="en-CA" sz="1600" b="1" dirty="0">
                <a:solidFill>
                  <a:srgbClr val="FF0000"/>
                </a:solidFill>
              </a:rPr>
              <a:t> Complex Problem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84E9564-CB38-84E3-CF8B-C9E86FB0A6F9}"/>
              </a:ext>
            </a:extLst>
          </p:cNvPr>
          <p:cNvSpPr txBox="1"/>
          <p:nvPr/>
        </p:nvSpPr>
        <p:spPr>
          <a:xfrm>
            <a:off x="1201057" y="6257246"/>
            <a:ext cx="192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/>
              <a:t>Step 2:</a:t>
            </a:r>
            <a:r>
              <a:rPr lang="en-CA" sz="1600" b="1" dirty="0">
                <a:solidFill>
                  <a:srgbClr val="FF0000"/>
                </a:solidFill>
              </a:rPr>
              <a:t> Conquer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0B54C0EA-EF8A-06DD-A9D8-7914667A6EBE}"/>
              </a:ext>
            </a:extLst>
          </p:cNvPr>
          <p:cNvCxnSpPr/>
          <p:nvPr/>
        </p:nvCxnSpPr>
        <p:spPr bwMode="auto">
          <a:xfrm>
            <a:off x="343986" y="3266184"/>
            <a:ext cx="838776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2F6BBFFE-6D13-B128-D62E-DF54C2CF6AF0}"/>
              </a:ext>
            </a:extLst>
          </p:cNvPr>
          <p:cNvCxnSpPr>
            <a:cxnSpLocks/>
          </p:cNvCxnSpPr>
          <p:nvPr/>
        </p:nvCxnSpPr>
        <p:spPr bwMode="auto">
          <a:xfrm>
            <a:off x="4347882" y="783758"/>
            <a:ext cx="0" cy="564276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B0F0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9B1528DE-F71D-F387-FC38-25D5B3D68919}"/>
              </a:ext>
            </a:extLst>
          </p:cNvPr>
          <p:cNvGrpSpPr/>
          <p:nvPr/>
        </p:nvGrpSpPr>
        <p:grpSpPr>
          <a:xfrm>
            <a:off x="6267677" y="3983705"/>
            <a:ext cx="790748" cy="565462"/>
            <a:chOff x="6267677" y="3983705"/>
            <a:chExt cx="790748" cy="565462"/>
          </a:xfrm>
        </p:grpSpPr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5C9FF917-8D13-F3C1-B60D-A14C19841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6468" y="4122474"/>
              <a:ext cx="476495" cy="263207"/>
            </a:xfrm>
            <a:prstGeom prst="rect">
              <a:avLst/>
            </a:prstGeom>
          </p:spPr>
        </p:pic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07082C05-7552-5B02-082D-806C12982FF0}"/>
                </a:ext>
              </a:extLst>
            </p:cNvPr>
            <p:cNvSpPr/>
            <p:nvPr/>
          </p:nvSpPr>
          <p:spPr bwMode="auto">
            <a:xfrm>
              <a:off x="6267677" y="3983705"/>
              <a:ext cx="790748" cy="565462"/>
            </a:xfrm>
            <a:prstGeom prst="rect">
              <a:avLst/>
            </a:prstGeom>
            <a:noFill/>
            <a:ln w="19050" cap="flat" cmpd="sng" algn="ctr">
              <a:solidFill>
                <a:srgbClr val="00B0F0"/>
              </a:solidFill>
              <a:prstDash val="sysDash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46DA03FA-C995-71C9-5CA3-738CEBAB702B}"/>
              </a:ext>
            </a:extLst>
          </p:cNvPr>
          <p:cNvGrpSpPr/>
          <p:nvPr/>
        </p:nvGrpSpPr>
        <p:grpSpPr>
          <a:xfrm>
            <a:off x="7365932" y="3950934"/>
            <a:ext cx="782646" cy="872076"/>
            <a:chOff x="7365932" y="3950934"/>
            <a:chExt cx="782646" cy="872076"/>
          </a:xfrm>
        </p:grpSpPr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01791617-63CB-F392-FD16-183133CC6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86870" y="4115074"/>
              <a:ext cx="476495" cy="644403"/>
            </a:xfrm>
            <a:prstGeom prst="rect">
              <a:avLst/>
            </a:prstGeom>
          </p:spPr>
        </p:pic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00095DEE-4F2E-8F9F-063A-F25B5A973828}"/>
                </a:ext>
              </a:extLst>
            </p:cNvPr>
            <p:cNvSpPr/>
            <p:nvPr/>
          </p:nvSpPr>
          <p:spPr bwMode="auto">
            <a:xfrm>
              <a:off x="7365932" y="3950934"/>
              <a:ext cx="782646" cy="872076"/>
            </a:xfrm>
            <a:prstGeom prst="rect">
              <a:avLst/>
            </a:prstGeom>
            <a:noFill/>
            <a:ln w="19050" cap="flat" cmpd="sng" algn="ctr">
              <a:solidFill>
                <a:srgbClr val="00B0F0"/>
              </a:solidFill>
              <a:prstDash val="sysDash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A0B64A19-DECF-72ED-4DFF-DAF4608D750F}"/>
              </a:ext>
            </a:extLst>
          </p:cNvPr>
          <p:cNvGrpSpPr/>
          <p:nvPr/>
        </p:nvGrpSpPr>
        <p:grpSpPr>
          <a:xfrm>
            <a:off x="7386633" y="4876535"/>
            <a:ext cx="1193017" cy="853438"/>
            <a:chOff x="7386633" y="4876535"/>
            <a:chExt cx="1193017" cy="853438"/>
          </a:xfrm>
        </p:grpSpPr>
        <p:pic>
          <p:nvPicPr>
            <p:cNvPr id="158" name="Picture 157">
              <a:extLst>
                <a:ext uri="{FF2B5EF4-FFF2-40B4-BE49-F238E27FC236}">
                  <a16:creationId xmlns:a16="http://schemas.microsoft.com/office/drawing/2014/main" id="{3DC7E778-0DE4-F6B7-1623-62F5AC54D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86870" y="4952863"/>
              <a:ext cx="1037288" cy="629465"/>
            </a:xfrm>
            <a:prstGeom prst="rect">
              <a:avLst/>
            </a:prstGeom>
          </p:spPr>
        </p:pic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24D355ED-1C14-BFCA-4ADE-4CDD25AC5445}"/>
                </a:ext>
              </a:extLst>
            </p:cNvPr>
            <p:cNvSpPr/>
            <p:nvPr/>
          </p:nvSpPr>
          <p:spPr bwMode="auto">
            <a:xfrm>
              <a:off x="7386633" y="4876535"/>
              <a:ext cx="1193017" cy="853438"/>
            </a:xfrm>
            <a:prstGeom prst="rect">
              <a:avLst/>
            </a:prstGeom>
            <a:noFill/>
            <a:ln w="19050" cap="flat" cmpd="sng" algn="ctr">
              <a:solidFill>
                <a:srgbClr val="00B0F0"/>
              </a:solidFill>
              <a:prstDash val="sysDash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97C3D520-FAAF-72AE-61DD-FEE7935DAEE7}"/>
              </a:ext>
            </a:extLst>
          </p:cNvPr>
          <p:cNvGrpSpPr/>
          <p:nvPr/>
        </p:nvGrpSpPr>
        <p:grpSpPr>
          <a:xfrm>
            <a:off x="6158111" y="5050695"/>
            <a:ext cx="1121156" cy="465623"/>
            <a:chOff x="6158111" y="5050695"/>
            <a:chExt cx="1121156" cy="465623"/>
          </a:xfrm>
        </p:grpSpPr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D7EC693D-909E-029D-FCEA-BDE311E35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47512" y="5140031"/>
              <a:ext cx="980923" cy="255128"/>
            </a:xfrm>
            <a:prstGeom prst="rect">
              <a:avLst/>
            </a:prstGeom>
          </p:spPr>
        </p:pic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E4FCE277-75D2-91FB-CDD2-2E5DD6BD76A9}"/>
                </a:ext>
              </a:extLst>
            </p:cNvPr>
            <p:cNvSpPr/>
            <p:nvPr/>
          </p:nvSpPr>
          <p:spPr bwMode="auto">
            <a:xfrm>
              <a:off x="6158111" y="5050695"/>
              <a:ext cx="1121156" cy="465623"/>
            </a:xfrm>
            <a:prstGeom prst="rect">
              <a:avLst/>
            </a:prstGeom>
            <a:noFill/>
            <a:ln w="19050" cap="flat" cmpd="sng" algn="ctr">
              <a:solidFill>
                <a:srgbClr val="00B0F0"/>
              </a:solidFill>
              <a:prstDash val="sysDash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D2C2F1FA-C4FE-D752-DBF5-FE6381F0F436}"/>
              </a:ext>
            </a:extLst>
          </p:cNvPr>
          <p:cNvGrpSpPr/>
          <p:nvPr/>
        </p:nvGrpSpPr>
        <p:grpSpPr>
          <a:xfrm>
            <a:off x="5488415" y="4254077"/>
            <a:ext cx="2236703" cy="1082350"/>
            <a:chOff x="5488415" y="4254077"/>
            <a:chExt cx="2236703" cy="1082350"/>
          </a:xfrm>
        </p:grpSpPr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81000F6F-1A9A-7A1B-1909-47A8D5DD6D1A}"/>
                </a:ext>
              </a:extLst>
            </p:cNvPr>
            <p:cNvCxnSpPr>
              <a:cxnSpLocks/>
              <a:endCxn id="159" idx="3"/>
            </p:cNvCxnSpPr>
            <p:nvPr/>
          </p:nvCxnSpPr>
          <p:spPr bwMode="auto">
            <a:xfrm flipH="1">
              <a:off x="7228435" y="5069827"/>
              <a:ext cx="272892" cy="19776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5D7F5334-235F-590A-713E-3D4336A6C1F4}"/>
                </a:ext>
              </a:extLst>
            </p:cNvPr>
            <p:cNvCxnSpPr>
              <a:cxnSpLocks/>
              <a:stCxn id="167" idx="2"/>
            </p:cNvCxnSpPr>
            <p:nvPr/>
          </p:nvCxnSpPr>
          <p:spPr bwMode="auto">
            <a:xfrm flipH="1">
              <a:off x="7725117" y="4759477"/>
              <a:ext cx="1" cy="19338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DC2A10E2-FB52-B3AD-D00E-3C5E5F5FF052}"/>
                </a:ext>
              </a:extLst>
            </p:cNvPr>
            <p:cNvGrpSpPr/>
            <p:nvPr/>
          </p:nvGrpSpPr>
          <p:grpSpPr>
            <a:xfrm>
              <a:off x="5488415" y="4254077"/>
              <a:ext cx="1998455" cy="914634"/>
              <a:chOff x="5488415" y="4254077"/>
              <a:chExt cx="1998455" cy="914634"/>
            </a:xfrm>
          </p:grpSpPr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08535458-5CD4-FFD5-B82A-B01266D1C0A6}"/>
                  </a:ext>
                </a:extLst>
              </p:cNvPr>
              <p:cNvCxnSpPr>
                <a:cxnSpLocks/>
                <a:stCxn id="162" idx="1"/>
              </p:cNvCxnSpPr>
              <p:nvPr/>
            </p:nvCxnSpPr>
            <p:spPr bwMode="auto">
              <a:xfrm flipH="1" flipV="1">
                <a:off x="5868625" y="4254077"/>
                <a:ext cx="567843" cy="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727C5E9F-9C08-BC7D-33AD-97EB9EE46EB7}"/>
                  </a:ext>
                </a:extLst>
              </p:cNvPr>
              <p:cNvCxnSpPr>
                <a:cxnSpLocks/>
                <a:endCxn id="162" idx="3"/>
              </p:cNvCxnSpPr>
              <p:nvPr/>
            </p:nvCxnSpPr>
            <p:spPr bwMode="auto">
              <a:xfrm flipH="1" flipV="1">
                <a:off x="6912963" y="4254078"/>
                <a:ext cx="573907" cy="572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163642F7-775F-D3F0-5775-0ACE4A4DDEEA}"/>
                  </a:ext>
                </a:extLst>
              </p:cNvPr>
              <p:cNvCxnSpPr>
                <a:cxnSpLocks/>
                <a:stCxn id="162" idx="2"/>
              </p:cNvCxnSpPr>
              <p:nvPr/>
            </p:nvCxnSpPr>
            <p:spPr bwMode="auto">
              <a:xfrm>
                <a:off x="6674716" y="4385681"/>
                <a:ext cx="286911" cy="78303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047E8B4E-88B7-4286-D8E8-61ADB56B39D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987836" y="4254077"/>
                <a:ext cx="496704" cy="891683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A32666BC-DD5B-93AA-E83B-011F2CF471FC}"/>
                  </a:ext>
                </a:extLst>
              </p:cNvPr>
              <p:cNvCxnSpPr>
                <a:cxnSpLocks/>
                <a:stCxn id="161" idx="2"/>
                <a:endCxn id="160" idx="0"/>
              </p:cNvCxnSpPr>
              <p:nvPr/>
            </p:nvCxnSpPr>
            <p:spPr bwMode="auto">
              <a:xfrm>
                <a:off x="5488415" y="4706347"/>
                <a:ext cx="95801" cy="37771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3DBDEE75-3F35-BA8B-53C5-60927A477593}"/>
                </a:ext>
              </a:extLst>
            </p:cNvPr>
            <p:cNvCxnSpPr>
              <a:cxnSpLocks/>
              <a:stCxn id="160" idx="3"/>
              <a:endCxn id="159" idx="1"/>
            </p:cNvCxnSpPr>
            <p:nvPr/>
          </p:nvCxnSpPr>
          <p:spPr bwMode="auto">
            <a:xfrm flipV="1">
              <a:off x="6012342" y="5267595"/>
              <a:ext cx="235170" cy="6883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8679AE00-858D-94C0-0F32-33A5047D637A}"/>
              </a:ext>
            </a:extLst>
          </p:cNvPr>
          <p:cNvGrpSpPr/>
          <p:nvPr/>
        </p:nvGrpSpPr>
        <p:grpSpPr>
          <a:xfrm>
            <a:off x="5057378" y="4968440"/>
            <a:ext cx="1036803" cy="725799"/>
            <a:chOff x="5057378" y="4968440"/>
            <a:chExt cx="1036803" cy="725799"/>
          </a:xfrm>
        </p:grpSpPr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0139E4A0-1CCF-9619-97DF-DD64939C8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56089" y="5084057"/>
              <a:ext cx="856253" cy="504739"/>
            </a:xfrm>
            <a:prstGeom prst="rect">
              <a:avLst/>
            </a:prstGeom>
          </p:spPr>
        </p:pic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13439915-2EEE-566B-C185-ADD8039DE5C5}"/>
                </a:ext>
              </a:extLst>
            </p:cNvPr>
            <p:cNvSpPr/>
            <p:nvPr/>
          </p:nvSpPr>
          <p:spPr bwMode="auto">
            <a:xfrm>
              <a:off x="5057378" y="4968440"/>
              <a:ext cx="1036803" cy="725799"/>
            </a:xfrm>
            <a:prstGeom prst="rect">
              <a:avLst/>
            </a:prstGeom>
            <a:noFill/>
            <a:ln w="19050" cap="flat" cmpd="sng" algn="ctr">
              <a:solidFill>
                <a:srgbClr val="00B0F0"/>
              </a:solidFill>
              <a:prstDash val="sysDash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  <p:sp>
        <p:nvSpPr>
          <p:cNvPr id="213" name="TextBox 212">
            <a:extLst>
              <a:ext uri="{FF2B5EF4-FFF2-40B4-BE49-F238E27FC236}">
                <a16:creationId xmlns:a16="http://schemas.microsoft.com/office/drawing/2014/main" id="{7A6A7CC6-73B8-5147-2F42-2F793D83570E}"/>
              </a:ext>
            </a:extLst>
          </p:cNvPr>
          <p:cNvSpPr txBox="1"/>
          <p:nvPr/>
        </p:nvSpPr>
        <p:spPr>
          <a:xfrm>
            <a:off x="5594000" y="6239324"/>
            <a:ext cx="192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/>
              <a:t>Step 3:</a:t>
            </a:r>
            <a:r>
              <a:rPr lang="en-CA" sz="1600" b="1" dirty="0">
                <a:solidFill>
                  <a:srgbClr val="FF0000"/>
                </a:solidFill>
              </a:rPr>
              <a:t> Integrate</a:t>
            </a:r>
          </a:p>
        </p:txBody>
      </p: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B64D43C4-8C2E-42DD-E082-17506A8C44A0}"/>
              </a:ext>
            </a:extLst>
          </p:cNvPr>
          <p:cNvGrpSpPr/>
          <p:nvPr/>
        </p:nvGrpSpPr>
        <p:grpSpPr>
          <a:xfrm>
            <a:off x="4877910" y="3998259"/>
            <a:ext cx="1211121" cy="824751"/>
            <a:chOff x="4877910" y="3998259"/>
            <a:chExt cx="1211121" cy="824751"/>
          </a:xfrm>
        </p:grpSpPr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D4F63736-C3E1-56D3-5A28-77FA099AA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62157" y="4108733"/>
              <a:ext cx="1052515" cy="597614"/>
            </a:xfrm>
            <a:prstGeom prst="rect">
              <a:avLst/>
            </a:prstGeom>
          </p:spPr>
        </p:pic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DAE5A587-8DC6-F9A1-9277-03470F66D557}"/>
                </a:ext>
              </a:extLst>
            </p:cNvPr>
            <p:cNvSpPr/>
            <p:nvPr/>
          </p:nvSpPr>
          <p:spPr bwMode="auto">
            <a:xfrm>
              <a:off x="4877910" y="3998259"/>
              <a:ext cx="1211121" cy="824751"/>
            </a:xfrm>
            <a:prstGeom prst="rect">
              <a:avLst/>
            </a:prstGeom>
            <a:noFill/>
            <a:ln w="19050" cap="flat" cmpd="sng" algn="ctr">
              <a:solidFill>
                <a:srgbClr val="00B0F0"/>
              </a:solidFill>
              <a:prstDash val="sysDash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44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7" grpId="0" animBg="1"/>
      <p:bldP spid="9" grpId="0" animBg="1"/>
      <p:bldP spid="10" grpId="0" animBg="1"/>
      <p:bldP spid="12" grpId="0" animBg="1"/>
      <p:bldP spid="33" grpId="0" animBg="1"/>
      <p:bldP spid="34" grpId="0" animBg="1"/>
      <p:bldP spid="75" grpId="0" animBg="1"/>
      <p:bldP spid="103" grpId="0"/>
      <p:bldP spid="2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2800" dirty="0"/>
              <a:t>On Interconnectedness in Natural Systems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520" y="719879"/>
            <a:ext cx="8686800" cy="1745414"/>
          </a:xfrm>
        </p:spPr>
        <p:txBody>
          <a:bodyPr>
            <a:normAutofit/>
          </a:bodyPr>
          <a:lstStyle/>
          <a:p>
            <a:r>
              <a:rPr lang="en-CA" dirty="0"/>
              <a:t>The clean maximal de-coupling approach that we prefer in traditional engineering does not occur in natural systems</a:t>
            </a:r>
          </a:p>
          <a:p>
            <a:pPr marL="358775" indent="-358775">
              <a:buFont typeface="Wingdings" panose="05000000000000000000" pitchFamily="2" charset="2"/>
              <a:buChar char="è"/>
            </a:pPr>
            <a:r>
              <a:rPr lang="en-CA" i="1" u="sng" dirty="0"/>
              <a:t>Everything is ultimately connected to everything else either directly or indirectly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10722" y="2019772"/>
            <a:ext cx="3776996" cy="3777671"/>
            <a:chOff x="871664" y="1628800"/>
            <a:chExt cx="3776996" cy="37776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1600" y="1628800"/>
              <a:ext cx="3677060" cy="331600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71664" y="4944806"/>
              <a:ext cx="3776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0070C0"/>
                  </a:solidFill>
                </a:rPr>
                <a:t>ACUPUNCTURE POINTS</a:t>
              </a:r>
            </a:p>
          </p:txBody>
        </p:sp>
      </p:grpSp>
      <p:sp>
        <p:nvSpPr>
          <p:cNvPr id="9" name="Rounded Rectangle 8"/>
          <p:cNvSpPr/>
          <p:nvPr/>
        </p:nvSpPr>
        <p:spPr bwMode="auto">
          <a:xfrm rot="2368536">
            <a:off x="2341665" y="3148728"/>
            <a:ext cx="1742757" cy="71933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251520" y="3814814"/>
            <a:ext cx="2083943" cy="885349"/>
          </a:xfrm>
          <a:prstGeom prst="wedgeRoundRectCallout">
            <a:avLst>
              <a:gd name="adj1" fmla="val 81301"/>
              <a:gd name="adj2" fmla="val -50679"/>
              <a:gd name="adj3" fmla="val 16667"/>
            </a:avLst>
          </a:prstGeom>
          <a:solidFill>
            <a:srgbClr val="99FFCC"/>
          </a:solidFill>
          <a:ln w="19050" algn="ctr">
            <a:solidFill>
              <a:schemeClr val="tx1"/>
            </a:solidFill>
            <a:round/>
            <a:headEnd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91440" bIns="91440" anchor="ctr">
            <a:spAutoFit/>
          </a:bodyPr>
          <a:lstStyle/>
          <a:p>
            <a:pPr algn="l"/>
            <a:r>
              <a:rPr lang="en-CA" sz="2000" b="1" i="1" kern="0" dirty="0">
                <a:latin typeface="Comic Sans MS" panose="030F0702030302020204" pitchFamily="66" charset="0"/>
              </a:rPr>
              <a:t>Thumb-Brain connection!!?</a:t>
            </a:r>
          </a:p>
        </p:txBody>
      </p:sp>
      <p:sp>
        <p:nvSpPr>
          <p:cNvPr id="2" name="Rounded Rectangular Callout 9">
            <a:extLst>
              <a:ext uri="{FF2B5EF4-FFF2-40B4-BE49-F238E27FC236}">
                <a16:creationId xmlns:a16="http://schemas.microsoft.com/office/drawing/2014/main" id="{E6692A1D-8F6E-22C7-852D-225F0A9DCF88}"/>
              </a:ext>
            </a:extLst>
          </p:cNvPr>
          <p:cNvSpPr/>
          <p:nvPr/>
        </p:nvSpPr>
        <p:spPr bwMode="auto">
          <a:xfrm>
            <a:off x="2832847" y="6014335"/>
            <a:ext cx="5602941" cy="476726"/>
          </a:xfrm>
          <a:prstGeom prst="wedgeRoundRectCallout">
            <a:avLst>
              <a:gd name="adj1" fmla="val -34148"/>
              <a:gd name="adj2" fmla="val -96099"/>
              <a:gd name="adj3" fmla="val 16667"/>
            </a:avLst>
          </a:prstGeom>
          <a:solidFill>
            <a:srgbClr val="99FFCC"/>
          </a:solidFill>
          <a:ln w="19050" algn="ctr">
            <a:solidFill>
              <a:schemeClr val="tx1"/>
            </a:solidFill>
            <a:round/>
            <a:headEnd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91440" bIns="91440" anchor="ctr">
            <a:spAutoFit/>
          </a:bodyPr>
          <a:lstStyle/>
          <a:p>
            <a:pPr algn="l"/>
            <a:r>
              <a:rPr lang="en-CA" sz="1600" b="1" i="1" kern="0" dirty="0">
                <a:latin typeface="Comic Sans MS" panose="030F0702030302020204" pitchFamily="66" charset="0"/>
              </a:rPr>
              <a:t>Product of a systemic (vs. analytical) approach</a:t>
            </a:r>
          </a:p>
        </p:txBody>
      </p:sp>
      <p:sp>
        <p:nvSpPr>
          <p:cNvPr id="3" name="Rounded Rectangle 8">
            <a:extLst>
              <a:ext uri="{FF2B5EF4-FFF2-40B4-BE49-F238E27FC236}">
                <a16:creationId xmlns:a16="http://schemas.microsoft.com/office/drawing/2014/main" id="{2700F278-3E3D-0AE0-28B1-74DCA57190FA}"/>
              </a:ext>
            </a:extLst>
          </p:cNvPr>
          <p:cNvSpPr/>
          <p:nvPr/>
        </p:nvSpPr>
        <p:spPr bwMode="auto">
          <a:xfrm>
            <a:off x="2610722" y="5282528"/>
            <a:ext cx="2535019" cy="51491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0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 autoUpdateAnimBg="0"/>
      <p:bldP spid="9" grpId="0" animBg="1"/>
      <p:bldP spid="10" grpId="0" animBg="1"/>
      <p:bldP spid="2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2800" dirty="0"/>
              <a:t>On Interconnectedness in Natural Systems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520" y="719879"/>
            <a:ext cx="8686800" cy="1745414"/>
          </a:xfrm>
        </p:spPr>
        <p:txBody>
          <a:bodyPr>
            <a:normAutofit/>
          </a:bodyPr>
          <a:lstStyle/>
          <a:p>
            <a:r>
              <a:rPr lang="en-CA" dirty="0"/>
              <a:t>The clean maximal de-coupling approach that we prefer in traditional engineering does not occur in natural systems</a:t>
            </a:r>
          </a:p>
          <a:p>
            <a:pPr marL="358775" indent="-358775">
              <a:buFont typeface="Wingdings" panose="05000000000000000000" pitchFamily="2" charset="2"/>
              <a:buChar char="è"/>
            </a:pPr>
            <a:r>
              <a:rPr lang="en-CA" i="1" u="sng" dirty="0"/>
              <a:t>Everything is ultimately connected to everything else either directly or indirectly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10722" y="2019772"/>
            <a:ext cx="3776996" cy="3777671"/>
            <a:chOff x="871664" y="1628800"/>
            <a:chExt cx="3776996" cy="37776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1600" y="1628800"/>
              <a:ext cx="3677060" cy="331600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71664" y="4944806"/>
              <a:ext cx="3776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>
                  <a:solidFill>
                    <a:srgbClr val="0070C0"/>
                  </a:solidFill>
                </a:rPr>
                <a:t>ACUPUNCTURE POINTS</a:t>
              </a:r>
            </a:p>
          </p:txBody>
        </p:sp>
      </p:grpSp>
      <p:sp>
        <p:nvSpPr>
          <p:cNvPr id="9" name="Rounded Rectangle 8"/>
          <p:cNvSpPr/>
          <p:nvPr/>
        </p:nvSpPr>
        <p:spPr bwMode="auto">
          <a:xfrm rot="2368536">
            <a:off x="2341665" y="3148728"/>
            <a:ext cx="1742757" cy="71933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251520" y="3814814"/>
            <a:ext cx="2083943" cy="885349"/>
          </a:xfrm>
          <a:prstGeom prst="wedgeRoundRectCallout">
            <a:avLst>
              <a:gd name="adj1" fmla="val 81301"/>
              <a:gd name="adj2" fmla="val -50679"/>
              <a:gd name="adj3" fmla="val 16667"/>
            </a:avLst>
          </a:prstGeom>
          <a:solidFill>
            <a:srgbClr val="99FFCC"/>
          </a:solidFill>
          <a:ln w="19050" algn="ctr">
            <a:solidFill>
              <a:schemeClr val="tx1"/>
            </a:solidFill>
            <a:round/>
            <a:headEnd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91440" bIns="91440" anchor="ctr">
            <a:spAutoFit/>
          </a:bodyPr>
          <a:lstStyle/>
          <a:p>
            <a:pPr algn="l"/>
            <a:r>
              <a:rPr lang="en-CA" sz="2000" b="1" i="1" kern="0" dirty="0">
                <a:latin typeface="Comic Sans MS" panose="030F0702030302020204" pitchFamily="66" charset="0"/>
              </a:rPr>
              <a:t>Thumb-Brain connection!!?</a:t>
            </a:r>
          </a:p>
        </p:txBody>
      </p:sp>
      <p:sp>
        <p:nvSpPr>
          <p:cNvPr id="2" name="Rounded Rectangular Callout 9">
            <a:extLst>
              <a:ext uri="{FF2B5EF4-FFF2-40B4-BE49-F238E27FC236}">
                <a16:creationId xmlns:a16="http://schemas.microsoft.com/office/drawing/2014/main" id="{E6692A1D-8F6E-22C7-852D-225F0A9DCF88}"/>
              </a:ext>
            </a:extLst>
          </p:cNvPr>
          <p:cNvSpPr/>
          <p:nvPr/>
        </p:nvSpPr>
        <p:spPr bwMode="auto">
          <a:xfrm>
            <a:off x="2832847" y="6014335"/>
            <a:ext cx="5602941" cy="476726"/>
          </a:xfrm>
          <a:prstGeom prst="wedgeRoundRectCallout">
            <a:avLst>
              <a:gd name="adj1" fmla="val -34148"/>
              <a:gd name="adj2" fmla="val -96099"/>
              <a:gd name="adj3" fmla="val 16667"/>
            </a:avLst>
          </a:prstGeom>
          <a:solidFill>
            <a:srgbClr val="99FFCC"/>
          </a:solidFill>
          <a:ln w="19050" algn="ctr">
            <a:solidFill>
              <a:schemeClr val="tx1"/>
            </a:solidFill>
            <a:round/>
            <a:headEnd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91440" bIns="91440" anchor="ctr">
            <a:spAutoFit/>
          </a:bodyPr>
          <a:lstStyle/>
          <a:p>
            <a:pPr algn="l"/>
            <a:r>
              <a:rPr lang="en-CA" sz="1600" b="1" i="1" kern="0" dirty="0">
                <a:latin typeface="Comic Sans MS" panose="030F0702030302020204" pitchFamily="66" charset="0"/>
              </a:rPr>
              <a:t>Product of a systemic (vs. analytical) approach</a:t>
            </a:r>
          </a:p>
        </p:txBody>
      </p:sp>
      <p:sp>
        <p:nvSpPr>
          <p:cNvPr id="3" name="Rounded Rectangle 8">
            <a:extLst>
              <a:ext uri="{FF2B5EF4-FFF2-40B4-BE49-F238E27FC236}">
                <a16:creationId xmlns:a16="http://schemas.microsoft.com/office/drawing/2014/main" id="{2700F278-3E3D-0AE0-28B1-74DCA57190FA}"/>
              </a:ext>
            </a:extLst>
          </p:cNvPr>
          <p:cNvSpPr/>
          <p:nvPr/>
        </p:nvSpPr>
        <p:spPr bwMode="auto">
          <a:xfrm>
            <a:off x="2610722" y="5282528"/>
            <a:ext cx="2535019" cy="51491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53B83-E903-65B2-0630-8D97B6131085}"/>
              </a:ext>
            </a:extLst>
          </p:cNvPr>
          <p:cNvSpPr txBox="1"/>
          <p:nvPr/>
        </p:nvSpPr>
        <p:spPr>
          <a:xfrm rot="20494192">
            <a:off x="804433" y="3497192"/>
            <a:ext cx="7839057" cy="120032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CA" sz="3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Much greater utilization of relationships than we are used to</a:t>
            </a:r>
          </a:p>
        </p:txBody>
      </p:sp>
    </p:spTree>
    <p:extLst>
      <p:ext uri="{BB962C8B-B14F-4D97-AF65-F5344CB8AC3E}">
        <p14:creationId xmlns:p14="http://schemas.microsoft.com/office/powerpoint/2010/main" val="40821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3C49396-3301-5C8A-B30F-AFDE73CA1DE2}"/>
              </a:ext>
            </a:extLst>
          </p:cNvPr>
          <p:cNvGrpSpPr/>
          <p:nvPr/>
        </p:nvGrpSpPr>
        <p:grpSpPr>
          <a:xfrm>
            <a:off x="1105494" y="725922"/>
            <a:ext cx="1931939" cy="1620573"/>
            <a:chOff x="1105494" y="1003833"/>
            <a:chExt cx="1931939" cy="16205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191622-61C4-CD0C-D988-59DBD9D2B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1225" y="1003833"/>
              <a:ext cx="1160478" cy="12193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1AE079-4968-B34C-BA32-E3D9FA0EA478}"/>
                </a:ext>
              </a:extLst>
            </p:cNvPr>
            <p:cNvSpPr txBox="1"/>
            <p:nvPr/>
          </p:nvSpPr>
          <p:spPr>
            <a:xfrm>
              <a:off x="1105494" y="2162741"/>
              <a:ext cx="19319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rgbClr val="00B050"/>
                  </a:solidFill>
                </a:rPr>
                <a:t>Good design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F84C3DC-49E2-8540-56B1-3D496472FC67}"/>
              </a:ext>
            </a:extLst>
          </p:cNvPr>
          <p:cNvGrpSpPr/>
          <p:nvPr/>
        </p:nvGrpSpPr>
        <p:grpSpPr>
          <a:xfrm>
            <a:off x="6077647" y="744014"/>
            <a:ext cx="1811714" cy="1556663"/>
            <a:chOff x="6077647" y="1021925"/>
            <a:chExt cx="1811714" cy="15566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BFC502-199E-CE2F-51A4-082957CA8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4227" y="1021925"/>
              <a:ext cx="1198557" cy="118179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5A770E-8416-9ED7-42F8-AC80D25685E4}"/>
                </a:ext>
              </a:extLst>
            </p:cNvPr>
            <p:cNvSpPr txBox="1"/>
            <p:nvPr/>
          </p:nvSpPr>
          <p:spPr>
            <a:xfrm>
              <a:off x="6077647" y="2116923"/>
              <a:ext cx="18117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rgbClr val="FF0000"/>
                  </a:solidFill>
                </a:rPr>
                <a:t>Bad design!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BE77D5-665E-D1B3-E7E4-7EC446E65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/>
              <a:t>Time for a New Approach to Design?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660DB0-D2D0-C2C9-FC99-81BD1B9BE09E}"/>
              </a:ext>
            </a:extLst>
          </p:cNvPr>
          <p:cNvCxnSpPr/>
          <p:nvPr/>
        </p:nvCxnSpPr>
        <p:spPr bwMode="auto">
          <a:xfrm>
            <a:off x="4580964" y="923360"/>
            <a:ext cx="0" cy="4876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lgDashDot"/>
            <a:round/>
            <a:headEnd type="none" w="med" len="med"/>
            <a:tailEnd type="none" w="med" len="med"/>
          </a:ln>
          <a:effectLst/>
        </p:spPr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C7B7C2A-EFE7-5E67-A2F8-4E26E0267FCA}"/>
              </a:ext>
            </a:extLst>
          </p:cNvPr>
          <p:cNvGrpSpPr/>
          <p:nvPr/>
        </p:nvGrpSpPr>
        <p:grpSpPr>
          <a:xfrm>
            <a:off x="654424" y="2563893"/>
            <a:ext cx="2763763" cy="1730188"/>
            <a:chOff x="654424" y="3003174"/>
            <a:chExt cx="2763763" cy="173018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D7C409F-30A3-E4C4-5D05-A37FB9CFE313}"/>
                </a:ext>
              </a:extLst>
            </p:cNvPr>
            <p:cNvSpPr/>
            <p:nvPr/>
          </p:nvSpPr>
          <p:spPr bwMode="auto">
            <a:xfrm>
              <a:off x="654424" y="3003174"/>
              <a:ext cx="995082" cy="609600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A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CC3F25-61B9-4976-CB06-6759E2BB282F}"/>
                </a:ext>
              </a:extLst>
            </p:cNvPr>
            <p:cNvSpPr/>
            <p:nvPr/>
          </p:nvSpPr>
          <p:spPr bwMode="auto">
            <a:xfrm>
              <a:off x="2423105" y="3003174"/>
              <a:ext cx="995082" cy="609600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B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4F31E58-9BE8-3A56-2DC7-72DFEF4633CA}"/>
                </a:ext>
              </a:extLst>
            </p:cNvPr>
            <p:cNvSpPr/>
            <p:nvPr/>
          </p:nvSpPr>
          <p:spPr bwMode="auto">
            <a:xfrm>
              <a:off x="654424" y="4123762"/>
              <a:ext cx="995082" cy="609600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C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E912AA-5788-452F-686C-0BD48B7D3F1A}"/>
                </a:ext>
              </a:extLst>
            </p:cNvPr>
            <p:cNvSpPr/>
            <p:nvPr/>
          </p:nvSpPr>
          <p:spPr bwMode="auto">
            <a:xfrm>
              <a:off x="2423105" y="4123762"/>
              <a:ext cx="995082" cy="609600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D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C9E20CF-56D5-BFA2-9D38-91FF81E4F6BD}"/>
                </a:ext>
              </a:extLst>
            </p:cNvPr>
            <p:cNvCxnSpPr>
              <a:stCxn id="10" idx="2"/>
              <a:endCxn id="12" idx="0"/>
            </p:cNvCxnSpPr>
            <p:nvPr/>
          </p:nvCxnSpPr>
          <p:spPr bwMode="auto">
            <a:xfrm>
              <a:off x="1151965" y="3612774"/>
              <a:ext cx="0" cy="5109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2C72F84-5754-404B-CE47-C7686F0BF5D0}"/>
                </a:ext>
              </a:extLst>
            </p:cNvPr>
            <p:cNvCxnSpPr>
              <a:stCxn id="10" idx="3"/>
              <a:endCxn id="11" idx="1"/>
            </p:cNvCxnSpPr>
            <p:nvPr/>
          </p:nvCxnSpPr>
          <p:spPr bwMode="auto">
            <a:xfrm>
              <a:off x="1649506" y="3307974"/>
              <a:ext cx="77359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38C051C-E48D-E3BF-8CDB-D92B30A25C82}"/>
                </a:ext>
              </a:extLst>
            </p:cNvPr>
            <p:cNvCxnSpPr>
              <a:stCxn id="11" idx="2"/>
              <a:endCxn id="13" idx="0"/>
            </p:cNvCxnSpPr>
            <p:nvPr/>
          </p:nvCxnSpPr>
          <p:spPr bwMode="auto">
            <a:xfrm>
              <a:off x="2920646" y="3612774"/>
              <a:ext cx="0" cy="5109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0066827-9BB8-FD8A-8FDA-028C63488D7D}"/>
              </a:ext>
            </a:extLst>
          </p:cNvPr>
          <p:cNvGrpSpPr/>
          <p:nvPr/>
        </p:nvGrpSpPr>
        <p:grpSpPr>
          <a:xfrm>
            <a:off x="5611907" y="2557544"/>
            <a:ext cx="2763763" cy="1742887"/>
            <a:chOff x="5611907" y="2996825"/>
            <a:chExt cx="2763763" cy="174288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CA89434-2D29-FC06-4937-85F50B4D26E5}"/>
                </a:ext>
              </a:extLst>
            </p:cNvPr>
            <p:cNvSpPr/>
            <p:nvPr/>
          </p:nvSpPr>
          <p:spPr bwMode="auto">
            <a:xfrm>
              <a:off x="5611907" y="3003174"/>
              <a:ext cx="995082" cy="609600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AB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785FC00-DEC0-BCBF-4240-1594FB6CD9C5}"/>
                </a:ext>
              </a:extLst>
            </p:cNvPr>
            <p:cNvSpPr/>
            <p:nvPr/>
          </p:nvSpPr>
          <p:spPr bwMode="auto">
            <a:xfrm>
              <a:off x="7380588" y="3003174"/>
              <a:ext cx="995082" cy="609600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CDE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B20A57-FEA9-E086-7F23-5D896034BACB}"/>
                </a:ext>
              </a:extLst>
            </p:cNvPr>
            <p:cNvSpPr/>
            <p:nvPr/>
          </p:nvSpPr>
          <p:spPr bwMode="auto">
            <a:xfrm>
              <a:off x="5611907" y="4123762"/>
              <a:ext cx="995082" cy="609600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FGH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EF11993-ADF3-09B1-4A12-59535C77DEED}"/>
                </a:ext>
              </a:extLst>
            </p:cNvPr>
            <p:cNvSpPr/>
            <p:nvPr/>
          </p:nvSpPr>
          <p:spPr bwMode="auto">
            <a:xfrm>
              <a:off x="7380588" y="4123762"/>
              <a:ext cx="995082" cy="609600"/>
            </a:xfrm>
            <a:prstGeom prst="rect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20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IJ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89B5FE7-5577-FCD6-57A1-96A02A3C0B82}"/>
                </a:ext>
              </a:extLst>
            </p:cNvPr>
            <p:cNvCxnSpPr>
              <a:stCxn id="20" idx="2"/>
              <a:endCxn id="22" idx="0"/>
            </p:cNvCxnSpPr>
            <p:nvPr/>
          </p:nvCxnSpPr>
          <p:spPr bwMode="auto">
            <a:xfrm>
              <a:off x="6109448" y="3612774"/>
              <a:ext cx="0" cy="5109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223312-D690-0A5D-4CD2-334D3042B7C4}"/>
                </a:ext>
              </a:extLst>
            </p:cNvPr>
            <p:cNvCxnSpPr>
              <a:stCxn id="20" idx="3"/>
              <a:endCxn id="21" idx="1"/>
            </p:cNvCxnSpPr>
            <p:nvPr/>
          </p:nvCxnSpPr>
          <p:spPr bwMode="auto">
            <a:xfrm>
              <a:off x="6606989" y="3307974"/>
              <a:ext cx="77359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BA40DC1-3E2C-EB63-4A12-828A3DE1234F}"/>
                </a:ext>
              </a:extLst>
            </p:cNvPr>
            <p:cNvCxnSpPr>
              <a:stCxn id="21" idx="2"/>
              <a:endCxn id="23" idx="0"/>
            </p:cNvCxnSpPr>
            <p:nvPr/>
          </p:nvCxnSpPr>
          <p:spPr bwMode="auto">
            <a:xfrm>
              <a:off x="7878129" y="3612774"/>
              <a:ext cx="0" cy="5109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B7B01B6-845B-21DE-AC65-1C886A53BC26}"/>
                </a:ext>
              </a:extLst>
            </p:cNvPr>
            <p:cNvCxnSpPr/>
            <p:nvPr/>
          </p:nvCxnSpPr>
          <p:spPr bwMode="auto">
            <a:xfrm>
              <a:off x="6606989" y="3487268"/>
              <a:ext cx="905435" cy="6364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DA5E774-89BA-E5C5-CF93-7FB51465488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468960" y="3487268"/>
              <a:ext cx="911628" cy="64284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42A58D2-C675-03D1-BBAD-36DD3F7021C3}"/>
                </a:ext>
              </a:extLst>
            </p:cNvPr>
            <p:cNvCxnSpPr>
              <a:cxnSpLocks/>
              <a:stCxn id="23" idx="1"/>
              <a:endCxn id="22" idx="3"/>
            </p:cNvCxnSpPr>
            <p:nvPr/>
          </p:nvCxnSpPr>
          <p:spPr bwMode="auto">
            <a:xfrm flipH="1">
              <a:off x="6606989" y="4428562"/>
              <a:ext cx="77359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Connector: Elbow 39">
              <a:extLst>
                <a:ext uri="{FF2B5EF4-FFF2-40B4-BE49-F238E27FC236}">
                  <a16:creationId xmlns:a16="http://schemas.microsoft.com/office/drawing/2014/main" id="{230582B5-6DCD-4BCA-EAA5-35CC9F78AF22}"/>
                </a:ext>
              </a:extLst>
            </p:cNvPr>
            <p:cNvCxnSpPr>
              <a:stCxn id="20" idx="0"/>
              <a:endCxn id="21" idx="0"/>
            </p:cNvCxnSpPr>
            <p:nvPr/>
          </p:nvCxnSpPr>
          <p:spPr bwMode="auto">
            <a:xfrm rot="5400000" flipH="1" flipV="1">
              <a:off x="6993788" y="2118834"/>
              <a:ext cx="12700" cy="1768681"/>
            </a:xfrm>
            <a:prstGeom prst="bentConnector3">
              <a:avLst>
                <a:gd name="adj1" fmla="val 180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4871639D-23E6-F4DE-9B4C-F121D9C84402}"/>
                </a:ext>
              </a:extLst>
            </p:cNvPr>
            <p:cNvCxnSpPr>
              <a:cxnSpLocks/>
              <a:stCxn id="22" idx="2"/>
              <a:endCxn id="23" idx="2"/>
            </p:cNvCxnSpPr>
            <p:nvPr/>
          </p:nvCxnSpPr>
          <p:spPr bwMode="auto">
            <a:xfrm rot="16200000" flipH="1">
              <a:off x="6993788" y="3849021"/>
              <a:ext cx="12700" cy="1768681"/>
            </a:xfrm>
            <a:prstGeom prst="bentConnector3">
              <a:avLst>
                <a:gd name="adj1" fmla="val 1800000"/>
              </a:avLst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3E06391-AD93-D6BD-DEFF-738D59017335}"/>
              </a:ext>
            </a:extLst>
          </p:cNvPr>
          <p:cNvSpPr txBox="1"/>
          <p:nvPr/>
        </p:nvSpPr>
        <p:spPr>
          <a:xfrm>
            <a:off x="224119" y="4545094"/>
            <a:ext cx="39534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Each module performs a single </a:t>
            </a:r>
            <a:br>
              <a:rPr lang="en-CA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CA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well-defined function/feature </a:t>
            </a:r>
            <a:br>
              <a:rPr lang="en-CA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CA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(“Divide-and-Conquer” approach)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Inter-module couplings are minimized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18AA5B0-7BA4-A84E-9F7B-9439A2A4F89E}"/>
              </a:ext>
            </a:extLst>
          </p:cNvPr>
          <p:cNvSpPr txBox="1"/>
          <p:nvPr/>
        </p:nvSpPr>
        <p:spPr>
          <a:xfrm>
            <a:off x="5006790" y="4673796"/>
            <a:ext cx="3953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Modules combine multiple related functions/features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Large number of inter-module couplings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97DABAF-4736-EEED-9DB2-83C82E07BC80}"/>
              </a:ext>
            </a:extLst>
          </p:cNvPr>
          <p:cNvGrpSpPr/>
          <p:nvPr/>
        </p:nvGrpSpPr>
        <p:grpSpPr>
          <a:xfrm>
            <a:off x="6017534" y="715964"/>
            <a:ext cx="1931939" cy="1620573"/>
            <a:chOff x="1105494" y="1003833"/>
            <a:chExt cx="1931939" cy="1620573"/>
          </a:xfrm>
          <a:solidFill>
            <a:schemeClr val="bg1"/>
          </a:solidFill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1EF98C-C8AD-C662-4A1A-9B8CE7B55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1225" y="1003833"/>
              <a:ext cx="1160478" cy="1219343"/>
            </a:xfrm>
            <a:prstGeom prst="rect">
              <a:avLst/>
            </a:prstGeom>
            <a:grpFill/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A3018B8-A909-D157-6B63-292D3A3B016A}"/>
                </a:ext>
              </a:extLst>
            </p:cNvPr>
            <p:cNvSpPr txBox="1"/>
            <p:nvPr/>
          </p:nvSpPr>
          <p:spPr>
            <a:xfrm>
              <a:off x="1105494" y="2162741"/>
              <a:ext cx="1931939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rgbClr val="00B050"/>
                  </a:solidFill>
                </a:rPr>
                <a:t>Good design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490860B-2EDE-C613-DCEB-B0E5D0D38D2B}"/>
              </a:ext>
            </a:extLst>
          </p:cNvPr>
          <p:cNvGrpSpPr/>
          <p:nvPr/>
        </p:nvGrpSpPr>
        <p:grpSpPr>
          <a:xfrm>
            <a:off x="1189583" y="721959"/>
            <a:ext cx="1811714" cy="1619418"/>
            <a:chOff x="6077647" y="1021925"/>
            <a:chExt cx="1811714" cy="1619418"/>
          </a:xfrm>
          <a:solidFill>
            <a:schemeClr val="bg1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1EE50E-0C86-7304-49CD-1D5E1D9D0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4227" y="1021925"/>
              <a:ext cx="1198557" cy="1181794"/>
            </a:xfrm>
            <a:prstGeom prst="rect">
              <a:avLst/>
            </a:prstGeom>
            <a:grpFill/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51F555D-56DB-AFDA-7553-4C08FE655DC8}"/>
                </a:ext>
              </a:extLst>
            </p:cNvPr>
            <p:cNvSpPr txBox="1"/>
            <p:nvPr/>
          </p:nvSpPr>
          <p:spPr>
            <a:xfrm>
              <a:off x="6077647" y="2179678"/>
              <a:ext cx="1811714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CA" dirty="0">
                  <a:solidFill>
                    <a:srgbClr val="FF0000"/>
                  </a:solidFill>
                </a:rPr>
                <a:t>Bad design!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CD1F2D7-DD8E-0663-C601-5F9E3E2B13A1}"/>
              </a:ext>
            </a:extLst>
          </p:cNvPr>
          <p:cNvSpPr txBox="1"/>
          <p:nvPr/>
        </p:nvSpPr>
        <p:spPr>
          <a:xfrm>
            <a:off x="1015263" y="5792555"/>
            <a:ext cx="7140781" cy="83099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358775" indent="-358775" algn="l">
              <a:tabLst>
                <a:tab pos="358775" algn="l"/>
              </a:tabLst>
              <a:defRPr sz="2000" b="1" i="1">
                <a:solidFill>
                  <a:srgbClr val="FF000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CA" dirty="0"/>
              <a:t>Could it be that time has come to reconsider some of our core design paradigms?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AE88749A-1392-EED8-598E-65BC2AA4B302}"/>
              </a:ext>
            </a:extLst>
          </p:cNvPr>
          <p:cNvSpPr/>
          <p:nvPr/>
        </p:nvSpPr>
        <p:spPr bwMode="auto">
          <a:xfrm>
            <a:off x="4183437" y="1396378"/>
            <a:ext cx="823353" cy="466644"/>
          </a:xfrm>
          <a:prstGeom prst="rightArrow">
            <a:avLst/>
          </a:prstGeom>
          <a:solidFill>
            <a:srgbClr val="FFFF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4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1CC313A2-66AF-FAA7-42E5-3541B20A8F9F}"/>
              </a:ext>
            </a:extLst>
          </p:cNvPr>
          <p:cNvSpPr/>
          <p:nvPr/>
        </p:nvSpPr>
        <p:spPr bwMode="auto">
          <a:xfrm flipH="1">
            <a:off x="4183437" y="880272"/>
            <a:ext cx="823353" cy="466644"/>
          </a:xfrm>
          <a:prstGeom prst="rightArrow">
            <a:avLst/>
          </a:prstGeom>
          <a:solidFill>
            <a:srgbClr val="FFFF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14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09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 autoUpdateAnimBg="0"/>
      <p:bldP spid="29" grpId="0" animBg="1"/>
      <p:bldP spid="3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3C13E6-E12F-AF48-7884-C75A68521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66237A-2E4B-0C5B-7E5A-0461ED26A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685795"/>
            <a:ext cx="8686800" cy="2422399"/>
          </a:xfrm>
        </p:spPr>
        <p:txBody>
          <a:bodyPr/>
          <a:lstStyle/>
          <a:p>
            <a:r>
              <a:rPr lang="en-CA" dirty="0"/>
              <a:t>Natural (bio) systems are much better at being “smart” than we can currently achieve with our traditional engineering approaches</a:t>
            </a:r>
          </a:p>
          <a:p>
            <a:r>
              <a:rPr lang="en-CA" dirty="0"/>
              <a:t>But, </a:t>
            </a:r>
            <a:r>
              <a:rPr lang="en-CA" i="1" u="sng" dirty="0">
                <a:solidFill>
                  <a:srgbClr val="FF0000"/>
                </a:solidFill>
              </a:rPr>
              <a:t>we cannot hope to match the complexity of natural systems</a:t>
            </a:r>
          </a:p>
          <a:p>
            <a:r>
              <a:rPr lang="en-CA" dirty="0"/>
              <a:t>However, perhaps we can move closer to them by devising a synergistic combination of traditional methods and new ways of dealing with complexity based on natural approaches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15F611-A3C4-672C-2701-2993C90B0991}"/>
              </a:ext>
            </a:extLst>
          </p:cNvPr>
          <p:cNvGrpSpPr/>
          <p:nvPr/>
        </p:nvGrpSpPr>
        <p:grpSpPr>
          <a:xfrm>
            <a:off x="1661664" y="3165953"/>
            <a:ext cx="5687322" cy="3194515"/>
            <a:chOff x="1661664" y="3040445"/>
            <a:chExt cx="5687322" cy="319451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FFD891F-AE06-E564-2014-5725B778D37D}"/>
                </a:ext>
              </a:extLst>
            </p:cNvPr>
            <p:cNvGrpSpPr/>
            <p:nvPr/>
          </p:nvGrpSpPr>
          <p:grpSpPr>
            <a:xfrm>
              <a:off x="1661664" y="3081458"/>
              <a:ext cx="3153502" cy="3153502"/>
              <a:chOff x="1159635" y="3007846"/>
              <a:chExt cx="3153502" cy="3153502"/>
            </a:xfrm>
            <a:solidFill>
              <a:schemeClr val="accent2">
                <a:lumMod val="20000"/>
                <a:lumOff val="80000"/>
                <a:alpha val="34000"/>
              </a:schemeClr>
            </a:solidFill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3E456A0-F22A-E9E2-7C23-F9E4518D84D2}"/>
                  </a:ext>
                </a:extLst>
              </p:cNvPr>
              <p:cNvSpPr/>
              <p:nvPr/>
            </p:nvSpPr>
            <p:spPr bwMode="auto">
              <a:xfrm>
                <a:off x="1159635" y="3007846"/>
                <a:ext cx="3153502" cy="3153502"/>
              </a:xfrm>
              <a:prstGeom prst="ellipse">
                <a:avLst/>
              </a:prstGeom>
              <a:grpFill/>
              <a:ln w="19050" cap="flat" cmpd="sng" algn="ctr">
                <a:solidFill>
                  <a:srgbClr val="00B0F0"/>
                </a:solidFill>
                <a:prstDash val="sysDash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2000" b="1" i="0" u="none" strike="noStrike" cap="none" normalizeH="0" baseline="0" dirty="0">
                    <a:ln>
                      <a:noFill/>
                    </a:ln>
                    <a:solidFill>
                      <a:srgbClr val="0070C0"/>
                    </a:solidFill>
                    <a:latin typeface="Arial Narrow" pitchFamily="34" charset="0"/>
                    <a:cs typeface="Arial" charset="0"/>
                  </a:rPr>
                  <a:t>TRADITONAL</a:t>
                </a: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88745E6-2367-60B0-0880-251FFA41B0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63873" y="4035943"/>
                <a:ext cx="1745026" cy="1097309"/>
              </a:xfrm>
              <a:prstGeom prst="rect">
                <a:avLst/>
              </a:prstGeom>
              <a:grpFill/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7A7CDD6-68EB-FDA1-43B3-E65C8F41DCC5}"/>
                </a:ext>
              </a:extLst>
            </p:cNvPr>
            <p:cNvGrpSpPr/>
            <p:nvPr/>
          </p:nvGrpSpPr>
          <p:grpSpPr>
            <a:xfrm>
              <a:off x="4195484" y="3040445"/>
              <a:ext cx="3153502" cy="3153502"/>
              <a:chOff x="3854825" y="2966833"/>
              <a:chExt cx="3153502" cy="3153502"/>
            </a:xfrm>
            <a:solidFill>
              <a:schemeClr val="accent4">
                <a:lumMod val="20000"/>
                <a:lumOff val="80000"/>
                <a:alpha val="62000"/>
              </a:schemeClr>
            </a:solidFill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C03E37C-3F7B-83D0-A46E-D9F5FB85C774}"/>
                  </a:ext>
                </a:extLst>
              </p:cNvPr>
              <p:cNvSpPr/>
              <p:nvPr/>
            </p:nvSpPr>
            <p:spPr bwMode="auto">
              <a:xfrm>
                <a:off x="3854825" y="2966833"/>
                <a:ext cx="3153502" cy="3153502"/>
              </a:xfrm>
              <a:prstGeom prst="ellipse">
                <a:avLst/>
              </a:prstGeom>
              <a:grpFill/>
              <a:ln w="19050" cap="flat" cmpd="sng" algn="ctr">
                <a:solidFill>
                  <a:srgbClr val="00B050"/>
                </a:solidFill>
                <a:prstDash val="sysDash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91440" rIns="91440" bIns="9144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9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2000" b="1" i="0" u="none" strike="noStrike" cap="none" normalizeH="0" baseline="0" dirty="0">
                    <a:ln>
                      <a:noFill/>
                    </a:ln>
                    <a:solidFill>
                      <a:srgbClr val="00B050"/>
                    </a:solidFill>
                    <a:latin typeface="Arial Narrow" pitchFamily="34" charset="0"/>
                    <a:cs typeface="Arial" charset="0"/>
                  </a:rPr>
                  <a:t>NATURAL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CC50D33-25BB-750D-B8B8-705FB4827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2000" y="3926541"/>
                <a:ext cx="1741216" cy="137544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905FEFD-B5E8-93F9-B098-440A69B66BCF}"/>
              </a:ext>
            </a:extLst>
          </p:cNvPr>
          <p:cNvSpPr txBox="1"/>
          <p:nvPr/>
        </p:nvSpPr>
        <p:spPr>
          <a:xfrm>
            <a:off x="3951671" y="2889994"/>
            <a:ext cx="1056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5C957F-31C8-EEEC-835D-026ED594EE2A}"/>
              </a:ext>
            </a:extLst>
          </p:cNvPr>
          <p:cNvSpPr txBox="1"/>
          <p:nvPr/>
        </p:nvSpPr>
        <p:spPr>
          <a:xfrm>
            <a:off x="568224" y="6080637"/>
            <a:ext cx="8007552" cy="40011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358775" indent="-358775" algn="l">
              <a:tabLst>
                <a:tab pos="358775" algn="l"/>
              </a:tabLst>
              <a:defRPr sz="2000" b="1" i="1">
                <a:solidFill>
                  <a:srgbClr val="FF0000"/>
                </a:solidFill>
                <a:latin typeface="Comic Sans MS" panose="030F0702030302020204" pitchFamily="66" charset="0"/>
              </a:defRPr>
            </a:lvl1pPr>
          </a:lstStyle>
          <a:p>
            <a:pPr algn="ctr"/>
            <a:r>
              <a:rPr lang="en-CA" dirty="0"/>
              <a:t>Example: Bio-inspired algorithms (genetic programming)</a:t>
            </a:r>
          </a:p>
        </p:txBody>
      </p:sp>
    </p:spTree>
    <p:extLst>
      <p:ext uri="{BB962C8B-B14F-4D97-AF65-F5344CB8AC3E}">
        <p14:creationId xmlns:p14="http://schemas.microsoft.com/office/powerpoint/2010/main" val="107482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0E7F2-25B6-9878-257D-EA95F5014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Research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EA446-1C22-D3D9-5DA1-BE42C86B3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609576"/>
            <a:ext cx="8686800" cy="1093717"/>
          </a:xfrm>
        </p:spPr>
        <p:txBody>
          <a:bodyPr>
            <a:normAutofit/>
          </a:bodyPr>
          <a:lstStyle/>
          <a:p>
            <a:r>
              <a:rPr lang="en-CA" dirty="0"/>
              <a:t>Is it feasible to come up with such an approach?</a:t>
            </a:r>
          </a:p>
          <a:p>
            <a:pPr lvl="1"/>
            <a:r>
              <a:rPr lang="en-CA" dirty="0"/>
              <a:t>Even if the answer is “no”, that would still be a very useful result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ACF25B-3F03-06EF-F746-D4D0A85C6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318" y="1494018"/>
            <a:ext cx="3059364" cy="193498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4042F0-CB00-CB88-6983-F4F03B915C43}"/>
              </a:ext>
            </a:extLst>
          </p:cNvPr>
          <p:cNvSpPr txBox="1">
            <a:spLocks/>
          </p:cNvSpPr>
          <p:nvPr/>
        </p:nvSpPr>
        <p:spPr bwMode="auto">
          <a:xfrm>
            <a:off x="228600" y="3316917"/>
            <a:ext cx="8686800" cy="2250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normAutofit/>
          </a:bodyPr>
          <a:lstStyle>
            <a:lvl1pPr marL="259556" indent="-259556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Font typeface="Wingdings" pitchFamily="2" charset="2"/>
              <a:buChar char="w"/>
              <a:defRPr sz="1800" b="1" i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513160" indent="-252413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Font typeface="Wingdings" pitchFamily="2" charset="2"/>
              <a:buChar char="§"/>
              <a:defRPr sz="15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2pPr>
            <a:lvl3pPr marL="686991" indent="-172641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•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3pPr>
            <a:lvl4pPr marL="859631" indent="-171450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–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4pPr>
            <a:lvl5pPr marL="1285875" indent="-207169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•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5pPr>
            <a:lvl6pPr marL="16287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6pPr>
            <a:lvl7pPr marL="19716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7pPr>
            <a:lvl8pPr marL="23145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8pPr>
            <a:lvl9pPr marL="26574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CA" kern="0" dirty="0"/>
              <a:t>Study the “architecture” of natural organisms and the ways that they “emerge” and “self-organize”</a:t>
            </a:r>
          </a:p>
          <a:p>
            <a:pPr lvl="1"/>
            <a:r>
              <a:rPr lang="en-CA" kern="0" dirty="0"/>
              <a:t>A multi-disciplinary effort!</a:t>
            </a:r>
          </a:p>
          <a:p>
            <a:pPr lvl="1"/>
            <a:r>
              <a:rPr lang="en-CA" kern="0" dirty="0"/>
              <a:t>There is existing work: “science of complexity” (e.g., Santa Fe Institute)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CA" kern="0" dirty="0"/>
              <a:t>e.g., S. Kauffman, “At Home in the Universe”, Oxford University Press, 1995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55350-9AD2-F50A-8E43-877CC3648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283" y="953375"/>
            <a:ext cx="1711283" cy="253387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C2C4899-60BB-09A4-50BD-654C196F0E94}"/>
              </a:ext>
            </a:extLst>
          </p:cNvPr>
          <p:cNvSpPr txBox="1">
            <a:spLocks/>
          </p:cNvSpPr>
          <p:nvPr/>
        </p:nvSpPr>
        <p:spPr bwMode="auto">
          <a:xfrm>
            <a:off x="228600" y="5042624"/>
            <a:ext cx="8686800" cy="154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28600" tIns="228600" rIns="228600" bIns="228600" numCol="1" anchor="t" anchorCtr="0" compatLnSpc="1">
            <a:prstTxWarp prst="textNoShape">
              <a:avLst/>
            </a:prstTxWarp>
            <a:normAutofit/>
          </a:bodyPr>
          <a:lstStyle>
            <a:lvl1pPr marL="259556" indent="-259556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Font typeface="Wingdings" pitchFamily="2" charset="2"/>
              <a:buChar char="w"/>
              <a:defRPr sz="1800" b="1" i="0">
                <a:solidFill>
                  <a:schemeClr val="tx1"/>
                </a:solidFill>
                <a:latin typeface="Comic Sans MS" pitchFamily="66" charset="0"/>
                <a:ea typeface="+mn-ea"/>
                <a:cs typeface="+mn-cs"/>
              </a:defRPr>
            </a:lvl1pPr>
            <a:lvl2pPr marL="513160" indent="-252413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Font typeface="Wingdings" pitchFamily="2" charset="2"/>
              <a:buChar char="§"/>
              <a:defRPr sz="150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2pPr>
            <a:lvl3pPr marL="686991" indent="-172641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•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3pPr>
            <a:lvl4pPr marL="859631" indent="-171450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–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4pPr>
            <a:lvl5pPr marL="1285875" indent="-207169" algn="l" defTabSz="559594" rtl="0" eaLnBrk="1" fontAlgn="base" hangingPunct="1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89DF"/>
              </a:buClr>
              <a:buChar char="•"/>
              <a:defRPr sz="1350" b="1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defRPr>
            </a:lvl5pPr>
            <a:lvl6pPr marL="16287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6pPr>
            <a:lvl7pPr marL="19716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7pPr>
            <a:lvl8pPr marL="23145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8pPr>
            <a:lvl9pPr marL="2657475" indent="-207169" algn="l" defTabSz="559594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Char char="•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CA" kern="0" dirty="0"/>
              <a:t>Particular </a:t>
            </a:r>
            <a:r>
              <a:rPr lang="en-CA" i="1" u="sng" kern="0" dirty="0"/>
              <a:t>focus on relationships </a:t>
            </a:r>
            <a:r>
              <a:rPr lang="en-CA" kern="0" dirty="0"/>
              <a:t>(the “lines” rather than the “boxes”)</a:t>
            </a:r>
          </a:p>
          <a:p>
            <a:pPr lvl="1"/>
            <a:r>
              <a:rPr lang="en-CA" kern="0" dirty="0"/>
              <a:t>Identify different categories and patterns of relationships</a:t>
            </a:r>
          </a:p>
          <a:p>
            <a:pPr lvl="1"/>
            <a:r>
              <a:rPr lang="en-CA" kern="0" dirty="0"/>
              <a:t>Map these to architectural design patterns</a:t>
            </a:r>
          </a:p>
          <a:p>
            <a:pPr lvl="1"/>
            <a:endParaRPr lang="en-CA" kern="0" dirty="0"/>
          </a:p>
        </p:txBody>
      </p:sp>
    </p:spTree>
    <p:extLst>
      <p:ext uri="{BB962C8B-B14F-4D97-AF65-F5344CB8AC3E}">
        <p14:creationId xmlns:p14="http://schemas.microsoft.com/office/powerpoint/2010/main" val="15599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 autoUpdateAnimBg="0"/>
      <p:bldP spid="7" grpId="0" build="p" bldLvl="2"/>
      <p:bldP spid="10" grpId="0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51DDD-4A16-D474-74C6-C5088DF08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565292" cy="609600"/>
          </a:xfrm>
        </p:spPr>
        <p:txBody>
          <a:bodyPr>
            <a:normAutofit/>
          </a:bodyPr>
          <a:lstStyle/>
          <a:p>
            <a:r>
              <a:rPr lang="en-CA" dirty="0"/>
              <a:t>Building the Architectural Patterns Pyramid</a:t>
            </a:r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3EC8D395-DA4F-3A45-4C40-EF05728F8FA8}"/>
              </a:ext>
            </a:extLst>
          </p:cNvPr>
          <p:cNvSpPr/>
          <p:nvPr/>
        </p:nvSpPr>
        <p:spPr bwMode="auto">
          <a:xfrm>
            <a:off x="3090983" y="2071076"/>
            <a:ext cx="2946401" cy="679938"/>
          </a:xfrm>
          <a:prstGeom prst="trapezoid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“</a:t>
            </a:r>
            <a:r>
              <a:rPr lang="en-CA" sz="2000" b="1" dirty="0">
                <a:latin typeface="Arial Narrow" pitchFamily="34" charset="0"/>
                <a:cs typeface="Arial" charset="0"/>
              </a:rPr>
              <a:t>Smart” </a:t>
            </a:r>
            <a:r>
              <a: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Objectives</a:t>
            </a:r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id="{C8E71184-22C4-1AB5-67C2-7132A331CF9E}"/>
              </a:ext>
            </a:extLst>
          </p:cNvPr>
          <p:cNvSpPr/>
          <p:nvPr/>
        </p:nvSpPr>
        <p:spPr bwMode="auto">
          <a:xfrm>
            <a:off x="2922001" y="2751014"/>
            <a:ext cx="3283414" cy="679938"/>
          </a:xfrm>
          <a:prstGeom prst="trapezoid">
            <a:avLst/>
          </a:prstGeom>
          <a:solidFill>
            <a:srgbClr val="92D05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Architectural Principles</a:t>
            </a:r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FC7326C4-FE31-E928-BAD6-0BE65D0FD464}"/>
              </a:ext>
            </a:extLst>
          </p:cNvPr>
          <p:cNvSpPr/>
          <p:nvPr/>
        </p:nvSpPr>
        <p:spPr bwMode="auto">
          <a:xfrm>
            <a:off x="2754923" y="3427047"/>
            <a:ext cx="3626338" cy="679938"/>
          </a:xfrm>
          <a:prstGeom prst="trapezoid">
            <a:avLst/>
          </a:prstGeom>
          <a:solidFill>
            <a:srgbClr val="00B0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Architectural Design Patterns</a:t>
            </a:r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4D854C15-5AD7-189B-12A4-68D75A524D9D}"/>
              </a:ext>
            </a:extLst>
          </p:cNvPr>
          <p:cNvSpPr/>
          <p:nvPr/>
        </p:nvSpPr>
        <p:spPr bwMode="auto">
          <a:xfrm>
            <a:off x="2582984" y="4106985"/>
            <a:ext cx="3978031" cy="679938"/>
          </a:xfrm>
          <a:prstGeom prst="trapezoid">
            <a:avLst/>
          </a:prstGeom>
          <a:solidFill>
            <a:srgbClr val="0070C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charset="0"/>
              </a:rPr>
              <a:t>Realization Patterns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241B3CF-1005-0744-7BA7-C18A3156DFFF}"/>
              </a:ext>
            </a:extLst>
          </p:cNvPr>
          <p:cNvSpPr/>
          <p:nvPr/>
        </p:nvSpPr>
        <p:spPr bwMode="auto">
          <a:xfrm>
            <a:off x="898769" y="2071076"/>
            <a:ext cx="836246" cy="271584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83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CFDCFE-CF32-EE54-B542-E7AEDD5F2E83}"/>
              </a:ext>
            </a:extLst>
          </p:cNvPr>
          <p:cNvSpPr txBox="1"/>
          <p:nvPr/>
        </p:nvSpPr>
        <p:spPr>
          <a:xfrm>
            <a:off x="739588" y="2305615"/>
            <a:ext cx="7664824" cy="150810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90500" dist="1270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 u="sng">
                <a:latin typeface="Comic Sans MS" panose="030F0702030302020204" pitchFamily="66" charset="0"/>
              </a:defRPr>
            </a:lvl1pPr>
          </a:lstStyle>
          <a:p>
            <a:r>
              <a:rPr lang="en-CA" sz="4400" dirty="0"/>
              <a:t>Sidebar: </a:t>
            </a:r>
            <a:br>
              <a:rPr lang="en-CA" sz="4400" u="none" dirty="0">
                <a:solidFill>
                  <a:srgbClr val="0070C0"/>
                </a:solidFill>
              </a:rPr>
            </a:br>
            <a:r>
              <a:rPr lang="en-CA" u="none" dirty="0">
                <a:solidFill>
                  <a:srgbClr val="0070C0"/>
                </a:solidFill>
              </a:rPr>
              <a:t>A Cautionary Tale</a:t>
            </a:r>
          </a:p>
        </p:txBody>
      </p:sp>
    </p:spTree>
    <p:extLst>
      <p:ext uri="{BB962C8B-B14F-4D97-AF65-F5344CB8AC3E}">
        <p14:creationId xmlns:p14="http://schemas.microsoft.com/office/powerpoint/2010/main" val="3053497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95CAD5-77F7-FCF1-00DB-00DF977B745A}"/>
              </a:ext>
            </a:extLst>
          </p:cNvPr>
          <p:cNvSpPr txBox="1"/>
          <p:nvPr/>
        </p:nvSpPr>
        <p:spPr>
          <a:xfrm>
            <a:off x="2017059" y="2644170"/>
            <a:ext cx="5109882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90500" dist="1270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 u="sng">
                <a:latin typeface="Comic Sans MS" panose="030F0702030302020204" pitchFamily="66" charset="0"/>
              </a:defRPr>
            </a:lvl1pPr>
          </a:lstStyle>
          <a:p>
            <a:r>
              <a:rPr lang="en-CA" dirty="0"/>
              <a:t>Part 3: </a:t>
            </a:r>
            <a:br>
              <a:rPr lang="en-CA" dirty="0"/>
            </a:br>
            <a:r>
              <a:rPr lang="en-CA" u="none" dirty="0">
                <a:solidFill>
                  <a:srgbClr val="0070C0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4600779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EA6CB-A807-A1FE-4DAF-02A4B9911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Summary (1): We’ve Come a Long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54661-666D-8809-65EE-E42A46363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720352"/>
            <a:ext cx="8686800" cy="2913529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The scope (expectations) and complexity of software have expanded significantly, especially since the start of the 21</a:t>
            </a:r>
            <a:r>
              <a:rPr lang="en-CA" baseline="30000" dirty="0"/>
              <a:t>st</a:t>
            </a:r>
            <a:r>
              <a:rPr lang="en-CA" dirty="0"/>
              <a:t> century</a:t>
            </a:r>
          </a:p>
          <a:p>
            <a:pPr lvl="1"/>
            <a:r>
              <a:rPr lang="en-CA" dirty="0"/>
              <a:t>Much greater degree of direct interaction with the vast and highly complex and often unpredictable “real” world (physical and social)</a:t>
            </a:r>
          </a:p>
          <a:p>
            <a:r>
              <a:rPr lang="en-CA" dirty="0"/>
              <a:t>Relentless pressure to produce increasingly more sophisticated and more complex software systems (i.e., “intelligent”, “smart” systems, “systems of systems”, etc.)</a:t>
            </a:r>
          </a:p>
          <a:p>
            <a:pPr lvl="1"/>
            <a:r>
              <a:rPr lang="en-CA" dirty="0"/>
              <a:t>Vendors and researchers are rushed to satisfy this need</a:t>
            </a:r>
          </a:p>
          <a:p>
            <a:pPr lvl="1"/>
            <a:r>
              <a:rPr lang="en-CA" dirty="0"/>
              <a:t>But, with insufficient reflection on the qualitative discontinuity involved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A4BE93-25AA-D06B-B38D-C0DF8284888C}"/>
              </a:ext>
            </a:extLst>
          </p:cNvPr>
          <p:cNvGrpSpPr/>
          <p:nvPr/>
        </p:nvGrpSpPr>
        <p:grpSpPr>
          <a:xfrm>
            <a:off x="442616" y="1024807"/>
            <a:ext cx="3280277" cy="2793348"/>
            <a:chOff x="1758827" y="848108"/>
            <a:chExt cx="2125861" cy="181029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213AA1-0186-8785-B2D6-BC7AC1293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8827" y="848108"/>
              <a:ext cx="2125861" cy="13024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FB9545-8034-2099-71DB-98F42057629F}"/>
                </a:ext>
              </a:extLst>
            </p:cNvPr>
            <p:cNvSpPr txBox="1"/>
            <p:nvPr/>
          </p:nvSpPr>
          <p:spPr>
            <a:xfrm>
              <a:off x="2181216" y="2319849"/>
              <a:ext cx="12810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rgbClr val="0070C0"/>
                  </a:solidFill>
                </a:rPr>
                <a:t>1960’s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DD4B3E-6A00-7EE7-D732-D0BF5806EE5F}"/>
              </a:ext>
            </a:extLst>
          </p:cNvPr>
          <p:cNvGrpSpPr/>
          <p:nvPr/>
        </p:nvGrpSpPr>
        <p:grpSpPr>
          <a:xfrm>
            <a:off x="3954130" y="968189"/>
            <a:ext cx="5041904" cy="2858327"/>
            <a:chOff x="3954130" y="968189"/>
            <a:chExt cx="5041904" cy="285832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1361ACA-0744-7CAE-4EDB-B8BE778ACF90}"/>
                </a:ext>
              </a:extLst>
            </p:cNvPr>
            <p:cNvGrpSpPr/>
            <p:nvPr/>
          </p:nvGrpSpPr>
          <p:grpSpPr>
            <a:xfrm>
              <a:off x="5043821" y="968189"/>
              <a:ext cx="3952213" cy="2858327"/>
              <a:chOff x="5397591" y="813541"/>
              <a:chExt cx="2561324" cy="185240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7D4A711-63A4-E925-8762-A20B5843E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97591" y="813541"/>
                <a:ext cx="2561324" cy="1339157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3589DD-C159-7C08-A8CC-2F398C629108}"/>
                  </a:ext>
                </a:extLst>
              </p:cNvPr>
              <p:cNvSpPr txBox="1"/>
              <p:nvPr/>
            </p:nvSpPr>
            <p:spPr>
              <a:xfrm>
                <a:off x="5755093" y="2327393"/>
                <a:ext cx="15570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600" b="1" dirty="0">
                    <a:solidFill>
                      <a:srgbClr val="0070C0"/>
                    </a:solidFill>
                  </a:rPr>
                  <a:t>21</a:t>
                </a:r>
                <a:r>
                  <a:rPr lang="en-CA" sz="1600" b="1" baseline="30000" dirty="0">
                    <a:solidFill>
                      <a:srgbClr val="0070C0"/>
                    </a:solidFill>
                  </a:rPr>
                  <a:t>st</a:t>
                </a:r>
                <a:r>
                  <a:rPr lang="en-CA" sz="1600" b="1" dirty="0">
                    <a:solidFill>
                      <a:srgbClr val="0070C0"/>
                    </a:solidFill>
                  </a:rPr>
                  <a:t> Century</a:t>
                </a:r>
              </a:p>
            </p:txBody>
          </p:sp>
        </p:grp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E8FCE37A-D87E-1F44-666F-85DE8FE03B76}"/>
                </a:ext>
              </a:extLst>
            </p:cNvPr>
            <p:cNvSpPr/>
            <p:nvPr/>
          </p:nvSpPr>
          <p:spPr bwMode="auto">
            <a:xfrm>
              <a:off x="3954130" y="1807752"/>
              <a:ext cx="987094" cy="609600"/>
            </a:xfrm>
            <a:prstGeom prst="rightArrow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38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EA6CB-A807-A1FE-4DAF-02A4B9911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Summary (2): Are We Aiming Too High?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54661-666D-8809-65EE-E42A46363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629895"/>
            <a:ext cx="8686800" cy="2770904"/>
          </a:xfrm>
        </p:spPr>
        <p:txBody>
          <a:bodyPr>
            <a:normAutofit lnSpcReduction="10000"/>
          </a:bodyPr>
          <a:lstStyle/>
          <a:p>
            <a:r>
              <a:rPr lang="en-CA" dirty="0"/>
              <a:t>Unfortunately, we do not (yet) have sufficient expertise and experience to design such systems in a systematic, and readily reproducible manner </a:t>
            </a:r>
          </a:p>
          <a:p>
            <a:pPr lvl="1"/>
            <a:r>
              <a:rPr lang="en-CA" dirty="0"/>
              <a:t>We cannot solve this problem with our existing methods and tools</a:t>
            </a:r>
          </a:p>
          <a:p>
            <a:pPr lvl="1"/>
            <a:r>
              <a:rPr lang="en-CA" dirty="0"/>
              <a:t>(Is it even feasible, given that the natural world is non-computational?)</a:t>
            </a:r>
          </a:p>
          <a:p>
            <a:r>
              <a:rPr lang="en-CA" dirty="0"/>
              <a:t>How do we bridge the computational/non-computational divide?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CA" dirty="0"/>
              <a:t>New approaches and new knowledge are necessary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A4BE93-25AA-D06B-B38D-C0DF8284888C}"/>
              </a:ext>
            </a:extLst>
          </p:cNvPr>
          <p:cNvGrpSpPr/>
          <p:nvPr/>
        </p:nvGrpSpPr>
        <p:grpSpPr>
          <a:xfrm>
            <a:off x="442616" y="1024807"/>
            <a:ext cx="3280277" cy="2793348"/>
            <a:chOff x="1758827" y="848108"/>
            <a:chExt cx="2125861" cy="181029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9213AA1-0186-8785-B2D6-BC7AC1293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8827" y="848108"/>
              <a:ext cx="2125861" cy="13024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FFB9545-8034-2099-71DB-98F42057629F}"/>
                </a:ext>
              </a:extLst>
            </p:cNvPr>
            <p:cNvSpPr txBox="1"/>
            <p:nvPr/>
          </p:nvSpPr>
          <p:spPr>
            <a:xfrm>
              <a:off x="2181216" y="2319849"/>
              <a:ext cx="12810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rgbClr val="0070C0"/>
                  </a:solidFill>
                </a:rPr>
                <a:t>1960’s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547ED9-1877-3A46-3506-B9D150BFE628}"/>
              </a:ext>
            </a:extLst>
          </p:cNvPr>
          <p:cNvGrpSpPr/>
          <p:nvPr/>
        </p:nvGrpSpPr>
        <p:grpSpPr>
          <a:xfrm>
            <a:off x="3954130" y="968189"/>
            <a:ext cx="5041904" cy="2858327"/>
            <a:chOff x="3954130" y="968189"/>
            <a:chExt cx="5041904" cy="285832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1361ACA-0744-7CAE-4EDB-B8BE778ACF90}"/>
                </a:ext>
              </a:extLst>
            </p:cNvPr>
            <p:cNvGrpSpPr/>
            <p:nvPr/>
          </p:nvGrpSpPr>
          <p:grpSpPr>
            <a:xfrm>
              <a:off x="5043821" y="968189"/>
              <a:ext cx="3952213" cy="2858327"/>
              <a:chOff x="5397591" y="813541"/>
              <a:chExt cx="2561324" cy="185240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7D4A711-63A4-E925-8762-A20B5843E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97591" y="813541"/>
                <a:ext cx="2561324" cy="1339157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A3589DD-C159-7C08-A8CC-2F398C629108}"/>
                  </a:ext>
                </a:extLst>
              </p:cNvPr>
              <p:cNvSpPr txBox="1"/>
              <p:nvPr/>
            </p:nvSpPr>
            <p:spPr>
              <a:xfrm>
                <a:off x="5755093" y="2327393"/>
                <a:ext cx="15570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600" b="1" dirty="0">
                    <a:solidFill>
                      <a:srgbClr val="0070C0"/>
                    </a:solidFill>
                  </a:rPr>
                  <a:t>21</a:t>
                </a:r>
                <a:r>
                  <a:rPr lang="en-CA" sz="1600" b="1" baseline="30000" dirty="0">
                    <a:solidFill>
                      <a:srgbClr val="0070C0"/>
                    </a:solidFill>
                  </a:rPr>
                  <a:t>st</a:t>
                </a:r>
                <a:r>
                  <a:rPr lang="en-CA" sz="1600" b="1" dirty="0">
                    <a:solidFill>
                      <a:srgbClr val="0070C0"/>
                    </a:solidFill>
                  </a:rPr>
                  <a:t> Century</a:t>
                </a:r>
              </a:p>
            </p:txBody>
          </p:sp>
        </p:grp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E8FCE37A-D87E-1F44-666F-85DE8FE03B76}"/>
                </a:ext>
              </a:extLst>
            </p:cNvPr>
            <p:cNvSpPr/>
            <p:nvPr/>
          </p:nvSpPr>
          <p:spPr bwMode="auto">
            <a:xfrm>
              <a:off x="3954130" y="1807752"/>
              <a:ext cx="987094" cy="609600"/>
            </a:xfrm>
            <a:prstGeom prst="rightArrow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51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2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9B50A-C93F-7F4D-537C-285F3AA12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Summary (3): A Call to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5DEBE-1A1B-817F-4041-454F024A9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3311136"/>
            <a:ext cx="8686800" cy="1756572"/>
          </a:xfrm>
        </p:spPr>
        <p:txBody>
          <a:bodyPr>
            <a:normAutofit lnSpcReduction="10000"/>
          </a:bodyPr>
          <a:lstStyle/>
          <a:p>
            <a:r>
              <a:rPr lang="en-CA" dirty="0"/>
              <a:t>All of the above have a major impact on software architecture design</a:t>
            </a:r>
          </a:p>
          <a:p>
            <a:r>
              <a:rPr lang="en-CA" dirty="0"/>
              <a:t>Given that the types of systems we are seeking are approaching biological levels of complexity...</a:t>
            </a:r>
          </a:p>
          <a:p>
            <a:r>
              <a:rPr lang="en-CA" dirty="0"/>
              <a:t>... </a:t>
            </a:r>
            <a:r>
              <a:rPr lang="en-CA" i="1" u="sng" dirty="0"/>
              <a:t>can we perhaps learn from nature’s self-organizing systems</a:t>
            </a:r>
            <a:r>
              <a:rPr lang="en-CA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6498D7-6683-9403-7D7D-1C3BD5077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06" y="714015"/>
            <a:ext cx="8803387" cy="2597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4592E8-FB7B-F0C1-CCF9-C2C4FA208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352" y="5124654"/>
            <a:ext cx="2767924" cy="13409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036423F-4745-1B90-85EA-C8BEE321CC32}"/>
              </a:ext>
            </a:extLst>
          </p:cNvPr>
          <p:cNvGrpSpPr/>
          <p:nvPr/>
        </p:nvGrpSpPr>
        <p:grpSpPr>
          <a:xfrm>
            <a:off x="3980327" y="5067708"/>
            <a:ext cx="3093666" cy="1342820"/>
            <a:chOff x="3980327" y="5067708"/>
            <a:chExt cx="3093666" cy="13428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17D78B-D6D4-76BA-CB4F-EDAA7A0DF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56094" y="5067708"/>
              <a:ext cx="2017899" cy="1342820"/>
            </a:xfrm>
            <a:prstGeom prst="rect">
              <a:avLst/>
            </a:prstGeom>
          </p:spPr>
        </p:pic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F26D6157-0A84-2FF1-0621-AA4E52706B6F}"/>
                </a:ext>
              </a:extLst>
            </p:cNvPr>
            <p:cNvSpPr/>
            <p:nvPr/>
          </p:nvSpPr>
          <p:spPr bwMode="auto">
            <a:xfrm>
              <a:off x="3980327" y="5490316"/>
              <a:ext cx="1219201" cy="609600"/>
            </a:xfrm>
            <a:prstGeom prst="rightArrow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18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725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F0E7D7-248F-2841-EF66-1017D6F10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94" y="1279284"/>
            <a:ext cx="6992937" cy="463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084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11914C-2441-984F-DBDA-2990DDD4EF86}"/>
              </a:ext>
            </a:extLst>
          </p:cNvPr>
          <p:cNvSpPr txBox="1"/>
          <p:nvPr/>
        </p:nvSpPr>
        <p:spPr>
          <a:xfrm>
            <a:off x="739588" y="3044279"/>
            <a:ext cx="7664824" cy="76944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90500" dist="1270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 b="1" u="sng">
                <a:latin typeface="Comic Sans MS" panose="030F0702030302020204" pitchFamily="66" charset="0"/>
              </a:defRPr>
            </a:lvl1pPr>
          </a:lstStyle>
          <a:p>
            <a:r>
              <a:rPr lang="en-CA" sz="4400" dirty="0"/>
              <a:t>Supplementary slides</a:t>
            </a:r>
          </a:p>
        </p:txBody>
      </p:sp>
    </p:spTree>
    <p:extLst>
      <p:ext uri="{BB962C8B-B14F-4D97-AF65-F5344CB8AC3E}">
        <p14:creationId xmlns:p14="http://schemas.microsoft.com/office/powerpoint/2010/main" val="31009742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B1ED35-FAEA-20B3-FA90-10DF2611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000" dirty="0"/>
              <a:t>Metamodel of Proposed Viewpoint-Based Classification</a:t>
            </a:r>
          </a:p>
        </p:txBody>
      </p:sp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BC5AD527-64C1-E0F9-9EEB-37C2BC16A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79076"/>
            <a:ext cx="8686800" cy="754005"/>
          </a:xfrm>
        </p:spPr>
        <p:txBody>
          <a:bodyPr>
            <a:normAutofit/>
          </a:bodyPr>
          <a:lstStyle/>
          <a:p>
            <a:r>
              <a:rPr lang="en-CA" dirty="0"/>
              <a:t>Using the concept of “viewpoint” from IEEE standard 42010*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487DA9-F393-CB4E-5652-988B369CB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30" y="2388384"/>
            <a:ext cx="1500188" cy="3605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D887BF-A286-39F2-8712-918C34D06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67" y="2779610"/>
            <a:ext cx="900113" cy="742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529547-49DB-9989-34FE-57E9DBEB0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67" y="3450421"/>
            <a:ext cx="1109663" cy="14811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03979C-D092-8AD3-18FE-6E276170B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754" y="4913071"/>
            <a:ext cx="947738" cy="9763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18D371-3D53-61F7-10FD-78699C317A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126" y="1516847"/>
            <a:ext cx="6826343" cy="4476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B6E01E-8500-E99E-F09F-6546F73A4E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364" y="1649776"/>
            <a:ext cx="1147763" cy="82391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D0D74AF-A38C-B2F3-366A-EEFF2401C157}"/>
              </a:ext>
            </a:extLst>
          </p:cNvPr>
          <p:cNvGrpSpPr/>
          <p:nvPr/>
        </p:nvGrpSpPr>
        <p:grpSpPr>
          <a:xfrm>
            <a:off x="1523578" y="2769813"/>
            <a:ext cx="2431676" cy="690563"/>
            <a:chOff x="1523578" y="2769813"/>
            <a:chExt cx="2431676" cy="69056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8CA8092-40BA-3982-6A7F-DC388DB08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50341" y="2769813"/>
              <a:ext cx="1204913" cy="6905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BFCE04A-D03F-6C94-8CFE-FEF1723F6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23578" y="2943916"/>
              <a:ext cx="1271588" cy="414338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80E463C-F95C-A878-F4EF-CF202ABF72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8390" y="3429000"/>
            <a:ext cx="1371600" cy="14811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C438DC2-0CE6-B45B-1A65-4ADFC1F511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3578" y="4347871"/>
            <a:ext cx="1257300" cy="4238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95E770-BDF4-876C-26DC-1300014459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0095" y="1750066"/>
            <a:ext cx="2300288" cy="105251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849809B-56AF-7FD3-DB4B-685F769F7B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8191" y="2733532"/>
            <a:ext cx="1309688" cy="4048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C82499-F23C-3604-5F61-3D461E7B57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9202" y="2258392"/>
            <a:ext cx="1962150" cy="123348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44F3473-E3F3-170F-E72A-99E44C4168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59202" y="3423526"/>
            <a:ext cx="1962150" cy="148113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F09860F-61C7-EB45-ADD3-2FC97959F4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15335" y="4351948"/>
            <a:ext cx="1295400" cy="39528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631DE3B-A9E1-716D-FD03-AD7A019DDA5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75286" y="2097714"/>
            <a:ext cx="5848350" cy="329565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DA1687F-742B-EF3C-41A6-7EFD9E97D07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26649" y="1765642"/>
            <a:ext cx="1581150" cy="3905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12FAE2-B505-0364-0B43-79EC3663645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59202" y="1601440"/>
            <a:ext cx="1962150" cy="70008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C183885-A5B7-4224-C65F-4191648ABC8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84810" y="3051523"/>
            <a:ext cx="1319213" cy="150495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3F75278-DB3A-05A8-4C37-F73752949802}"/>
              </a:ext>
            </a:extLst>
          </p:cNvPr>
          <p:cNvSpPr txBox="1"/>
          <p:nvPr/>
        </p:nvSpPr>
        <p:spPr>
          <a:xfrm>
            <a:off x="534956" y="6275123"/>
            <a:ext cx="777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0" u="none" strike="noStrike" baseline="0" dirty="0">
                <a:solidFill>
                  <a:srgbClr val="0070C0"/>
                </a:solidFill>
                <a:latin typeface="+mj-lt"/>
              </a:rPr>
              <a:t>*ISO/IEC/IEEE, </a:t>
            </a:r>
            <a:r>
              <a:rPr lang="en-US" sz="1200" b="1" i="1" u="none" strike="noStrike" baseline="0" dirty="0">
                <a:solidFill>
                  <a:srgbClr val="0070C0"/>
                </a:solidFill>
                <a:latin typeface="+mj-lt"/>
              </a:rPr>
              <a:t>Systems and software engineering – Architecture description, </a:t>
            </a:r>
            <a:r>
              <a:rPr lang="en-US" sz="1200" b="1" i="0" u="none" strike="noStrike" baseline="0" dirty="0">
                <a:solidFill>
                  <a:srgbClr val="0070C0"/>
                </a:solidFill>
                <a:latin typeface="+mj-lt"/>
              </a:rPr>
              <a:t>ISO/IEC/IEEE Standard 42010 (1st edition), 2011.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181915-D61C-4986-935B-539ACD8DF114}"/>
              </a:ext>
            </a:extLst>
          </p:cNvPr>
          <p:cNvSpPr/>
          <p:nvPr/>
        </p:nvSpPr>
        <p:spPr bwMode="auto">
          <a:xfrm>
            <a:off x="5159202" y="1900518"/>
            <a:ext cx="1125057" cy="23278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3" name="Rounded Rectangular Callout 9">
            <a:extLst>
              <a:ext uri="{FF2B5EF4-FFF2-40B4-BE49-F238E27FC236}">
                <a16:creationId xmlns:a16="http://schemas.microsoft.com/office/drawing/2014/main" id="{B2234181-2411-1EE1-54F8-FF650593669C}"/>
              </a:ext>
            </a:extLst>
          </p:cNvPr>
          <p:cNvSpPr/>
          <p:nvPr/>
        </p:nvSpPr>
        <p:spPr bwMode="auto">
          <a:xfrm>
            <a:off x="6741460" y="5010348"/>
            <a:ext cx="2165954" cy="817245"/>
          </a:xfrm>
          <a:prstGeom prst="wedgeRoundRectCallout">
            <a:avLst>
              <a:gd name="adj1" fmla="val -84985"/>
              <a:gd name="adj2" fmla="val -90196"/>
              <a:gd name="adj3" fmla="val 16667"/>
            </a:avLst>
          </a:prstGeom>
          <a:solidFill>
            <a:srgbClr val="99FFCC"/>
          </a:solidFill>
          <a:ln w="19050" algn="ctr">
            <a:solidFill>
              <a:schemeClr val="tx1"/>
            </a:solidFill>
            <a:round/>
            <a:headEnd/>
            <a:tailEnd type="triangle" w="med" len="med"/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91440" bIns="91440" anchor="ctr">
            <a:spAutoFit/>
          </a:bodyPr>
          <a:lstStyle/>
          <a:p>
            <a:pPr algn="l"/>
            <a:r>
              <a:rPr lang="en-CA" sz="1200" b="1" i="1" kern="0" dirty="0">
                <a:latin typeface="Comic Sans MS" panose="030F0702030302020204" pitchFamily="66" charset="0"/>
              </a:rPr>
              <a:t>e.g., using fuzzy logic to deal with overlapping classifications</a:t>
            </a:r>
          </a:p>
        </p:txBody>
      </p:sp>
    </p:spTree>
    <p:extLst>
      <p:ext uri="{BB962C8B-B14F-4D97-AF65-F5344CB8AC3E}">
        <p14:creationId xmlns:p14="http://schemas.microsoft.com/office/powerpoint/2010/main" val="76202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B62034D-226A-7DD5-6FDD-E4FA2AE2425D}"/>
              </a:ext>
            </a:extLst>
          </p:cNvPr>
          <p:cNvGrpSpPr/>
          <p:nvPr/>
        </p:nvGrpSpPr>
        <p:grpSpPr>
          <a:xfrm>
            <a:off x="-76063" y="750761"/>
            <a:ext cx="3062110" cy="2120181"/>
            <a:chOff x="1250716" y="757971"/>
            <a:chExt cx="3062110" cy="2120181"/>
          </a:xfrm>
          <a:noFill/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E48C9F-29EE-93FD-8416-4AACE8AB7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3704" y="957010"/>
              <a:ext cx="1907320" cy="1921142"/>
            </a:xfrm>
            <a:prstGeom prst="rect">
              <a:avLst/>
            </a:prstGeom>
            <a:grpFill/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2B9360C-1BF5-0A1C-F8E1-7C64235D0703}"/>
                </a:ext>
              </a:extLst>
            </p:cNvPr>
            <p:cNvSpPr txBox="1"/>
            <p:nvPr/>
          </p:nvSpPr>
          <p:spPr>
            <a:xfrm>
              <a:off x="1250716" y="757971"/>
              <a:ext cx="306211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rgbClr val="0070C0"/>
                  </a:solidFill>
                </a:rPr>
                <a:t>Traditional parking brake ($$$)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B9C3596-1842-3151-F46B-E94017A1D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400" dirty="0"/>
              <a:t>The Case of the Hi-Tech Parking Brake (1)</a:t>
            </a:r>
          </a:p>
        </p:txBody>
      </p:sp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578B5B1A-6DDC-AD5A-D1A3-3E6F4F9D1784}"/>
              </a:ext>
            </a:extLst>
          </p:cNvPr>
          <p:cNvSpPr/>
          <p:nvPr/>
        </p:nvSpPr>
        <p:spPr bwMode="auto">
          <a:xfrm>
            <a:off x="531627" y="1098171"/>
            <a:ext cx="1846730" cy="1680882"/>
          </a:xfrm>
          <a:prstGeom prst="mathMultiply">
            <a:avLst>
              <a:gd name="adj1" fmla="val 6987"/>
            </a:avLst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BDAA9406-6E81-4A4C-2C00-BB5C2A5F3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92" y="4558760"/>
            <a:ext cx="1742749" cy="1742749"/>
          </a:xfrm>
          <a:prstGeom prst="rect">
            <a:avLst/>
          </a:prstGeom>
        </p:spPr>
      </p:pic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4ED830D5-4FBC-C1A5-28E8-507FBB4ADD73}"/>
              </a:ext>
            </a:extLst>
          </p:cNvPr>
          <p:cNvSpPr/>
          <p:nvPr/>
        </p:nvSpPr>
        <p:spPr bwMode="auto">
          <a:xfrm>
            <a:off x="3950008" y="2766705"/>
            <a:ext cx="3062111" cy="1921142"/>
          </a:xfrm>
          <a:prstGeom prst="cloudCallout">
            <a:avLst>
              <a:gd name="adj1" fmla="val -41696"/>
              <a:gd name="adj2" fmla="val 55500"/>
            </a:avLst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latin typeface="Comic Sans MS" panose="030F0702030302020204" pitchFamily="66" charset="0"/>
                <a:cs typeface="Arial" charset="0"/>
              </a:rPr>
              <a:t>But, how should we release the brake?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329125-7AAB-7FF3-ED06-BAC2B8FC60AD}"/>
              </a:ext>
            </a:extLst>
          </p:cNvPr>
          <p:cNvGrpSpPr/>
          <p:nvPr/>
        </p:nvGrpSpPr>
        <p:grpSpPr>
          <a:xfrm>
            <a:off x="2214582" y="786609"/>
            <a:ext cx="3264588" cy="1589742"/>
            <a:chOff x="3890990" y="793819"/>
            <a:chExt cx="3264588" cy="1589742"/>
          </a:xfrm>
        </p:grpSpPr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CA0B07E6-B2B0-F196-8C0A-655369A4C5E4}"/>
                </a:ext>
              </a:extLst>
            </p:cNvPr>
            <p:cNvSpPr/>
            <p:nvPr/>
          </p:nvSpPr>
          <p:spPr bwMode="auto">
            <a:xfrm>
              <a:off x="3890990" y="1553983"/>
              <a:ext cx="1537196" cy="802974"/>
            </a:xfrm>
            <a:prstGeom prst="rightArrow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77800" dist="165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8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replaced by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92A7378-CC0C-EA6A-6CCE-9F5BD4D2B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7773" y="1321734"/>
              <a:ext cx="1275684" cy="106182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C3B9C8-1C22-6F71-3036-A977F5505F20}"/>
                </a:ext>
              </a:extLst>
            </p:cNvPr>
            <p:cNvSpPr txBox="1"/>
            <p:nvPr/>
          </p:nvSpPr>
          <p:spPr>
            <a:xfrm>
              <a:off x="5272975" y="793819"/>
              <a:ext cx="18826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rgbClr val="0070C0"/>
                  </a:solidFill>
                </a:rPr>
                <a:t>Pushbutton (</a:t>
              </a:r>
              <a:r>
                <a:rPr lang="en-CA" sz="1400" b="1" dirty="0">
                  <a:solidFill>
                    <a:srgbClr val="0070C0"/>
                  </a:solidFill>
                </a:rPr>
                <a:t>₵</a:t>
              </a:r>
              <a:r>
                <a:rPr lang="en-CA" sz="1600" b="1" dirty="0">
                  <a:solidFill>
                    <a:srgbClr val="0070C0"/>
                  </a:solidFill>
                </a:rPr>
                <a:t>)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E72245D-5A5E-C2A0-7989-23ABF287E96C}"/>
              </a:ext>
            </a:extLst>
          </p:cNvPr>
          <p:cNvGrpSpPr/>
          <p:nvPr/>
        </p:nvGrpSpPr>
        <p:grpSpPr>
          <a:xfrm>
            <a:off x="6907290" y="782132"/>
            <a:ext cx="2077116" cy="1703788"/>
            <a:chOff x="6907290" y="782132"/>
            <a:chExt cx="2077116" cy="170378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AF97297-9231-7CE7-75FA-D691FEA70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8006" y="1280468"/>
              <a:ext cx="1676400" cy="120545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0625AE5-F30C-A78E-9326-C53763AA4BD3}"/>
                </a:ext>
              </a:extLst>
            </p:cNvPr>
            <p:cNvSpPr txBox="1"/>
            <p:nvPr/>
          </p:nvSpPr>
          <p:spPr>
            <a:xfrm>
              <a:off x="7423350" y="782132"/>
              <a:ext cx="1128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rgbClr val="0070C0"/>
                  </a:solidFill>
                </a:rPr>
                <a:t>Brake</a:t>
              </a:r>
            </a:p>
          </p:txBody>
        </p:sp>
        <p:sp>
          <p:nvSpPr>
            <p:cNvPr id="54" name="Arrow: Right 53">
              <a:extLst>
                <a:ext uri="{FF2B5EF4-FFF2-40B4-BE49-F238E27FC236}">
                  <a16:creationId xmlns:a16="http://schemas.microsoft.com/office/drawing/2014/main" id="{81B89183-4CCC-200D-8A5B-1D768C76A186}"/>
                </a:ext>
              </a:extLst>
            </p:cNvPr>
            <p:cNvSpPr/>
            <p:nvPr/>
          </p:nvSpPr>
          <p:spPr bwMode="auto">
            <a:xfrm>
              <a:off x="6907290" y="1829021"/>
              <a:ext cx="400716" cy="119239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AD1E502-91AA-7360-92F2-C37E3DF10576}"/>
              </a:ext>
            </a:extLst>
          </p:cNvPr>
          <p:cNvGrpSpPr/>
          <p:nvPr/>
        </p:nvGrpSpPr>
        <p:grpSpPr>
          <a:xfrm>
            <a:off x="5307855" y="1513862"/>
            <a:ext cx="1599435" cy="738664"/>
            <a:chOff x="5307855" y="1513862"/>
            <a:chExt cx="1599435" cy="738664"/>
          </a:xfrm>
        </p:grpSpPr>
        <p:sp>
          <p:nvSpPr>
            <p:cNvPr id="53" name="Arrow: Right 52">
              <a:extLst>
                <a:ext uri="{FF2B5EF4-FFF2-40B4-BE49-F238E27FC236}">
                  <a16:creationId xmlns:a16="http://schemas.microsoft.com/office/drawing/2014/main" id="{A12356AB-243B-45A6-EB4E-75C67E32D2BC}"/>
                </a:ext>
              </a:extLst>
            </p:cNvPr>
            <p:cNvSpPr/>
            <p:nvPr/>
          </p:nvSpPr>
          <p:spPr bwMode="auto">
            <a:xfrm>
              <a:off x="5307855" y="1850751"/>
              <a:ext cx="622282" cy="119239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45D0B41-F554-68E1-8E06-B7842998121A}"/>
                </a:ext>
              </a:extLst>
            </p:cNvPr>
            <p:cNvSpPr txBox="1"/>
            <p:nvPr/>
          </p:nvSpPr>
          <p:spPr>
            <a:xfrm>
              <a:off x="5930137" y="1513862"/>
              <a:ext cx="977153" cy="73866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CA" sz="1400" b="1" dirty="0"/>
                <a:t>Brake</a:t>
              </a:r>
              <a:br>
                <a:rPr lang="en-CA" sz="1400" b="1" dirty="0"/>
              </a:br>
              <a:r>
                <a:rPr lang="en-CA" sz="1400" b="1" dirty="0"/>
                <a:t>control</a:t>
              </a:r>
              <a:br>
                <a:rPr lang="en-CA" sz="1400" b="1" dirty="0"/>
              </a:br>
              <a:r>
                <a:rPr lang="en-CA" sz="1400" b="1" dirty="0"/>
                <a:t>SW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60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F2DAD69-349F-EECD-0114-7EE1459124BE}"/>
              </a:ext>
            </a:extLst>
          </p:cNvPr>
          <p:cNvSpPr/>
          <p:nvPr/>
        </p:nvSpPr>
        <p:spPr bwMode="auto">
          <a:xfrm>
            <a:off x="457201" y="3124197"/>
            <a:ext cx="3407006" cy="317797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AC System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C3596-1842-3151-F46B-E94017A1D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400" dirty="0"/>
              <a:t>The Case of the Hi-Tech Parking Brake (2)</a:t>
            </a:r>
          </a:p>
        </p:txBody>
      </p:sp>
      <p:sp>
        <p:nvSpPr>
          <p:cNvPr id="51" name="Content Placeholder 50">
            <a:extLst>
              <a:ext uri="{FF2B5EF4-FFF2-40B4-BE49-F238E27FC236}">
                <a16:creationId xmlns:a16="http://schemas.microsoft.com/office/drawing/2014/main" id="{2B093CF6-0A0A-99D9-4370-52529DA68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207" y="3490488"/>
            <a:ext cx="5158773" cy="2995326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CA" dirty="0"/>
              <a:t>On a hot day, the driver </a:t>
            </a:r>
            <a:r>
              <a:rPr lang="en-CA" i="1" u="sng" dirty="0"/>
              <a:t>enabled the parking brake</a:t>
            </a:r>
            <a:r>
              <a:rPr lang="en-CA" dirty="0"/>
              <a:t> and exited the vehicle temporarily – </a:t>
            </a:r>
            <a:r>
              <a:rPr lang="en-CA" i="1" u="sng" dirty="0"/>
              <a:t>leaving the door open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High external temperature quickly raised cabin temperature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AC control software activated AC compressor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This activation created additional demand for electrical power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Dynamo suddenly increased its RPM rate</a:t>
            </a:r>
          </a:p>
          <a:p>
            <a:pPr marL="342900" indent="-342900">
              <a:buFont typeface="+mj-lt"/>
              <a:buAutoNum type="arabicPeriod"/>
            </a:pPr>
            <a:r>
              <a:rPr lang="en-CA" i="1" dirty="0">
                <a:solidFill>
                  <a:srgbClr val="FF0000"/>
                </a:solidFill>
              </a:rPr>
              <a:t>Brake released; </a:t>
            </a:r>
            <a:r>
              <a:rPr lang="en-CA" i="1" u="sng" dirty="0">
                <a:solidFill>
                  <a:srgbClr val="FF0000"/>
                </a:solidFill>
              </a:rPr>
              <a:t>car started moving with no driver present!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0EF2C2E-F544-B567-493B-FF5F22D875CD}"/>
              </a:ext>
            </a:extLst>
          </p:cNvPr>
          <p:cNvGrpSpPr/>
          <p:nvPr/>
        </p:nvGrpSpPr>
        <p:grpSpPr>
          <a:xfrm>
            <a:off x="233082" y="735107"/>
            <a:ext cx="3047998" cy="2084216"/>
            <a:chOff x="233082" y="735107"/>
            <a:chExt cx="3047998" cy="20842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2EF6CF1-DB52-AAEA-8E60-782E3070B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87473" y="1559417"/>
              <a:ext cx="1313107" cy="125990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9CEACB-EFE2-7217-1578-00E494F5C729}"/>
                </a:ext>
              </a:extLst>
            </p:cNvPr>
            <p:cNvSpPr txBox="1"/>
            <p:nvPr/>
          </p:nvSpPr>
          <p:spPr>
            <a:xfrm>
              <a:off x="233082" y="735107"/>
              <a:ext cx="3047998" cy="846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rgbClr val="0070C0"/>
                  </a:solidFill>
                </a:rPr>
                <a:t>Solution:</a:t>
              </a:r>
              <a:br>
                <a:rPr lang="en-CA" sz="1600" b="1" dirty="0">
                  <a:solidFill>
                    <a:srgbClr val="0070C0"/>
                  </a:solidFill>
                </a:rPr>
              </a:br>
              <a:r>
                <a:rPr lang="en-CA" sz="1600" b="1" dirty="0">
                  <a:solidFill>
                    <a:srgbClr val="0070C0"/>
                  </a:solidFill>
                </a:rPr>
                <a:t>Release brake when accelerator pressed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6B37BA9-38E7-9013-4C13-C3DAA9D37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006" y="1280468"/>
            <a:ext cx="1676400" cy="12054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0A29DB-F2C7-E5E5-9170-487EC1EAD0BE}"/>
              </a:ext>
            </a:extLst>
          </p:cNvPr>
          <p:cNvSpPr txBox="1"/>
          <p:nvPr/>
        </p:nvSpPr>
        <p:spPr>
          <a:xfrm>
            <a:off x="7423350" y="782132"/>
            <a:ext cx="1128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rgbClr val="0070C0"/>
                </a:solidFill>
              </a:rPr>
              <a:t>Brake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673465E-5FE0-C8A7-0E18-F9CCE2B77130}"/>
              </a:ext>
            </a:extLst>
          </p:cNvPr>
          <p:cNvSpPr/>
          <p:nvPr/>
        </p:nvSpPr>
        <p:spPr bwMode="auto">
          <a:xfrm>
            <a:off x="6907290" y="1829021"/>
            <a:ext cx="400716" cy="11923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3A029F-9738-2A44-937F-81864D5DA661}"/>
              </a:ext>
            </a:extLst>
          </p:cNvPr>
          <p:cNvSpPr txBox="1"/>
          <p:nvPr/>
        </p:nvSpPr>
        <p:spPr>
          <a:xfrm>
            <a:off x="5930137" y="1513862"/>
            <a:ext cx="977153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CA" sz="1400" b="1" dirty="0"/>
              <a:t>Brake</a:t>
            </a:r>
            <a:br>
              <a:rPr lang="en-CA" sz="1400" b="1" dirty="0"/>
            </a:br>
            <a:r>
              <a:rPr lang="en-CA" sz="1400" b="1" dirty="0"/>
              <a:t>control</a:t>
            </a:r>
            <a:br>
              <a:rPr lang="en-CA" sz="1400" b="1" dirty="0"/>
            </a:br>
            <a:r>
              <a:rPr lang="en-CA" sz="1400" b="1" dirty="0"/>
              <a:t>SW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5326EF9A-3C38-2573-E21C-1D4FDCE96B1D}"/>
              </a:ext>
            </a:extLst>
          </p:cNvPr>
          <p:cNvCxnSpPr>
            <a:cxnSpLocks/>
            <a:stCxn id="13" idx="3"/>
            <a:endCxn id="20" idx="2"/>
          </p:cNvCxnSpPr>
          <p:nvPr/>
        </p:nvCxnSpPr>
        <p:spPr bwMode="auto">
          <a:xfrm flipV="1">
            <a:off x="4929578" y="2252526"/>
            <a:ext cx="1489136" cy="804533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5BF3C82-43D3-BCED-9A6D-2AA1E8BE2CD3}"/>
              </a:ext>
            </a:extLst>
          </p:cNvPr>
          <p:cNvGrpSpPr/>
          <p:nvPr/>
        </p:nvGrpSpPr>
        <p:grpSpPr>
          <a:xfrm>
            <a:off x="2338519" y="812763"/>
            <a:ext cx="2555308" cy="1684266"/>
            <a:chOff x="2300580" y="782132"/>
            <a:chExt cx="2555308" cy="1684266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3450DA9-87B1-2DFD-D523-BB3B766649BA}"/>
                </a:ext>
              </a:extLst>
            </p:cNvPr>
            <p:cNvGrpSpPr/>
            <p:nvPr/>
          </p:nvGrpSpPr>
          <p:grpSpPr>
            <a:xfrm>
              <a:off x="2300580" y="1223833"/>
              <a:ext cx="2370431" cy="1242565"/>
              <a:chOff x="2300580" y="1223833"/>
              <a:chExt cx="2370431" cy="124256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49636C0-64DF-08E0-D11E-D89930A194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8618" y="1223833"/>
                <a:ext cx="1222393" cy="1242565"/>
              </a:xfrm>
              <a:prstGeom prst="rect">
                <a:avLst/>
              </a:prstGeom>
            </p:spPr>
          </p:pic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19022F1D-311D-E66F-AA58-5BC624A4141A}"/>
                  </a:ext>
                </a:extLst>
              </p:cNvPr>
              <p:cNvCxnSpPr>
                <a:cxnSpLocks/>
                <a:stCxn id="5" idx="1"/>
              </p:cNvCxnSpPr>
              <p:nvPr/>
            </p:nvCxnSpPr>
            <p:spPr bwMode="auto">
              <a:xfrm>
                <a:off x="2300580" y="2189370"/>
                <a:ext cx="1291886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60F5D7A-7957-2784-2A37-5962CB49272C}"/>
                </a:ext>
              </a:extLst>
            </p:cNvPr>
            <p:cNvSpPr txBox="1"/>
            <p:nvPr/>
          </p:nvSpPr>
          <p:spPr>
            <a:xfrm>
              <a:off x="3727484" y="782132"/>
              <a:ext cx="1128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rgbClr val="0070C0"/>
                  </a:solidFill>
                </a:rPr>
                <a:t>Dynamo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3C033B94-BEE6-84DC-B3CA-C17CBDAED26B}"/>
              </a:ext>
            </a:extLst>
          </p:cNvPr>
          <p:cNvSpPr/>
          <p:nvPr/>
        </p:nvSpPr>
        <p:spPr bwMode="auto">
          <a:xfrm>
            <a:off x="2290621" y="3627769"/>
            <a:ext cx="1065791" cy="5065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400" b="1" dirty="0">
                <a:latin typeface="Arial Narrow" pitchFamily="34" charset="0"/>
                <a:cs typeface="Arial" charset="0"/>
              </a:rPr>
              <a:t>AC control SW</a:t>
            </a:r>
            <a:endParaRPr kumimoji="0" lang="en-CA" sz="14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A197ED8-AC47-96F0-F37F-B6BD258AC898}"/>
              </a:ext>
            </a:extLst>
          </p:cNvPr>
          <p:cNvCxnSpPr>
            <a:cxnSpLocks/>
            <a:endCxn id="38" idx="1"/>
          </p:cNvCxnSpPr>
          <p:nvPr/>
        </p:nvCxnSpPr>
        <p:spPr bwMode="auto">
          <a:xfrm>
            <a:off x="1190242" y="3881021"/>
            <a:ext cx="1100379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2DF5965-2A4E-D04B-69D3-3D8FBA13499D}"/>
              </a:ext>
            </a:extLst>
          </p:cNvPr>
          <p:cNvGrpSpPr/>
          <p:nvPr/>
        </p:nvGrpSpPr>
        <p:grpSpPr>
          <a:xfrm>
            <a:off x="1840145" y="4668630"/>
            <a:ext cx="1752321" cy="1438399"/>
            <a:chOff x="1840145" y="4668630"/>
            <a:chExt cx="1752321" cy="143839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43343D0-2ED6-3201-5555-82E71B9FF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4307" y="4668630"/>
              <a:ext cx="1423998" cy="111919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6FD63E2-00CD-02B9-42C7-85F1ADBCA7FA}"/>
                </a:ext>
              </a:extLst>
            </p:cNvPr>
            <p:cNvSpPr txBox="1"/>
            <p:nvPr/>
          </p:nvSpPr>
          <p:spPr>
            <a:xfrm>
              <a:off x="1840145" y="5768475"/>
              <a:ext cx="17523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rgbClr val="0070C0"/>
                  </a:solidFill>
                </a:rPr>
                <a:t>AC compressor</a:t>
              </a: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872B8CB-DBC2-8975-11FB-97EBF0BA8EE3}"/>
              </a:ext>
            </a:extLst>
          </p:cNvPr>
          <p:cNvCxnSpPr/>
          <p:nvPr/>
        </p:nvCxnSpPr>
        <p:spPr bwMode="auto">
          <a:xfrm>
            <a:off x="2821717" y="4186591"/>
            <a:ext cx="1799" cy="51666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B50D0B30-5E5B-578B-2CDD-7573076CF773}"/>
              </a:ext>
            </a:extLst>
          </p:cNvPr>
          <p:cNvCxnSpPr>
            <a:cxnSpLocks/>
            <a:stCxn id="37" idx="3"/>
          </p:cNvCxnSpPr>
          <p:nvPr/>
        </p:nvCxnSpPr>
        <p:spPr bwMode="auto">
          <a:xfrm flipV="1">
            <a:off x="3428305" y="2374290"/>
            <a:ext cx="286913" cy="2853938"/>
          </a:xfrm>
          <a:prstGeom prst="bentConnector2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triangle"/>
          </a:ln>
          <a:effectLst/>
        </p:spPr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879FA3D-D803-E313-FF3C-BA9A75F2DB0D}"/>
              </a:ext>
            </a:extLst>
          </p:cNvPr>
          <p:cNvGrpSpPr/>
          <p:nvPr/>
        </p:nvGrpSpPr>
        <p:grpSpPr>
          <a:xfrm>
            <a:off x="218910" y="3382757"/>
            <a:ext cx="1770769" cy="1771461"/>
            <a:chOff x="218910" y="3382757"/>
            <a:chExt cx="1770769" cy="177146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8062493-7824-7415-A8AA-7091581BEDC6}"/>
                </a:ext>
              </a:extLst>
            </p:cNvPr>
            <p:cNvSpPr/>
            <p:nvPr/>
          </p:nvSpPr>
          <p:spPr bwMode="auto">
            <a:xfrm>
              <a:off x="218910" y="4323221"/>
              <a:ext cx="17707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rgbClr val="0070C0"/>
                  </a:solidFill>
                </a:rPr>
                <a:t>Cabin temperature</a:t>
              </a:r>
              <a:br>
                <a:rPr lang="en-CA" sz="1600" b="1" dirty="0">
                  <a:solidFill>
                    <a:srgbClr val="0070C0"/>
                  </a:solidFill>
                </a:rPr>
              </a:br>
              <a:r>
                <a:rPr lang="en-CA" sz="1600" b="1" dirty="0">
                  <a:solidFill>
                    <a:srgbClr val="0070C0"/>
                  </a:solidFill>
                </a:rPr>
                <a:t>sensor</a:t>
              </a:r>
            </a:p>
          </p:txBody>
        </p:sp>
        <p:pic>
          <p:nvPicPr>
            <p:cNvPr id="60" name="Picture 59" descr="Icon&#10;&#10;Description automatically generated">
              <a:extLst>
                <a:ext uri="{FF2B5EF4-FFF2-40B4-BE49-F238E27FC236}">
                  <a16:creationId xmlns:a16="http://schemas.microsoft.com/office/drawing/2014/main" id="{C120B9CD-7ADB-A057-BD59-B24369732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63" y="3382757"/>
              <a:ext cx="940464" cy="940464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AC68D53-1CC9-977B-72FE-517AA481DC06}"/>
              </a:ext>
            </a:extLst>
          </p:cNvPr>
          <p:cNvGrpSpPr/>
          <p:nvPr/>
        </p:nvGrpSpPr>
        <p:grpSpPr>
          <a:xfrm>
            <a:off x="4030777" y="2252526"/>
            <a:ext cx="898801" cy="1082328"/>
            <a:chOff x="4030777" y="2252526"/>
            <a:chExt cx="898801" cy="108232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DDC777-3768-1086-E96D-A60509BDE642}"/>
                </a:ext>
              </a:extLst>
            </p:cNvPr>
            <p:cNvSpPr/>
            <p:nvPr/>
          </p:nvSpPr>
          <p:spPr bwMode="auto">
            <a:xfrm>
              <a:off x="4030777" y="2779264"/>
              <a:ext cx="898801" cy="55559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4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RPM</a:t>
              </a:r>
              <a:br>
                <a:rPr kumimoji="0" lang="en-CA" sz="14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</a:br>
              <a:r>
                <a:rPr kumimoji="0" lang="en-CA" sz="14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sensor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7729DB6-FA71-77FE-3BBD-78BA64263FE8}"/>
                </a:ext>
              </a:extLst>
            </p:cNvPr>
            <p:cNvCxnSpPr>
              <a:cxnSpLocks/>
              <a:endCxn id="13" idx="0"/>
            </p:cNvCxnSpPr>
            <p:nvPr/>
          </p:nvCxnSpPr>
          <p:spPr bwMode="auto">
            <a:xfrm>
              <a:off x="4480178" y="2252526"/>
              <a:ext cx="0" cy="52673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2480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2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51" grpId="0" build="p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ontent Placeholder 50">
            <a:extLst>
              <a:ext uri="{FF2B5EF4-FFF2-40B4-BE49-F238E27FC236}">
                <a16:creationId xmlns:a16="http://schemas.microsoft.com/office/drawing/2014/main" id="{2B093CF6-0A0A-99D9-4370-52529DA68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207" y="3490488"/>
            <a:ext cx="5158773" cy="2995326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CA" dirty="0"/>
              <a:t>On a hot day, the driver </a:t>
            </a:r>
            <a:r>
              <a:rPr lang="en-CA" i="1" u="sng" dirty="0"/>
              <a:t>enabled the parking brake</a:t>
            </a:r>
            <a:r>
              <a:rPr lang="en-CA" dirty="0"/>
              <a:t> and exited the vehicle temporarily – </a:t>
            </a:r>
            <a:r>
              <a:rPr lang="en-CA" i="1" u="sng" dirty="0"/>
              <a:t>leaving the door open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High external temperature quickly raised cabin temperature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AC control software activated AC compressor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This activation created additional demand for electrical power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Dynamo suddenly increased its RPM rate</a:t>
            </a:r>
          </a:p>
          <a:p>
            <a:pPr marL="342900" indent="-342900">
              <a:buFont typeface="+mj-lt"/>
              <a:buAutoNum type="arabicPeriod"/>
            </a:pPr>
            <a:r>
              <a:rPr lang="en-CA" i="1" dirty="0">
                <a:solidFill>
                  <a:srgbClr val="FF0000"/>
                </a:solidFill>
              </a:rPr>
              <a:t>Brake released; </a:t>
            </a:r>
            <a:r>
              <a:rPr lang="en-CA" i="1" u="sng" dirty="0">
                <a:solidFill>
                  <a:srgbClr val="FF0000"/>
                </a:solidFill>
              </a:rPr>
              <a:t>car started moving with no driver present!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F2DAD69-349F-EECD-0114-7EE1459124BE}"/>
              </a:ext>
            </a:extLst>
          </p:cNvPr>
          <p:cNvSpPr/>
          <p:nvPr/>
        </p:nvSpPr>
        <p:spPr bwMode="auto">
          <a:xfrm>
            <a:off x="457201" y="3124197"/>
            <a:ext cx="3407006" cy="317797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sz="2000" b="1" i="0" u="none" strike="noStrike" cap="none" normalizeH="0" baseline="0" dirty="0">
                <a:ln>
                  <a:noFill/>
                </a:ln>
                <a:latin typeface="Arial Narrow" pitchFamily="34" charset="0"/>
                <a:cs typeface="Arial" charset="0"/>
              </a:rPr>
              <a:t>AC System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C3596-1842-3151-F46B-E94017A1D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400" dirty="0"/>
              <a:t>The Case of the Hi-Tech Parking Brake (2)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0EF2C2E-F544-B567-493B-FF5F22D875CD}"/>
              </a:ext>
            </a:extLst>
          </p:cNvPr>
          <p:cNvGrpSpPr/>
          <p:nvPr/>
        </p:nvGrpSpPr>
        <p:grpSpPr>
          <a:xfrm>
            <a:off x="233082" y="735107"/>
            <a:ext cx="3047998" cy="2084216"/>
            <a:chOff x="233082" y="735107"/>
            <a:chExt cx="3047998" cy="20842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2EF6CF1-DB52-AAEA-8E60-782E3070B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87473" y="1559417"/>
              <a:ext cx="1313107" cy="125990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9CEACB-EFE2-7217-1578-00E494F5C729}"/>
                </a:ext>
              </a:extLst>
            </p:cNvPr>
            <p:cNvSpPr txBox="1"/>
            <p:nvPr/>
          </p:nvSpPr>
          <p:spPr>
            <a:xfrm>
              <a:off x="233082" y="735107"/>
              <a:ext cx="3047998" cy="846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rgbClr val="0070C0"/>
                  </a:solidFill>
                </a:rPr>
                <a:t>Solution:</a:t>
              </a:r>
              <a:br>
                <a:rPr lang="en-CA" sz="1600" b="1" dirty="0">
                  <a:solidFill>
                    <a:srgbClr val="0070C0"/>
                  </a:solidFill>
                </a:rPr>
              </a:br>
              <a:r>
                <a:rPr lang="en-CA" sz="1600" b="1" dirty="0">
                  <a:solidFill>
                    <a:srgbClr val="0070C0"/>
                  </a:solidFill>
                </a:rPr>
                <a:t>Release brake when accelerator pressed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6B37BA9-38E7-9013-4C13-C3DAA9D37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006" y="1280468"/>
            <a:ext cx="1676400" cy="12054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0A29DB-F2C7-E5E5-9170-487EC1EAD0BE}"/>
              </a:ext>
            </a:extLst>
          </p:cNvPr>
          <p:cNvSpPr txBox="1"/>
          <p:nvPr/>
        </p:nvSpPr>
        <p:spPr>
          <a:xfrm>
            <a:off x="7423350" y="782132"/>
            <a:ext cx="1128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rgbClr val="0070C0"/>
                </a:solidFill>
              </a:rPr>
              <a:t>Brake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673465E-5FE0-C8A7-0E18-F9CCE2B77130}"/>
              </a:ext>
            </a:extLst>
          </p:cNvPr>
          <p:cNvSpPr/>
          <p:nvPr/>
        </p:nvSpPr>
        <p:spPr bwMode="auto">
          <a:xfrm>
            <a:off x="6907290" y="1829021"/>
            <a:ext cx="400716" cy="11923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0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3A029F-9738-2A44-937F-81864D5DA661}"/>
              </a:ext>
            </a:extLst>
          </p:cNvPr>
          <p:cNvSpPr txBox="1"/>
          <p:nvPr/>
        </p:nvSpPr>
        <p:spPr>
          <a:xfrm>
            <a:off x="5930137" y="1513862"/>
            <a:ext cx="977153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CA" sz="1400" b="1" dirty="0"/>
              <a:t>Brake</a:t>
            </a:r>
            <a:br>
              <a:rPr lang="en-CA" sz="1400" b="1" dirty="0"/>
            </a:br>
            <a:r>
              <a:rPr lang="en-CA" sz="1400" b="1" dirty="0"/>
              <a:t>control</a:t>
            </a:r>
            <a:br>
              <a:rPr lang="en-CA" sz="1400" b="1" dirty="0"/>
            </a:br>
            <a:r>
              <a:rPr lang="en-CA" sz="1400" b="1" dirty="0"/>
              <a:t>SW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5326EF9A-3C38-2573-E21C-1D4FDCE96B1D}"/>
              </a:ext>
            </a:extLst>
          </p:cNvPr>
          <p:cNvCxnSpPr>
            <a:cxnSpLocks/>
            <a:stCxn id="13" idx="3"/>
            <a:endCxn id="20" idx="2"/>
          </p:cNvCxnSpPr>
          <p:nvPr/>
        </p:nvCxnSpPr>
        <p:spPr bwMode="auto">
          <a:xfrm flipV="1">
            <a:off x="4929578" y="2252526"/>
            <a:ext cx="1489136" cy="804533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5BF3C82-43D3-BCED-9A6D-2AA1E8BE2CD3}"/>
              </a:ext>
            </a:extLst>
          </p:cNvPr>
          <p:cNvGrpSpPr/>
          <p:nvPr/>
        </p:nvGrpSpPr>
        <p:grpSpPr>
          <a:xfrm>
            <a:off x="2338519" y="812763"/>
            <a:ext cx="2555308" cy="1684266"/>
            <a:chOff x="2300580" y="782132"/>
            <a:chExt cx="2555308" cy="1684266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3450DA9-87B1-2DFD-D523-BB3B766649BA}"/>
                </a:ext>
              </a:extLst>
            </p:cNvPr>
            <p:cNvGrpSpPr/>
            <p:nvPr/>
          </p:nvGrpSpPr>
          <p:grpSpPr>
            <a:xfrm>
              <a:off x="2300580" y="1223833"/>
              <a:ext cx="2370431" cy="1242565"/>
              <a:chOff x="2300580" y="1223833"/>
              <a:chExt cx="2370431" cy="124256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49636C0-64DF-08E0-D11E-D89930A194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8618" y="1223833"/>
                <a:ext cx="1222393" cy="1242565"/>
              </a:xfrm>
              <a:prstGeom prst="rect">
                <a:avLst/>
              </a:prstGeom>
            </p:spPr>
          </p:pic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19022F1D-311D-E66F-AA58-5BC624A4141A}"/>
                  </a:ext>
                </a:extLst>
              </p:cNvPr>
              <p:cNvCxnSpPr>
                <a:cxnSpLocks/>
                <a:stCxn id="5" idx="1"/>
              </p:cNvCxnSpPr>
              <p:nvPr/>
            </p:nvCxnSpPr>
            <p:spPr bwMode="auto">
              <a:xfrm>
                <a:off x="2300580" y="2189370"/>
                <a:ext cx="1291886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60F5D7A-7957-2784-2A37-5962CB49272C}"/>
                </a:ext>
              </a:extLst>
            </p:cNvPr>
            <p:cNvSpPr txBox="1"/>
            <p:nvPr/>
          </p:nvSpPr>
          <p:spPr>
            <a:xfrm>
              <a:off x="3727484" y="782132"/>
              <a:ext cx="1128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rgbClr val="0070C0"/>
                  </a:solidFill>
                </a:rPr>
                <a:t>Dynamo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3C033B94-BEE6-84DC-B3CA-C17CBDAED26B}"/>
              </a:ext>
            </a:extLst>
          </p:cNvPr>
          <p:cNvSpPr/>
          <p:nvPr/>
        </p:nvSpPr>
        <p:spPr bwMode="auto">
          <a:xfrm>
            <a:off x="2290621" y="3627769"/>
            <a:ext cx="1065791" cy="5065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91440" rIns="91440" bIns="9144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CA" sz="1400" b="1" dirty="0">
                <a:latin typeface="Arial Narrow" pitchFamily="34" charset="0"/>
                <a:cs typeface="Arial" charset="0"/>
              </a:rPr>
              <a:t>AC control SW</a:t>
            </a:r>
            <a:endParaRPr kumimoji="0" lang="en-CA" sz="1400" b="1" i="0" u="none" strike="noStrike" cap="none" normalizeH="0" baseline="0" dirty="0">
              <a:ln>
                <a:noFill/>
              </a:ln>
              <a:latin typeface="Arial Narrow" pitchFamily="34" charset="0"/>
              <a:cs typeface="Arial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A197ED8-AC47-96F0-F37F-B6BD258AC898}"/>
              </a:ext>
            </a:extLst>
          </p:cNvPr>
          <p:cNvCxnSpPr>
            <a:cxnSpLocks/>
            <a:endCxn id="38" idx="1"/>
          </p:cNvCxnSpPr>
          <p:nvPr/>
        </p:nvCxnSpPr>
        <p:spPr bwMode="auto">
          <a:xfrm>
            <a:off x="1190242" y="3881021"/>
            <a:ext cx="1100379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2DF5965-2A4E-D04B-69D3-3D8FBA13499D}"/>
              </a:ext>
            </a:extLst>
          </p:cNvPr>
          <p:cNvGrpSpPr/>
          <p:nvPr/>
        </p:nvGrpSpPr>
        <p:grpSpPr>
          <a:xfrm>
            <a:off x="1840145" y="4668630"/>
            <a:ext cx="1752321" cy="1438399"/>
            <a:chOff x="1840145" y="4668630"/>
            <a:chExt cx="1752321" cy="143839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43343D0-2ED6-3201-5555-82E71B9FF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4307" y="4668630"/>
              <a:ext cx="1423998" cy="111919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6FD63E2-00CD-02B9-42C7-85F1ADBCA7FA}"/>
                </a:ext>
              </a:extLst>
            </p:cNvPr>
            <p:cNvSpPr txBox="1"/>
            <p:nvPr/>
          </p:nvSpPr>
          <p:spPr>
            <a:xfrm>
              <a:off x="1840145" y="5768475"/>
              <a:ext cx="17523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rgbClr val="0070C0"/>
                  </a:solidFill>
                </a:rPr>
                <a:t>AC compressor</a:t>
              </a: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872B8CB-DBC2-8975-11FB-97EBF0BA8EE3}"/>
              </a:ext>
            </a:extLst>
          </p:cNvPr>
          <p:cNvCxnSpPr/>
          <p:nvPr/>
        </p:nvCxnSpPr>
        <p:spPr bwMode="auto">
          <a:xfrm>
            <a:off x="2821717" y="4186591"/>
            <a:ext cx="1799" cy="51666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B50D0B30-5E5B-578B-2CDD-7573076CF773}"/>
              </a:ext>
            </a:extLst>
          </p:cNvPr>
          <p:cNvCxnSpPr>
            <a:cxnSpLocks/>
            <a:stCxn id="37" idx="3"/>
          </p:cNvCxnSpPr>
          <p:nvPr/>
        </p:nvCxnSpPr>
        <p:spPr bwMode="auto">
          <a:xfrm flipV="1">
            <a:off x="3428305" y="2374290"/>
            <a:ext cx="286913" cy="2853938"/>
          </a:xfrm>
          <a:prstGeom prst="bentConnector2">
            <a:avLst/>
          </a:prstGeom>
          <a:solidFill>
            <a:schemeClr val="accent1"/>
          </a:solidFill>
          <a:ln w="5715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triangle"/>
          </a:ln>
          <a:effectLst/>
        </p:spPr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879FA3D-D803-E313-FF3C-BA9A75F2DB0D}"/>
              </a:ext>
            </a:extLst>
          </p:cNvPr>
          <p:cNvGrpSpPr/>
          <p:nvPr/>
        </p:nvGrpSpPr>
        <p:grpSpPr>
          <a:xfrm>
            <a:off x="218910" y="3382757"/>
            <a:ext cx="1770769" cy="1771461"/>
            <a:chOff x="218910" y="3382757"/>
            <a:chExt cx="1770769" cy="177146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8062493-7824-7415-A8AA-7091581BEDC6}"/>
                </a:ext>
              </a:extLst>
            </p:cNvPr>
            <p:cNvSpPr/>
            <p:nvPr/>
          </p:nvSpPr>
          <p:spPr bwMode="auto">
            <a:xfrm>
              <a:off x="218910" y="4323221"/>
              <a:ext cx="17707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b="1" dirty="0">
                  <a:solidFill>
                    <a:srgbClr val="0070C0"/>
                  </a:solidFill>
                </a:rPr>
                <a:t>Cabin temperature</a:t>
              </a:r>
              <a:br>
                <a:rPr lang="en-CA" sz="1600" b="1" dirty="0">
                  <a:solidFill>
                    <a:srgbClr val="0070C0"/>
                  </a:solidFill>
                </a:rPr>
              </a:br>
              <a:r>
                <a:rPr lang="en-CA" sz="1600" b="1" dirty="0">
                  <a:solidFill>
                    <a:srgbClr val="0070C0"/>
                  </a:solidFill>
                </a:rPr>
                <a:t>sensor</a:t>
              </a:r>
            </a:p>
          </p:txBody>
        </p:sp>
        <p:pic>
          <p:nvPicPr>
            <p:cNvPr id="60" name="Picture 59" descr="Icon&#10;&#10;Description automatically generated">
              <a:extLst>
                <a:ext uri="{FF2B5EF4-FFF2-40B4-BE49-F238E27FC236}">
                  <a16:creationId xmlns:a16="http://schemas.microsoft.com/office/drawing/2014/main" id="{C120B9CD-7ADB-A057-BD59-B24369732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63" y="3382757"/>
              <a:ext cx="940464" cy="940464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AC68D53-1CC9-977B-72FE-517AA481DC06}"/>
              </a:ext>
            </a:extLst>
          </p:cNvPr>
          <p:cNvGrpSpPr/>
          <p:nvPr/>
        </p:nvGrpSpPr>
        <p:grpSpPr>
          <a:xfrm>
            <a:off x="4030777" y="2252526"/>
            <a:ext cx="898801" cy="1082328"/>
            <a:chOff x="4030777" y="2252526"/>
            <a:chExt cx="898801" cy="108232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DDC777-3768-1086-E96D-A60509BDE642}"/>
                </a:ext>
              </a:extLst>
            </p:cNvPr>
            <p:cNvSpPr/>
            <p:nvPr/>
          </p:nvSpPr>
          <p:spPr bwMode="auto">
            <a:xfrm>
              <a:off x="4030777" y="2779264"/>
              <a:ext cx="898801" cy="55559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91440" rIns="91440" bIns="9144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CA" sz="14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RPM</a:t>
              </a:r>
              <a:br>
                <a:rPr kumimoji="0" lang="en-CA" sz="14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</a:br>
              <a:r>
                <a:rPr kumimoji="0" lang="en-CA" sz="1400" b="1" i="0" u="none" strike="noStrike" cap="none" normalizeH="0" baseline="0" dirty="0">
                  <a:ln>
                    <a:noFill/>
                  </a:ln>
                  <a:latin typeface="Arial Narrow" pitchFamily="34" charset="0"/>
                  <a:cs typeface="Arial" charset="0"/>
                </a:rPr>
                <a:t>sensor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7729DB6-FA71-77FE-3BBD-78BA64263FE8}"/>
                </a:ext>
              </a:extLst>
            </p:cNvPr>
            <p:cNvCxnSpPr>
              <a:cxnSpLocks/>
              <a:endCxn id="13" idx="0"/>
            </p:cNvCxnSpPr>
            <p:nvPr/>
          </p:nvCxnSpPr>
          <p:spPr bwMode="auto">
            <a:xfrm>
              <a:off x="4480178" y="2252526"/>
              <a:ext cx="0" cy="52673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55D6AB-B034-4474-28FB-BD6E5FE86DF1}"/>
              </a:ext>
            </a:extLst>
          </p:cNvPr>
          <p:cNvSpPr txBox="1"/>
          <p:nvPr/>
        </p:nvSpPr>
        <p:spPr>
          <a:xfrm>
            <a:off x="872719" y="3734991"/>
            <a:ext cx="7392694" cy="120032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CA" sz="36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What does this have to do with  software architecture?</a:t>
            </a:r>
          </a:p>
        </p:txBody>
      </p:sp>
    </p:spTree>
    <p:extLst>
      <p:ext uri="{BB962C8B-B14F-4D97-AF65-F5344CB8AC3E}">
        <p14:creationId xmlns:p14="http://schemas.microsoft.com/office/powerpoint/2010/main" val="63360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CFDCFE-CF32-EE54-B542-E7AEDD5F2E83}"/>
              </a:ext>
            </a:extLst>
          </p:cNvPr>
          <p:cNvSpPr txBox="1"/>
          <p:nvPr/>
        </p:nvSpPr>
        <p:spPr>
          <a:xfrm>
            <a:off x="1416423" y="1905506"/>
            <a:ext cx="6311153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1270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CA" sz="4800" b="1" u="sng" dirty="0">
                <a:latin typeface="Comic Sans MS" panose="030F0702030302020204" pitchFamily="66" charset="0"/>
              </a:rPr>
              <a:t>Part 1:</a:t>
            </a:r>
            <a:r>
              <a:rPr lang="en-CA" sz="4800" b="1" dirty="0">
                <a:latin typeface="Comic Sans MS" panose="030F0702030302020204" pitchFamily="66" charset="0"/>
              </a:rPr>
              <a:t> </a:t>
            </a:r>
            <a:br>
              <a:rPr lang="en-CA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CA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Some Challenges Facing 21</a:t>
            </a:r>
            <a:r>
              <a:rPr lang="en-CA" sz="4800" b="1" baseline="30000" dirty="0">
                <a:solidFill>
                  <a:srgbClr val="0070C0"/>
                </a:solidFill>
                <a:latin typeface="Comic Sans MS" panose="030F0702030302020204" pitchFamily="66" charset="0"/>
              </a:rPr>
              <a:t>st</a:t>
            </a:r>
            <a:r>
              <a:rPr lang="en-CA" sz="4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Century Software Architects</a:t>
            </a:r>
          </a:p>
        </p:txBody>
      </p:sp>
    </p:spTree>
    <p:extLst>
      <p:ext uri="{BB962C8B-B14F-4D97-AF65-F5344CB8AC3E}">
        <p14:creationId xmlns:p14="http://schemas.microsoft.com/office/powerpoint/2010/main" val="1996468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CFDCFE-CF32-EE54-B542-E7AEDD5F2E83}"/>
              </a:ext>
            </a:extLst>
          </p:cNvPr>
          <p:cNvSpPr txBox="1"/>
          <p:nvPr/>
        </p:nvSpPr>
        <p:spPr>
          <a:xfrm>
            <a:off x="596153" y="3763773"/>
            <a:ext cx="795169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32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Q1:</a:t>
            </a:r>
            <a:r>
              <a:rPr lang="en-CA" sz="3200" b="1" i="1" dirty="0">
                <a:latin typeface="Comic Sans MS" panose="030F0702030302020204" pitchFamily="66" charset="0"/>
              </a:rPr>
              <a:t> Are there any significant</a:t>
            </a:r>
            <a:r>
              <a:rPr lang="en-CA" sz="3200" b="1" i="1" u="sng" dirty="0">
                <a:latin typeface="Comic Sans MS" panose="030F0702030302020204" pitchFamily="66" charset="0"/>
              </a:rPr>
              <a:t> research questions</a:t>
            </a:r>
            <a:r>
              <a:rPr lang="en-CA" sz="3200" b="1" i="1" dirty="0">
                <a:latin typeface="Comic Sans MS" panose="030F0702030302020204" pitchFamily="66" charset="0"/>
              </a:rPr>
              <a:t> still left in the domain of software architecture?</a:t>
            </a:r>
          </a:p>
          <a:p>
            <a:pPr algn="l"/>
            <a:r>
              <a:rPr lang="en-CA" sz="32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Q2:</a:t>
            </a:r>
            <a:r>
              <a:rPr lang="en-CA" sz="3200" b="1" i="1" dirty="0">
                <a:latin typeface="Comic Sans MS" panose="030F0702030302020204" pitchFamily="66" charset="0"/>
              </a:rPr>
              <a:t> If so, what are they and why have they not been addressed?</a:t>
            </a: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909F5616-1F01-7E59-94C9-ECAF2975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Back to Our Question…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808378-0AED-38D2-5C6B-C176072B179A}"/>
              </a:ext>
            </a:extLst>
          </p:cNvPr>
          <p:cNvSpPr txBox="1"/>
          <p:nvPr/>
        </p:nvSpPr>
        <p:spPr>
          <a:xfrm>
            <a:off x="66875" y="728523"/>
            <a:ext cx="6047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Nowadays, we have at our disposal…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7EE35D3-456C-E0D7-326B-74672A864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91" y="1309111"/>
            <a:ext cx="7096168" cy="23828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74C585-86D2-8CE1-D895-EF8E1FAD405B}"/>
              </a:ext>
            </a:extLst>
          </p:cNvPr>
          <p:cNvSpPr txBox="1"/>
          <p:nvPr/>
        </p:nvSpPr>
        <p:spPr>
          <a:xfrm rot="20494192">
            <a:off x="753358" y="2525560"/>
            <a:ext cx="7392694" cy="120032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tx1"/>
            </a:solidFill>
          </a:ln>
          <a:effectLst>
            <a:outerShdw blurRad="177800" dist="165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CA" sz="3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Has anything changed that introduces new requirements?</a:t>
            </a:r>
          </a:p>
        </p:txBody>
      </p:sp>
    </p:spTree>
    <p:extLst>
      <p:ext uri="{BB962C8B-B14F-4D97-AF65-F5344CB8AC3E}">
        <p14:creationId xmlns:p14="http://schemas.microsoft.com/office/powerpoint/2010/main" val="3329336105"/>
      </p:ext>
    </p:extLst>
  </p:cSld>
  <p:clrMapOvr>
    <a:masterClrMapping/>
  </p:clrMapOvr>
</p:sld>
</file>

<file path=ppt/theme/theme1.xml><?xml version="1.0" encoding="utf-8"?>
<a:theme xmlns:a="http://schemas.openxmlformats.org/drawingml/2006/main" name="Monash-Malina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RT-UML-lecture.0.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40000"/>
            <a:lumOff val="60000"/>
          </a:schemeClr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91440" rIns="91440" bIns="9144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cap="none" normalizeH="0" baseline="0" dirty="0" smtClean="0">
            <a:ln>
              <a:noFill/>
            </a:ln>
            <a:latin typeface="Arial Narrow" pitchFamily="34" charset="0"/>
            <a:cs typeface="Arial" charset="0"/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RT-UML-lecture.0.1 1">
        <a:dk1>
          <a:srgbClr val="000000"/>
        </a:dk1>
        <a:lt1>
          <a:srgbClr val="FFFFFF"/>
        </a:lt1>
        <a:dk2>
          <a:srgbClr val="000000"/>
        </a:dk2>
        <a:lt2>
          <a:srgbClr val="FFFF99"/>
        </a:lt2>
        <a:accent1>
          <a:srgbClr val="025960"/>
        </a:accent1>
        <a:accent2>
          <a:srgbClr val="33CCFF"/>
        </a:accent2>
        <a:accent3>
          <a:srgbClr val="AAAAAA"/>
        </a:accent3>
        <a:accent4>
          <a:srgbClr val="DADADA"/>
        </a:accent4>
        <a:accent5>
          <a:srgbClr val="AAB5B6"/>
        </a:accent5>
        <a:accent6>
          <a:srgbClr val="2DB9E7"/>
        </a:accent6>
        <a:hlink>
          <a:srgbClr val="CC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T-UML-lecture.0.1 2">
        <a:dk1>
          <a:srgbClr val="000000"/>
        </a:dk1>
        <a:lt1>
          <a:srgbClr val="FFFFFF"/>
        </a:lt1>
        <a:dk2>
          <a:srgbClr val="003300"/>
        </a:dk2>
        <a:lt2>
          <a:srgbClr val="FFFF99"/>
        </a:lt2>
        <a:accent1>
          <a:srgbClr val="025960"/>
        </a:accent1>
        <a:accent2>
          <a:srgbClr val="33CCFF"/>
        </a:accent2>
        <a:accent3>
          <a:srgbClr val="AAADAA"/>
        </a:accent3>
        <a:accent4>
          <a:srgbClr val="DADADA"/>
        </a:accent4>
        <a:accent5>
          <a:srgbClr val="AAB5B6"/>
        </a:accent5>
        <a:accent6>
          <a:srgbClr val="2DB9E7"/>
        </a:accent6>
        <a:hlink>
          <a:srgbClr val="CC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T-UML-lecture.0.1 3">
        <a:dk1>
          <a:srgbClr val="000000"/>
        </a:dk1>
        <a:lt1>
          <a:srgbClr val="FFFFFF"/>
        </a:lt1>
        <a:dk2>
          <a:srgbClr val="000000"/>
        </a:dk2>
        <a:lt2>
          <a:srgbClr val="D8D36D"/>
        </a:lt2>
        <a:accent1>
          <a:srgbClr val="004E5F"/>
        </a:accent1>
        <a:accent2>
          <a:srgbClr val="00B6E8"/>
        </a:accent2>
        <a:accent3>
          <a:srgbClr val="AAAAAA"/>
        </a:accent3>
        <a:accent4>
          <a:srgbClr val="DADADA"/>
        </a:accent4>
        <a:accent5>
          <a:srgbClr val="AAB2B6"/>
        </a:accent5>
        <a:accent6>
          <a:srgbClr val="00A5D2"/>
        </a:accent6>
        <a:hlink>
          <a:srgbClr val="F47920"/>
        </a:hlink>
        <a:folHlink>
          <a:srgbClr val="74789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nash-Malina" id="{0C46FBC3-FD41-4B78-A0F0-CD3B4B5EBBAD}" vid="{B71B55F3-4FAF-45E7-B5EF-8A4156C7323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Monash-Malina</Template>
  <TotalTime>34770</TotalTime>
  <Words>2921</Words>
  <Application>Microsoft Office PowerPoint</Application>
  <PresentationFormat>On-screen Show (4:3)</PresentationFormat>
  <Paragraphs>344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Arial Narrow</vt:lpstr>
      <vt:lpstr>Bauhaus 93</vt:lpstr>
      <vt:lpstr>Comic Sans MS</vt:lpstr>
      <vt:lpstr>Wingdings</vt:lpstr>
      <vt:lpstr>Monash-Malina</vt:lpstr>
      <vt:lpstr>Why Software Architecture is of Critical Significance  – Now More Than Ever</vt:lpstr>
      <vt:lpstr>An Old Problem Solved?</vt:lpstr>
      <vt:lpstr>An Old Problem Solved?</vt:lpstr>
      <vt:lpstr>PowerPoint Presentation</vt:lpstr>
      <vt:lpstr>The Case of the Hi-Tech Parking Brake (1)</vt:lpstr>
      <vt:lpstr>The Case of the Hi-Tech Parking Brake (2)</vt:lpstr>
      <vt:lpstr>The Case of the Hi-Tech Parking Brake (2)</vt:lpstr>
      <vt:lpstr>PowerPoint Presentation</vt:lpstr>
      <vt:lpstr>Back to Our Question…</vt:lpstr>
      <vt:lpstr>The Trend of 21st Century Software…</vt:lpstr>
      <vt:lpstr>The Trend of 21st Century Software…</vt:lpstr>
      <vt:lpstr>“Smart” System Definition</vt:lpstr>
      <vt:lpstr>“Smart” System Definition</vt:lpstr>
      <vt:lpstr>In Essence…</vt:lpstr>
      <vt:lpstr>What Stands in Our Way…</vt:lpstr>
      <vt:lpstr>“Divide and Conquer”?</vt:lpstr>
      <vt:lpstr>The Feature Interactions Problem</vt:lpstr>
      <vt:lpstr>The Feature Interactions Problem (cont.)</vt:lpstr>
      <vt:lpstr>More “Smart” Trouble Brewing…</vt:lpstr>
      <vt:lpstr>More “Smart” Trouble Brewing…</vt:lpstr>
      <vt:lpstr>Example: Modeling the Lifecycle of a Frog</vt:lpstr>
      <vt:lpstr>Example: Modeling the Lifecycle of a Frog</vt:lpstr>
      <vt:lpstr>Why Are We So Unprepared for Reality?</vt:lpstr>
      <vt:lpstr>Dijkstra’s Dream and Lament</vt:lpstr>
      <vt:lpstr>The Loss of Certainty!!</vt:lpstr>
      <vt:lpstr>How Should SE Deal with Uncertainty?</vt:lpstr>
      <vt:lpstr>A Partial Research Program</vt:lpstr>
      <vt:lpstr>PowerPoint Presentation</vt:lpstr>
      <vt:lpstr>Current “Good” Architectural Design Approach</vt:lpstr>
      <vt:lpstr>How Nature Does “Smart”</vt:lpstr>
      <vt:lpstr>How Nature Does “Smart”</vt:lpstr>
      <vt:lpstr>Some Key Observations</vt:lpstr>
      <vt:lpstr>Traditional Design Based on Abstraction</vt:lpstr>
      <vt:lpstr>On Interconnectedness in Natural Systems</vt:lpstr>
      <vt:lpstr>On Interconnectedness in Natural Systems</vt:lpstr>
      <vt:lpstr>Time for a New Approach to Design?</vt:lpstr>
      <vt:lpstr>Thesis</vt:lpstr>
      <vt:lpstr>A Research Challenge</vt:lpstr>
      <vt:lpstr>Building the Architectural Patterns Pyramid</vt:lpstr>
      <vt:lpstr>PowerPoint Presentation</vt:lpstr>
      <vt:lpstr>Summary (1): We’ve Come a Long Way</vt:lpstr>
      <vt:lpstr>Summary (2): Are We Aiming Too High?</vt:lpstr>
      <vt:lpstr>Summary (3): A Call to Action</vt:lpstr>
      <vt:lpstr>PowerPoint Presentation</vt:lpstr>
      <vt:lpstr>PowerPoint Presentation</vt:lpstr>
      <vt:lpstr>Metamodel of Proposed Viewpoint-Based Classification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 Selic</dc:creator>
  <cp:lastModifiedBy>Bran Selic</cp:lastModifiedBy>
  <cp:revision>122</cp:revision>
  <dcterms:created xsi:type="dcterms:W3CDTF">2023-02-09T14:41:48Z</dcterms:created>
  <dcterms:modified xsi:type="dcterms:W3CDTF">2023-03-17T12:56:13Z</dcterms:modified>
</cp:coreProperties>
</file>