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0" r:id="rId1"/>
  </p:sldMasterIdLst>
  <p:notesMasterIdLst>
    <p:notesMasterId r:id="rId32"/>
  </p:notesMasterIdLst>
  <p:handoutMasterIdLst>
    <p:handoutMasterId r:id="rId33"/>
  </p:handoutMasterIdLst>
  <p:sldIdLst>
    <p:sldId id="443" r:id="rId2"/>
    <p:sldId id="586" r:id="rId3"/>
    <p:sldId id="587" r:id="rId4"/>
    <p:sldId id="588" r:id="rId5"/>
    <p:sldId id="589" r:id="rId6"/>
    <p:sldId id="590" r:id="rId7"/>
    <p:sldId id="487" r:id="rId8"/>
    <p:sldId id="591" r:id="rId9"/>
    <p:sldId id="593" r:id="rId10"/>
    <p:sldId id="585" r:id="rId11"/>
    <p:sldId id="594" r:id="rId12"/>
    <p:sldId id="544" r:id="rId13"/>
    <p:sldId id="581" r:id="rId14"/>
    <p:sldId id="509" r:id="rId15"/>
    <p:sldId id="575" r:id="rId16"/>
    <p:sldId id="550" r:id="rId17"/>
    <p:sldId id="474" r:id="rId18"/>
    <p:sldId id="577" r:id="rId19"/>
    <p:sldId id="578" r:id="rId20"/>
    <p:sldId id="551" r:id="rId21"/>
    <p:sldId id="533" r:id="rId22"/>
    <p:sldId id="561" r:id="rId23"/>
    <p:sldId id="557" r:id="rId24"/>
    <p:sldId id="538" r:id="rId25"/>
    <p:sldId id="535" r:id="rId26"/>
    <p:sldId id="510" r:id="rId27"/>
    <p:sldId id="562" r:id="rId28"/>
    <p:sldId id="539" r:id="rId29"/>
    <p:sldId id="595" r:id="rId30"/>
    <p:sldId id="592" r:id="rId31"/>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Blakeley" initials="BB" lastIdx="5" clrIdx="0">
    <p:extLst>
      <p:ext uri="{19B8F6BF-5375-455C-9EA6-DF929625EA0E}">
        <p15:presenceInfo xmlns:p15="http://schemas.microsoft.com/office/powerpoint/2012/main" userId="S-1-5-21-948756243-734778046-674738317-12890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3E"/>
    <a:srgbClr val="006CAB"/>
    <a:srgbClr val="006DAE"/>
    <a:srgbClr val="92D050"/>
    <a:srgbClr val="D2D2D2"/>
    <a:srgbClr val="5A5A5A"/>
    <a:srgbClr val="969696"/>
    <a:srgbClr val="E6E6E6"/>
    <a:srgbClr val="C800D9"/>
    <a:srgbClr val="CD4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87823" autoAdjust="0"/>
  </p:normalViewPr>
  <p:slideViewPr>
    <p:cSldViewPr snapToGrid="0" snapToObjects="1" showGuides="1">
      <p:cViewPr varScale="1">
        <p:scale>
          <a:sx n="89" d="100"/>
          <a:sy n="89" d="100"/>
        </p:scale>
        <p:origin x="450" y="78"/>
      </p:cViewPr>
      <p:guideLst>
        <p:guide orient="horz" pos="3861"/>
        <p:guide pos="7446"/>
      </p:guideLst>
    </p:cSldViewPr>
  </p:slideViewPr>
  <p:notesTextViewPr>
    <p:cViewPr>
      <p:scale>
        <a:sx n="3" d="2"/>
        <a:sy n="3" d="2"/>
      </p:scale>
      <p:origin x="0" y="0"/>
    </p:cViewPr>
  </p:notesTextViewPr>
  <p:notesViewPr>
    <p:cSldViewPr snapToGrid="0" snapToObjects="1" showGuides="1">
      <p:cViewPr varScale="1">
        <p:scale>
          <a:sx n="87" d="100"/>
          <a:sy n="87" d="100"/>
        </p:scale>
        <p:origin x="384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15374" y="0"/>
            <a:ext cx="2918831" cy="495029"/>
          </a:xfrm>
          <a:prstGeom prst="rect">
            <a:avLst/>
          </a:prstGeom>
        </p:spPr>
        <p:txBody>
          <a:bodyPr vert="horz" lIns="91440" tIns="45720" rIns="91440" bIns="45720" rtlCol="0"/>
          <a:lstStyle>
            <a:lvl1pPr algn="r">
              <a:defRPr sz="1200"/>
            </a:lvl1pPr>
          </a:lstStyle>
          <a:p>
            <a:fld id="{3E9DACBD-CDD8-4565-B9F3-1C3CBF9F63D7}" type="datetimeFigureOut">
              <a:rPr lang="en-AU" smtClean="0"/>
              <a:t>27/10/2023</a:t>
            </a:fld>
            <a:endParaRPr lang="en-AU"/>
          </a:p>
        </p:txBody>
      </p:sp>
      <p:sp>
        <p:nvSpPr>
          <p:cNvPr id="4" name="Footer Placeholder 3"/>
          <p:cNvSpPr>
            <a:spLocks noGrp="1"/>
          </p:cNvSpPr>
          <p:nvPr>
            <p:ph type="ftr" sz="quarter" idx="2"/>
          </p:nvPr>
        </p:nvSpPr>
        <p:spPr>
          <a:xfrm>
            <a:off x="1" y="9371287"/>
            <a:ext cx="2918831" cy="49502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15374" y="9371287"/>
            <a:ext cx="2918831" cy="495028"/>
          </a:xfrm>
          <a:prstGeom prst="rect">
            <a:avLst/>
          </a:prstGeom>
        </p:spPr>
        <p:txBody>
          <a:bodyPr vert="horz" lIns="91440" tIns="45720" rIns="91440" bIns="45720" rtlCol="0" anchor="b"/>
          <a:lstStyle>
            <a:lvl1pPr algn="r">
              <a:defRPr sz="1200"/>
            </a:lvl1pPr>
          </a:lstStyle>
          <a:p>
            <a:fld id="{AF52ECBC-BEF5-4DD8-8CB9-946FE619C770}" type="slidenum">
              <a:rPr lang="en-AU" smtClean="0"/>
              <a:t>‹#›</a:t>
            </a:fld>
            <a:endParaRPr lang="en-AU"/>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4" y="0"/>
            <a:ext cx="2918831" cy="495029"/>
          </a:xfrm>
          <a:prstGeom prst="rect">
            <a:avLst/>
          </a:prstGeom>
        </p:spPr>
        <p:txBody>
          <a:bodyPr vert="horz" lIns="91440" tIns="45720" rIns="91440" bIns="45720" rtlCol="0"/>
          <a:lstStyle>
            <a:lvl1pPr algn="r">
              <a:defRPr sz="1200"/>
            </a:lvl1pPr>
          </a:lstStyle>
          <a:p>
            <a:fld id="{A911CB84-D0B3-C44D-BDDA-E6DD29AD4414}" type="datetimeFigureOut">
              <a:rPr lang="en-US" smtClean="0"/>
              <a:t>10/27/2023</a:t>
            </a:fld>
            <a:endParaRPr lang="en-US"/>
          </a:p>
        </p:txBody>
      </p:sp>
      <p:sp>
        <p:nvSpPr>
          <p:cNvPr id="4" name="Slide Image Placeholder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077E0804-BAAB-D942-A332-52AA6138B38D}" type="slidenum">
              <a:rPr lang="en-US" smtClean="0"/>
              <a:t>‹#›</a:t>
            </a:fld>
            <a:endParaRPr lang="en-US"/>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77E0804-BAAB-D942-A332-52AA6138B38D}" type="slidenum">
              <a:rPr lang="en-US" smtClean="0"/>
              <a:t>1</a:t>
            </a:fld>
            <a:endParaRPr lang="en-US"/>
          </a:p>
        </p:txBody>
      </p:sp>
    </p:spTree>
    <p:extLst>
      <p:ext uri="{BB962C8B-B14F-4D97-AF65-F5344CB8AC3E}">
        <p14:creationId xmlns:p14="http://schemas.microsoft.com/office/powerpoint/2010/main" val="248744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17</a:t>
            </a:fld>
            <a:endParaRPr lang="en-US"/>
          </a:p>
        </p:txBody>
      </p:sp>
    </p:spTree>
    <p:extLst>
      <p:ext uri="{BB962C8B-B14F-4D97-AF65-F5344CB8AC3E}">
        <p14:creationId xmlns:p14="http://schemas.microsoft.com/office/powerpoint/2010/main" val="1558727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18</a:t>
            </a:fld>
            <a:endParaRPr lang="en-US"/>
          </a:p>
        </p:txBody>
      </p:sp>
    </p:spTree>
    <p:extLst>
      <p:ext uri="{BB962C8B-B14F-4D97-AF65-F5344CB8AC3E}">
        <p14:creationId xmlns:p14="http://schemas.microsoft.com/office/powerpoint/2010/main" val="193221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19</a:t>
            </a:fld>
            <a:endParaRPr lang="en-US"/>
          </a:p>
        </p:txBody>
      </p:sp>
    </p:spTree>
    <p:extLst>
      <p:ext uri="{BB962C8B-B14F-4D97-AF65-F5344CB8AC3E}">
        <p14:creationId xmlns:p14="http://schemas.microsoft.com/office/powerpoint/2010/main" val="4274390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21</a:t>
            </a:fld>
            <a:endParaRPr lang="en-US"/>
          </a:p>
        </p:txBody>
      </p:sp>
    </p:spTree>
    <p:extLst>
      <p:ext uri="{BB962C8B-B14F-4D97-AF65-F5344CB8AC3E}">
        <p14:creationId xmlns:p14="http://schemas.microsoft.com/office/powerpoint/2010/main" val="4000936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22</a:t>
            </a:fld>
            <a:endParaRPr lang="en-US"/>
          </a:p>
        </p:txBody>
      </p:sp>
    </p:spTree>
    <p:extLst>
      <p:ext uri="{BB962C8B-B14F-4D97-AF65-F5344CB8AC3E}">
        <p14:creationId xmlns:p14="http://schemas.microsoft.com/office/powerpoint/2010/main" val="1523594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23</a:t>
            </a:fld>
            <a:endParaRPr lang="en-US"/>
          </a:p>
        </p:txBody>
      </p:sp>
    </p:spTree>
    <p:extLst>
      <p:ext uri="{BB962C8B-B14F-4D97-AF65-F5344CB8AC3E}">
        <p14:creationId xmlns:p14="http://schemas.microsoft.com/office/powerpoint/2010/main" val="2007251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24</a:t>
            </a:fld>
            <a:endParaRPr lang="en-US"/>
          </a:p>
        </p:txBody>
      </p:sp>
    </p:spTree>
    <p:extLst>
      <p:ext uri="{BB962C8B-B14F-4D97-AF65-F5344CB8AC3E}">
        <p14:creationId xmlns:p14="http://schemas.microsoft.com/office/powerpoint/2010/main" val="410801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27</a:t>
            </a:fld>
            <a:endParaRPr lang="en-US"/>
          </a:p>
        </p:txBody>
      </p:sp>
    </p:spTree>
    <p:extLst>
      <p:ext uri="{BB962C8B-B14F-4D97-AF65-F5344CB8AC3E}">
        <p14:creationId xmlns:p14="http://schemas.microsoft.com/office/powerpoint/2010/main" val="3900934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30</a:t>
            </a:fld>
            <a:endParaRPr lang="en-US"/>
          </a:p>
        </p:txBody>
      </p:sp>
    </p:spTree>
    <p:extLst>
      <p:ext uri="{BB962C8B-B14F-4D97-AF65-F5344CB8AC3E}">
        <p14:creationId xmlns:p14="http://schemas.microsoft.com/office/powerpoint/2010/main" val="330538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4</a:t>
            </a:fld>
            <a:endParaRPr lang="en-US" dirty="0"/>
          </a:p>
        </p:txBody>
      </p:sp>
    </p:spTree>
    <p:extLst>
      <p:ext uri="{BB962C8B-B14F-4D97-AF65-F5344CB8AC3E}">
        <p14:creationId xmlns:p14="http://schemas.microsoft.com/office/powerpoint/2010/main" val="101062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AB9208-2F5F-C64C-91F9-8F7211C03F04}" type="slidenum">
              <a:rPr lang="en-US" smtClean="0"/>
              <a:t>5</a:t>
            </a:fld>
            <a:endParaRPr lang="en-US" dirty="0"/>
          </a:p>
        </p:txBody>
      </p:sp>
    </p:spTree>
    <p:extLst>
      <p:ext uri="{BB962C8B-B14F-4D97-AF65-F5344CB8AC3E}">
        <p14:creationId xmlns:p14="http://schemas.microsoft.com/office/powerpoint/2010/main" val="238508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7</a:t>
            </a:fld>
            <a:endParaRPr lang="en-US"/>
          </a:p>
        </p:txBody>
      </p:sp>
    </p:spTree>
    <p:extLst>
      <p:ext uri="{BB962C8B-B14F-4D97-AF65-F5344CB8AC3E}">
        <p14:creationId xmlns:p14="http://schemas.microsoft.com/office/powerpoint/2010/main" val="198734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8</a:t>
            </a:fld>
            <a:endParaRPr lang="en-US"/>
          </a:p>
        </p:txBody>
      </p:sp>
    </p:spTree>
    <p:extLst>
      <p:ext uri="{BB962C8B-B14F-4D97-AF65-F5344CB8AC3E}">
        <p14:creationId xmlns:p14="http://schemas.microsoft.com/office/powerpoint/2010/main" val="405294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11</a:t>
            </a:fld>
            <a:endParaRPr lang="en-US"/>
          </a:p>
        </p:txBody>
      </p:sp>
    </p:spTree>
    <p:extLst>
      <p:ext uri="{BB962C8B-B14F-4D97-AF65-F5344CB8AC3E}">
        <p14:creationId xmlns:p14="http://schemas.microsoft.com/office/powerpoint/2010/main" val="776889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13</a:t>
            </a:fld>
            <a:endParaRPr lang="en-US"/>
          </a:p>
        </p:txBody>
      </p:sp>
    </p:spTree>
    <p:extLst>
      <p:ext uri="{BB962C8B-B14F-4D97-AF65-F5344CB8AC3E}">
        <p14:creationId xmlns:p14="http://schemas.microsoft.com/office/powerpoint/2010/main" val="4161105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14</a:t>
            </a:fld>
            <a:endParaRPr lang="en-US"/>
          </a:p>
        </p:txBody>
      </p:sp>
    </p:spTree>
    <p:extLst>
      <p:ext uri="{BB962C8B-B14F-4D97-AF65-F5344CB8AC3E}">
        <p14:creationId xmlns:p14="http://schemas.microsoft.com/office/powerpoint/2010/main" val="375636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15</a:t>
            </a:fld>
            <a:endParaRPr lang="en-US"/>
          </a:p>
        </p:txBody>
      </p:sp>
    </p:spTree>
    <p:extLst>
      <p:ext uri="{BB962C8B-B14F-4D97-AF65-F5344CB8AC3E}">
        <p14:creationId xmlns:p14="http://schemas.microsoft.com/office/powerpoint/2010/main" val="3270710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1" name="Picture 10" descr="PPT templates-1-standard-FINAL.jpg"/>
          <p:cNvPicPr>
            <a:picLocks noChangeAspect="1"/>
          </p:cNvPicPr>
          <p:nvPr userDrawn="1"/>
        </p:nvPicPr>
        <p:blipFill rotWithShape="1">
          <a:blip r:embed="rId3">
            <a:extLst>
              <a:ext uri="{28A0092B-C50C-407E-A947-70E740481C1C}">
                <a14:useLocalDpi xmlns:a14="http://schemas.microsoft.com/office/drawing/2010/main" val="0"/>
              </a:ext>
            </a:extLst>
          </a:blip>
          <a:srcRect l="63055" r="3241"/>
          <a:stretch/>
        </p:blipFill>
        <p:spPr>
          <a:xfrm>
            <a:off x="8542871" y="0"/>
            <a:ext cx="3081867" cy="6858000"/>
          </a:xfrm>
          <a:prstGeom prst="rect">
            <a:avLst/>
          </a:prstGeom>
        </p:spPr>
      </p:pic>
    </p:spTree>
    <p:extLst>
      <p:ext uri="{BB962C8B-B14F-4D97-AF65-F5344CB8AC3E}">
        <p14:creationId xmlns:p14="http://schemas.microsoft.com/office/powerpoint/2010/main" val="150312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
        <p:nvSpPr>
          <p:cNvPr id="3" name="Picture Placeholder 2"/>
          <p:cNvSpPr>
            <a:spLocks noGrp="1"/>
          </p:cNvSpPr>
          <p:nvPr>
            <p:ph type="pic" sz="quarter" idx="14"/>
          </p:nvPr>
        </p:nvSpPr>
        <p:spPr>
          <a:xfrm>
            <a:off x="6091492" y="1733018"/>
            <a:ext cx="5438775" cy="3435350"/>
          </a:xfrm>
          <a:custGeom>
            <a:avLst/>
            <a:gdLst>
              <a:gd name="connsiteX0" fmla="*/ 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0 w 5476875"/>
              <a:gd name="connsiteY4" fmla="*/ 0 h 3435350"/>
              <a:gd name="connsiteX0" fmla="*/ 1905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19050 w 5476875"/>
              <a:gd name="connsiteY4" fmla="*/ 0 h 3435350"/>
              <a:gd name="connsiteX0" fmla="*/ 0 w 5457825"/>
              <a:gd name="connsiteY0" fmla="*/ 0 h 3435350"/>
              <a:gd name="connsiteX1" fmla="*/ 5457825 w 5457825"/>
              <a:gd name="connsiteY1" fmla="*/ 0 h 3435350"/>
              <a:gd name="connsiteX2" fmla="*/ 5457825 w 5457825"/>
              <a:gd name="connsiteY2" fmla="*/ 3435350 h 3435350"/>
              <a:gd name="connsiteX3" fmla="*/ 2266950 w 5457825"/>
              <a:gd name="connsiteY3" fmla="*/ 3435350 h 3435350"/>
              <a:gd name="connsiteX4" fmla="*/ 0 w 5457825"/>
              <a:gd name="connsiteY4" fmla="*/ 0 h 3435350"/>
              <a:gd name="connsiteX0" fmla="*/ 0 w 5438775"/>
              <a:gd name="connsiteY0" fmla="*/ 0 h 3435350"/>
              <a:gd name="connsiteX1" fmla="*/ 5438775 w 5438775"/>
              <a:gd name="connsiteY1" fmla="*/ 0 h 3435350"/>
              <a:gd name="connsiteX2" fmla="*/ 5438775 w 5438775"/>
              <a:gd name="connsiteY2" fmla="*/ 3435350 h 3435350"/>
              <a:gd name="connsiteX3" fmla="*/ 2247900 w 5438775"/>
              <a:gd name="connsiteY3" fmla="*/ 3435350 h 3435350"/>
              <a:gd name="connsiteX4" fmla="*/ 0 w 5438775"/>
              <a:gd name="connsiteY4" fmla="*/ 0 h 343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775" h="3435350">
                <a:moveTo>
                  <a:pt x="0" y="0"/>
                </a:moveTo>
                <a:lnTo>
                  <a:pt x="5438775" y="0"/>
                </a:lnTo>
                <a:lnTo>
                  <a:pt x="5438775" y="3435350"/>
                </a:lnTo>
                <a:lnTo>
                  <a:pt x="2247900" y="3435350"/>
                </a:lnTo>
                <a:lnTo>
                  <a:pt x="0" y="0"/>
                </a:lnTo>
                <a:close/>
              </a:path>
            </a:pathLst>
          </a:custGeom>
          <a:blipFill dpi="0" rotWithShape="1">
            <a:blip r:embed="rId4"/>
            <a:srcRect/>
            <a:tile tx="0" ty="0" sx="100000" sy="100000" flip="none" algn="l"/>
          </a:blipFill>
        </p:spPr>
        <p:txBody>
          <a:bodyPr/>
          <a:lstStyle/>
          <a:p>
            <a:endParaRPr lang="en-AU"/>
          </a:p>
        </p:txBody>
      </p:sp>
    </p:spTree>
    <p:extLst>
      <p:ext uri="{BB962C8B-B14F-4D97-AF65-F5344CB8AC3E}">
        <p14:creationId xmlns:p14="http://schemas.microsoft.com/office/powerpoint/2010/main" val="410736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2" name="Text Placeholder 17">
            <a:extLst>
              <a:ext uri="{FF2B5EF4-FFF2-40B4-BE49-F238E27FC236}">
                <a16:creationId xmlns:a16="http://schemas.microsoft.com/office/drawing/2014/main" id="{3B205BC4-90F4-41C2-9740-8B9731D9D19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141559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9" name="Rectangle 18"/>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C916FAF3-DF47-4D39-B6F1-D0B18A97188A}"/>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39046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13C6D13E-CFCB-47C9-B8DB-2A2A8DC4D5A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97050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r="64120" b="6369"/>
          <a:stretch/>
        </p:blipFill>
        <p:spPr>
          <a:xfrm>
            <a:off x="8610064" y="0"/>
            <a:ext cx="3014138" cy="6866467"/>
          </a:xfrm>
          <a:prstGeom prst="rect">
            <a:avLst/>
          </a:prstGeom>
        </p:spPr>
      </p:pic>
    </p:spTree>
    <p:extLst>
      <p:ext uri="{BB962C8B-B14F-4D97-AF65-F5344CB8AC3E}">
        <p14:creationId xmlns:p14="http://schemas.microsoft.com/office/powerpoint/2010/main" val="336025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r="64112" b="6466"/>
          <a:stretch/>
        </p:blipFill>
        <p:spPr>
          <a:xfrm>
            <a:off x="8618530" y="0"/>
            <a:ext cx="3014139" cy="6858000"/>
          </a:xfrm>
          <a:prstGeom prst="rect">
            <a:avLst/>
          </a:prstGeom>
        </p:spPr>
      </p:pic>
    </p:spTree>
    <p:extLst>
      <p:ext uri="{BB962C8B-B14F-4D97-AF65-F5344CB8AC3E}">
        <p14:creationId xmlns:p14="http://schemas.microsoft.com/office/powerpoint/2010/main" val="283457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9" name="Freeform 8"/>
          <p:cNvSpPr/>
          <p:nvPr userDrawn="1"/>
        </p:nvSpPr>
        <p:spPr>
          <a:xfrm>
            <a:off x="8652398" y="2502"/>
            <a:ext cx="2926807" cy="6882646"/>
          </a:xfrm>
          <a:custGeom>
            <a:avLst/>
            <a:gdLst>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71800 w 2971800"/>
              <a:gd name="connsiteY8" fmla="*/ 6916782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61790 w 2971800"/>
              <a:gd name="connsiteY8" fmla="*/ 6976844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6383"/>
              <a:gd name="connsiteX1" fmla="*/ 0 w 2971800"/>
              <a:gd name="connsiteY1" fmla="*/ 6982097 h 6986383"/>
              <a:gd name="connsiteX2" fmla="*/ 796834 w 2971800"/>
              <a:gd name="connsiteY2" fmla="*/ 6982097 h 6986383"/>
              <a:gd name="connsiteX3" fmla="*/ 796834 w 2971800"/>
              <a:gd name="connsiteY3" fmla="*/ 3997234 h 6986383"/>
              <a:gd name="connsiteX4" fmla="*/ 1051560 w 2971800"/>
              <a:gd name="connsiteY4" fmla="*/ 6969034 h 6986383"/>
              <a:gd name="connsiteX5" fmla="*/ 1939834 w 2971800"/>
              <a:gd name="connsiteY5" fmla="*/ 6969034 h 6986383"/>
              <a:gd name="connsiteX6" fmla="*/ 2168434 w 2971800"/>
              <a:gd name="connsiteY6" fmla="*/ 4023360 h 6986383"/>
              <a:gd name="connsiteX7" fmla="*/ 2175823 w 2971800"/>
              <a:gd name="connsiteY7" fmla="*/ 6986383 h 6986383"/>
              <a:gd name="connsiteX8" fmla="*/ 2961790 w 2971800"/>
              <a:gd name="connsiteY8" fmla="*/ 6976844 h 6986383"/>
              <a:gd name="connsiteX9" fmla="*/ 2971800 w 2971800"/>
              <a:gd name="connsiteY9" fmla="*/ 0 h 6986383"/>
              <a:gd name="connsiteX10" fmla="*/ 1691640 w 2971800"/>
              <a:gd name="connsiteY10" fmla="*/ 0 h 6986383"/>
              <a:gd name="connsiteX11" fmla="*/ 1489166 w 2971800"/>
              <a:gd name="connsiteY11" fmla="*/ 2331720 h 6986383"/>
              <a:gd name="connsiteX12" fmla="*/ 1293223 w 2971800"/>
              <a:gd name="connsiteY12" fmla="*/ 6531 h 6986383"/>
              <a:gd name="connsiteX13" fmla="*/ 0 w 2971800"/>
              <a:gd name="connsiteY13" fmla="*/ 6531 h 6986383"/>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7001646"/>
              <a:gd name="connsiteX1" fmla="*/ 0 w 2971800"/>
              <a:gd name="connsiteY1" fmla="*/ 6982097 h 7001646"/>
              <a:gd name="connsiteX2" fmla="*/ 796834 w 2971800"/>
              <a:gd name="connsiteY2" fmla="*/ 6982097 h 7001646"/>
              <a:gd name="connsiteX3" fmla="*/ 796834 w 2971800"/>
              <a:gd name="connsiteY3" fmla="*/ 3997234 h 7001646"/>
              <a:gd name="connsiteX4" fmla="*/ 1051560 w 2971800"/>
              <a:gd name="connsiteY4" fmla="*/ 6969034 h 7001646"/>
              <a:gd name="connsiteX5" fmla="*/ 1939834 w 2971800"/>
              <a:gd name="connsiteY5" fmla="*/ 6969034 h 7001646"/>
              <a:gd name="connsiteX6" fmla="*/ 2168434 w 2971800"/>
              <a:gd name="connsiteY6" fmla="*/ 4023360 h 7001646"/>
              <a:gd name="connsiteX7" fmla="*/ 2175824 w 2971800"/>
              <a:gd name="connsiteY7" fmla="*/ 7001646 h 7001646"/>
              <a:gd name="connsiteX8" fmla="*/ 2961790 w 2971800"/>
              <a:gd name="connsiteY8" fmla="*/ 6999737 h 7001646"/>
              <a:gd name="connsiteX9" fmla="*/ 2971800 w 2971800"/>
              <a:gd name="connsiteY9" fmla="*/ 0 h 7001646"/>
              <a:gd name="connsiteX10" fmla="*/ 1691640 w 2971800"/>
              <a:gd name="connsiteY10" fmla="*/ 0 h 7001646"/>
              <a:gd name="connsiteX11" fmla="*/ 1489166 w 2971800"/>
              <a:gd name="connsiteY11" fmla="*/ 2331720 h 7001646"/>
              <a:gd name="connsiteX12" fmla="*/ 1293223 w 2971800"/>
              <a:gd name="connsiteY12" fmla="*/ 6531 h 7001646"/>
              <a:gd name="connsiteX13" fmla="*/ 0 w 2971800"/>
              <a:gd name="connsiteY13" fmla="*/ 6531 h 7001646"/>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1560 w 2971800"/>
              <a:gd name="connsiteY4" fmla="*/ 6969034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7631 w 2971800"/>
              <a:gd name="connsiteY1" fmla="*/ 6989729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67160 w 2979769"/>
              <a:gd name="connsiteY4" fmla="*/ 6991927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74790 w 2979769"/>
              <a:gd name="connsiteY4" fmla="*/ 6999558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9769" h="7007189">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blipFill>
            <a:blip r:embed="rId3"/>
            <a:srcRect/>
            <a:stretch>
              <a:fillRect l="-2460" t="179" r="-31878" b="-5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45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246" y="6319350"/>
            <a:ext cx="1262009" cy="367200"/>
          </a:xfrm>
          <a:prstGeom prst="rect">
            <a:avLst/>
          </a:prstGeom>
        </p:spPr>
      </p:pic>
      <p:sp>
        <p:nvSpPr>
          <p:cNvPr id="10" name="Text Placeholder 17">
            <a:extLst>
              <a:ext uri="{FF2B5EF4-FFF2-40B4-BE49-F238E27FC236}">
                <a16:creationId xmlns:a16="http://schemas.microsoft.com/office/drawing/2014/main" id="{466839EE-A660-4E54-AD29-483FC9EA9A24}"/>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411859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0" name="Text Placeholder 17">
            <a:extLst>
              <a:ext uri="{FF2B5EF4-FFF2-40B4-BE49-F238E27FC236}">
                <a16:creationId xmlns:a16="http://schemas.microsoft.com/office/drawing/2014/main" id="{119DE6AA-0BCF-43ED-9B93-485A1E6DA675}"/>
              </a:ext>
            </a:extLst>
          </p:cNvPr>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1" name="Text Placeholder 17">
            <a:extLst>
              <a:ext uri="{FF2B5EF4-FFF2-40B4-BE49-F238E27FC236}">
                <a16:creationId xmlns:a16="http://schemas.microsoft.com/office/drawing/2014/main" id="{A7184EA4-0CE3-477E-BCBE-1058D62AB5F7}"/>
              </a:ext>
            </a:extLst>
          </p:cNvPr>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3" name="Text Placeholder 17">
            <a:extLst>
              <a:ext uri="{FF2B5EF4-FFF2-40B4-BE49-F238E27FC236}">
                <a16:creationId xmlns:a16="http://schemas.microsoft.com/office/drawing/2014/main" id="{9D07E0DE-CCF8-4C7E-83F9-601B50B1CF7E}"/>
              </a:ext>
            </a:extLst>
          </p:cNvPr>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sp>
        <p:nvSpPr>
          <p:cNvPr id="14" name="Text Placeholder 17">
            <a:extLst>
              <a:ext uri="{FF2B5EF4-FFF2-40B4-BE49-F238E27FC236}">
                <a16:creationId xmlns:a16="http://schemas.microsoft.com/office/drawing/2014/main" id="{7017B2EC-6CC6-46B0-A700-31BC918FDD36}"/>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219309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one column (20pt, Arial)</a:t>
            </a:r>
          </a:p>
          <a:p>
            <a:pPr lvl="1"/>
            <a:r>
              <a:rPr lang="en-AU" dirty="0"/>
              <a:t>Level 2 bullet list (16pt, Arial)</a:t>
            </a:r>
          </a:p>
          <a:p>
            <a:pPr lvl="2"/>
            <a:r>
              <a:rPr lang="en-AU" dirty="0"/>
              <a:t>Level 3 bullet list (14pt,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two column (20pt, Arial) </a:t>
            </a:r>
          </a:p>
          <a:p>
            <a:pPr lvl="1"/>
            <a:r>
              <a:rPr lang="en-AU" dirty="0"/>
              <a:t>Level 2 bullet list (16pt, Arial)</a:t>
            </a:r>
          </a:p>
          <a:p>
            <a:pPr lvl="2"/>
            <a:r>
              <a:rPr lang="en-AU" dirty="0"/>
              <a:t>Level 3 bullet list (14pt, Arial)</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endParaRPr lang="en-AU"/>
          </a:p>
        </p:txBody>
      </p:sp>
    </p:spTree>
    <p:extLst>
      <p:ext uri="{BB962C8B-B14F-4D97-AF65-F5344CB8AC3E}">
        <p14:creationId xmlns:p14="http://schemas.microsoft.com/office/powerpoint/2010/main" val="183164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01" r:id="rId1"/>
    <p:sldLayoutId id="2147483931" r:id="rId2"/>
    <p:sldLayoutId id="2147483932" r:id="rId3"/>
    <p:sldLayoutId id="2147483933" r:id="rId4"/>
    <p:sldLayoutId id="2147483913" r:id="rId5"/>
    <p:sldLayoutId id="2147483934" r:id="rId6"/>
    <p:sldLayoutId id="2147483923" r:id="rId7"/>
    <p:sldLayoutId id="2147483919" r:id="rId8"/>
    <p:sldLayoutId id="2147483920" r:id="rId9"/>
    <p:sldLayoutId id="2147483918" r:id="rId10"/>
    <p:sldLayoutId id="2147483915" r:id="rId11"/>
    <p:sldLayoutId id="2147483935" r:id="rId12"/>
    <p:sldLayoutId id="2147483916" r:id="rId13"/>
    <p:sldLayoutId id="2147483921" r:id="rId14"/>
  </p:sldLayoutIdLst>
  <p:hf hdr="0" ft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hyperlink" Target="https://www.tga.gov.au/resources/resource/guidance/reporting-adverse-events" TargetMode="External"/><Relationship Id="rId3" Type="http://schemas.openxmlformats.org/officeDocument/2006/relationships/hyperlink" Target="https://agedcare.royalcommission.gov.au/sites/default/files/2019-12/background-paper-3.pdf" TargetMode="External"/><Relationship Id="rId7" Type="http://schemas.openxmlformats.org/officeDocument/2006/relationships/hyperlink" Target="https://agedcare.royalcommission.gov.au/publications/interim-report"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www.agedcarequality.gov.au/resources/psychotropic-medications-used-australia-information-aged-care" TargetMode="External"/><Relationship Id="rId5" Type="http://schemas.openxmlformats.org/officeDocument/2006/relationships/hyperlink" Target="https://www.dementia.com.au/resource-hub/behaviour-management-a-guide-to-good-practice" TargetMode="External"/><Relationship Id="rId4" Type="http://schemas.openxmlformats.org/officeDocument/2006/relationships/hyperlink" Target="https://www.health.nsw.gov.au/mentalhealth/resources/Publications/assessment-mgmt-people-bpsd-2022.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10DA638-B0D9-D1E0-AB0E-69EA7F9B4E0B}"/>
              </a:ext>
            </a:extLst>
          </p:cNvPr>
          <p:cNvSpPr>
            <a:spLocks noGrp="1"/>
          </p:cNvSpPr>
          <p:nvPr>
            <p:ph type="body" sz="quarter" idx="11"/>
          </p:nvPr>
        </p:nvSpPr>
        <p:spPr>
          <a:xfrm>
            <a:off x="379112" y="4720281"/>
            <a:ext cx="6012163" cy="924600"/>
          </a:xfrm>
        </p:spPr>
        <p:txBody>
          <a:bodyPr/>
          <a:lstStyle/>
          <a:p>
            <a:r>
              <a:rPr lang="en-AU" dirty="0"/>
              <a:t>Education Activity</a:t>
            </a:r>
          </a:p>
        </p:txBody>
      </p:sp>
      <p:sp>
        <p:nvSpPr>
          <p:cNvPr id="8" name="Text Placeholder 3">
            <a:extLst>
              <a:ext uri="{FF2B5EF4-FFF2-40B4-BE49-F238E27FC236}">
                <a16:creationId xmlns:a16="http://schemas.microsoft.com/office/drawing/2014/main" id="{085F4D5B-BE57-5BC4-E849-D058BA83E28E}"/>
              </a:ext>
            </a:extLst>
          </p:cNvPr>
          <p:cNvSpPr>
            <a:spLocks noGrp="1"/>
          </p:cNvSpPr>
          <p:nvPr>
            <p:ph type="body" sz="quarter" idx="13"/>
          </p:nvPr>
        </p:nvSpPr>
        <p:spPr>
          <a:xfrm>
            <a:off x="379112" y="1581062"/>
            <a:ext cx="7492446" cy="2572638"/>
          </a:xfrm>
        </p:spPr>
        <p:txBody>
          <a:bodyPr/>
          <a:lstStyle/>
          <a:p>
            <a:r>
              <a:rPr lang="en-AU" dirty="0"/>
              <a:t>Appropriate use of antipsychotic medications for changed behaviours in people living with dementia</a:t>
            </a:r>
          </a:p>
        </p:txBody>
      </p:sp>
      <p:sp>
        <p:nvSpPr>
          <p:cNvPr id="9" name="Text Placeholder 4">
            <a:extLst>
              <a:ext uri="{FF2B5EF4-FFF2-40B4-BE49-F238E27FC236}">
                <a16:creationId xmlns:a16="http://schemas.microsoft.com/office/drawing/2014/main" id="{0D18F641-45D4-63CA-D2DE-175EC8962E87}"/>
              </a:ext>
            </a:extLst>
          </p:cNvPr>
          <p:cNvSpPr>
            <a:spLocks noGrp="1"/>
          </p:cNvSpPr>
          <p:nvPr>
            <p:ph type="body" sz="quarter" idx="14"/>
          </p:nvPr>
        </p:nvSpPr>
        <p:spPr>
          <a:xfrm>
            <a:off x="378808" y="6054606"/>
            <a:ext cx="5649617" cy="409725"/>
          </a:xfrm>
        </p:spPr>
        <p:txBody>
          <a:bodyPr/>
          <a:lstStyle/>
          <a:p>
            <a:r>
              <a:rPr lang="en-AU" dirty="0"/>
              <a:t>Centre for Medicine Use and Safety (CMUS)</a:t>
            </a:r>
          </a:p>
        </p:txBody>
      </p:sp>
      <p:sp>
        <p:nvSpPr>
          <p:cNvPr id="2" name="Text Placeholder 1"/>
          <p:cNvSpPr>
            <a:spLocks noGrp="1"/>
          </p:cNvSpPr>
          <p:nvPr>
            <p:ph type="body" sz="quarter" idx="12"/>
          </p:nvPr>
        </p:nvSpPr>
        <p:spPr/>
        <p:txBody>
          <a:bodyPr/>
          <a:lstStyle/>
          <a:p>
            <a:endParaRPr lang="en-AU" dirty="0"/>
          </a:p>
        </p:txBody>
      </p:sp>
    </p:spTree>
    <p:extLst>
      <p:ext uri="{BB962C8B-B14F-4D97-AF65-F5344CB8AC3E}">
        <p14:creationId xmlns:p14="http://schemas.microsoft.com/office/powerpoint/2010/main" val="379034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a:xfrm>
            <a:off x="306060" y="326309"/>
            <a:ext cx="9039418" cy="757908"/>
          </a:xfrm>
        </p:spPr>
        <p:txBody>
          <a:bodyPr/>
          <a:lstStyle/>
          <a:p>
            <a:r>
              <a:rPr lang="en-AU" dirty="0"/>
              <a:t>The place of antipsychotics in the care of a person living with dementia</a:t>
            </a:r>
            <a:endParaRPr lang="en-AU" dirty="0">
              <a:solidFill>
                <a:srgbClr val="FF0000"/>
              </a:solidFill>
            </a:endParaRPr>
          </a:p>
        </p:txBody>
      </p:sp>
      <p:sp>
        <p:nvSpPr>
          <p:cNvPr id="5" name="Text Placeholder 4">
            <a:extLst>
              <a:ext uri="{FF2B5EF4-FFF2-40B4-BE49-F238E27FC236}">
                <a16:creationId xmlns:a16="http://schemas.microsoft.com/office/drawing/2014/main" id="{020BF797-4620-4F68-8E7B-D15C800667EF}"/>
              </a:ext>
            </a:extLst>
          </p:cNvPr>
          <p:cNvSpPr>
            <a:spLocks noGrp="1"/>
          </p:cNvSpPr>
          <p:nvPr>
            <p:ph type="body" sz="quarter" idx="16"/>
          </p:nvPr>
        </p:nvSpPr>
        <p:spPr>
          <a:xfrm>
            <a:off x="1453191" y="1896908"/>
            <a:ext cx="9776817" cy="4172490"/>
          </a:xfrm>
        </p:spPr>
        <p:txBody>
          <a:bodyPr/>
          <a:lstStyle/>
          <a:p>
            <a:r>
              <a:rPr lang="en-AU" dirty="0"/>
              <a:t>Antipsychotics are associated with significant risks for people living with dementia and in changed behaviours;</a:t>
            </a:r>
          </a:p>
          <a:p>
            <a:pPr lvl="1"/>
            <a:r>
              <a:rPr lang="en-AU" sz="2000" dirty="0">
                <a:latin typeface="Arial" panose="020B0604020202020204" pitchFamily="34" charset="0"/>
                <a:cs typeface="Arial" panose="020B0604020202020204" pitchFamily="34" charset="0"/>
              </a:rPr>
              <a:t>sedation</a:t>
            </a:r>
          </a:p>
          <a:p>
            <a:pPr lvl="1"/>
            <a:r>
              <a:rPr lang="en-AU" sz="2000" dirty="0">
                <a:latin typeface="Arial" panose="020B0604020202020204" pitchFamily="34" charset="0"/>
                <a:cs typeface="Arial" panose="020B0604020202020204" pitchFamily="34" charset="0"/>
              </a:rPr>
              <a:t>falls and fractures</a:t>
            </a:r>
          </a:p>
          <a:p>
            <a:pPr lvl="1"/>
            <a:r>
              <a:rPr lang="en-AU" sz="2000" dirty="0">
                <a:latin typeface="Arial" panose="020B0604020202020204" pitchFamily="34" charset="0"/>
                <a:cs typeface="Arial" panose="020B0604020202020204" pitchFamily="34" charset="0"/>
              </a:rPr>
              <a:t>stroke</a:t>
            </a:r>
          </a:p>
          <a:p>
            <a:pPr lvl="1"/>
            <a:r>
              <a:rPr lang="en-AU" sz="2000" dirty="0">
                <a:latin typeface="Arial" panose="020B0604020202020204" pitchFamily="34" charset="0"/>
                <a:cs typeface="Arial" panose="020B0604020202020204" pitchFamily="34" charset="0"/>
              </a:rPr>
              <a:t>death</a:t>
            </a:r>
          </a:p>
          <a:p>
            <a:pPr marL="0" lvl="0" indent="0">
              <a:buNone/>
            </a:pPr>
            <a:endParaRPr lang="en-AU" dirty="0"/>
          </a:p>
          <a:p>
            <a:pPr lvl="0"/>
            <a:r>
              <a:rPr lang="en-AU" dirty="0">
                <a:latin typeface="Arial" panose="020B0604020202020204" pitchFamily="34" charset="0"/>
                <a:cs typeface="Arial" panose="020B0604020202020204" pitchFamily="34" charset="0"/>
              </a:rPr>
              <a:t>Antipsychotics should only be considered </a:t>
            </a:r>
            <a:r>
              <a:rPr lang="en-AU" b="1" dirty="0">
                <a:latin typeface="Arial" panose="020B0604020202020204" pitchFamily="34" charset="0"/>
                <a:cs typeface="Arial" panose="020B0604020202020204" pitchFamily="34" charset="0"/>
              </a:rPr>
              <a:t>as a last resort </a:t>
            </a:r>
            <a:r>
              <a:rPr lang="en-AU" dirty="0">
                <a:latin typeface="Arial" panose="020B0604020202020204" pitchFamily="34" charset="0"/>
                <a:cs typeface="Arial" panose="020B0604020202020204" pitchFamily="34" charset="0"/>
              </a:rPr>
              <a:t>for people experiencing distressing psychotic symptoms and/or aggression/agitation that is a direct threat to themselves or others</a:t>
            </a:r>
            <a:endParaRPr lang="en-AU" dirty="0"/>
          </a:p>
          <a:p>
            <a:pPr marL="0" lvl="0" indent="0">
              <a:buNone/>
            </a:pPr>
            <a:endParaRPr lang="en-AU" sz="3000" dirty="0"/>
          </a:p>
          <a:p>
            <a:pPr marL="914400" lvl="2" indent="0">
              <a:buNone/>
            </a:pPr>
            <a:endParaRPr lang="en-AU"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D4EA24A-46ED-4DB6-8BFB-3090A21B4AD4}"/>
              </a:ext>
            </a:extLst>
          </p:cNvPr>
          <p:cNvPicPr>
            <a:picLocks noChangeAspect="1"/>
          </p:cNvPicPr>
          <p:nvPr/>
        </p:nvPicPr>
        <p:blipFill rotWithShape="1">
          <a:blip r:embed="rId2">
            <a:biLevel thresh="50000"/>
          </a:blip>
          <a:srcRect l="11109" t="11114" r="12580" b="11315"/>
          <a:stretch/>
        </p:blipFill>
        <p:spPr>
          <a:xfrm>
            <a:off x="276406" y="2052095"/>
            <a:ext cx="1052031" cy="902409"/>
          </a:xfrm>
          <a:prstGeom prst="rect">
            <a:avLst/>
          </a:prstGeom>
        </p:spPr>
      </p:pic>
      <p:pic>
        <p:nvPicPr>
          <p:cNvPr id="2" name="Picture 1">
            <a:extLst>
              <a:ext uri="{FF2B5EF4-FFF2-40B4-BE49-F238E27FC236}">
                <a16:creationId xmlns:a16="http://schemas.microsoft.com/office/drawing/2014/main" id="{9C4D4BA8-B844-4207-B819-8AD47049EFD1}"/>
              </a:ext>
            </a:extLst>
          </p:cNvPr>
          <p:cNvPicPr>
            <a:picLocks noChangeAspect="1"/>
          </p:cNvPicPr>
          <p:nvPr/>
        </p:nvPicPr>
        <p:blipFill>
          <a:blip r:embed="rId3">
            <a:biLevel thresh="50000"/>
          </a:blip>
          <a:stretch>
            <a:fillRect/>
          </a:stretch>
        </p:blipFill>
        <p:spPr>
          <a:xfrm>
            <a:off x="276405" y="3992293"/>
            <a:ext cx="1052032" cy="1160575"/>
          </a:xfrm>
          <a:prstGeom prst="rect">
            <a:avLst/>
          </a:prstGeom>
        </p:spPr>
      </p:pic>
    </p:spTree>
    <p:extLst>
      <p:ext uri="{BB962C8B-B14F-4D97-AF65-F5344CB8AC3E}">
        <p14:creationId xmlns:p14="http://schemas.microsoft.com/office/powerpoint/2010/main" val="1740846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65626D-957E-C444-40D9-4EBEDDF79DE4}"/>
              </a:ext>
            </a:extLst>
          </p:cNvPr>
          <p:cNvSpPr>
            <a:spLocks noGrp="1"/>
          </p:cNvSpPr>
          <p:nvPr>
            <p:ph type="body" sz="quarter" idx="13"/>
          </p:nvPr>
        </p:nvSpPr>
        <p:spPr/>
        <p:txBody>
          <a:bodyPr/>
          <a:lstStyle/>
          <a:p>
            <a:r>
              <a:rPr lang="en-AU" dirty="0"/>
              <a:t>Learning Objectives</a:t>
            </a:r>
          </a:p>
          <a:p>
            <a:endParaRPr lang="en-US" dirty="0"/>
          </a:p>
        </p:txBody>
      </p:sp>
      <p:sp>
        <p:nvSpPr>
          <p:cNvPr id="5" name="Text Placeholder 4">
            <a:extLst>
              <a:ext uri="{FF2B5EF4-FFF2-40B4-BE49-F238E27FC236}">
                <a16:creationId xmlns:a16="http://schemas.microsoft.com/office/drawing/2014/main" id="{D0DFFBE0-A4E6-C5E7-49AE-3371258C2690}"/>
              </a:ext>
            </a:extLst>
          </p:cNvPr>
          <p:cNvSpPr>
            <a:spLocks noGrp="1"/>
          </p:cNvSpPr>
          <p:nvPr>
            <p:ph type="body" sz="quarter" idx="16"/>
          </p:nvPr>
        </p:nvSpPr>
        <p:spPr>
          <a:xfrm>
            <a:off x="306060" y="1146615"/>
            <a:ext cx="10957196" cy="5466219"/>
          </a:xfrm>
        </p:spPr>
        <p:txBody>
          <a:bodyPr/>
          <a:lstStyle/>
          <a:p>
            <a:r>
              <a:rPr lang="en-AU" dirty="0"/>
              <a:t>By the end of today’s session, you will be able to:  </a:t>
            </a:r>
          </a:p>
          <a:p>
            <a:pPr marL="457200" lvl="1" indent="0">
              <a:buNone/>
            </a:pPr>
            <a:endParaRPr lang="en-AU" sz="2000" dirty="0">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AU" sz="2000" dirty="0">
                <a:latin typeface="Arial" panose="020B0604020202020204" pitchFamily="34" charset="0"/>
                <a:cs typeface="Arial" panose="020B0604020202020204" pitchFamily="34" charset="0"/>
              </a:rPr>
              <a:t>Describe the potential adverse events of an antipsychotic for people living with dementia and changed behaviours</a:t>
            </a:r>
          </a:p>
          <a:p>
            <a:pPr marL="800100" lvl="1" indent="-342900">
              <a:lnSpc>
                <a:spcPct val="100000"/>
              </a:lnSpc>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AU" sz="2000" dirty="0">
                <a:latin typeface="Arial" panose="020B0604020202020204" pitchFamily="34" charset="0"/>
                <a:cs typeface="Arial" panose="020B0604020202020204" pitchFamily="34" charset="0"/>
              </a:rPr>
              <a:t>Specify the criteria for escalating care surrounding </a:t>
            </a:r>
            <a:r>
              <a:rPr lang="en-AU" sz="2000" dirty="0">
                <a:effectLst/>
                <a:latin typeface="Arial" panose="020B0604020202020204" pitchFamily="34" charset="0"/>
                <a:ea typeface="Calibri" panose="020F0502020204030204" pitchFamily="34" charset="0"/>
              </a:rPr>
              <a:t>adverse events and </a:t>
            </a:r>
            <a:r>
              <a:rPr lang="en-AU" sz="2000" dirty="0">
                <a:latin typeface="Arial" panose="020B0604020202020204" pitchFamily="34" charset="0"/>
                <a:cs typeface="Arial" panose="020B0604020202020204" pitchFamily="34" charset="0"/>
              </a:rPr>
              <a:t>monitoring of antipsychotics</a:t>
            </a:r>
          </a:p>
          <a:p>
            <a:pPr marL="800100" lvl="1" indent="-342900">
              <a:lnSpc>
                <a:spcPct val="100000"/>
              </a:lnSpc>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AU" sz="2000" dirty="0">
                <a:latin typeface="Arial" panose="020B0604020202020204" pitchFamily="34" charset="0"/>
                <a:cs typeface="Arial" panose="020B0604020202020204" pitchFamily="34" charset="0"/>
              </a:rPr>
              <a:t>Explain what should be documented surrounding </a:t>
            </a:r>
            <a:r>
              <a:rPr lang="en-AU" sz="2000" dirty="0">
                <a:effectLst/>
                <a:latin typeface="Arial" panose="020B0604020202020204" pitchFamily="34" charset="0"/>
                <a:ea typeface="Calibri" panose="020F0502020204030204" pitchFamily="34" charset="0"/>
              </a:rPr>
              <a:t>adverse events and </a:t>
            </a:r>
            <a:r>
              <a:rPr lang="en-AU" sz="2000" dirty="0">
                <a:latin typeface="Arial" panose="020B0604020202020204" pitchFamily="34" charset="0"/>
                <a:cs typeface="Arial" panose="020B0604020202020204" pitchFamily="34" charset="0"/>
              </a:rPr>
              <a:t>monitoring of antipsychotics</a:t>
            </a:r>
          </a:p>
          <a:p>
            <a:pPr marL="800100" lvl="1" indent="-342900">
              <a:lnSpc>
                <a:spcPct val="100000"/>
              </a:lnSpc>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AU" sz="2000" dirty="0">
                <a:latin typeface="Arial" panose="020B0604020202020204" pitchFamily="34" charset="0"/>
                <a:cs typeface="Arial" panose="020B0604020202020204" pitchFamily="34" charset="0"/>
              </a:rPr>
              <a:t>Be aware of supporting resources accompanying the Guideline to use </a:t>
            </a:r>
            <a:r>
              <a:rPr lang="en-AU" sz="2000">
                <a:latin typeface="Arial" panose="020B0604020202020204" pitchFamily="34" charset="0"/>
                <a:cs typeface="Arial" panose="020B0604020202020204" pitchFamily="34" charset="0"/>
              </a:rPr>
              <a:t>in everyday </a:t>
            </a:r>
            <a:r>
              <a:rPr lang="en-AU" sz="2000" dirty="0">
                <a:latin typeface="Arial" panose="020B0604020202020204" pitchFamily="34" charset="0"/>
                <a:cs typeface="Arial" panose="020B0604020202020204" pitchFamily="34" charset="0"/>
              </a:rPr>
              <a:t>practice</a:t>
            </a:r>
          </a:p>
        </p:txBody>
      </p:sp>
    </p:spTree>
    <p:extLst>
      <p:ext uri="{BB962C8B-B14F-4D97-AF65-F5344CB8AC3E}">
        <p14:creationId xmlns:p14="http://schemas.microsoft.com/office/powerpoint/2010/main" val="3596556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443F56-8327-4316-766F-85B5909896EC}"/>
              </a:ext>
            </a:extLst>
          </p:cNvPr>
          <p:cNvSpPr>
            <a:spLocks noGrp="1"/>
          </p:cNvSpPr>
          <p:nvPr>
            <p:ph type="body" sz="quarter" idx="13"/>
          </p:nvPr>
        </p:nvSpPr>
        <p:spPr/>
        <p:txBody>
          <a:bodyPr/>
          <a:lstStyle/>
          <a:p>
            <a:r>
              <a:rPr lang="en-AU" dirty="0"/>
              <a:t>Adverse events and monitoring of antipsychotics</a:t>
            </a:r>
            <a:endParaRPr lang="en-AU"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Placeholder 6">
            <a:extLst>
              <a:ext uri="{FF2B5EF4-FFF2-40B4-BE49-F238E27FC236}">
                <a16:creationId xmlns:a16="http://schemas.microsoft.com/office/drawing/2014/main" id="{3B8F9B0E-786E-7BCD-B626-406DCBC0AE9F}"/>
              </a:ext>
            </a:extLst>
          </p:cNvPr>
          <p:cNvPicPr>
            <a:picLocks noGrp="1" noChangeAspect="1"/>
          </p:cNvPicPr>
          <p:nvPr>
            <p:ph type="pic" sz="quarter" idx="14"/>
          </p:nvPr>
        </p:nvPicPr>
        <p:blipFill>
          <a:blip r:embed="rId2"/>
          <a:srcRect t="2627" b="2627"/>
          <a:stretch>
            <a:fillRect/>
          </a:stretch>
        </p:blipFill>
        <p:spPr>
          <a:xfrm>
            <a:off x="5838547" y="1315041"/>
            <a:ext cx="6353453" cy="4013097"/>
          </a:xfrm>
        </p:spPr>
      </p:pic>
      <p:sp>
        <p:nvSpPr>
          <p:cNvPr id="8" name="TextBox 7">
            <a:extLst>
              <a:ext uri="{FF2B5EF4-FFF2-40B4-BE49-F238E27FC236}">
                <a16:creationId xmlns:a16="http://schemas.microsoft.com/office/drawing/2014/main" id="{FC81FB47-AB2B-43BC-F508-91E42177CC9B}"/>
              </a:ext>
            </a:extLst>
          </p:cNvPr>
          <p:cNvSpPr txBox="1"/>
          <p:nvPr/>
        </p:nvSpPr>
        <p:spPr>
          <a:xfrm>
            <a:off x="8442293" y="5312127"/>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703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02785B-58F8-4037-B081-5298A199A8F4}"/>
              </a:ext>
            </a:extLst>
          </p:cNvPr>
          <p:cNvSpPr/>
          <p:nvPr/>
        </p:nvSpPr>
        <p:spPr>
          <a:xfrm>
            <a:off x="1" y="6354719"/>
            <a:ext cx="12191999" cy="353943"/>
          </a:xfrm>
          <a:prstGeom prst="rect">
            <a:avLst/>
          </a:prstGeom>
          <a:solidFill>
            <a:schemeClr val="accent5">
              <a:lumMod val="20000"/>
              <a:lumOff val="80000"/>
            </a:schemeClr>
          </a:solidFill>
        </p:spPr>
        <p:txBody>
          <a:bodyPr wrap="square">
            <a:spAutoFit/>
          </a:bodyPr>
          <a:lstStyle/>
          <a:p>
            <a:pPr algn="ctr"/>
            <a:r>
              <a:rPr lang="en-AU" sz="1700" dirty="0">
                <a:latin typeface="Arial" panose="020B0604020202020204" pitchFamily="34" charset="0"/>
                <a:cs typeface="Arial" panose="020B0604020202020204" pitchFamily="34" charset="0"/>
              </a:rPr>
              <a:t>If the prescriber initiates an antipsychotic for changed behaviours, initial treatment duration </a:t>
            </a:r>
            <a:r>
              <a:rPr lang="en-AU" sz="1700" b="1" dirty="0">
                <a:latin typeface="Arial" panose="020B0604020202020204" pitchFamily="34" charset="0"/>
                <a:cs typeface="Arial" panose="020B0604020202020204" pitchFamily="34" charset="0"/>
              </a:rPr>
              <a:t>should not exceed 12 weeks</a:t>
            </a:r>
            <a:endParaRPr lang="en-US" sz="1700" b="1" i="1" dirty="0">
              <a:latin typeface="Arial" panose="020B0604020202020204" pitchFamily="34" charset="0"/>
              <a:cs typeface="Arial" panose="020B0604020202020204" pitchFamily="34" charset="0"/>
            </a:endParaRPr>
          </a:p>
        </p:txBody>
      </p:sp>
      <p:sp>
        <p:nvSpPr>
          <p:cNvPr id="7" name="Text Placeholder 4">
            <a:extLst>
              <a:ext uri="{FF2B5EF4-FFF2-40B4-BE49-F238E27FC236}">
                <a16:creationId xmlns:a16="http://schemas.microsoft.com/office/drawing/2014/main" id="{5F2C2DBD-72D5-4D55-998F-C2A5549EFCCD}"/>
              </a:ext>
            </a:extLst>
          </p:cNvPr>
          <p:cNvSpPr txBox="1">
            <a:spLocks/>
          </p:cNvSpPr>
          <p:nvPr/>
        </p:nvSpPr>
        <p:spPr>
          <a:xfrm>
            <a:off x="146039" y="2021151"/>
            <a:ext cx="5278188" cy="4013889"/>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Clinical steps</a:t>
            </a:r>
          </a:p>
          <a:p>
            <a:pPr marL="0" indent="0">
              <a:buFont typeface="Arial" panose="020B0604020202020204" pitchFamily="34" charset="0"/>
              <a:buNone/>
            </a:pPr>
            <a:endParaRPr lang="en-AU" sz="500" b="1" dirty="0"/>
          </a:p>
          <a:p>
            <a:pPr>
              <a:lnSpc>
                <a:spcPct val="100000"/>
              </a:lnSpc>
              <a:buFont typeface="Wingdings" panose="05000000000000000000" pitchFamily="2" charset="2"/>
              <a:buChar char="q"/>
            </a:pPr>
            <a:r>
              <a:rPr lang="en-AU" sz="1800" dirty="0">
                <a:latin typeface="Arial" panose="020B0604020202020204" pitchFamily="34" charset="0"/>
                <a:cs typeface="Arial" panose="020B0604020202020204" pitchFamily="34" charset="0"/>
              </a:rPr>
              <a:t>Identify the </a:t>
            </a:r>
            <a:r>
              <a:rPr lang="en-AU" sz="1800" dirty="0">
                <a:effectLst/>
                <a:latin typeface="Arial" panose="020B0604020202020204" pitchFamily="34" charset="0"/>
                <a:ea typeface="Calibri" panose="020F0502020204030204" pitchFamily="34" charset="0"/>
              </a:rPr>
              <a:t>specific changed behaviour you want to improve (</a:t>
            </a:r>
            <a:r>
              <a:rPr lang="en-AU" sz="1800" b="1" dirty="0">
                <a:latin typeface="Arial" panose="020B0604020202020204" pitchFamily="34" charset="0"/>
                <a:cs typeface="Arial" panose="020B0604020202020204" pitchFamily="34" charset="0"/>
              </a:rPr>
              <a:t>target symptom</a:t>
            </a:r>
            <a:r>
              <a:rPr lang="en-AU" sz="1800" dirty="0">
                <a:latin typeface="Arial" panose="020B0604020202020204" pitchFamily="34" charset="0"/>
                <a:cs typeface="Arial" panose="020B0604020202020204" pitchFamily="34" charset="0"/>
              </a:rPr>
              <a:t>) </a:t>
            </a:r>
          </a:p>
          <a:p>
            <a:pPr lvl="1">
              <a:lnSpc>
                <a:spcPct val="100000"/>
              </a:lnSpc>
              <a:buFont typeface="Wingdings" pitchFamily="2" charset="2"/>
              <a:buChar char="§"/>
            </a:pPr>
            <a:r>
              <a:rPr lang="en-AU" sz="1400" i="1" dirty="0">
                <a:latin typeface="Arial" panose="020B0604020202020204" pitchFamily="34" charset="0"/>
                <a:cs typeface="Arial" panose="020B0604020202020204" pitchFamily="34" charset="0"/>
              </a:rPr>
              <a:t>e.g. punching staff and residents</a:t>
            </a:r>
          </a:p>
          <a:p>
            <a:pPr lvl="1">
              <a:lnSpc>
                <a:spcPct val="100000"/>
              </a:lnSpc>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q"/>
            </a:pPr>
            <a:r>
              <a:rPr lang="en-AU" sz="1800" dirty="0">
                <a:latin typeface="Arial" panose="020B0604020202020204" pitchFamily="34" charset="0"/>
                <a:cs typeface="Arial" panose="020B0604020202020204" pitchFamily="34" charset="0"/>
              </a:rPr>
              <a:t>Identify the anticipated treatment outcome </a:t>
            </a:r>
          </a:p>
          <a:p>
            <a:pPr lvl="1">
              <a:lnSpc>
                <a:spcPct val="100000"/>
              </a:lnSpc>
              <a:buFont typeface="Wingdings" pitchFamily="2" charset="2"/>
              <a:buChar char="§"/>
            </a:pPr>
            <a:r>
              <a:rPr lang="en-AU" sz="1400" i="1" dirty="0">
                <a:latin typeface="Arial" panose="020B0604020202020204" pitchFamily="34" charset="0"/>
                <a:cs typeface="Arial" panose="020B0604020202020204" pitchFamily="34" charset="0"/>
              </a:rPr>
              <a:t>e.g. reduce number of physically threatening incidents over the next week</a:t>
            </a:r>
          </a:p>
          <a:p>
            <a:pPr lvl="1">
              <a:lnSpc>
                <a:spcPct val="100000"/>
              </a:lnSpc>
              <a:buFont typeface="Wingdings" pitchFamily="2" charset="2"/>
              <a:buChar char="§"/>
            </a:pPr>
            <a:endParaRPr lang="en-AU" sz="1800" i="1" dirty="0">
              <a:latin typeface="Arial" panose="020B0604020202020204" pitchFamily="34" charset="0"/>
              <a:cs typeface="Arial" panose="020B0604020202020204" pitchFamily="34" charset="0"/>
            </a:endParaRPr>
          </a:p>
          <a:p>
            <a:pPr>
              <a:lnSpc>
                <a:spcPct val="100000"/>
              </a:lnSpc>
              <a:buFont typeface="Wingdings" pitchFamily="2" charset="2"/>
              <a:buChar char="q"/>
            </a:pPr>
            <a:r>
              <a:rPr lang="en-AU" sz="1800" dirty="0">
                <a:effectLst/>
                <a:latin typeface="Arial" panose="020B0604020202020204" pitchFamily="34" charset="0"/>
                <a:ea typeface="Calibri" panose="020F0502020204030204" pitchFamily="34" charset="0"/>
              </a:rPr>
              <a:t>An individual harm-benefit analysis</a:t>
            </a:r>
            <a:r>
              <a:rPr lang="en-AU" sz="1800" dirty="0">
                <a:effectLst/>
              </a:rPr>
              <a:t> </a:t>
            </a:r>
            <a:endParaRPr lang="en-AU" sz="1800" i="1" dirty="0">
              <a:latin typeface="Arial" panose="020B0604020202020204" pitchFamily="34" charset="0"/>
              <a:cs typeface="Arial" panose="020B0604020202020204" pitchFamily="34" charset="0"/>
            </a:endParaRPr>
          </a:p>
          <a:p>
            <a:pPr lvl="1">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E35FC2-3AEA-4AD4-94A2-ECB6C9E91BED}"/>
              </a:ext>
            </a:extLst>
          </p:cNvPr>
          <p:cNvSpPr/>
          <p:nvPr/>
        </p:nvSpPr>
        <p:spPr>
          <a:xfrm>
            <a:off x="5566410" y="2021151"/>
            <a:ext cx="6479551" cy="4124206"/>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0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dirty="0">
                <a:effectLst/>
                <a:latin typeface="Arial" panose="020B0604020202020204" pitchFamily="34" charset="0"/>
                <a:ea typeface="Calibri" panose="020F0502020204030204" pitchFamily="34" charset="0"/>
                <a:cs typeface="Arial" panose="020B0604020202020204" pitchFamily="34" charset="0"/>
              </a:rPr>
              <a:t>Comprehensive discussion with another health professional</a:t>
            </a:r>
            <a:r>
              <a:rPr lang="en-AU" dirty="0">
                <a:effectLst/>
                <a:latin typeface="Arial" panose="020B0604020202020204" pitchFamily="34" charset="0"/>
                <a:cs typeface="Arial" panose="020B0604020202020204" pitchFamily="34" charset="0"/>
              </a:rPr>
              <a:t> </a:t>
            </a:r>
          </a:p>
          <a:p>
            <a:pPr marL="457200" indent="-4572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dirty="0">
                <a:effectLst/>
                <a:latin typeface="Arial" panose="020B0604020202020204" pitchFamily="34" charset="0"/>
                <a:ea typeface="Calibri" panose="020F0502020204030204" pitchFamily="34" charset="0"/>
                <a:cs typeface="Arial" panose="020B0604020202020204" pitchFamily="34" charset="0"/>
              </a:rPr>
              <a:t>Comprehensive discussion with the person living with dementia, support person and/or their substitute decision maker</a:t>
            </a:r>
            <a:r>
              <a:rPr lang="en-AU" dirty="0">
                <a:effectLst/>
                <a:latin typeface="Arial" panose="020B0604020202020204" pitchFamily="34" charset="0"/>
                <a:cs typeface="Arial" panose="020B0604020202020204" pitchFamily="34" charset="0"/>
              </a:rPr>
              <a:t> </a:t>
            </a:r>
          </a:p>
          <a:p>
            <a:pPr marL="457200" indent="-457200">
              <a:buFont typeface="Wingdings" panose="05000000000000000000" pitchFamily="2" charset="2"/>
              <a:buChar char="q"/>
            </a:pPr>
            <a:endParaRPr lang="en-AU" sz="1500" dirty="0">
              <a:effectLst/>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dirty="0">
                <a:effectLst/>
                <a:latin typeface="Arial" panose="020B0604020202020204" pitchFamily="34" charset="0"/>
                <a:ea typeface="Calibri" panose="020F0502020204030204" pitchFamily="34" charset="0"/>
                <a:cs typeface="Arial" panose="020B0604020202020204" pitchFamily="34" charset="0"/>
              </a:rPr>
              <a:t>Obtain informed consent </a:t>
            </a:r>
            <a:endParaRPr lang="en-AU"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dirty="0">
                <a:latin typeface="Arial" panose="020B0604020202020204" pitchFamily="34" charset="0"/>
                <a:cs typeface="Arial" panose="020B0604020202020204" pitchFamily="34" charset="0"/>
              </a:rPr>
              <a:t>Document date to review the antipsychotic</a:t>
            </a:r>
          </a:p>
          <a:p>
            <a:pPr marL="742950" lvl="1" indent="-285750">
              <a:buFont typeface="Wingdings" pitchFamily="2" charset="2"/>
              <a:buChar char="§"/>
            </a:pPr>
            <a:r>
              <a:rPr lang="en-AU" sz="1400" i="1" dirty="0">
                <a:latin typeface="Arial" panose="020B0604020202020204" pitchFamily="34" charset="0"/>
                <a:cs typeface="Arial" panose="020B0604020202020204" pitchFamily="34" charset="0"/>
              </a:rPr>
              <a:t>e.g. review antipsychotic in one week</a:t>
            </a:r>
          </a:p>
          <a:p>
            <a:pPr marL="457200" indent="-4572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dirty="0">
                <a:latin typeface="Arial" panose="020B0604020202020204" pitchFamily="34" charset="0"/>
                <a:cs typeface="Arial" panose="020B0604020202020204" pitchFamily="34" charset="0"/>
              </a:rPr>
              <a:t>Document the treatment end date</a:t>
            </a:r>
          </a:p>
          <a:p>
            <a:pPr marL="742950" lvl="1" indent="-285750">
              <a:buFont typeface="Wingdings" pitchFamily="2" charset="2"/>
              <a:buChar char="§"/>
            </a:pPr>
            <a:r>
              <a:rPr lang="en-AU" sz="1400" i="1" dirty="0">
                <a:latin typeface="Arial" panose="020B0604020202020204" pitchFamily="34" charset="0"/>
                <a:cs typeface="Arial" panose="020B0604020202020204" pitchFamily="34" charset="0"/>
              </a:rPr>
              <a:t>e.g. stop antipsychotic in 10 weeks. Treatment end date will be [date]</a:t>
            </a:r>
            <a:endParaRPr lang="en-AU" sz="1000" b="1" i="1" dirty="0">
              <a:latin typeface="Arial" panose="020B0604020202020204" pitchFamily="34" charset="0"/>
              <a:cs typeface="Arial" panose="020B0604020202020204" pitchFamily="34" charset="0"/>
            </a:endParaRPr>
          </a:p>
        </p:txBody>
      </p:sp>
      <p:sp>
        <p:nvSpPr>
          <p:cNvPr id="11" name="Text Placeholder 2">
            <a:extLst>
              <a:ext uri="{FF2B5EF4-FFF2-40B4-BE49-F238E27FC236}">
                <a16:creationId xmlns:a16="http://schemas.microsoft.com/office/drawing/2014/main" id="{BA1D61E4-A281-02D3-EF7F-96ACD4449642}"/>
              </a:ext>
            </a:extLst>
          </p:cNvPr>
          <p:cNvSpPr txBox="1">
            <a:spLocks/>
          </p:cNvSpPr>
          <p:nvPr/>
        </p:nvSpPr>
        <p:spPr>
          <a:xfrm>
            <a:off x="306059" y="326309"/>
            <a:ext cx="9182185" cy="736956"/>
          </a:xfrm>
          <a:prstGeom prst="rect">
            <a:avLst/>
          </a:prstGeom>
        </p:spPr>
        <p:txBody>
          <a:bodyPr/>
          <a:lstStyle>
            <a:lvl1pPr marL="0" indent="0" algn="l" defTabSz="914400" rtl="0" eaLnBrk="1" latinLnBrk="0" hangingPunct="1">
              <a:lnSpc>
                <a:spcPct val="90000"/>
              </a:lnSpc>
              <a:spcBef>
                <a:spcPts val="1000"/>
              </a:spcBef>
              <a:buFont typeface="Arial"/>
              <a:buNone/>
              <a:defRPr sz="4200" b="1" kern="1200" baseline="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t>Prescribers' responsibilities surrounding antipsychotic initiation</a:t>
            </a:r>
            <a:endParaRPr lang="en-US" dirty="0"/>
          </a:p>
        </p:txBody>
      </p:sp>
      <p:sp>
        <p:nvSpPr>
          <p:cNvPr id="12" name="Text Placeholder 3">
            <a:extLst>
              <a:ext uri="{FF2B5EF4-FFF2-40B4-BE49-F238E27FC236}">
                <a16:creationId xmlns:a16="http://schemas.microsoft.com/office/drawing/2014/main" id="{9CC75B3C-76BE-8D49-3528-C6632359C9F2}"/>
              </a:ext>
            </a:extLst>
          </p:cNvPr>
          <p:cNvSpPr txBox="1">
            <a:spLocks/>
          </p:cNvSpPr>
          <p:nvPr/>
        </p:nvSpPr>
        <p:spPr>
          <a:xfrm>
            <a:off x="306061" y="1564104"/>
            <a:ext cx="10438140" cy="342002"/>
          </a:xfrm>
          <a:prstGeom prst="rect">
            <a:avLst/>
          </a:prstGeom>
        </p:spPr>
        <p:txBody>
          <a:bodyPr/>
          <a:lstStyle>
            <a:lvl1pPr marL="0" indent="0" algn="l" defTabSz="914400" rtl="0" eaLnBrk="1" latinLnBrk="0" hangingPunct="1">
              <a:lnSpc>
                <a:spcPct val="90000"/>
              </a:lnSpc>
              <a:spcBef>
                <a:spcPts val="1000"/>
              </a:spcBef>
              <a:buFont typeface="Arial"/>
              <a:buNone/>
              <a:defRPr sz="2000" b="1" kern="1200" baseline="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t>What steps should prescribers complete and document </a:t>
            </a:r>
            <a:r>
              <a:rPr lang="en-AU" u="sng" dirty="0"/>
              <a:t>before</a:t>
            </a:r>
            <a:r>
              <a:rPr lang="en-AU" dirty="0"/>
              <a:t> initiating an antipsychotic?</a:t>
            </a:r>
          </a:p>
        </p:txBody>
      </p:sp>
    </p:spTree>
    <p:extLst>
      <p:ext uri="{BB962C8B-B14F-4D97-AF65-F5344CB8AC3E}">
        <p14:creationId xmlns:p14="http://schemas.microsoft.com/office/powerpoint/2010/main" val="158096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FECBCA-E065-46C8-B5CE-B3117738625C}"/>
              </a:ext>
            </a:extLst>
          </p:cNvPr>
          <p:cNvSpPr>
            <a:spLocks noGrp="1"/>
          </p:cNvSpPr>
          <p:nvPr>
            <p:ph type="body" sz="quarter" idx="13"/>
          </p:nvPr>
        </p:nvSpPr>
        <p:spPr/>
        <p:txBody>
          <a:bodyPr/>
          <a:lstStyle/>
          <a:p>
            <a:r>
              <a:rPr lang="en-AU" dirty="0"/>
              <a:t>Group discussion - what is an adverse event?</a:t>
            </a:r>
          </a:p>
        </p:txBody>
      </p:sp>
      <p:sp>
        <p:nvSpPr>
          <p:cNvPr id="11" name="Text Placeholder 10">
            <a:extLst>
              <a:ext uri="{FF2B5EF4-FFF2-40B4-BE49-F238E27FC236}">
                <a16:creationId xmlns:a16="http://schemas.microsoft.com/office/drawing/2014/main" id="{00774EE3-7B64-496E-85DC-632BEBAB383D}"/>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2617496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FECBCA-E065-46C8-B5CE-B3117738625C}"/>
              </a:ext>
            </a:extLst>
          </p:cNvPr>
          <p:cNvSpPr>
            <a:spLocks noGrp="1"/>
          </p:cNvSpPr>
          <p:nvPr>
            <p:ph type="body" sz="quarter" idx="13"/>
          </p:nvPr>
        </p:nvSpPr>
        <p:spPr/>
        <p:txBody>
          <a:bodyPr/>
          <a:lstStyle/>
          <a:p>
            <a:r>
              <a:rPr lang="en-AU" dirty="0"/>
              <a:t>What is an adverse event?</a:t>
            </a:r>
          </a:p>
        </p:txBody>
      </p:sp>
      <p:sp>
        <p:nvSpPr>
          <p:cNvPr id="5" name="Text Placeholder 4">
            <a:extLst>
              <a:ext uri="{FF2B5EF4-FFF2-40B4-BE49-F238E27FC236}">
                <a16:creationId xmlns:a16="http://schemas.microsoft.com/office/drawing/2014/main" id="{F56C2D82-1AF3-4B55-A6F5-5F55EB4708A0}"/>
              </a:ext>
            </a:extLst>
          </p:cNvPr>
          <p:cNvSpPr>
            <a:spLocks noGrp="1"/>
          </p:cNvSpPr>
          <p:nvPr>
            <p:ph type="body" sz="quarter" idx="16"/>
          </p:nvPr>
        </p:nvSpPr>
        <p:spPr>
          <a:xfrm>
            <a:off x="306060" y="1673611"/>
            <a:ext cx="11215928" cy="2633346"/>
          </a:xfrm>
        </p:spPr>
        <p:txBody>
          <a:bodyPr/>
          <a:lstStyle/>
          <a:p>
            <a:r>
              <a:rPr lang="en-AU" dirty="0"/>
              <a:t>Therapeutic Goods Administration (TGA)* defines an adverse event as:</a:t>
            </a:r>
          </a:p>
          <a:p>
            <a:endParaRPr lang="en-AU" dirty="0"/>
          </a:p>
          <a:p>
            <a:endParaRPr lang="en-AU" dirty="0"/>
          </a:p>
          <a:p>
            <a:pPr marL="0" indent="0" algn="ctr">
              <a:buNone/>
            </a:pPr>
            <a:r>
              <a:rPr lang="en-AU" i="1" dirty="0"/>
              <a:t>“Unintended and sometimes harmful occurrences associated with the use of a medicine, vaccine or medical device (collectively known as therapeutic goods). Adverse events include side effects to medicines and vaccines, and problems or incidents involving medical devices”.</a:t>
            </a:r>
            <a:r>
              <a:rPr lang="en-AU" i="1" baseline="30000" dirty="0"/>
              <a:t>7</a:t>
            </a:r>
            <a:r>
              <a:rPr lang="en-AU" i="1" dirty="0"/>
              <a:t> </a:t>
            </a:r>
            <a:endParaRPr lang="en-AU" baseline="30000" dirty="0"/>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dirty="0">
              <a:solidFill>
                <a:schemeClr val="accent1">
                  <a:lumMod val="75000"/>
                </a:schemeClr>
              </a:solidFill>
            </a:endParaRPr>
          </a:p>
        </p:txBody>
      </p:sp>
      <p:sp>
        <p:nvSpPr>
          <p:cNvPr id="10" name="TextBox 9">
            <a:extLst>
              <a:ext uri="{FF2B5EF4-FFF2-40B4-BE49-F238E27FC236}">
                <a16:creationId xmlns:a16="http://schemas.microsoft.com/office/drawing/2014/main" id="{A6EEEF8A-8C2B-41C4-8FFA-F2B1D183803A}"/>
              </a:ext>
            </a:extLst>
          </p:cNvPr>
          <p:cNvSpPr txBox="1"/>
          <p:nvPr/>
        </p:nvSpPr>
        <p:spPr>
          <a:xfrm>
            <a:off x="369178" y="5516028"/>
            <a:ext cx="11215928" cy="646331"/>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dirty="0">
                <a:latin typeface="Arial" panose="020B0604020202020204" pitchFamily="34" charset="0"/>
                <a:cs typeface="Arial" panose="020B0604020202020204" pitchFamily="34" charset="0"/>
              </a:rPr>
              <a:t>*The TGA is part of the Department of Health and Aged Care, Commonwealth of Australia. The TGA is responsible for ensuring that therapeutic goods (including medicines) available in Australia are safe</a:t>
            </a:r>
          </a:p>
        </p:txBody>
      </p:sp>
      <p:pic>
        <p:nvPicPr>
          <p:cNvPr id="11" name="Picture 10">
            <a:extLst>
              <a:ext uri="{FF2B5EF4-FFF2-40B4-BE49-F238E27FC236}">
                <a16:creationId xmlns:a16="http://schemas.microsoft.com/office/drawing/2014/main" id="{EDF06CED-B6B8-4141-BE3A-48E2A93E1ED1}"/>
              </a:ext>
            </a:extLst>
          </p:cNvPr>
          <p:cNvPicPr>
            <a:picLocks noChangeAspect="1"/>
          </p:cNvPicPr>
          <p:nvPr/>
        </p:nvPicPr>
        <p:blipFill rotWithShape="1">
          <a:blip r:embed="rId3">
            <a:biLevel thresh="25000"/>
          </a:blip>
          <a:srcRect l="21174" r="17530"/>
          <a:stretch/>
        </p:blipFill>
        <p:spPr>
          <a:xfrm>
            <a:off x="3003568" y="3944504"/>
            <a:ext cx="976762" cy="1350288"/>
          </a:xfrm>
          <a:prstGeom prst="rect">
            <a:avLst/>
          </a:prstGeom>
        </p:spPr>
      </p:pic>
      <p:pic>
        <p:nvPicPr>
          <p:cNvPr id="12" name="Picture 11">
            <a:extLst>
              <a:ext uri="{FF2B5EF4-FFF2-40B4-BE49-F238E27FC236}">
                <a16:creationId xmlns:a16="http://schemas.microsoft.com/office/drawing/2014/main" id="{F72A92B7-0369-453A-8B5F-DF7872F270C1}"/>
              </a:ext>
            </a:extLst>
          </p:cNvPr>
          <p:cNvPicPr>
            <a:picLocks noChangeAspect="1"/>
          </p:cNvPicPr>
          <p:nvPr/>
        </p:nvPicPr>
        <p:blipFill rotWithShape="1">
          <a:blip r:embed="rId4">
            <a:extLst>
              <a:ext uri="{28A0092B-C50C-407E-A947-70E740481C1C}">
                <a14:useLocalDpi xmlns:a14="http://schemas.microsoft.com/office/drawing/2010/main" val="0"/>
              </a:ext>
            </a:extLst>
          </a:blip>
          <a:srcRect l="20317" t="27176" r="62783" b="58931"/>
          <a:stretch/>
        </p:blipFill>
        <p:spPr>
          <a:xfrm>
            <a:off x="7632978" y="3906935"/>
            <a:ext cx="1157388" cy="1350288"/>
          </a:xfrm>
          <a:prstGeom prst="rect">
            <a:avLst/>
          </a:prstGeom>
        </p:spPr>
      </p:pic>
      <p:pic>
        <p:nvPicPr>
          <p:cNvPr id="13" name="Picture 12">
            <a:extLst>
              <a:ext uri="{FF2B5EF4-FFF2-40B4-BE49-F238E27FC236}">
                <a16:creationId xmlns:a16="http://schemas.microsoft.com/office/drawing/2014/main" id="{1FF33E2C-23D2-4DFC-B036-009A08D4F93F}"/>
              </a:ext>
            </a:extLst>
          </p:cNvPr>
          <p:cNvPicPr>
            <a:picLocks noChangeAspect="1"/>
          </p:cNvPicPr>
          <p:nvPr/>
        </p:nvPicPr>
        <p:blipFill rotWithShape="1">
          <a:blip r:embed="rId5">
            <a:biLevel thresh="25000"/>
          </a:blip>
          <a:srcRect l="6845" t="22270" r="5150" b="6933"/>
          <a:stretch/>
        </p:blipFill>
        <p:spPr>
          <a:xfrm>
            <a:off x="4919442" y="3979770"/>
            <a:ext cx="1630488" cy="1204619"/>
          </a:xfrm>
          <a:prstGeom prst="rect">
            <a:avLst/>
          </a:prstGeom>
        </p:spPr>
      </p:pic>
    </p:spTree>
    <p:extLst>
      <p:ext uri="{BB962C8B-B14F-4D97-AF65-F5344CB8AC3E}">
        <p14:creationId xmlns:p14="http://schemas.microsoft.com/office/powerpoint/2010/main" val="2039075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7C49B0-9978-4BAA-8C48-6919811899A2}"/>
              </a:ext>
            </a:extLst>
          </p:cNvPr>
          <p:cNvSpPr>
            <a:spLocks noGrp="1"/>
          </p:cNvSpPr>
          <p:nvPr>
            <p:ph type="body" sz="quarter" idx="13"/>
          </p:nvPr>
        </p:nvSpPr>
        <p:spPr>
          <a:xfrm>
            <a:off x="241511" y="326309"/>
            <a:ext cx="9170449" cy="736956"/>
          </a:xfrm>
        </p:spPr>
        <p:txBody>
          <a:bodyPr/>
          <a:lstStyle/>
          <a:p>
            <a:r>
              <a:rPr lang="en-AU" dirty="0"/>
              <a:t>Group discussion - what are some adverse events of antipsychotics?</a:t>
            </a:r>
          </a:p>
          <a:p>
            <a:endParaRPr lang="en-AU" dirty="0"/>
          </a:p>
        </p:txBody>
      </p:sp>
      <p:sp>
        <p:nvSpPr>
          <p:cNvPr id="4" name="Text Placeholder 3">
            <a:extLst>
              <a:ext uri="{FF2B5EF4-FFF2-40B4-BE49-F238E27FC236}">
                <a16:creationId xmlns:a16="http://schemas.microsoft.com/office/drawing/2014/main" id="{7BCDE796-35AC-4ACE-A535-D1E3E26A7B41}"/>
              </a:ext>
            </a:extLst>
          </p:cNvPr>
          <p:cNvSpPr>
            <a:spLocks noGrp="1"/>
          </p:cNvSpPr>
          <p:nvPr>
            <p:ph type="body" sz="quarter" idx="14"/>
          </p:nvPr>
        </p:nvSpPr>
        <p:spPr/>
        <p:txBody>
          <a:bodyPr/>
          <a:lstStyle/>
          <a:p>
            <a:endParaRPr lang="en-AU"/>
          </a:p>
        </p:txBody>
      </p:sp>
      <p:sp>
        <p:nvSpPr>
          <p:cNvPr id="5" name="Text Placeholder 4">
            <a:extLst>
              <a:ext uri="{FF2B5EF4-FFF2-40B4-BE49-F238E27FC236}">
                <a16:creationId xmlns:a16="http://schemas.microsoft.com/office/drawing/2014/main" id="{A3378A50-7A0F-4676-8C0E-36FBDF1CD34C}"/>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497121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5C76D1-697B-FF90-B328-AE612F3ED369}"/>
              </a:ext>
            </a:extLst>
          </p:cNvPr>
          <p:cNvSpPr>
            <a:spLocks noGrp="1"/>
          </p:cNvSpPr>
          <p:nvPr>
            <p:ph type="body" sz="quarter" idx="13"/>
          </p:nvPr>
        </p:nvSpPr>
        <p:spPr>
          <a:xfrm>
            <a:off x="306060" y="326309"/>
            <a:ext cx="8498306" cy="736956"/>
          </a:xfrm>
        </p:spPr>
        <p:txBody>
          <a:bodyPr/>
          <a:lstStyle/>
          <a:p>
            <a:r>
              <a:rPr lang="en-AU" dirty="0"/>
              <a:t>What are some adverse events of antipsychotics?</a:t>
            </a:r>
          </a:p>
        </p:txBody>
      </p:sp>
      <p:sp>
        <p:nvSpPr>
          <p:cNvPr id="10" name="Text Placeholder 9">
            <a:extLst>
              <a:ext uri="{FF2B5EF4-FFF2-40B4-BE49-F238E27FC236}">
                <a16:creationId xmlns:a16="http://schemas.microsoft.com/office/drawing/2014/main" id="{001DFC0A-6259-0191-28CA-9FC6F6557E7F}"/>
              </a:ext>
            </a:extLst>
          </p:cNvPr>
          <p:cNvSpPr>
            <a:spLocks noGrp="1"/>
          </p:cNvSpPr>
          <p:nvPr>
            <p:ph type="body" sz="quarter" idx="16"/>
          </p:nvPr>
        </p:nvSpPr>
        <p:spPr>
          <a:xfrm>
            <a:off x="1361619" y="1591068"/>
            <a:ext cx="6857223" cy="4962618"/>
          </a:xfrm>
        </p:spPr>
        <p:txBody>
          <a:bodyPr numCol="2"/>
          <a:lstStyle/>
          <a:p>
            <a:pPr lvl="0"/>
            <a:r>
              <a:rPr lang="en-AU" b="1" dirty="0"/>
              <a:t>Sedation; </a:t>
            </a:r>
          </a:p>
          <a:p>
            <a:pPr lvl="1"/>
            <a:r>
              <a:rPr lang="en-AU" sz="2000" dirty="0">
                <a:latin typeface="Arial" panose="020B0604020202020204" pitchFamily="34" charset="0"/>
                <a:cs typeface="Arial" panose="020B0604020202020204" pitchFamily="34" charset="0"/>
              </a:rPr>
              <a:t>drowsiness </a:t>
            </a:r>
          </a:p>
          <a:p>
            <a:pPr lvl="1"/>
            <a:r>
              <a:rPr lang="en-AU" sz="2000" dirty="0">
                <a:latin typeface="Arial" panose="020B0604020202020204" pitchFamily="34" charset="0"/>
                <a:cs typeface="Arial" panose="020B0604020202020204" pitchFamily="34" charset="0"/>
              </a:rPr>
              <a:t>sleepiness</a:t>
            </a:r>
          </a:p>
          <a:p>
            <a:pPr lvl="0"/>
            <a:r>
              <a:rPr lang="en-AU" b="1" dirty="0"/>
              <a:t>Falls</a:t>
            </a:r>
          </a:p>
          <a:p>
            <a:r>
              <a:rPr lang="en-AU" b="1" dirty="0"/>
              <a:t>Worsened cognitive function</a:t>
            </a:r>
            <a:r>
              <a:rPr lang="en-AU" dirty="0"/>
              <a:t>;</a:t>
            </a:r>
          </a:p>
          <a:p>
            <a:pPr lvl="1"/>
            <a:r>
              <a:rPr lang="en-AU" sz="2000" dirty="0">
                <a:latin typeface="Arial" panose="020B0604020202020204" pitchFamily="34" charset="0"/>
                <a:cs typeface="Arial" panose="020B0604020202020204" pitchFamily="34" charset="0"/>
              </a:rPr>
              <a:t>problems with memory or concentration</a:t>
            </a:r>
          </a:p>
          <a:p>
            <a:r>
              <a:rPr lang="en-AU" b="1" dirty="0"/>
              <a:t>Extrapyramidal symptoms (EPS);</a:t>
            </a:r>
          </a:p>
          <a:p>
            <a:pPr lvl="1"/>
            <a:r>
              <a:rPr lang="en-AU" sz="2000" dirty="0">
                <a:latin typeface="Arial" panose="020B0604020202020204" pitchFamily="34" charset="0"/>
                <a:cs typeface="Arial" panose="020B0604020202020204" pitchFamily="34" charset="0"/>
              </a:rPr>
              <a:t>inability to sit still </a:t>
            </a:r>
          </a:p>
          <a:p>
            <a:pPr lvl="1"/>
            <a:r>
              <a:rPr lang="en-AU" sz="2000" dirty="0">
                <a:latin typeface="Arial" panose="020B0604020202020204" pitchFamily="34" charset="0"/>
                <a:cs typeface="Arial" panose="020B0604020202020204" pitchFamily="34" charset="0"/>
              </a:rPr>
              <a:t>stiff muscles </a:t>
            </a:r>
          </a:p>
          <a:p>
            <a:pPr lvl="1"/>
            <a:r>
              <a:rPr lang="en-AU" sz="2000" dirty="0">
                <a:latin typeface="Arial" panose="020B0604020202020204" pitchFamily="34" charset="0"/>
                <a:cs typeface="Arial" panose="020B0604020202020204" pitchFamily="34" charset="0"/>
              </a:rPr>
              <a:t>shakiness</a:t>
            </a:r>
          </a:p>
          <a:p>
            <a:pPr lvl="0"/>
            <a:endParaRPr lang="en-AU" dirty="0"/>
          </a:p>
          <a:p>
            <a:pPr lvl="0"/>
            <a:endParaRPr lang="en-AU" dirty="0"/>
          </a:p>
          <a:p>
            <a:pPr lvl="0"/>
            <a:endParaRPr lang="en-AU" dirty="0"/>
          </a:p>
        </p:txBody>
      </p:sp>
      <p:sp>
        <p:nvSpPr>
          <p:cNvPr id="4" name="TextBox 3"/>
          <p:cNvSpPr txBox="1"/>
          <p:nvPr/>
        </p:nvSpPr>
        <p:spPr>
          <a:xfrm>
            <a:off x="6864626" y="1564243"/>
            <a:ext cx="5115339" cy="4349909"/>
          </a:xfrm>
          <a:prstGeom prst="rect">
            <a:avLst/>
          </a:prstGeom>
          <a:noFill/>
        </p:spPr>
        <p:txBody>
          <a:bodyPr wrap="square" rtlCol="0">
            <a:spAutoFit/>
          </a:bodyPr>
          <a:lstStyle/>
          <a:p>
            <a:pPr marL="285750" lvl="0" indent="-285750">
              <a:spcBef>
                <a:spcPts val="200"/>
              </a:spcBef>
              <a:spcAft>
                <a:spcPts val="200"/>
              </a:spcAft>
              <a:buFont typeface="Arial" panose="020B0604020202020204" pitchFamily="34" charset="0"/>
              <a:buChar char="•"/>
            </a:pPr>
            <a:r>
              <a:rPr lang="en-AU" sz="2000" b="1" dirty="0">
                <a:latin typeface="Arial" panose="020B0604020202020204" pitchFamily="34" charset="0"/>
                <a:cs typeface="Arial" panose="020B0604020202020204" pitchFamily="34" charset="0"/>
              </a:rPr>
              <a:t>Constipation </a:t>
            </a:r>
          </a:p>
          <a:p>
            <a:pPr marL="285750" lvl="0" indent="-285750">
              <a:spcBef>
                <a:spcPts val="200"/>
              </a:spcBef>
              <a:spcAft>
                <a:spcPts val="200"/>
              </a:spcAft>
              <a:buFont typeface="Arial" panose="020B0604020202020204" pitchFamily="34" charset="0"/>
              <a:buChar char="•"/>
            </a:pPr>
            <a:r>
              <a:rPr lang="en-AU" sz="2000" b="1" dirty="0">
                <a:latin typeface="Arial" panose="020B0604020202020204" pitchFamily="34" charset="0"/>
                <a:cs typeface="Arial" panose="020B0604020202020204" pitchFamily="34" charset="0"/>
              </a:rPr>
              <a:t>Urinary retention </a:t>
            </a:r>
          </a:p>
          <a:p>
            <a:pPr marL="742950" lvl="1" indent="-285750">
              <a:spcBef>
                <a:spcPts val="200"/>
              </a:spcBef>
              <a:spcAft>
                <a:spcPts val="200"/>
              </a:spcAft>
              <a:buFont typeface="Arial" panose="020B0604020202020204" pitchFamily="34" charset="0"/>
              <a:buChar char="•"/>
            </a:pPr>
            <a:r>
              <a:rPr lang="en-AU" sz="2000" dirty="0">
                <a:latin typeface="Arial" panose="020B0604020202020204" pitchFamily="34" charset="0"/>
                <a:cs typeface="Arial" panose="020B0604020202020204" pitchFamily="34" charset="0"/>
              </a:rPr>
              <a:t>difficulty emptying your bladder</a:t>
            </a:r>
          </a:p>
          <a:p>
            <a:pPr marL="285750" lvl="0" indent="-285750">
              <a:spcBef>
                <a:spcPts val="200"/>
              </a:spcBef>
              <a:spcAft>
                <a:spcPts val="200"/>
              </a:spcAft>
              <a:buFont typeface="Arial" panose="020B0604020202020204" pitchFamily="34" charset="0"/>
              <a:buChar char="•"/>
            </a:pPr>
            <a:r>
              <a:rPr lang="en-AU" sz="2000" b="1" dirty="0">
                <a:latin typeface="Arial" panose="020B0604020202020204" pitchFamily="34" charset="0"/>
                <a:cs typeface="Arial" panose="020B0604020202020204" pitchFamily="34" charset="0"/>
              </a:rPr>
              <a:t>Dry mouth</a:t>
            </a:r>
          </a:p>
          <a:p>
            <a:pPr marL="285750" lvl="0" indent="-285750">
              <a:spcBef>
                <a:spcPts val="200"/>
              </a:spcBef>
              <a:spcAft>
                <a:spcPts val="200"/>
              </a:spcAft>
              <a:buFont typeface="Arial" panose="020B0604020202020204" pitchFamily="34" charset="0"/>
              <a:buChar char="•"/>
            </a:pPr>
            <a:r>
              <a:rPr lang="en-AU" sz="2000" b="1" dirty="0">
                <a:latin typeface="Arial" panose="020B0604020202020204" pitchFamily="34" charset="0"/>
                <a:cs typeface="Arial" panose="020B0604020202020204" pitchFamily="34" charset="0"/>
              </a:rPr>
              <a:t>Low blood pressure when standing up</a:t>
            </a:r>
          </a:p>
          <a:p>
            <a:pPr marL="285750" lvl="0" indent="-285750">
              <a:spcBef>
                <a:spcPts val="200"/>
              </a:spcBef>
              <a:spcAft>
                <a:spcPts val="200"/>
              </a:spcAft>
              <a:buFont typeface="Arial" panose="020B0604020202020204" pitchFamily="34" charset="0"/>
              <a:buChar char="•"/>
            </a:pPr>
            <a:r>
              <a:rPr lang="en-AU" sz="2000" b="1" dirty="0">
                <a:latin typeface="Arial" panose="020B0604020202020204" pitchFamily="34" charset="0"/>
                <a:cs typeface="Arial" panose="020B0604020202020204" pitchFamily="34" charset="0"/>
              </a:rPr>
              <a:t>Cardiometabolic effects; </a:t>
            </a:r>
          </a:p>
          <a:p>
            <a:pPr marL="742950" lvl="1" indent="-285750">
              <a:spcBef>
                <a:spcPts val="200"/>
              </a:spcBef>
              <a:spcAft>
                <a:spcPts val="200"/>
              </a:spcAft>
              <a:buFont typeface="Arial" panose="020B0604020202020204" pitchFamily="34" charset="0"/>
              <a:buChar char="•"/>
            </a:pPr>
            <a:r>
              <a:rPr lang="en-AU" sz="2000" dirty="0">
                <a:latin typeface="Arial" panose="020B0604020202020204" pitchFamily="34" charset="0"/>
                <a:cs typeface="Arial" panose="020B0604020202020204" pitchFamily="34" charset="0"/>
              </a:rPr>
              <a:t>increased blood sugar levels </a:t>
            </a:r>
          </a:p>
          <a:p>
            <a:pPr marL="742950" lvl="1" indent="-285750">
              <a:spcBef>
                <a:spcPts val="200"/>
              </a:spcBef>
              <a:spcAft>
                <a:spcPts val="200"/>
              </a:spcAft>
              <a:buFont typeface="Arial" panose="020B0604020202020204" pitchFamily="34" charset="0"/>
              <a:buChar char="•"/>
            </a:pPr>
            <a:r>
              <a:rPr lang="en-AU" sz="2000" dirty="0">
                <a:latin typeface="Arial" panose="020B0604020202020204" pitchFamily="34" charset="0"/>
                <a:cs typeface="Arial" panose="020B0604020202020204" pitchFamily="34" charset="0"/>
              </a:rPr>
              <a:t>weight gain</a:t>
            </a:r>
          </a:p>
          <a:p>
            <a:pPr marL="742950" lvl="1" indent="-285750">
              <a:spcBef>
                <a:spcPts val="200"/>
              </a:spcBef>
              <a:spcAft>
                <a:spcPts val="200"/>
              </a:spcAft>
              <a:buFont typeface="Arial" panose="020B0604020202020204" pitchFamily="34" charset="0"/>
              <a:buChar char="•"/>
            </a:pPr>
            <a:r>
              <a:rPr lang="en-AU" sz="2000" dirty="0">
                <a:latin typeface="Arial" panose="020B0604020202020204" pitchFamily="34" charset="0"/>
                <a:cs typeface="Arial" panose="020B0604020202020204" pitchFamily="34" charset="0"/>
              </a:rPr>
              <a:t>increased blood pressure</a:t>
            </a:r>
          </a:p>
          <a:p>
            <a:pPr marL="742950" lvl="1" indent="-285750">
              <a:spcBef>
                <a:spcPts val="200"/>
              </a:spcBef>
              <a:spcAft>
                <a:spcPts val="200"/>
              </a:spcAft>
              <a:buFont typeface="Arial" panose="020B0604020202020204" pitchFamily="34" charset="0"/>
              <a:buChar char="•"/>
            </a:pPr>
            <a:r>
              <a:rPr lang="en-AU" sz="2000" dirty="0">
                <a:latin typeface="Arial" panose="020B0604020202020204" pitchFamily="34" charset="0"/>
                <a:cs typeface="Arial" panose="020B0604020202020204" pitchFamily="34" charset="0"/>
              </a:rPr>
              <a:t>increased cholesterol levels</a:t>
            </a:r>
          </a:p>
          <a:p>
            <a:pPr marL="285750" lvl="0" indent="-285750">
              <a:spcBef>
                <a:spcPts val="200"/>
              </a:spcBef>
              <a:spcAft>
                <a:spcPts val="200"/>
              </a:spcAft>
              <a:buFont typeface="Arial" panose="020B0604020202020204" pitchFamily="34" charset="0"/>
              <a:buChar char="•"/>
            </a:pPr>
            <a:r>
              <a:rPr lang="en-AU" sz="2000" b="1" dirty="0">
                <a:latin typeface="Arial" panose="020B0604020202020204" pitchFamily="34" charset="0"/>
                <a:cs typeface="Arial" panose="020B0604020202020204" pitchFamily="34" charset="0"/>
              </a:rPr>
              <a:t>Cardiovascular events; </a:t>
            </a:r>
          </a:p>
          <a:p>
            <a:pPr marL="742950" lvl="1" indent="-285750">
              <a:spcBef>
                <a:spcPts val="200"/>
              </a:spcBef>
              <a:spcAft>
                <a:spcPts val="200"/>
              </a:spcAft>
              <a:buFont typeface="Arial" panose="020B0604020202020204" pitchFamily="34" charset="0"/>
              <a:buChar char="•"/>
            </a:pPr>
            <a:r>
              <a:rPr lang="en-AU" sz="2000" dirty="0">
                <a:latin typeface="Arial" panose="020B0604020202020204" pitchFamily="34" charset="0"/>
                <a:cs typeface="Arial" panose="020B0604020202020204" pitchFamily="34" charset="0"/>
              </a:rPr>
              <a:t>swollen ankles, feet and legs</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0317" t="27176" r="62783" b="58931"/>
          <a:stretch/>
        </p:blipFill>
        <p:spPr>
          <a:xfrm>
            <a:off x="6144896" y="1592317"/>
            <a:ext cx="819806" cy="956442"/>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2175" t="9272" r="3091" b="77701"/>
          <a:stretch/>
        </p:blipFill>
        <p:spPr>
          <a:xfrm>
            <a:off x="460451" y="4962206"/>
            <a:ext cx="714704" cy="89337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067" t="67126" r="76867" b="21226"/>
          <a:stretch/>
        </p:blipFill>
        <p:spPr>
          <a:xfrm>
            <a:off x="6042306" y="5150313"/>
            <a:ext cx="924910" cy="798787"/>
          </a:xfrm>
          <a:prstGeom prst="rect">
            <a:avLst/>
          </a:prstGeom>
        </p:spPr>
      </p:pic>
      <p:pic>
        <p:nvPicPr>
          <p:cNvPr id="18" name="Picture 17">
            <a:extLst>
              <a:ext uri="{FF2B5EF4-FFF2-40B4-BE49-F238E27FC236}">
                <a16:creationId xmlns:a16="http://schemas.microsoft.com/office/drawing/2014/main" id="{7DE753C6-CF86-4F4C-8970-0A1C9EFEEA76}"/>
              </a:ext>
            </a:extLst>
          </p:cNvPr>
          <p:cNvPicPr>
            <a:picLocks noChangeAspect="1"/>
          </p:cNvPicPr>
          <p:nvPr/>
        </p:nvPicPr>
        <p:blipFill rotWithShape="1">
          <a:blip r:embed="rId4">
            <a:biLevel thresh="25000"/>
          </a:blip>
          <a:srcRect l="21174" r="17530"/>
          <a:stretch/>
        </p:blipFill>
        <p:spPr>
          <a:xfrm>
            <a:off x="493347" y="2543777"/>
            <a:ext cx="684261" cy="945931"/>
          </a:xfrm>
          <a:prstGeom prst="rect">
            <a:avLst/>
          </a:prstGeom>
        </p:spPr>
      </p:pic>
      <p:sp>
        <p:nvSpPr>
          <p:cNvPr id="19" name="TextBox 18">
            <a:extLst>
              <a:ext uri="{FF2B5EF4-FFF2-40B4-BE49-F238E27FC236}">
                <a16:creationId xmlns:a16="http://schemas.microsoft.com/office/drawing/2014/main" id="{5B8E70A7-1D70-4E0D-82EB-B49C7FB00A54}"/>
              </a:ext>
            </a:extLst>
          </p:cNvPr>
          <p:cNvSpPr txBox="1"/>
          <p:nvPr/>
        </p:nvSpPr>
        <p:spPr>
          <a:xfrm>
            <a:off x="1123293" y="6253118"/>
            <a:ext cx="9689222" cy="369332"/>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b="1" dirty="0">
                <a:latin typeface="Arial" panose="020B0604020202020204" pitchFamily="34" charset="0"/>
                <a:cs typeface="Arial" panose="020B0604020202020204" pitchFamily="34" charset="0"/>
              </a:rPr>
              <a:t>Please refer to the Guideline for more information on antipsychotic adverse events</a:t>
            </a:r>
          </a:p>
        </p:txBody>
      </p:sp>
      <p:pic>
        <p:nvPicPr>
          <p:cNvPr id="20" name="Picture 19">
            <a:extLst>
              <a:ext uri="{FF2B5EF4-FFF2-40B4-BE49-F238E27FC236}">
                <a16:creationId xmlns:a16="http://schemas.microsoft.com/office/drawing/2014/main" id="{944D10BD-308C-4C79-940C-AF3E6F80C76F}"/>
              </a:ext>
            </a:extLst>
          </p:cNvPr>
          <p:cNvPicPr>
            <a:picLocks noChangeAspect="1"/>
          </p:cNvPicPr>
          <p:nvPr/>
        </p:nvPicPr>
        <p:blipFill>
          <a:blip r:embed="rId5">
            <a:biLevel thresh="50000"/>
          </a:blip>
          <a:stretch>
            <a:fillRect/>
          </a:stretch>
        </p:blipFill>
        <p:spPr>
          <a:xfrm>
            <a:off x="438601" y="1516505"/>
            <a:ext cx="793752" cy="875647"/>
          </a:xfrm>
          <a:prstGeom prst="rect">
            <a:avLst/>
          </a:prstGeom>
        </p:spPr>
      </p:pic>
      <p:pic>
        <p:nvPicPr>
          <p:cNvPr id="2" name="Picture 1">
            <a:extLst>
              <a:ext uri="{FF2B5EF4-FFF2-40B4-BE49-F238E27FC236}">
                <a16:creationId xmlns:a16="http://schemas.microsoft.com/office/drawing/2014/main" id="{4598554F-AD8C-4256-A362-39BEDB21E0DA}"/>
              </a:ext>
            </a:extLst>
          </p:cNvPr>
          <p:cNvPicPr>
            <a:picLocks noChangeAspect="1"/>
          </p:cNvPicPr>
          <p:nvPr/>
        </p:nvPicPr>
        <p:blipFill>
          <a:blip r:embed="rId6">
            <a:biLevel thresh="25000"/>
          </a:blip>
          <a:stretch>
            <a:fillRect/>
          </a:stretch>
        </p:blipFill>
        <p:spPr>
          <a:xfrm>
            <a:off x="6118619" y="3773551"/>
            <a:ext cx="872359" cy="882124"/>
          </a:xfrm>
          <a:prstGeom prst="rect">
            <a:avLst/>
          </a:prstGeom>
        </p:spPr>
      </p:pic>
      <p:pic>
        <p:nvPicPr>
          <p:cNvPr id="22" name="Picture 21">
            <a:extLst>
              <a:ext uri="{FF2B5EF4-FFF2-40B4-BE49-F238E27FC236}">
                <a16:creationId xmlns:a16="http://schemas.microsoft.com/office/drawing/2014/main" id="{2512A084-E231-4D55-ACC8-7DA46A9CD417}"/>
              </a:ext>
            </a:extLst>
          </p:cNvPr>
          <p:cNvPicPr>
            <a:picLocks noChangeAspect="1"/>
          </p:cNvPicPr>
          <p:nvPr/>
        </p:nvPicPr>
        <p:blipFill rotWithShape="1">
          <a:blip r:embed="rId7">
            <a:biLevel thresh="25000"/>
          </a:blip>
          <a:srcRect l="11228" t="13979" r="15422" b="12549"/>
          <a:stretch/>
        </p:blipFill>
        <p:spPr>
          <a:xfrm>
            <a:off x="477094" y="3596791"/>
            <a:ext cx="681418" cy="732738"/>
          </a:xfrm>
          <a:prstGeom prst="rect">
            <a:avLst/>
          </a:prstGeom>
        </p:spPr>
      </p:pic>
    </p:spTree>
    <p:extLst>
      <p:ext uri="{BB962C8B-B14F-4D97-AF65-F5344CB8AC3E}">
        <p14:creationId xmlns:p14="http://schemas.microsoft.com/office/powerpoint/2010/main" val="3352052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a:xfrm>
            <a:off x="306060" y="978761"/>
            <a:ext cx="9628714" cy="466468"/>
          </a:xfrm>
        </p:spPr>
        <p:txBody>
          <a:bodyPr/>
          <a:lstStyle/>
          <a:p>
            <a:r>
              <a:rPr lang="en-AU" dirty="0"/>
              <a:t>What do we monitor when a person living with dementia is initiated an antipsychotic for changed behaviours?</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Monitoring of antipsychotics</a:t>
            </a:r>
            <a:endParaRPr lang="en-US" dirty="0"/>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125506" y="1703502"/>
            <a:ext cx="11761694" cy="4123450"/>
          </a:xfrm>
          <a:ln w="38100">
            <a:solidFill>
              <a:srgbClr val="00AC3E"/>
            </a:solidFill>
            <a:prstDash val="dash"/>
          </a:ln>
        </p:spPr>
        <p:txBody>
          <a:bodyPr numCol="2"/>
          <a:lstStyle/>
          <a:p>
            <a:pPr marL="0" indent="0">
              <a:buNone/>
            </a:pPr>
            <a:r>
              <a:rPr lang="en-AU" b="1" dirty="0">
                <a:latin typeface="Arial" panose="020B0604020202020204" pitchFamily="34" charset="0"/>
                <a:cs typeface="Arial" panose="020B0604020202020204" pitchFamily="34" charset="0"/>
              </a:rPr>
              <a:t>Clinical Steps </a:t>
            </a:r>
          </a:p>
          <a:p>
            <a:pPr marL="457200" indent="-457200">
              <a:buFont typeface="+mj-lt"/>
              <a:buAutoNum type="arabicPeriod"/>
            </a:pPr>
            <a:r>
              <a:rPr lang="en-AU" dirty="0"/>
              <a:t>Effect of the antipsychotic on the target symptom</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target symptom improved?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target symptom remained unchanged?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target symptom worsened?</a:t>
            </a:r>
          </a:p>
          <a:p>
            <a:pPr lvl="1">
              <a:buFont typeface="Wingdings" panose="05000000000000000000" pitchFamily="2" charset="2"/>
              <a:buChar char="q"/>
            </a:pPr>
            <a:endParaRPr lang="en-AU" dirty="0">
              <a:latin typeface="Arial" panose="020B0604020202020204" pitchFamily="34" charset="0"/>
              <a:cs typeface="Arial" panose="020B0604020202020204" pitchFamily="34" charset="0"/>
            </a:endParaRPr>
          </a:p>
          <a:p>
            <a:pPr marL="0" indent="0">
              <a:buNone/>
            </a:pPr>
            <a:endParaRPr lang="en-AU" sz="1000" dirty="0"/>
          </a:p>
          <a:p>
            <a:pPr marL="0" indent="0">
              <a:buNone/>
            </a:pPr>
            <a:endParaRPr lang="en-AU" sz="1000" dirty="0"/>
          </a:p>
          <a:p>
            <a:pPr marL="0" indent="0">
              <a:buNone/>
            </a:pPr>
            <a:endParaRPr lang="en-AU" sz="1000" dirty="0"/>
          </a:p>
          <a:p>
            <a:pPr marL="0" indent="0">
              <a:buNone/>
            </a:pPr>
            <a:r>
              <a:rPr lang="en-AU" dirty="0"/>
              <a:t>3.    Adverse events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experiencing an adverse event?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not experiencing an adverse event?</a:t>
            </a: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0" indent="0">
              <a:buNone/>
            </a:pPr>
            <a:endParaRPr lang="en-AU" dirty="0"/>
          </a:p>
          <a:p>
            <a:pPr marL="0" indent="0">
              <a:buNone/>
            </a:pPr>
            <a:r>
              <a:rPr lang="en-AU" dirty="0"/>
              <a:t>2.   Effect of antipsychotic on day to day activities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maintaining the same level of independence?</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still able to engage in activities that maintain quality of life?</a:t>
            </a:r>
          </a:p>
          <a:p>
            <a:pPr lvl="2"/>
            <a:r>
              <a:rPr lang="en-AU" dirty="0">
                <a:latin typeface="Arial" panose="020B0604020202020204" pitchFamily="34" charset="0"/>
                <a:cs typeface="Arial" panose="020B0604020202020204" pitchFamily="34" charset="0"/>
              </a:rPr>
              <a:t>e.g. painting, listening to music</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still able to maintain activities of daily living?</a:t>
            </a:r>
          </a:p>
          <a:p>
            <a:pPr lvl="2"/>
            <a:r>
              <a:rPr lang="en-AU" dirty="0">
                <a:latin typeface="Arial" panose="020B0604020202020204" pitchFamily="34" charset="0"/>
                <a:cs typeface="Arial" panose="020B0604020202020204" pitchFamily="34" charset="0"/>
              </a:rPr>
              <a:t>e.g. dressing, eating, toileting, bathing</a:t>
            </a:r>
          </a:p>
          <a:p>
            <a:pPr lvl="2"/>
            <a:endParaRPr lang="en-AU" sz="1000" dirty="0">
              <a:latin typeface="Arial" panose="020B0604020202020204" pitchFamily="34" charset="0"/>
              <a:cs typeface="Arial" panose="020B0604020202020204" pitchFamily="34" charset="0"/>
            </a:endParaRPr>
          </a:p>
          <a:p>
            <a:pPr marL="0" indent="0">
              <a:buNone/>
            </a:pPr>
            <a:r>
              <a:rPr lang="en-AU" dirty="0"/>
              <a:t>4.   Consent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person who initially gave consent withdrawn consent?</a:t>
            </a:r>
          </a:p>
          <a:p>
            <a:pPr>
              <a:buFont typeface="Wingdings" panose="05000000000000000000" pitchFamily="2" charset="2"/>
              <a:buChar char="q"/>
            </a:pPr>
            <a:endParaRPr lang="en-AU" dirty="0"/>
          </a:p>
          <a:p>
            <a:pPr lvl="1">
              <a:buFont typeface="Wingdings" panose="05000000000000000000" pitchFamily="2" charset="2"/>
              <a:buChar char="q"/>
            </a:pPr>
            <a:endParaRPr lang="en-AU" dirty="0"/>
          </a:p>
        </p:txBody>
      </p:sp>
      <p:sp>
        <p:nvSpPr>
          <p:cNvPr id="9" name="TextBox 8">
            <a:extLst>
              <a:ext uri="{FF2B5EF4-FFF2-40B4-BE49-F238E27FC236}">
                <a16:creationId xmlns:a16="http://schemas.microsoft.com/office/drawing/2014/main" id="{E7A53A76-B763-493D-9F7D-FABB5035B419}"/>
              </a:ext>
            </a:extLst>
          </p:cNvPr>
          <p:cNvSpPr txBox="1"/>
          <p:nvPr/>
        </p:nvSpPr>
        <p:spPr>
          <a:xfrm>
            <a:off x="1872092" y="5879239"/>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sp>
        <p:nvSpPr>
          <p:cNvPr id="6" name="TextBox 5">
            <a:extLst>
              <a:ext uri="{FF2B5EF4-FFF2-40B4-BE49-F238E27FC236}">
                <a16:creationId xmlns:a16="http://schemas.microsoft.com/office/drawing/2014/main" id="{B0E5459E-3156-4C73-906F-645DD083AEEF}"/>
              </a:ext>
            </a:extLst>
          </p:cNvPr>
          <p:cNvSpPr txBox="1"/>
          <p:nvPr/>
        </p:nvSpPr>
        <p:spPr>
          <a:xfrm>
            <a:off x="125505" y="6331636"/>
            <a:ext cx="11940987"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Antipsychotics should NOT be considered as an alternative to non-pharmacological strategies </a:t>
            </a:r>
          </a:p>
        </p:txBody>
      </p:sp>
      <p:cxnSp>
        <p:nvCxnSpPr>
          <p:cNvPr id="7" name="Straight Connector 6">
            <a:extLst>
              <a:ext uri="{FF2B5EF4-FFF2-40B4-BE49-F238E27FC236}">
                <a16:creationId xmlns:a16="http://schemas.microsoft.com/office/drawing/2014/main" id="{A21F542B-DF55-49C0-9A3C-53BF3D3E87C3}"/>
              </a:ext>
            </a:extLst>
          </p:cNvPr>
          <p:cNvCxnSpPr/>
          <p:nvPr/>
        </p:nvCxnSpPr>
        <p:spPr>
          <a:xfrm>
            <a:off x="5844209" y="1707020"/>
            <a:ext cx="0" cy="4139906"/>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DE05B7-DA18-48C0-81FA-0C6E9FCCF060}"/>
              </a:ext>
            </a:extLst>
          </p:cNvPr>
          <p:cNvCxnSpPr/>
          <p:nvPr/>
        </p:nvCxnSpPr>
        <p:spPr>
          <a:xfrm>
            <a:off x="151158" y="4572000"/>
            <a:ext cx="11757991" cy="0"/>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08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7" end="1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8" end="1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9" end="1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0" end="2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1" end="2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2" end="2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4" end="2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a:xfrm>
            <a:off x="306060" y="978761"/>
            <a:ext cx="9687794" cy="466468"/>
          </a:xfrm>
        </p:spPr>
        <p:txBody>
          <a:bodyPr/>
          <a:lstStyle/>
          <a:p>
            <a:r>
              <a:rPr lang="en-AU" dirty="0"/>
              <a:t>What do we monitor when a person living with dementia is initiated an antipsychotic for changed behaviours?</a:t>
            </a:r>
          </a:p>
          <a:p>
            <a:endParaRPr lang="en-AU" dirty="0"/>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Monitoring of antipsychotics</a:t>
            </a:r>
            <a:endParaRPr lang="en-US" dirty="0"/>
          </a:p>
        </p:txBody>
      </p:sp>
      <p:sp>
        <p:nvSpPr>
          <p:cNvPr id="6" name="Rectangle 5"/>
          <p:cNvSpPr/>
          <p:nvPr/>
        </p:nvSpPr>
        <p:spPr>
          <a:xfrm>
            <a:off x="441064" y="1935006"/>
            <a:ext cx="10588887" cy="3554819"/>
          </a:xfrm>
          <a:prstGeom prst="rect">
            <a:avLst/>
          </a:prstGeom>
          <a:ln w="38100">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your observations in the (where applicable);</a:t>
            </a:r>
          </a:p>
          <a:p>
            <a:pPr marL="800100" lvl="1"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medical record</a:t>
            </a:r>
          </a:p>
          <a:p>
            <a:pPr marL="800100" lvl="1"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nursing progress notes</a:t>
            </a:r>
          </a:p>
          <a:p>
            <a:pPr marL="800100" lvl="1"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behavioural support plan</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Notify the care team</a:t>
            </a:r>
          </a:p>
          <a:p>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 with prescriber and plan going forward</a:t>
            </a:r>
          </a:p>
        </p:txBody>
      </p:sp>
      <p:sp>
        <p:nvSpPr>
          <p:cNvPr id="8" name="TextBox 7">
            <a:extLst>
              <a:ext uri="{FF2B5EF4-FFF2-40B4-BE49-F238E27FC236}">
                <a16:creationId xmlns:a16="http://schemas.microsoft.com/office/drawing/2014/main" id="{11939995-72ED-45A7-94B1-6C2A3A43A5A7}"/>
              </a:ext>
            </a:extLst>
          </p:cNvPr>
          <p:cNvSpPr txBox="1"/>
          <p:nvPr/>
        </p:nvSpPr>
        <p:spPr>
          <a:xfrm>
            <a:off x="1486956" y="5779547"/>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sp>
        <p:nvSpPr>
          <p:cNvPr id="10" name="TextBox 9">
            <a:extLst>
              <a:ext uri="{FF2B5EF4-FFF2-40B4-BE49-F238E27FC236}">
                <a16:creationId xmlns:a16="http://schemas.microsoft.com/office/drawing/2014/main" id="{EFC3754E-C52F-49E1-B8F5-C0059DBBD4C3}"/>
              </a:ext>
            </a:extLst>
          </p:cNvPr>
          <p:cNvSpPr txBox="1"/>
          <p:nvPr/>
        </p:nvSpPr>
        <p:spPr>
          <a:xfrm>
            <a:off x="182881" y="6310002"/>
            <a:ext cx="11758108"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Antipsychotics should NOT be considered as an alternative to non-pharmacological strategies </a:t>
            </a:r>
          </a:p>
        </p:txBody>
      </p:sp>
    </p:spTree>
    <p:extLst>
      <p:ext uri="{BB962C8B-B14F-4D97-AF65-F5344CB8AC3E}">
        <p14:creationId xmlns:p14="http://schemas.microsoft.com/office/powerpoint/2010/main" val="180362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6586A6B-2864-41EB-8455-9830137E92CE}"/>
              </a:ext>
            </a:extLst>
          </p:cNvPr>
          <p:cNvSpPr>
            <a:spLocks noGrp="1"/>
          </p:cNvSpPr>
          <p:nvPr>
            <p:ph type="body" sz="quarter" idx="11"/>
          </p:nvPr>
        </p:nvSpPr>
        <p:spPr/>
        <p:txBody>
          <a:bodyPr/>
          <a:lstStyle/>
          <a:p>
            <a:r>
              <a:rPr lang="en-AU" dirty="0"/>
              <a:t>Background</a:t>
            </a:r>
          </a:p>
        </p:txBody>
      </p:sp>
      <p:sp>
        <p:nvSpPr>
          <p:cNvPr id="9" name="Text Placeholder 8">
            <a:extLst>
              <a:ext uri="{FF2B5EF4-FFF2-40B4-BE49-F238E27FC236}">
                <a16:creationId xmlns:a16="http://schemas.microsoft.com/office/drawing/2014/main" id="{0F241313-CDAF-41F3-804F-C2ED4B17E233}"/>
              </a:ext>
            </a:extLst>
          </p:cNvPr>
          <p:cNvSpPr>
            <a:spLocks noGrp="1"/>
          </p:cNvSpPr>
          <p:nvPr>
            <p:ph type="body" sz="quarter" idx="13"/>
          </p:nvPr>
        </p:nvSpPr>
        <p:spPr/>
        <p:txBody>
          <a:bodyPr/>
          <a:lstStyle/>
          <a:p>
            <a:r>
              <a:rPr lang="en-AU" dirty="0"/>
              <a:t>Introduction</a:t>
            </a:r>
          </a:p>
        </p:txBody>
      </p:sp>
      <p:sp>
        <p:nvSpPr>
          <p:cNvPr id="11" name="Text Placeholder 10">
            <a:extLst>
              <a:ext uri="{FF2B5EF4-FFF2-40B4-BE49-F238E27FC236}">
                <a16:creationId xmlns:a16="http://schemas.microsoft.com/office/drawing/2014/main" id="{B548A69E-F523-4E22-9682-88555BBDA323}"/>
              </a:ext>
            </a:extLst>
          </p:cNvPr>
          <p:cNvSpPr>
            <a:spLocks noGrp="1"/>
          </p:cNvSpPr>
          <p:nvPr>
            <p:ph type="body" sz="quarter" idx="16"/>
          </p:nvPr>
        </p:nvSpPr>
        <p:spPr>
          <a:xfrm>
            <a:off x="649987" y="2198978"/>
            <a:ext cx="11242744" cy="3299167"/>
          </a:xfrm>
        </p:spPr>
        <p:txBody>
          <a:bodyPr numCol="2"/>
          <a:lstStyle/>
          <a:p>
            <a:pPr marL="0" indent="0">
              <a:buNone/>
            </a:pPr>
            <a:endParaRPr lang="en-AU" dirty="0"/>
          </a:p>
          <a:p>
            <a:pPr lvl="1">
              <a:lnSpc>
                <a:spcPct val="120000"/>
              </a:lnSpc>
            </a:pPr>
            <a:r>
              <a:rPr lang="en-AU" sz="2000" b="1" dirty="0">
                <a:latin typeface="Arial" panose="020B0604020202020204" pitchFamily="34" charset="0"/>
                <a:cs typeface="Arial" panose="020B0604020202020204" pitchFamily="34" charset="0"/>
              </a:rPr>
              <a:t>Memory</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Thinking</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Behaviour</a:t>
            </a: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Communication</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Ability to perform daily activities </a:t>
            </a:r>
            <a:endParaRPr lang="en-AU" sz="2000" b="1" dirty="0">
              <a:latin typeface="Arial" panose="020B0604020202020204" pitchFamily="34" charset="0"/>
              <a:ea typeface="Times New Roman" panose="02020603050405020304" pitchFamily="18"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endParaRPr lang="en-AU" dirty="0"/>
          </a:p>
          <a:p>
            <a:endParaRPr lang="en-AU" dirty="0"/>
          </a:p>
        </p:txBody>
      </p:sp>
      <p:pic>
        <p:nvPicPr>
          <p:cNvPr id="12" name="Picture 11">
            <a:extLst>
              <a:ext uri="{FF2B5EF4-FFF2-40B4-BE49-F238E27FC236}">
                <a16:creationId xmlns:a16="http://schemas.microsoft.com/office/drawing/2014/main" id="{ACD0108A-C96A-4007-B8CB-EF7FC0194A7C}"/>
              </a:ext>
            </a:extLst>
          </p:cNvPr>
          <p:cNvPicPr>
            <a:picLocks noChangeAspect="1"/>
          </p:cNvPicPr>
          <p:nvPr/>
        </p:nvPicPr>
        <p:blipFill rotWithShape="1">
          <a:blip r:embed="rId2">
            <a:extLst>
              <a:ext uri="{28A0092B-C50C-407E-A947-70E740481C1C}">
                <a14:useLocalDpi xmlns:a14="http://schemas.microsoft.com/office/drawing/2010/main" val="0"/>
              </a:ext>
            </a:extLst>
          </a:blip>
          <a:srcRect l="59967" t="56092" r="22050" b="30115"/>
          <a:stretch/>
        </p:blipFill>
        <p:spPr>
          <a:xfrm>
            <a:off x="90206" y="2328192"/>
            <a:ext cx="872359" cy="945931"/>
          </a:xfrm>
          <a:prstGeom prst="rect">
            <a:avLst/>
          </a:prstGeom>
        </p:spPr>
      </p:pic>
      <p:pic>
        <p:nvPicPr>
          <p:cNvPr id="13" name="Picture 12">
            <a:extLst>
              <a:ext uri="{FF2B5EF4-FFF2-40B4-BE49-F238E27FC236}">
                <a16:creationId xmlns:a16="http://schemas.microsoft.com/office/drawing/2014/main" id="{686542BA-5491-4192-81C2-D266D6EC88DE}"/>
              </a:ext>
            </a:extLst>
          </p:cNvPr>
          <p:cNvPicPr>
            <a:picLocks noChangeAspect="1"/>
          </p:cNvPicPr>
          <p:nvPr/>
        </p:nvPicPr>
        <p:blipFill rotWithShape="1">
          <a:blip r:embed="rId3">
            <a:biLevel thresh="50000"/>
          </a:blip>
          <a:srcRect l="17199" t="3410" r="12353" b="6236"/>
          <a:stretch/>
        </p:blipFill>
        <p:spPr>
          <a:xfrm>
            <a:off x="363411" y="3353462"/>
            <a:ext cx="573152" cy="1091745"/>
          </a:xfrm>
          <a:prstGeom prst="rect">
            <a:avLst/>
          </a:prstGeom>
        </p:spPr>
      </p:pic>
      <p:pic>
        <p:nvPicPr>
          <p:cNvPr id="14" name="Picture 13">
            <a:extLst>
              <a:ext uri="{FF2B5EF4-FFF2-40B4-BE49-F238E27FC236}">
                <a16:creationId xmlns:a16="http://schemas.microsoft.com/office/drawing/2014/main" id="{806FEEEA-E203-464C-B3FD-086FACF9588E}"/>
              </a:ext>
            </a:extLst>
          </p:cNvPr>
          <p:cNvPicPr>
            <a:picLocks noChangeAspect="1"/>
          </p:cNvPicPr>
          <p:nvPr/>
        </p:nvPicPr>
        <p:blipFill rotWithShape="1">
          <a:blip r:embed="rId4">
            <a:biLevel thresh="50000"/>
          </a:blip>
          <a:srcRect l="8508" t="7365" r="13770" b="12806"/>
          <a:stretch/>
        </p:blipFill>
        <p:spPr>
          <a:xfrm>
            <a:off x="5597798" y="2510671"/>
            <a:ext cx="864725" cy="842791"/>
          </a:xfrm>
          <a:prstGeom prst="rect">
            <a:avLst/>
          </a:prstGeom>
        </p:spPr>
      </p:pic>
      <p:pic>
        <p:nvPicPr>
          <p:cNvPr id="15" name="Picture 14">
            <a:extLst>
              <a:ext uri="{FF2B5EF4-FFF2-40B4-BE49-F238E27FC236}">
                <a16:creationId xmlns:a16="http://schemas.microsoft.com/office/drawing/2014/main" id="{90F3CC28-7F48-49FD-8181-ABF257C7C42B}"/>
              </a:ext>
            </a:extLst>
          </p:cNvPr>
          <p:cNvPicPr>
            <a:picLocks noChangeAspect="1"/>
          </p:cNvPicPr>
          <p:nvPr/>
        </p:nvPicPr>
        <p:blipFill>
          <a:blip r:embed="rId5">
            <a:biLevel thresh="50000"/>
          </a:blip>
          <a:stretch>
            <a:fillRect/>
          </a:stretch>
        </p:blipFill>
        <p:spPr>
          <a:xfrm>
            <a:off x="5597798" y="3582130"/>
            <a:ext cx="996404" cy="1207322"/>
          </a:xfrm>
          <a:prstGeom prst="rect">
            <a:avLst/>
          </a:prstGeom>
        </p:spPr>
      </p:pic>
      <p:pic>
        <p:nvPicPr>
          <p:cNvPr id="16" name="Picture 15">
            <a:extLst>
              <a:ext uri="{FF2B5EF4-FFF2-40B4-BE49-F238E27FC236}">
                <a16:creationId xmlns:a16="http://schemas.microsoft.com/office/drawing/2014/main" id="{FD782BF6-4BD9-4511-B5BC-ECCC1A5D0DBE}"/>
              </a:ext>
            </a:extLst>
          </p:cNvPr>
          <p:cNvPicPr>
            <a:picLocks noChangeAspect="1"/>
          </p:cNvPicPr>
          <p:nvPr/>
        </p:nvPicPr>
        <p:blipFill>
          <a:blip r:embed="rId6">
            <a:biLevel thresh="50000"/>
          </a:blip>
          <a:stretch>
            <a:fillRect/>
          </a:stretch>
        </p:blipFill>
        <p:spPr>
          <a:xfrm>
            <a:off x="105848" y="4595669"/>
            <a:ext cx="934482" cy="888898"/>
          </a:xfrm>
          <a:prstGeom prst="rect">
            <a:avLst/>
          </a:prstGeom>
        </p:spPr>
      </p:pic>
      <p:sp>
        <p:nvSpPr>
          <p:cNvPr id="10" name="Text Placeholder 7">
            <a:extLst>
              <a:ext uri="{FF2B5EF4-FFF2-40B4-BE49-F238E27FC236}">
                <a16:creationId xmlns:a16="http://schemas.microsoft.com/office/drawing/2014/main" id="{476CC599-AD42-47C4-8034-769E815571A5}"/>
              </a:ext>
            </a:extLst>
          </p:cNvPr>
          <p:cNvSpPr txBox="1">
            <a:spLocks/>
          </p:cNvSpPr>
          <p:nvPr/>
        </p:nvSpPr>
        <p:spPr>
          <a:xfrm>
            <a:off x="363411" y="1700026"/>
            <a:ext cx="7451725" cy="466468"/>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2000" dirty="0">
                <a:latin typeface="Arial" panose="020B0604020202020204" pitchFamily="34" charset="0"/>
                <a:cs typeface="Arial" panose="020B0604020202020204" pitchFamily="34" charset="0"/>
              </a:rPr>
              <a:t>Dementia is associated with a deterioration in:</a:t>
            </a:r>
            <a:r>
              <a:rPr lang="en-AU" sz="2000" baseline="30000" dirty="0">
                <a:latin typeface="Arial" panose="020B0604020202020204" pitchFamily="34" charset="0"/>
                <a:cs typeface="Arial" panose="020B0604020202020204" pitchFamily="34" charset="0"/>
              </a:rPr>
              <a:t>1,2</a:t>
            </a:r>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101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a:t>
            </a:r>
          </a:p>
          <a:p>
            <a:endParaRPr lang="en-AU" dirty="0"/>
          </a:p>
        </p:txBody>
      </p:sp>
      <p:sp>
        <p:nvSpPr>
          <p:cNvPr id="2" name="Rectangle 1"/>
          <p:cNvSpPr/>
          <p:nvPr/>
        </p:nvSpPr>
        <p:spPr>
          <a:xfrm>
            <a:off x="532015" y="1859628"/>
            <a:ext cx="7452026" cy="4401205"/>
          </a:xfrm>
          <a:prstGeom prst="rect">
            <a:avLst/>
          </a:prstGeom>
        </p:spPr>
        <p:txBody>
          <a:bodyPr wrap="square">
            <a:spAutoFit/>
          </a:bodyPr>
          <a:lstStyle/>
          <a:p>
            <a:r>
              <a:rPr lang="en-AU" sz="2000" dirty="0">
                <a:effectLst/>
                <a:latin typeface="Arial" panose="020B0604020202020204" pitchFamily="34" charset="0"/>
                <a:ea typeface="Calibri" panose="020F0502020204030204" pitchFamily="34" charset="0"/>
                <a:cs typeface="Arial" panose="020B0604020202020204" pitchFamily="34" charset="0"/>
              </a:rPr>
              <a:t>Joan Smith is an 81-year old person living with Alzheimer’s Disease in Sunnyside residential aged care facility</a:t>
            </a:r>
          </a:p>
          <a:p>
            <a:endParaRPr lang="en-AU" sz="2000" dirty="0">
              <a:latin typeface="Arial" panose="020B0604020202020204" pitchFamily="34" charset="0"/>
              <a:cs typeface="Arial" panose="020B0604020202020204" pitchFamily="34" charset="0"/>
            </a:endParaRPr>
          </a:p>
          <a:p>
            <a:r>
              <a:rPr lang="en-AU" sz="2000" dirty="0">
                <a:effectLst/>
                <a:latin typeface="Arial" panose="020B0604020202020204" pitchFamily="34" charset="0"/>
                <a:ea typeface="Calibri" panose="020F0502020204030204" pitchFamily="34" charset="0"/>
                <a:cs typeface="Arial" panose="020B0604020202020204" pitchFamily="34" charset="0"/>
              </a:rPr>
              <a:t>While living at home, Joan enjoyed knitting clothes for her family and listening to classical music </a:t>
            </a:r>
          </a:p>
          <a:p>
            <a:endParaRPr lang="en-AU" sz="2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Over the last three weeks, Joan has become increasingly verbally and physically aggressive. Joan believes her two-year-old daughter is missing and she must find her </a:t>
            </a:r>
          </a:p>
          <a:p>
            <a:endParaRPr lang="en-AU" sz="2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As a team, you alter the behaviour support plan to trial other non-pharmacological strategies to support Joan</a:t>
            </a:r>
          </a:p>
          <a:p>
            <a:endParaRPr lang="en-AU" sz="2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Despite all efforts, Joan becomes increasingly distressed</a:t>
            </a:r>
          </a:p>
        </p:txBody>
      </p:sp>
      <p:sp>
        <p:nvSpPr>
          <p:cNvPr id="7" name="TextBox 6">
            <a:extLst>
              <a:ext uri="{FF2B5EF4-FFF2-40B4-BE49-F238E27FC236}">
                <a16:creationId xmlns:a16="http://schemas.microsoft.com/office/drawing/2014/main" id="{D6869C35-E655-4DEE-B6EA-889EF2029749}"/>
              </a:ext>
            </a:extLst>
          </p:cNvPr>
          <p:cNvSpPr txBox="1"/>
          <p:nvPr/>
        </p:nvSpPr>
        <p:spPr>
          <a:xfrm>
            <a:off x="7971865" y="4933961"/>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freepik</a:t>
            </a:r>
          </a:p>
        </p:txBody>
      </p:sp>
      <p:pic>
        <p:nvPicPr>
          <p:cNvPr id="8" name="Picture 7">
            <a:extLst>
              <a:ext uri="{FF2B5EF4-FFF2-40B4-BE49-F238E27FC236}">
                <a16:creationId xmlns:a16="http://schemas.microsoft.com/office/drawing/2014/main" id="{995EDAE2-C7F7-4E50-B9E0-996C2EA0403F}"/>
              </a:ext>
            </a:extLst>
          </p:cNvPr>
          <p:cNvPicPr>
            <a:picLocks noChangeAspect="1"/>
          </p:cNvPicPr>
          <p:nvPr/>
        </p:nvPicPr>
        <p:blipFill>
          <a:blip r:embed="rId2"/>
          <a:stretch>
            <a:fillRect/>
          </a:stretch>
        </p:blipFill>
        <p:spPr>
          <a:xfrm>
            <a:off x="7867867" y="2170747"/>
            <a:ext cx="4136865" cy="2746744"/>
          </a:xfrm>
          <a:prstGeom prst="rect">
            <a:avLst/>
          </a:prstGeom>
        </p:spPr>
      </p:pic>
    </p:spTree>
    <p:extLst>
      <p:ext uri="{BB962C8B-B14F-4D97-AF65-F5344CB8AC3E}">
        <p14:creationId xmlns:p14="http://schemas.microsoft.com/office/powerpoint/2010/main" val="1648743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B096C6-09D9-BAD2-1B6A-DD3ABBA19101}"/>
              </a:ext>
            </a:extLst>
          </p:cNvPr>
          <p:cNvSpPr>
            <a:spLocks noGrp="1"/>
          </p:cNvSpPr>
          <p:nvPr>
            <p:ph type="body" sz="quarter" idx="13"/>
          </p:nvPr>
        </p:nvSpPr>
        <p:spPr/>
        <p:txBody>
          <a:bodyPr/>
          <a:lstStyle/>
          <a:p>
            <a:r>
              <a:rPr lang="en-US" dirty="0"/>
              <a:t>Case study</a:t>
            </a:r>
          </a:p>
          <a:p>
            <a:endParaRPr lang="en-US" dirty="0"/>
          </a:p>
        </p:txBody>
      </p:sp>
      <p:sp>
        <p:nvSpPr>
          <p:cNvPr id="5" name="Text Placeholder 4">
            <a:extLst>
              <a:ext uri="{FF2B5EF4-FFF2-40B4-BE49-F238E27FC236}">
                <a16:creationId xmlns:a16="http://schemas.microsoft.com/office/drawing/2014/main" id="{2873A37A-F114-0D2B-ACC9-D72B08DF08BC}"/>
              </a:ext>
            </a:extLst>
          </p:cNvPr>
          <p:cNvSpPr>
            <a:spLocks noGrp="1"/>
          </p:cNvSpPr>
          <p:nvPr>
            <p:ph type="body" sz="quarter" idx="16"/>
          </p:nvPr>
        </p:nvSpPr>
        <p:spPr>
          <a:xfrm>
            <a:off x="300211" y="2097681"/>
            <a:ext cx="10815464" cy="4041862"/>
          </a:xfrm>
        </p:spPr>
        <p:txBody>
          <a:bodyPr/>
          <a:lstStyle/>
          <a:p>
            <a:r>
              <a:rPr lang="en-US" dirty="0"/>
              <a:t>Small groups </a:t>
            </a:r>
          </a:p>
          <a:p>
            <a:endParaRPr lang="en-US" dirty="0"/>
          </a:p>
          <a:p>
            <a:r>
              <a:rPr lang="en-US" dirty="0"/>
              <a:t>Staff Handout of Case Study </a:t>
            </a:r>
          </a:p>
          <a:p>
            <a:endParaRPr lang="en-US" dirty="0"/>
          </a:p>
          <a:p>
            <a:r>
              <a:rPr lang="en-US" dirty="0"/>
              <a:t>Read the Case Study on </a:t>
            </a:r>
            <a:r>
              <a:rPr lang="en-AU" dirty="0"/>
              <a:t>Topic: Adverse events and monitoring </a:t>
            </a:r>
            <a:endParaRPr lang="en-US" dirty="0"/>
          </a:p>
          <a:p>
            <a:endParaRPr lang="en-US" dirty="0"/>
          </a:p>
          <a:p>
            <a:r>
              <a:rPr lang="en-US" dirty="0"/>
              <a:t>Discuss questions 1 and 2 over the </a:t>
            </a:r>
            <a:r>
              <a:rPr lang="en-US"/>
              <a:t>next 15 </a:t>
            </a:r>
            <a:r>
              <a:rPr lang="en-US" dirty="0"/>
              <a:t>minutes</a:t>
            </a:r>
          </a:p>
          <a:p>
            <a:endParaRPr lang="en-US" dirty="0"/>
          </a:p>
          <a:p>
            <a:r>
              <a:rPr lang="en-US" dirty="0"/>
              <a:t>Prepare answers to share in group discussion</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23377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311937"/>
            <a:ext cx="10150373" cy="593515"/>
          </a:xfrm>
        </p:spPr>
        <p:txBody>
          <a:bodyPr/>
          <a:lstStyle/>
          <a:p>
            <a:r>
              <a:rPr lang="en-AU" dirty="0"/>
              <a:t>Question 1a. Since Joan is initiated an antipsychotic for changed behaviours, what four points should you monitor? </a:t>
            </a:r>
          </a:p>
        </p:txBody>
      </p:sp>
      <p:sp>
        <p:nvSpPr>
          <p:cNvPr id="7" name="Text Placeholder 6">
            <a:extLst>
              <a:ext uri="{FF2B5EF4-FFF2-40B4-BE49-F238E27FC236}">
                <a16:creationId xmlns:a16="http://schemas.microsoft.com/office/drawing/2014/main" id="{F7B91644-2056-40B9-A470-D235438FE3A0}"/>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3747285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a:xfrm>
            <a:off x="306060" y="940661"/>
            <a:ext cx="7451725" cy="466468"/>
          </a:xfrm>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273837"/>
            <a:ext cx="10355844" cy="593515"/>
          </a:xfrm>
        </p:spPr>
        <p:txBody>
          <a:bodyPr/>
          <a:lstStyle/>
          <a:p>
            <a:r>
              <a:rPr lang="en-AU" dirty="0"/>
              <a:t>Question 1a. Since Joan is initiated an antipsychotic for changed behaviours, what four points should you monitor? </a:t>
            </a: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198783" y="1867352"/>
            <a:ext cx="11757989" cy="3897011"/>
          </a:xfrm>
          <a:ln w="38100">
            <a:solidFill>
              <a:srgbClr val="00AC3E"/>
            </a:solidFill>
            <a:prstDash val="dash"/>
          </a:ln>
        </p:spPr>
        <p:txBody>
          <a:bodyPr numCol="2"/>
          <a:lstStyle/>
          <a:p>
            <a:pPr marL="0" indent="0">
              <a:buNone/>
            </a:pPr>
            <a:r>
              <a:rPr lang="en-AU" b="1" dirty="0">
                <a:latin typeface="Arial" panose="020B0604020202020204" pitchFamily="34" charset="0"/>
                <a:cs typeface="Arial" panose="020B0604020202020204" pitchFamily="34" charset="0"/>
              </a:rPr>
              <a:t>Clinical steps </a:t>
            </a:r>
          </a:p>
          <a:p>
            <a:pPr marL="457200" indent="-457200">
              <a:buFont typeface="+mj-lt"/>
              <a:buAutoNum type="arabicPeriod"/>
            </a:pPr>
            <a:r>
              <a:rPr lang="en-AU" dirty="0"/>
              <a:t>Effect of the antipsychotic on the target symptom</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Joan’s psychotic symptoms improved?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Joan’s psychotic symptoms remained     unchanged?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Joan’s psychotic symptoms worsened?</a:t>
            </a:r>
          </a:p>
          <a:p>
            <a:pPr lvl="1">
              <a:buFont typeface="Wingdings" panose="05000000000000000000" pitchFamily="2" charset="2"/>
              <a:buChar char="q"/>
            </a:pPr>
            <a:endParaRPr lang="en-AU" dirty="0">
              <a:latin typeface="Arial" panose="020B0604020202020204" pitchFamily="34" charset="0"/>
              <a:cs typeface="Arial" panose="020B0604020202020204" pitchFamily="34" charset="0"/>
            </a:endParaRPr>
          </a:p>
          <a:p>
            <a:pPr marL="0" indent="0">
              <a:buNone/>
            </a:pPr>
            <a:endParaRPr lang="en-AU" sz="1000" dirty="0"/>
          </a:p>
          <a:p>
            <a:pPr marL="0" indent="0">
              <a:buNone/>
            </a:pPr>
            <a:r>
              <a:rPr lang="en-AU" dirty="0"/>
              <a:t>3.    Adverse events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Joan experiencing an adverse event?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Joan not experiencing an adverse event?</a:t>
            </a: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800" dirty="0">
              <a:latin typeface="Arial" panose="020B0604020202020204" pitchFamily="34" charset="0"/>
              <a:cs typeface="Arial" panose="020B0604020202020204" pitchFamily="34" charset="0"/>
            </a:endParaRPr>
          </a:p>
          <a:p>
            <a:pPr marL="0" indent="0">
              <a:buNone/>
            </a:pPr>
            <a:r>
              <a:rPr lang="en-AU" dirty="0"/>
              <a:t>2.   Effect of antipsychotic on day to day activities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Joan maintaining the same level of independence?</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Joan still able to enjoy knitting and walking around the garden?</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Joan still able to maintain activities of daily living? </a:t>
            </a:r>
          </a:p>
          <a:p>
            <a:pPr lvl="2"/>
            <a:r>
              <a:rPr lang="en-AU" dirty="0">
                <a:latin typeface="Arial" panose="020B0604020202020204" pitchFamily="34" charset="0"/>
                <a:cs typeface="Arial" panose="020B0604020202020204" pitchFamily="34" charset="0"/>
              </a:rPr>
              <a:t>e.g. is Joan still able to maintain good hygiene? </a:t>
            </a: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0" indent="0">
              <a:buNone/>
            </a:pPr>
            <a:r>
              <a:rPr lang="en-AU" dirty="0"/>
              <a:t>4.   Consent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Joan who initially gave consent withdrawn consent?</a:t>
            </a:r>
          </a:p>
          <a:p>
            <a:pPr>
              <a:buFont typeface="Wingdings" panose="05000000000000000000" pitchFamily="2" charset="2"/>
              <a:buChar char="q"/>
            </a:pPr>
            <a:endParaRPr lang="en-AU" dirty="0"/>
          </a:p>
          <a:p>
            <a:pPr lvl="1">
              <a:buFont typeface="Wingdings" panose="05000000000000000000" pitchFamily="2" charset="2"/>
              <a:buChar char="q"/>
            </a:pPr>
            <a:endParaRPr lang="en-AU" dirty="0"/>
          </a:p>
        </p:txBody>
      </p:sp>
      <p:sp>
        <p:nvSpPr>
          <p:cNvPr id="9" name="TextBox 8">
            <a:extLst>
              <a:ext uri="{FF2B5EF4-FFF2-40B4-BE49-F238E27FC236}">
                <a16:creationId xmlns:a16="http://schemas.microsoft.com/office/drawing/2014/main" id="{E7A53A76-B763-493D-9F7D-FABB5035B419}"/>
              </a:ext>
            </a:extLst>
          </p:cNvPr>
          <p:cNvSpPr txBox="1"/>
          <p:nvPr/>
        </p:nvSpPr>
        <p:spPr>
          <a:xfrm>
            <a:off x="1486959" y="5851260"/>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sp>
        <p:nvSpPr>
          <p:cNvPr id="11" name="TextBox 10">
            <a:extLst>
              <a:ext uri="{FF2B5EF4-FFF2-40B4-BE49-F238E27FC236}">
                <a16:creationId xmlns:a16="http://schemas.microsoft.com/office/drawing/2014/main" id="{EA873D41-55D7-4DD1-985B-B7BB3BDA33AE}"/>
              </a:ext>
            </a:extLst>
          </p:cNvPr>
          <p:cNvSpPr txBox="1"/>
          <p:nvPr/>
        </p:nvSpPr>
        <p:spPr>
          <a:xfrm>
            <a:off x="86061" y="6338267"/>
            <a:ext cx="12027050"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Antipsychotics should NOT be considered as an alternative to non-pharmacological strategies </a:t>
            </a:r>
          </a:p>
        </p:txBody>
      </p:sp>
      <p:cxnSp>
        <p:nvCxnSpPr>
          <p:cNvPr id="8" name="Straight Connector 7">
            <a:extLst>
              <a:ext uri="{FF2B5EF4-FFF2-40B4-BE49-F238E27FC236}">
                <a16:creationId xmlns:a16="http://schemas.microsoft.com/office/drawing/2014/main" id="{FF389DA6-65AA-4B4D-AE5A-30EA01DE7E88}"/>
              </a:ext>
            </a:extLst>
          </p:cNvPr>
          <p:cNvCxnSpPr>
            <a:cxnSpLocks/>
          </p:cNvCxnSpPr>
          <p:nvPr/>
        </p:nvCxnSpPr>
        <p:spPr>
          <a:xfrm>
            <a:off x="5701334" y="1867352"/>
            <a:ext cx="0" cy="3897011"/>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E9530D-C7C6-41C8-B540-0FF78F3998E4}"/>
              </a:ext>
            </a:extLst>
          </p:cNvPr>
          <p:cNvCxnSpPr/>
          <p:nvPr/>
        </p:nvCxnSpPr>
        <p:spPr>
          <a:xfrm>
            <a:off x="198783" y="4352925"/>
            <a:ext cx="11757991" cy="0"/>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52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301179"/>
            <a:ext cx="10227828" cy="593515"/>
          </a:xfrm>
        </p:spPr>
        <p:txBody>
          <a:bodyPr/>
          <a:lstStyle/>
          <a:p>
            <a:r>
              <a:rPr lang="en-AU" dirty="0"/>
              <a:t>Question 1b. Since Joan is initiated an antipsychotic for changed behaviours, what should you communicate and document during the monitoring process?</a:t>
            </a:r>
          </a:p>
        </p:txBody>
      </p:sp>
      <p:sp>
        <p:nvSpPr>
          <p:cNvPr id="6" name="Rectangle 5"/>
          <p:cNvSpPr/>
          <p:nvPr/>
        </p:nvSpPr>
        <p:spPr>
          <a:xfrm>
            <a:off x="441064" y="1935006"/>
            <a:ext cx="10588887" cy="3785652"/>
          </a:xfrm>
          <a:prstGeom prst="rect">
            <a:avLst/>
          </a:prstGeom>
          <a:ln w="38100">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your observations</a:t>
            </a:r>
          </a:p>
          <a:p>
            <a:pPr marL="800100" lvl="1" indent="-342900">
              <a:buFont typeface="Wingdings" panose="05000000000000000000" pitchFamily="2" charset="2"/>
              <a:buChar char="q"/>
            </a:pPr>
            <a:r>
              <a:rPr lang="en-AU" sz="2000" i="1" dirty="0">
                <a:latin typeface="Arial" panose="020B0604020202020204" pitchFamily="34" charset="0"/>
                <a:cs typeface="Arial" panose="020B0604020202020204" pitchFamily="34" charset="0"/>
              </a:rPr>
              <a:t>Joan went for her daily walk today. Joan reports she was not feeling dizzy</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Notify the care team</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 with prescriber and plan going forward</a:t>
            </a:r>
          </a:p>
          <a:p>
            <a:pPr marL="800100" lvl="1" indent="-342900">
              <a:buFont typeface="Wingdings" panose="05000000000000000000" pitchFamily="2" charset="2"/>
              <a:buChar char="q"/>
            </a:pPr>
            <a:r>
              <a:rPr lang="en-AU" sz="2000" i="1" dirty="0">
                <a:latin typeface="Arial" panose="020B0604020202020204" pitchFamily="34" charset="0"/>
                <a:cs typeface="Arial" panose="020B0604020202020204" pitchFamily="34" charset="0"/>
              </a:rPr>
              <a:t>Dr Mary reviewed Joan today and we discussed her progress. The plan going forward for Joan is </a:t>
            </a:r>
            <a:r>
              <a:rPr lang="en-AU" sz="2000" i="1" dirty="0" err="1">
                <a:latin typeface="Arial" panose="020B0604020202020204" pitchFamily="34" charset="0"/>
                <a:cs typeface="Arial" panose="020B0604020202020204" pitchFamily="34" charset="0"/>
              </a:rPr>
              <a:t>xxxx</a:t>
            </a:r>
            <a:endParaRPr lang="en-AU"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3C8ED7-F6A3-4AB7-8F71-65B5E1D18EA6}"/>
              </a:ext>
            </a:extLst>
          </p:cNvPr>
          <p:cNvSpPr txBox="1"/>
          <p:nvPr/>
        </p:nvSpPr>
        <p:spPr>
          <a:xfrm>
            <a:off x="1280160" y="5982268"/>
            <a:ext cx="8879840" cy="707886"/>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Antipsychotics should NOT be considered as an alternative to </a:t>
            </a:r>
          </a:p>
          <a:p>
            <a:pPr algn="ctr"/>
            <a:r>
              <a:rPr lang="en-AU" sz="2000" b="1" dirty="0">
                <a:latin typeface="Arial" panose="020B0604020202020204" pitchFamily="34" charset="0"/>
                <a:cs typeface="Arial" panose="020B0604020202020204" pitchFamily="34" charset="0"/>
              </a:rPr>
              <a:t>non-pharmacological strategies </a:t>
            </a:r>
          </a:p>
        </p:txBody>
      </p:sp>
    </p:spTree>
    <p:extLst>
      <p:ext uri="{BB962C8B-B14F-4D97-AF65-F5344CB8AC3E}">
        <p14:creationId xmlns:p14="http://schemas.microsoft.com/office/powerpoint/2010/main" val="182418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 continued</a:t>
            </a:r>
          </a:p>
          <a:p>
            <a:endParaRPr lang="en-AU" dirty="0"/>
          </a:p>
        </p:txBody>
      </p:sp>
      <p:sp>
        <p:nvSpPr>
          <p:cNvPr id="7" name="Text Placeholder 6"/>
          <p:cNvSpPr>
            <a:spLocks noGrp="1"/>
          </p:cNvSpPr>
          <p:nvPr>
            <p:ph type="body" sz="quarter" idx="16"/>
          </p:nvPr>
        </p:nvSpPr>
        <p:spPr>
          <a:xfrm>
            <a:off x="385936" y="2110381"/>
            <a:ext cx="7032926" cy="3299167"/>
          </a:xfrm>
        </p:spPr>
        <p:txBody>
          <a:bodyPr/>
          <a:lstStyle/>
          <a:p>
            <a:pPr marL="0" indent="0">
              <a:buNone/>
            </a:pPr>
            <a:r>
              <a:rPr lang="en-AU" dirty="0"/>
              <a:t>Dr. Mary decides to increase the dose to risperidone 0.5mg twice daily </a:t>
            </a:r>
          </a:p>
          <a:p>
            <a:endParaRPr lang="en-AU" dirty="0"/>
          </a:p>
          <a:p>
            <a:pPr marL="0" indent="0">
              <a:buNone/>
            </a:pPr>
            <a:r>
              <a:rPr lang="en-AU" dirty="0"/>
              <a:t>Five days after the dose increase, you observe Joan having breakfast in the dining area </a:t>
            </a:r>
          </a:p>
          <a:p>
            <a:endParaRPr lang="en-AU" dirty="0"/>
          </a:p>
          <a:p>
            <a:pPr marL="0" indent="0">
              <a:buNone/>
            </a:pPr>
            <a:r>
              <a:rPr lang="en-AU" dirty="0"/>
              <a:t>After finishing her breakfast, Joan gets up to go to her room and she informs you she feels dizzy</a:t>
            </a:r>
          </a:p>
        </p:txBody>
      </p:sp>
      <p:pic>
        <p:nvPicPr>
          <p:cNvPr id="4" name="Picture 3">
            <a:extLst>
              <a:ext uri="{FF2B5EF4-FFF2-40B4-BE49-F238E27FC236}">
                <a16:creationId xmlns:a16="http://schemas.microsoft.com/office/drawing/2014/main" id="{A007C178-EFC9-449D-A0F1-EA7958F4E69D}"/>
              </a:ext>
            </a:extLst>
          </p:cNvPr>
          <p:cNvPicPr>
            <a:picLocks noChangeAspect="1"/>
          </p:cNvPicPr>
          <p:nvPr/>
        </p:nvPicPr>
        <p:blipFill>
          <a:blip r:embed="rId2"/>
          <a:stretch>
            <a:fillRect/>
          </a:stretch>
        </p:blipFill>
        <p:spPr>
          <a:xfrm>
            <a:off x="7629525" y="2314575"/>
            <a:ext cx="4113309" cy="2742206"/>
          </a:xfrm>
          <a:prstGeom prst="rect">
            <a:avLst/>
          </a:prstGeom>
        </p:spPr>
      </p:pic>
      <p:sp>
        <p:nvSpPr>
          <p:cNvPr id="6" name="TextBox 5">
            <a:extLst>
              <a:ext uri="{FF2B5EF4-FFF2-40B4-BE49-F238E27FC236}">
                <a16:creationId xmlns:a16="http://schemas.microsoft.com/office/drawing/2014/main" id="{3DAD8393-52D6-4B88-B286-6C5BDE6CB4E2}"/>
              </a:ext>
            </a:extLst>
          </p:cNvPr>
          <p:cNvSpPr txBox="1"/>
          <p:nvPr/>
        </p:nvSpPr>
        <p:spPr>
          <a:xfrm>
            <a:off x="7552765" y="5056781"/>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freepik</a:t>
            </a:r>
          </a:p>
        </p:txBody>
      </p:sp>
    </p:spTree>
    <p:extLst>
      <p:ext uri="{BB962C8B-B14F-4D97-AF65-F5344CB8AC3E}">
        <p14:creationId xmlns:p14="http://schemas.microsoft.com/office/powerpoint/2010/main" val="2522996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1333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537855"/>
            <a:ext cx="10809615" cy="593515"/>
          </a:xfrm>
        </p:spPr>
        <p:txBody>
          <a:bodyPr/>
          <a:lstStyle/>
          <a:p>
            <a:r>
              <a:rPr lang="en-AU" dirty="0"/>
              <a:t>Question 2. What practical steps do you take when Joan experiences dizziness? </a:t>
            </a:r>
          </a:p>
        </p:txBody>
      </p:sp>
      <p:sp>
        <p:nvSpPr>
          <p:cNvPr id="8" name="Text Placeholder 7">
            <a:extLst>
              <a:ext uri="{FF2B5EF4-FFF2-40B4-BE49-F238E27FC236}">
                <a16:creationId xmlns:a16="http://schemas.microsoft.com/office/drawing/2014/main" id="{BB5614CF-538B-4B4B-A03D-2C846D2CD91C}"/>
              </a:ext>
            </a:extLst>
          </p:cNvPr>
          <p:cNvSpPr>
            <a:spLocks noGrp="1"/>
          </p:cNvSpPr>
          <p:nvPr>
            <p:ph type="body" sz="quarter" idx="16"/>
          </p:nvPr>
        </p:nvSpPr>
        <p:spPr/>
        <p:txBody>
          <a:bodyPr/>
          <a:lstStyle/>
          <a:p>
            <a:endParaRPr lang="en-AU" dirty="0"/>
          </a:p>
        </p:txBody>
      </p:sp>
    </p:spTree>
    <p:extLst>
      <p:ext uri="{BB962C8B-B14F-4D97-AF65-F5344CB8AC3E}">
        <p14:creationId xmlns:p14="http://schemas.microsoft.com/office/powerpoint/2010/main" val="420550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1333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537855"/>
            <a:ext cx="10809615" cy="593515"/>
          </a:xfrm>
        </p:spPr>
        <p:txBody>
          <a:bodyPr/>
          <a:lstStyle/>
          <a:p>
            <a:r>
              <a:rPr lang="en-AU" dirty="0"/>
              <a:t>Question 2. What practical steps do you take when Joan experiences dizziness?</a:t>
            </a:r>
            <a:r>
              <a:rPr lang="en-AU" dirty="0">
                <a:solidFill>
                  <a:srgbClr val="FF0000"/>
                </a:solidFill>
              </a:rPr>
              <a:t> </a:t>
            </a: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300211" y="2043892"/>
            <a:ext cx="5140469" cy="3342910"/>
          </a:xfrm>
          <a:ln w="38100">
            <a:solidFill>
              <a:srgbClr val="00AC3E"/>
            </a:solidFill>
            <a:prstDash val="dash"/>
          </a:ln>
        </p:spPr>
        <p:txBody>
          <a:bodyPr/>
          <a:lstStyle/>
          <a:p>
            <a:pPr marL="0" indent="0">
              <a:buNone/>
            </a:pPr>
            <a:r>
              <a:rPr lang="en-AU" b="1" dirty="0">
                <a:latin typeface="Arial" panose="020B0604020202020204" pitchFamily="34" charset="0"/>
                <a:cs typeface="Arial" panose="020B0604020202020204" pitchFamily="34" charset="0"/>
              </a:rPr>
              <a:t>Clinical steps</a:t>
            </a:r>
          </a:p>
          <a:p>
            <a:pPr marL="0" indent="0">
              <a:buNone/>
            </a:pPr>
            <a:endParaRPr lang="en-AU" b="1"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t>Monitor sitting </a:t>
            </a:r>
            <a:r>
              <a:rPr lang="en-AU" dirty="0">
                <a:latin typeface="Arial" panose="020B0604020202020204" pitchFamily="34" charset="0"/>
                <a:cs typeface="Arial" panose="020B0604020202020204" pitchFamily="34" charset="0"/>
              </a:rPr>
              <a:t>and standing </a:t>
            </a:r>
            <a:r>
              <a:rPr lang="en-AU" dirty="0"/>
              <a:t>blood pressure</a:t>
            </a:r>
            <a:endParaRPr lang="en-AU" dirty="0">
              <a:latin typeface="Arial" panose="020B0604020202020204" pitchFamily="34" charset="0"/>
              <a:cs typeface="Arial" panose="020B0604020202020204" pitchFamily="34" charset="0"/>
            </a:endParaRPr>
          </a:p>
          <a:p>
            <a:pPr>
              <a:buFont typeface="Wingdings" panose="05000000000000000000" pitchFamily="2" charset="2"/>
              <a:buChar char="q"/>
            </a:pPr>
            <a:endParaRPr lang="en-AU"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latin typeface="Arial" panose="020B0604020202020204" pitchFamily="34" charset="0"/>
                <a:cs typeface="Arial" panose="020B0604020202020204" pitchFamily="34" charset="0"/>
              </a:rPr>
              <a:t>Commence a food and fluid chart to assess hydration</a:t>
            </a:r>
          </a:p>
          <a:p>
            <a:pPr>
              <a:buFont typeface="Wingdings" panose="05000000000000000000" pitchFamily="2" charset="2"/>
              <a:buChar char="q"/>
            </a:pPr>
            <a:endParaRPr lang="en-AU" dirty="0"/>
          </a:p>
          <a:p>
            <a:pPr>
              <a:buFont typeface="Wingdings" panose="05000000000000000000" pitchFamily="2" charset="2"/>
              <a:buChar char="q"/>
            </a:pPr>
            <a:endParaRPr lang="en-AU" dirty="0">
              <a:latin typeface="Arial" panose="020B0604020202020204" pitchFamily="34" charset="0"/>
              <a:cs typeface="Arial" panose="020B0604020202020204" pitchFamily="34" charset="0"/>
            </a:endParaRPr>
          </a:p>
          <a:p>
            <a:pPr>
              <a:buFont typeface="Wingdings" panose="05000000000000000000" pitchFamily="2" charset="2"/>
              <a:buChar char="q"/>
            </a:pPr>
            <a:endParaRPr lang="en-AU" dirty="0">
              <a:latin typeface="Arial" panose="020B0604020202020204" pitchFamily="34" charset="0"/>
              <a:cs typeface="Arial" panose="020B0604020202020204" pitchFamily="34" charset="0"/>
            </a:endParaRPr>
          </a:p>
        </p:txBody>
      </p:sp>
      <p:sp>
        <p:nvSpPr>
          <p:cNvPr id="6" name="Rectangle 5"/>
          <p:cNvSpPr/>
          <p:nvPr/>
        </p:nvSpPr>
        <p:spPr>
          <a:xfrm>
            <a:off x="5870886" y="2002274"/>
            <a:ext cx="5741993" cy="3939540"/>
          </a:xfrm>
          <a:prstGeom prst="rect">
            <a:avLst/>
          </a:prstGeom>
          <a:ln w="38100">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the incident</a:t>
            </a:r>
          </a:p>
          <a:p>
            <a:pPr marL="342900" indent="-3429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 with the prescriber and the plan going forward</a:t>
            </a:r>
          </a:p>
          <a:p>
            <a:pPr marL="342900" indent="-3429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Ask for reviews to reduce falls risk from: </a:t>
            </a:r>
          </a:p>
          <a:p>
            <a:pPr marL="800100" lvl="1"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Pharmacist </a:t>
            </a:r>
          </a:p>
          <a:p>
            <a:pPr marL="800100" lvl="1"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Physiotherapist</a:t>
            </a:r>
          </a:p>
          <a:p>
            <a:pPr marL="800100" lvl="1"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Occupational therapist </a:t>
            </a:r>
          </a:p>
        </p:txBody>
      </p:sp>
      <p:sp>
        <p:nvSpPr>
          <p:cNvPr id="7" name="Rectangle 6">
            <a:extLst>
              <a:ext uri="{FF2B5EF4-FFF2-40B4-BE49-F238E27FC236}">
                <a16:creationId xmlns:a16="http://schemas.microsoft.com/office/drawing/2014/main" id="{8D6D7D86-ABD6-4096-B6A6-B6ECC1EC1E38}"/>
              </a:ext>
            </a:extLst>
          </p:cNvPr>
          <p:cNvSpPr/>
          <p:nvPr/>
        </p:nvSpPr>
        <p:spPr>
          <a:xfrm>
            <a:off x="85725" y="6077506"/>
            <a:ext cx="12001499" cy="707886"/>
          </a:xfrm>
          <a:prstGeom prst="rect">
            <a:avLst/>
          </a:prstGeom>
          <a:solidFill>
            <a:schemeClr val="accent5">
              <a:lumMod val="20000"/>
              <a:lumOff val="80000"/>
            </a:schemeClr>
          </a:solidFill>
        </p:spPr>
        <p:txBody>
          <a:bodyPr wrap="square">
            <a:spAutoFit/>
          </a:bodyPr>
          <a:lstStyle/>
          <a:p>
            <a:pPr algn="ctr"/>
            <a:r>
              <a:rPr lang="en-AU" sz="2000" dirty="0">
                <a:latin typeface="Arial" panose="020B0604020202020204" pitchFamily="34" charset="0"/>
                <a:cs typeface="Arial" panose="020B0604020202020204" pitchFamily="34" charset="0"/>
              </a:rPr>
              <a:t>Regardless of the adverse event, all staff should follow </a:t>
            </a:r>
            <a:r>
              <a:rPr lang="en-AU" sz="2000" b="1" dirty="0">
                <a:latin typeface="Arial" panose="020B0604020202020204" pitchFamily="34" charset="0"/>
                <a:cs typeface="Arial" panose="020B0604020202020204" pitchFamily="34" charset="0"/>
              </a:rPr>
              <a:t>the process </a:t>
            </a:r>
            <a:r>
              <a:rPr lang="en-AU" sz="2000" dirty="0">
                <a:latin typeface="Arial" panose="020B0604020202020204" pitchFamily="34" charset="0"/>
                <a:cs typeface="Arial" panose="020B0604020202020204" pitchFamily="34" charset="0"/>
              </a:rPr>
              <a:t>of implementing clinical steps and communication and documentation steps when a person experiences an adverse event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5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Take home messages</a:t>
            </a:r>
          </a:p>
        </p:txBody>
      </p:sp>
      <p:sp>
        <p:nvSpPr>
          <p:cNvPr id="5" name="Text Placeholder 4">
            <a:extLst>
              <a:ext uri="{FF2B5EF4-FFF2-40B4-BE49-F238E27FC236}">
                <a16:creationId xmlns:a16="http://schemas.microsoft.com/office/drawing/2014/main" id="{020BF797-4620-4F68-8E7B-D15C800667EF}"/>
              </a:ext>
            </a:extLst>
          </p:cNvPr>
          <p:cNvSpPr>
            <a:spLocks noGrp="1"/>
          </p:cNvSpPr>
          <p:nvPr>
            <p:ph type="body" sz="quarter" idx="16"/>
          </p:nvPr>
        </p:nvSpPr>
        <p:spPr>
          <a:xfrm>
            <a:off x="1258648" y="1662706"/>
            <a:ext cx="10327337" cy="3734143"/>
          </a:xfrm>
        </p:spPr>
        <p:txBody>
          <a:bodyPr/>
          <a:lstStyle/>
          <a:p>
            <a:r>
              <a:rPr lang="en-AU" dirty="0"/>
              <a:t>If an antipsychotic is initiated, all staff are responsible for monitoring;</a:t>
            </a:r>
          </a:p>
          <a:p>
            <a:pPr lvl="1">
              <a:lnSpc>
                <a:spcPct val="150000"/>
              </a:lnSpc>
            </a:pPr>
            <a:r>
              <a:rPr lang="en-AU" sz="2000" dirty="0">
                <a:latin typeface="Arial" panose="020B0604020202020204" pitchFamily="34" charset="0"/>
                <a:cs typeface="Arial" panose="020B0604020202020204" pitchFamily="34" charset="0"/>
              </a:rPr>
              <a:t>any effect on target symptoms</a:t>
            </a:r>
          </a:p>
          <a:p>
            <a:pPr lvl="1">
              <a:lnSpc>
                <a:spcPct val="150000"/>
              </a:lnSpc>
            </a:pPr>
            <a:r>
              <a:rPr lang="en-AU" sz="2000" dirty="0">
                <a:latin typeface="Arial" panose="020B0604020202020204" pitchFamily="34" charset="0"/>
                <a:cs typeface="Arial" panose="020B0604020202020204" pitchFamily="34" charset="0"/>
              </a:rPr>
              <a:t>adverse events</a:t>
            </a:r>
          </a:p>
          <a:p>
            <a:pPr lvl="1">
              <a:lnSpc>
                <a:spcPct val="150000"/>
              </a:lnSpc>
            </a:pPr>
            <a:r>
              <a:rPr lang="en-AU" sz="2000" dirty="0">
                <a:latin typeface="Arial" panose="020B0604020202020204" pitchFamily="34" charset="0"/>
                <a:cs typeface="Arial" panose="020B0604020202020204" pitchFamily="34" charset="0"/>
              </a:rPr>
              <a:t>any effect on day to day activities</a:t>
            </a:r>
          </a:p>
          <a:p>
            <a:pPr lvl="1">
              <a:lnSpc>
                <a:spcPct val="150000"/>
              </a:lnSpc>
            </a:pPr>
            <a:r>
              <a:rPr lang="en-AU" sz="2000" dirty="0">
                <a:latin typeface="Arial" panose="020B0604020202020204" pitchFamily="34" charset="0"/>
                <a:cs typeface="Arial" panose="020B0604020202020204" pitchFamily="34" charset="0"/>
              </a:rPr>
              <a:t>consent</a:t>
            </a:r>
          </a:p>
          <a:p>
            <a:pPr lvl="1"/>
            <a:endParaRPr lang="en-AU" dirty="0"/>
          </a:p>
          <a:p>
            <a:r>
              <a:rPr lang="en-AU" dirty="0"/>
              <a:t>This should be documented and communicated to the e</a:t>
            </a:r>
            <a:r>
              <a:rPr lang="en-AU" sz="2000" dirty="0">
                <a:latin typeface="Arial" panose="020B0604020202020204" pitchFamily="34" charset="0"/>
                <a:cs typeface="Arial" panose="020B0604020202020204" pitchFamily="34" charset="0"/>
              </a:rPr>
              <a:t>ntire care team, including the prescriber</a:t>
            </a:r>
          </a:p>
          <a:p>
            <a:pPr lvl="1"/>
            <a:endParaRPr lang="en-AU" dirty="0"/>
          </a:p>
          <a:p>
            <a:pPr lvl="1"/>
            <a:endParaRPr lang="en-AU" dirty="0"/>
          </a:p>
          <a:p>
            <a:pPr lvl="0"/>
            <a:endParaRPr lang="en-AU" dirty="0"/>
          </a:p>
          <a:p>
            <a:pPr lvl="0"/>
            <a:endParaRPr lang="en-AU" dirty="0"/>
          </a:p>
          <a:p>
            <a:endParaRPr lang="en-AU" dirty="0"/>
          </a:p>
        </p:txBody>
      </p:sp>
      <p:sp>
        <p:nvSpPr>
          <p:cNvPr id="2" name="TextBox 1">
            <a:extLst>
              <a:ext uri="{FF2B5EF4-FFF2-40B4-BE49-F238E27FC236}">
                <a16:creationId xmlns:a16="http://schemas.microsoft.com/office/drawing/2014/main" id="{98B65B43-4C40-8C9C-0DC2-2029229E4D57}"/>
              </a:ext>
            </a:extLst>
          </p:cNvPr>
          <p:cNvSpPr txBox="1"/>
          <p:nvPr/>
        </p:nvSpPr>
        <p:spPr>
          <a:xfrm>
            <a:off x="1345336" y="5352337"/>
            <a:ext cx="9501328"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pic>
        <p:nvPicPr>
          <p:cNvPr id="6" name="Picture 5">
            <a:extLst>
              <a:ext uri="{FF2B5EF4-FFF2-40B4-BE49-F238E27FC236}">
                <a16:creationId xmlns:a16="http://schemas.microsoft.com/office/drawing/2014/main" id="{8E2007E0-DAC6-4247-905D-A6C07B49A65F}"/>
              </a:ext>
            </a:extLst>
          </p:cNvPr>
          <p:cNvPicPr>
            <a:picLocks noChangeAspect="1"/>
          </p:cNvPicPr>
          <p:nvPr/>
        </p:nvPicPr>
        <p:blipFill rotWithShape="1">
          <a:blip r:embed="rId2">
            <a:biLevel thresh="50000"/>
          </a:blip>
          <a:srcRect r="7631"/>
          <a:stretch/>
        </p:blipFill>
        <p:spPr>
          <a:xfrm>
            <a:off x="144611" y="2135697"/>
            <a:ext cx="1151068" cy="1196481"/>
          </a:xfrm>
          <a:prstGeom prst="rect">
            <a:avLst/>
          </a:prstGeom>
        </p:spPr>
      </p:pic>
      <p:pic>
        <p:nvPicPr>
          <p:cNvPr id="7" name="Picture 6">
            <a:extLst>
              <a:ext uri="{FF2B5EF4-FFF2-40B4-BE49-F238E27FC236}">
                <a16:creationId xmlns:a16="http://schemas.microsoft.com/office/drawing/2014/main" id="{B3503AD8-6C47-4FE6-80D0-8DCD5055047D}"/>
              </a:ext>
            </a:extLst>
          </p:cNvPr>
          <p:cNvPicPr>
            <a:picLocks noChangeAspect="1"/>
          </p:cNvPicPr>
          <p:nvPr/>
        </p:nvPicPr>
        <p:blipFill rotWithShape="1">
          <a:blip r:embed="rId3">
            <a:biLevel thresh="25000"/>
          </a:blip>
          <a:srcRect l="8072" t="3683" r="6447" b="4649"/>
          <a:stretch/>
        </p:blipFill>
        <p:spPr>
          <a:xfrm>
            <a:off x="142236" y="3825512"/>
            <a:ext cx="1151068" cy="1413487"/>
          </a:xfrm>
          <a:prstGeom prst="rect">
            <a:avLst/>
          </a:prstGeom>
        </p:spPr>
      </p:pic>
      <p:sp>
        <p:nvSpPr>
          <p:cNvPr id="8" name="Rectangle 7">
            <a:extLst>
              <a:ext uri="{FF2B5EF4-FFF2-40B4-BE49-F238E27FC236}">
                <a16:creationId xmlns:a16="http://schemas.microsoft.com/office/drawing/2014/main" id="{CE1B518B-3A28-4A6C-952B-ABEAEDCF8700}"/>
              </a:ext>
            </a:extLst>
          </p:cNvPr>
          <p:cNvSpPr/>
          <p:nvPr/>
        </p:nvSpPr>
        <p:spPr>
          <a:xfrm>
            <a:off x="577327" y="5890183"/>
            <a:ext cx="11037346" cy="400110"/>
          </a:xfrm>
          <a:prstGeom prst="rect">
            <a:avLst/>
          </a:prstGeom>
          <a:solidFill>
            <a:schemeClr val="accent5">
              <a:lumMod val="20000"/>
              <a:lumOff val="80000"/>
            </a:schemeClr>
          </a:solidFill>
        </p:spPr>
        <p:txBody>
          <a:bodyPr wrap="square">
            <a:spAutoFit/>
          </a:bodyPr>
          <a:lstStyle/>
          <a:p>
            <a:pPr algn="ctr"/>
            <a:r>
              <a:rPr lang="en-AU" sz="2000" b="1" dirty="0">
                <a:latin typeface="Arial" panose="020B0604020202020204" pitchFamily="34" charset="0"/>
                <a:cs typeface="Arial" panose="020B0604020202020204" pitchFamily="34" charset="0"/>
              </a:rPr>
              <a:t>Initial treatment duration for changed behaviours should not exceed 12 weeks</a:t>
            </a:r>
            <a:endParaRPr lang="en-US"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733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Supporting resources </a:t>
            </a:r>
          </a:p>
        </p:txBody>
      </p:sp>
      <p:sp>
        <p:nvSpPr>
          <p:cNvPr id="23" name="Rectangle 22"/>
          <p:cNvSpPr/>
          <p:nvPr/>
        </p:nvSpPr>
        <p:spPr>
          <a:xfrm>
            <a:off x="5357394" y="2000871"/>
            <a:ext cx="4599405" cy="584775"/>
          </a:xfrm>
          <a:prstGeom prst="rect">
            <a:avLst/>
          </a:prstGeom>
        </p:spPr>
        <p:txBody>
          <a:bodyPr wrap="square">
            <a:spAutoFit/>
          </a:bodyPr>
          <a:lstStyle/>
          <a:p>
            <a:pPr>
              <a:spcBef>
                <a:spcPts val="1200"/>
              </a:spcBef>
              <a:spcAft>
                <a:spcPts val="0"/>
              </a:spcAft>
            </a:pPr>
            <a:r>
              <a:rPr lang="en-AU" b="1" kern="0" smtClean="0">
                <a:solidFill>
                  <a:srgbClr val="2E74B5"/>
                </a:solidFill>
                <a:latin typeface="Arial" panose="020B0604020202020204" pitchFamily="34" charset="0"/>
                <a:ea typeface="Times New Roman" panose="02020603050405020304" pitchFamily="18" charset="0"/>
                <a:cs typeface="Arial" panose="020B0604020202020204" pitchFamily="34" charset="0"/>
              </a:rPr>
              <a:t>Access </a:t>
            </a:r>
            <a:r>
              <a:rPr lang="en-AU"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to the Guideline</a:t>
            </a:r>
            <a:endParaRPr lang="en-AU" b="1" kern="0" dirty="0">
              <a:solidFill>
                <a:srgbClr val="2E74B5"/>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en-AU" sz="14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661" y="1280210"/>
            <a:ext cx="4512733" cy="4512733"/>
          </a:xfrm>
          <a:prstGeom prst="rect">
            <a:avLst/>
          </a:prstGeom>
        </p:spPr>
      </p:pic>
    </p:spTree>
    <p:extLst>
      <p:ext uri="{BB962C8B-B14F-4D97-AF65-F5344CB8AC3E}">
        <p14:creationId xmlns:p14="http://schemas.microsoft.com/office/powerpoint/2010/main" val="926753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9B1FEC-EA11-4C74-8702-A4F44789075B}"/>
              </a:ext>
            </a:extLst>
          </p:cNvPr>
          <p:cNvSpPr>
            <a:spLocks noGrp="1"/>
          </p:cNvSpPr>
          <p:nvPr>
            <p:ph type="body" sz="quarter" idx="11"/>
          </p:nvPr>
        </p:nvSpPr>
        <p:spPr/>
        <p:txBody>
          <a:bodyPr/>
          <a:lstStyle/>
          <a:p>
            <a:r>
              <a:rPr lang="en-AU" dirty="0"/>
              <a:t>Dementia and changed behaviours</a:t>
            </a:r>
          </a:p>
        </p:txBody>
      </p:sp>
      <p:sp>
        <p:nvSpPr>
          <p:cNvPr id="7" name="Text Placeholder 6">
            <a:extLst>
              <a:ext uri="{FF2B5EF4-FFF2-40B4-BE49-F238E27FC236}">
                <a16:creationId xmlns:a16="http://schemas.microsoft.com/office/drawing/2014/main" id="{E60B677A-527A-4600-92F6-0394F60BEE7D}"/>
              </a:ext>
            </a:extLst>
          </p:cNvPr>
          <p:cNvSpPr>
            <a:spLocks noGrp="1"/>
          </p:cNvSpPr>
          <p:nvPr>
            <p:ph type="body" sz="quarter" idx="13"/>
          </p:nvPr>
        </p:nvSpPr>
        <p:spPr/>
        <p:txBody>
          <a:bodyPr/>
          <a:lstStyle/>
          <a:p>
            <a:r>
              <a:rPr lang="en-AU" dirty="0"/>
              <a:t>Introduction</a:t>
            </a:r>
          </a:p>
        </p:txBody>
      </p:sp>
      <p:sp>
        <p:nvSpPr>
          <p:cNvPr id="9" name="Text Placeholder 8">
            <a:extLst>
              <a:ext uri="{FF2B5EF4-FFF2-40B4-BE49-F238E27FC236}">
                <a16:creationId xmlns:a16="http://schemas.microsoft.com/office/drawing/2014/main" id="{39E34D9F-08B1-442C-83B0-E3AFE353CBD9}"/>
              </a:ext>
            </a:extLst>
          </p:cNvPr>
          <p:cNvSpPr>
            <a:spLocks noGrp="1"/>
          </p:cNvSpPr>
          <p:nvPr>
            <p:ph type="body" sz="quarter" idx="16"/>
          </p:nvPr>
        </p:nvSpPr>
        <p:spPr>
          <a:xfrm>
            <a:off x="306060" y="1779416"/>
            <a:ext cx="10815464" cy="4363200"/>
          </a:xfrm>
        </p:spPr>
        <p:txBody>
          <a:bodyPr/>
          <a:lstStyle/>
          <a:p>
            <a:r>
              <a:rPr lang="en-AU" dirty="0">
                <a:ea typeface="Calibri" panose="020F0502020204030204" pitchFamily="34" charset="0"/>
              </a:rPr>
              <a:t>People living with dementia often experience changed behaviours. Changed behaviours are diverse and may include:</a:t>
            </a:r>
          </a:p>
          <a:p>
            <a:endParaRPr lang="en-AU" sz="1000" dirty="0">
              <a:ea typeface="Calibri" panose="020F0502020204030204" pitchFamily="34" charset="0"/>
            </a:endParaRPr>
          </a:p>
          <a:p>
            <a:pPr lvl="1">
              <a:lnSpc>
                <a:spcPct val="100000"/>
              </a:lnSpc>
            </a:pPr>
            <a:r>
              <a:rPr lang="en-AU" sz="1800" b="1" dirty="0">
                <a:latin typeface="Arial" panose="020B0604020202020204" pitchFamily="34" charset="0"/>
                <a:cs typeface="Arial" panose="020B0604020202020204" pitchFamily="34" charset="0"/>
              </a:rPr>
              <a:t>Wandering</a:t>
            </a:r>
            <a:r>
              <a:rPr lang="en-AU" sz="1800" dirty="0">
                <a:latin typeface="Arial" panose="020B0604020202020204" pitchFamily="34" charset="0"/>
                <a:cs typeface="Arial" panose="020B0604020202020204" pitchFamily="34" charset="0"/>
              </a:rPr>
              <a:t> e.g. walking aimlessly and/or excessively, attempting to exit a safe location</a:t>
            </a:r>
            <a:r>
              <a:rPr lang="en-AU" sz="1800" baseline="30000" dirty="0">
                <a:latin typeface="Arial" panose="020B0604020202020204" pitchFamily="34" charset="0"/>
                <a:cs typeface="Arial" panose="020B0604020202020204" pitchFamily="34" charset="0"/>
              </a:rPr>
              <a:t>3</a:t>
            </a:r>
            <a:r>
              <a:rPr lang="en-AU" sz="1800" dirty="0">
                <a:latin typeface="Arial" panose="020B0604020202020204" pitchFamily="34" charset="0"/>
                <a:cs typeface="Arial" panose="020B0604020202020204" pitchFamily="34" charset="0"/>
              </a:rPr>
              <a:t> </a:t>
            </a:r>
          </a:p>
          <a:p>
            <a:pPr marL="457200" lvl="1" indent="0">
              <a:lnSpc>
                <a:spcPct val="100000"/>
              </a:lnSpc>
              <a:buNone/>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Disinhibition</a:t>
            </a:r>
            <a:r>
              <a:rPr lang="en-AU" sz="1800" dirty="0">
                <a:latin typeface="Arial" panose="020B0604020202020204" pitchFamily="34" charset="0"/>
                <a:cs typeface="Arial" panose="020B0604020202020204" pitchFamily="34" charset="0"/>
              </a:rPr>
              <a:t> e.g. behaviours that may seem inappropriate or even rude to others</a:t>
            </a:r>
            <a:r>
              <a:rPr lang="en-AU" sz="1800" baseline="30000" dirty="0">
                <a:latin typeface="Arial" panose="020B0604020202020204" pitchFamily="34" charset="0"/>
                <a:cs typeface="Arial" panose="020B0604020202020204" pitchFamily="34" charset="0"/>
              </a:rPr>
              <a:t>3</a:t>
            </a:r>
            <a:endParaRPr lang="en-AU" sz="1800" dirty="0">
              <a:latin typeface="Arial" panose="020B0604020202020204" pitchFamily="34" charset="0"/>
              <a:cs typeface="Arial" panose="020B0604020202020204" pitchFamily="34" charset="0"/>
            </a:endParaRPr>
          </a:p>
          <a:p>
            <a:pPr lvl="1">
              <a:lnSpc>
                <a:spcPct val="100000"/>
              </a:lnSpc>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Calling out </a:t>
            </a:r>
            <a:r>
              <a:rPr lang="en-AU" sz="1800" dirty="0">
                <a:latin typeface="Arial" panose="020B0604020202020204" pitchFamily="34" charset="0"/>
                <a:cs typeface="Arial" panose="020B0604020202020204" pitchFamily="34" charset="0"/>
              </a:rPr>
              <a:t>e.g. screaming, groaning, repeated questioning</a:t>
            </a:r>
            <a:r>
              <a:rPr lang="en-AU" sz="1800" baseline="30000" dirty="0">
                <a:latin typeface="Arial" panose="020B0604020202020204" pitchFamily="34" charset="0"/>
                <a:cs typeface="Arial" panose="020B0604020202020204" pitchFamily="34" charset="0"/>
              </a:rPr>
              <a:t>3</a:t>
            </a:r>
            <a:endParaRPr lang="en-AU" sz="1800" dirty="0">
              <a:latin typeface="Arial" panose="020B0604020202020204" pitchFamily="34" charset="0"/>
              <a:cs typeface="Arial" panose="020B0604020202020204" pitchFamily="34" charset="0"/>
            </a:endParaRPr>
          </a:p>
          <a:p>
            <a:pPr lvl="1">
              <a:lnSpc>
                <a:spcPct val="100000"/>
              </a:lnSpc>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Agitation</a:t>
            </a:r>
            <a:r>
              <a:rPr lang="en-AU" sz="1800" dirty="0">
                <a:latin typeface="Arial" panose="020B0604020202020204" pitchFamily="34" charset="0"/>
                <a:cs typeface="Arial" panose="020B0604020202020204" pitchFamily="34" charset="0"/>
              </a:rPr>
              <a:t> e.g. excessive fidgeting, pacing, irritability</a:t>
            </a:r>
            <a:r>
              <a:rPr lang="en-AU" sz="1800" baseline="30000" dirty="0">
                <a:latin typeface="Arial" panose="020B0604020202020204" pitchFamily="34" charset="0"/>
                <a:cs typeface="Arial" panose="020B0604020202020204" pitchFamily="34" charset="0"/>
              </a:rPr>
              <a:t>3</a:t>
            </a:r>
            <a:endParaRPr lang="en-AU" sz="1800" dirty="0">
              <a:latin typeface="Arial" panose="020B0604020202020204" pitchFamily="34" charset="0"/>
              <a:cs typeface="Arial" panose="020B0604020202020204" pitchFamily="34" charset="0"/>
            </a:endParaRPr>
          </a:p>
          <a:p>
            <a:pPr lvl="1">
              <a:lnSpc>
                <a:spcPct val="100000"/>
              </a:lnSpc>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Aggression</a:t>
            </a:r>
            <a:r>
              <a:rPr lang="en-AU" sz="1800" dirty="0">
                <a:latin typeface="Arial" panose="020B0604020202020204" pitchFamily="34" charset="0"/>
                <a:cs typeface="Arial" panose="020B0604020202020204" pitchFamily="34" charset="0"/>
              </a:rPr>
              <a:t> e.g. verbal insults, swearing, punching, throwing objects</a:t>
            </a:r>
            <a:r>
              <a:rPr lang="en-AU" sz="1800" baseline="30000" dirty="0">
                <a:latin typeface="Arial" panose="020B0604020202020204" pitchFamily="34" charset="0"/>
                <a:cs typeface="Arial" panose="020B0604020202020204" pitchFamily="34" charset="0"/>
              </a:rPr>
              <a:t>2,3</a:t>
            </a:r>
            <a:endParaRPr lang="en-AU" sz="1800" dirty="0">
              <a:latin typeface="Arial" panose="020B0604020202020204" pitchFamily="34" charset="0"/>
              <a:cs typeface="Arial" panose="020B0604020202020204" pitchFamily="34" charset="0"/>
            </a:endParaRPr>
          </a:p>
          <a:p>
            <a:pPr lvl="1">
              <a:lnSpc>
                <a:spcPct val="100000"/>
              </a:lnSpc>
            </a:pPr>
            <a:endParaRPr lang="en-AU" sz="12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Psychotic symptoms </a:t>
            </a:r>
            <a:r>
              <a:rPr lang="en-AU" sz="1800" dirty="0">
                <a:latin typeface="Arial" panose="020B0604020202020204" pitchFamily="34" charset="0"/>
                <a:cs typeface="Arial" panose="020B0604020202020204" pitchFamily="34" charset="0"/>
              </a:rPr>
              <a:t>e.g. sensing things that are not really there (hallucinations), having beliefs that are not based on reality (delusions)</a:t>
            </a:r>
            <a:r>
              <a:rPr lang="en-AU" sz="1800" baseline="30000" dirty="0">
                <a:latin typeface="Arial" panose="020B0604020202020204" pitchFamily="34" charset="0"/>
                <a:cs typeface="Arial" panose="020B0604020202020204" pitchFamily="34" charset="0"/>
              </a:rPr>
              <a:t>2-4</a:t>
            </a:r>
            <a:endParaRPr lang="en-AU" sz="1800" dirty="0">
              <a:latin typeface="Arial" panose="020B0604020202020204" pitchFamily="34" charset="0"/>
              <a:cs typeface="Arial" panose="020B0604020202020204" pitchFamily="34" charset="0"/>
            </a:endParaRPr>
          </a:p>
          <a:p>
            <a:pPr lvl="2" indent="-342900">
              <a:buFont typeface="Arial" panose="020B0604020202020204" pitchFamily="34" charset="0"/>
              <a:buChar char="•"/>
            </a:pPr>
            <a:endParaRPr lang="en-AU" sz="1700" dirty="0">
              <a:latin typeface="Arial" panose="020B0604020202020204" pitchFamily="34" charset="0"/>
              <a:ea typeface="Times New Roman" panose="02020603050405020304" pitchFamily="18" charset="0"/>
              <a:cs typeface="Arial" panose="020B0604020202020204" pitchFamily="34" charset="0"/>
            </a:endParaRPr>
          </a:p>
          <a:p>
            <a:endParaRPr lang="en-AU" dirty="0"/>
          </a:p>
        </p:txBody>
      </p:sp>
      <p:pic>
        <p:nvPicPr>
          <p:cNvPr id="2" name="Picture 1">
            <a:extLst>
              <a:ext uri="{FF2B5EF4-FFF2-40B4-BE49-F238E27FC236}">
                <a16:creationId xmlns:a16="http://schemas.microsoft.com/office/drawing/2014/main" id="{D6B3C94A-7585-4702-9BE5-771198D4E574}"/>
              </a:ext>
            </a:extLst>
          </p:cNvPr>
          <p:cNvPicPr>
            <a:picLocks noChangeAspect="1"/>
          </p:cNvPicPr>
          <p:nvPr/>
        </p:nvPicPr>
        <p:blipFill>
          <a:blip r:embed="rId2">
            <a:biLevel thresh="50000"/>
          </a:blip>
          <a:stretch>
            <a:fillRect/>
          </a:stretch>
        </p:blipFill>
        <p:spPr>
          <a:xfrm>
            <a:off x="276448" y="3778941"/>
            <a:ext cx="458319" cy="475585"/>
          </a:xfrm>
          <a:prstGeom prst="rect">
            <a:avLst/>
          </a:prstGeom>
        </p:spPr>
      </p:pic>
      <p:pic>
        <p:nvPicPr>
          <p:cNvPr id="3" name="Picture 2">
            <a:extLst>
              <a:ext uri="{FF2B5EF4-FFF2-40B4-BE49-F238E27FC236}">
                <a16:creationId xmlns:a16="http://schemas.microsoft.com/office/drawing/2014/main" id="{10465D5E-B164-4D5D-8F3D-92572A0B6414}"/>
              </a:ext>
            </a:extLst>
          </p:cNvPr>
          <p:cNvPicPr>
            <a:picLocks noChangeAspect="1"/>
          </p:cNvPicPr>
          <p:nvPr/>
        </p:nvPicPr>
        <p:blipFill>
          <a:blip r:embed="rId3">
            <a:biLevel thresh="50000"/>
          </a:blip>
          <a:stretch>
            <a:fillRect/>
          </a:stretch>
        </p:blipFill>
        <p:spPr>
          <a:xfrm>
            <a:off x="152564" y="2523626"/>
            <a:ext cx="612912" cy="639122"/>
          </a:xfrm>
          <a:prstGeom prst="rect">
            <a:avLst/>
          </a:prstGeom>
        </p:spPr>
      </p:pic>
      <p:pic>
        <p:nvPicPr>
          <p:cNvPr id="4" name="Picture 3">
            <a:extLst>
              <a:ext uri="{FF2B5EF4-FFF2-40B4-BE49-F238E27FC236}">
                <a16:creationId xmlns:a16="http://schemas.microsoft.com/office/drawing/2014/main" id="{03D18391-EDB7-4D04-9501-4EEEBCA84D34}"/>
              </a:ext>
            </a:extLst>
          </p:cNvPr>
          <p:cNvPicPr>
            <a:picLocks noChangeAspect="1"/>
          </p:cNvPicPr>
          <p:nvPr/>
        </p:nvPicPr>
        <p:blipFill>
          <a:blip r:embed="rId4">
            <a:biLevel thresh="50000"/>
          </a:blip>
          <a:stretch>
            <a:fillRect/>
          </a:stretch>
        </p:blipFill>
        <p:spPr>
          <a:xfrm>
            <a:off x="287557" y="4962689"/>
            <a:ext cx="458320" cy="495694"/>
          </a:xfrm>
          <a:prstGeom prst="rect">
            <a:avLst/>
          </a:prstGeom>
        </p:spPr>
      </p:pic>
      <p:pic>
        <p:nvPicPr>
          <p:cNvPr id="8" name="Picture 7">
            <a:extLst>
              <a:ext uri="{FF2B5EF4-FFF2-40B4-BE49-F238E27FC236}">
                <a16:creationId xmlns:a16="http://schemas.microsoft.com/office/drawing/2014/main" id="{2F967EE6-CFD4-4E2C-85A1-DADC51A366DF}"/>
              </a:ext>
            </a:extLst>
          </p:cNvPr>
          <p:cNvPicPr>
            <a:picLocks noChangeAspect="1"/>
          </p:cNvPicPr>
          <p:nvPr/>
        </p:nvPicPr>
        <p:blipFill>
          <a:blip r:embed="rId5">
            <a:biLevel thresh="25000"/>
          </a:blip>
          <a:stretch>
            <a:fillRect/>
          </a:stretch>
        </p:blipFill>
        <p:spPr>
          <a:xfrm>
            <a:off x="276449" y="4381749"/>
            <a:ext cx="458319" cy="470762"/>
          </a:xfrm>
          <a:prstGeom prst="rect">
            <a:avLst/>
          </a:prstGeom>
        </p:spPr>
      </p:pic>
      <p:pic>
        <p:nvPicPr>
          <p:cNvPr id="10" name="Picture 9">
            <a:extLst>
              <a:ext uri="{FF2B5EF4-FFF2-40B4-BE49-F238E27FC236}">
                <a16:creationId xmlns:a16="http://schemas.microsoft.com/office/drawing/2014/main" id="{81870ADB-2FCC-4F99-B0CB-268049FD54E0}"/>
              </a:ext>
            </a:extLst>
          </p:cNvPr>
          <p:cNvPicPr>
            <a:picLocks noChangeAspect="1"/>
          </p:cNvPicPr>
          <p:nvPr/>
        </p:nvPicPr>
        <p:blipFill rotWithShape="1">
          <a:blip r:embed="rId6">
            <a:extLst>
              <a:ext uri="{28A0092B-C50C-407E-A947-70E740481C1C}">
                <a14:useLocalDpi xmlns:a14="http://schemas.microsoft.com/office/drawing/2010/main" val="0"/>
              </a:ext>
            </a:extLst>
          </a:blip>
          <a:srcRect l="4879" t="27190" r="85060" b="60882"/>
          <a:stretch/>
        </p:blipFill>
        <p:spPr>
          <a:xfrm>
            <a:off x="343068" y="3174866"/>
            <a:ext cx="347298" cy="582110"/>
          </a:xfrm>
          <a:prstGeom prst="rect">
            <a:avLst/>
          </a:prstGeom>
        </p:spPr>
      </p:pic>
      <p:pic>
        <p:nvPicPr>
          <p:cNvPr id="11" name="Picture 10">
            <a:extLst>
              <a:ext uri="{FF2B5EF4-FFF2-40B4-BE49-F238E27FC236}">
                <a16:creationId xmlns:a16="http://schemas.microsoft.com/office/drawing/2014/main" id="{96F354A7-8EC7-4F60-A0B0-4F6438CF1291}"/>
              </a:ext>
            </a:extLst>
          </p:cNvPr>
          <p:cNvPicPr>
            <a:picLocks noChangeAspect="1"/>
          </p:cNvPicPr>
          <p:nvPr/>
        </p:nvPicPr>
        <p:blipFill>
          <a:blip r:embed="rId7"/>
          <a:stretch>
            <a:fillRect/>
          </a:stretch>
        </p:blipFill>
        <p:spPr>
          <a:xfrm>
            <a:off x="254108" y="5598717"/>
            <a:ext cx="458319" cy="529170"/>
          </a:xfrm>
          <a:prstGeom prst="rect">
            <a:avLst/>
          </a:prstGeom>
        </p:spPr>
      </p:pic>
    </p:spTree>
    <p:extLst>
      <p:ext uri="{BB962C8B-B14F-4D97-AF65-F5344CB8AC3E}">
        <p14:creationId xmlns:p14="http://schemas.microsoft.com/office/powerpoint/2010/main" val="3808133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2C4160-ABAF-49F5-A520-A81FC6E19324}"/>
              </a:ext>
            </a:extLst>
          </p:cNvPr>
          <p:cNvSpPr>
            <a:spLocks noGrp="1"/>
          </p:cNvSpPr>
          <p:nvPr>
            <p:ph type="body" sz="quarter" idx="13"/>
          </p:nvPr>
        </p:nvSpPr>
        <p:spPr/>
        <p:txBody>
          <a:bodyPr/>
          <a:lstStyle/>
          <a:p>
            <a:r>
              <a:rPr lang="en-AU" dirty="0"/>
              <a:t>References</a:t>
            </a:r>
          </a:p>
        </p:txBody>
      </p:sp>
      <p:sp>
        <p:nvSpPr>
          <p:cNvPr id="5" name="Text Placeholder 4">
            <a:extLst>
              <a:ext uri="{FF2B5EF4-FFF2-40B4-BE49-F238E27FC236}">
                <a16:creationId xmlns:a16="http://schemas.microsoft.com/office/drawing/2014/main" id="{B28D2E57-0037-46CE-9606-DBF3491BD247}"/>
              </a:ext>
            </a:extLst>
          </p:cNvPr>
          <p:cNvSpPr>
            <a:spLocks noGrp="1"/>
          </p:cNvSpPr>
          <p:nvPr>
            <p:ph type="body" sz="quarter" idx="16"/>
          </p:nvPr>
        </p:nvSpPr>
        <p:spPr>
          <a:xfrm>
            <a:off x="300211" y="1667435"/>
            <a:ext cx="10815464" cy="3729413"/>
          </a:xfrm>
        </p:spPr>
        <p:txBody>
          <a:bodyPr/>
          <a:lstStyle/>
          <a:p>
            <a:pPr>
              <a:buFont typeface="+mj-lt"/>
              <a:buAutoNum type="arabicPeriod"/>
            </a:pPr>
            <a:r>
              <a:rPr lang="en-US" sz="1300" dirty="0"/>
              <a:t>The Royal Commission into Aged Care Quality and Safety. </a:t>
            </a:r>
            <a:r>
              <a:rPr lang="en-US" sz="1300" i="1" dirty="0"/>
              <a:t>Background Paper 3: Dementia in Australia: Nature, Prevalence and Care.</a:t>
            </a:r>
            <a:r>
              <a:rPr lang="en-US" sz="1300" dirty="0"/>
              <a:t> Commonwealth of Australia; 2019. Accessed December 9, 2022. </a:t>
            </a:r>
            <a:r>
              <a:rPr lang="en-AU" sz="1300" dirty="0">
                <a:hlinkClick r:id="rId3"/>
              </a:rPr>
              <a:t>https://agedcare.royalcommission.gov.au/sites/default/files/2019-12/background-paper-3.pdf</a:t>
            </a:r>
            <a:endParaRPr lang="en-AU" sz="1300" dirty="0"/>
          </a:p>
          <a:p>
            <a:pPr>
              <a:buFont typeface="+mj-lt"/>
              <a:buAutoNum type="arabicPeriod"/>
            </a:pPr>
            <a:r>
              <a:rPr lang="en-US" sz="1300" dirty="0"/>
              <a:t>New South Wales Ministry of Health. </a:t>
            </a:r>
            <a:r>
              <a:rPr lang="en-US" sz="1300" i="1" dirty="0"/>
              <a:t>Assessment and Management of </a:t>
            </a:r>
            <a:r>
              <a:rPr lang="en-US" sz="1300" i="1" dirty="0" err="1"/>
              <a:t>Behaviours</a:t>
            </a:r>
            <a:r>
              <a:rPr lang="en-US" sz="1300" i="1" dirty="0"/>
              <a:t> and Psychological Symptoms associated with Dementia (BPSD). </a:t>
            </a:r>
            <a:r>
              <a:rPr lang="en-US" sz="1300" dirty="0"/>
              <a:t>2022. Accessed January 25, 2023. </a:t>
            </a:r>
            <a:r>
              <a:rPr lang="en-US" sz="1300" u="sng" dirty="0">
                <a:hlinkClick r:id="rId4"/>
              </a:rPr>
              <a:t>https://www.health.nsw.gov.au/mentalhealth/resources/Publications/assessment-mgmt-people-bpsd-2022.pdf</a:t>
            </a:r>
            <a:r>
              <a:rPr lang="en-US" sz="1300" dirty="0"/>
              <a:t>.</a:t>
            </a:r>
            <a:endParaRPr lang="en-AU" sz="1300" dirty="0"/>
          </a:p>
          <a:p>
            <a:pPr>
              <a:buFont typeface="+mj-lt"/>
              <a:buAutoNum type="arabicPeriod"/>
            </a:pPr>
            <a:r>
              <a:rPr lang="en-US" sz="1300" dirty="0"/>
              <a:t>Burns K, </a:t>
            </a:r>
            <a:r>
              <a:rPr lang="en-US" sz="1300" dirty="0" err="1"/>
              <a:t>Jayasinha</a:t>
            </a:r>
            <a:r>
              <a:rPr lang="en-US" sz="1300" dirty="0"/>
              <a:t> R, Tsang R, </a:t>
            </a:r>
            <a:r>
              <a:rPr lang="en-US" sz="1300" dirty="0" err="1"/>
              <a:t>Brodaty</a:t>
            </a:r>
            <a:r>
              <a:rPr lang="en-US" sz="1300" dirty="0"/>
              <a:t> H. </a:t>
            </a:r>
            <a:r>
              <a:rPr lang="en-US" sz="1300" i="1" dirty="0" err="1"/>
              <a:t>Behaviour</a:t>
            </a:r>
            <a:r>
              <a:rPr lang="en-US" sz="1300" i="1" dirty="0"/>
              <a:t> Management A Guide to Good Practice: Managing </a:t>
            </a:r>
            <a:r>
              <a:rPr lang="en-US" sz="1300" i="1" dirty="0" err="1"/>
              <a:t>Behavioural</a:t>
            </a:r>
            <a:r>
              <a:rPr lang="en-US" sz="1300" i="1" dirty="0"/>
              <a:t> and Psychological Symptoms of Dementia</a:t>
            </a:r>
            <a:r>
              <a:rPr lang="en-US" sz="1300" dirty="0"/>
              <a:t>. Dementia Support Australia; 2012. Accessed September 19, 2022. </a:t>
            </a:r>
            <a:r>
              <a:rPr lang="en-US" sz="1300" dirty="0">
                <a:hlinkClick r:id="rId5"/>
              </a:rPr>
              <a:t>https://www.dementia.com.au/resource-hub/behaviour-management-a-guide-to-good-practice</a:t>
            </a:r>
            <a:endParaRPr lang="en-US" sz="1300" dirty="0"/>
          </a:p>
          <a:p>
            <a:pPr>
              <a:buFont typeface="+mj-lt"/>
              <a:buAutoNum type="arabicPeriod"/>
            </a:pPr>
            <a:r>
              <a:rPr lang="en-US" sz="1300" dirty="0"/>
              <a:t>Aged Care Quality and Safety Commission. </a:t>
            </a:r>
            <a:r>
              <a:rPr lang="en-US" sz="1300" i="1" dirty="0"/>
              <a:t>Psychotropic medications used in Australia: information for aged care.</a:t>
            </a:r>
            <a:r>
              <a:rPr lang="en-US" sz="1300" dirty="0"/>
              <a:t> Australian Government; 2021. Accessed September 2, 2022. </a:t>
            </a:r>
            <a:r>
              <a:rPr lang="en-US" sz="1300" dirty="0">
                <a:hlinkClick r:id="rId6"/>
              </a:rPr>
              <a:t>https://www.agedcarequality.gov.au/resources/psychotropic-medications-used-australia-information-aged-care</a:t>
            </a:r>
            <a:endParaRPr lang="en-US" sz="1300" dirty="0"/>
          </a:p>
          <a:p>
            <a:pPr>
              <a:buFont typeface="+mj-lt"/>
              <a:buAutoNum type="arabicPeriod"/>
            </a:pPr>
            <a:r>
              <a:rPr lang="en-US" sz="1300" dirty="0"/>
              <a:t>The Royal Commission into Aged Care Quality and Safety. </a:t>
            </a:r>
            <a:r>
              <a:rPr lang="en-US" sz="1300" i="1" dirty="0"/>
              <a:t>Interim Report: Neglect</a:t>
            </a:r>
            <a:r>
              <a:rPr lang="en-US" sz="1300" dirty="0"/>
              <a:t>. Commonwealth of Australia; 2019. Accessed September 19, 2022. </a:t>
            </a:r>
            <a:r>
              <a:rPr lang="en-US" sz="1300" dirty="0">
                <a:hlinkClick r:id="rId7"/>
              </a:rPr>
              <a:t>https://agedcare.royalcommission.gov.au/publications/interim-report</a:t>
            </a:r>
            <a:endParaRPr lang="en-AU" sz="1300" dirty="0"/>
          </a:p>
          <a:p>
            <a:pPr>
              <a:buFont typeface="+mj-lt"/>
              <a:buAutoNum type="arabicPeriod"/>
            </a:pPr>
            <a:r>
              <a:rPr lang="en-US" sz="1300" dirty="0"/>
              <a:t>Harrison, SL, </a:t>
            </a:r>
            <a:r>
              <a:rPr lang="en-US" sz="1300" dirty="0" err="1"/>
              <a:t>Sluggett</a:t>
            </a:r>
            <a:r>
              <a:rPr lang="en-US" sz="1300" dirty="0"/>
              <a:t>, JK, Lang, C, et al. The dispensing of psychotropic medicines to older people before and after they enter residential aged care. </a:t>
            </a:r>
            <a:r>
              <a:rPr lang="en-US" sz="1300" i="1" dirty="0"/>
              <a:t>Med J Aust</a:t>
            </a:r>
            <a:r>
              <a:rPr lang="en-US" sz="1300" dirty="0"/>
              <a:t>. 2020;212(7):309-313. </a:t>
            </a:r>
            <a:r>
              <a:rPr lang="en-AU" sz="1300" dirty="0" err="1"/>
              <a:t>doi</a:t>
            </a:r>
            <a:r>
              <a:rPr lang="en-AU" sz="1300" dirty="0"/>
              <a:t>: 10.5694/mja2.50501</a:t>
            </a:r>
          </a:p>
          <a:p>
            <a:pPr>
              <a:buFont typeface="+mj-lt"/>
              <a:buAutoNum type="arabicPeriod"/>
            </a:pPr>
            <a:r>
              <a:rPr lang="en-AU" sz="1300" dirty="0"/>
              <a:t>Therapeutic Good Administration. </a:t>
            </a:r>
            <a:r>
              <a:rPr lang="en-AU" sz="1300" i="1" dirty="0"/>
              <a:t>Reporting adverse events</a:t>
            </a:r>
            <a:r>
              <a:rPr lang="en-AU" sz="1300" dirty="0"/>
              <a:t>. Dept of Health and Aged Care; 2021. Accessed December 9, 2022. </a:t>
            </a:r>
            <a:r>
              <a:rPr lang="en-US" sz="1300" dirty="0">
                <a:hlinkClick r:id="rId8"/>
              </a:rPr>
              <a:t>https://www.tga.gov.au/resources/resource/guidance/reporting-adverse-events</a:t>
            </a:r>
            <a:endParaRPr lang="en-US" sz="1300" dirty="0"/>
          </a:p>
          <a:p>
            <a:pPr marL="0" indent="0">
              <a:buNone/>
            </a:pPr>
            <a:endParaRPr lang="en-US" sz="1300" dirty="0"/>
          </a:p>
          <a:p>
            <a:pPr marL="0" indent="0">
              <a:buNone/>
            </a:pPr>
            <a:r>
              <a:rPr lang="en-US" sz="1300" dirty="0"/>
              <a:t>Unless specified, all icons included in this presentation are from Flaticon.com</a:t>
            </a:r>
          </a:p>
        </p:txBody>
      </p:sp>
    </p:spTree>
    <p:extLst>
      <p:ext uri="{BB962C8B-B14F-4D97-AF65-F5344CB8AC3E}">
        <p14:creationId xmlns:p14="http://schemas.microsoft.com/office/powerpoint/2010/main" val="230469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6C759-C404-42DE-BD87-50E155606690}"/>
              </a:ext>
            </a:extLst>
          </p:cNvPr>
          <p:cNvSpPr>
            <a:spLocks noGrp="1"/>
          </p:cNvSpPr>
          <p:nvPr>
            <p:ph type="body" sz="quarter" idx="11"/>
          </p:nvPr>
        </p:nvSpPr>
        <p:spPr>
          <a:xfrm>
            <a:off x="306060" y="978761"/>
            <a:ext cx="9547945" cy="466468"/>
          </a:xfrm>
        </p:spPr>
        <p:txBody>
          <a:bodyPr/>
          <a:lstStyle/>
          <a:p>
            <a:r>
              <a:rPr lang="en-AU" dirty="0"/>
              <a:t>Care for people living with dementia and changed behaviours </a:t>
            </a:r>
          </a:p>
        </p:txBody>
      </p:sp>
      <p:sp>
        <p:nvSpPr>
          <p:cNvPr id="3" name="Text Placeholder 2">
            <a:extLst>
              <a:ext uri="{FF2B5EF4-FFF2-40B4-BE49-F238E27FC236}">
                <a16:creationId xmlns:a16="http://schemas.microsoft.com/office/drawing/2014/main" id="{D811B5AF-D03D-4BFB-8B70-C9EC2F6D1103}"/>
              </a:ext>
            </a:extLst>
          </p:cNvPr>
          <p:cNvSpPr>
            <a:spLocks noGrp="1"/>
          </p:cNvSpPr>
          <p:nvPr>
            <p:ph type="body" sz="quarter" idx="13"/>
          </p:nvPr>
        </p:nvSpPr>
        <p:spPr/>
        <p:txBody>
          <a:bodyPr/>
          <a:lstStyle/>
          <a:p>
            <a:r>
              <a:rPr lang="en-AU" dirty="0"/>
              <a:t>Introduction</a:t>
            </a:r>
          </a:p>
        </p:txBody>
      </p:sp>
      <p:sp>
        <p:nvSpPr>
          <p:cNvPr id="5" name="Text Placeholder 4">
            <a:extLst>
              <a:ext uri="{FF2B5EF4-FFF2-40B4-BE49-F238E27FC236}">
                <a16:creationId xmlns:a16="http://schemas.microsoft.com/office/drawing/2014/main" id="{C307BB90-B538-4A66-BD49-9961B60C7D42}"/>
              </a:ext>
            </a:extLst>
          </p:cNvPr>
          <p:cNvSpPr>
            <a:spLocks noGrp="1"/>
          </p:cNvSpPr>
          <p:nvPr>
            <p:ph type="body" sz="quarter" idx="16"/>
          </p:nvPr>
        </p:nvSpPr>
        <p:spPr>
          <a:xfrm>
            <a:off x="300211" y="1925566"/>
            <a:ext cx="10815464" cy="817641"/>
          </a:xfrm>
        </p:spPr>
        <p:txBody>
          <a:bodyPr/>
          <a:lstStyle/>
          <a:p>
            <a:r>
              <a:rPr lang="en-AU" dirty="0"/>
              <a:t>Care for people living with dementia and changed behaviours can be split into two broad strategies:</a:t>
            </a:r>
          </a:p>
          <a:p>
            <a:pPr marL="0" indent="0">
              <a:buNone/>
            </a:pPr>
            <a:endParaRPr lang="en-AU" sz="1500" dirty="0"/>
          </a:p>
        </p:txBody>
      </p:sp>
      <p:sp>
        <p:nvSpPr>
          <p:cNvPr id="6" name="Text Placeholder 4">
            <a:extLst>
              <a:ext uri="{FF2B5EF4-FFF2-40B4-BE49-F238E27FC236}">
                <a16:creationId xmlns:a16="http://schemas.microsoft.com/office/drawing/2014/main" id="{F3847FC6-CACB-40CC-9F91-CDBFA1996BB8}"/>
              </a:ext>
            </a:extLst>
          </p:cNvPr>
          <p:cNvSpPr txBox="1">
            <a:spLocks/>
          </p:cNvSpPr>
          <p:nvPr/>
        </p:nvSpPr>
        <p:spPr>
          <a:xfrm>
            <a:off x="193638" y="2667889"/>
            <a:ext cx="5328621" cy="3299166"/>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b="1" dirty="0"/>
              <a:t>Non-pharmacological strategies</a:t>
            </a:r>
          </a:p>
          <a:p>
            <a:pPr marL="0" indent="0">
              <a:buNone/>
            </a:pPr>
            <a:endParaRPr lang="en-AU" b="1" dirty="0"/>
          </a:p>
          <a:p>
            <a:pPr marL="0" indent="0">
              <a:buNone/>
            </a:pPr>
            <a:r>
              <a:rPr lang="en-AU" i="1" u="sng" dirty="0"/>
              <a:t>Definition</a:t>
            </a:r>
            <a:r>
              <a:rPr lang="en-AU" b="1" dirty="0"/>
              <a:t>: </a:t>
            </a:r>
            <a:r>
              <a:rPr lang="en-AU" dirty="0"/>
              <a:t>non-medication strategies</a:t>
            </a:r>
          </a:p>
          <a:p>
            <a:pPr marL="0" indent="0">
              <a:buNone/>
            </a:pPr>
            <a:endParaRPr lang="en-AU" dirty="0"/>
          </a:p>
          <a:p>
            <a:pPr marL="0" indent="0">
              <a:buNone/>
            </a:pPr>
            <a:r>
              <a:rPr lang="en-AU" i="1" u="sng" dirty="0"/>
              <a:t>Examples</a:t>
            </a:r>
            <a:r>
              <a:rPr lang="en-AU" b="1" dirty="0"/>
              <a:t>:  </a:t>
            </a:r>
            <a:r>
              <a:rPr lang="en-AU" dirty="0"/>
              <a:t>pet therapy, exercise therapy, art therapy</a:t>
            </a:r>
            <a:r>
              <a:rPr lang="en-AU" baseline="30000" dirty="0"/>
              <a:t>2,3</a:t>
            </a:r>
            <a:endParaRPr lang="en-AU" dirty="0"/>
          </a:p>
          <a:p>
            <a:pPr marL="0" indent="0">
              <a:buNone/>
            </a:pPr>
            <a:r>
              <a:rPr lang="en-AU" dirty="0"/>
              <a:t> </a:t>
            </a:r>
          </a:p>
        </p:txBody>
      </p:sp>
      <p:sp>
        <p:nvSpPr>
          <p:cNvPr id="7" name="Rectangle 6">
            <a:extLst>
              <a:ext uri="{FF2B5EF4-FFF2-40B4-BE49-F238E27FC236}">
                <a16:creationId xmlns:a16="http://schemas.microsoft.com/office/drawing/2014/main" id="{73A045EE-40F8-43FD-B237-0D8006C4E0A1}"/>
              </a:ext>
            </a:extLst>
          </p:cNvPr>
          <p:cNvSpPr/>
          <p:nvPr/>
        </p:nvSpPr>
        <p:spPr>
          <a:xfrm>
            <a:off x="6096000" y="2667889"/>
            <a:ext cx="5479229" cy="3323987"/>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Pharmacological strategies </a:t>
            </a:r>
          </a:p>
          <a:p>
            <a:endParaRPr lang="en-AU" sz="2000" b="1"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Definition:</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medication strategies </a:t>
            </a:r>
          </a:p>
          <a:p>
            <a:endParaRPr lang="en-AU" sz="2000"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Example:</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psychotropic medications</a:t>
            </a:r>
          </a:p>
          <a:p>
            <a:endParaRPr lang="en-AU" sz="1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Royal Commission into Aged Care Quality and Safety defines a p</a:t>
            </a:r>
            <a:r>
              <a:rPr lang="en-AU" sz="2000" dirty="0">
                <a:latin typeface="Arial" panose="020B0604020202020204" pitchFamily="34" charset="0"/>
                <a:ea typeface="Calibri" panose="020F0502020204030204" pitchFamily="34" charset="0"/>
                <a:cs typeface="Arial" panose="020B0604020202020204" pitchFamily="34" charset="0"/>
              </a:rPr>
              <a:t>sychotropic medication as:</a:t>
            </a:r>
          </a:p>
          <a:p>
            <a:endParaRPr lang="en-AU" sz="2000" dirty="0">
              <a:latin typeface="Arial" panose="020B0604020202020204" pitchFamily="34" charset="0"/>
              <a:ea typeface="Calibri" panose="020F0502020204030204" pitchFamily="34" charset="0"/>
              <a:cs typeface="Arial" panose="020B0604020202020204" pitchFamily="34" charset="0"/>
            </a:endParaRPr>
          </a:p>
          <a:p>
            <a:pPr algn="ctr"/>
            <a:r>
              <a:rPr lang="en-AU" sz="2000" i="1" dirty="0">
                <a:latin typeface="Arial" panose="020B0604020202020204" pitchFamily="34" charset="0"/>
                <a:ea typeface="Calibri" panose="020F0502020204030204" pitchFamily="34" charset="0"/>
                <a:cs typeface="Arial" panose="020B0604020202020204" pitchFamily="34" charset="0"/>
              </a:rPr>
              <a:t>“Any drug capable of affecting the mind, emotions, and behaviour”</a:t>
            </a:r>
            <a:r>
              <a:rPr lang="en-AU" sz="2000" baseline="30000" dirty="0">
                <a:latin typeface="Arial" panose="020B0604020202020204" pitchFamily="34" charset="0"/>
                <a:ea typeface="Calibri" panose="020F0502020204030204" pitchFamily="34" charset="0"/>
                <a:cs typeface="Arial" panose="020B0604020202020204" pitchFamily="34" charset="0"/>
              </a:rPr>
              <a:t> 4</a:t>
            </a:r>
            <a:endParaRPr lang="en-AU" sz="2000" i="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846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06060" y="978761"/>
            <a:ext cx="9720067" cy="466468"/>
          </a:xfrm>
        </p:spPr>
        <p:txBody>
          <a:bodyPr/>
          <a:lstStyle/>
          <a:p>
            <a:r>
              <a:rPr lang="en-US" dirty="0"/>
              <a:t>Use of Psychotropic Medications in People Living with Dementia and in Residential Aged Care</a:t>
            </a:r>
            <a:endParaRPr lang="en-AU" dirty="0">
              <a:solidFill>
                <a:srgbClr val="FF0000"/>
              </a:solidFill>
            </a:endParaRPr>
          </a:p>
        </p:txBody>
      </p:sp>
      <p:sp>
        <p:nvSpPr>
          <p:cNvPr id="9" name="Text Placeholder 8">
            <a:extLst>
              <a:ext uri="{FF2B5EF4-FFF2-40B4-BE49-F238E27FC236}">
                <a16:creationId xmlns:a16="http://schemas.microsoft.com/office/drawing/2014/main" id="{70767F70-8837-C574-7F37-29680CC1EDC7}"/>
              </a:ext>
            </a:extLst>
          </p:cNvPr>
          <p:cNvSpPr>
            <a:spLocks noGrp="1"/>
          </p:cNvSpPr>
          <p:nvPr>
            <p:ph type="body" sz="quarter" idx="13"/>
          </p:nvPr>
        </p:nvSpPr>
        <p:spPr/>
        <p:txBody>
          <a:bodyPr/>
          <a:lstStyle/>
          <a:p>
            <a:r>
              <a:rPr lang="en-US" dirty="0"/>
              <a:t>Introduction</a:t>
            </a:r>
          </a:p>
        </p:txBody>
      </p:sp>
      <p:sp>
        <p:nvSpPr>
          <p:cNvPr id="11" name="Text Placeholder 10">
            <a:extLst>
              <a:ext uri="{FF2B5EF4-FFF2-40B4-BE49-F238E27FC236}">
                <a16:creationId xmlns:a16="http://schemas.microsoft.com/office/drawing/2014/main" id="{6F2CC579-8514-1A52-92DD-BB280653313B}"/>
              </a:ext>
            </a:extLst>
          </p:cNvPr>
          <p:cNvSpPr>
            <a:spLocks noGrp="1"/>
          </p:cNvSpPr>
          <p:nvPr>
            <p:ph type="body" sz="quarter" idx="16"/>
          </p:nvPr>
        </p:nvSpPr>
        <p:spPr>
          <a:xfrm>
            <a:off x="4483416" y="2039178"/>
            <a:ext cx="6549340" cy="4109011"/>
          </a:xfrm>
        </p:spPr>
        <p:txBody>
          <a:bodyPr/>
          <a:lstStyle/>
          <a:p>
            <a:pPr>
              <a:lnSpc>
                <a:spcPct val="100000"/>
              </a:lnSpc>
              <a:spcBef>
                <a:spcPts val="600"/>
              </a:spcBef>
            </a:pPr>
            <a:r>
              <a:rPr lang="en-AU" sz="2000" dirty="0">
                <a:latin typeface="Arial" panose="020B0604020202020204" pitchFamily="34" charset="0"/>
                <a:cs typeface="Arial" panose="020B0604020202020204" pitchFamily="34" charset="0"/>
              </a:rPr>
              <a:t>The Royal Commission into Aged Care Quality and Safety Interim Report: Neglect highlighted an overreliance on psychotropic medications</a:t>
            </a:r>
            <a:r>
              <a:rPr lang="en-AU" sz="2000" baseline="30000" dirty="0">
                <a:latin typeface="Arial" panose="020B0604020202020204" pitchFamily="34" charset="0"/>
                <a:cs typeface="Arial" panose="020B0604020202020204" pitchFamily="34" charset="0"/>
              </a:rPr>
              <a:t>5</a:t>
            </a:r>
          </a:p>
          <a:p>
            <a:pPr marL="342900" indent="-342900">
              <a:lnSpc>
                <a:spcPct val="100000"/>
              </a:lnSpc>
              <a:spcBef>
                <a:spcPts val="600"/>
              </a:spcBef>
              <a:buFont typeface="Arial" panose="020B0604020202020204" pitchFamily="34" charset="0"/>
              <a:buChar char="•"/>
            </a:pPr>
            <a:endParaRPr lang="en-AU" sz="500"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r>
              <a:rPr lang="en-AU" sz="2000" dirty="0">
                <a:effectLst/>
                <a:latin typeface="Arial" panose="020B0604020202020204" pitchFamily="34" charset="0"/>
                <a:ea typeface="Calibri" panose="020F0502020204030204" pitchFamily="34" charset="0"/>
                <a:cs typeface="Arial" panose="020B0604020202020204" pitchFamily="34" charset="0"/>
              </a:rPr>
              <a:t>Psychotropic medications</a:t>
            </a:r>
            <a:r>
              <a:rPr lang="en-AU" dirty="0">
                <a:ea typeface="Calibri" panose="020F0502020204030204" pitchFamily="34" charset="0"/>
              </a:rPr>
              <a:t> such as </a:t>
            </a:r>
            <a:r>
              <a:rPr lang="en-AU" sz="2000" dirty="0">
                <a:effectLst/>
                <a:latin typeface="Arial" panose="020B0604020202020204" pitchFamily="34" charset="0"/>
                <a:ea typeface="Calibri" panose="020F0502020204030204" pitchFamily="34" charset="0"/>
                <a:cs typeface="Arial" panose="020B0604020202020204" pitchFamily="34" charset="0"/>
              </a:rPr>
              <a:t>antipsychotics are associated with adverse outcomes for people living with dementia:</a:t>
            </a:r>
          </a:p>
          <a:p>
            <a:pPr lvl="1">
              <a:lnSpc>
                <a:spcPct val="100000"/>
              </a:lnSpc>
              <a:spcAft>
                <a:spcPts val="300"/>
              </a:spcAft>
            </a:pPr>
            <a:r>
              <a:rPr lang="en-AU" sz="1800" dirty="0">
                <a:latin typeface="Arial" panose="020B0604020202020204" pitchFamily="34" charset="0"/>
                <a:cs typeface="Arial" panose="020B0604020202020204" pitchFamily="34" charset="0"/>
              </a:rPr>
              <a:t>Sedation e.g. drowsiness, sleepiness</a:t>
            </a:r>
            <a:endParaRPr lang="en-AU" sz="1000" dirty="0">
              <a:latin typeface="Arial" panose="020B0604020202020204" pitchFamily="34" charset="0"/>
              <a:cs typeface="Arial" panose="020B0604020202020204" pitchFamily="34" charset="0"/>
            </a:endParaRPr>
          </a:p>
          <a:p>
            <a:pPr lvl="1">
              <a:lnSpc>
                <a:spcPct val="100000"/>
              </a:lnSpc>
              <a:spcAft>
                <a:spcPts val="300"/>
              </a:spcAft>
            </a:pPr>
            <a:r>
              <a:rPr lang="en-AU" sz="1800" dirty="0">
                <a:latin typeface="Arial" panose="020B0604020202020204" pitchFamily="34" charset="0"/>
                <a:cs typeface="Arial" panose="020B0604020202020204" pitchFamily="34" charset="0"/>
              </a:rPr>
              <a:t>Falls</a:t>
            </a:r>
            <a:endParaRPr lang="en-AU" sz="1000" dirty="0">
              <a:latin typeface="Arial" panose="020B0604020202020204" pitchFamily="34" charset="0"/>
              <a:cs typeface="Arial" panose="020B0604020202020204" pitchFamily="34" charset="0"/>
            </a:endParaRPr>
          </a:p>
          <a:p>
            <a:pPr lvl="1">
              <a:lnSpc>
                <a:spcPct val="100000"/>
              </a:lnSpc>
              <a:spcAft>
                <a:spcPts val="300"/>
              </a:spcAft>
            </a:pPr>
            <a:r>
              <a:rPr lang="en-AU" sz="1800" dirty="0">
                <a:latin typeface="Arial" panose="020B0604020202020204" pitchFamily="34" charset="0"/>
                <a:cs typeface="Arial" panose="020B0604020202020204" pitchFamily="34" charset="0"/>
              </a:rPr>
              <a:t>Stroke</a:t>
            </a:r>
            <a:endParaRPr lang="en-AU" sz="1000" baseline="30000" dirty="0">
              <a:latin typeface="Arial" panose="020B0604020202020204" pitchFamily="34" charset="0"/>
              <a:cs typeface="Arial" panose="020B0604020202020204" pitchFamily="34" charset="0"/>
            </a:endParaRPr>
          </a:p>
          <a:p>
            <a:pPr lvl="1">
              <a:lnSpc>
                <a:spcPct val="100000"/>
              </a:lnSpc>
              <a:spcAft>
                <a:spcPts val="300"/>
              </a:spcAft>
            </a:pPr>
            <a:r>
              <a:rPr lang="en-AU" sz="1800" dirty="0">
                <a:latin typeface="Arial" panose="020B0604020202020204" pitchFamily="34" charset="0"/>
                <a:cs typeface="Arial" panose="020B0604020202020204" pitchFamily="34" charset="0"/>
              </a:rPr>
              <a:t>Death</a:t>
            </a:r>
            <a:r>
              <a:rPr lang="en-AU" sz="1800" baseline="30000" dirty="0">
                <a:latin typeface="Arial" panose="020B0604020202020204" pitchFamily="34" charset="0"/>
                <a:cs typeface="Arial" panose="020B0604020202020204" pitchFamily="34" charset="0"/>
              </a:rPr>
              <a:t> </a:t>
            </a:r>
            <a:endParaRPr lang="en-AU" sz="1800" dirty="0">
              <a:latin typeface="Arial" panose="020B0604020202020204" pitchFamily="34" charset="0"/>
              <a:cs typeface="Arial" panose="020B0604020202020204" pitchFamily="34" charset="0"/>
            </a:endParaRPr>
          </a:p>
          <a:p>
            <a:pPr lvl="1" indent="-342900">
              <a:lnSpc>
                <a:spcPct val="100000"/>
              </a:lnSpc>
              <a:spcBef>
                <a:spcPts val="600"/>
              </a:spcBef>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03607142-D4DC-D04B-BC50-093641E450BC}"/>
              </a:ext>
            </a:extLst>
          </p:cNvPr>
          <p:cNvPicPr>
            <a:picLocks noChangeAspect="1"/>
          </p:cNvPicPr>
          <p:nvPr/>
        </p:nvPicPr>
        <p:blipFill>
          <a:blip r:embed="rId3"/>
          <a:stretch>
            <a:fillRect/>
          </a:stretch>
        </p:blipFill>
        <p:spPr>
          <a:xfrm>
            <a:off x="481009" y="2039178"/>
            <a:ext cx="3679324" cy="3616747"/>
          </a:xfrm>
          <a:prstGeom prst="rect">
            <a:avLst/>
          </a:prstGeom>
        </p:spPr>
      </p:pic>
    </p:spTree>
    <p:extLst>
      <p:ext uri="{BB962C8B-B14F-4D97-AF65-F5344CB8AC3E}">
        <p14:creationId xmlns:p14="http://schemas.microsoft.com/office/powerpoint/2010/main" val="650906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26B7B-DA86-2921-F44C-3FC1B0B69822}"/>
              </a:ext>
            </a:extLst>
          </p:cNvPr>
          <p:cNvSpPr>
            <a:spLocks noGrp="1"/>
          </p:cNvSpPr>
          <p:nvPr>
            <p:ph type="body" sz="quarter" idx="11"/>
          </p:nvPr>
        </p:nvSpPr>
        <p:spPr>
          <a:xfrm>
            <a:off x="306060" y="978761"/>
            <a:ext cx="9646832" cy="466468"/>
          </a:xfrm>
        </p:spPr>
        <p:txBody>
          <a:bodyPr/>
          <a:lstStyle/>
          <a:p>
            <a:r>
              <a:rPr lang="en-US" dirty="0"/>
              <a:t>Clinical Practice Guideline for Appropriate Use of Psychotropic Medications in People Living with Dementia and in Residential Aged Care</a:t>
            </a:r>
          </a:p>
          <a:p>
            <a:endParaRPr lang="en-US" dirty="0"/>
          </a:p>
        </p:txBody>
      </p:sp>
      <p:sp>
        <p:nvSpPr>
          <p:cNvPr id="3" name="Text Placeholder 2">
            <a:extLst>
              <a:ext uri="{FF2B5EF4-FFF2-40B4-BE49-F238E27FC236}">
                <a16:creationId xmlns:a16="http://schemas.microsoft.com/office/drawing/2014/main" id="{D19612F2-AFCB-5D84-BFB1-231B5DE654E1}"/>
              </a:ext>
            </a:extLst>
          </p:cNvPr>
          <p:cNvSpPr>
            <a:spLocks noGrp="1"/>
          </p:cNvSpPr>
          <p:nvPr>
            <p:ph type="body" sz="quarter" idx="13"/>
          </p:nvPr>
        </p:nvSpPr>
        <p:spPr/>
        <p:txBody>
          <a:bodyPr/>
          <a:lstStyle/>
          <a:p>
            <a:r>
              <a:rPr lang="en-US" dirty="0"/>
              <a:t>Introduction</a:t>
            </a:r>
          </a:p>
        </p:txBody>
      </p:sp>
      <p:sp>
        <p:nvSpPr>
          <p:cNvPr id="5" name="Text Placeholder 4">
            <a:extLst>
              <a:ext uri="{FF2B5EF4-FFF2-40B4-BE49-F238E27FC236}">
                <a16:creationId xmlns:a16="http://schemas.microsoft.com/office/drawing/2014/main" id="{A20FBB3D-7985-A766-7FF2-936E7D1886CD}"/>
              </a:ext>
            </a:extLst>
          </p:cNvPr>
          <p:cNvSpPr>
            <a:spLocks noGrp="1"/>
          </p:cNvSpPr>
          <p:nvPr>
            <p:ph type="body" sz="quarter" idx="16"/>
          </p:nvPr>
        </p:nvSpPr>
        <p:spPr>
          <a:xfrm>
            <a:off x="5251938" y="2097681"/>
            <a:ext cx="6224954" cy="3781558"/>
          </a:xfrm>
        </p:spPr>
        <p:txBody>
          <a:bodyPr/>
          <a:lstStyle/>
          <a:p>
            <a:r>
              <a:rPr lang="en-AU" dirty="0"/>
              <a:t>Three most common psychotropic medications implicated in restrictive practice in residential aged care are:</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Antipsychotics</a:t>
            </a:r>
          </a:p>
          <a:p>
            <a:pPr lvl="1">
              <a:lnSpc>
                <a:spcPct val="125000"/>
              </a:lnSpc>
              <a:spcAft>
                <a:spcPts val="300"/>
              </a:spcAft>
            </a:pPr>
            <a:r>
              <a:rPr lang="en-AU" sz="2000" dirty="0">
                <a:latin typeface="Arial" panose="020B0604020202020204" pitchFamily="34" charset="0"/>
                <a:ea typeface="Calibri" panose="020F0502020204030204" pitchFamily="34" charset="0"/>
                <a:cs typeface="Arial" panose="020B0604020202020204" pitchFamily="34" charset="0"/>
              </a:rPr>
              <a:t>Benzodiazepines</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Antidepressants</a:t>
            </a:r>
            <a:r>
              <a:rPr lang="en-AU" sz="2000" baseline="30000" dirty="0">
                <a:effectLst/>
                <a:latin typeface="Arial" panose="020B0604020202020204" pitchFamily="34" charset="0"/>
                <a:ea typeface="Calibri" panose="020F0502020204030204" pitchFamily="34" charset="0"/>
                <a:cs typeface="Arial" panose="020B0604020202020204" pitchFamily="34" charset="0"/>
              </a:rPr>
              <a:t>4</a:t>
            </a:r>
            <a:r>
              <a:rPr lang="en-AU" sz="2000" dirty="0">
                <a:effectLst/>
                <a:latin typeface="Arial" panose="020B0604020202020204" pitchFamily="34" charset="0"/>
                <a:ea typeface="Calibri" panose="020F0502020204030204" pitchFamily="34" charset="0"/>
                <a:cs typeface="Arial" panose="020B0604020202020204" pitchFamily="34" charset="0"/>
              </a:rPr>
              <a:t> </a:t>
            </a:r>
          </a:p>
          <a:p>
            <a:endParaRPr lang="en-AU" sz="1000" dirty="0">
              <a:ea typeface="Calibri" panose="020F0502020204030204" pitchFamily="34" charset="0"/>
            </a:endParaRPr>
          </a:p>
          <a:p>
            <a:r>
              <a:rPr lang="en-AU" dirty="0">
                <a:ea typeface="Calibri" panose="020F0502020204030204" pitchFamily="34" charset="0"/>
              </a:rPr>
              <a:t>T</a:t>
            </a:r>
            <a:r>
              <a:rPr lang="en-AU" dirty="0">
                <a:effectLst/>
                <a:latin typeface="Arial" panose="020B0604020202020204" pitchFamily="34" charset="0"/>
                <a:ea typeface="Calibri" panose="020F0502020204030204" pitchFamily="34" charset="0"/>
              </a:rPr>
              <a:t>he new clinical practice guideline focuses on the appropriate medication use of antipsychotics, benzodiazepines and antidepressants </a:t>
            </a:r>
            <a:endParaRPr lang="en-US" dirty="0"/>
          </a:p>
        </p:txBody>
      </p:sp>
      <p:pic>
        <p:nvPicPr>
          <p:cNvPr id="6" name="Picture 5">
            <a:extLst>
              <a:ext uri="{FF2B5EF4-FFF2-40B4-BE49-F238E27FC236}">
                <a16:creationId xmlns:a16="http://schemas.microsoft.com/office/drawing/2014/main" id="{761F1556-F477-2710-354C-FF5386338D52}"/>
              </a:ext>
            </a:extLst>
          </p:cNvPr>
          <p:cNvPicPr>
            <a:picLocks noChangeAspect="1"/>
          </p:cNvPicPr>
          <p:nvPr/>
        </p:nvPicPr>
        <p:blipFill rotWithShape="1">
          <a:blip r:embed="rId2"/>
          <a:srcRect r="38311"/>
          <a:stretch/>
        </p:blipFill>
        <p:spPr>
          <a:xfrm>
            <a:off x="222739" y="2153374"/>
            <a:ext cx="5029199" cy="3820529"/>
          </a:xfrm>
          <a:prstGeom prst="rect">
            <a:avLst/>
          </a:prstGeom>
        </p:spPr>
      </p:pic>
    </p:spTree>
    <p:extLst>
      <p:ext uri="{BB962C8B-B14F-4D97-AF65-F5344CB8AC3E}">
        <p14:creationId xmlns:p14="http://schemas.microsoft.com/office/powerpoint/2010/main" val="43879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p:txBody>
          <a:bodyPr/>
          <a:lstStyle/>
          <a:p>
            <a:r>
              <a:rPr lang="en-US" dirty="0"/>
              <a:t>Group discussion - what is an antipsychotic?</a:t>
            </a:r>
          </a:p>
          <a:p>
            <a:endParaRPr lang="en-US" dirty="0"/>
          </a:p>
        </p:txBody>
      </p:sp>
      <p:sp>
        <p:nvSpPr>
          <p:cNvPr id="5" name="Text Placeholder 4">
            <a:extLst>
              <a:ext uri="{FF2B5EF4-FFF2-40B4-BE49-F238E27FC236}">
                <a16:creationId xmlns:a16="http://schemas.microsoft.com/office/drawing/2014/main" id="{E65F9060-196C-D00E-6D84-503A78B26B89}"/>
              </a:ext>
            </a:extLst>
          </p:cNvPr>
          <p:cNvSpPr>
            <a:spLocks noGrp="1"/>
          </p:cNvSpPr>
          <p:nvPr>
            <p:ph type="body" sz="quarter" idx="16"/>
          </p:nvPr>
        </p:nvSpPr>
        <p:spPr>
          <a:xfrm>
            <a:off x="300211" y="1600200"/>
            <a:ext cx="10815464" cy="4499386"/>
          </a:xfrm>
        </p:spPr>
        <p:txBody>
          <a:bodyPr/>
          <a:lstStyle/>
          <a:p>
            <a:endParaRPr lang="en-AU" baseline="30000" dirty="0"/>
          </a:p>
          <a:p>
            <a:pPr marL="0" indent="0">
              <a:buNone/>
            </a:pPr>
            <a:endParaRPr lang="en-AU" baseline="30000" dirty="0"/>
          </a:p>
          <a:p>
            <a:endParaRPr lang="en-AU" baseline="30000" dirty="0"/>
          </a:p>
          <a:p>
            <a:endParaRPr lang="en-AU" baseline="30000" dirty="0"/>
          </a:p>
          <a:p>
            <a:pPr marL="0" indent="0">
              <a:buNone/>
            </a:pPr>
            <a:endParaRPr lang="en-US" dirty="0"/>
          </a:p>
        </p:txBody>
      </p:sp>
    </p:spTree>
    <p:extLst>
      <p:ext uri="{BB962C8B-B14F-4D97-AF65-F5344CB8AC3E}">
        <p14:creationId xmlns:p14="http://schemas.microsoft.com/office/powerpoint/2010/main" val="3210865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p:txBody>
          <a:bodyPr/>
          <a:lstStyle/>
          <a:p>
            <a:r>
              <a:rPr lang="en-US" dirty="0"/>
              <a:t>What is an antipsychotic?</a:t>
            </a:r>
          </a:p>
          <a:p>
            <a:endParaRPr lang="en-US" dirty="0"/>
          </a:p>
        </p:txBody>
      </p:sp>
      <p:sp>
        <p:nvSpPr>
          <p:cNvPr id="5" name="Text Placeholder 4">
            <a:extLst>
              <a:ext uri="{FF2B5EF4-FFF2-40B4-BE49-F238E27FC236}">
                <a16:creationId xmlns:a16="http://schemas.microsoft.com/office/drawing/2014/main" id="{E65F9060-196C-D00E-6D84-503A78B26B89}"/>
              </a:ext>
            </a:extLst>
          </p:cNvPr>
          <p:cNvSpPr>
            <a:spLocks noGrp="1"/>
          </p:cNvSpPr>
          <p:nvPr>
            <p:ph type="body" sz="quarter" idx="16"/>
          </p:nvPr>
        </p:nvSpPr>
        <p:spPr>
          <a:xfrm>
            <a:off x="300211" y="1449587"/>
            <a:ext cx="10815464" cy="5082103"/>
          </a:xfrm>
        </p:spPr>
        <p:txBody>
          <a:bodyPr/>
          <a:lstStyle/>
          <a:p>
            <a:r>
              <a:rPr lang="en-AU" dirty="0"/>
              <a:t>Antipsychotics are mainly used to treat psychosis and other psychotic disorders</a:t>
            </a:r>
          </a:p>
          <a:p>
            <a:endParaRPr lang="en-AU" sz="1000" dirty="0"/>
          </a:p>
          <a:p>
            <a:r>
              <a:rPr lang="en-AU" dirty="0"/>
              <a:t>Symptoms of psychosis can include:</a:t>
            </a:r>
          </a:p>
          <a:p>
            <a:pPr lvl="1"/>
            <a:r>
              <a:rPr lang="en-AU" sz="2000" dirty="0">
                <a:latin typeface="Arial" panose="020B0604020202020204" pitchFamily="34" charset="0"/>
                <a:cs typeface="Arial" panose="020B0604020202020204" pitchFamily="34" charset="0"/>
              </a:rPr>
              <a:t>Hallucinations - sensing things that are not really there </a:t>
            </a:r>
          </a:p>
          <a:p>
            <a:pPr lvl="1"/>
            <a:r>
              <a:rPr lang="en-AU" sz="2000" dirty="0">
                <a:latin typeface="Arial" panose="020B0604020202020204" pitchFamily="34" charset="0"/>
                <a:cs typeface="Arial" panose="020B0604020202020204" pitchFamily="34" charset="0"/>
              </a:rPr>
              <a:t>Delusions - having beliefs that are not based in reality</a:t>
            </a:r>
            <a:r>
              <a:rPr lang="en-AU" sz="2000" baseline="30000" dirty="0">
                <a:latin typeface="Arial" panose="020B0604020202020204" pitchFamily="34" charset="0"/>
                <a:cs typeface="Arial" panose="020B0604020202020204" pitchFamily="34" charset="0"/>
              </a:rPr>
              <a:t>2-4</a:t>
            </a:r>
            <a:r>
              <a:rPr lang="en-AU" sz="2000" dirty="0">
                <a:latin typeface="Arial" panose="020B0604020202020204" pitchFamily="34" charset="0"/>
                <a:cs typeface="Arial" panose="020B0604020202020204" pitchFamily="34" charset="0"/>
              </a:rPr>
              <a:t> </a:t>
            </a:r>
          </a:p>
          <a:p>
            <a:pPr marL="457200" lvl="1" indent="0">
              <a:buNone/>
            </a:pPr>
            <a:endParaRPr lang="en-AU" sz="1000" dirty="0">
              <a:latin typeface="Arial" panose="020B0604020202020204" pitchFamily="34" charset="0"/>
              <a:cs typeface="Arial" panose="020B0604020202020204" pitchFamily="34" charset="0"/>
            </a:endParaRPr>
          </a:p>
          <a:p>
            <a:r>
              <a:rPr lang="en-AU" dirty="0"/>
              <a:t>There are two main types of antipsychotics: </a:t>
            </a:r>
          </a:p>
          <a:p>
            <a:pPr lvl="1"/>
            <a:r>
              <a:rPr lang="en-AU" sz="2000" dirty="0">
                <a:latin typeface="Arial" panose="020B0604020202020204" pitchFamily="34" charset="0"/>
                <a:cs typeface="Arial" panose="020B0604020202020204" pitchFamily="34" charset="0"/>
              </a:rPr>
              <a:t>First generation antipsychotics (e.g. haloperidol) </a:t>
            </a:r>
          </a:p>
          <a:p>
            <a:pPr lvl="1"/>
            <a:r>
              <a:rPr lang="en-AU" sz="2000" dirty="0">
                <a:latin typeface="Arial" panose="020B0604020202020204" pitchFamily="34" charset="0"/>
                <a:cs typeface="Arial" panose="020B0604020202020204" pitchFamily="34" charset="0"/>
              </a:rPr>
              <a:t>Second generation antipsychotics (e.g. risperidone, olanzapine, quetiapine)</a:t>
            </a:r>
          </a:p>
          <a:p>
            <a:pPr lvl="1"/>
            <a:endParaRPr lang="en-AU" sz="1000" dirty="0">
              <a:latin typeface="Arial" panose="020B0604020202020204" pitchFamily="34" charset="0"/>
              <a:cs typeface="Arial" panose="020B0604020202020204" pitchFamily="34" charset="0"/>
            </a:endParaRPr>
          </a:p>
          <a:p>
            <a:r>
              <a:rPr lang="en-AU" dirty="0"/>
              <a:t>Sometimes antipsychotics are prescribed to people living with dementia and changed behaviours</a:t>
            </a:r>
          </a:p>
          <a:p>
            <a:endParaRPr lang="en-AU" sz="1000" dirty="0"/>
          </a:p>
          <a:p>
            <a:r>
              <a:rPr lang="en-AU" dirty="0"/>
              <a:t>One Australian study</a:t>
            </a:r>
            <a:r>
              <a:rPr lang="en-AU" baseline="30000" dirty="0"/>
              <a:t>6</a:t>
            </a:r>
            <a:r>
              <a:rPr lang="en-AU" dirty="0"/>
              <a:t> reports 21% of residents are dispensed antipsychotics within three months of admission to residential aged care, with higher rates of antipsychotic use among residents living with dementia</a:t>
            </a:r>
            <a:endParaRPr lang="en-AU" baseline="30000" dirty="0"/>
          </a:p>
        </p:txBody>
      </p:sp>
      <p:pic>
        <p:nvPicPr>
          <p:cNvPr id="6" name="Picture 5">
            <a:extLst>
              <a:ext uri="{FF2B5EF4-FFF2-40B4-BE49-F238E27FC236}">
                <a16:creationId xmlns:a16="http://schemas.microsoft.com/office/drawing/2014/main" id="{CFA474D5-F336-4018-8A3F-000DC18D7FCB}"/>
              </a:ext>
            </a:extLst>
          </p:cNvPr>
          <p:cNvPicPr/>
          <p:nvPr/>
        </p:nvPicPr>
        <p:blipFill rotWithShape="1">
          <a:blip r:embed="rId3">
            <a:biLevel thresh="50000"/>
          </a:blip>
          <a:srcRect t="14069" b="10460"/>
          <a:stretch/>
        </p:blipFill>
        <p:spPr>
          <a:xfrm>
            <a:off x="8667750" y="2046605"/>
            <a:ext cx="1924050" cy="1772920"/>
          </a:xfrm>
          <a:prstGeom prst="rect">
            <a:avLst/>
          </a:prstGeom>
        </p:spPr>
      </p:pic>
    </p:spTree>
    <p:extLst>
      <p:ext uri="{BB962C8B-B14F-4D97-AF65-F5344CB8AC3E}">
        <p14:creationId xmlns:p14="http://schemas.microsoft.com/office/powerpoint/2010/main" val="3076088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5E2FD6-DE9C-426F-901C-425ACE46C6C4}"/>
              </a:ext>
            </a:extLst>
          </p:cNvPr>
          <p:cNvSpPr>
            <a:spLocks noGrp="1"/>
          </p:cNvSpPr>
          <p:nvPr>
            <p:ph type="body" sz="quarter" idx="13"/>
          </p:nvPr>
        </p:nvSpPr>
        <p:spPr>
          <a:xfrm>
            <a:off x="306059" y="326309"/>
            <a:ext cx="9913705" cy="736956"/>
          </a:xfrm>
        </p:spPr>
        <p:txBody>
          <a:bodyPr/>
          <a:lstStyle/>
          <a:p>
            <a:r>
              <a:rPr lang="en-AU" dirty="0"/>
              <a:t>Group discussion – when should antipsychotics be considered for people living with dementia and changed behaviours?</a:t>
            </a:r>
          </a:p>
        </p:txBody>
      </p:sp>
      <p:sp>
        <p:nvSpPr>
          <p:cNvPr id="5" name="Text Placeholder 4">
            <a:extLst>
              <a:ext uri="{FF2B5EF4-FFF2-40B4-BE49-F238E27FC236}">
                <a16:creationId xmlns:a16="http://schemas.microsoft.com/office/drawing/2014/main" id="{E5BE804B-0997-4B3C-A067-AF0AE999A6CF}"/>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262768085"/>
      </p:ext>
    </p:extLst>
  </p:cSld>
  <p:clrMapOvr>
    <a:masterClrMapping/>
  </p:clrMapOvr>
</p:sld>
</file>

<file path=ppt/theme/theme1.xml><?xml version="1.0" encoding="utf-8"?>
<a:theme xmlns:a="http://schemas.openxmlformats.org/drawingml/2006/main" name="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33874</TotalTime>
  <Words>2149</Words>
  <Application>Microsoft Office PowerPoint</Application>
  <PresentationFormat>Widescreen</PresentationFormat>
  <Paragraphs>365</Paragraphs>
  <Slides>30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Narrow</vt:lpstr>
      <vt:lpstr>Calibri</vt:lpstr>
      <vt:lpstr>Courier New</vt:lpstr>
      <vt:lpstr>Times New Roman</vt:lpstr>
      <vt:lpstr>Wingdings</vt:lpstr>
      <vt:lpstr>Image 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Burnett</dc:creator>
  <cp:lastModifiedBy>Michelle Steeper</cp:lastModifiedBy>
  <cp:revision>1020</cp:revision>
  <cp:lastPrinted>2023-02-24T02:44:29Z</cp:lastPrinted>
  <dcterms:created xsi:type="dcterms:W3CDTF">2017-05-31T01:24:04Z</dcterms:created>
  <dcterms:modified xsi:type="dcterms:W3CDTF">2023-10-27T01:32:20Z</dcterms:modified>
</cp:coreProperties>
</file>