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3" r:id="rId2"/>
    <p:sldId id="278" r:id="rId3"/>
    <p:sldId id="279" r:id="rId4"/>
    <p:sldId id="284" r:id="rId5"/>
    <p:sldId id="280" r:id="rId6"/>
    <p:sldId id="282" r:id="rId7"/>
    <p:sldId id="285" r:id="rId8"/>
    <p:sldId id="286" r:id="rId9"/>
    <p:sldId id="287" r:id="rId10"/>
  </p:sldIdLst>
  <p:sldSz cx="9144000" cy="6858000" type="screen4x3"/>
  <p:notesSz cx="6883400" cy="10033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A3C646"/>
    <a:srgbClr val="FFD118"/>
    <a:srgbClr val="2FB2E3"/>
    <a:srgbClr val="30688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107" d="100"/>
          <a:sy n="107" d="100"/>
        </p:scale>
        <p:origin x="-11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214" y="-72"/>
      </p:cViewPr>
      <p:guideLst>
        <p:guide orient="horz" pos="3160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A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29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AU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31350"/>
            <a:ext cx="2982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A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9531350"/>
            <a:ext cx="29829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6BD1B42-DF10-46FC-9869-95C9F771DE33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A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29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AU"/>
          </a:p>
        </p:txBody>
      </p:sp>
      <p:sp>
        <p:nvSpPr>
          <p:cNvPr id="112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3450" y="752475"/>
            <a:ext cx="5016500" cy="3762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765675"/>
            <a:ext cx="504825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31350"/>
            <a:ext cx="2982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A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531350"/>
            <a:ext cx="29829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EA3F01F-8EFB-45E4-A29B-3F64C3FF39F6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167915-9A8D-4A66-84FB-5F45CE6367BF}" type="slidenum">
              <a:rPr lang="en-AU"/>
              <a:pPr/>
              <a:t>1</a:t>
            </a:fld>
            <a:endParaRPr lang="en-AU"/>
          </a:p>
        </p:txBody>
      </p:sp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6" name="Picture 8" descr="doc-pp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9094" name="Rectangle 6"/>
          <p:cNvSpPr>
            <a:spLocks noChangeArrowheads="1"/>
          </p:cNvSpPr>
          <p:nvPr userDrawn="1"/>
        </p:nvSpPr>
        <p:spPr bwMode="auto">
          <a:xfrm>
            <a:off x="1476375" y="3284538"/>
            <a:ext cx="5905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GB" sz="3600" b="1">
                <a:solidFill>
                  <a:srgbClr val="A3C646"/>
                </a:solidFill>
                <a:latin typeface="Arial" charset="0"/>
              </a:rPr>
              <a:t>Powerpoint heading goes here</a:t>
            </a:r>
            <a:endParaRPr lang="en-AU" sz="3600" b="1">
              <a:solidFill>
                <a:srgbClr val="A3C646"/>
              </a:solidFill>
              <a:latin typeface="Arial" charset="0"/>
            </a:endParaRPr>
          </a:p>
        </p:txBody>
      </p:sp>
      <p:sp>
        <p:nvSpPr>
          <p:cNvPr id="89095" name="Rectangle 7"/>
          <p:cNvSpPr>
            <a:spLocks noChangeArrowheads="1"/>
          </p:cNvSpPr>
          <p:nvPr userDrawn="1"/>
        </p:nvSpPr>
        <p:spPr bwMode="auto">
          <a:xfrm>
            <a:off x="2411413" y="4581525"/>
            <a:ext cx="59055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GB" sz="3600" b="1">
                <a:solidFill>
                  <a:srgbClr val="A3C646"/>
                </a:solidFill>
                <a:latin typeface="Arial" charset="0"/>
              </a:rPr>
              <a:t>Sub heading and introduction Sub heading and introduction Sub heading and introduction Sub heading and introduction Sub heading and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1438275"/>
            <a:ext cx="1944687" cy="4505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7088" y="1438275"/>
            <a:ext cx="5686425" cy="4505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2349500"/>
            <a:ext cx="38100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9488" y="2349500"/>
            <a:ext cx="38100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438275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Heading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2349500"/>
            <a:ext cx="7772400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Level 1</a:t>
            </a:r>
          </a:p>
          <a:p>
            <a:pPr lvl="1"/>
            <a:r>
              <a:rPr lang="en-AU" smtClean="0"/>
              <a:t>Level 2</a:t>
            </a:r>
          </a:p>
          <a:p>
            <a:pPr lvl="2"/>
            <a:r>
              <a:rPr lang="en-AU" smtClean="0"/>
              <a:t>Level 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3C64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8" name="Rectangle 22"/>
          <p:cNvSpPr>
            <a:spLocks noGrp="1" noChangeArrowheads="1"/>
          </p:cNvSpPr>
          <p:nvPr>
            <p:ph type="title"/>
          </p:nvPr>
        </p:nvSpPr>
        <p:spPr>
          <a:xfrm>
            <a:off x="1403350" y="2924175"/>
            <a:ext cx="7416800" cy="865188"/>
          </a:xfrm>
          <a:noFill/>
          <a:ln/>
        </p:spPr>
        <p:txBody>
          <a:bodyPr/>
          <a:lstStyle/>
          <a:p>
            <a:pPr algn="ctr"/>
            <a:r>
              <a:rPr lang="en-AU" sz="2400" b="0">
                <a:solidFill>
                  <a:schemeClr val="bg1"/>
                </a:solidFill>
              </a:rPr>
              <a:t>Challenges in implementing </a:t>
            </a:r>
            <a:br>
              <a:rPr lang="en-AU" sz="2400" b="0">
                <a:solidFill>
                  <a:schemeClr val="bg1"/>
                </a:solidFill>
              </a:rPr>
            </a:br>
            <a:r>
              <a:rPr lang="en-AU" sz="2400" b="0">
                <a:solidFill>
                  <a:schemeClr val="bg1"/>
                </a:solidFill>
              </a:rPr>
              <a:t>human rights in disability settings</a:t>
            </a:r>
            <a:br>
              <a:rPr lang="en-AU" sz="2400" b="0">
                <a:solidFill>
                  <a:schemeClr val="bg1"/>
                </a:solidFill>
              </a:rPr>
            </a:br>
            <a:endParaRPr lang="en-AU" sz="2400" b="0">
              <a:solidFill>
                <a:schemeClr val="bg1"/>
              </a:solidFill>
            </a:endParaRPr>
          </a:p>
        </p:txBody>
      </p:sp>
      <p:sp>
        <p:nvSpPr>
          <p:cNvPr id="55319" name="Rectangle 23"/>
          <p:cNvSpPr>
            <a:spLocks noChangeArrowheads="1"/>
          </p:cNvSpPr>
          <p:nvPr/>
        </p:nvSpPr>
        <p:spPr bwMode="auto">
          <a:xfrm>
            <a:off x="1476375" y="4076700"/>
            <a:ext cx="71278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AU" sz="1800" b="1">
                <a:solidFill>
                  <a:srgbClr val="A3C646"/>
                </a:solidFill>
                <a:latin typeface="Arial" charset="0"/>
              </a:rPr>
              <a:t>Monash University, Faculty of Law 2012 Conference</a:t>
            </a:r>
          </a:p>
          <a:p>
            <a:pPr algn="ctr"/>
            <a:r>
              <a:rPr lang="en-AU" sz="1800" b="1">
                <a:solidFill>
                  <a:srgbClr val="A3C646"/>
                </a:solidFill>
                <a:latin typeface="Arial" charset="0"/>
              </a:rPr>
              <a:t>Implementing Human Rights in Closed Environments, </a:t>
            </a:r>
          </a:p>
          <a:p>
            <a:pPr algn="ctr"/>
            <a:r>
              <a:rPr lang="en-AU" sz="1800" b="1">
                <a:solidFill>
                  <a:srgbClr val="A3C646"/>
                </a:solidFill>
                <a:latin typeface="Arial" charset="0"/>
              </a:rPr>
              <a:t>20-21 February, Melbourne</a:t>
            </a:r>
          </a:p>
          <a:p>
            <a:pPr algn="ctr"/>
            <a:endParaRPr lang="en-AU" sz="1800" b="1">
              <a:solidFill>
                <a:srgbClr val="A3C646"/>
              </a:solidFill>
              <a:latin typeface="Arial" charset="0"/>
            </a:endParaRPr>
          </a:p>
          <a:p>
            <a:pPr algn="ctr"/>
            <a:r>
              <a:rPr lang="en-AU" sz="1800" b="1">
                <a:solidFill>
                  <a:srgbClr val="A3C646"/>
                </a:solidFill>
                <a:latin typeface="Arial" charset="0"/>
              </a:rPr>
              <a:t>Jeffrey Chan, PhD</a:t>
            </a:r>
          </a:p>
          <a:p>
            <a:pPr algn="ctr"/>
            <a:r>
              <a:rPr lang="en-AU" sz="1800" b="1">
                <a:solidFill>
                  <a:srgbClr val="A3C646"/>
                </a:solidFill>
                <a:latin typeface="Arial" charset="0"/>
              </a:rPr>
              <a:t>Chief Practitioner Disability and Director of Forensic Disability</a:t>
            </a:r>
          </a:p>
          <a:p>
            <a:pPr algn="ctr"/>
            <a:endParaRPr lang="en-AU" sz="1800">
              <a:solidFill>
                <a:srgbClr val="A3C646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96975"/>
            <a:ext cx="8893175" cy="838200"/>
          </a:xfrm>
        </p:spPr>
        <p:txBody>
          <a:bodyPr/>
          <a:lstStyle/>
          <a:p>
            <a:r>
              <a:rPr lang="en-AU" sz="2000"/>
              <a:t>Cumulative risk factors in behaviours of concern and mental ill-health</a:t>
            </a:r>
          </a:p>
        </p:txBody>
      </p:sp>
      <p:pic>
        <p:nvPicPr>
          <p:cNvPr id="10138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92275" y="1844675"/>
            <a:ext cx="6551613" cy="4383088"/>
          </a:xfrm>
          <a:noFill/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268413"/>
            <a:ext cx="8275638" cy="576262"/>
          </a:xfrm>
        </p:spPr>
        <p:txBody>
          <a:bodyPr/>
          <a:lstStyle/>
          <a:p>
            <a:pPr algn="ctr"/>
            <a:r>
              <a:rPr lang="en-AU" sz="2800"/>
              <a:t>Historical, Image and Language </a:t>
            </a:r>
            <a:br>
              <a:rPr lang="en-AU" sz="2800"/>
            </a:br>
            <a:r>
              <a:rPr lang="en-AU" sz="2800"/>
              <a:t>Representations of Disability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492375"/>
            <a:ext cx="7772400" cy="3451225"/>
          </a:xfrm>
        </p:spPr>
        <p:txBody>
          <a:bodyPr/>
          <a:lstStyle/>
          <a:p>
            <a:r>
              <a:rPr lang="en-AU"/>
              <a:t>Historical narrative, imagery and social-cultural discourse contribute to the negative representations of people with disabilities as “less than human”.</a:t>
            </a:r>
          </a:p>
          <a:p>
            <a:endParaRPr lang="en-AU"/>
          </a:p>
          <a:p>
            <a:r>
              <a:rPr lang="en-AU"/>
              <a:t>The role of clinical representations and clinical terminologies/descriptors contribute to the negative representations of people with disabilities.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413"/>
            <a:ext cx="8204200" cy="936625"/>
          </a:xfrm>
        </p:spPr>
        <p:txBody>
          <a:bodyPr/>
          <a:lstStyle/>
          <a:p>
            <a:r>
              <a:rPr lang="en-AU" sz="2800"/>
              <a:t>Who are most vulnerable in disability closed environments?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49500"/>
            <a:ext cx="8204200" cy="38163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AU"/>
              <a:t>Persons subject to restrictive interventions</a:t>
            </a:r>
          </a:p>
          <a:p>
            <a:pPr lvl="3">
              <a:buFont typeface="Wingdings" pitchFamily="2" charset="2"/>
              <a:buChar char="Ø"/>
            </a:pPr>
            <a:r>
              <a:rPr lang="en-AU">
                <a:latin typeface="Arial" charset="0"/>
              </a:rPr>
              <a:t>Younger people with more than one disability (autism)</a:t>
            </a:r>
          </a:p>
          <a:p>
            <a:pPr lvl="3">
              <a:buFont typeface="Wingdings" pitchFamily="2" charset="2"/>
              <a:buChar char="Ø"/>
            </a:pPr>
            <a:r>
              <a:rPr lang="en-AU">
                <a:latin typeface="Arial" charset="0"/>
              </a:rPr>
              <a:t>Persons with a psychiatric disability</a:t>
            </a:r>
          </a:p>
          <a:p>
            <a:pPr lvl="3">
              <a:buFont typeface="Wingdings" pitchFamily="2" charset="2"/>
              <a:buChar char="Ø"/>
            </a:pPr>
            <a:endParaRPr lang="en-AU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AU"/>
              <a:t>Persons with complex communication needs</a:t>
            </a:r>
          </a:p>
          <a:p>
            <a:pPr>
              <a:buFont typeface="Wingdings" pitchFamily="2" charset="2"/>
              <a:buChar char="Ø"/>
            </a:pPr>
            <a:endParaRPr lang="en-AU"/>
          </a:p>
          <a:p>
            <a:pPr>
              <a:buFont typeface="Wingdings" pitchFamily="2" charset="2"/>
              <a:buChar char="Ø"/>
            </a:pPr>
            <a:r>
              <a:rPr lang="en-AU"/>
              <a:t>Persons exploring their sexuality</a:t>
            </a:r>
          </a:p>
          <a:p>
            <a:pPr>
              <a:buFont typeface="Wingdings" pitchFamily="2" charset="2"/>
              <a:buChar char="Ø"/>
            </a:pPr>
            <a:endParaRPr lang="en-AU"/>
          </a:p>
          <a:p>
            <a:pPr>
              <a:buFont typeface="Wingdings" pitchFamily="2" charset="2"/>
              <a:buChar char="Ø"/>
            </a:pPr>
            <a:r>
              <a:rPr lang="en-AU"/>
              <a:t>Aboriginal and Torres Strait Islander background</a:t>
            </a:r>
          </a:p>
          <a:p>
            <a:pPr>
              <a:buFont typeface="Wingdings" pitchFamily="2" charset="2"/>
              <a:buChar char="Ø"/>
            </a:pPr>
            <a:endParaRPr lang="en-A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341438"/>
            <a:ext cx="8286750" cy="935037"/>
          </a:xfrm>
        </p:spPr>
        <p:txBody>
          <a:bodyPr/>
          <a:lstStyle/>
          <a:p>
            <a:r>
              <a:rPr lang="en-AU" sz="2800"/>
              <a:t>What areas human rights implementation need to consider?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7772400" cy="40322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AU" sz="2000"/>
              <a:t>The interface with occupational health and safety</a:t>
            </a:r>
          </a:p>
          <a:p>
            <a:pPr>
              <a:buFont typeface="Wingdings" pitchFamily="2" charset="2"/>
              <a:buChar char="Ø"/>
            </a:pPr>
            <a:endParaRPr lang="en-AU" sz="2000"/>
          </a:p>
          <a:p>
            <a:pPr>
              <a:buFont typeface="Wingdings" pitchFamily="2" charset="2"/>
              <a:buChar char="Ø"/>
            </a:pPr>
            <a:r>
              <a:rPr lang="en-AU" sz="2000"/>
              <a:t>Constructive dialogue with industrial unions</a:t>
            </a:r>
          </a:p>
          <a:p>
            <a:pPr>
              <a:buFont typeface="Wingdings" pitchFamily="2" charset="2"/>
              <a:buChar char="Ø"/>
            </a:pPr>
            <a:endParaRPr lang="en-AU" sz="2000"/>
          </a:p>
          <a:p>
            <a:pPr>
              <a:buFont typeface="Wingdings" pitchFamily="2" charset="2"/>
              <a:buChar char="Ø"/>
            </a:pPr>
            <a:r>
              <a:rPr lang="en-AU" sz="2000"/>
              <a:t>The revival of congregate care living arrangements segregated from the community </a:t>
            </a:r>
          </a:p>
          <a:p>
            <a:pPr>
              <a:buFont typeface="Wingdings" pitchFamily="2" charset="2"/>
              <a:buChar char="Ø"/>
            </a:pPr>
            <a:endParaRPr lang="en-AU" sz="2000"/>
          </a:p>
          <a:p>
            <a:pPr>
              <a:buFont typeface="Wingdings" pitchFamily="2" charset="2"/>
              <a:buChar char="Ø"/>
            </a:pPr>
            <a:r>
              <a:rPr lang="en-AU" sz="2000"/>
              <a:t>Engage with professional associations and peak bodies such as medical and health-care, education etc</a:t>
            </a:r>
          </a:p>
          <a:p>
            <a:pPr>
              <a:buFont typeface="Wingdings" pitchFamily="2" charset="2"/>
              <a:buChar char="Ø"/>
            </a:pPr>
            <a:endParaRPr lang="en-AU" sz="2000"/>
          </a:p>
          <a:p>
            <a:pPr>
              <a:buFont typeface="Wingdings" pitchFamily="2" charset="2"/>
              <a:buChar char="Ø"/>
            </a:pPr>
            <a:r>
              <a:rPr lang="en-AU" sz="2000"/>
              <a:t>Engage with NDIS – a big Australian social reform</a:t>
            </a:r>
          </a:p>
          <a:p>
            <a:pPr>
              <a:buFont typeface="Wingdings" pitchFamily="2" charset="2"/>
              <a:buChar char="Ø"/>
            </a:pPr>
            <a:endParaRPr lang="en-AU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341438"/>
            <a:ext cx="8351838" cy="647700"/>
          </a:xfrm>
        </p:spPr>
        <p:txBody>
          <a:bodyPr/>
          <a:lstStyle/>
          <a:p>
            <a:pPr algn="ctr"/>
            <a:r>
              <a:rPr lang="en-AU" sz="2800"/>
              <a:t>Changing practice and organisational cultures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7772400" cy="3887787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endParaRPr lang="en-US" sz="1400"/>
          </a:p>
        </p:txBody>
      </p:sp>
      <p:grpSp>
        <p:nvGrpSpPr>
          <p:cNvPr id="105476" name="Group 4"/>
          <p:cNvGrpSpPr>
            <a:grpSpLocks/>
          </p:cNvGrpSpPr>
          <p:nvPr/>
        </p:nvGrpSpPr>
        <p:grpSpPr bwMode="auto">
          <a:xfrm>
            <a:off x="827088" y="2420938"/>
            <a:ext cx="6286500" cy="3833812"/>
            <a:chOff x="1800" y="5940"/>
            <a:chExt cx="7380" cy="4500"/>
          </a:xfrm>
        </p:grpSpPr>
        <p:sp>
          <p:nvSpPr>
            <p:cNvPr id="105477" name="Rectangle 5"/>
            <p:cNvSpPr>
              <a:spLocks noChangeArrowheads="1"/>
            </p:cNvSpPr>
            <p:nvPr/>
          </p:nvSpPr>
          <p:spPr bwMode="auto">
            <a:xfrm>
              <a:off x="2160" y="5940"/>
              <a:ext cx="6480" cy="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grpSp>
          <p:nvGrpSpPr>
            <p:cNvPr id="105478" name="Group 6"/>
            <p:cNvGrpSpPr>
              <a:grpSpLocks/>
            </p:cNvGrpSpPr>
            <p:nvPr/>
          </p:nvGrpSpPr>
          <p:grpSpPr bwMode="auto">
            <a:xfrm>
              <a:off x="1800" y="5940"/>
              <a:ext cx="7380" cy="4400"/>
              <a:chOff x="1800" y="1440"/>
              <a:chExt cx="9360" cy="5580"/>
            </a:xfrm>
          </p:grpSpPr>
          <p:sp>
            <p:nvSpPr>
              <p:cNvPr id="105479" name="Rectangle 7"/>
              <p:cNvSpPr>
                <a:spLocks noChangeArrowheads="1"/>
              </p:cNvSpPr>
              <p:nvPr/>
            </p:nvSpPr>
            <p:spPr bwMode="auto">
              <a:xfrm>
                <a:off x="1800" y="1620"/>
                <a:ext cx="9360" cy="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grpSp>
            <p:nvGrpSpPr>
              <p:cNvPr id="105480" name="Group 1"/>
              <p:cNvGrpSpPr>
                <a:grpSpLocks/>
              </p:cNvGrpSpPr>
              <p:nvPr/>
            </p:nvGrpSpPr>
            <p:grpSpPr bwMode="auto">
              <a:xfrm>
                <a:off x="2551" y="1440"/>
                <a:ext cx="7529" cy="5273"/>
                <a:chOff x="0" y="0"/>
                <a:chExt cx="4781550" cy="3328670"/>
              </a:xfrm>
            </p:grpSpPr>
            <p:sp>
              <p:nvSpPr>
                <p:cNvPr id="2" name="Left-Right Arrow 4"/>
                <p:cNvSpPr>
                  <a:spLocks noChangeArrowheads="1"/>
                </p:cNvSpPr>
                <p:nvPr/>
              </p:nvSpPr>
              <p:spPr bwMode="auto">
                <a:xfrm rot="18012888" flipV="1">
                  <a:off x="-57150" y="1014095"/>
                  <a:ext cx="2445385" cy="480060"/>
                </a:xfrm>
                <a:prstGeom prst="leftRightArrow">
                  <a:avLst>
                    <a:gd name="adj1" fmla="val 50000"/>
                    <a:gd name="adj2" fmla="val 51623"/>
                  </a:avLst>
                </a:prstGeom>
                <a:solidFill>
                  <a:srgbClr val="8064A2"/>
                </a:solidFill>
                <a:ln w="38100" algn="ctr">
                  <a:noFill/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403152">
                      <a:alpha val="50000"/>
                    </a:srgbClr>
                  </a:outerShdw>
                </a:effectLst>
              </p:spPr>
              <p:txBody>
                <a:bodyPr rot="10800000" vert="eaVert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Left-Right Arrow 4"/>
                <p:cNvSpPr>
                  <a:spLocks noChangeArrowheads="1"/>
                </p:cNvSpPr>
                <p:nvPr/>
              </p:nvSpPr>
              <p:spPr bwMode="auto">
                <a:xfrm rot="14140216" flipV="1">
                  <a:off x="2438400" y="985520"/>
                  <a:ext cx="2470785" cy="499745"/>
                </a:xfrm>
                <a:prstGeom prst="leftRightArrow">
                  <a:avLst>
                    <a:gd name="adj1" fmla="val 50000"/>
                    <a:gd name="adj2" fmla="val 50105"/>
                  </a:avLst>
                </a:prstGeom>
                <a:solidFill>
                  <a:srgbClr val="4F81BD"/>
                </a:solidFill>
                <a:ln w="3175" algn="ctr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rot="10800000" vert="eaVert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Left-Right Arrow 4"/>
                <p:cNvSpPr>
                  <a:spLocks noChangeArrowheads="1"/>
                </p:cNvSpPr>
                <p:nvPr/>
              </p:nvSpPr>
              <p:spPr bwMode="auto">
                <a:xfrm rot="10797850" flipV="1">
                  <a:off x="1019175" y="2538095"/>
                  <a:ext cx="2708910" cy="499745"/>
                </a:xfrm>
                <a:prstGeom prst="leftRightArrow">
                  <a:avLst>
                    <a:gd name="adj1" fmla="val 50000"/>
                    <a:gd name="adj2" fmla="val 54934"/>
                  </a:avLst>
                </a:prstGeom>
                <a:solidFill>
                  <a:srgbClr val="9BBB59"/>
                </a:solidFill>
                <a:ln w="38100" algn="ctr">
                  <a:noFill/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4F6228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Left-Right Arrow 4"/>
                <p:cNvSpPr>
                  <a:spLocks noChangeArrowheads="1"/>
                </p:cNvSpPr>
                <p:nvPr/>
              </p:nvSpPr>
              <p:spPr bwMode="auto">
                <a:xfrm rot="14140216" flipV="1">
                  <a:off x="2438400" y="985520"/>
                  <a:ext cx="2470785" cy="499745"/>
                </a:xfrm>
                <a:prstGeom prst="leftRightArrow">
                  <a:avLst>
                    <a:gd name="adj1" fmla="val 50000"/>
                    <a:gd name="adj2" fmla="val 50105"/>
                  </a:avLst>
                </a:prstGeom>
                <a:solidFill>
                  <a:srgbClr val="F79646"/>
                </a:solidFill>
                <a:ln w="38100" algn="ctr">
                  <a:noFill/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984807">
                      <a:alpha val="50000"/>
                    </a:srgbClr>
                  </a:outerShdw>
                </a:effectLst>
              </p:spPr>
              <p:txBody>
                <a:bodyPr rot="10800000" vert="eaVert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Flowchart: Extract 1"/>
                <p:cNvSpPr>
                  <a:spLocks noChangeArrowheads="1"/>
                </p:cNvSpPr>
                <p:nvPr/>
              </p:nvSpPr>
              <p:spPr bwMode="auto">
                <a:xfrm>
                  <a:off x="1123950" y="233045"/>
                  <a:ext cx="2533650" cy="2162175"/>
                </a:xfrm>
                <a:prstGeom prst="flowChartExtract">
                  <a:avLst/>
                </a:prstGeom>
                <a:gradFill rotWithShape="1">
                  <a:gsLst>
                    <a:gs pos="0">
                      <a:srgbClr val="4F81BD"/>
                    </a:gs>
                    <a:gs pos="100000">
                      <a:srgbClr val="4F81BD">
                        <a:gamma/>
                        <a:shade val="60000"/>
                        <a:invGamma/>
                      </a:srgbClr>
                    </a:gs>
                  </a:gsLst>
                  <a:lin ang="5400000" scaled="1"/>
                </a:gradFill>
                <a:ln w="3175" algn="ctr">
                  <a:solidFill>
                    <a:srgbClr val="385D8A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en-AU" sz="1200" b="1">
                      <a:solidFill>
                        <a:srgbClr val="FFFFFF"/>
                      </a:solidFill>
                    </a:rPr>
                    <a:t>Secondary</a:t>
                  </a:r>
                </a:p>
                <a:p>
                  <a:endParaRPr lang="en-AU" sz="1200"/>
                </a:p>
                <a:p>
                  <a:endParaRPr lang="en-AU" sz="1200"/>
                </a:p>
                <a:p>
                  <a:pPr algn="ctr"/>
                  <a:endParaRPr lang="en-AU" sz="1200"/>
                </a:p>
                <a:p>
                  <a:pPr algn="ctr"/>
                  <a:r>
                    <a:rPr lang="en-AU" sz="1200" b="1">
                      <a:solidFill>
                        <a:srgbClr val="FFFFFF"/>
                      </a:solidFill>
                    </a:rPr>
                    <a:t>Primary</a:t>
                  </a:r>
                </a:p>
                <a:p>
                  <a:pPr algn="ctr"/>
                  <a:endParaRPr lang="en-AU"/>
                </a:p>
              </p:txBody>
            </p:sp>
            <p:cxnSp>
              <p:nvCxnSpPr>
                <p:cNvPr id="8" name="Straight Connector 11"/>
                <p:cNvCxnSpPr>
                  <a:cxnSpLocks noChangeShapeType="1"/>
                </p:cNvCxnSpPr>
                <p:nvPr/>
              </p:nvCxnSpPr>
              <p:spPr bwMode="auto">
                <a:xfrm>
                  <a:off x="1988592" y="975995"/>
                  <a:ext cx="821283" cy="0"/>
                </a:xfrm>
                <a:prstGeom prst="line">
                  <a:avLst/>
                </a:prstGeom>
                <a:noFill/>
                <a:ln w="38100" cap="rnd" algn="ctr">
                  <a:solidFill>
                    <a:srgbClr val="17365D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00B0F0"/>
                  </a:outerShdw>
                </a:effectLst>
              </p:spPr>
            </p:cxnSp>
            <p:cxnSp>
              <p:nvCxnSpPr>
                <p:cNvPr id="7" name="Straight Connector 9"/>
                <p:cNvCxnSpPr>
                  <a:cxnSpLocks noChangeShapeType="1"/>
                </p:cNvCxnSpPr>
                <p:nvPr/>
              </p:nvCxnSpPr>
              <p:spPr bwMode="auto">
                <a:xfrm>
                  <a:off x="1485900" y="1766570"/>
                  <a:ext cx="1790700" cy="0"/>
                </a:xfrm>
                <a:prstGeom prst="line">
                  <a:avLst/>
                </a:prstGeom>
                <a:noFill/>
                <a:ln w="38100" algn="ctr">
                  <a:solidFill>
                    <a:srgbClr val="17375E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B0F0"/>
                  </a:outerShdw>
                </a:effectLst>
              </p:spPr>
            </p:cxnSp>
            <p:sp>
              <p:nvSpPr>
                <p:cNvPr id="9" name="Rectangle 60"/>
                <p:cNvSpPr>
                  <a:spLocks noChangeArrowheads="1"/>
                </p:cNvSpPr>
                <p:nvPr/>
              </p:nvSpPr>
              <p:spPr bwMode="auto">
                <a:xfrm>
                  <a:off x="0" y="852170"/>
                  <a:ext cx="908685" cy="333375"/>
                </a:xfrm>
                <a:prstGeom prst="rect">
                  <a:avLst/>
                </a:prstGeom>
                <a:gradFill rotWithShape="0">
                  <a:gsLst>
                    <a:gs pos="0">
                      <a:srgbClr val="8064A2">
                        <a:gamma/>
                        <a:tint val="20000"/>
                        <a:invGamma/>
                      </a:srgbClr>
                    </a:gs>
                    <a:gs pos="100000">
                      <a:srgbClr val="8064A2"/>
                    </a:gs>
                  </a:gsLst>
                  <a:lin ang="5400000" scaled="1"/>
                </a:gradFill>
                <a:ln w="38100" algn="ctr">
                  <a:solidFill>
                    <a:srgbClr val="604A7B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403152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r>
                    <a:rPr lang="en-AU" sz="900" b="1"/>
                    <a:t>RESEARCH</a:t>
                  </a:r>
                  <a:endParaRPr lang="en-AU"/>
                </a:p>
              </p:txBody>
            </p:sp>
            <p:sp>
              <p:nvSpPr>
                <p:cNvPr id="10" name="Rectangle 61"/>
                <p:cNvSpPr>
                  <a:spLocks noChangeArrowheads="1"/>
                </p:cNvSpPr>
                <p:nvPr/>
              </p:nvSpPr>
              <p:spPr bwMode="auto">
                <a:xfrm>
                  <a:off x="3914775" y="852170"/>
                  <a:ext cx="866775" cy="333375"/>
                </a:xfrm>
                <a:prstGeom prst="rect">
                  <a:avLst/>
                </a:prstGeom>
                <a:gradFill rotWithShape="0">
                  <a:gsLst>
                    <a:gs pos="0">
                      <a:srgbClr val="F79646">
                        <a:gamma/>
                        <a:tint val="20000"/>
                        <a:invGamma/>
                      </a:srgbClr>
                    </a:gs>
                    <a:gs pos="100000">
                      <a:srgbClr val="F79646"/>
                    </a:gs>
                  </a:gsLst>
                  <a:lin ang="5400000" scaled="1"/>
                </a:gradFill>
                <a:ln w="28575" algn="ctr">
                  <a:solidFill>
                    <a:srgbClr val="E46C0A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984807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r>
                    <a:rPr lang="en-AU" sz="900" b="1"/>
                    <a:t>POLICY</a:t>
                  </a:r>
                  <a:endParaRPr lang="en-AU"/>
                </a:p>
              </p:txBody>
            </p:sp>
            <p:sp>
              <p:nvSpPr>
                <p:cNvPr id="11" name="Rectangle 62"/>
                <p:cNvSpPr>
                  <a:spLocks noChangeArrowheads="1"/>
                </p:cNvSpPr>
                <p:nvPr/>
              </p:nvSpPr>
              <p:spPr bwMode="auto">
                <a:xfrm>
                  <a:off x="1971675" y="3033395"/>
                  <a:ext cx="838200" cy="295275"/>
                </a:xfrm>
                <a:prstGeom prst="rect">
                  <a:avLst/>
                </a:prstGeom>
                <a:gradFill rotWithShape="0">
                  <a:gsLst>
                    <a:gs pos="0">
                      <a:srgbClr val="9BBB59">
                        <a:gamma/>
                        <a:tint val="20000"/>
                        <a:invGamma/>
                      </a:srgbClr>
                    </a:gs>
                    <a:gs pos="100000">
                      <a:srgbClr val="9BBB59"/>
                    </a:gs>
                  </a:gsLst>
                  <a:lin ang="5400000" scaled="1"/>
                </a:gradFill>
                <a:ln w="38100" algn="ctr">
                  <a:solidFill>
                    <a:srgbClr val="4F6228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4F6228">
                      <a:alpha val="50000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r>
                    <a:rPr lang="en-AU" sz="800" b="1"/>
                    <a:t>PRACTICE</a:t>
                  </a:r>
                  <a:endParaRPr lang="en-AU"/>
                </a:p>
              </p:txBody>
            </p:sp>
            <p:sp>
              <p:nvSpPr>
                <p:cNvPr id="12" name="Rectangle 63"/>
                <p:cNvSpPr>
                  <a:spLocks noChangeArrowheads="1"/>
                </p:cNvSpPr>
                <p:nvPr/>
              </p:nvSpPr>
              <p:spPr bwMode="auto">
                <a:xfrm>
                  <a:off x="1971675" y="547370"/>
                  <a:ext cx="866775" cy="371475"/>
                </a:xfrm>
                <a:prstGeom prst="rect">
                  <a:avLst/>
                </a:prstGeom>
                <a:noFill/>
                <a:ln w="3175" algn="ctr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en-AU" sz="700" b="1">
                    <a:solidFill>
                      <a:srgbClr val="FFFFFF"/>
                    </a:solidFill>
                  </a:endParaRPr>
                </a:p>
                <a:p>
                  <a:r>
                    <a:rPr lang="en-AU" sz="1200" b="1">
                      <a:solidFill>
                        <a:srgbClr val="FFFFFF"/>
                      </a:solidFill>
                    </a:rPr>
                    <a:t> Tertiary</a:t>
                  </a:r>
                  <a:endParaRPr lang="en-AU"/>
                </a:p>
              </p:txBody>
            </p:sp>
          </p:grp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438275"/>
            <a:ext cx="7772400" cy="622300"/>
          </a:xfrm>
        </p:spPr>
        <p:txBody>
          <a:bodyPr/>
          <a:lstStyle/>
          <a:p>
            <a:r>
              <a:rPr lang="en-AU" sz="2800"/>
              <a:t>Primary level human rights intervention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Legislation </a:t>
            </a:r>
          </a:p>
          <a:p>
            <a:endParaRPr lang="en-AU"/>
          </a:p>
          <a:p>
            <a:r>
              <a:rPr lang="en-AU"/>
              <a:t>Leadership – embedding into organisational culture</a:t>
            </a:r>
          </a:p>
          <a:p>
            <a:endParaRPr lang="en-AU"/>
          </a:p>
          <a:p>
            <a:r>
              <a:rPr lang="en-AU"/>
              <a:t>Human rights training mandatory for all staff</a:t>
            </a:r>
          </a:p>
          <a:p>
            <a:endParaRPr lang="en-AU"/>
          </a:p>
          <a:p>
            <a:r>
              <a:rPr lang="en-AU"/>
              <a:t>Human rights training for people with disabilities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438275"/>
            <a:ext cx="7772400" cy="766763"/>
          </a:xfrm>
        </p:spPr>
        <p:txBody>
          <a:bodyPr/>
          <a:lstStyle/>
          <a:p>
            <a:r>
              <a:rPr lang="en-AU" sz="2800" b="0"/>
              <a:t>Secondary level of human rights intervention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Regulatory bodies “with teeth”</a:t>
            </a:r>
          </a:p>
          <a:p>
            <a:endParaRPr lang="en-AU"/>
          </a:p>
          <a:p>
            <a:r>
              <a:rPr lang="en-AU"/>
              <a:t>Human rights and promoting self-advocacy in closed environments</a:t>
            </a:r>
          </a:p>
          <a:p>
            <a:endParaRPr lang="en-AU"/>
          </a:p>
          <a:p>
            <a:r>
              <a:rPr lang="en-AU"/>
              <a:t>People with disabilities as community visitors to closed environments</a:t>
            </a:r>
          </a:p>
          <a:p>
            <a:endParaRPr lang="en-AU"/>
          </a:p>
          <a:p>
            <a:endParaRPr lang="en-A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/>
              <a:t>Tertiary level of human rights intervention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843837" cy="3600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/>
              <a:t>Strong safe guarding processes with external participation and scrutiny where there are human rights abuse</a:t>
            </a:r>
          </a:p>
          <a:p>
            <a:pPr>
              <a:lnSpc>
                <a:spcPct val="90000"/>
              </a:lnSpc>
            </a:pPr>
            <a:endParaRPr lang="en-AU"/>
          </a:p>
          <a:p>
            <a:pPr>
              <a:lnSpc>
                <a:spcPct val="90000"/>
              </a:lnSpc>
            </a:pPr>
            <a:r>
              <a:rPr lang="en-AU"/>
              <a:t>Educating and working with police, courts, legal aid etc</a:t>
            </a:r>
          </a:p>
          <a:p>
            <a:pPr>
              <a:lnSpc>
                <a:spcPct val="90000"/>
              </a:lnSpc>
            </a:pPr>
            <a:endParaRPr lang="en-AU"/>
          </a:p>
          <a:p>
            <a:pPr>
              <a:lnSpc>
                <a:spcPct val="90000"/>
              </a:lnSpc>
            </a:pPr>
            <a:r>
              <a:rPr lang="en-AU"/>
              <a:t>Part of employment, contractual and key performance indicators requirements for service providers</a:t>
            </a:r>
          </a:p>
          <a:p>
            <a:pPr>
              <a:lnSpc>
                <a:spcPct val="90000"/>
              </a:lnSpc>
            </a:pPr>
            <a:endParaRPr lang="en-AU"/>
          </a:p>
          <a:p>
            <a:pPr>
              <a:lnSpc>
                <a:spcPct val="90000"/>
              </a:lnSpc>
            </a:pPr>
            <a:endParaRPr lang="en-AU"/>
          </a:p>
          <a:p>
            <a:pPr>
              <a:lnSpc>
                <a:spcPct val="90000"/>
              </a:lnSpc>
            </a:pPr>
            <a:endParaRPr lang="en-A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302</Words>
  <Application>Microsoft Office PowerPoint</Application>
  <PresentationFormat>On-screen Show (4:3)</PresentationFormat>
  <Paragraphs>65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Arial</vt:lpstr>
      <vt:lpstr>Wingdings</vt:lpstr>
      <vt:lpstr>Default Design</vt:lpstr>
      <vt:lpstr>Challenges in implementing  human rights in disability settings </vt:lpstr>
      <vt:lpstr>Cumulative risk factors in behaviours of concern and mental ill-health</vt:lpstr>
      <vt:lpstr>Historical, Image and Language  Representations of Disability</vt:lpstr>
      <vt:lpstr>Who are most vulnerable in disability closed environments?</vt:lpstr>
      <vt:lpstr>What areas human rights implementation need to consider?</vt:lpstr>
      <vt:lpstr>Changing practice and organisational cultures</vt:lpstr>
      <vt:lpstr>Primary level human rights intervention</vt:lpstr>
      <vt:lpstr>Secondary level of human rights intervention</vt:lpstr>
      <vt:lpstr>Tertiary level of human rights intervention</vt:lpstr>
    </vt:vector>
  </TitlesOfParts>
  <Company>Disability Services Queensland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DSQ PowerPoint presentation in blue</dc:title>
  <dc:subject>PowerPoint</dc:subject>
  <dc:creator>Strategic Communication Services</dc:creator>
  <cp:keywords>PowerPoint; blue</cp:keywords>
  <cp:lastModifiedBy>default</cp:lastModifiedBy>
  <cp:revision>55</cp:revision>
  <cp:lastPrinted>2004-08-31T08:44:06Z</cp:lastPrinted>
  <dcterms:created xsi:type="dcterms:W3CDTF">2002-06-09T01:08:08Z</dcterms:created>
  <dcterms:modified xsi:type="dcterms:W3CDTF">2012-03-02T04:48:37Z</dcterms:modified>
  <cp:category>PowerPoint</cp:category>
</cp:coreProperties>
</file>