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19007138"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45"/>
  </p:normalViewPr>
  <p:slideViewPr>
    <p:cSldViewPr snapToGrid="0" snapToObjects="1">
      <p:cViewPr varScale="1">
        <p:scale>
          <a:sx n="82" d="100"/>
          <a:sy n="82"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A661A2-35D5-4F67-9CCC-99D6765A5149}" type="doc">
      <dgm:prSet loTypeId="urn:microsoft.com/office/officeart/2005/8/layout/vList3" loCatId="list" qsTypeId="urn:microsoft.com/office/officeart/2005/8/quickstyle/simple1" qsCatId="simple" csTypeId="urn:microsoft.com/office/officeart/2005/8/colors/accent1_2" csCatId="accent1" phldr="1"/>
      <dgm:spPr/>
    </dgm:pt>
    <dgm:pt modelId="{80BB18CB-850A-4B66-8D95-67550E254BF1}" type="pres">
      <dgm:prSet presAssocID="{B6A661A2-35D5-4F67-9CCC-99D6765A5149}" presName="linearFlow" presStyleCnt="0">
        <dgm:presLayoutVars>
          <dgm:dir/>
          <dgm:resizeHandles val="exact"/>
        </dgm:presLayoutVars>
      </dgm:prSet>
      <dgm:spPr/>
    </dgm:pt>
  </dgm:ptLst>
  <dgm:cxnLst>
    <dgm:cxn modelId="{C9781537-FF19-4198-BA06-2CD817C6F8EA}" type="presOf" srcId="{B6A661A2-35D5-4F67-9CCC-99D6765A5149}" destId="{80BB18CB-850A-4B66-8D95-67550E254BF1}" srcOrd="0"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75892" y="1749795"/>
            <a:ext cx="14255354" cy="3722335"/>
          </a:xfrm>
        </p:spPr>
        <p:txBody>
          <a:bodyPr anchor="b"/>
          <a:lstStyle>
            <a:lvl1pPr algn="ctr">
              <a:defRPr sz="9354"/>
            </a:lvl1pPr>
          </a:lstStyle>
          <a:p>
            <a:r>
              <a:rPr lang="en-US"/>
              <a:t>Click to edit Master title style</a:t>
            </a:r>
            <a:endParaRPr lang="en-US" dirty="0"/>
          </a:p>
        </p:txBody>
      </p:sp>
      <p:sp>
        <p:nvSpPr>
          <p:cNvPr id="3" name="Subtitle 2"/>
          <p:cNvSpPr>
            <a:spLocks noGrp="1"/>
          </p:cNvSpPr>
          <p:nvPr>
            <p:ph type="subTitle" idx="1"/>
          </p:nvPr>
        </p:nvSpPr>
        <p:spPr>
          <a:xfrm>
            <a:off x="2375892" y="5615678"/>
            <a:ext cx="14255354"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C18ACD-F1D3-9142-8BE5-4967535F9B96}"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2432323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C18ACD-F1D3-9142-8BE5-4967535F9B96}"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80697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601983" y="569240"/>
            <a:ext cx="4098414"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06741" y="569240"/>
            <a:ext cx="12057653" cy="9060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C18ACD-F1D3-9142-8BE5-4967535F9B96}"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3992614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C18ACD-F1D3-9142-8BE5-4967535F9B96}"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569488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6841" y="2665530"/>
            <a:ext cx="16393657" cy="4447496"/>
          </a:xfrm>
        </p:spPr>
        <p:txBody>
          <a:bodyPr anchor="b"/>
          <a:lstStyle>
            <a:lvl1pPr>
              <a:defRPr sz="9354"/>
            </a:lvl1pPr>
          </a:lstStyle>
          <a:p>
            <a:r>
              <a:rPr lang="en-US"/>
              <a:t>Click to edit Master title style</a:t>
            </a:r>
            <a:endParaRPr lang="en-US" dirty="0"/>
          </a:p>
        </p:txBody>
      </p:sp>
      <p:sp>
        <p:nvSpPr>
          <p:cNvPr id="3" name="Text Placeholder 2"/>
          <p:cNvSpPr>
            <a:spLocks noGrp="1"/>
          </p:cNvSpPr>
          <p:nvPr>
            <p:ph type="body" idx="1"/>
          </p:nvPr>
        </p:nvSpPr>
        <p:spPr>
          <a:xfrm>
            <a:off x="1296841" y="7155102"/>
            <a:ext cx="16393657" cy="2338833"/>
          </a:xfrm>
        </p:spPr>
        <p:txBody>
          <a:bodyPr/>
          <a:lstStyle>
            <a:lvl1pPr marL="0" indent="0">
              <a:buNone/>
              <a:defRPr sz="3742">
                <a:solidFill>
                  <a:schemeClr val="tx1">
                    <a:tint val="75000"/>
                  </a:schemeClr>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CC18ACD-F1D3-9142-8BE5-4967535F9B96}" type="datetimeFigureOut">
              <a:rPr lang="en-US" smtClean="0"/>
              <a:t>9/22/20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142130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306741" y="2846200"/>
            <a:ext cx="8078034" cy="67838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622363" y="2846200"/>
            <a:ext cx="8078034" cy="67838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C18ACD-F1D3-9142-8BE5-4967535F9B96}" type="datetimeFigureOut">
              <a:rPr lang="en-US" smtClean="0"/>
              <a:t>9/22/20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4120710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09216" y="569241"/>
            <a:ext cx="16393657"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09217" y="2620980"/>
            <a:ext cx="8040910"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US"/>
              <a:t>Edit Master text styles</a:t>
            </a:r>
          </a:p>
        </p:txBody>
      </p:sp>
      <p:sp>
        <p:nvSpPr>
          <p:cNvPr id="4" name="Content Placeholder 3"/>
          <p:cNvSpPr>
            <a:spLocks noGrp="1"/>
          </p:cNvSpPr>
          <p:nvPr>
            <p:ph sz="half" idx="2"/>
          </p:nvPr>
        </p:nvSpPr>
        <p:spPr>
          <a:xfrm>
            <a:off x="1309217" y="3905482"/>
            <a:ext cx="8040910" cy="57443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622364" y="2620980"/>
            <a:ext cx="8080509"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US"/>
              <a:t>Edit Master text styles</a:t>
            </a:r>
          </a:p>
        </p:txBody>
      </p:sp>
      <p:sp>
        <p:nvSpPr>
          <p:cNvPr id="6" name="Content Placeholder 5"/>
          <p:cNvSpPr>
            <a:spLocks noGrp="1"/>
          </p:cNvSpPr>
          <p:nvPr>
            <p:ph sz="quarter" idx="4"/>
          </p:nvPr>
        </p:nvSpPr>
        <p:spPr>
          <a:xfrm>
            <a:off x="9622364" y="3905482"/>
            <a:ext cx="8080509" cy="57443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C18ACD-F1D3-9142-8BE5-4967535F9B96}" type="datetimeFigureOut">
              <a:rPr lang="en-US" smtClean="0"/>
              <a:t>9/22/20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1734277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C18ACD-F1D3-9142-8BE5-4967535F9B96}" type="datetimeFigureOut">
              <a:rPr lang="en-US" smtClean="0"/>
              <a:t>9/22/20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3095462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C18ACD-F1D3-9142-8BE5-4967535F9B96}" type="datetimeFigureOut">
              <a:rPr lang="en-US" smtClean="0"/>
              <a:t>9/22/20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2198580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09217" y="712788"/>
            <a:ext cx="6130296" cy="2494756"/>
          </a:xfrm>
        </p:spPr>
        <p:txBody>
          <a:bodyPr anchor="b"/>
          <a:lstStyle>
            <a:lvl1pPr>
              <a:defRPr sz="4989"/>
            </a:lvl1pPr>
          </a:lstStyle>
          <a:p>
            <a:r>
              <a:rPr lang="en-US"/>
              <a:t>Click to edit Master title style</a:t>
            </a:r>
            <a:endParaRPr lang="en-US" dirty="0"/>
          </a:p>
        </p:txBody>
      </p:sp>
      <p:sp>
        <p:nvSpPr>
          <p:cNvPr id="3" name="Content Placeholder 2"/>
          <p:cNvSpPr>
            <a:spLocks noGrp="1"/>
          </p:cNvSpPr>
          <p:nvPr>
            <p:ph idx="1"/>
          </p:nvPr>
        </p:nvSpPr>
        <p:spPr>
          <a:xfrm>
            <a:off x="8080509" y="1539424"/>
            <a:ext cx="9622364"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309217" y="3207544"/>
            <a:ext cx="6130296"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US"/>
              <a:t>Edit Master text styles</a:t>
            </a:r>
          </a:p>
        </p:txBody>
      </p:sp>
      <p:sp>
        <p:nvSpPr>
          <p:cNvPr id="5" name="Date Placeholder 4"/>
          <p:cNvSpPr>
            <a:spLocks noGrp="1"/>
          </p:cNvSpPr>
          <p:nvPr>
            <p:ph type="dt" sz="half" idx="10"/>
          </p:nvPr>
        </p:nvSpPr>
        <p:spPr/>
        <p:txBody>
          <a:bodyPr/>
          <a:lstStyle/>
          <a:p>
            <a:fld id="{8CC18ACD-F1D3-9142-8BE5-4967535F9B96}" type="datetimeFigureOut">
              <a:rPr lang="en-US" smtClean="0"/>
              <a:t>9/22/20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2357356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09217" y="712788"/>
            <a:ext cx="6130296" cy="2494756"/>
          </a:xfrm>
        </p:spPr>
        <p:txBody>
          <a:bodyPr anchor="b"/>
          <a:lstStyle>
            <a:lvl1pPr>
              <a:defRPr sz="4989"/>
            </a:lvl1pPr>
          </a:lstStyle>
          <a:p>
            <a:r>
              <a:rPr lang="en-US"/>
              <a:t>Click to edit Master title style</a:t>
            </a:r>
            <a:endParaRPr lang="en-US" dirty="0"/>
          </a:p>
        </p:txBody>
      </p:sp>
      <p:sp>
        <p:nvSpPr>
          <p:cNvPr id="3" name="Picture Placeholder 2"/>
          <p:cNvSpPr>
            <a:spLocks noGrp="1" noChangeAspect="1"/>
          </p:cNvSpPr>
          <p:nvPr>
            <p:ph type="pic" idx="1"/>
          </p:nvPr>
        </p:nvSpPr>
        <p:spPr>
          <a:xfrm>
            <a:off x="8080509" y="1539424"/>
            <a:ext cx="9622364"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US"/>
              <a:t>Click icon to add picture</a:t>
            </a:r>
            <a:endParaRPr lang="en-US" dirty="0"/>
          </a:p>
        </p:txBody>
      </p:sp>
      <p:sp>
        <p:nvSpPr>
          <p:cNvPr id="4" name="Text Placeholder 3"/>
          <p:cNvSpPr>
            <a:spLocks noGrp="1"/>
          </p:cNvSpPr>
          <p:nvPr>
            <p:ph type="body" sz="half" idx="2"/>
          </p:nvPr>
        </p:nvSpPr>
        <p:spPr>
          <a:xfrm>
            <a:off x="1309217" y="3207544"/>
            <a:ext cx="6130296"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US"/>
              <a:t>Edit Master text styles</a:t>
            </a:r>
          </a:p>
        </p:txBody>
      </p:sp>
      <p:sp>
        <p:nvSpPr>
          <p:cNvPr id="5" name="Date Placeholder 4"/>
          <p:cNvSpPr>
            <a:spLocks noGrp="1"/>
          </p:cNvSpPr>
          <p:nvPr>
            <p:ph type="dt" sz="half" idx="10"/>
          </p:nvPr>
        </p:nvSpPr>
        <p:spPr/>
        <p:txBody>
          <a:bodyPr/>
          <a:lstStyle/>
          <a:p>
            <a:fld id="{8CC18ACD-F1D3-9142-8BE5-4967535F9B96}" type="datetimeFigureOut">
              <a:rPr lang="en-US" smtClean="0"/>
              <a:t>9/22/20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2438839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6741" y="569241"/>
            <a:ext cx="16393657"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306741" y="2846200"/>
            <a:ext cx="16393657" cy="678385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06741" y="9909727"/>
            <a:ext cx="4276606"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8CC18ACD-F1D3-9142-8BE5-4967535F9B96}" type="datetimeFigureOut">
              <a:rPr lang="en-US" smtClean="0"/>
              <a:t>9/22/20</a:t>
            </a:fld>
            <a:endParaRPr lang="en-US"/>
          </a:p>
        </p:txBody>
      </p:sp>
      <p:sp>
        <p:nvSpPr>
          <p:cNvPr id="5" name="Footer Placeholder 4"/>
          <p:cNvSpPr>
            <a:spLocks noGrp="1"/>
          </p:cNvSpPr>
          <p:nvPr>
            <p:ph type="ftr" sz="quarter" idx="3"/>
          </p:nvPr>
        </p:nvSpPr>
        <p:spPr>
          <a:xfrm>
            <a:off x="6296115" y="9909727"/>
            <a:ext cx="6414909"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3423791" y="9909727"/>
            <a:ext cx="4276606"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D77C7A09-92E1-8645-B083-9C05468C9CED}" type="slidenum">
              <a:rPr lang="en-US" smtClean="0"/>
              <a:t>‹#›</a:t>
            </a:fld>
            <a:endParaRPr lang="en-US"/>
          </a:p>
        </p:txBody>
      </p:sp>
    </p:spTree>
    <p:extLst>
      <p:ext uri="{BB962C8B-B14F-4D97-AF65-F5344CB8AC3E}">
        <p14:creationId xmlns:p14="http://schemas.microsoft.com/office/powerpoint/2010/main" val="49830668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5.png"/><Relationship Id="rId3" Type="http://schemas.openxmlformats.org/officeDocument/2006/relationships/diagramLayout" Target="../diagrams/layout1.xml"/><Relationship Id="rId7" Type="http://schemas.openxmlformats.org/officeDocument/2006/relationships/image" Target="../media/image1.png"/><Relationship Id="rId12" Type="http://schemas.openxmlformats.org/officeDocument/2006/relationships/image" Target="../media/image4.png"/><Relationship Id="rId17" Type="http://schemas.openxmlformats.org/officeDocument/2006/relationships/image" Target="../media/image9.png"/><Relationship Id="rId2" Type="http://schemas.openxmlformats.org/officeDocument/2006/relationships/diagramData" Target="../diagrams/data1.xml"/><Relationship Id="rId16" Type="http://schemas.openxmlformats.org/officeDocument/2006/relationships/image" Target="../media/image8.png"/><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image" Target="../media/image3.jpg"/><Relationship Id="rId5" Type="http://schemas.openxmlformats.org/officeDocument/2006/relationships/diagramColors" Target="../diagrams/colors1.xml"/><Relationship Id="rId15" Type="http://schemas.openxmlformats.org/officeDocument/2006/relationships/image" Target="../media/image7.png"/><Relationship Id="rId10" Type="http://schemas.openxmlformats.org/officeDocument/2006/relationships/hyperlink" Target="https://research.monash.edu/en/persons/liz-sturgiss" TargetMode="External"/><Relationship Id="rId4" Type="http://schemas.openxmlformats.org/officeDocument/2006/relationships/diagramQuickStyle" Target="../diagrams/quickStyle1.xml"/><Relationship Id="rId9" Type="http://schemas.openxmlformats.org/officeDocument/2006/relationships/hyperlink" Target="mailto:Liz.Sturgiss@monash.edu" TargetMode="External"/><Relationship Id="rId1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Diagram 26"/>
          <p:cNvGraphicFramePr/>
          <p:nvPr>
            <p:extLst>
              <p:ext uri="{D42A27DB-BD31-4B8C-83A1-F6EECF244321}">
                <p14:modId xmlns:p14="http://schemas.microsoft.com/office/powerpoint/2010/main" val="2884562543"/>
              </p:ext>
            </p:extLst>
          </p:nvPr>
        </p:nvGraphicFramePr>
        <p:xfrm>
          <a:off x="10551663" y="6547218"/>
          <a:ext cx="2493372" cy="2022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2"/>
          <p:cNvSpPr>
            <a:spLocks noChangeArrowheads="1"/>
          </p:cNvSpPr>
          <p:nvPr/>
        </p:nvSpPr>
        <p:spPr bwMode="auto">
          <a:xfrm>
            <a:off x="1052945" y="561451"/>
            <a:ext cx="17472121" cy="240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defTabSz="1560513" eaLnBrk="0" hangingPunct="0">
              <a:defRPr sz="2900">
                <a:solidFill>
                  <a:schemeClr val="tx1"/>
                </a:solidFill>
                <a:latin typeface="Arial" charset="0"/>
                <a:cs typeface="Arial" charset="0"/>
              </a:defRPr>
            </a:lvl1pPr>
            <a:lvl2pPr marL="742950" indent="-285750" defTabSz="1560513" eaLnBrk="0" hangingPunct="0">
              <a:defRPr sz="2900">
                <a:solidFill>
                  <a:schemeClr val="tx1"/>
                </a:solidFill>
                <a:latin typeface="Arial" charset="0"/>
                <a:cs typeface="Arial" charset="0"/>
              </a:defRPr>
            </a:lvl2pPr>
            <a:lvl3pPr marL="1143000" indent="-228600" defTabSz="1560513" eaLnBrk="0" hangingPunct="0">
              <a:defRPr sz="2900">
                <a:solidFill>
                  <a:schemeClr val="tx1"/>
                </a:solidFill>
                <a:latin typeface="Arial" charset="0"/>
                <a:cs typeface="Arial" charset="0"/>
              </a:defRPr>
            </a:lvl3pPr>
            <a:lvl4pPr marL="1600200" indent="-228600" defTabSz="1560513" eaLnBrk="0" hangingPunct="0">
              <a:defRPr sz="2900">
                <a:solidFill>
                  <a:schemeClr val="tx1"/>
                </a:solidFill>
                <a:latin typeface="Arial" charset="0"/>
                <a:cs typeface="Arial" charset="0"/>
              </a:defRPr>
            </a:lvl4pPr>
            <a:lvl5pPr marL="2057400" indent="-228600" defTabSz="1560513" eaLnBrk="0" hangingPunct="0">
              <a:defRPr sz="2900">
                <a:solidFill>
                  <a:schemeClr val="tx1"/>
                </a:solidFill>
                <a:latin typeface="Arial" charset="0"/>
                <a:cs typeface="Arial" charset="0"/>
              </a:defRPr>
            </a:lvl5pPr>
            <a:lvl6pPr marL="2514600" indent="-228600" defTabSz="1560513" eaLnBrk="0" fontAlgn="base" hangingPunct="0">
              <a:spcBef>
                <a:spcPct val="0"/>
              </a:spcBef>
              <a:spcAft>
                <a:spcPct val="0"/>
              </a:spcAft>
              <a:defRPr sz="2900">
                <a:solidFill>
                  <a:schemeClr val="tx1"/>
                </a:solidFill>
                <a:latin typeface="Arial" charset="0"/>
                <a:cs typeface="Arial" charset="0"/>
              </a:defRPr>
            </a:lvl6pPr>
            <a:lvl7pPr marL="2971800" indent="-228600" defTabSz="1560513" eaLnBrk="0" fontAlgn="base" hangingPunct="0">
              <a:spcBef>
                <a:spcPct val="0"/>
              </a:spcBef>
              <a:spcAft>
                <a:spcPct val="0"/>
              </a:spcAft>
              <a:defRPr sz="2900">
                <a:solidFill>
                  <a:schemeClr val="tx1"/>
                </a:solidFill>
                <a:latin typeface="Arial" charset="0"/>
                <a:cs typeface="Arial" charset="0"/>
              </a:defRPr>
            </a:lvl7pPr>
            <a:lvl8pPr marL="3429000" indent="-228600" defTabSz="1560513" eaLnBrk="0" fontAlgn="base" hangingPunct="0">
              <a:spcBef>
                <a:spcPct val="0"/>
              </a:spcBef>
              <a:spcAft>
                <a:spcPct val="0"/>
              </a:spcAft>
              <a:defRPr sz="2900">
                <a:solidFill>
                  <a:schemeClr val="tx1"/>
                </a:solidFill>
                <a:latin typeface="Arial" charset="0"/>
                <a:cs typeface="Arial" charset="0"/>
              </a:defRPr>
            </a:lvl8pPr>
            <a:lvl9pPr marL="3886200" indent="-228600" defTabSz="1560513" eaLnBrk="0" fontAlgn="base" hangingPunct="0">
              <a:spcBef>
                <a:spcPct val="0"/>
              </a:spcBef>
              <a:spcAft>
                <a:spcPct val="0"/>
              </a:spcAft>
              <a:defRPr sz="2900">
                <a:solidFill>
                  <a:schemeClr val="tx1"/>
                </a:solidFill>
                <a:latin typeface="Arial" charset="0"/>
                <a:cs typeface="Arial" charset="0"/>
              </a:defRPr>
            </a:lvl9pPr>
          </a:lstStyle>
          <a:p>
            <a:pPr eaLnBrk="1" hangingPunct="1">
              <a:spcAft>
                <a:spcPts val="450"/>
              </a:spcAft>
            </a:pPr>
            <a:r>
              <a:rPr lang="en-AU" altLang="en-US" sz="4000" b="1" dirty="0">
                <a:latin typeface="Arial Narrow" charset="0"/>
                <a:ea typeface="Arial Narrow" charset="0"/>
                <a:cs typeface="Arial Narrow" charset="0"/>
              </a:rPr>
              <a:t>A qualitative study of clinicians and patients exploring how alcohol brief interventions can be better embedded in routine general practice</a:t>
            </a:r>
            <a:endParaRPr lang="en-AU" altLang="en-US" sz="4000" dirty="0">
              <a:latin typeface="Arial Narrow" charset="0"/>
              <a:ea typeface="Arial Narrow" charset="0"/>
              <a:cs typeface="Arial Narrow" charset="0"/>
            </a:endParaRPr>
          </a:p>
          <a:p>
            <a:pPr eaLnBrk="1" hangingPunct="1">
              <a:spcAft>
                <a:spcPts val="450"/>
              </a:spcAft>
            </a:pPr>
            <a:r>
              <a:rPr lang="en-AU" sz="1600" i="1" spc="-4" dirty="0">
                <a:latin typeface="Arial"/>
                <a:cs typeface="Arial"/>
              </a:rPr>
              <a:t>Nilakshi Gunatillaka</a:t>
            </a:r>
            <a:r>
              <a:rPr lang="en-AU" sz="1600" i="1" spc="-5" baseline="24305" dirty="0">
                <a:latin typeface="Arial"/>
                <a:cs typeface="Arial"/>
              </a:rPr>
              <a:t>1</a:t>
            </a:r>
            <a:r>
              <a:rPr lang="en-AU" sz="1600" i="1" spc="-4" dirty="0">
                <a:latin typeface="Arial"/>
                <a:cs typeface="Arial"/>
              </a:rPr>
              <a:t>, </a:t>
            </a:r>
            <a:r>
              <a:rPr lang="en-AU" sz="1600" i="1" dirty="0">
                <a:latin typeface="Arial"/>
                <a:cs typeface="Arial"/>
              </a:rPr>
              <a:t>Grant </a:t>
            </a:r>
            <a:r>
              <a:rPr lang="en-AU" sz="1600" i="1" spc="-4" dirty="0">
                <a:latin typeface="Arial"/>
                <a:cs typeface="Arial"/>
              </a:rPr>
              <a:t>Russell</a:t>
            </a:r>
            <a:r>
              <a:rPr lang="en-AU" sz="1600" i="1" spc="-5" baseline="24305" dirty="0">
                <a:latin typeface="Arial"/>
                <a:cs typeface="Arial"/>
              </a:rPr>
              <a:t>1</a:t>
            </a:r>
            <a:r>
              <a:rPr lang="en-AU" sz="1600" i="1" spc="-4" dirty="0">
                <a:latin typeface="Arial"/>
                <a:cs typeface="Arial"/>
              </a:rPr>
              <a:t>, Suzanne </a:t>
            </a:r>
            <a:r>
              <a:rPr lang="en-AU" sz="1600" i="1" dirty="0">
                <a:latin typeface="Arial"/>
                <a:cs typeface="Arial"/>
              </a:rPr>
              <a:t>Nielsen</a:t>
            </a:r>
            <a:r>
              <a:rPr lang="en-AU" sz="1600" i="1" baseline="24305" dirty="0">
                <a:latin typeface="Arial"/>
                <a:cs typeface="Arial"/>
              </a:rPr>
              <a:t>2</a:t>
            </a:r>
            <a:r>
              <a:rPr lang="en-AU" sz="1600" i="1" dirty="0">
                <a:latin typeface="Arial"/>
                <a:cs typeface="Arial"/>
              </a:rPr>
              <a:t>, </a:t>
            </a:r>
            <a:r>
              <a:rPr lang="en-AU" sz="1600" i="1" spc="-4" dirty="0">
                <a:latin typeface="Arial"/>
                <a:cs typeface="Arial"/>
              </a:rPr>
              <a:t>Renée </a:t>
            </a:r>
            <a:r>
              <a:rPr lang="en-AU" sz="1600" i="1" dirty="0">
                <a:latin typeface="Arial"/>
                <a:cs typeface="Arial"/>
              </a:rPr>
              <a:t>O'Donnell</a:t>
            </a:r>
            <a:r>
              <a:rPr lang="en-AU" sz="1600" i="1" baseline="24305" dirty="0">
                <a:latin typeface="Arial"/>
                <a:cs typeface="Arial"/>
              </a:rPr>
              <a:t>3</a:t>
            </a:r>
            <a:r>
              <a:rPr lang="en-AU" sz="1600" i="1" dirty="0">
                <a:latin typeface="Arial"/>
                <a:cs typeface="Arial"/>
              </a:rPr>
              <a:t>, </a:t>
            </a:r>
            <a:r>
              <a:rPr lang="en-AU" sz="1600" i="1" spc="-4" dirty="0">
                <a:latin typeface="Arial"/>
                <a:cs typeface="Arial"/>
              </a:rPr>
              <a:t>Tina  </a:t>
            </a:r>
            <a:r>
              <a:rPr lang="en-AU" sz="1600" i="1" dirty="0">
                <a:latin typeface="Arial"/>
                <a:cs typeface="Arial"/>
              </a:rPr>
              <a:t>Lam</a:t>
            </a:r>
            <a:r>
              <a:rPr lang="en-AU" sz="1600" i="1" baseline="24305" dirty="0">
                <a:latin typeface="Arial"/>
                <a:cs typeface="Arial"/>
              </a:rPr>
              <a:t>2</a:t>
            </a:r>
            <a:r>
              <a:rPr lang="en-AU" sz="1600" i="1" dirty="0">
                <a:latin typeface="Arial"/>
                <a:cs typeface="Arial"/>
              </a:rPr>
              <a:t>, </a:t>
            </a:r>
            <a:r>
              <a:rPr lang="en-AU" sz="1600" i="1" spc="-4" dirty="0">
                <a:latin typeface="Arial"/>
                <a:cs typeface="Arial"/>
              </a:rPr>
              <a:t>Helen </a:t>
            </a:r>
            <a:r>
              <a:rPr lang="en-AU" sz="1600" i="1" dirty="0">
                <a:latin typeface="Arial"/>
                <a:cs typeface="Arial"/>
              </a:rPr>
              <a:t>Skouteris</a:t>
            </a:r>
            <a:r>
              <a:rPr lang="en-AU" sz="1600" i="1" baseline="24305" dirty="0">
                <a:latin typeface="Arial"/>
                <a:cs typeface="Arial"/>
              </a:rPr>
              <a:t>3</a:t>
            </a:r>
            <a:r>
              <a:rPr lang="en-AU" sz="1600" i="1" dirty="0">
                <a:latin typeface="Arial"/>
                <a:cs typeface="Arial"/>
              </a:rPr>
              <a:t>, </a:t>
            </a:r>
            <a:r>
              <a:rPr lang="en-AU" sz="1600" i="1" spc="-4" dirty="0">
                <a:latin typeface="Arial"/>
                <a:cs typeface="Arial"/>
              </a:rPr>
              <a:t>Lauren </a:t>
            </a:r>
            <a:r>
              <a:rPr lang="en-AU" sz="1600" i="1" dirty="0">
                <a:latin typeface="Arial"/>
                <a:cs typeface="Arial"/>
              </a:rPr>
              <a:t>Ball</a:t>
            </a:r>
            <a:r>
              <a:rPr lang="en-AU" sz="1600" i="1" baseline="24305" dirty="0">
                <a:latin typeface="Arial"/>
                <a:cs typeface="Arial"/>
              </a:rPr>
              <a:t>4</a:t>
            </a:r>
            <a:r>
              <a:rPr lang="en-AU" sz="1600" i="1" dirty="0">
                <a:latin typeface="Arial"/>
                <a:cs typeface="Arial"/>
              </a:rPr>
              <a:t>, </a:t>
            </a:r>
            <a:r>
              <a:rPr lang="en-AU" sz="1600" i="1" spc="-4" dirty="0">
                <a:latin typeface="Arial"/>
                <a:cs typeface="Arial"/>
              </a:rPr>
              <a:t>Chris </a:t>
            </a:r>
            <a:r>
              <a:rPr lang="en-AU" sz="1600" i="1" dirty="0">
                <a:latin typeface="Arial"/>
                <a:cs typeface="Arial"/>
              </a:rPr>
              <a:t>Barton</a:t>
            </a:r>
            <a:r>
              <a:rPr lang="en-AU" sz="1600" i="1" baseline="24305" dirty="0">
                <a:latin typeface="Arial"/>
                <a:cs typeface="Arial"/>
              </a:rPr>
              <a:t>1</a:t>
            </a:r>
            <a:r>
              <a:rPr lang="en-AU" sz="1600" i="1" dirty="0">
                <a:latin typeface="Arial"/>
                <a:cs typeface="Arial"/>
              </a:rPr>
              <a:t>, </a:t>
            </a:r>
            <a:r>
              <a:rPr lang="en-AU" sz="1600" i="1" spc="-4" dirty="0">
                <a:latin typeface="Arial"/>
                <a:cs typeface="Arial"/>
              </a:rPr>
              <a:t>David Jacka</a:t>
            </a:r>
            <a:r>
              <a:rPr lang="en-AU" sz="1600" i="1" spc="-5" baseline="24305" dirty="0">
                <a:latin typeface="Arial"/>
                <a:cs typeface="Arial"/>
              </a:rPr>
              <a:t>5</a:t>
            </a:r>
            <a:r>
              <a:rPr lang="en-AU" sz="1600" i="1" spc="-4" dirty="0">
                <a:latin typeface="Arial"/>
                <a:cs typeface="Arial"/>
              </a:rPr>
              <a:t>, Michael </a:t>
            </a:r>
            <a:r>
              <a:rPr lang="en-AU" sz="1600" i="1" dirty="0">
                <a:latin typeface="Arial"/>
                <a:cs typeface="Arial"/>
              </a:rPr>
              <a:t>Tam</a:t>
            </a:r>
            <a:r>
              <a:rPr lang="en-AU" sz="1600" i="1" baseline="24305" dirty="0">
                <a:latin typeface="Arial"/>
                <a:cs typeface="Arial"/>
              </a:rPr>
              <a:t>6</a:t>
            </a:r>
            <a:r>
              <a:rPr lang="en-AU" sz="1600" i="1" dirty="0">
                <a:latin typeface="Arial"/>
                <a:cs typeface="Arial"/>
              </a:rPr>
              <a:t>,  </a:t>
            </a:r>
            <a:r>
              <a:rPr lang="en-AU" sz="1600" i="1" spc="-4" dirty="0">
                <a:latin typeface="Arial"/>
                <a:cs typeface="Arial"/>
              </a:rPr>
              <a:t>Danielle </a:t>
            </a:r>
            <a:r>
              <a:rPr lang="en-AU" sz="1600" i="1" dirty="0">
                <a:latin typeface="Arial"/>
                <a:cs typeface="Arial"/>
              </a:rPr>
              <a:t>Mazza</a:t>
            </a:r>
            <a:r>
              <a:rPr lang="en-AU" sz="1600" i="1" baseline="24305" dirty="0">
                <a:latin typeface="Arial"/>
                <a:cs typeface="Arial"/>
              </a:rPr>
              <a:t>1</a:t>
            </a:r>
            <a:r>
              <a:rPr lang="en-AU" sz="1600" i="1" dirty="0">
                <a:latin typeface="Arial"/>
                <a:cs typeface="Arial"/>
              </a:rPr>
              <a:t>, </a:t>
            </a:r>
            <a:r>
              <a:rPr lang="en-AU" sz="1600" i="1" spc="-4" dirty="0">
                <a:latin typeface="Arial"/>
                <a:cs typeface="Arial"/>
              </a:rPr>
              <a:t>Catriona </a:t>
            </a:r>
            <a:r>
              <a:rPr lang="en-AU" sz="1600" i="1" dirty="0">
                <a:latin typeface="Arial"/>
                <a:cs typeface="Arial"/>
              </a:rPr>
              <a:t>Rowe</a:t>
            </a:r>
            <a:r>
              <a:rPr lang="en-AU" sz="1600" i="1" baseline="24305" dirty="0">
                <a:latin typeface="Arial"/>
                <a:cs typeface="Arial"/>
              </a:rPr>
              <a:t>1</a:t>
            </a:r>
            <a:r>
              <a:rPr lang="en-AU" sz="1600" i="1" dirty="0">
                <a:latin typeface="Arial"/>
                <a:cs typeface="Arial"/>
              </a:rPr>
              <a:t>, </a:t>
            </a:r>
            <a:r>
              <a:rPr lang="en-AU" sz="1600" i="1" spc="-4" dirty="0">
                <a:latin typeface="Arial"/>
                <a:cs typeface="Arial"/>
              </a:rPr>
              <a:t>Nathanael </a:t>
            </a:r>
            <a:r>
              <a:rPr lang="en-AU" sz="1600" i="1" dirty="0">
                <a:latin typeface="Arial"/>
                <a:cs typeface="Arial"/>
              </a:rPr>
              <a:t>Wells</a:t>
            </a:r>
            <a:r>
              <a:rPr lang="en-AU" sz="1600" i="1" baseline="24305" dirty="0">
                <a:latin typeface="Arial"/>
                <a:cs typeface="Arial"/>
              </a:rPr>
              <a:t>1  </a:t>
            </a:r>
            <a:r>
              <a:rPr lang="en-AU" sz="1600" i="1" spc="-4" dirty="0">
                <a:latin typeface="Arial"/>
                <a:cs typeface="Arial"/>
              </a:rPr>
              <a:t>and Liz</a:t>
            </a:r>
            <a:r>
              <a:rPr lang="en-AU" sz="1600" i="1" spc="-49" dirty="0">
                <a:latin typeface="Arial"/>
                <a:cs typeface="Arial"/>
              </a:rPr>
              <a:t> </a:t>
            </a:r>
            <a:r>
              <a:rPr lang="en-AU" sz="1600" i="1" dirty="0">
                <a:latin typeface="Arial"/>
                <a:cs typeface="Arial"/>
              </a:rPr>
              <a:t>Sturgiss</a:t>
            </a:r>
            <a:r>
              <a:rPr lang="en-AU" sz="1600" i="1" baseline="24305" dirty="0">
                <a:latin typeface="Arial"/>
                <a:cs typeface="Arial"/>
              </a:rPr>
              <a:t>1</a:t>
            </a:r>
          </a:p>
          <a:p>
            <a:pPr marL="9525" marR="23336"/>
            <a:r>
              <a:rPr lang="en-AU" sz="750" i="1" spc="-5" baseline="24305" dirty="0">
                <a:latin typeface="Arial"/>
                <a:cs typeface="Arial"/>
              </a:rPr>
              <a:t>1</a:t>
            </a:r>
            <a:r>
              <a:rPr lang="en-US" sz="1200" i="1" dirty="0">
                <a:latin typeface="Arial"/>
                <a:cs typeface="Arial"/>
              </a:rPr>
              <a:t>Department of </a:t>
            </a:r>
            <a:r>
              <a:rPr lang="en-US" sz="1200" i="1" spc="-4" dirty="0">
                <a:latin typeface="Arial"/>
                <a:cs typeface="Arial"/>
              </a:rPr>
              <a:t>General </a:t>
            </a:r>
            <a:r>
              <a:rPr lang="en-US" sz="1200" i="1" dirty="0">
                <a:latin typeface="Arial"/>
                <a:cs typeface="Arial"/>
              </a:rPr>
              <a:t>Practice, </a:t>
            </a:r>
            <a:r>
              <a:rPr lang="en-US" sz="1200" i="1" spc="-4" dirty="0">
                <a:latin typeface="Arial"/>
                <a:cs typeface="Arial"/>
              </a:rPr>
              <a:t>School </a:t>
            </a:r>
            <a:r>
              <a:rPr lang="en-US" sz="1200" i="1" dirty="0">
                <a:latin typeface="Arial"/>
                <a:cs typeface="Arial"/>
              </a:rPr>
              <a:t>of Primary &amp; </a:t>
            </a:r>
            <a:r>
              <a:rPr lang="en-US" sz="1200" i="1" spc="-4" dirty="0">
                <a:latin typeface="Arial"/>
                <a:cs typeface="Arial"/>
              </a:rPr>
              <a:t>Allied Health </a:t>
            </a:r>
            <a:r>
              <a:rPr lang="en-US" sz="1200" i="1" dirty="0">
                <a:latin typeface="Arial"/>
                <a:cs typeface="Arial"/>
              </a:rPr>
              <a:t>Care, Faculty of  </a:t>
            </a:r>
            <a:r>
              <a:rPr lang="en-US" sz="1200" i="1" spc="-4" dirty="0">
                <a:latin typeface="Arial"/>
                <a:cs typeface="Arial"/>
              </a:rPr>
              <a:t>Medicine, Nursing and Health </a:t>
            </a:r>
            <a:r>
              <a:rPr lang="en-US" sz="1200" i="1" dirty="0">
                <a:latin typeface="Arial"/>
                <a:cs typeface="Arial"/>
              </a:rPr>
              <a:t>Sciences, </a:t>
            </a:r>
            <a:r>
              <a:rPr lang="en-US" sz="1200" i="1" spc="-4" dirty="0">
                <a:latin typeface="Arial"/>
                <a:cs typeface="Arial"/>
              </a:rPr>
              <a:t>Monash </a:t>
            </a:r>
            <a:r>
              <a:rPr lang="en-US" sz="1200" i="1" dirty="0">
                <a:latin typeface="Arial"/>
                <a:cs typeface="Arial"/>
              </a:rPr>
              <a:t>University,</a:t>
            </a:r>
            <a:r>
              <a:rPr lang="en-US" sz="1200" i="1" spc="38" dirty="0">
                <a:latin typeface="Arial"/>
                <a:cs typeface="Arial"/>
              </a:rPr>
              <a:t> </a:t>
            </a:r>
            <a:r>
              <a:rPr lang="en-US" sz="1200" i="1" dirty="0">
                <a:latin typeface="Arial"/>
                <a:cs typeface="Arial"/>
              </a:rPr>
              <a:t>Australia, </a:t>
            </a:r>
            <a:r>
              <a:rPr lang="en-US" sz="1200" i="1" baseline="24305" dirty="0">
                <a:latin typeface="Arial"/>
                <a:cs typeface="Arial"/>
              </a:rPr>
              <a:t>2 </a:t>
            </a:r>
            <a:r>
              <a:rPr lang="en-US" sz="1200" i="1" spc="-4" dirty="0">
                <a:latin typeface="Arial"/>
                <a:cs typeface="Arial"/>
              </a:rPr>
              <a:t>Monash Addiction Research </a:t>
            </a:r>
            <a:r>
              <a:rPr lang="en-US" sz="1200" i="1" dirty="0">
                <a:latin typeface="Arial"/>
                <a:cs typeface="Arial"/>
              </a:rPr>
              <a:t>Centre, Eastern </a:t>
            </a:r>
            <a:r>
              <a:rPr lang="en-US" sz="1200" i="1" spc="-4" dirty="0">
                <a:latin typeface="Arial"/>
                <a:cs typeface="Arial"/>
              </a:rPr>
              <a:t>Health Clinical </a:t>
            </a:r>
            <a:r>
              <a:rPr lang="en-US" sz="1200" i="1" dirty="0">
                <a:latin typeface="Arial"/>
                <a:cs typeface="Arial"/>
              </a:rPr>
              <a:t>School, Faculty of  </a:t>
            </a:r>
            <a:r>
              <a:rPr lang="en-US" sz="1200" i="1" spc="-4" dirty="0">
                <a:latin typeface="Arial"/>
                <a:cs typeface="Arial"/>
              </a:rPr>
              <a:t>Medicine, Nursing and Health </a:t>
            </a:r>
            <a:r>
              <a:rPr lang="en-US" sz="1200" i="1" dirty="0">
                <a:latin typeface="Arial"/>
                <a:cs typeface="Arial"/>
              </a:rPr>
              <a:t>Sciences, </a:t>
            </a:r>
            <a:r>
              <a:rPr lang="en-US" sz="1200" i="1" spc="-4" dirty="0">
                <a:latin typeface="Arial"/>
                <a:cs typeface="Arial"/>
              </a:rPr>
              <a:t>Monash </a:t>
            </a:r>
            <a:r>
              <a:rPr lang="en-US" sz="1200" i="1" dirty="0">
                <a:latin typeface="Arial"/>
                <a:cs typeface="Arial"/>
              </a:rPr>
              <a:t>University,</a:t>
            </a:r>
            <a:r>
              <a:rPr lang="en-US" sz="1200" i="1" spc="38" dirty="0">
                <a:latin typeface="Arial"/>
                <a:cs typeface="Arial"/>
              </a:rPr>
              <a:t> </a:t>
            </a:r>
            <a:r>
              <a:rPr lang="en-US" sz="1200" i="1" dirty="0">
                <a:latin typeface="Arial"/>
                <a:cs typeface="Arial"/>
              </a:rPr>
              <a:t>Australia</a:t>
            </a:r>
            <a:r>
              <a:rPr lang="en-US" sz="1200" dirty="0">
                <a:latin typeface="Arial"/>
                <a:cs typeface="Arial"/>
              </a:rPr>
              <a:t>, </a:t>
            </a:r>
            <a:r>
              <a:rPr lang="en-US" sz="1200" i="1" baseline="24305" dirty="0">
                <a:latin typeface="Arial"/>
                <a:cs typeface="Arial"/>
              </a:rPr>
              <a:t>3 </a:t>
            </a:r>
            <a:r>
              <a:rPr lang="en-US" sz="1200" i="1" spc="-4" dirty="0">
                <a:latin typeface="Arial"/>
                <a:cs typeface="Arial"/>
              </a:rPr>
              <a:t>Monash </a:t>
            </a:r>
            <a:r>
              <a:rPr lang="en-US" sz="1200" i="1" dirty="0">
                <a:latin typeface="Arial"/>
                <a:cs typeface="Arial"/>
              </a:rPr>
              <a:t>Centre for </a:t>
            </a:r>
            <a:r>
              <a:rPr lang="en-US" sz="1200" i="1" spc="-4" dirty="0">
                <a:latin typeface="Arial"/>
                <a:cs typeface="Arial"/>
              </a:rPr>
              <a:t>Health Research and </a:t>
            </a:r>
            <a:r>
              <a:rPr lang="en-US" sz="1200" i="1" dirty="0">
                <a:latin typeface="Arial"/>
                <a:cs typeface="Arial"/>
              </a:rPr>
              <a:t>Implementation, </a:t>
            </a:r>
            <a:r>
              <a:rPr lang="en-US" sz="1200" i="1" spc="-4" dirty="0">
                <a:latin typeface="Arial"/>
                <a:cs typeface="Arial"/>
              </a:rPr>
              <a:t>School </a:t>
            </a:r>
            <a:r>
              <a:rPr lang="en-US" sz="1200" i="1" dirty="0">
                <a:latin typeface="Arial"/>
                <a:cs typeface="Arial"/>
              </a:rPr>
              <a:t>of </a:t>
            </a:r>
            <a:r>
              <a:rPr lang="en-US" sz="1200" i="1" spc="-4" dirty="0">
                <a:latin typeface="Arial"/>
                <a:cs typeface="Arial"/>
              </a:rPr>
              <a:t>Public Health  and </a:t>
            </a:r>
            <a:r>
              <a:rPr lang="en-US" sz="1200" i="1" dirty="0">
                <a:latin typeface="Arial"/>
                <a:cs typeface="Arial"/>
              </a:rPr>
              <a:t>Preventative </a:t>
            </a:r>
            <a:r>
              <a:rPr lang="en-US" sz="1200" i="1" spc="-4" dirty="0">
                <a:latin typeface="Arial"/>
                <a:cs typeface="Arial"/>
              </a:rPr>
              <a:t>Medicine, </a:t>
            </a:r>
            <a:r>
              <a:rPr lang="en-US" sz="1200" i="1" dirty="0">
                <a:latin typeface="Arial"/>
                <a:cs typeface="Arial"/>
              </a:rPr>
              <a:t>Faculty of </a:t>
            </a:r>
            <a:r>
              <a:rPr lang="en-US" sz="1200" i="1" spc="-4" dirty="0">
                <a:latin typeface="Arial"/>
                <a:cs typeface="Arial"/>
              </a:rPr>
              <a:t>Medicine, Nursing and Health</a:t>
            </a:r>
            <a:r>
              <a:rPr lang="en-US" sz="1200" i="1" spc="45" dirty="0">
                <a:latin typeface="Arial"/>
                <a:cs typeface="Arial"/>
              </a:rPr>
              <a:t> </a:t>
            </a:r>
            <a:r>
              <a:rPr lang="en-US" sz="1200" i="1" dirty="0">
                <a:latin typeface="Arial"/>
                <a:cs typeface="Arial"/>
              </a:rPr>
              <a:t>Sciences,</a:t>
            </a:r>
            <a:r>
              <a:rPr lang="en-US" sz="1200" dirty="0">
                <a:latin typeface="Arial"/>
                <a:cs typeface="Arial"/>
              </a:rPr>
              <a:t> </a:t>
            </a:r>
            <a:r>
              <a:rPr lang="en-US" sz="1200" i="1" spc="-4" dirty="0">
                <a:latin typeface="Arial"/>
                <a:cs typeface="Arial"/>
              </a:rPr>
              <a:t>Monash </a:t>
            </a:r>
            <a:r>
              <a:rPr lang="en-US" sz="1200" i="1" dirty="0">
                <a:latin typeface="Arial"/>
                <a:cs typeface="Arial"/>
              </a:rPr>
              <a:t>University,</a:t>
            </a:r>
            <a:r>
              <a:rPr lang="en-US" sz="1200" i="1" spc="-53" dirty="0">
                <a:latin typeface="Arial"/>
                <a:cs typeface="Arial"/>
              </a:rPr>
              <a:t> </a:t>
            </a:r>
            <a:r>
              <a:rPr lang="en-US" sz="1200" i="1" dirty="0">
                <a:latin typeface="Arial"/>
                <a:cs typeface="Arial"/>
              </a:rPr>
              <a:t>Australia, </a:t>
            </a:r>
            <a:r>
              <a:rPr lang="en-US" sz="1200" i="1" baseline="24305" dirty="0">
                <a:latin typeface="Arial"/>
                <a:cs typeface="Arial"/>
              </a:rPr>
              <a:t>4 </a:t>
            </a:r>
            <a:r>
              <a:rPr lang="en-US" sz="1200" i="1" spc="-4" dirty="0">
                <a:latin typeface="Arial"/>
                <a:cs typeface="Arial"/>
              </a:rPr>
              <a:t>Healthy </a:t>
            </a:r>
            <a:r>
              <a:rPr lang="en-US" sz="1200" i="1" dirty="0">
                <a:latin typeface="Arial"/>
                <a:cs typeface="Arial"/>
              </a:rPr>
              <a:t>Primary </a:t>
            </a:r>
            <a:r>
              <a:rPr lang="en-US" sz="1200" i="1" spc="-4" dirty="0">
                <a:latin typeface="Arial"/>
                <a:cs typeface="Arial"/>
              </a:rPr>
              <a:t>Care </a:t>
            </a:r>
            <a:r>
              <a:rPr lang="en-US" sz="1200" i="1" dirty="0">
                <a:latin typeface="Arial"/>
                <a:cs typeface="Arial"/>
              </a:rPr>
              <a:t>Team, </a:t>
            </a:r>
            <a:r>
              <a:rPr lang="en-US" sz="1200" i="1" spc="-4" dirty="0">
                <a:latin typeface="Arial"/>
                <a:cs typeface="Arial"/>
              </a:rPr>
              <a:t>Menzies Health </a:t>
            </a:r>
            <a:r>
              <a:rPr lang="en-US" sz="1200" i="1" dirty="0">
                <a:latin typeface="Arial"/>
                <a:cs typeface="Arial"/>
              </a:rPr>
              <a:t>Institute </a:t>
            </a:r>
            <a:r>
              <a:rPr lang="en-US" sz="1200" i="1" spc="-4" dirty="0">
                <a:latin typeface="Arial"/>
                <a:cs typeface="Arial"/>
              </a:rPr>
              <a:t>Queensland, </a:t>
            </a:r>
            <a:r>
              <a:rPr lang="en-US" sz="1200" i="1" dirty="0">
                <a:latin typeface="Arial"/>
                <a:cs typeface="Arial"/>
              </a:rPr>
              <a:t>Griffith  University,</a:t>
            </a:r>
            <a:r>
              <a:rPr lang="en-US" sz="1200" i="1" spc="-79" dirty="0">
                <a:latin typeface="Arial"/>
                <a:cs typeface="Arial"/>
              </a:rPr>
              <a:t> </a:t>
            </a:r>
            <a:r>
              <a:rPr lang="en-US" sz="1200" i="1" dirty="0">
                <a:latin typeface="Arial"/>
                <a:cs typeface="Arial"/>
              </a:rPr>
              <a:t>Australia</a:t>
            </a:r>
            <a:r>
              <a:rPr lang="en-US" sz="1200" dirty="0">
                <a:latin typeface="Arial"/>
                <a:cs typeface="Arial"/>
              </a:rPr>
              <a:t>, </a:t>
            </a:r>
            <a:r>
              <a:rPr lang="en-US" sz="1200" i="1" baseline="24305" dirty="0">
                <a:latin typeface="Arial"/>
                <a:cs typeface="Arial"/>
              </a:rPr>
              <a:t>5 </a:t>
            </a:r>
            <a:r>
              <a:rPr lang="en-US" sz="1200" i="1" spc="-4" dirty="0">
                <a:latin typeface="Arial"/>
                <a:cs typeface="Arial"/>
              </a:rPr>
              <a:t>Monash </a:t>
            </a:r>
            <a:r>
              <a:rPr lang="en-US" sz="1200" i="1" dirty="0">
                <a:latin typeface="Arial"/>
                <a:cs typeface="Arial"/>
              </a:rPr>
              <a:t>Health,</a:t>
            </a:r>
            <a:r>
              <a:rPr lang="en-US" sz="1200" i="1" spc="26" dirty="0">
                <a:latin typeface="Arial"/>
                <a:cs typeface="Arial"/>
              </a:rPr>
              <a:t> </a:t>
            </a:r>
            <a:r>
              <a:rPr lang="en-US" sz="1200" i="1" dirty="0">
                <a:latin typeface="Arial"/>
                <a:cs typeface="Arial"/>
              </a:rPr>
              <a:t>Australia</a:t>
            </a:r>
            <a:r>
              <a:rPr lang="en-US" sz="1200" dirty="0">
                <a:latin typeface="Arial"/>
                <a:cs typeface="Arial"/>
              </a:rPr>
              <a:t>, </a:t>
            </a:r>
            <a:r>
              <a:rPr lang="en-US" sz="1200" i="1" baseline="24305" dirty="0">
                <a:latin typeface="Arial"/>
                <a:cs typeface="Arial"/>
              </a:rPr>
              <a:t>6 </a:t>
            </a:r>
            <a:r>
              <a:rPr lang="en-US" sz="1200" i="1" dirty="0">
                <a:latin typeface="Arial"/>
                <a:cs typeface="Arial"/>
              </a:rPr>
              <a:t>Academic Primary </a:t>
            </a:r>
            <a:r>
              <a:rPr lang="en-US" sz="1200" i="1" spc="-4" dirty="0">
                <a:latin typeface="Arial"/>
                <a:cs typeface="Arial"/>
              </a:rPr>
              <a:t>and </a:t>
            </a:r>
            <a:r>
              <a:rPr lang="en-US" sz="1200" i="1" dirty="0">
                <a:latin typeface="Arial"/>
                <a:cs typeface="Arial"/>
              </a:rPr>
              <a:t>Integrated </a:t>
            </a:r>
            <a:r>
              <a:rPr lang="en-US" sz="1200" i="1" spc="-4" dirty="0">
                <a:latin typeface="Arial"/>
                <a:cs typeface="Arial"/>
              </a:rPr>
              <a:t>Care </a:t>
            </a:r>
            <a:r>
              <a:rPr lang="en-US" sz="1200" i="1" dirty="0">
                <a:latin typeface="Arial"/>
                <a:cs typeface="Arial"/>
              </a:rPr>
              <a:t>Unit, Faculty of </a:t>
            </a:r>
            <a:r>
              <a:rPr lang="en-US" sz="1200" i="1" spc="-4" dirty="0">
                <a:latin typeface="Arial"/>
                <a:cs typeface="Arial"/>
              </a:rPr>
              <a:t>Medicine, </a:t>
            </a:r>
            <a:r>
              <a:rPr lang="en-US" sz="1200" i="1" dirty="0">
                <a:latin typeface="Arial"/>
                <a:cs typeface="Arial"/>
              </a:rPr>
              <a:t>University of New South Wales,</a:t>
            </a:r>
            <a:r>
              <a:rPr lang="en-US" sz="1200" i="1" spc="-71" dirty="0">
                <a:latin typeface="Arial"/>
                <a:cs typeface="Arial"/>
              </a:rPr>
              <a:t> </a:t>
            </a:r>
            <a:r>
              <a:rPr lang="en-US" sz="1200" i="1" dirty="0">
                <a:latin typeface="Arial"/>
                <a:cs typeface="Arial"/>
              </a:rPr>
              <a:t>Australia</a:t>
            </a:r>
            <a:endParaRPr lang="en-US" sz="1200" dirty="0">
              <a:latin typeface="Arial"/>
              <a:cs typeface="Arial"/>
            </a:endParaRPr>
          </a:p>
        </p:txBody>
      </p:sp>
      <p:sp>
        <p:nvSpPr>
          <p:cNvPr id="5" name="Rectangle 4"/>
          <p:cNvSpPr/>
          <p:nvPr/>
        </p:nvSpPr>
        <p:spPr>
          <a:xfrm>
            <a:off x="1052946" y="3136723"/>
            <a:ext cx="16523853" cy="925894"/>
          </a:xfrm>
          <a:prstGeom prst="rect">
            <a:avLst/>
          </a:prstGeom>
        </p:spPr>
        <p:txBody>
          <a:bodyPr wrap="square">
            <a:spAutoFit/>
          </a:bodyPr>
          <a:lstStyle/>
          <a:p>
            <a:pPr>
              <a:spcBef>
                <a:spcPts val="900"/>
              </a:spcBef>
            </a:pPr>
            <a:r>
              <a:rPr lang="en-AU" altLang="en-US" b="1" dirty="0">
                <a:solidFill>
                  <a:srgbClr val="3BA1E3"/>
                </a:solidFill>
                <a:latin typeface="Arial Narrow" charset="0"/>
                <a:ea typeface="Arial Narrow" charset="0"/>
                <a:cs typeface="Arial Narrow" charset="0"/>
              </a:rPr>
              <a:t>BACKGROUND</a:t>
            </a:r>
          </a:p>
          <a:p>
            <a:pPr>
              <a:spcBef>
                <a:spcPts val="450"/>
              </a:spcBef>
            </a:pPr>
            <a:r>
              <a:rPr lang="en-US" altLang="en-US" sz="1600" dirty="0"/>
              <a:t>Alcohol brief interventions (BIs) involve assessing a person’s alcohol use and offering individualised advice to reduce health risks.  Despite their proven effectiveness, clinicians do not routinely offer brief interventions for alcohol use.</a:t>
            </a:r>
          </a:p>
        </p:txBody>
      </p:sp>
      <p:sp>
        <p:nvSpPr>
          <p:cNvPr id="9" name="Text Box 3"/>
          <p:cNvSpPr txBox="1">
            <a:spLocks noChangeArrowheads="1"/>
          </p:cNvSpPr>
          <p:nvPr/>
        </p:nvSpPr>
        <p:spPr bwMode="auto">
          <a:xfrm>
            <a:off x="1099828" y="4185793"/>
            <a:ext cx="4928346"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a:spAutoFit/>
          </a:bodyP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spcBef>
                <a:spcPts val="630"/>
              </a:spcBef>
            </a:pPr>
            <a:r>
              <a:rPr lang="en-AU" altLang="en-US" sz="1600" b="1" dirty="0">
                <a:solidFill>
                  <a:srgbClr val="3BA1E3"/>
                </a:solidFill>
                <a:latin typeface="Arial Narrow "/>
              </a:rPr>
              <a:t>OBJECTIVE</a:t>
            </a:r>
          </a:p>
          <a:p>
            <a:pPr eaLnBrk="1" hangingPunct="1">
              <a:spcBef>
                <a:spcPts val="630"/>
              </a:spcBef>
            </a:pPr>
            <a:r>
              <a:rPr lang="en-AU" altLang="en-US" sz="1400" dirty="0">
                <a:latin typeface="Arial Narrow "/>
              </a:rPr>
              <a:t>To identify factors that influence whether alcohol BIs are used in consultations from the perspective of clinicians and patients.</a:t>
            </a:r>
          </a:p>
        </p:txBody>
      </p:sp>
      <p:sp>
        <p:nvSpPr>
          <p:cNvPr id="17" name="Text Box 3"/>
          <p:cNvSpPr txBox="1">
            <a:spLocks noChangeArrowheads="1"/>
          </p:cNvSpPr>
          <p:nvPr/>
        </p:nvSpPr>
        <p:spPr bwMode="auto">
          <a:xfrm>
            <a:off x="12780420" y="6442680"/>
            <a:ext cx="520120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a:spAutoFit/>
          </a:bodyP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spcBef>
                <a:spcPts val="630"/>
              </a:spcBef>
            </a:pPr>
            <a:r>
              <a:rPr lang="en-AU" altLang="en-US" sz="1600" b="1" dirty="0">
                <a:solidFill>
                  <a:srgbClr val="3BA1E3"/>
                </a:solidFill>
                <a:latin typeface="Arial Narrow "/>
                <a:ea typeface="Arial Narrow" charset="0"/>
                <a:cs typeface="Arial Narrow" charset="0"/>
              </a:rPr>
              <a:t>IMPLICATIONS</a:t>
            </a:r>
          </a:p>
          <a:p>
            <a:pPr eaLnBrk="1" hangingPunct="1">
              <a:spcBef>
                <a:spcPts val="630"/>
              </a:spcBef>
            </a:pPr>
            <a:r>
              <a:rPr lang="en-US" altLang="en-US" sz="1400" dirty="0">
                <a:latin typeface="Arial Narrow "/>
                <a:ea typeface="Arial Narrow" charset="0"/>
                <a:cs typeface="Arial Narrow" charset="0"/>
              </a:rPr>
              <a:t>We have identified factors at multiple levels of the healthcare system that influence the successful implementation of alcohol BIs in general practice. The data is being used to inform an intervention to increase clinician uptake of BIs in daily general practice.</a:t>
            </a:r>
          </a:p>
        </p:txBody>
      </p:sp>
      <p:pic>
        <p:nvPicPr>
          <p:cNvPr id="15" name="Picture 14"/>
          <p:cNvPicPr>
            <a:picLocks noChangeAspect="1"/>
          </p:cNvPicPr>
          <p:nvPr/>
        </p:nvPicPr>
        <p:blipFill>
          <a:blip r:embed="rId7"/>
          <a:stretch>
            <a:fillRect/>
          </a:stretch>
        </p:blipFill>
        <p:spPr>
          <a:xfrm>
            <a:off x="6919241" y="4533555"/>
            <a:ext cx="5053759" cy="2681599"/>
          </a:xfrm>
          <a:prstGeom prst="rect">
            <a:avLst/>
          </a:prstGeom>
        </p:spPr>
      </p:pic>
      <p:sp>
        <p:nvSpPr>
          <p:cNvPr id="7" name="Rectangle 6"/>
          <p:cNvSpPr/>
          <p:nvPr/>
        </p:nvSpPr>
        <p:spPr>
          <a:xfrm>
            <a:off x="1051416" y="5157753"/>
            <a:ext cx="5109147" cy="1738938"/>
          </a:xfrm>
          <a:prstGeom prst="rect">
            <a:avLst/>
          </a:prstGeom>
        </p:spPr>
        <p:txBody>
          <a:bodyPr wrap="square">
            <a:spAutoFit/>
          </a:bodyPr>
          <a:lstStyle/>
          <a:p>
            <a:pPr>
              <a:spcBef>
                <a:spcPts val="630"/>
              </a:spcBef>
            </a:pPr>
            <a:r>
              <a:rPr lang="en-AU" altLang="en-US" sz="1600" b="1" dirty="0">
                <a:solidFill>
                  <a:srgbClr val="3BA1E3"/>
                </a:solidFill>
                <a:latin typeface="Arial Narrow "/>
                <a:ea typeface="Arial Narrow" charset="0"/>
                <a:cs typeface="Arial Narrow" charset="0"/>
              </a:rPr>
              <a:t>METHOD</a:t>
            </a:r>
          </a:p>
          <a:p>
            <a:pPr>
              <a:spcBef>
                <a:spcPct val="50000"/>
              </a:spcBef>
            </a:pPr>
            <a:r>
              <a:rPr lang="en-US" altLang="en-US" sz="1400" dirty="0">
                <a:latin typeface="Arial Narrow "/>
                <a:ea typeface="Arial Narrow" charset="0"/>
                <a:cs typeface="Arial" panose="020B0604020202020204" pitchFamily="34" charset="0"/>
              </a:rPr>
              <a:t>Qualitative study using semi-structured interviews and focus groups (face-to-face and virtual) of primary care clinicians working in the greater Melbourne metropolitan region and patients from across Australia. Field notes were made from audio-recordings and themes were identified using a matrix based on the question structure.</a:t>
            </a:r>
            <a:endParaRPr lang="en-AU" altLang="en-US" sz="1400" dirty="0"/>
          </a:p>
        </p:txBody>
      </p:sp>
      <p:sp>
        <p:nvSpPr>
          <p:cNvPr id="41" name="Rectangle 40"/>
          <p:cNvSpPr/>
          <p:nvPr/>
        </p:nvSpPr>
        <p:spPr>
          <a:xfrm>
            <a:off x="12717043" y="4167154"/>
            <a:ext cx="5452424" cy="2003112"/>
          </a:xfrm>
          <a:prstGeom prst="rect">
            <a:avLst/>
          </a:prstGeom>
        </p:spPr>
        <p:txBody>
          <a:bodyPr wrap="square">
            <a:spAutoFit/>
          </a:bodyPr>
          <a:lstStyle/>
          <a:p>
            <a:pPr>
              <a:spcBef>
                <a:spcPct val="50000"/>
              </a:spcBef>
              <a:spcAft>
                <a:spcPts val="450"/>
              </a:spcAft>
            </a:pPr>
            <a:r>
              <a:rPr lang="en-AU" altLang="en-US" sz="1400" b="1" u="sng" dirty="0">
                <a:solidFill>
                  <a:srgbClr val="3BA1E3"/>
                </a:solidFill>
                <a:latin typeface="Arial Narrow "/>
              </a:rPr>
              <a:t>Facilitators</a:t>
            </a:r>
          </a:p>
          <a:p>
            <a:pPr>
              <a:spcBef>
                <a:spcPct val="50000"/>
              </a:spcBef>
              <a:spcAft>
                <a:spcPts val="600"/>
              </a:spcAft>
            </a:pPr>
            <a:r>
              <a:rPr lang="en-AU" altLang="en-US" sz="1400" dirty="0">
                <a:latin typeface="Arial Narrow "/>
              </a:rPr>
              <a:t>Patients and clinicians identified factors that could support BIs in primary care:</a:t>
            </a:r>
          </a:p>
          <a:p>
            <a:pPr marL="214313" indent="-214313">
              <a:spcAft>
                <a:spcPts val="600"/>
              </a:spcAft>
              <a:buFont typeface="Wingdings" panose="05000000000000000000" pitchFamily="2" charset="2"/>
              <a:buChar char="Ø"/>
            </a:pPr>
            <a:r>
              <a:rPr lang="en-AU" altLang="en-US" sz="1400" dirty="0">
                <a:latin typeface="Arial Narrow "/>
              </a:rPr>
              <a:t>Raising community awareness of the health harms of alcohol;</a:t>
            </a:r>
          </a:p>
          <a:p>
            <a:pPr marL="214313" indent="-214313">
              <a:spcAft>
                <a:spcPts val="600"/>
              </a:spcAft>
              <a:buFont typeface="Wingdings" panose="05000000000000000000" pitchFamily="2" charset="2"/>
              <a:buChar char="Ø"/>
            </a:pPr>
            <a:r>
              <a:rPr lang="en-AU" altLang="en-US" sz="1400" dirty="0">
                <a:latin typeface="Arial Narrow "/>
              </a:rPr>
              <a:t>Building a practice culture around prevention; </a:t>
            </a:r>
          </a:p>
          <a:p>
            <a:pPr marL="214313" indent="-214313">
              <a:spcAft>
                <a:spcPts val="600"/>
              </a:spcAft>
              <a:buFont typeface="Wingdings" panose="05000000000000000000" pitchFamily="2" charset="2"/>
              <a:buChar char="Ø"/>
            </a:pPr>
            <a:r>
              <a:rPr lang="en-AU" altLang="en-US" sz="1400" dirty="0">
                <a:latin typeface="Arial Narrow "/>
              </a:rPr>
              <a:t>Supportive resources to facilitate discussion about alcohol use and strategies to reduce intake</a:t>
            </a:r>
          </a:p>
        </p:txBody>
      </p:sp>
      <p:pic>
        <p:nvPicPr>
          <p:cNvPr id="43" name="Picture 42"/>
          <p:cNvPicPr>
            <a:picLocks noChangeAspect="1"/>
          </p:cNvPicPr>
          <p:nvPr/>
        </p:nvPicPr>
        <p:blipFill>
          <a:blip r:embed="rId8"/>
          <a:stretch>
            <a:fillRect/>
          </a:stretch>
        </p:blipFill>
        <p:spPr>
          <a:xfrm>
            <a:off x="3341968" y="10045603"/>
            <a:ext cx="10849808" cy="635693"/>
          </a:xfrm>
          <a:prstGeom prst="rect">
            <a:avLst/>
          </a:prstGeom>
        </p:spPr>
      </p:pic>
      <p:sp>
        <p:nvSpPr>
          <p:cNvPr id="61" name="TextBox 60"/>
          <p:cNvSpPr txBox="1"/>
          <p:nvPr/>
        </p:nvSpPr>
        <p:spPr>
          <a:xfrm>
            <a:off x="1505480" y="7753042"/>
            <a:ext cx="461665" cy="1227597"/>
          </a:xfrm>
          <a:prstGeom prst="rect">
            <a:avLst/>
          </a:prstGeom>
          <a:noFill/>
        </p:spPr>
        <p:txBody>
          <a:bodyPr vert="vert270" wrap="square" rtlCol="0">
            <a:spAutoFit/>
          </a:bodyPr>
          <a:lstStyle/>
          <a:p>
            <a:pPr algn="ctr"/>
            <a:r>
              <a:rPr lang="en-AU" b="1" dirty="0"/>
              <a:t>Participants</a:t>
            </a:r>
          </a:p>
        </p:txBody>
      </p:sp>
      <p:sp>
        <p:nvSpPr>
          <p:cNvPr id="11" name="Rectangle 10"/>
          <p:cNvSpPr>
            <a:spLocks noChangeArrowheads="1"/>
          </p:cNvSpPr>
          <p:nvPr/>
        </p:nvSpPr>
        <p:spPr bwMode="auto">
          <a:xfrm>
            <a:off x="1369980" y="7193409"/>
            <a:ext cx="4790583" cy="2310807"/>
          </a:xfrm>
          <a:prstGeom prst="rect">
            <a:avLst/>
          </a:prstGeom>
          <a:noFill/>
          <a:ln w="9525">
            <a:solidFill>
              <a:srgbClr val="3BA1E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endParaRPr lang="en-US" altLang="en-US" sz="2698">
              <a:latin typeface="Calibri" pitchFamily="34" charset="0"/>
            </a:endParaRPr>
          </a:p>
        </p:txBody>
      </p:sp>
      <p:grpSp>
        <p:nvGrpSpPr>
          <p:cNvPr id="99" name="Group 98"/>
          <p:cNvGrpSpPr/>
          <p:nvPr/>
        </p:nvGrpSpPr>
        <p:grpSpPr>
          <a:xfrm>
            <a:off x="13620881" y="7924272"/>
            <a:ext cx="4604290" cy="1899395"/>
            <a:chOff x="10283561" y="8078600"/>
            <a:chExt cx="3967815" cy="1725267"/>
          </a:xfrm>
        </p:grpSpPr>
        <p:sp>
          <p:nvSpPr>
            <p:cNvPr id="19" name="Text Box 3"/>
            <p:cNvSpPr txBox="1">
              <a:spLocks noChangeArrowheads="1"/>
            </p:cNvSpPr>
            <p:nvPr/>
          </p:nvSpPr>
          <p:spPr bwMode="auto">
            <a:xfrm>
              <a:off x="10283561" y="8136462"/>
              <a:ext cx="3967815" cy="1667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a:spAutoFit/>
            </a:bodyP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lnSpc>
                  <a:spcPct val="150000"/>
                </a:lnSpc>
              </a:pPr>
              <a:r>
                <a:rPr lang="en-AU" altLang="en-US" sz="1600" b="1" dirty="0">
                  <a:solidFill>
                    <a:srgbClr val="3BA1E3"/>
                  </a:solidFill>
                  <a:latin typeface="Arial Narrow" charset="0"/>
                  <a:ea typeface="Arial Narrow" charset="0"/>
                  <a:cs typeface="Arial Narrow" charset="0"/>
                </a:rPr>
                <a:t>CONTACT DETAILS</a:t>
              </a:r>
            </a:p>
            <a:p>
              <a:pPr eaLnBrk="1" hangingPunct="1"/>
              <a:r>
                <a:rPr lang="en-AU" altLang="en-US" sz="1400" dirty="0"/>
                <a:t>Dr Liz Sturgiss	</a:t>
              </a:r>
            </a:p>
            <a:p>
              <a:pPr eaLnBrk="1" hangingPunct="1"/>
              <a:r>
                <a:rPr lang="en-AU" altLang="en-US" sz="1400" dirty="0"/>
                <a:t>Building 1, 270 Ferntree Gully Road</a:t>
              </a:r>
            </a:p>
            <a:p>
              <a:pPr eaLnBrk="1" hangingPunct="1"/>
              <a:r>
                <a:rPr lang="en-AU" altLang="en-US" sz="1400" dirty="0"/>
                <a:t>Notting Hill, VIC 3168</a:t>
              </a:r>
            </a:p>
            <a:p>
              <a:pPr eaLnBrk="1" hangingPunct="1"/>
              <a:r>
                <a:rPr lang="en-AU" altLang="en-US" sz="1400" dirty="0"/>
                <a:t>0412 233 119</a:t>
              </a:r>
            </a:p>
            <a:p>
              <a:pPr eaLnBrk="1" hangingPunct="1"/>
              <a:r>
                <a:rPr lang="en-AU" altLang="en-US" sz="1400" dirty="0">
                  <a:hlinkClick r:id="rId9"/>
                </a:rPr>
                <a:t>Liz.Sturgiss@monash.edu</a:t>
              </a:r>
              <a:endParaRPr lang="en-AU" altLang="en-US" sz="1400" dirty="0"/>
            </a:p>
            <a:p>
              <a:pPr eaLnBrk="1" hangingPunct="1"/>
              <a:r>
                <a:rPr lang="en-AU" altLang="en-US" sz="1400" dirty="0">
                  <a:hlinkClick r:id="rId10"/>
                </a:rPr>
                <a:t>https://research.monash.edu/en/persons/liz-sturgiss</a:t>
              </a:r>
              <a:endParaRPr lang="en-AU" altLang="en-US" sz="1400" dirty="0"/>
            </a:p>
            <a:p>
              <a:pPr eaLnBrk="1" hangingPunct="1"/>
              <a:endParaRPr lang="en-AU" altLang="en-US" sz="1400" dirty="0"/>
            </a:p>
          </p:txBody>
        </p:sp>
        <p:pic>
          <p:nvPicPr>
            <p:cNvPr id="97" name="Picture 9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2784173" y="8078600"/>
              <a:ext cx="1206916" cy="1150544"/>
            </a:xfrm>
            <a:prstGeom prst="rect">
              <a:avLst/>
            </a:prstGeom>
          </p:spPr>
        </p:pic>
      </p:grpSp>
      <p:cxnSp>
        <p:nvCxnSpPr>
          <p:cNvPr id="102" name="Straight Connector 101"/>
          <p:cNvCxnSpPr/>
          <p:nvPr/>
        </p:nvCxnSpPr>
        <p:spPr>
          <a:xfrm>
            <a:off x="6486644" y="4062617"/>
            <a:ext cx="81715" cy="5692785"/>
          </a:xfrm>
          <a:prstGeom prst="line">
            <a:avLst/>
          </a:prstGeom>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3811605" y="9971179"/>
            <a:ext cx="1569416" cy="668931"/>
          </a:xfrm>
          <a:prstGeom prst="rect">
            <a:avLst/>
          </a:prstGeom>
        </p:spPr>
      </p:pic>
      <p:sp>
        <p:nvSpPr>
          <p:cNvPr id="72" name="Pentagon 71"/>
          <p:cNvSpPr/>
          <p:nvPr/>
        </p:nvSpPr>
        <p:spPr>
          <a:xfrm rot="10800000">
            <a:off x="3696955" y="8116607"/>
            <a:ext cx="2601367" cy="500469"/>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3" name="Pentagon 4"/>
          <p:cNvSpPr txBox="1"/>
          <p:nvPr/>
        </p:nvSpPr>
        <p:spPr>
          <a:xfrm>
            <a:off x="3615004" y="8111306"/>
            <a:ext cx="2715052" cy="5238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3881" tIns="40006" rIns="74678" bIns="40006" numCol="1" spcCol="1270" anchor="ctr" anchorCtr="0">
            <a:noAutofit/>
          </a:bodyPr>
          <a:lstStyle/>
          <a:p>
            <a:pPr algn="ctr" defTabSz="466725">
              <a:lnSpc>
                <a:spcPct val="90000"/>
              </a:lnSpc>
              <a:spcBef>
                <a:spcPct val="0"/>
              </a:spcBef>
              <a:spcAft>
                <a:spcPct val="35000"/>
              </a:spcAft>
            </a:pPr>
            <a:r>
              <a:rPr lang="en-US" sz="1600" dirty="0"/>
              <a:t>6 Practice Visits</a:t>
            </a:r>
          </a:p>
        </p:txBody>
      </p:sp>
      <p:sp>
        <p:nvSpPr>
          <p:cNvPr id="63" name="Oval 62"/>
          <p:cNvSpPr/>
          <p:nvPr/>
        </p:nvSpPr>
        <p:spPr>
          <a:xfrm>
            <a:off x="1879600" y="6928423"/>
            <a:ext cx="674373" cy="612967"/>
          </a:xfrm>
          <a:prstGeom prst="ellipse">
            <a:avLst/>
          </a:prstGeom>
          <a:blipFill rotWithShape="1">
            <a:blip r:embed="rId13"/>
            <a:stretch>
              <a:fillRect/>
            </a:stretch>
          </a:blipFill>
          <a:ln>
            <a:solidFill>
              <a:schemeClr val="accent1">
                <a:lumMod val="75000"/>
              </a:schemeClr>
            </a:solid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64" name="Oval 63"/>
          <p:cNvSpPr/>
          <p:nvPr/>
        </p:nvSpPr>
        <p:spPr>
          <a:xfrm>
            <a:off x="2547461" y="7544393"/>
            <a:ext cx="560607" cy="521399"/>
          </a:xfrm>
          <a:prstGeom prst="ellipse">
            <a:avLst/>
          </a:prstGeom>
          <a:blipFill rotWithShape="1">
            <a:blip r:embed="rId14"/>
            <a:stretch>
              <a:fillRect/>
            </a:stretch>
          </a:blipFill>
          <a:ln>
            <a:solidFill>
              <a:schemeClr val="accent1">
                <a:lumMod val="75000"/>
              </a:schemeClr>
            </a:solid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65" name="Oval 64"/>
          <p:cNvSpPr/>
          <p:nvPr/>
        </p:nvSpPr>
        <p:spPr>
          <a:xfrm>
            <a:off x="3037557" y="8093215"/>
            <a:ext cx="608822" cy="592823"/>
          </a:xfrm>
          <a:prstGeom prst="ellipse">
            <a:avLst/>
          </a:prstGeom>
          <a:blipFill rotWithShape="1">
            <a:blip r:embed="rId15"/>
            <a:stretch>
              <a:fillRect/>
            </a:stretch>
          </a:blipFill>
          <a:ln>
            <a:solidFill>
              <a:schemeClr val="accent1">
                <a:lumMod val="75000"/>
              </a:schemeClr>
            </a:solid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66" name="Oval 65"/>
          <p:cNvSpPr/>
          <p:nvPr/>
        </p:nvSpPr>
        <p:spPr>
          <a:xfrm>
            <a:off x="2532060" y="8620943"/>
            <a:ext cx="601435" cy="594575"/>
          </a:xfrm>
          <a:prstGeom prst="ellipse">
            <a:avLst/>
          </a:prstGeom>
          <a:blipFill rotWithShape="1">
            <a:blip r:embed="rId16"/>
            <a:stretch>
              <a:fillRect/>
            </a:stretch>
          </a:blipFill>
          <a:ln>
            <a:solidFill>
              <a:schemeClr val="accent1">
                <a:lumMod val="75000"/>
              </a:schemeClr>
            </a:solid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80" name="Group 79"/>
          <p:cNvGrpSpPr/>
          <p:nvPr/>
        </p:nvGrpSpPr>
        <p:grpSpPr>
          <a:xfrm>
            <a:off x="3037557" y="7561801"/>
            <a:ext cx="2822563" cy="517313"/>
            <a:chOff x="-99666" y="1163073"/>
            <a:chExt cx="2361608" cy="449671"/>
          </a:xfrm>
        </p:grpSpPr>
        <p:sp>
          <p:nvSpPr>
            <p:cNvPr id="81" name="Pentagon 80"/>
            <p:cNvSpPr/>
            <p:nvPr/>
          </p:nvSpPr>
          <p:spPr>
            <a:xfrm rot="10800000">
              <a:off x="0" y="1163073"/>
              <a:ext cx="2210728" cy="435029"/>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2" name="Pentagon 4"/>
            <p:cNvSpPr txBox="1"/>
            <p:nvPr/>
          </p:nvSpPr>
          <p:spPr>
            <a:xfrm>
              <a:off x="-99666" y="1165768"/>
              <a:ext cx="2361608" cy="4469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3881" tIns="40006" rIns="74678" bIns="40006" numCol="1" spcCol="1270" anchor="ctr" anchorCtr="0">
              <a:noAutofit/>
            </a:bodyPr>
            <a:lstStyle/>
            <a:p>
              <a:pPr algn="ctr" defTabSz="466725">
                <a:lnSpc>
                  <a:spcPct val="90000"/>
                </a:lnSpc>
                <a:spcBef>
                  <a:spcPct val="0"/>
                </a:spcBef>
                <a:spcAft>
                  <a:spcPct val="35000"/>
                </a:spcAft>
              </a:pPr>
              <a:r>
                <a:rPr lang="en-US" sz="1600" dirty="0"/>
                <a:t>9 Nurse participants</a:t>
              </a:r>
            </a:p>
          </p:txBody>
        </p:sp>
      </p:grpSp>
      <p:grpSp>
        <p:nvGrpSpPr>
          <p:cNvPr id="83" name="Group 82"/>
          <p:cNvGrpSpPr/>
          <p:nvPr/>
        </p:nvGrpSpPr>
        <p:grpSpPr>
          <a:xfrm>
            <a:off x="2393137" y="6977798"/>
            <a:ext cx="3034813" cy="514213"/>
            <a:chOff x="-166340" y="1151127"/>
            <a:chExt cx="2377068" cy="446976"/>
          </a:xfrm>
        </p:grpSpPr>
        <p:sp>
          <p:nvSpPr>
            <p:cNvPr id="84" name="Pentagon 83"/>
            <p:cNvSpPr/>
            <p:nvPr/>
          </p:nvSpPr>
          <p:spPr>
            <a:xfrm rot="10800000">
              <a:off x="0" y="1163073"/>
              <a:ext cx="2210728" cy="435029"/>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5" name="Pentagon 4"/>
            <p:cNvSpPr txBox="1"/>
            <p:nvPr/>
          </p:nvSpPr>
          <p:spPr>
            <a:xfrm>
              <a:off x="-166340" y="1151127"/>
              <a:ext cx="2361607" cy="4469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3881" tIns="40006" rIns="74678" bIns="40006" numCol="1" spcCol="1270" anchor="ctr" anchorCtr="0">
              <a:noAutofit/>
            </a:bodyPr>
            <a:lstStyle/>
            <a:p>
              <a:pPr algn="ctr" defTabSz="466725">
                <a:lnSpc>
                  <a:spcPct val="90000"/>
                </a:lnSpc>
                <a:spcBef>
                  <a:spcPct val="0"/>
                </a:spcBef>
                <a:spcAft>
                  <a:spcPct val="35000"/>
                </a:spcAft>
              </a:pPr>
              <a:r>
                <a:rPr lang="en-US" sz="1600" dirty="0"/>
                <a:t>39 GP participants</a:t>
              </a:r>
            </a:p>
          </p:txBody>
        </p:sp>
      </p:grpSp>
      <p:grpSp>
        <p:nvGrpSpPr>
          <p:cNvPr id="86" name="Group 85"/>
          <p:cNvGrpSpPr/>
          <p:nvPr/>
        </p:nvGrpSpPr>
        <p:grpSpPr>
          <a:xfrm>
            <a:off x="2795019" y="8692279"/>
            <a:ext cx="3003889" cy="514213"/>
            <a:chOff x="-346684" y="1152120"/>
            <a:chExt cx="2879521" cy="446976"/>
          </a:xfrm>
        </p:grpSpPr>
        <p:sp>
          <p:nvSpPr>
            <p:cNvPr id="87" name="Pentagon 86"/>
            <p:cNvSpPr/>
            <p:nvPr/>
          </p:nvSpPr>
          <p:spPr>
            <a:xfrm rot="10800000">
              <a:off x="-1" y="1163073"/>
              <a:ext cx="2532838" cy="432278"/>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8" name="Pentagon 4"/>
            <p:cNvSpPr txBox="1"/>
            <p:nvPr/>
          </p:nvSpPr>
          <p:spPr>
            <a:xfrm>
              <a:off x="-346684" y="1152120"/>
              <a:ext cx="2705702" cy="4469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3881" tIns="40006" rIns="74678" bIns="40006" numCol="1" spcCol="1270" anchor="ctr" anchorCtr="0">
              <a:noAutofit/>
            </a:bodyPr>
            <a:lstStyle/>
            <a:p>
              <a:pPr algn="ctr" defTabSz="466725">
                <a:lnSpc>
                  <a:spcPct val="90000"/>
                </a:lnSpc>
                <a:spcBef>
                  <a:spcPct val="0"/>
                </a:spcBef>
                <a:spcAft>
                  <a:spcPct val="35000"/>
                </a:spcAft>
              </a:pPr>
              <a:r>
                <a:rPr lang="en-US" sz="1600" dirty="0"/>
                <a:t>           3 Focus groups</a:t>
              </a:r>
            </a:p>
          </p:txBody>
        </p:sp>
      </p:grpSp>
      <p:sp>
        <p:nvSpPr>
          <p:cNvPr id="90" name="Pentagon 89"/>
          <p:cNvSpPr/>
          <p:nvPr/>
        </p:nvSpPr>
        <p:spPr>
          <a:xfrm rot="10800000">
            <a:off x="2757092" y="9237630"/>
            <a:ext cx="2670858" cy="5177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1" name="Pentagon 4"/>
          <p:cNvSpPr txBox="1"/>
          <p:nvPr/>
        </p:nvSpPr>
        <p:spPr>
          <a:xfrm>
            <a:off x="2567858" y="9223888"/>
            <a:ext cx="3176962" cy="59977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3881" tIns="40006" rIns="74678" bIns="40006" numCol="1" spcCol="1270" anchor="ctr" anchorCtr="0">
            <a:noAutofit/>
          </a:bodyPr>
          <a:lstStyle/>
          <a:p>
            <a:pPr algn="ctr" defTabSz="466725">
              <a:lnSpc>
                <a:spcPct val="90000"/>
              </a:lnSpc>
              <a:spcBef>
                <a:spcPct val="0"/>
              </a:spcBef>
              <a:spcAft>
                <a:spcPct val="35000"/>
              </a:spcAft>
            </a:pPr>
            <a:r>
              <a:rPr lang="en-US" sz="1600" dirty="0"/>
              <a:t>16 patients interviewed</a:t>
            </a:r>
          </a:p>
        </p:txBody>
      </p:sp>
      <p:sp>
        <p:nvSpPr>
          <p:cNvPr id="40" name="Oval 39"/>
          <p:cNvSpPr/>
          <p:nvPr/>
        </p:nvSpPr>
        <p:spPr>
          <a:xfrm>
            <a:off x="2053987" y="9129827"/>
            <a:ext cx="672467" cy="600105"/>
          </a:xfrm>
          <a:prstGeom prst="ellipse">
            <a:avLst/>
          </a:prstGeom>
          <a:blipFill rotWithShape="1">
            <a:blip r:embed="rId17"/>
            <a:stretch>
              <a:fillRect/>
            </a:stretch>
          </a:blipFill>
          <a:ln>
            <a:solidFill>
              <a:schemeClr val="accent1">
                <a:lumMod val="75000"/>
              </a:schemeClr>
            </a:solid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cxnSp>
        <p:nvCxnSpPr>
          <p:cNvPr id="46" name="Straight Connector 45"/>
          <p:cNvCxnSpPr/>
          <p:nvPr/>
        </p:nvCxnSpPr>
        <p:spPr>
          <a:xfrm>
            <a:off x="12547927" y="4062617"/>
            <a:ext cx="52346" cy="5692785"/>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6721561" y="4102515"/>
            <a:ext cx="5617119" cy="5801588"/>
          </a:xfrm>
          <a:prstGeom prst="rect">
            <a:avLst/>
          </a:prstGeom>
        </p:spPr>
        <p:txBody>
          <a:bodyPr wrap="square">
            <a:spAutoFit/>
          </a:bodyPr>
          <a:lstStyle/>
          <a:p>
            <a:pPr>
              <a:spcBef>
                <a:spcPts val="630"/>
              </a:spcBef>
            </a:pPr>
            <a:r>
              <a:rPr lang="en-AU" altLang="en-US" sz="1600" b="1" dirty="0">
                <a:solidFill>
                  <a:srgbClr val="3BA1E3"/>
                </a:solidFill>
                <a:latin typeface="Arial Narrow "/>
              </a:rPr>
              <a:t>FINDINGS</a:t>
            </a: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pPr>
            <a:endParaRPr lang="en-AU" altLang="en-US" sz="1200" dirty="0">
              <a:latin typeface="Arial Narrow "/>
            </a:endParaRPr>
          </a:p>
          <a:p>
            <a:pPr>
              <a:spcBef>
                <a:spcPts val="630"/>
              </a:spcBef>
              <a:spcAft>
                <a:spcPts val="600"/>
              </a:spcAft>
            </a:pPr>
            <a:r>
              <a:rPr lang="en-AU" altLang="en-US" sz="1400" b="1" u="sng" dirty="0">
                <a:solidFill>
                  <a:srgbClr val="3BA1E3"/>
                </a:solidFill>
                <a:latin typeface="Arial Narrow "/>
              </a:rPr>
              <a:t>Barriers</a:t>
            </a:r>
            <a:endParaRPr lang="en-AU" altLang="en-US" sz="1400" u="sng" dirty="0">
              <a:latin typeface="Arial Narrow "/>
            </a:endParaRPr>
          </a:p>
          <a:p>
            <a:pPr>
              <a:spcAft>
                <a:spcPts val="600"/>
              </a:spcAft>
            </a:pPr>
            <a:r>
              <a:rPr lang="en-AU" altLang="en-US" sz="1400" dirty="0">
                <a:latin typeface="Arial Narrow "/>
              </a:rPr>
              <a:t>Barriers were identified at multiple levels of the healthcare system and across the general community, including:</a:t>
            </a:r>
          </a:p>
          <a:p>
            <a:pPr marL="214313" indent="-214313">
              <a:spcAft>
                <a:spcPts val="600"/>
              </a:spcAft>
              <a:buFont typeface="Wingdings" panose="05000000000000000000" pitchFamily="2" charset="2"/>
              <a:buChar char="Ø"/>
            </a:pPr>
            <a:r>
              <a:rPr lang="en-AU" altLang="en-US" sz="1400" dirty="0">
                <a:latin typeface="Arial Narrow "/>
              </a:rPr>
              <a:t>Australian drinking norms; </a:t>
            </a:r>
          </a:p>
          <a:p>
            <a:pPr marL="214313" indent="-214313">
              <a:spcAft>
                <a:spcPts val="600"/>
              </a:spcAft>
              <a:buFont typeface="Wingdings" panose="05000000000000000000" pitchFamily="2" charset="2"/>
              <a:buChar char="Ø"/>
            </a:pPr>
            <a:r>
              <a:rPr lang="en-AU" altLang="en-US" sz="1400" dirty="0">
                <a:latin typeface="Arial Narrow "/>
              </a:rPr>
              <a:t>Inconsistent public health messaging; </a:t>
            </a:r>
          </a:p>
          <a:p>
            <a:pPr marL="214313" indent="-214313">
              <a:spcAft>
                <a:spcPts val="600"/>
              </a:spcAft>
              <a:buFont typeface="Wingdings" panose="05000000000000000000" pitchFamily="2" charset="2"/>
              <a:buChar char="Ø"/>
            </a:pPr>
            <a:r>
              <a:rPr lang="en-AU" altLang="en-US" sz="1400" dirty="0">
                <a:latin typeface="Arial Narrow "/>
              </a:rPr>
              <a:t>Patients not identifying general practice as a place to go for help; </a:t>
            </a:r>
          </a:p>
          <a:p>
            <a:pPr marL="214313" indent="-214313">
              <a:spcAft>
                <a:spcPts val="600"/>
              </a:spcAft>
              <a:buFont typeface="Wingdings" panose="05000000000000000000" pitchFamily="2" charset="2"/>
              <a:buChar char="Ø"/>
            </a:pPr>
            <a:r>
              <a:rPr lang="en-AU" altLang="en-US" sz="1400" dirty="0">
                <a:latin typeface="Arial Narrow "/>
              </a:rPr>
              <a:t>Community stigma; </a:t>
            </a:r>
          </a:p>
          <a:p>
            <a:pPr marL="214313" indent="-214313">
              <a:spcAft>
                <a:spcPts val="600"/>
              </a:spcAft>
              <a:buFont typeface="Wingdings" panose="05000000000000000000" pitchFamily="2" charset="2"/>
              <a:buChar char="Ø"/>
            </a:pPr>
            <a:r>
              <a:rPr lang="en-AU" altLang="en-US" sz="1400" dirty="0">
                <a:latin typeface="Arial Narrow "/>
              </a:rPr>
              <a:t>General practice culture around preventative health; </a:t>
            </a:r>
          </a:p>
          <a:p>
            <a:pPr marL="214313" indent="-214313">
              <a:spcAft>
                <a:spcPts val="600"/>
              </a:spcAft>
              <a:buFont typeface="Wingdings" panose="05000000000000000000" pitchFamily="2" charset="2"/>
              <a:buChar char="Ø"/>
            </a:pPr>
            <a:r>
              <a:rPr lang="en-AU" altLang="en-US" sz="1400" dirty="0">
                <a:latin typeface="Arial Narrow "/>
              </a:rPr>
              <a:t>Limitations of clinical software;</a:t>
            </a:r>
          </a:p>
          <a:p>
            <a:pPr marL="214313" indent="-214313">
              <a:spcAft>
                <a:spcPts val="600"/>
              </a:spcAft>
              <a:buFont typeface="Wingdings" panose="05000000000000000000" pitchFamily="2" charset="2"/>
              <a:buChar char="Ø"/>
            </a:pPr>
            <a:r>
              <a:rPr lang="en-AU" altLang="en-US" sz="1400" dirty="0">
                <a:latin typeface="Arial Narrow "/>
              </a:rPr>
              <a:t>Current patient resources </a:t>
            </a:r>
          </a:p>
        </p:txBody>
      </p:sp>
    </p:spTree>
    <p:extLst>
      <p:ext uri="{BB962C8B-B14F-4D97-AF65-F5344CB8AC3E}">
        <p14:creationId xmlns:p14="http://schemas.microsoft.com/office/powerpoint/2010/main" val="16847446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4562</TotalTime>
  <Words>501</Words>
  <Application>Microsoft Macintosh PowerPoint</Application>
  <PresentationFormat>Custom</PresentationFormat>
  <Paragraphs>49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Narrow</vt:lpstr>
      <vt:lpstr>Arial Narrow </vt:lpstr>
      <vt:lpstr>Calibri</vt:lpstr>
      <vt:lpstr>Calibri Light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Jordan Robson</cp:lastModifiedBy>
  <cp:revision>48</cp:revision>
  <dcterms:created xsi:type="dcterms:W3CDTF">2016-10-31T04:49:15Z</dcterms:created>
  <dcterms:modified xsi:type="dcterms:W3CDTF">2020-09-22T02:04:45Z</dcterms:modified>
</cp:coreProperties>
</file>