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3" r:id="rId2"/>
  </p:sldMasterIdLst>
  <p:notesMasterIdLst>
    <p:notesMasterId r:id="rId37"/>
  </p:notesMasterIdLst>
  <p:sldIdLst>
    <p:sldId id="256" r:id="rId3"/>
    <p:sldId id="279" r:id="rId4"/>
    <p:sldId id="386" r:id="rId5"/>
    <p:sldId id="259" r:id="rId6"/>
    <p:sldId id="263" r:id="rId7"/>
    <p:sldId id="365" r:id="rId8"/>
    <p:sldId id="394" r:id="rId9"/>
    <p:sldId id="395" r:id="rId10"/>
    <p:sldId id="482" r:id="rId11"/>
    <p:sldId id="483" r:id="rId12"/>
    <p:sldId id="372" r:id="rId13"/>
    <p:sldId id="485" r:id="rId14"/>
    <p:sldId id="341" r:id="rId15"/>
    <p:sldId id="486" r:id="rId16"/>
    <p:sldId id="352" r:id="rId17"/>
    <p:sldId id="487" r:id="rId18"/>
    <p:sldId id="353" r:id="rId19"/>
    <p:sldId id="393" r:id="rId20"/>
    <p:sldId id="282" r:id="rId21"/>
    <p:sldId id="360" r:id="rId22"/>
    <p:sldId id="361" r:id="rId23"/>
    <p:sldId id="387" r:id="rId24"/>
    <p:sldId id="390" r:id="rId25"/>
    <p:sldId id="374" r:id="rId26"/>
    <p:sldId id="375" r:id="rId27"/>
    <p:sldId id="373" r:id="rId28"/>
    <p:sldId id="376" r:id="rId29"/>
    <p:sldId id="384" r:id="rId30"/>
    <p:sldId id="280" r:id="rId31"/>
    <p:sldId id="382" r:id="rId32"/>
    <p:sldId id="385" r:id="rId33"/>
    <p:sldId id="381" r:id="rId34"/>
    <p:sldId id="377" r:id="rId35"/>
    <p:sldId id="391" r:id="rId3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ctr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ctr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ctr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ctr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61" d="100"/>
          <a:sy n="61" d="100"/>
        </p:scale>
        <p:origin x="795" y="21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9A71155-8CC1-4C9B-BCB2-A6C998F0904C}" type="datetimeFigureOut">
              <a:rPr lang="en-US"/>
              <a:pPr>
                <a:defRPr/>
              </a:pPr>
              <a:t>10/23/2022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E70ABBB-5DAC-42CF-80E0-6AF3E730CC6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1864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blackWhite">
          <a:xfrm>
            <a:off x="0" y="0"/>
            <a:ext cx="9144000" cy="457200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blackWhite">
          <a:xfrm>
            <a:off x="0" y="6705600"/>
            <a:ext cx="9144000" cy="76200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786058"/>
            <a:ext cx="7772400" cy="1092200"/>
          </a:xfrm>
          <a:effectLst/>
        </p:spPr>
        <p:txBody>
          <a:bodyPr/>
          <a:lstStyle>
            <a:lvl1pPr marL="0" algn="ctr">
              <a:defRPr sz="4000">
                <a:solidFill>
                  <a:srgbClr val="4989DF"/>
                </a:solidFill>
                <a:effectLst/>
                <a:latin typeface="Comic Sans MS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422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666750" y="4124326"/>
            <a:ext cx="7810500" cy="609600"/>
          </a:xfrm>
        </p:spPr>
        <p:txBody>
          <a:bodyPr lIns="107950" tIns="53975" rIns="107950" bIns="53975"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6596390"/>
            <a:ext cx="2462242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100" dirty="0">
                <a:solidFill>
                  <a:srgbClr val="4989DF"/>
                </a:solidFill>
                <a:latin typeface="Bauhaus 93" pitchFamily="82" charset="0"/>
              </a:rPr>
              <a:t>© Copyright Malina Software 2022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-21016"/>
            <a:ext cx="1447800" cy="497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-21918"/>
            <a:ext cx="1066892" cy="5913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-21016"/>
            <a:ext cx="1447800" cy="497507"/>
          </a:xfrm>
          <a:prstGeom prst="rect">
            <a:avLst/>
          </a:prstGeom>
        </p:spPr>
      </p:pic>
      <p:pic>
        <p:nvPicPr>
          <p:cNvPr id="14" name="Picture 17" descr="Malina_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59" y="-66952"/>
            <a:ext cx="1460241" cy="6397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-21016"/>
            <a:ext cx="1447800" cy="497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32593A-D5AA-5E4D-F8F9-7FC50631DCE0}"/>
              </a:ext>
            </a:extLst>
          </p:cNvPr>
          <p:cNvSpPr txBox="1"/>
          <p:nvPr userDrawn="1"/>
        </p:nvSpPr>
        <p:spPr>
          <a:xfrm>
            <a:off x="179512" y="6641470"/>
            <a:ext cx="108012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100" dirty="0" err="1">
                <a:solidFill>
                  <a:srgbClr val="4989DF"/>
                </a:solidFill>
                <a:latin typeface="Bauhaus 93" pitchFamily="82" charset="0"/>
              </a:rPr>
              <a:t>HuFaMo</a:t>
            </a:r>
            <a:r>
              <a:rPr lang="en-CA" sz="1100" dirty="0">
                <a:solidFill>
                  <a:srgbClr val="4989DF"/>
                </a:solidFill>
                <a:latin typeface="Bauhaus 93" pitchFamily="82" charset="0"/>
              </a:rPr>
              <a:t> ‘22</a:t>
            </a:r>
          </a:p>
        </p:txBody>
      </p:sp>
    </p:spTree>
    <p:extLst>
      <p:ext uri="{BB962C8B-B14F-4D97-AF65-F5344CB8AC3E}">
        <p14:creationId xmlns:p14="http://schemas.microsoft.com/office/powerpoint/2010/main" val="101745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31260"/>
            <a:ext cx="8319621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8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1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24400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7844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31260"/>
            <a:ext cx="8319621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84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blackWhite">
          <a:xfrm>
            <a:off x="0" y="0"/>
            <a:ext cx="9144000" cy="457200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blackWhite">
          <a:xfrm>
            <a:off x="0" y="6705600"/>
            <a:ext cx="9144000" cy="76200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786058"/>
            <a:ext cx="7772400" cy="1092200"/>
          </a:xfrm>
          <a:effectLst/>
        </p:spPr>
        <p:txBody>
          <a:bodyPr/>
          <a:lstStyle>
            <a:lvl1pPr marL="0" algn="ctr">
              <a:defRPr sz="4000">
                <a:solidFill>
                  <a:srgbClr val="4989DF"/>
                </a:solidFill>
                <a:effectLst/>
                <a:latin typeface="Comic Sans MS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422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666750" y="4124326"/>
            <a:ext cx="7810500" cy="609600"/>
          </a:xfrm>
        </p:spPr>
        <p:txBody>
          <a:bodyPr lIns="107950" tIns="53975" rIns="107950" bIns="53975"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6596390"/>
            <a:ext cx="2462242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100" dirty="0">
                <a:solidFill>
                  <a:srgbClr val="4989DF"/>
                </a:solidFill>
                <a:latin typeface="Bauhaus 93" pitchFamily="82" charset="0"/>
              </a:rPr>
              <a:t>© Copyright Malina Software 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50" y="64288"/>
            <a:ext cx="1219200" cy="418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50" y="64288"/>
            <a:ext cx="1219200" cy="4189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AA96F-A3C1-1922-5D61-3007D48BF9AC}"/>
              </a:ext>
            </a:extLst>
          </p:cNvPr>
          <p:cNvSpPr txBox="1"/>
          <p:nvPr userDrawn="1"/>
        </p:nvSpPr>
        <p:spPr>
          <a:xfrm>
            <a:off x="179512" y="6641470"/>
            <a:ext cx="108012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100" dirty="0" err="1">
                <a:solidFill>
                  <a:srgbClr val="4989DF"/>
                </a:solidFill>
                <a:latin typeface="Bauhaus 93" pitchFamily="82" charset="0"/>
              </a:rPr>
              <a:t>HuFaMo</a:t>
            </a:r>
            <a:r>
              <a:rPr lang="en-CA" sz="1100" dirty="0">
                <a:solidFill>
                  <a:srgbClr val="4989DF"/>
                </a:solidFill>
                <a:latin typeface="Bauhaus 93" pitchFamily="82" charset="0"/>
              </a:rPr>
              <a:t> ‘22</a:t>
            </a:r>
          </a:p>
        </p:txBody>
      </p:sp>
    </p:spTree>
    <p:extLst>
      <p:ext uri="{BB962C8B-B14F-4D97-AF65-F5344CB8AC3E}">
        <p14:creationId xmlns:p14="http://schemas.microsoft.com/office/powerpoint/2010/main" val="4139587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38200"/>
            <a:ext cx="8686800" cy="5562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defRPr sz="2400" b="1" i="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defRPr sz="20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41075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5738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6077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0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1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24400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8350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1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24400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6109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2" y="4407379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2" y="2907057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666" indent="0">
              <a:buNone/>
              <a:defRPr sz="1600"/>
            </a:lvl2pPr>
            <a:lvl3pPr marL="801330" indent="0">
              <a:buNone/>
              <a:defRPr sz="1400"/>
            </a:lvl3pPr>
            <a:lvl4pPr marL="1201995" indent="0">
              <a:buNone/>
              <a:defRPr sz="1200"/>
            </a:lvl4pPr>
            <a:lvl5pPr marL="1602660" indent="0">
              <a:buNone/>
              <a:defRPr sz="1200"/>
            </a:lvl5pPr>
            <a:lvl6pPr marL="2003326" indent="0">
              <a:buNone/>
              <a:defRPr sz="1200"/>
            </a:lvl6pPr>
            <a:lvl7pPr marL="2403991" indent="0">
              <a:buNone/>
              <a:defRPr sz="1200"/>
            </a:lvl7pPr>
            <a:lvl8pPr marL="2804656" indent="0">
              <a:buNone/>
              <a:defRPr sz="1200"/>
            </a:lvl8pPr>
            <a:lvl9pPr marL="32053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45329" y="70554"/>
            <a:ext cx="2132604" cy="2606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fld id="{816C4BC7-861B-4411-817D-8A1F2B6C105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791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38200"/>
            <a:ext cx="8686800" cy="5562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defRPr sz="2400" b="1" i="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defRPr sz="20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838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5738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653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06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1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24400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404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1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24400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534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1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24400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3698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896"/>
            <a:ext cx="8229600" cy="510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 Narrow"/>
                <a:cs typeface="Arial Narrow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31260"/>
            <a:ext cx="8319621" cy="452596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Slide Number Placeholder 6"/>
          <p:cNvSpPr txBox="1">
            <a:spLocks/>
          </p:cNvSpPr>
          <p:nvPr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4076885" y="6356350"/>
            <a:ext cx="990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4B116A7-1BBE-0246-8B18-68B8A757ECD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2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1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24400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3361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blackWhite">
          <a:xfrm>
            <a:off x="0" y="0"/>
            <a:ext cx="9144000" cy="581229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0" y="-24"/>
            <a:ext cx="7372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Initial Cap Title</a:t>
            </a: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invGray">
          <a:xfrm>
            <a:off x="4763" y="633413"/>
            <a:ext cx="0" cy="841375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 tIns="91440" bIns="9144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14400"/>
            <a:ext cx="868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1st Level Bullets: No more than 4 per slide  </a:t>
            </a:r>
          </a:p>
          <a:p>
            <a:pPr lvl="0"/>
            <a:r>
              <a:rPr lang="en-US" dirty="0"/>
              <a:t>Use sentence case with no periods</a:t>
            </a:r>
          </a:p>
          <a:p>
            <a:pPr lvl="1"/>
            <a:r>
              <a:rPr lang="en-US" dirty="0"/>
              <a:t>Second level bullets:  No more than 3 per 1st level bullet</a:t>
            </a:r>
          </a:p>
          <a:p>
            <a:pPr lvl="1"/>
            <a:r>
              <a:rPr lang="en-US" dirty="0"/>
              <a:t>Use sentence case for all bullets with no periods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0" y="6491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" name="Rectangle 22"/>
          <p:cNvSpPr>
            <a:spLocks noChangeArrowheads="1"/>
          </p:cNvSpPr>
          <p:nvPr/>
        </p:nvSpPr>
        <p:spPr bwMode="blackWhite">
          <a:xfrm>
            <a:off x="0" y="6734175"/>
            <a:ext cx="9144000" cy="76200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44208" y="6641470"/>
            <a:ext cx="2471192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100" dirty="0">
                <a:solidFill>
                  <a:srgbClr val="4989DF"/>
                </a:solidFill>
                <a:latin typeface="Bauhaus 93" pitchFamily="82" charset="0"/>
              </a:rPr>
              <a:t>© Copyright Malina Software 2022</a:t>
            </a:r>
          </a:p>
        </p:txBody>
      </p:sp>
      <p:sp>
        <p:nvSpPr>
          <p:cNvPr id="14" name="Text Box 50"/>
          <p:cNvSpPr txBox="1">
            <a:spLocks noChangeArrowheads="1"/>
          </p:cNvSpPr>
          <p:nvPr/>
        </p:nvSpPr>
        <p:spPr bwMode="auto">
          <a:xfrm>
            <a:off x="0" y="6491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4398169" y="6638334"/>
            <a:ext cx="347662" cy="261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97F657A-9C9D-4A54-AD69-1135B98EDF8D}" type="slidenum">
              <a:rPr lang="en-US" sz="1050">
                <a:solidFill>
                  <a:srgbClr val="4989DF"/>
                </a:solidFill>
                <a:latin typeface="Bauhaus 93" pitchFamily="82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rgbClr val="4989DF"/>
              </a:solidFill>
              <a:latin typeface="Bauhaus 93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6641470"/>
            <a:ext cx="108012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100" dirty="0" err="1">
                <a:solidFill>
                  <a:srgbClr val="4989DF"/>
                </a:solidFill>
                <a:latin typeface="Bauhaus 93" pitchFamily="82" charset="0"/>
              </a:rPr>
              <a:t>HuFaMo</a:t>
            </a:r>
            <a:r>
              <a:rPr lang="en-CA" sz="1100" dirty="0">
                <a:solidFill>
                  <a:srgbClr val="4989DF"/>
                </a:solidFill>
                <a:latin typeface="Bauhaus 93" pitchFamily="82" charset="0"/>
              </a:rPr>
              <a:t> ‘22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00925" y="-21016"/>
            <a:ext cx="1752600" cy="630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91400" y="-21016"/>
            <a:ext cx="1752600" cy="6305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00925" y="-21016"/>
            <a:ext cx="1752600" cy="6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7" grpId="0" build="p" bldLvl="2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4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4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4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4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marL="173038" indent="-1730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itchFamily="66" charset="0"/>
          <a:ea typeface="+mj-ea"/>
          <a:cs typeface="+mj-cs"/>
        </a:defRPr>
      </a:lvl1pPr>
      <a:lvl2pPr marL="173038" indent="-1730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2pPr>
      <a:lvl3pPr marL="173038" indent="-1730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3pPr>
      <a:lvl4pPr marL="173038" indent="-1730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4pPr>
      <a:lvl5pPr marL="173038" indent="-1730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5pPr>
      <a:lvl6pPr marL="6302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6pPr>
      <a:lvl7pPr marL="10874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7pPr>
      <a:lvl8pPr marL="15446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8pPr>
      <a:lvl9pPr marL="20018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9pPr>
    </p:titleStyle>
    <p:bodyStyle>
      <a:lvl1pPr marL="346075" indent="-346075" algn="l" defTabSz="746125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4989DF"/>
        </a:buClr>
        <a:buFont typeface="Wingdings" pitchFamily="2" charset="2"/>
        <a:buChar char="w"/>
        <a:defRPr sz="2400" b="1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684213" indent="-336550" algn="l" defTabSz="746125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4989DF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915988" indent="-230188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4989DF"/>
        </a:buClr>
        <a:buChar char="•"/>
        <a:defRPr sz="1600">
          <a:solidFill>
            <a:schemeClr val="tx1"/>
          </a:solidFill>
          <a:latin typeface="+mn-lt"/>
        </a:defRPr>
      </a:lvl3pPr>
      <a:lvl4pPr marL="1146175" indent="-228600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4989DF"/>
        </a:buClr>
        <a:buChar char="–"/>
        <a:defRPr sz="1600">
          <a:solidFill>
            <a:schemeClr val="tx1"/>
          </a:solidFill>
          <a:latin typeface="+mn-lt"/>
        </a:defRPr>
      </a:lvl4pPr>
      <a:lvl5pPr marL="1714500" indent="-276225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2000">
          <a:solidFill>
            <a:schemeClr val="tx1"/>
          </a:solidFill>
          <a:latin typeface="+mn-lt"/>
        </a:defRPr>
      </a:lvl5pPr>
      <a:lvl6pPr marL="2171700" indent="-276225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2000">
          <a:solidFill>
            <a:schemeClr val="tx1"/>
          </a:solidFill>
          <a:latin typeface="+mn-lt"/>
        </a:defRPr>
      </a:lvl6pPr>
      <a:lvl7pPr marL="2628900" indent="-276225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2000">
          <a:solidFill>
            <a:schemeClr val="tx1"/>
          </a:solidFill>
          <a:latin typeface="+mn-lt"/>
        </a:defRPr>
      </a:lvl7pPr>
      <a:lvl8pPr marL="3086100" indent="-276225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2000">
          <a:solidFill>
            <a:schemeClr val="tx1"/>
          </a:solidFill>
          <a:latin typeface="+mn-lt"/>
        </a:defRPr>
      </a:lvl8pPr>
      <a:lvl9pPr marL="3543300" indent="-276225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blackWhite">
          <a:xfrm>
            <a:off x="0" y="0"/>
            <a:ext cx="9144000" cy="609600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0" y="-24"/>
            <a:ext cx="7372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Initial Cap Title</a:t>
            </a: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invGray">
          <a:xfrm>
            <a:off x="4763" y="633413"/>
            <a:ext cx="0" cy="841375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 tIns="91440" bIns="9144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14400"/>
            <a:ext cx="868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1st Level Bullets: No more than 4 per slide  </a:t>
            </a:r>
          </a:p>
          <a:p>
            <a:pPr lvl="0"/>
            <a:r>
              <a:rPr lang="en-US" dirty="0"/>
              <a:t>Use sentence case with no periods</a:t>
            </a:r>
          </a:p>
          <a:p>
            <a:pPr lvl="1"/>
            <a:r>
              <a:rPr lang="en-US" dirty="0"/>
              <a:t>Second level bullets:  No more than 3 per 1st level bullet</a:t>
            </a:r>
          </a:p>
          <a:p>
            <a:pPr lvl="1"/>
            <a:r>
              <a:rPr lang="en-US" dirty="0"/>
              <a:t>Use sentence case for all bullets with no periods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0" y="6491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" name="Rectangle 22"/>
          <p:cNvSpPr>
            <a:spLocks noChangeArrowheads="1"/>
          </p:cNvSpPr>
          <p:nvPr/>
        </p:nvSpPr>
        <p:spPr bwMode="blackWhite">
          <a:xfrm>
            <a:off x="0" y="6734175"/>
            <a:ext cx="9144000" cy="76200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44208" y="6641470"/>
            <a:ext cx="2471192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100" dirty="0">
                <a:solidFill>
                  <a:srgbClr val="4989DF"/>
                </a:solidFill>
                <a:latin typeface="Bauhaus 93" pitchFamily="82" charset="0"/>
              </a:rPr>
              <a:t>© Copyright Malina Software 2022</a:t>
            </a:r>
          </a:p>
        </p:txBody>
      </p:sp>
      <p:sp>
        <p:nvSpPr>
          <p:cNvPr id="14" name="Text Box 50"/>
          <p:cNvSpPr txBox="1">
            <a:spLocks noChangeArrowheads="1"/>
          </p:cNvSpPr>
          <p:nvPr/>
        </p:nvSpPr>
        <p:spPr bwMode="auto">
          <a:xfrm>
            <a:off x="0" y="64912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4398169" y="6638334"/>
            <a:ext cx="347662" cy="261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97F657A-9C9D-4A54-AD69-1135B98EDF8D}" type="slidenum">
              <a:rPr lang="en-US" sz="1050">
                <a:solidFill>
                  <a:srgbClr val="4989DF"/>
                </a:solidFill>
                <a:latin typeface="Bauhaus 93" pitchFamily="82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rgbClr val="4989DF"/>
              </a:solidFill>
              <a:latin typeface="Bauhaus 93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7600" y="76649"/>
            <a:ext cx="1581150" cy="556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7600" y="76649"/>
            <a:ext cx="1581150" cy="556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A6775E-8AB2-70F4-92A9-65F5FEC87059}"/>
              </a:ext>
            </a:extLst>
          </p:cNvPr>
          <p:cNvSpPr txBox="1"/>
          <p:nvPr userDrawn="1"/>
        </p:nvSpPr>
        <p:spPr>
          <a:xfrm>
            <a:off x="179512" y="6641470"/>
            <a:ext cx="108012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100" dirty="0" err="1">
                <a:solidFill>
                  <a:srgbClr val="4989DF"/>
                </a:solidFill>
                <a:latin typeface="Bauhaus 93" pitchFamily="82" charset="0"/>
              </a:rPr>
              <a:t>HuFaMo</a:t>
            </a:r>
            <a:r>
              <a:rPr lang="en-CA" sz="1100" dirty="0">
                <a:solidFill>
                  <a:srgbClr val="4989DF"/>
                </a:solidFill>
                <a:latin typeface="Bauhaus 93" pitchFamily="82" charset="0"/>
              </a:rPr>
              <a:t> ‘22</a:t>
            </a:r>
          </a:p>
        </p:txBody>
      </p:sp>
    </p:spTree>
    <p:extLst>
      <p:ext uri="{BB962C8B-B14F-4D97-AF65-F5344CB8AC3E}">
        <p14:creationId xmlns:p14="http://schemas.microsoft.com/office/powerpoint/2010/main" val="386220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7" grpId="0" build="p" bldLvl="2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4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4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4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4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marL="173038" indent="-1730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itchFamily="66" charset="0"/>
          <a:ea typeface="+mj-ea"/>
          <a:cs typeface="+mj-cs"/>
        </a:defRPr>
      </a:lvl1pPr>
      <a:lvl2pPr marL="173038" indent="-1730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2pPr>
      <a:lvl3pPr marL="173038" indent="-1730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3pPr>
      <a:lvl4pPr marL="173038" indent="-1730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4pPr>
      <a:lvl5pPr marL="173038" indent="-1730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5pPr>
      <a:lvl6pPr marL="6302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6pPr>
      <a:lvl7pPr marL="10874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7pPr>
      <a:lvl8pPr marL="15446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8pPr>
      <a:lvl9pPr marL="2001838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 Narrow" pitchFamily="34" charset="0"/>
        </a:defRPr>
      </a:lvl9pPr>
    </p:titleStyle>
    <p:bodyStyle>
      <a:lvl1pPr marL="346075" indent="-346075" algn="l" defTabSz="746125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4989DF"/>
        </a:buClr>
        <a:buFont typeface="Wingdings" pitchFamily="2" charset="2"/>
        <a:buChar char="w"/>
        <a:defRPr sz="2400" b="1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684213" indent="-336550" algn="l" defTabSz="746125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4989DF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915988" indent="-230188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4989DF"/>
        </a:buClr>
        <a:buChar char="•"/>
        <a:defRPr sz="1600">
          <a:solidFill>
            <a:schemeClr val="tx1"/>
          </a:solidFill>
          <a:latin typeface="+mn-lt"/>
        </a:defRPr>
      </a:lvl3pPr>
      <a:lvl4pPr marL="1146175" indent="-228600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4989DF"/>
        </a:buClr>
        <a:buChar char="–"/>
        <a:defRPr sz="1600">
          <a:solidFill>
            <a:schemeClr val="tx1"/>
          </a:solidFill>
          <a:latin typeface="+mn-lt"/>
        </a:defRPr>
      </a:lvl4pPr>
      <a:lvl5pPr marL="1714500" indent="-276225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2000">
          <a:solidFill>
            <a:schemeClr val="tx1"/>
          </a:solidFill>
          <a:latin typeface="+mn-lt"/>
        </a:defRPr>
      </a:lvl5pPr>
      <a:lvl6pPr marL="2171700" indent="-276225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2000">
          <a:solidFill>
            <a:schemeClr val="tx1"/>
          </a:solidFill>
          <a:latin typeface="+mn-lt"/>
        </a:defRPr>
      </a:lvl6pPr>
      <a:lvl7pPr marL="2628900" indent="-276225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2000">
          <a:solidFill>
            <a:schemeClr val="tx1"/>
          </a:solidFill>
          <a:latin typeface="+mn-lt"/>
        </a:defRPr>
      </a:lvl7pPr>
      <a:lvl8pPr marL="3086100" indent="-276225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2000">
          <a:solidFill>
            <a:schemeClr val="tx1"/>
          </a:solidFill>
          <a:latin typeface="+mn-lt"/>
        </a:defRPr>
      </a:lvl8pPr>
      <a:lvl9pPr marL="3543300" indent="-276225" algn="l" defTabSz="746125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ran.selic@monash.edu" TargetMode="External"/><Relationship Id="rId2" Type="http://schemas.openxmlformats.org/officeDocument/2006/relationships/hyperlink" Target="mailto:selic@acm.or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601466"/>
            <a:ext cx="8568952" cy="1656184"/>
          </a:xfrm>
        </p:spPr>
        <p:txBody>
          <a:bodyPr>
            <a:normAutofit/>
          </a:bodyPr>
          <a:lstStyle/>
          <a:p>
            <a:r>
              <a:rPr lang="en-CA" dirty="0"/>
              <a:t>What’s Wrong with “Users”?</a:t>
            </a:r>
            <a:br>
              <a:rPr lang="en-CA" dirty="0"/>
            </a:br>
            <a:r>
              <a:rPr lang="en-CA" sz="2400" dirty="0"/>
              <a:t>- An unflattering attack on our value system –</a:t>
            </a:r>
            <a:br>
              <a:rPr lang="en-CA" sz="2400" dirty="0"/>
            </a:br>
            <a:r>
              <a:rPr lang="en-CA" sz="2400" dirty="0"/>
              <a:t>- and what can be done to fix it -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750" y="4329658"/>
            <a:ext cx="7810500" cy="609600"/>
          </a:xfrm>
        </p:spPr>
        <p:txBody>
          <a:bodyPr/>
          <a:lstStyle/>
          <a:p>
            <a:r>
              <a:rPr lang="en-CA" dirty="0"/>
              <a:t>Bran </a:t>
            </a:r>
            <a:r>
              <a:rPr lang="en-CA" dirty="0" err="1"/>
              <a:t>Selić</a:t>
            </a:r>
            <a:endParaRPr lang="en-CA" dirty="0"/>
          </a:p>
          <a:p>
            <a:r>
              <a:rPr lang="en-CA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Malina Software Corp. CANADA</a:t>
            </a:r>
          </a:p>
          <a:p>
            <a:r>
              <a:rPr lang="en-CA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Monash University, AUSTRALIA</a:t>
            </a:r>
          </a:p>
          <a:p>
            <a:r>
              <a:rPr lang="en-CA" dirty="0">
                <a:solidFill>
                  <a:srgbClr val="0070C0"/>
                </a:solidFill>
                <a:hlinkClick r:id="rId2"/>
              </a:rPr>
              <a:t>selic@acm.org</a:t>
            </a:r>
            <a:endParaRPr lang="en-CA" dirty="0">
              <a:solidFill>
                <a:srgbClr val="0070C0"/>
              </a:solidFill>
            </a:endParaRPr>
          </a:p>
          <a:p>
            <a:r>
              <a:rPr lang="en-CA" dirty="0">
                <a:solidFill>
                  <a:srgbClr val="0070C0"/>
                </a:solidFill>
                <a:hlinkClick r:id="rId3"/>
              </a:rPr>
              <a:t>bran.selic@monash.edu</a:t>
            </a:r>
            <a:r>
              <a:rPr lang="en-CA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881999"/>
            <a:ext cx="2224369" cy="16501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4B650FE-E6C0-4CF6-BDDD-E8ADE2C1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37" y="5445224"/>
            <a:ext cx="1115566" cy="11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94F9DD-E448-47C8-A1AA-0C06CCD0954A}"/>
              </a:ext>
            </a:extLst>
          </p:cNvPr>
          <p:cNvSpPr txBox="1"/>
          <p:nvPr/>
        </p:nvSpPr>
        <p:spPr>
          <a:xfrm>
            <a:off x="3995936" y="2132047"/>
            <a:ext cx="115443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“USER”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FB6E71-865A-6F47-F719-DB9660564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665" y="-3488"/>
            <a:ext cx="2888781" cy="560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74D10D-0E83-FE9F-52C1-13ED1CFB269B}"/>
              </a:ext>
            </a:extLst>
          </p:cNvPr>
          <p:cNvSpPr txBox="1"/>
          <p:nvPr/>
        </p:nvSpPr>
        <p:spPr>
          <a:xfrm>
            <a:off x="1579727" y="543445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err="1">
                <a:solidFill>
                  <a:srgbClr val="0070C0"/>
                </a:solidFill>
              </a:rPr>
              <a:t>HuFaMo</a:t>
            </a:r>
            <a:r>
              <a:rPr lang="en-CA" sz="1600" b="1" dirty="0">
                <a:solidFill>
                  <a:srgbClr val="0070C0"/>
                </a:solidFill>
              </a:rPr>
              <a:t> 2022 Workshop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FF56C9F-2972-4ACD-A2CE-7FB9478C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741457"/>
            <a:ext cx="1152128" cy="12347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C97B4A-19E6-4612-25BE-B973B2C45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184" y="3580825"/>
            <a:ext cx="6228493" cy="3008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F30ACF-240F-49EF-AD89-5106FD8C4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/>
              <a:t>The “Medium is the Message”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78C71-29BF-45A5-BC90-4510F5E98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184" y="934516"/>
            <a:ext cx="8686800" cy="838300"/>
          </a:xfrm>
        </p:spPr>
        <p:txBody>
          <a:bodyPr>
            <a:normAutofit/>
          </a:bodyPr>
          <a:lstStyle/>
          <a:p>
            <a:r>
              <a:rPr lang="en-CA" dirty="0"/>
              <a:t>Programming is known to be addictive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37DBC9-C8E2-45F4-9396-63DA8B485123}"/>
              </a:ext>
            </a:extLst>
          </p:cNvPr>
          <p:cNvGrpSpPr/>
          <p:nvPr/>
        </p:nvGrpSpPr>
        <p:grpSpPr>
          <a:xfrm>
            <a:off x="2232706" y="3958108"/>
            <a:ext cx="3272918" cy="785953"/>
            <a:chOff x="2232706" y="3833564"/>
            <a:chExt cx="3272918" cy="7859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8E8254-62E2-4176-9CA4-425B8F893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766310">
              <a:off x="2232706" y="3833564"/>
              <a:ext cx="820291" cy="6527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C4F501-3C33-4E84-9111-052B28CF6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99329">
              <a:off x="4685333" y="3966750"/>
              <a:ext cx="820291" cy="652767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51B918-ACD9-4D29-B65C-67724EDAD3DC}"/>
              </a:ext>
            </a:extLst>
          </p:cNvPr>
          <p:cNvSpPr txBox="1">
            <a:spLocks/>
          </p:cNvSpPr>
          <p:nvPr/>
        </p:nvSpPr>
        <p:spPr bwMode="auto">
          <a:xfrm>
            <a:off x="221016" y="1552888"/>
            <a:ext cx="8686800" cy="202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346075" indent="-346075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Font typeface="Wingdings" pitchFamily="2" charset="2"/>
              <a:buChar char="w"/>
              <a:defRPr sz="2400" b="1" i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684213" indent="-336550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Font typeface="Wingdings" pitchFamily="2" charset="2"/>
              <a:buChar char="§"/>
              <a:defRPr sz="20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2pPr>
            <a:lvl3pPr marL="915988" indent="-230188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•"/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 marL="1146175" indent="-228600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–"/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 marL="1714500" indent="-276225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•"/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  <a:lvl6pPr marL="21717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6289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0861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5433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A" kern="0" dirty="0"/>
              <a:t>The </a:t>
            </a:r>
            <a:r>
              <a:rPr lang="en-CA" i="1" u="sng" kern="0" dirty="0"/>
              <a:t>focus easily shifts from the product to </a:t>
            </a:r>
            <a:br>
              <a:rPr lang="en-CA" i="1" u="sng" kern="0" dirty="0"/>
            </a:br>
            <a:r>
              <a:rPr lang="en-CA" i="1" u="sng" kern="0" dirty="0"/>
              <a:t>the craft</a:t>
            </a:r>
            <a:r>
              <a:rPr lang="en-CA" kern="0" dirty="0"/>
              <a:t> of implementing the product</a:t>
            </a:r>
          </a:p>
          <a:p>
            <a:pPr lvl="1"/>
            <a:r>
              <a:rPr lang="en-CA" kern="0" dirty="0"/>
              <a:t>Any detailed analysis of “users” and their needs gets in the way of the craft (i.e., “fun”) part</a:t>
            </a: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B1413813-1169-D702-0DE8-3BDC04F2D02B}"/>
              </a:ext>
            </a:extLst>
          </p:cNvPr>
          <p:cNvSpPr/>
          <p:nvPr/>
        </p:nvSpPr>
        <p:spPr bwMode="auto">
          <a:xfrm>
            <a:off x="251352" y="2155575"/>
            <a:ext cx="8671632" cy="1533291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l">
              <a:spcBef>
                <a:spcPts val="600"/>
              </a:spcBef>
              <a:buClrTx/>
            </a:pPr>
            <a:r>
              <a:rPr kumimoji="0" lang="en-CA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Encouraged by</a:t>
            </a:r>
            <a:r>
              <a:rPr kumimoji="0" lang="en-CA" b="1" i="1" u="none" strike="noStrike" cap="none" normalizeH="0" dirty="0">
                <a:ln>
                  <a:noFill/>
                </a:ln>
                <a:latin typeface="Comic Sans MS" panose="030F0702030302020204" pitchFamily="66" charset="0"/>
              </a:rPr>
              <a:t> </a:t>
            </a:r>
            <a:r>
              <a:rPr kumimoji="0" lang="en-CA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the </a:t>
            </a:r>
            <a:r>
              <a:rPr kumimoji="0" lang="en-CA" b="1" i="1" u="sng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“Agile Manifesto”</a:t>
            </a:r>
            <a:r>
              <a:rPr kumimoji="0" lang="en-CA" sz="1400" b="1" i="1" strike="noStrike" cap="none" normalizeH="0" dirty="0">
                <a:ln>
                  <a:noFill/>
                </a:ln>
                <a:latin typeface="Comic Sans MS" panose="030F0702030302020204" pitchFamily="66" charset="0"/>
              </a:rPr>
              <a:t> </a:t>
            </a:r>
            <a:r>
              <a:rPr kumimoji="0" lang="en-CA" sz="1400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(</a:t>
            </a:r>
            <a:r>
              <a:rPr lang="en-CA" sz="1400" b="1" dirty="0"/>
              <a:t>https://agilemanifesto.org/</a:t>
            </a:r>
            <a:r>
              <a:rPr kumimoji="0" lang="en-CA" sz="1400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)</a:t>
            </a:r>
            <a:r>
              <a:rPr kumimoji="0" lang="en-CA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:</a:t>
            </a:r>
            <a:endParaRPr kumimoji="0" lang="en-CA" sz="4000" b="1" i="1" u="none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  <a:p>
            <a:pPr marL="800100" lvl="1" indent="-342900" algn="l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Comic Sans MS" panose="030F0702030302020204" pitchFamily="66" charset="0"/>
              </a:rPr>
              <a:t>“Develop only code and tests”</a:t>
            </a:r>
          </a:p>
          <a:p>
            <a:pPr marL="800100" lvl="1" indent="-342900" algn="l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Comic Sans MS" panose="030F0702030302020204" pitchFamily="66" charset="0"/>
              </a:rPr>
              <a:t>“Working software over comprehensive documentation”</a:t>
            </a:r>
            <a:endParaRPr kumimoji="0" lang="en-CA" sz="2000" b="1" i="1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70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99E17-12D2-485C-A08B-D17B8DAA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Programmer Culture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E30CE-C407-4464-8665-EAE38EC1B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2449780"/>
            <a:ext cx="8686800" cy="42195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Primary expertise and focus: </a:t>
            </a:r>
            <a:r>
              <a:rPr lang="en-US" u="sng" dirty="0"/>
              <a:t>Implementation</a:t>
            </a:r>
            <a:r>
              <a:rPr lang="en-US" dirty="0"/>
              <a:t> technology</a:t>
            </a:r>
          </a:p>
          <a:p>
            <a:pPr lvl="1"/>
            <a:r>
              <a:rPr lang="en-US" dirty="0"/>
              <a:t>Versus </a:t>
            </a:r>
            <a:r>
              <a:rPr lang="en-US" u="sng" dirty="0"/>
              <a:t>problem-domain</a:t>
            </a:r>
            <a:r>
              <a:rPr lang="en-US" dirty="0"/>
              <a:t> expertise</a:t>
            </a:r>
          </a:p>
          <a:p>
            <a:pPr lvl="2"/>
            <a:r>
              <a:rPr lang="en-US" dirty="0"/>
              <a:t>E.g.: “I am a C++/Linux/Java/etc. expert”</a:t>
            </a:r>
          </a:p>
          <a:p>
            <a:pPr lvl="2"/>
            <a:r>
              <a:rPr lang="en-US" dirty="0"/>
              <a:t>NB: In other engineering disciplines this is the </a:t>
            </a:r>
            <a:r>
              <a:rPr lang="en-US" u="sng" dirty="0"/>
              <a:t>job of technicians</a:t>
            </a:r>
          </a:p>
          <a:p>
            <a:pPr lvl="1"/>
            <a:r>
              <a:rPr lang="en-US" dirty="0"/>
              <a:t>Constantly evolving software technologies require constant and extensive effort to maintain technical currency</a:t>
            </a:r>
          </a:p>
          <a:p>
            <a:r>
              <a:rPr lang="en-US" dirty="0"/>
              <a:t>Market demand encourages high degree of mobility</a:t>
            </a:r>
          </a:p>
          <a:p>
            <a:pPr lvl="1"/>
            <a:r>
              <a:rPr lang="en-US" dirty="0"/>
              <a:t>Frequent employer and product domain switching is common </a:t>
            </a:r>
            <a:r>
              <a:rPr lang="en-US" dirty="0">
                <a:sym typeface="Symbol" panose="05050102010706020507" pitchFamily="18" charset="2"/>
              </a:rPr>
              <a:t> Insufficient time to gain deep problem domain expertise</a:t>
            </a:r>
          </a:p>
          <a:p>
            <a:r>
              <a:rPr lang="en-US" dirty="0">
                <a:sym typeface="Symbol" panose="05050102010706020507" pitchFamily="18" charset="2"/>
              </a:rPr>
              <a:t>Many programmers but </a:t>
            </a:r>
            <a:r>
              <a:rPr lang="en-US" i="1" u="sng" dirty="0">
                <a:sym typeface="Symbol" panose="05050102010706020507" pitchFamily="18" charset="2"/>
              </a:rPr>
              <a:t>very few system designers</a:t>
            </a:r>
            <a:endParaRPr lang="en-CA" i="1" u="sng" dirty="0">
              <a:sym typeface="Symbol" panose="05050102010706020507" pitchFamily="18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7B219-5BE9-4B21-8805-E1D463B59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41" y="729556"/>
            <a:ext cx="1440160" cy="1658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5088B3-52A7-411E-AACA-4EBA658F4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532" y="670658"/>
            <a:ext cx="1790700" cy="1850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E4A0A-D2DD-4D2C-BE3B-BCA58A17F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680717"/>
            <a:ext cx="2092546" cy="1697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9DFC78-F40A-4011-8ABB-83E7240D9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26" y="784401"/>
            <a:ext cx="1060354" cy="15942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33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99E17-12D2-485C-A08B-D17B8DAA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Programmer Culture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E30CE-C407-4464-8665-EAE38EC1B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2449780"/>
            <a:ext cx="8686800" cy="42195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Primary expertise and focus: </a:t>
            </a:r>
            <a:r>
              <a:rPr lang="en-US" u="sng" dirty="0"/>
              <a:t>Implementation</a:t>
            </a:r>
            <a:r>
              <a:rPr lang="en-US" dirty="0"/>
              <a:t> technology</a:t>
            </a:r>
          </a:p>
          <a:p>
            <a:pPr lvl="1"/>
            <a:r>
              <a:rPr lang="en-US" dirty="0"/>
              <a:t>Versus </a:t>
            </a:r>
            <a:r>
              <a:rPr lang="en-US" u="sng" dirty="0"/>
              <a:t>problem-domain</a:t>
            </a:r>
            <a:r>
              <a:rPr lang="en-US" dirty="0"/>
              <a:t> expertise</a:t>
            </a:r>
          </a:p>
          <a:p>
            <a:pPr lvl="2"/>
            <a:r>
              <a:rPr lang="en-US" dirty="0"/>
              <a:t>E.g.: “I am a C++/Linux/Java/etc. expert”</a:t>
            </a:r>
          </a:p>
          <a:p>
            <a:pPr lvl="2"/>
            <a:r>
              <a:rPr lang="en-US" dirty="0"/>
              <a:t>NB: In other engineering disciplines this is the </a:t>
            </a:r>
            <a:r>
              <a:rPr lang="en-US" u="sng" dirty="0"/>
              <a:t>job of technicians</a:t>
            </a:r>
          </a:p>
          <a:p>
            <a:pPr lvl="1"/>
            <a:r>
              <a:rPr lang="en-US" dirty="0"/>
              <a:t>Constantly evolving software technologies require constant and extensive effort to maintain technical currency</a:t>
            </a:r>
          </a:p>
          <a:p>
            <a:r>
              <a:rPr lang="en-US" dirty="0"/>
              <a:t>Market demand encourages high degree of mobility</a:t>
            </a:r>
          </a:p>
          <a:p>
            <a:pPr lvl="1"/>
            <a:r>
              <a:rPr lang="en-US" dirty="0"/>
              <a:t>Frequent employer and product domain switching is common </a:t>
            </a:r>
            <a:r>
              <a:rPr lang="en-US" dirty="0">
                <a:sym typeface="Symbol" panose="05050102010706020507" pitchFamily="18" charset="2"/>
              </a:rPr>
              <a:t> Insufficient time to gain deep problem domain expertise</a:t>
            </a:r>
          </a:p>
          <a:p>
            <a:r>
              <a:rPr lang="en-US" dirty="0">
                <a:sym typeface="Symbol" panose="05050102010706020507" pitchFamily="18" charset="2"/>
              </a:rPr>
              <a:t>Many programmers but </a:t>
            </a:r>
            <a:r>
              <a:rPr lang="en-US" i="1" u="sng" dirty="0">
                <a:sym typeface="Symbol" panose="05050102010706020507" pitchFamily="18" charset="2"/>
              </a:rPr>
              <a:t>very few system designers</a:t>
            </a:r>
            <a:endParaRPr lang="en-CA" i="1" u="sng" dirty="0">
              <a:sym typeface="Symbol" panose="05050102010706020507" pitchFamily="18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7B219-5BE9-4B21-8805-E1D463B59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41" y="729556"/>
            <a:ext cx="1440160" cy="1658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5088B3-52A7-411E-AACA-4EBA658F4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532" y="670658"/>
            <a:ext cx="1790700" cy="1850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E4A0A-D2DD-4D2C-BE3B-BCA58A17F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680717"/>
            <a:ext cx="2092546" cy="1697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9DFC78-F40A-4011-8ABB-83E7240D9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26" y="784401"/>
            <a:ext cx="1060354" cy="1594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7F6C1CBE-CF76-6524-5F5F-E7ADF4B72DA9}"/>
              </a:ext>
            </a:extLst>
          </p:cNvPr>
          <p:cNvSpPr>
            <a:spLocks noChangeArrowheads="1"/>
          </p:cNvSpPr>
          <p:nvPr/>
        </p:nvSpPr>
        <p:spPr bwMode="blackWhite">
          <a:xfrm rot="20175946">
            <a:off x="1052311" y="3639345"/>
            <a:ext cx="6473095" cy="99284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50800" dist="101600" dir="2700000" algn="tl" rotWithShape="0">
              <a:schemeClr val="tx1">
                <a:alpha val="40000"/>
              </a:schemeClr>
            </a:outerShdw>
          </a:effectLst>
        </p:spPr>
        <p:txBody>
          <a:bodyPr wrap="square" tIns="91440" bIns="91440" anchor="ctr">
            <a:norm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b="1" i="1" dirty="0">
                <a:latin typeface="Comic Sans MS" pitchFamily="66" charset="0"/>
              </a:rPr>
              <a:t>In fact, many software developers are not even trained as such =&gt; </a:t>
            </a:r>
            <a:r>
              <a:rPr lang="en-US" sz="2000" b="1" i="1" u="sng" dirty="0">
                <a:latin typeface="Comic Sans MS" pitchFamily="66" charset="0"/>
              </a:rPr>
              <a:t>low entry barrier to software</a:t>
            </a:r>
            <a:endParaRPr lang="en-US" sz="1400" b="1" u="sng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4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5738" cy="609600"/>
          </a:xfrm>
        </p:spPr>
        <p:txBody>
          <a:bodyPr>
            <a:normAutofit/>
          </a:bodyPr>
          <a:lstStyle/>
          <a:p>
            <a:r>
              <a:rPr lang="en-CA" sz="2800" dirty="0"/>
              <a:t>Example: Automotive Engineering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220199"/>
            <a:ext cx="3168352" cy="22515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67544" y="876346"/>
            <a:ext cx="3217168" cy="2451154"/>
            <a:chOff x="467544" y="876346"/>
            <a:chExt cx="3217168" cy="24511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44" y="876346"/>
              <a:ext cx="3217168" cy="22424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94430" y="2958168"/>
              <a:ext cx="11499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DRIVER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11960" y="867406"/>
            <a:ext cx="1728192" cy="2618902"/>
            <a:chOff x="4211960" y="867406"/>
            <a:chExt cx="1728192" cy="26189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1960" y="867406"/>
              <a:ext cx="1529990" cy="261890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211960" y="2715416"/>
              <a:ext cx="1728192" cy="36933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PASSENGER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64254" y="3717032"/>
            <a:ext cx="2092856" cy="2590371"/>
            <a:chOff x="1264254" y="3717032"/>
            <a:chExt cx="2092856" cy="25903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1640" y="3717032"/>
              <a:ext cx="2025470" cy="24366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4254" y="5938071"/>
              <a:ext cx="2092855" cy="36933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MECHANIC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02573" y="1242322"/>
            <a:ext cx="2171700" cy="2030419"/>
            <a:chOff x="6502573" y="1242322"/>
            <a:chExt cx="2171700" cy="20304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2573" y="1242322"/>
              <a:ext cx="2171700" cy="18764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660232" y="2903409"/>
              <a:ext cx="1728192" cy="36933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ATTENDANT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41950" y="5631144"/>
            <a:ext cx="1728192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PASSENGER VEHICLE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455A6A-7E90-42F6-936A-00DAD9F5B949}"/>
              </a:ext>
            </a:extLst>
          </p:cNvPr>
          <p:cNvGrpSpPr/>
          <p:nvPr/>
        </p:nvGrpSpPr>
        <p:grpSpPr>
          <a:xfrm>
            <a:off x="2878348" y="3135715"/>
            <a:ext cx="4409932" cy="2496645"/>
            <a:chOff x="2878348" y="3135715"/>
            <a:chExt cx="4409932" cy="2496645"/>
          </a:xfrm>
        </p:grpSpPr>
        <p:sp>
          <p:nvSpPr>
            <p:cNvPr id="4" name="Right Arrow 3"/>
            <p:cNvSpPr/>
            <p:nvPr/>
          </p:nvSpPr>
          <p:spPr bwMode="auto">
            <a:xfrm rot="1712574">
              <a:off x="2878348" y="3422937"/>
              <a:ext cx="1910995" cy="503004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USE</a:t>
              </a:r>
            </a:p>
          </p:txBody>
        </p:sp>
        <p:sp>
          <p:nvSpPr>
            <p:cNvPr id="25" name="Right Arrow 3">
              <a:extLst>
                <a:ext uri="{FF2B5EF4-FFF2-40B4-BE49-F238E27FC236}">
                  <a16:creationId xmlns:a16="http://schemas.microsoft.com/office/drawing/2014/main" id="{8A612D58-F7E5-4471-BC36-31F4094622BE}"/>
                </a:ext>
              </a:extLst>
            </p:cNvPr>
            <p:cNvSpPr/>
            <p:nvPr/>
          </p:nvSpPr>
          <p:spPr bwMode="auto">
            <a:xfrm>
              <a:off x="3454459" y="5129356"/>
              <a:ext cx="1117541" cy="503004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USE</a:t>
              </a:r>
            </a:p>
          </p:txBody>
        </p:sp>
        <p:sp>
          <p:nvSpPr>
            <p:cNvPr id="26" name="Right Arrow 3">
              <a:extLst>
                <a:ext uri="{FF2B5EF4-FFF2-40B4-BE49-F238E27FC236}">
                  <a16:creationId xmlns:a16="http://schemas.microsoft.com/office/drawing/2014/main" id="{DACFA447-B5D3-41C3-8D26-2736DBAB5EF7}"/>
                </a:ext>
              </a:extLst>
            </p:cNvPr>
            <p:cNvSpPr/>
            <p:nvPr/>
          </p:nvSpPr>
          <p:spPr bwMode="auto">
            <a:xfrm rot="4814128">
              <a:off x="5142032" y="3467535"/>
              <a:ext cx="884385" cy="503004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USE</a:t>
              </a:r>
            </a:p>
          </p:txBody>
        </p:sp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id="{032C770A-2F5B-4026-94CF-D67E3C939132}"/>
                </a:ext>
              </a:extLst>
            </p:cNvPr>
            <p:cNvSpPr/>
            <p:nvPr/>
          </p:nvSpPr>
          <p:spPr bwMode="auto">
            <a:xfrm rot="18830795">
              <a:off x="6451931" y="3507851"/>
              <a:ext cx="1208486" cy="464213"/>
            </a:xfrm>
            <a:prstGeom prst="lef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  <a:buClrTx/>
              </a:pPr>
              <a:r>
                <a:rPr lang="en-CA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884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5738" cy="609600"/>
          </a:xfrm>
        </p:spPr>
        <p:txBody>
          <a:bodyPr>
            <a:normAutofit/>
          </a:bodyPr>
          <a:lstStyle/>
          <a:p>
            <a:r>
              <a:rPr lang="en-CA" sz="2800" dirty="0"/>
              <a:t>Example: Automotive Engineering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220199"/>
            <a:ext cx="3168352" cy="22515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67544" y="876346"/>
            <a:ext cx="3217168" cy="2451154"/>
            <a:chOff x="467544" y="876346"/>
            <a:chExt cx="3217168" cy="24511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44" y="876346"/>
              <a:ext cx="3217168" cy="22424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94430" y="2958168"/>
              <a:ext cx="11499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DRIVER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11960" y="867406"/>
            <a:ext cx="1728192" cy="2618902"/>
            <a:chOff x="4211960" y="867406"/>
            <a:chExt cx="1728192" cy="26189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1960" y="867406"/>
              <a:ext cx="1529990" cy="261890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211960" y="2715416"/>
              <a:ext cx="1728192" cy="36933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PASSENGER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64254" y="3717032"/>
            <a:ext cx="2092856" cy="2590371"/>
            <a:chOff x="1264254" y="3717032"/>
            <a:chExt cx="2092856" cy="25903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1640" y="3717032"/>
              <a:ext cx="2025470" cy="24366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4254" y="5938071"/>
              <a:ext cx="2092855" cy="36933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MECHANIC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02573" y="1242322"/>
            <a:ext cx="2171700" cy="2030419"/>
            <a:chOff x="6502573" y="1242322"/>
            <a:chExt cx="2171700" cy="20304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2573" y="1242322"/>
              <a:ext cx="2171700" cy="18764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660232" y="2903409"/>
              <a:ext cx="1728192" cy="36933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ATTENDANT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41950" y="5631144"/>
            <a:ext cx="1728192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PASSENGER VEHICLE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683568" y="5748419"/>
            <a:ext cx="7776864" cy="569631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Each category has idiosyncratic ways of “using” the product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455A6A-7E90-42F6-936A-00DAD9F5B949}"/>
              </a:ext>
            </a:extLst>
          </p:cNvPr>
          <p:cNvGrpSpPr/>
          <p:nvPr/>
        </p:nvGrpSpPr>
        <p:grpSpPr>
          <a:xfrm>
            <a:off x="2878348" y="3135715"/>
            <a:ext cx="4409932" cy="2496645"/>
            <a:chOff x="2878348" y="3135715"/>
            <a:chExt cx="4409932" cy="2496645"/>
          </a:xfrm>
        </p:grpSpPr>
        <p:sp>
          <p:nvSpPr>
            <p:cNvPr id="4" name="Right Arrow 3"/>
            <p:cNvSpPr/>
            <p:nvPr/>
          </p:nvSpPr>
          <p:spPr bwMode="auto">
            <a:xfrm rot="1712574">
              <a:off x="2878348" y="3422937"/>
              <a:ext cx="1910995" cy="503004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USE</a:t>
              </a:r>
            </a:p>
          </p:txBody>
        </p:sp>
        <p:sp>
          <p:nvSpPr>
            <p:cNvPr id="25" name="Right Arrow 3">
              <a:extLst>
                <a:ext uri="{FF2B5EF4-FFF2-40B4-BE49-F238E27FC236}">
                  <a16:creationId xmlns:a16="http://schemas.microsoft.com/office/drawing/2014/main" id="{8A612D58-F7E5-4471-BC36-31F4094622BE}"/>
                </a:ext>
              </a:extLst>
            </p:cNvPr>
            <p:cNvSpPr/>
            <p:nvPr/>
          </p:nvSpPr>
          <p:spPr bwMode="auto">
            <a:xfrm>
              <a:off x="3454459" y="5129356"/>
              <a:ext cx="1117541" cy="503004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USE</a:t>
              </a:r>
            </a:p>
          </p:txBody>
        </p:sp>
        <p:sp>
          <p:nvSpPr>
            <p:cNvPr id="26" name="Right Arrow 3">
              <a:extLst>
                <a:ext uri="{FF2B5EF4-FFF2-40B4-BE49-F238E27FC236}">
                  <a16:creationId xmlns:a16="http://schemas.microsoft.com/office/drawing/2014/main" id="{DACFA447-B5D3-41C3-8D26-2736DBAB5EF7}"/>
                </a:ext>
              </a:extLst>
            </p:cNvPr>
            <p:cNvSpPr/>
            <p:nvPr/>
          </p:nvSpPr>
          <p:spPr bwMode="auto">
            <a:xfrm rot="4814128">
              <a:off x="5142032" y="3467535"/>
              <a:ext cx="884385" cy="503004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USE</a:t>
              </a:r>
            </a:p>
          </p:txBody>
        </p:sp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id="{032C770A-2F5B-4026-94CF-D67E3C939132}"/>
                </a:ext>
              </a:extLst>
            </p:cNvPr>
            <p:cNvSpPr/>
            <p:nvPr/>
          </p:nvSpPr>
          <p:spPr bwMode="auto">
            <a:xfrm rot="18830795">
              <a:off x="6451931" y="3507851"/>
              <a:ext cx="1208486" cy="464213"/>
            </a:xfrm>
            <a:prstGeom prst="lef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  <a:buClrTx/>
              </a:pPr>
              <a:r>
                <a:rPr lang="en-CA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66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70142" cy="609600"/>
          </a:xfrm>
        </p:spPr>
        <p:txBody>
          <a:bodyPr>
            <a:normAutofit fontScale="90000"/>
          </a:bodyPr>
          <a:lstStyle/>
          <a:p>
            <a:r>
              <a:rPr lang="en-CA" sz="2800" dirty="0"/>
              <a:t>Viewed From a PROGRAMMER’S Perspective...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717032"/>
            <a:ext cx="2025470" cy="2436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876346"/>
            <a:ext cx="3217168" cy="2242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867406"/>
            <a:ext cx="1529990" cy="2618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4220199"/>
            <a:ext cx="3168352" cy="2251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573" y="1242322"/>
            <a:ext cx="2171700" cy="187642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94430" y="2715416"/>
            <a:ext cx="7193994" cy="3591987"/>
            <a:chOff x="1194430" y="2746399"/>
            <a:chExt cx="7193994" cy="3591987"/>
          </a:xfrm>
        </p:grpSpPr>
        <p:sp>
          <p:nvSpPr>
            <p:cNvPr id="10" name="TextBox 9"/>
            <p:cNvSpPr txBox="1"/>
            <p:nvPr/>
          </p:nvSpPr>
          <p:spPr>
            <a:xfrm>
              <a:off x="1194430" y="2989151"/>
              <a:ext cx="11499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DRIVER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11960" y="2746399"/>
              <a:ext cx="1728192" cy="36933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PASSENGER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64254" y="5969054"/>
              <a:ext cx="2092855" cy="36933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CAR MECHANIC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60232" y="2934392"/>
              <a:ext cx="1728192" cy="36933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ATTENDANT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41950" y="5662127"/>
              <a:ext cx="1728192" cy="646331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PASSENGER CAR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87624" y="2715416"/>
            <a:ext cx="7193994" cy="3684320"/>
            <a:chOff x="1194430" y="2746399"/>
            <a:chExt cx="7193994" cy="3684320"/>
          </a:xfrm>
        </p:grpSpPr>
        <p:sp>
          <p:nvSpPr>
            <p:cNvPr id="27" name="TextBox 26"/>
            <p:cNvSpPr txBox="1"/>
            <p:nvPr/>
          </p:nvSpPr>
          <p:spPr>
            <a:xfrm>
              <a:off x="1194430" y="2989151"/>
              <a:ext cx="114994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“USER”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11960" y="2746399"/>
              <a:ext cx="17281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“USER”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64254" y="5969054"/>
              <a:ext cx="209285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“USER”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60232" y="2934392"/>
              <a:ext cx="17281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“USER”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5817F7-8D69-4C71-9139-A24A3E39EC86}"/>
              </a:ext>
            </a:extLst>
          </p:cNvPr>
          <p:cNvGrpSpPr/>
          <p:nvPr/>
        </p:nvGrpSpPr>
        <p:grpSpPr>
          <a:xfrm>
            <a:off x="2878348" y="3135715"/>
            <a:ext cx="4409932" cy="2496645"/>
            <a:chOff x="2878348" y="3135715"/>
            <a:chExt cx="4409932" cy="2496645"/>
          </a:xfrm>
        </p:grpSpPr>
        <p:sp>
          <p:nvSpPr>
            <p:cNvPr id="32" name="Right Arrow 3">
              <a:extLst>
                <a:ext uri="{FF2B5EF4-FFF2-40B4-BE49-F238E27FC236}">
                  <a16:creationId xmlns:a16="http://schemas.microsoft.com/office/drawing/2014/main" id="{28A018FF-3791-4499-A515-CEE0DFF9E13A}"/>
                </a:ext>
              </a:extLst>
            </p:cNvPr>
            <p:cNvSpPr/>
            <p:nvPr/>
          </p:nvSpPr>
          <p:spPr bwMode="auto">
            <a:xfrm rot="1712574">
              <a:off x="2878348" y="3422937"/>
              <a:ext cx="1910995" cy="503004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USE</a:t>
              </a:r>
            </a:p>
          </p:txBody>
        </p:sp>
        <p:sp>
          <p:nvSpPr>
            <p:cNvPr id="33" name="Right Arrow 3">
              <a:extLst>
                <a:ext uri="{FF2B5EF4-FFF2-40B4-BE49-F238E27FC236}">
                  <a16:creationId xmlns:a16="http://schemas.microsoft.com/office/drawing/2014/main" id="{6A60BD18-25BA-4819-AD32-2A339282E978}"/>
                </a:ext>
              </a:extLst>
            </p:cNvPr>
            <p:cNvSpPr/>
            <p:nvPr/>
          </p:nvSpPr>
          <p:spPr bwMode="auto">
            <a:xfrm>
              <a:off x="3454459" y="5129356"/>
              <a:ext cx="1117541" cy="503004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USE</a:t>
              </a:r>
            </a:p>
          </p:txBody>
        </p:sp>
        <p:sp>
          <p:nvSpPr>
            <p:cNvPr id="34" name="Right Arrow 3">
              <a:extLst>
                <a:ext uri="{FF2B5EF4-FFF2-40B4-BE49-F238E27FC236}">
                  <a16:creationId xmlns:a16="http://schemas.microsoft.com/office/drawing/2014/main" id="{827EACF4-7D45-41F4-8C0A-3DA9F111330D}"/>
                </a:ext>
              </a:extLst>
            </p:cNvPr>
            <p:cNvSpPr/>
            <p:nvPr/>
          </p:nvSpPr>
          <p:spPr bwMode="auto">
            <a:xfrm rot="4814128">
              <a:off x="5142032" y="3467535"/>
              <a:ext cx="884385" cy="503004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USE</a:t>
              </a:r>
            </a:p>
          </p:txBody>
        </p:sp>
        <p:sp>
          <p:nvSpPr>
            <p:cNvPr id="35" name="Arrow: Left 34">
              <a:extLst>
                <a:ext uri="{FF2B5EF4-FFF2-40B4-BE49-F238E27FC236}">
                  <a16:creationId xmlns:a16="http://schemas.microsoft.com/office/drawing/2014/main" id="{2F6CF25A-CFCB-4DB8-92D1-B4A292145FDF}"/>
                </a:ext>
              </a:extLst>
            </p:cNvPr>
            <p:cNvSpPr/>
            <p:nvPr/>
          </p:nvSpPr>
          <p:spPr bwMode="auto">
            <a:xfrm rot="18830795">
              <a:off x="6451931" y="3507851"/>
              <a:ext cx="1208486" cy="464213"/>
            </a:xfrm>
            <a:prstGeom prst="lef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  <a:buClrTx/>
              </a:pPr>
              <a:r>
                <a:rPr lang="en-CA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USE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C47BA6-F7F5-4B25-9EC7-C7ACBD153247}"/>
              </a:ext>
            </a:extLst>
          </p:cNvPr>
          <p:cNvGrpSpPr/>
          <p:nvPr/>
        </p:nvGrpSpPr>
        <p:grpSpPr>
          <a:xfrm>
            <a:off x="4754376" y="4260993"/>
            <a:ext cx="3201999" cy="2210758"/>
            <a:chOff x="4754376" y="4260993"/>
            <a:chExt cx="3201999" cy="221075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51143B-D75D-4DC5-8E4E-BEA9517FB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4376" y="4260993"/>
              <a:ext cx="3201999" cy="221075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A6B18D2-AC4E-4BB4-AC18-33804043C857}"/>
                </a:ext>
              </a:extLst>
            </p:cNvPr>
            <p:cNvSpPr txBox="1"/>
            <p:nvPr/>
          </p:nvSpPr>
          <p:spPr>
            <a:xfrm>
              <a:off x="6144915" y="5938070"/>
              <a:ext cx="17281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“SYSTEM”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736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70142" cy="609600"/>
          </a:xfrm>
        </p:spPr>
        <p:txBody>
          <a:bodyPr>
            <a:normAutofit fontScale="90000"/>
          </a:bodyPr>
          <a:lstStyle/>
          <a:p>
            <a:r>
              <a:rPr lang="en-CA" sz="2800" dirty="0"/>
              <a:t>Viewed From a PROGRAMMER’S Perspective...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717032"/>
            <a:ext cx="2025470" cy="2436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876346"/>
            <a:ext cx="3217168" cy="2242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867406"/>
            <a:ext cx="1529990" cy="2618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4220199"/>
            <a:ext cx="3168352" cy="2251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573" y="1242322"/>
            <a:ext cx="2171700" cy="187642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94430" y="2715416"/>
            <a:ext cx="7193994" cy="3591987"/>
            <a:chOff x="1194430" y="2746399"/>
            <a:chExt cx="7193994" cy="3591987"/>
          </a:xfrm>
        </p:grpSpPr>
        <p:sp>
          <p:nvSpPr>
            <p:cNvPr id="10" name="TextBox 9"/>
            <p:cNvSpPr txBox="1"/>
            <p:nvPr/>
          </p:nvSpPr>
          <p:spPr>
            <a:xfrm>
              <a:off x="1194430" y="2989151"/>
              <a:ext cx="11499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DRIVER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11960" y="2746399"/>
              <a:ext cx="1728192" cy="36933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PASSENGER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64254" y="5969054"/>
              <a:ext cx="2092855" cy="36933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CAR MECHANIC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60232" y="2934392"/>
              <a:ext cx="1728192" cy="36933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ATTENDANT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41950" y="5662127"/>
              <a:ext cx="1728192" cy="646331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PASSENGER CAR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87624" y="2715416"/>
            <a:ext cx="7193994" cy="3684320"/>
            <a:chOff x="1194430" y="2746399"/>
            <a:chExt cx="7193994" cy="3684320"/>
          </a:xfrm>
        </p:grpSpPr>
        <p:sp>
          <p:nvSpPr>
            <p:cNvPr id="27" name="TextBox 26"/>
            <p:cNvSpPr txBox="1"/>
            <p:nvPr/>
          </p:nvSpPr>
          <p:spPr>
            <a:xfrm>
              <a:off x="1194430" y="2989151"/>
              <a:ext cx="114994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“USER”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11960" y="2746399"/>
              <a:ext cx="17281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“USER”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64254" y="5969054"/>
              <a:ext cx="209285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“USER”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60232" y="2934392"/>
              <a:ext cx="17281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“USER”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5817F7-8D69-4C71-9139-A24A3E39EC86}"/>
              </a:ext>
            </a:extLst>
          </p:cNvPr>
          <p:cNvGrpSpPr/>
          <p:nvPr/>
        </p:nvGrpSpPr>
        <p:grpSpPr>
          <a:xfrm>
            <a:off x="2878348" y="3135715"/>
            <a:ext cx="4409932" cy="2496645"/>
            <a:chOff x="2878348" y="3135715"/>
            <a:chExt cx="4409932" cy="2496645"/>
          </a:xfrm>
        </p:grpSpPr>
        <p:sp>
          <p:nvSpPr>
            <p:cNvPr id="32" name="Right Arrow 3">
              <a:extLst>
                <a:ext uri="{FF2B5EF4-FFF2-40B4-BE49-F238E27FC236}">
                  <a16:creationId xmlns:a16="http://schemas.microsoft.com/office/drawing/2014/main" id="{28A018FF-3791-4499-A515-CEE0DFF9E13A}"/>
                </a:ext>
              </a:extLst>
            </p:cNvPr>
            <p:cNvSpPr/>
            <p:nvPr/>
          </p:nvSpPr>
          <p:spPr bwMode="auto">
            <a:xfrm rot="1712574">
              <a:off x="2878348" y="3422937"/>
              <a:ext cx="1910995" cy="503004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USE</a:t>
              </a:r>
            </a:p>
          </p:txBody>
        </p:sp>
        <p:sp>
          <p:nvSpPr>
            <p:cNvPr id="33" name="Right Arrow 3">
              <a:extLst>
                <a:ext uri="{FF2B5EF4-FFF2-40B4-BE49-F238E27FC236}">
                  <a16:creationId xmlns:a16="http://schemas.microsoft.com/office/drawing/2014/main" id="{6A60BD18-25BA-4819-AD32-2A339282E978}"/>
                </a:ext>
              </a:extLst>
            </p:cNvPr>
            <p:cNvSpPr/>
            <p:nvPr/>
          </p:nvSpPr>
          <p:spPr bwMode="auto">
            <a:xfrm>
              <a:off x="3454459" y="5129356"/>
              <a:ext cx="1117541" cy="503004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USE</a:t>
              </a:r>
            </a:p>
          </p:txBody>
        </p:sp>
        <p:sp>
          <p:nvSpPr>
            <p:cNvPr id="34" name="Right Arrow 3">
              <a:extLst>
                <a:ext uri="{FF2B5EF4-FFF2-40B4-BE49-F238E27FC236}">
                  <a16:creationId xmlns:a16="http://schemas.microsoft.com/office/drawing/2014/main" id="{827EACF4-7D45-41F4-8C0A-3DA9F111330D}"/>
                </a:ext>
              </a:extLst>
            </p:cNvPr>
            <p:cNvSpPr/>
            <p:nvPr/>
          </p:nvSpPr>
          <p:spPr bwMode="auto">
            <a:xfrm rot="4814128">
              <a:off x="5142032" y="3467535"/>
              <a:ext cx="884385" cy="503004"/>
            </a:xfrm>
            <a:prstGeom prst="righ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itchFamily="34" charset="0"/>
                  <a:ea typeface="+mn-ea"/>
                  <a:cs typeface="Arial" charset="0"/>
                </a:rPr>
                <a:t>USE</a:t>
              </a:r>
            </a:p>
          </p:txBody>
        </p:sp>
        <p:sp>
          <p:nvSpPr>
            <p:cNvPr id="35" name="Arrow: Left 34">
              <a:extLst>
                <a:ext uri="{FF2B5EF4-FFF2-40B4-BE49-F238E27FC236}">
                  <a16:creationId xmlns:a16="http://schemas.microsoft.com/office/drawing/2014/main" id="{2F6CF25A-CFCB-4DB8-92D1-B4A292145FDF}"/>
                </a:ext>
              </a:extLst>
            </p:cNvPr>
            <p:cNvSpPr/>
            <p:nvPr/>
          </p:nvSpPr>
          <p:spPr bwMode="auto">
            <a:xfrm rot="18830795">
              <a:off x="6451931" y="3507851"/>
              <a:ext cx="1208486" cy="464213"/>
            </a:xfrm>
            <a:prstGeom prst="leftArrow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  <a:buClrTx/>
              </a:pPr>
              <a:r>
                <a:rPr lang="en-CA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USE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C47BA6-F7F5-4B25-9EC7-C7ACBD153247}"/>
              </a:ext>
            </a:extLst>
          </p:cNvPr>
          <p:cNvGrpSpPr/>
          <p:nvPr/>
        </p:nvGrpSpPr>
        <p:grpSpPr>
          <a:xfrm>
            <a:off x="4754376" y="4260993"/>
            <a:ext cx="3201999" cy="2210758"/>
            <a:chOff x="4754376" y="4260993"/>
            <a:chExt cx="3201999" cy="221075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51143B-D75D-4DC5-8E4E-BEA9517FB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4376" y="4260993"/>
              <a:ext cx="3201999" cy="221075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A6B18D2-AC4E-4BB4-AC18-33804043C857}"/>
                </a:ext>
              </a:extLst>
            </p:cNvPr>
            <p:cNvSpPr txBox="1"/>
            <p:nvPr/>
          </p:nvSpPr>
          <p:spPr>
            <a:xfrm>
              <a:off x="6144915" y="5938070"/>
              <a:ext cx="17281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“SYSTEM”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D3DE94-4F6A-D2EC-4DB6-452BCE50E2B9}"/>
              </a:ext>
            </a:extLst>
          </p:cNvPr>
          <p:cNvGrpSpPr/>
          <p:nvPr/>
        </p:nvGrpSpPr>
        <p:grpSpPr>
          <a:xfrm>
            <a:off x="539552" y="704279"/>
            <a:ext cx="8280920" cy="5767471"/>
            <a:chOff x="539552" y="704279"/>
            <a:chExt cx="8280920" cy="576747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70F80C6-5B78-0944-0160-F2693F658371}"/>
                </a:ext>
              </a:extLst>
            </p:cNvPr>
            <p:cNvSpPr/>
            <p:nvPr/>
          </p:nvSpPr>
          <p:spPr bwMode="auto">
            <a:xfrm>
              <a:off x="539552" y="704279"/>
              <a:ext cx="8280920" cy="5767471"/>
            </a:xfrm>
            <a:custGeom>
              <a:avLst/>
              <a:gdLst>
                <a:gd name="connsiteX0" fmla="*/ 17417 w 8588489"/>
                <a:gd name="connsiteY0" fmla="*/ 1402176 h 6000302"/>
                <a:gd name="connsiteX1" fmla="*/ 8709 w 8588489"/>
                <a:gd name="connsiteY1" fmla="*/ 1445719 h 6000302"/>
                <a:gd name="connsiteX2" fmla="*/ 0 w 8588489"/>
                <a:gd name="connsiteY2" fmla="*/ 1480554 h 6000302"/>
                <a:gd name="connsiteX3" fmla="*/ 8709 w 8588489"/>
                <a:gd name="connsiteY3" fmla="*/ 1820188 h 6000302"/>
                <a:gd name="connsiteX4" fmla="*/ 17417 w 8588489"/>
                <a:gd name="connsiteY4" fmla="*/ 1872439 h 6000302"/>
                <a:gd name="connsiteX5" fmla="*/ 34834 w 8588489"/>
                <a:gd name="connsiteY5" fmla="*/ 1976942 h 6000302"/>
                <a:gd name="connsiteX6" fmla="*/ 52252 w 8588489"/>
                <a:gd name="connsiteY6" fmla="*/ 2064028 h 6000302"/>
                <a:gd name="connsiteX7" fmla="*/ 60960 w 8588489"/>
                <a:gd name="connsiteY7" fmla="*/ 2124988 h 6000302"/>
                <a:gd name="connsiteX8" fmla="*/ 78377 w 8588489"/>
                <a:gd name="connsiteY8" fmla="*/ 2177239 h 6000302"/>
                <a:gd name="connsiteX9" fmla="*/ 87086 w 8588489"/>
                <a:gd name="connsiteY9" fmla="*/ 2212074 h 6000302"/>
                <a:gd name="connsiteX10" fmla="*/ 104503 w 8588489"/>
                <a:gd name="connsiteY10" fmla="*/ 2264325 h 6000302"/>
                <a:gd name="connsiteX11" fmla="*/ 121920 w 8588489"/>
                <a:gd name="connsiteY11" fmla="*/ 2368828 h 6000302"/>
                <a:gd name="connsiteX12" fmla="*/ 139337 w 8588489"/>
                <a:gd name="connsiteY12" fmla="*/ 2421079 h 6000302"/>
                <a:gd name="connsiteX13" fmla="*/ 148046 w 8588489"/>
                <a:gd name="connsiteY13" fmla="*/ 2447205 h 6000302"/>
                <a:gd name="connsiteX14" fmla="*/ 156754 w 8588489"/>
                <a:gd name="connsiteY14" fmla="*/ 2490748 h 6000302"/>
                <a:gd name="connsiteX15" fmla="*/ 165463 w 8588489"/>
                <a:gd name="connsiteY15" fmla="*/ 2551708 h 6000302"/>
                <a:gd name="connsiteX16" fmla="*/ 174172 w 8588489"/>
                <a:gd name="connsiteY16" fmla="*/ 2577834 h 6000302"/>
                <a:gd name="connsiteX17" fmla="*/ 191589 w 8588489"/>
                <a:gd name="connsiteY17" fmla="*/ 2647502 h 6000302"/>
                <a:gd name="connsiteX18" fmla="*/ 200297 w 8588489"/>
                <a:gd name="connsiteY18" fmla="*/ 2682336 h 6000302"/>
                <a:gd name="connsiteX19" fmla="*/ 217714 w 8588489"/>
                <a:gd name="connsiteY19" fmla="*/ 2769422 h 6000302"/>
                <a:gd name="connsiteX20" fmla="*/ 235132 w 8588489"/>
                <a:gd name="connsiteY20" fmla="*/ 2900051 h 6000302"/>
                <a:gd name="connsiteX21" fmla="*/ 252549 w 8588489"/>
                <a:gd name="connsiteY21" fmla="*/ 2969719 h 6000302"/>
                <a:gd name="connsiteX22" fmla="*/ 261257 w 8588489"/>
                <a:gd name="connsiteY22" fmla="*/ 3030679 h 6000302"/>
                <a:gd name="connsiteX23" fmla="*/ 269966 w 8588489"/>
                <a:gd name="connsiteY23" fmla="*/ 3056805 h 6000302"/>
                <a:gd name="connsiteX24" fmla="*/ 278674 w 8588489"/>
                <a:gd name="connsiteY24" fmla="*/ 3100348 h 6000302"/>
                <a:gd name="connsiteX25" fmla="*/ 296092 w 8588489"/>
                <a:gd name="connsiteY25" fmla="*/ 3230976 h 6000302"/>
                <a:gd name="connsiteX26" fmla="*/ 304800 w 8588489"/>
                <a:gd name="connsiteY26" fmla="*/ 3596736 h 6000302"/>
                <a:gd name="connsiteX27" fmla="*/ 313509 w 8588489"/>
                <a:gd name="connsiteY27" fmla="*/ 3675114 h 6000302"/>
                <a:gd name="connsiteX28" fmla="*/ 330926 w 8588489"/>
                <a:gd name="connsiteY28" fmla="*/ 3727365 h 6000302"/>
                <a:gd name="connsiteX29" fmla="*/ 339634 w 8588489"/>
                <a:gd name="connsiteY29" fmla="*/ 3831868 h 6000302"/>
                <a:gd name="connsiteX30" fmla="*/ 348343 w 8588489"/>
                <a:gd name="connsiteY30" fmla="*/ 3866702 h 6000302"/>
                <a:gd name="connsiteX31" fmla="*/ 365760 w 8588489"/>
                <a:gd name="connsiteY31" fmla="*/ 4014748 h 6000302"/>
                <a:gd name="connsiteX32" fmla="*/ 374469 w 8588489"/>
                <a:gd name="connsiteY32" fmla="*/ 4075708 h 6000302"/>
                <a:gd name="connsiteX33" fmla="*/ 383177 w 8588489"/>
                <a:gd name="connsiteY33" fmla="*/ 4197628 h 6000302"/>
                <a:gd name="connsiteX34" fmla="*/ 391886 w 8588489"/>
                <a:gd name="connsiteY34" fmla="*/ 4232462 h 6000302"/>
                <a:gd name="connsiteX35" fmla="*/ 400594 w 8588489"/>
                <a:gd name="connsiteY35" fmla="*/ 4328256 h 6000302"/>
                <a:gd name="connsiteX36" fmla="*/ 409303 w 8588489"/>
                <a:gd name="connsiteY36" fmla="*/ 4363091 h 6000302"/>
                <a:gd name="connsiteX37" fmla="*/ 418012 w 8588489"/>
                <a:gd name="connsiteY37" fmla="*/ 4406634 h 6000302"/>
                <a:gd name="connsiteX38" fmla="*/ 435429 w 8588489"/>
                <a:gd name="connsiteY38" fmla="*/ 4476302 h 6000302"/>
                <a:gd name="connsiteX39" fmla="*/ 452846 w 8588489"/>
                <a:gd name="connsiteY39" fmla="*/ 4580805 h 6000302"/>
                <a:gd name="connsiteX40" fmla="*/ 470263 w 8588489"/>
                <a:gd name="connsiteY40" fmla="*/ 4711434 h 6000302"/>
                <a:gd name="connsiteX41" fmla="*/ 487680 w 8588489"/>
                <a:gd name="connsiteY41" fmla="*/ 4763685 h 6000302"/>
                <a:gd name="connsiteX42" fmla="*/ 496389 w 8588489"/>
                <a:gd name="connsiteY42" fmla="*/ 4789811 h 6000302"/>
                <a:gd name="connsiteX43" fmla="*/ 505097 w 8588489"/>
                <a:gd name="connsiteY43" fmla="*/ 4850771 h 6000302"/>
                <a:gd name="connsiteX44" fmla="*/ 531223 w 8588489"/>
                <a:gd name="connsiteY44" fmla="*/ 4929148 h 6000302"/>
                <a:gd name="connsiteX45" fmla="*/ 574766 w 8588489"/>
                <a:gd name="connsiteY45" fmla="*/ 5016234 h 6000302"/>
                <a:gd name="connsiteX46" fmla="*/ 583474 w 8588489"/>
                <a:gd name="connsiteY46" fmla="*/ 5042359 h 6000302"/>
                <a:gd name="connsiteX47" fmla="*/ 600892 w 8588489"/>
                <a:gd name="connsiteY47" fmla="*/ 5059776 h 6000302"/>
                <a:gd name="connsiteX48" fmla="*/ 653143 w 8588489"/>
                <a:gd name="connsiteY48" fmla="*/ 5120736 h 6000302"/>
                <a:gd name="connsiteX49" fmla="*/ 687977 w 8588489"/>
                <a:gd name="connsiteY49" fmla="*/ 5181696 h 6000302"/>
                <a:gd name="connsiteX50" fmla="*/ 705394 w 8588489"/>
                <a:gd name="connsiteY50" fmla="*/ 5216531 h 6000302"/>
                <a:gd name="connsiteX51" fmla="*/ 722812 w 8588489"/>
                <a:gd name="connsiteY51" fmla="*/ 5233948 h 6000302"/>
                <a:gd name="connsiteX52" fmla="*/ 775063 w 8588489"/>
                <a:gd name="connsiteY52" fmla="*/ 5312325 h 6000302"/>
                <a:gd name="connsiteX53" fmla="*/ 792480 w 8588489"/>
                <a:gd name="connsiteY53" fmla="*/ 5338451 h 6000302"/>
                <a:gd name="connsiteX54" fmla="*/ 818606 w 8588489"/>
                <a:gd name="connsiteY54" fmla="*/ 5364576 h 6000302"/>
                <a:gd name="connsiteX55" fmla="*/ 853440 w 8588489"/>
                <a:gd name="connsiteY55" fmla="*/ 5416828 h 6000302"/>
                <a:gd name="connsiteX56" fmla="*/ 870857 w 8588489"/>
                <a:gd name="connsiteY56" fmla="*/ 5451662 h 6000302"/>
                <a:gd name="connsiteX57" fmla="*/ 896983 w 8588489"/>
                <a:gd name="connsiteY57" fmla="*/ 5477788 h 6000302"/>
                <a:gd name="connsiteX58" fmla="*/ 931817 w 8588489"/>
                <a:gd name="connsiteY58" fmla="*/ 5530039 h 6000302"/>
                <a:gd name="connsiteX59" fmla="*/ 1010194 w 8588489"/>
                <a:gd name="connsiteY59" fmla="*/ 5608416 h 6000302"/>
                <a:gd name="connsiteX60" fmla="*/ 1036320 w 8588489"/>
                <a:gd name="connsiteY60" fmla="*/ 5634542 h 6000302"/>
                <a:gd name="connsiteX61" fmla="*/ 1062446 w 8588489"/>
                <a:gd name="connsiteY61" fmla="*/ 5643251 h 6000302"/>
                <a:gd name="connsiteX62" fmla="*/ 1097280 w 8588489"/>
                <a:gd name="connsiteY62" fmla="*/ 5678085 h 6000302"/>
                <a:gd name="connsiteX63" fmla="*/ 1123406 w 8588489"/>
                <a:gd name="connsiteY63" fmla="*/ 5695502 h 6000302"/>
                <a:gd name="connsiteX64" fmla="*/ 1158240 w 8588489"/>
                <a:gd name="connsiteY64" fmla="*/ 5730336 h 6000302"/>
                <a:gd name="connsiteX65" fmla="*/ 1184366 w 8588489"/>
                <a:gd name="connsiteY65" fmla="*/ 5747754 h 6000302"/>
                <a:gd name="connsiteX66" fmla="*/ 1219200 w 8588489"/>
                <a:gd name="connsiteY66" fmla="*/ 5773879 h 6000302"/>
                <a:gd name="connsiteX67" fmla="*/ 1288869 w 8588489"/>
                <a:gd name="connsiteY67" fmla="*/ 5800005 h 6000302"/>
                <a:gd name="connsiteX68" fmla="*/ 1314994 w 8588489"/>
                <a:gd name="connsiteY68" fmla="*/ 5817422 h 6000302"/>
                <a:gd name="connsiteX69" fmla="*/ 1349829 w 8588489"/>
                <a:gd name="connsiteY69" fmla="*/ 5826131 h 6000302"/>
                <a:gd name="connsiteX70" fmla="*/ 1375954 w 8588489"/>
                <a:gd name="connsiteY70" fmla="*/ 5834839 h 6000302"/>
                <a:gd name="connsiteX71" fmla="*/ 1436914 w 8588489"/>
                <a:gd name="connsiteY71" fmla="*/ 5860965 h 6000302"/>
                <a:gd name="connsiteX72" fmla="*/ 1497874 w 8588489"/>
                <a:gd name="connsiteY72" fmla="*/ 5887091 h 6000302"/>
                <a:gd name="connsiteX73" fmla="*/ 1524000 w 8588489"/>
                <a:gd name="connsiteY73" fmla="*/ 5904508 h 6000302"/>
                <a:gd name="connsiteX74" fmla="*/ 1558834 w 8588489"/>
                <a:gd name="connsiteY74" fmla="*/ 5913216 h 6000302"/>
                <a:gd name="connsiteX75" fmla="*/ 1584960 w 8588489"/>
                <a:gd name="connsiteY75" fmla="*/ 5921925 h 6000302"/>
                <a:gd name="connsiteX76" fmla="*/ 1645920 w 8588489"/>
                <a:gd name="connsiteY76" fmla="*/ 5939342 h 6000302"/>
                <a:gd name="connsiteX77" fmla="*/ 1706880 w 8588489"/>
                <a:gd name="connsiteY77" fmla="*/ 5956759 h 6000302"/>
                <a:gd name="connsiteX78" fmla="*/ 1776549 w 8588489"/>
                <a:gd name="connsiteY78" fmla="*/ 5965468 h 6000302"/>
                <a:gd name="connsiteX79" fmla="*/ 1811383 w 8588489"/>
                <a:gd name="connsiteY79" fmla="*/ 5974176 h 6000302"/>
                <a:gd name="connsiteX80" fmla="*/ 1863634 w 8588489"/>
                <a:gd name="connsiteY80" fmla="*/ 5991594 h 6000302"/>
                <a:gd name="connsiteX81" fmla="*/ 1915886 w 8588489"/>
                <a:gd name="connsiteY81" fmla="*/ 6000302 h 6000302"/>
                <a:gd name="connsiteX82" fmla="*/ 2603863 w 8588489"/>
                <a:gd name="connsiteY82" fmla="*/ 5991594 h 6000302"/>
                <a:gd name="connsiteX83" fmla="*/ 2647406 w 8588489"/>
                <a:gd name="connsiteY83" fmla="*/ 5982885 h 6000302"/>
                <a:gd name="connsiteX84" fmla="*/ 2725783 w 8588489"/>
                <a:gd name="connsiteY84" fmla="*/ 5974176 h 6000302"/>
                <a:gd name="connsiteX85" fmla="*/ 2795452 w 8588489"/>
                <a:gd name="connsiteY85" fmla="*/ 5965468 h 6000302"/>
                <a:gd name="connsiteX86" fmla="*/ 2891246 w 8588489"/>
                <a:gd name="connsiteY86" fmla="*/ 5939342 h 6000302"/>
                <a:gd name="connsiteX87" fmla="*/ 2926080 w 8588489"/>
                <a:gd name="connsiteY87" fmla="*/ 5913216 h 6000302"/>
                <a:gd name="connsiteX88" fmla="*/ 3004457 w 8588489"/>
                <a:gd name="connsiteY88" fmla="*/ 5878382 h 6000302"/>
                <a:gd name="connsiteX89" fmla="*/ 3039292 w 8588489"/>
                <a:gd name="connsiteY89" fmla="*/ 5852256 h 6000302"/>
                <a:gd name="connsiteX90" fmla="*/ 3065417 w 8588489"/>
                <a:gd name="connsiteY90" fmla="*/ 5834839 h 6000302"/>
                <a:gd name="connsiteX91" fmla="*/ 3091543 w 8588489"/>
                <a:gd name="connsiteY91" fmla="*/ 5800005 h 6000302"/>
                <a:gd name="connsiteX92" fmla="*/ 3152503 w 8588489"/>
                <a:gd name="connsiteY92" fmla="*/ 5756462 h 6000302"/>
                <a:gd name="connsiteX93" fmla="*/ 3187337 w 8588489"/>
                <a:gd name="connsiteY93" fmla="*/ 5712919 h 6000302"/>
                <a:gd name="connsiteX94" fmla="*/ 3204754 w 8588489"/>
                <a:gd name="connsiteY94" fmla="*/ 5686794 h 6000302"/>
                <a:gd name="connsiteX95" fmla="*/ 3230880 w 8588489"/>
                <a:gd name="connsiteY95" fmla="*/ 5660668 h 6000302"/>
                <a:gd name="connsiteX96" fmla="*/ 3248297 w 8588489"/>
                <a:gd name="connsiteY96" fmla="*/ 5634542 h 6000302"/>
                <a:gd name="connsiteX97" fmla="*/ 3317966 w 8588489"/>
                <a:gd name="connsiteY97" fmla="*/ 5564874 h 6000302"/>
                <a:gd name="connsiteX98" fmla="*/ 3378926 w 8588489"/>
                <a:gd name="connsiteY98" fmla="*/ 5477788 h 6000302"/>
                <a:gd name="connsiteX99" fmla="*/ 3405052 w 8588489"/>
                <a:gd name="connsiteY99" fmla="*/ 5442954 h 6000302"/>
                <a:gd name="connsiteX100" fmla="*/ 3439886 w 8588489"/>
                <a:gd name="connsiteY100" fmla="*/ 5390702 h 6000302"/>
                <a:gd name="connsiteX101" fmla="*/ 3483429 w 8588489"/>
                <a:gd name="connsiteY101" fmla="*/ 5329742 h 6000302"/>
                <a:gd name="connsiteX102" fmla="*/ 3500846 w 8588489"/>
                <a:gd name="connsiteY102" fmla="*/ 5260074 h 6000302"/>
                <a:gd name="connsiteX103" fmla="*/ 3509554 w 8588489"/>
                <a:gd name="connsiteY103" fmla="*/ 5233948 h 6000302"/>
                <a:gd name="connsiteX104" fmla="*/ 3535680 w 8588489"/>
                <a:gd name="connsiteY104" fmla="*/ 5129445 h 6000302"/>
                <a:gd name="connsiteX105" fmla="*/ 3561806 w 8588489"/>
                <a:gd name="connsiteY105" fmla="*/ 5051068 h 6000302"/>
                <a:gd name="connsiteX106" fmla="*/ 3579223 w 8588489"/>
                <a:gd name="connsiteY106" fmla="*/ 4937856 h 6000302"/>
                <a:gd name="connsiteX107" fmla="*/ 3587932 w 8588489"/>
                <a:gd name="connsiteY107" fmla="*/ 4371799 h 6000302"/>
                <a:gd name="connsiteX108" fmla="*/ 3596640 w 8588489"/>
                <a:gd name="connsiteY108" fmla="*/ 4136668 h 6000302"/>
                <a:gd name="connsiteX109" fmla="*/ 3605349 w 8588489"/>
                <a:gd name="connsiteY109" fmla="*/ 4101834 h 6000302"/>
                <a:gd name="connsiteX110" fmla="*/ 3614057 w 8588489"/>
                <a:gd name="connsiteY110" fmla="*/ 4040874 h 6000302"/>
                <a:gd name="connsiteX111" fmla="*/ 3631474 w 8588489"/>
                <a:gd name="connsiteY111" fmla="*/ 3910245 h 6000302"/>
                <a:gd name="connsiteX112" fmla="*/ 3648892 w 8588489"/>
                <a:gd name="connsiteY112" fmla="*/ 3857994 h 6000302"/>
                <a:gd name="connsiteX113" fmla="*/ 3657600 w 8588489"/>
                <a:gd name="connsiteY113" fmla="*/ 3831868 h 6000302"/>
                <a:gd name="connsiteX114" fmla="*/ 3675017 w 8588489"/>
                <a:gd name="connsiteY114" fmla="*/ 3762199 h 6000302"/>
                <a:gd name="connsiteX115" fmla="*/ 3683726 w 8588489"/>
                <a:gd name="connsiteY115" fmla="*/ 3736074 h 6000302"/>
                <a:gd name="connsiteX116" fmla="*/ 3692434 w 8588489"/>
                <a:gd name="connsiteY116" fmla="*/ 3701239 h 6000302"/>
                <a:gd name="connsiteX117" fmla="*/ 3709852 w 8588489"/>
                <a:gd name="connsiteY117" fmla="*/ 3666405 h 6000302"/>
                <a:gd name="connsiteX118" fmla="*/ 3727269 w 8588489"/>
                <a:gd name="connsiteY118" fmla="*/ 3614154 h 6000302"/>
                <a:gd name="connsiteX119" fmla="*/ 3735977 w 8588489"/>
                <a:gd name="connsiteY119" fmla="*/ 3588028 h 6000302"/>
                <a:gd name="connsiteX120" fmla="*/ 3753394 w 8588489"/>
                <a:gd name="connsiteY120" fmla="*/ 3544485 h 6000302"/>
                <a:gd name="connsiteX121" fmla="*/ 3762103 w 8588489"/>
                <a:gd name="connsiteY121" fmla="*/ 3518359 h 6000302"/>
                <a:gd name="connsiteX122" fmla="*/ 3770812 w 8588489"/>
                <a:gd name="connsiteY122" fmla="*/ 3483525 h 6000302"/>
                <a:gd name="connsiteX123" fmla="*/ 3788229 w 8588489"/>
                <a:gd name="connsiteY123" fmla="*/ 3448691 h 6000302"/>
                <a:gd name="connsiteX124" fmla="*/ 3796937 w 8588489"/>
                <a:gd name="connsiteY124" fmla="*/ 3422565 h 6000302"/>
                <a:gd name="connsiteX125" fmla="*/ 3814354 w 8588489"/>
                <a:gd name="connsiteY125" fmla="*/ 3396439 h 6000302"/>
                <a:gd name="connsiteX126" fmla="*/ 3823063 w 8588489"/>
                <a:gd name="connsiteY126" fmla="*/ 3370314 h 6000302"/>
                <a:gd name="connsiteX127" fmla="*/ 3840480 w 8588489"/>
                <a:gd name="connsiteY127" fmla="*/ 3335479 h 6000302"/>
                <a:gd name="connsiteX128" fmla="*/ 3849189 w 8588489"/>
                <a:gd name="connsiteY128" fmla="*/ 3309354 h 6000302"/>
                <a:gd name="connsiteX129" fmla="*/ 3866606 w 8588489"/>
                <a:gd name="connsiteY129" fmla="*/ 3291936 h 6000302"/>
                <a:gd name="connsiteX130" fmla="*/ 3884023 w 8588489"/>
                <a:gd name="connsiteY130" fmla="*/ 3265811 h 6000302"/>
                <a:gd name="connsiteX131" fmla="*/ 3910149 w 8588489"/>
                <a:gd name="connsiteY131" fmla="*/ 3248394 h 6000302"/>
                <a:gd name="connsiteX132" fmla="*/ 3979817 w 8588489"/>
                <a:gd name="connsiteY132" fmla="*/ 3170016 h 6000302"/>
                <a:gd name="connsiteX133" fmla="*/ 4023360 w 8588489"/>
                <a:gd name="connsiteY133" fmla="*/ 3143891 h 6000302"/>
                <a:gd name="connsiteX134" fmla="*/ 4093029 w 8588489"/>
                <a:gd name="connsiteY134" fmla="*/ 3091639 h 6000302"/>
                <a:gd name="connsiteX135" fmla="*/ 4127863 w 8588489"/>
                <a:gd name="connsiteY135" fmla="*/ 3074222 h 6000302"/>
                <a:gd name="connsiteX136" fmla="*/ 4180114 w 8588489"/>
                <a:gd name="connsiteY136" fmla="*/ 3039388 h 6000302"/>
                <a:gd name="connsiteX137" fmla="*/ 4267200 w 8588489"/>
                <a:gd name="connsiteY137" fmla="*/ 3004554 h 6000302"/>
                <a:gd name="connsiteX138" fmla="*/ 4563292 w 8588489"/>
                <a:gd name="connsiteY138" fmla="*/ 3013262 h 6000302"/>
                <a:gd name="connsiteX139" fmla="*/ 4632960 w 8588489"/>
                <a:gd name="connsiteY139" fmla="*/ 3021971 h 6000302"/>
                <a:gd name="connsiteX140" fmla="*/ 4737463 w 8588489"/>
                <a:gd name="connsiteY140" fmla="*/ 3030679 h 6000302"/>
                <a:gd name="connsiteX141" fmla="*/ 4841966 w 8588489"/>
                <a:gd name="connsiteY141" fmla="*/ 3048096 h 6000302"/>
                <a:gd name="connsiteX142" fmla="*/ 4859383 w 8588489"/>
                <a:gd name="connsiteY142" fmla="*/ 3065514 h 6000302"/>
                <a:gd name="connsiteX143" fmla="*/ 4885509 w 8588489"/>
                <a:gd name="connsiteY143" fmla="*/ 3056805 h 6000302"/>
                <a:gd name="connsiteX144" fmla="*/ 4920343 w 8588489"/>
                <a:gd name="connsiteY144" fmla="*/ 3048096 h 6000302"/>
                <a:gd name="connsiteX145" fmla="*/ 5024846 w 8588489"/>
                <a:gd name="connsiteY145" fmla="*/ 3065514 h 6000302"/>
                <a:gd name="connsiteX146" fmla="*/ 5138057 w 8588489"/>
                <a:gd name="connsiteY146" fmla="*/ 3091639 h 6000302"/>
                <a:gd name="connsiteX147" fmla="*/ 5233852 w 8588489"/>
                <a:gd name="connsiteY147" fmla="*/ 3100348 h 6000302"/>
                <a:gd name="connsiteX148" fmla="*/ 5373189 w 8588489"/>
                <a:gd name="connsiteY148" fmla="*/ 3117765 h 6000302"/>
                <a:gd name="connsiteX149" fmla="*/ 5608320 w 8588489"/>
                <a:gd name="connsiteY149" fmla="*/ 3126474 h 6000302"/>
                <a:gd name="connsiteX150" fmla="*/ 5773783 w 8588489"/>
                <a:gd name="connsiteY150" fmla="*/ 3143891 h 6000302"/>
                <a:gd name="connsiteX151" fmla="*/ 5991497 w 8588489"/>
                <a:gd name="connsiteY151" fmla="*/ 3161308 h 6000302"/>
                <a:gd name="connsiteX152" fmla="*/ 6139543 w 8588489"/>
                <a:gd name="connsiteY152" fmla="*/ 3178725 h 6000302"/>
                <a:gd name="connsiteX153" fmla="*/ 6183086 w 8588489"/>
                <a:gd name="connsiteY153" fmla="*/ 3187434 h 6000302"/>
                <a:gd name="connsiteX154" fmla="*/ 6278880 w 8588489"/>
                <a:gd name="connsiteY154" fmla="*/ 3196142 h 6000302"/>
                <a:gd name="connsiteX155" fmla="*/ 6426926 w 8588489"/>
                <a:gd name="connsiteY155" fmla="*/ 3213559 h 6000302"/>
                <a:gd name="connsiteX156" fmla="*/ 6749143 w 8588489"/>
                <a:gd name="connsiteY156" fmla="*/ 3230976 h 6000302"/>
                <a:gd name="connsiteX157" fmla="*/ 7924800 w 8588489"/>
                <a:gd name="connsiteY157" fmla="*/ 3222268 h 6000302"/>
                <a:gd name="connsiteX158" fmla="*/ 8020594 w 8588489"/>
                <a:gd name="connsiteY158" fmla="*/ 3196142 h 6000302"/>
                <a:gd name="connsiteX159" fmla="*/ 8072846 w 8588489"/>
                <a:gd name="connsiteY159" fmla="*/ 3178725 h 6000302"/>
                <a:gd name="connsiteX160" fmla="*/ 8142514 w 8588489"/>
                <a:gd name="connsiteY160" fmla="*/ 3143891 h 6000302"/>
                <a:gd name="connsiteX161" fmla="*/ 8177349 w 8588489"/>
                <a:gd name="connsiteY161" fmla="*/ 3126474 h 6000302"/>
                <a:gd name="connsiteX162" fmla="*/ 8203474 w 8588489"/>
                <a:gd name="connsiteY162" fmla="*/ 3117765 h 6000302"/>
                <a:gd name="connsiteX163" fmla="*/ 8273143 w 8588489"/>
                <a:gd name="connsiteY163" fmla="*/ 3065514 h 6000302"/>
                <a:gd name="connsiteX164" fmla="*/ 8299269 w 8588489"/>
                <a:gd name="connsiteY164" fmla="*/ 3056805 h 6000302"/>
                <a:gd name="connsiteX165" fmla="*/ 8395063 w 8588489"/>
                <a:gd name="connsiteY165" fmla="*/ 2961011 h 6000302"/>
                <a:gd name="connsiteX166" fmla="*/ 8429897 w 8588489"/>
                <a:gd name="connsiteY166" fmla="*/ 2926176 h 6000302"/>
                <a:gd name="connsiteX167" fmla="*/ 8456023 w 8588489"/>
                <a:gd name="connsiteY167" fmla="*/ 2900051 h 6000302"/>
                <a:gd name="connsiteX168" fmla="*/ 8499566 w 8588489"/>
                <a:gd name="connsiteY168" fmla="*/ 2839091 h 6000302"/>
                <a:gd name="connsiteX169" fmla="*/ 8534400 w 8588489"/>
                <a:gd name="connsiteY169" fmla="*/ 2804256 h 6000302"/>
                <a:gd name="connsiteX170" fmla="*/ 8560526 w 8588489"/>
                <a:gd name="connsiteY170" fmla="*/ 2743296 h 6000302"/>
                <a:gd name="connsiteX171" fmla="*/ 8577943 w 8588489"/>
                <a:gd name="connsiteY171" fmla="*/ 2708462 h 6000302"/>
                <a:gd name="connsiteX172" fmla="*/ 8577943 w 8588489"/>
                <a:gd name="connsiteY172" fmla="*/ 2525582 h 6000302"/>
                <a:gd name="connsiteX173" fmla="*/ 8569234 w 8588489"/>
                <a:gd name="connsiteY173" fmla="*/ 2499456 h 6000302"/>
                <a:gd name="connsiteX174" fmla="*/ 8543109 w 8588489"/>
                <a:gd name="connsiteY174" fmla="*/ 2377536 h 6000302"/>
                <a:gd name="connsiteX175" fmla="*/ 8525692 w 8588489"/>
                <a:gd name="connsiteY175" fmla="*/ 1863731 h 6000302"/>
                <a:gd name="connsiteX176" fmla="*/ 8516983 w 8588489"/>
                <a:gd name="connsiteY176" fmla="*/ 1837605 h 6000302"/>
                <a:gd name="connsiteX177" fmla="*/ 8508274 w 8588489"/>
                <a:gd name="connsiteY177" fmla="*/ 1802771 h 6000302"/>
                <a:gd name="connsiteX178" fmla="*/ 8482149 w 8588489"/>
                <a:gd name="connsiteY178" fmla="*/ 1663434 h 6000302"/>
                <a:gd name="connsiteX179" fmla="*/ 8473440 w 8588489"/>
                <a:gd name="connsiteY179" fmla="*/ 1637308 h 6000302"/>
                <a:gd name="connsiteX180" fmla="*/ 8464732 w 8588489"/>
                <a:gd name="connsiteY180" fmla="*/ 1541514 h 6000302"/>
                <a:gd name="connsiteX181" fmla="*/ 8447314 w 8588489"/>
                <a:gd name="connsiteY181" fmla="*/ 1489262 h 6000302"/>
                <a:gd name="connsiteX182" fmla="*/ 8429897 w 8588489"/>
                <a:gd name="connsiteY182" fmla="*/ 1428302 h 6000302"/>
                <a:gd name="connsiteX183" fmla="*/ 8421189 w 8588489"/>
                <a:gd name="connsiteY183" fmla="*/ 1402176 h 6000302"/>
                <a:gd name="connsiteX184" fmla="*/ 8395063 w 8588489"/>
                <a:gd name="connsiteY184" fmla="*/ 1349925 h 6000302"/>
                <a:gd name="connsiteX185" fmla="*/ 8386354 w 8588489"/>
                <a:gd name="connsiteY185" fmla="*/ 1297674 h 6000302"/>
                <a:gd name="connsiteX186" fmla="*/ 8360229 w 8588489"/>
                <a:gd name="connsiteY186" fmla="*/ 1210588 h 6000302"/>
                <a:gd name="connsiteX187" fmla="*/ 8334103 w 8588489"/>
                <a:gd name="connsiteY187" fmla="*/ 1106085 h 6000302"/>
                <a:gd name="connsiteX188" fmla="*/ 8299269 w 8588489"/>
                <a:gd name="connsiteY188" fmla="*/ 1027708 h 6000302"/>
                <a:gd name="connsiteX189" fmla="*/ 8290560 w 8588489"/>
                <a:gd name="connsiteY189" fmla="*/ 1001582 h 6000302"/>
                <a:gd name="connsiteX190" fmla="*/ 8281852 w 8588489"/>
                <a:gd name="connsiteY190" fmla="*/ 949331 h 6000302"/>
                <a:gd name="connsiteX191" fmla="*/ 8264434 w 8588489"/>
                <a:gd name="connsiteY191" fmla="*/ 897079 h 6000302"/>
                <a:gd name="connsiteX192" fmla="*/ 8255726 w 8588489"/>
                <a:gd name="connsiteY192" fmla="*/ 870954 h 6000302"/>
                <a:gd name="connsiteX193" fmla="*/ 8238309 w 8588489"/>
                <a:gd name="connsiteY193" fmla="*/ 818702 h 6000302"/>
                <a:gd name="connsiteX194" fmla="*/ 8212183 w 8588489"/>
                <a:gd name="connsiteY194" fmla="*/ 775159 h 6000302"/>
                <a:gd name="connsiteX195" fmla="*/ 8168640 w 8588489"/>
                <a:gd name="connsiteY195" fmla="*/ 679365 h 6000302"/>
                <a:gd name="connsiteX196" fmla="*/ 8133806 w 8588489"/>
                <a:gd name="connsiteY196" fmla="*/ 635822 h 6000302"/>
                <a:gd name="connsiteX197" fmla="*/ 8064137 w 8588489"/>
                <a:gd name="connsiteY197" fmla="*/ 557445 h 6000302"/>
                <a:gd name="connsiteX198" fmla="*/ 7985760 w 8588489"/>
                <a:gd name="connsiteY198" fmla="*/ 505194 h 6000302"/>
                <a:gd name="connsiteX199" fmla="*/ 7924800 w 8588489"/>
                <a:gd name="connsiteY199" fmla="*/ 470359 h 6000302"/>
                <a:gd name="connsiteX200" fmla="*/ 7855132 w 8588489"/>
                <a:gd name="connsiteY200" fmla="*/ 444234 h 6000302"/>
                <a:gd name="connsiteX201" fmla="*/ 7802880 w 8588489"/>
                <a:gd name="connsiteY201" fmla="*/ 435525 h 6000302"/>
                <a:gd name="connsiteX202" fmla="*/ 7724503 w 8588489"/>
                <a:gd name="connsiteY202" fmla="*/ 409399 h 6000302"/>
                <a:gd name="connsiteX203" fmla="*/ 7593874 w 8588489"/>
                <a:gd name="connsiteY203" fmla="*/ 374565 h 6000302"/>
                <a:gd name="connsiteX204" fmla="*/ 7541623 w 8588489"/>
                <a:gd name="connsiteY204" fmla="*/ 365856 h 6000302"/>
                <a:gd name="connsiteX205" fmla="*/ 7428412 w 8588489"/>
                <a:gd name="connsiteY205" fmla="*/ 339731 h 6000302"/>
                <a:gd name="connsiteX206" fmla="*/ 7358743 w 8588489"/>
                <a:gd name="connsiteY206" fmla="*/ 313605 h 6000302"/>
                <a:gd name="connsiteX207" fmla="*/ 7332617 w 8588489"/>
                <a:gd name="connsiteY207" fmla="*/ 304896 h 6000302"/>
                <a:gd name="connsiteX208" fmla="*/ 7306492 w 8588489"/>
                <a:gd name="connsiteY208" fmla="*/ 287479 h 6000302"/>
                <a:gd name="connsiteX209" fmla="*/ 7193280 w 8588489"/>
                <a:gd name="connsiteY209" fmla="*/ 243936 h 6000302"/>
                <a:gd name="connsiteX210" fmla="*/ 7158446 w 8588489"/>
                <a:gd name="connsiteY210" fmla="*/ 235228 h 6000302"/>
                <a:gd name="connsiteX211" fmla="*/ 7053943 w 8588489"/>
                <a:gd name="connsiteY211" fmla="*/ 209102 h 6000302"/>
                <a:gd name="connsiteX212" fmla="*/ 6975566 w 8588489"/>
                <a:gd name="connsiteY212" fmla="*/ 182976 h 6000302"/>
                <a:gd name="connsiteX213" fmla="*/ 6940732 w 8588489"/>
                <a:gd name="connsiteY213" fmla="*/ 174268 h 6000302"/>
                <a:gd name="connsiteX214" fmla="*/ 6914606 w 8588489"/>
                <a:gd name="connsiteY214" fmla="*/ 165559 h 6000302"/>
                <a:gd name="connsiteX215" fmla="*/ 6879772 w 8588489"/>
                <a:gd name="connsiteY215" fmla="*/ 156851 h 6000302"/>
                <a:gd name="connsiteX216" fmla="*/ 6827520 w 8588489"/>
                <a:gd name="connsiteY216" fmla="*/ 139434 h 6000302"/>
                <a:gd name="connsiteX217" fmla="*/ 6731726 w 8588489"/>
                <a:gd name="connsiteY217" fmla="*/ 113308 h 6000302"/>
                <a:gd name="connsiteX218" fmla="*/ 6705600 w 8588489"/>
                <a:gd name="connsiteY218" fmla="*/ 104599 h 6000302"/>
                <a:gd name="connsiteX219" fmla="*/ 6618514 w 8588489"/>
                <a:gd name="connsiteY219" fmla="*/ 95891 h 6000302"/>
                <a:gd name="connsiteX220" fmla="*/ 6557554 w 8588489"/>
                <a:gd name="connsiteY220" fmla="*/ 78474 h 6000302"/>
                <a:gd name="connsiteX221" fmla="*/ 6496594 w 8588489"/>
                <a:gd name="connsiteY221" fmla="*/ 69765 h 6000302"/>
                <a:gd name="connsiteX222" fmla="*/ 6461760 w 8588489"/>
                <a:gd name="connsiteY222" fmla="*/ 61056 h 6000302"/>
                <a:gd name="connsiteX223" fmla="*/ 6348549 w 8588489"/>
                <a:gd name="connsiteY223" fmla="*/ 43639 h 6000302"/>
                <a:gd name="connsiteX224" fmla="*/ 6296297 w 8588489"/>
                <a:gd name="connsiteY224" fmla="*/ 34931 h 6000302"/>
                <a:gd name="connsiteX225" fmla="*/ 6261463 w 8588489"/>
                <a:gd name="connsiteY225" fmla="*/ 26222 h 6000302"/>
                <a:gd name="connsiteX226" fmla="*/ 6096000 w 8588489"/>
                <a:gd name="connsiteY226" fmla="*/ 8805 h 6000302"/>
                <a:gd name="connsiteX227" fmla="*/ 6017623 w 8588489"/>
                <a:gd name="connsiteY227" fmla="*/ 96 h 6000302"/>
                <a:gd name="connsiteX228" fmla="*/ 5730240 w 8588489"/>
                <a:gd name="connsiteY228" fmla="*/ 17514 h 6000302"/>
                <a:gd name="connsiteX229" fmla="*/ 5704114 w 8588489"/>
                <a:gd name="connsiteY229" fmla="*/ 26222 h 6000302"/>
                <a:gd name="connsiteX230" fmla="*/ 5677989 w 8588489"/>
                <a:gd name="connsiteY230" fmla="*/ 17514 h 6000302"/>
                <a:gd name="connsiteX231" fmla="*/ 5329646 w 8588489"/>
                <a:gd name="connsiteY231" fmla="*/ 96 h 6000302"/>
                <a:gd name="connsiteX232" fmla="*/ 4702629 w 8588489"/>
                <a:gd name="connsiteY232" fmla="*/ 96 h 6000302"/>
                <a:gd name="connsiteX233" fmla="*/ 4293326 w 8588489"/>
                <a:gd name="connsiteY233" fmla="*/ 8805 h 6000302"/>
                <a:gd name="connsiteX234" fmla="*/ 4214949 w 8588489"/>
                <a:gd name="connsiteY234" fmla="*/ 17514 h 6000302"/>
                <a:gd name="connsiteX235" fmla="*/ 4188823 w 8588489"/>
                <a:gd name="connsiteY235" fmla="*/ 26222 h 6000302"/>
                <a:gd name="connsiteX236" fmla="*/ 4101737 w 8588489"/>
                <a:gd name="connsiteY236" fmla="*/ 43639 h 6000302"/>
                <a:gd name="connsiteX237" fmla="*/ 3944983 w 8588489"/>
                <a:gd name="connsiteY237" fmla="*/ 61056 h 6000302"/>
                <a:gd name="connsiteX238" fmla="*/ 3884023 w 8588489"/>
                <a:gd name="connsiteY238" fmla="*/ 69765 h 6000302"/>
                <a:gd name="connsiteX239" fmla="*/ 3849189 w 8588489"/>
                <a:gd name="connsiteY239" fmla="*/ 78474 h 6000302"/>
                <a:gd name="connsiteX240" fmla="*/ 2778034 w 8588489"/>
                <a:gd name="connsiteY240" fmla="*/ 87182 h 6000302"/>
                <a:gd name="connsiteX241" fmla="*/ 2656114 w 8588489"/>
                <a:gd name="connsiteY241" fmla="*/ 122016 h 6000302"/>
                <a:gd name="connsiteX242" fmla="*/ 2621280 w 8588489"/>
                <a:gd name="connsiteY242" fmla="*/ 130725 h 6000302"/>
                <a:gd name="connsiteX243" fmla="*/ 2551612 w 8588489"/>
                <a:gd name="connsiteY243" fmla="*/ 139434 h 6000302"/>
                <a:gd name="connsiteX244" fmla="*/ 2455817 w 8588489"/>
                <a:gd name="connsiteY244" fmla="*/ 122016 h 6000302"/>
                <a:gd name="connsiteX245" fmla="*/ 1950720 w 8588489"/>
                <a:gd name="connsiteY245" fmla="*/ 113308 h 6000302"/>
                <a:gd name="connsiteX246" fmla="*/ 1863634 w 8588489"/>
                <a:gd name="connsiteY246" fmla="*/ 104599 h 6000302"/>
                <a:gd name="connsiteX247" fmla="*/ 1828800 w 8588489"/>
                <a:gd name="connsiteY247" fmla="*/ 95891 h 6000302"/>
                <a:gd name="connsiteX248" fmla="*/ 1767840 w 8588489"/>
                <a:gd name="connsiteY248" fmla="*/ 87182 h 6000302"/>
                <a:gd name="connsiteX249" fmla="*/ 1733006 w 8588489"/>
                <a:gd name="connsiteY249" fmla="*/ 78474 h 6000302"/>
                <a:gd name="connsiteX250" fmla="*/ 1349829 w 8588489"/>
                <a:gd name="connsiteY250" fmla="*/ 69765 h 6000302"/>
                <a:gd name="connsiteX251" fmla="*/ 1236617 w 8588489"/>
                <a:gd name="connsiteY251" fmla="*/ 61056 h 6000302"/>
                <a:gd name="connsiteX252" fmla="*/ 957943 w 8588489"/>
                <a:gd name="connsiteY252" fmla="*/ 69765 h 6000302"/>
                <a:gd name="connsiteX253" fmla="*/ 818606 w 8588489"/>
                <a:gd name="connsiteY253" fmla="*/ 87182 h 6000302"/>
                <a:gd name="connsiteX254" fmla="*/ 679269 w 8588489"/>
                <a:gd name="connsiteY254" fmla="*/ 104599 h 6000302"/>
                <a:gd name="connsiteX255" fmla="*/ 627017 w 8588489"/>
                <a:gd name="connsiteY255" fmla="*/ 122016 h 6000302"/>
                <a:gd name="connsiteX256" fmla="*/ 592183 w 8588489"/>
                <a:gd name="connsiteY256" fmla="*/ 130725 h 6000302"/>
                <a:gd name="connsiteX257" fmla="*/ 548640 w 8588489"/>
                <a:gd name="connsiteY257" fmla="*/ 139434 h 6000302"/>
                <a:gd name="connsiteX258" fmla="*/ 522514 w 8588489"/>
                <a:gd name="connsiteY258" fmla="*/ 148142 h 6000302"/>
                <a:gd name="connsiteX259" fmla="*/ 470263 w 8588489"/>
                <a:gd name="connsiteY259" fmla="*/ 182976 h 6000302"/>
                <a:gd name="connsiteX260" fmla="*/ 400594 w 8588489"/>
                <a:gd name="connsiteY260" fmla="*/ 217811 h 6000302"/>
                <a:gd name="connsiteX261" fmla="*/ 330926 w 8588489"/>
                <a:gd name="connsiteY261" fmla="*/ 287479 h 6000302"/>
                <a:gd name="connsiteX262" fmla="*/ 304800 w 8588489"/>
                <a:gd name="connsiteY262" fmla="*/ 322314 h 6000302"/>
                <a:gd name="connsiteX263" fmla="*/ 252549 w 8588489"/>
                <a:gd name="connsiteY263" fmla="*/ 374565 h 6000302"/>
                <a:gd name="connsiteX264" fmla="*/ 217714 w 8588489"/>
                <a:gd name="connsiteY264" fmla="*/ 426816 h 6000302"/>
                <a:gd name="connsiteX265" fmla="*/ 200297 w 8588489"/>
                <a:gd name="connsiteY265" fmla="*/ 444234 h 6000302"/>
                <a:gd name="connsiteX266" fmla="*/ 182880 w 8588489"/>
                <a:gd name="connsiteY266" fmla="*/ 479068 h 6000302"/>
                <a:gd name="connsiteX267" fmla="*/ 174172 w 8588489"/>
                <a:gd name="connsiteY267" fmla="*/ 513902 h 6000302"/>
                <a:gd name="connsiteX268" fmla="*/ 156754 w 8588489"/>
                <a:gd name="connsiteY268" fmla="*/ 566154 h 6000302"/>
                <a:gd name="connsiteX269" fmla="*/ 148046 w 8588489"/>
                <a:gd name="connsiteY269" fmla="*/ 600988 h 6000302"/>
                <a:gd name="connsiteX270" fmla="*/ 139337 w 8588489"/>
                <a:gd name="connsiteY270" fmla="*/ 627114 h 6000302"/>
                <a:gd name="connsiteX271" fmla="*/ 130629 w 8588489"/>
                <a:gd name="connsiteY271" fmla="*/ 670656 h 6000302"/>
                <a:gd name="connsiteX272" fmla="*/ 113212 w 8588489"/>
                <a:gd name="connsiteY272" fmla="*/ 792576 h 6000302"/>
                <a:gd name="connsiteX273" fmla="*/ 104503 w 8588489"/>
                <a:gd name="connsiteY273" fmla="*/ 818702 h 6000302"/>
                <a:gd name="connsiteX274" fmla="*/ 95794 w 8588489"/>
                <a:gd name="connsiteY274" fmla="*/ 870954 h 6000302"/>
                <a:gd name="connsiteX275" fmla="*/ 87086 w 8588489"/>
                <a:gd name="connsiteY275" fmla="*/ 897079 h 6000302"/>
                <a:gd name="connsiteX276" fmla="*/ 78377 w 8588489"/>
                <a:gd name="connsiteY276" fmla="*/ 931914 h 6000302"/>
                <a:gd name="connsiteX277" fmla="*/ 52252 w 8588489"/>
                <a:gd name="connsiteY277" fmla="*/ 1071251 h 6000302"/>
                <a:gd name="connsiteX278" fmla="*/ 43543 w 8588489"/>
                <a:gd name="connsiteY278" fmla="*/ 1106085 h 6000302"/>
                <a:gd name="connsiteX279" fmla="*/ 26126 w 8588489"/>
                <a:gd name="connsiteY279" fmla="*/ 1158336 h 6000302"/>
                <a:gd name="connsiteX280" fmla="*/ 17417 w 8588489"/>
                <a:gd name="connsiteY280" fmla="*/ 1184462 h 6000302"/>
                <a:gd name="connsiteX281" fmla="*/ 8709 w 8588489"/>
                <a:gd name="connsiteY281" fmla="*/ 1219296 h 6000302"/>
                <a:gd name="connsiteX282" fmla="*/ 17417 w 8588489"/>
                <a:gd name="connsiteY282" fmla="*/ 1323799 h 6000302"/>
                <a:gd name="connsiteX283" fmla="*/ 26126 w 8588489"/>
                <a:gd name="connsiteY283" fmla="*/ 1367342 h 6000302"/>
                <a:gd name="connsiteX284" fmla="*/ 17417 w 8588489"/>
                <a:gd name="connsiteY284" fmla="*/ 1402176 h 600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</a:cxnLst>
              <a:rect l="l" t="t" r="r" b="b"/>
              <a:pathLst>
                <a:path w="8588489" h="6000302">
                  <a:moveTo>
                    <a:pt x="17417" y="1402176"/>
                  </a:moveTo>
                  <a:cubicBezTo>
                    <a:pt x="14514" y="1415239"/>
                    <a:pt x="11920" y="1431270"/>
                    <a:pt x="8709" y="1445719"/>
                  </a:cubicBezTo>
                  <a:cubicBezTo>
                    <a:pt x="6113" y="1457403"/>
                    <a:pt x="0" y="1468585"/>
                    <a:pt x="0" y="1480554"/>
                  </a:cubicBezTo>
                  <a:cubicBezTo>
                    <a:pt x="0" y="1593803"/>
                    <a:pt x="3681" y="1707051"/>
                    <a:pt x="8709" y="1820188"/>
                  </a:cubicBezTo>
                  <a:cubicBezTo>
                    <a:pt x="9493" y="1837828"/>
                    <a:pt x="14732" y="1854987"/>
                    <a:pt x="17417" y="1872439"/>
                  </a:cubicBezTo>
                  <a:cubicBezTo>
                    <a:pt x="26501" y="1931483"/>
                    <a:pt x="23340" y="1925219"/>
                    <a:pt x="34834" y="1976942"/>
                  </a:cubicBezTo>
                  <a:cubicBezTo>
                    <a:pt x="49265" y="2041882"/>
                    <a:pt x="39452" y="1980827"/>
                    <a:pt x="52252" y="2064028"/>
                  </a:cubicBezTo>
                  <a:cubicBezTo>
                    <a:pt x="55373" y="2084316"/>
                    <a:pt x="56345" y="2104987"/>
                    <a:pt x="60960" y="2124988"/>
                  </a:cubicBezTo>
                  <a:cubicBezTo>
                    <a:pt x="65088" y="2142877"/>
                    <a:pt x="73924" y="2159428"/>
                    <a:pt x="78377" y="2177239"/>
                  </a:cubicBezTo>
                  <a:cubicBezTo>
                    <a:pt x="81280" y="2188851"/>
                    <a:pt x="83647" y="2200610"/>
                    <a:pt x="87086" y="2212074"/>
                  </a:cubicBezTo>
                  <a:cubicBezTo>
                    <a:pt x="92361" y="2229659"/>
                    <a:pt x="104503" y="2264325"/>
                    <a:pt x="104503" y="2264325"/>
                  </a:cubicBezTo>
                  <a:cubicBezTo>
                    <a:pt x="108240" y="2290482"/>
                    <a:pt x="114282" y="2340820"/>
                    <a:pt x="121920" y="2368828"/>
                  </a:cubicBezTo>
                  <a:cubicBezTo>
                    <a:pt x="126750" y="2386540"/>
                    <a:pt x="133531" y="2403662"/>
                    <a:pt x="139337" y="2421079"/>
                  </a:cubicBezTo>
                  <a:cubicBezTo>
                    <a:pt x="142240" y="2429788"/>
                    <a:pt x="146246" y="2438203"/>
                    <a:pt x="148046" y="2447205"/>
                  </a:cubicBezTo>
                  <a:cubicBezTo>
                    <a:pt x="150949" y="2461719"/>
                    <a:pt x="154321" y="2476148"/>
                    <a:pt x="156754" y="2490748"/>
                  </a:cubicBezTo>
                  <a:cubicBezTo>
                    <a:pt x="160128" y="2510995"/>
                    <a:pt x="161437" y="2531580"/>
                    <a:pt x="165463" y="2551708"/>
                  </a:cubicBezTo>
                  <a:cubicBezTo>
                    <a:pt x="167263" y="2560709"/>
                    <a:pt x="171757" y="2568978"/>
                    <a:pt x="174172" y="2577834"/>
                  </a:cubicBezTo>
                  <a:cubicBezTo>
                    <a:pt x="180470" y="2600928"/>
                    <a:pt x="185783" y="2624279"/>
                    <a:pt x="191589" y="2647502"/>
                  </a:cubicBezTo>
                  <a:cubicBezTo>
                    <a:pt x="194492" y="2659113"/>
                    <a:pt x="198329" y="2670530"/>
                    <a:pt x="200297" y="2682336"/>
                  </a:cubicBezTo>
                  <a:cubicBezTo>
                    <a:pt x="210974" y="2746394"/>
                    <a:pt x="204724" y="2717458"/>
                    <a:pt x="217714" y="2769422"/>
                  </a:cubicBezTo>
                  <a:cubicBezTo>
                    <a:pt x="224550" y="2837783"/>
                    <a:pt x="222399" y="2844875"/>
                    <a:pt x="235132" y="2900051"/>
                  </a:cubicBezTo>
                  <a:cubicBezTo>
                    <a:pt x="240515" y="2923375"/>
                    <a:pt x="249164" y="2946022"/>
                    <a:pt x="252549" y="2969719"/>
                  </a:cubicBezTo>
                  <a:cubicBezTo>
                    <a:pt x="255452" y="2990039"/>
                    <a:pt x="257232" y="3010551"/>
                    <a:pt x="261257" y="3030679"/>
                  </a:cubicBezTo>
                  <a:cubicBezTo>
                    <a:pt x="263057" y="3039681"/>
                    <a:pt x="267740" y="3047899"/>
                    <a:pt x="269966" y="3056805"/>
                  </a:cubicBezTo>
                  <a:cubicBezTo>
                    <a:pt x="273556" y="3071165"/>
                    <a:pt x="276241" y="3085748"/>
                    <a:pt x="278674" y="3100348"/>
                  </a:cubicBezTo>
                  <a:cubicBezTo>
                    <a:pt x="284684" y="3136410"/>
                    <a:pt x="291688" y="3195743"/>
                    <a:pt x="296092" y="3230976"/>
                  </a:cubicBezTo>
                  <a:cubicBezTo>
                    <a:pt x="298995" y="3352896"/>
                    <a:pt x="300021" y="3474875"/>
                    <a:pt x="304800" y="3596736"/>
                  </a:cubicBezTo>
                  <a:cubicBezTo>
                    <a:pt x="305830" y="3623003"/>
                    <a:pt x="308354" y="3649338"/>
                    <a:pt x="313509" y="3675114"/>
                  </a:cubicBezTo>
                  <a:cubicBezTo>
                    <a:pt x="317110" y="3693117"/>
                    <a:pt x="330926" y="3727365"/>
                    <a:pt x="330926" y="3727365"/>
                  </a:cubicBezTo>
                  <a:cubicBezTo>
                    <a:pt x="333829" y="3762199"/>
                    <a:pt x="335298" y="3797183"/>
                    <a:pt x="339634" y="3831868"/>
                  </a:cubicBezTo>
                  <a:cubicBezTo>
                    <a:pt x="341119" y="3843744"/>
                    <a:pt x="346375" y="3854896"/>
                    <a:pt x="348343" y="3866702"/>
                  </a:cubicBezTo>
                  <a:cubicBezTo>
                    <a:pt x="353374" y="3896887"/>
                    <a:pt x="362261" y="3986753"/>
                    <a:pt x="365760" y="4014748"/>
                  </a:cubicBezTo>
                  <a:cubicBezTo>
                    <a:pt x="368306" y="4035116"/>
                    <a:pt x="371566" y="4055388"/>
                    <a:pt x="374469" y="4075708"/>
                  </a:cubicBezTo>
                  <a:cubicBezTo>
                    <a:pt x="377372" y="4116348"/>
                    <a:pt x="378678" y="4157134"/>
                    <a:pt x="383177" y="4197628"/>
                  </a:cubicBezTo>
                  <a:cubicBezTo>
                    <a:pt x="384499" y="4209524"/>
                    <a:pt x="390304" y="4220598"/>
                    <a:pt x="391886" y="4232462"/>
                  </a:cubicBezTo>
                  <a:cubicBezTo>
                    <a:pt x="396124" y="4264244"/>
                    <a:pt x="396356" y="4296474"/>
                    <a:pt x="400594" y="4328256"/>
                  </a:cubicBezTo>
                  <a:cubicBezTo>
                    <a:pt x="402176" y="4340120"/>
                    <a:pt x="406706" y="4351407"/>
                    <a:pt x="409303" y="4363091"/>
                  </a:cubicBezTo>
                  <a:cubicBezTo>
                    <a:pt x="412514" y="4377540"/>
                    <a:pt x="414684" y="4392211"/>
                    <a:pt x="418012" y="4406634"/>
                  </a:cubicBezTo>
                  <a:cubicBezTo>
                    <a:pt x="423395" y="4429958"/>
                    <a:pt x="431494" y="4452690"/>
                    <a:pt x="435429" y="4476302"/>
                  </a:cubicBezTo>
                  <a:cubicBezTo>
                    <a:pt x="441235" y="4511136"/>
                    <a:pt x="447852" y="4545845"/>
                    <a:pt x="452846" y="4580805"/>
                  </a:cubicBezTo>
                  <a:cubicBezTo>
                    <a:pt x="457680" y="4614643"/>
                    <a:pt x="461145" y="4674961"/>
                    <a:pt x="470263" y="4711434"/>
                  </a:cubicBezTo>
                  <a:cubicBezTo>
                    <a:pt x="474716" y="4729245"/>
                    <a:pt x="481874" y="4746268"/>
                    <a:pt x="487680" y="4763685"/>
                  </a:cubicBezTo>
                  <a:lnTo>
                    <a:pt x="496389" y="4789811"/>
                  </a:lnTo>
                  <a:cubicBezTo>
                    <a:pt x="499292" y="4810131"/>
                    <a:pt x="501425" y="4830576"/>
                    <a:pt x="505097" y="4850771"/>
                  </a:cubicBezTo>
                  <a:cubicBezTo>
                    <a:pt x="510231" y="4879006"/>
                    <a:pt x="518983" y="4902920"/>
                    <a:pt x="531223" y="4929148"/>
                  </a:cubicBezTo>
                  <a:cubicBezTo>
                    <a:pt x="544948" y="4958558"/>
                    <a:pt x="564503" y="4985444"/>
                    <a:pt x="574766" y="5016234"/>
                  </a:cubicBezTo>
                  <a:cubicBezTo>
                    <a:pt x="577669" y="5024942"/>
                    <a:pt x="578751" y="5034488"/>
                    <a:pt x="583474" y="5042359"/>
                  </a:cubicBezTo>
                  <a:cubicBezTo>
                    <a:pt x="587698" y="5049400"/>
                    <a:pt x="595763" y="5053365"/>
                    <a:pt x="600892" y="5059776"/>
                  </a:cubicBezTo>
                  <a:cubicBezTo>
                    <a:pt x="653951" y="5126098"/>
                    <a:pt x="569280" y="5036873"/>
                    <a:pt x="653143" y="5120736"/>
                  </a:cubicBezTo>
                  <a:cubicBezTo>
                    <a:pt x="670253" y="5172065"/>
                    <a:pt x="650318" y="5121440"/>
                    <a:pt x="687977" y="5181696"/>
                  </a:cubicBezTo>
                  <a:cubicBezTo>
                    <a:pt x="694857" y="5192705"/>
                    <a:pt x="698193" y="5205729"/>
                    <a:pt x="705394" y="5216531"/>
                  </a:cubicBezTo>
                  <a:cubicBezTo>
                    <a:pt x="709949" y="5223363"/>
                    <a:pt x="717983" y="5227308"/>
                    <a:pt x="722812" y="5233948"/>
                  </a:cubicBezTo>
                  <a:cubicBezTo>
                    <a:pt x="741280" y="5259341"/>
                    <a:pt x="757646" y="5286199"/>
                    <a:pt x="775063" y="5312325"/>
                  </a:cubicBezTo>
                  <a:cubicBezTo>
                    <a:pt x="780869" y="5321034"/>
                    <a:pt x="785079" y="5331050"/>
                    <a:pt x="792480" y="5338451"/>
                  </a:cubicBezTo>
                  <a:cubicBezTo>
                    <a:pt x="801189" y="5347159"/>
                    <a:pt x="811045" y="5354855"/>
                    <a:pt x="818606" y="5364576"/>
                  </a:cubicBezTo>
                  <a:cubicBezTo>
                    <a:pt x="831458" y="5381099"/>
                    <a:pt x="844079" y="5398105"/>
                    <a:pt x="853440" y="5416828"/>
                  </a:cubicBezTo>
                  <a:cubicBezTo>
                    <a:pt x="859246" y="5428439"/>
                    <a:pt x="863311" y="5441098"/>
                    <a:pt x="870857" y="5451662"/>
                  </a:cubicBezTo>
                  <a:cubicBezTo>
                    <a:pt x="878015" y="5461684"/>
                    <a:pt x="889422" y="5468066"/>
                    <a:pt x="896983" y="5477788"/>
                  </a:cubicBezTo>
                  <a:cubicBezTo>
                    <a:pt x="909834" y="5494311"/>
                    <a:pt x="917015" y="5515237"/>
                    <a:pt x="931817" y="5530039"/>
                  </a:cubicBezTo>
                  <a:lnTo>
                    <a:pt x="1010194" y="5608416"/>
                  </a:lnTo>
                  <a:cubicBezTo>
                    <a:pt x="1018903" y="5617125"/>
                    <a:pt x="1024636" y="5630647"/>
                    <a:pt x="1036320" y="5634542"/>
                  </a:cubicBezTo>
                  <a:lnTo>
                    <a:pt x="1062446" y="5643251"/>
                  </a:lnTo>
                  <a:cubicBezTo>
                    <a:pt x="1074057" y="5654862"/>
                    <a:pt x="1084812" y="5667398"/>
                    <a:pt x="1097280" y="5678085"/>
                  </a:cubicBezTo>
                  <a:cubicBezTo>
                    <a:pt x="1105227" y="5684896"/>
                    <a:pt x="1115459" y="5688691"/>
                    <a:pt x="1123406" y="5695502"/>
                  </a:cubicBezTo>
                  <a:cubicBezTo>
                    <a:pt x="1135874" y="5706189"/>
                    <a:pt x="1145772" y="5719649"/>
                    <a:pt x="1158240" y="5730336"/>
                  </a:cubicBezTo>
                  <a:cubicBezTo>
                    <a:pt x="1166187" y="5737148"/>
                    <a:pt x="1175849" y="5741670"/>
                    <a:pt x="1184366" y="5747754"/>
                  </a:cubicBezTo>
                  <a:cubicBezTo>
                    <a:pt x="1196177" y="5756190"/>
                    <a:pt x="1206512" y="5766830"/>
                    <a:pt x="1219200" y="5773879"/>
                  </a:cubicBezTo>
                  <a:cubicBezTo>
                    <a:pt x="1334739" y="5838066"/>
                    <a:pt x="1210640" y="5760890"/>
                    <a:pt x="1288869" y="5800005"/>
                  </a:cubicBezTo>
                  <a:cubicBezTo>
                    <a:pt x="1298230" y="5804686"/>
                    <a:pt x="1305374" y="5813299"/>
                    <a:pt x="1314994" y="5817422"/>
                  </a:cubicBezTo>
                  <a:cubicBezTo>
                    <a:pt x="1325995" y="5822137"/>
                    <a:pt x="1338320" y="5822843"/>
                    <a:pt x="1349829" y="5826131"/>
                  </a:cubicBezTo>
                  <a:cubicBezTo>
                    <a:pt x="1358655" y="5828653"/>
                    <a:pt x="1367246" y="5831936"/>
                    <a:pt x="1375954" y="5834839"/>
                  </a:cubicBezTo>
                  <a:cubicBezTo>
                    <a:pt x="1441545" y="5878566"/>
                    <a:pt x="1358185" y="5827223"/>
                    <a:pt x="1436914" y="5860965"/>
                  </a:cubicBezTo>
                  <a:cubicBezTo>
                    <a:pt x="1521111" y="5897050"/>
                    <a:pt x="1397869" y="5862088"/>
                    <a:pt x="1497874" y="5887091"/>
                  </a:cubicBezTo>
                  <a:cubicBezTo>
                    <a:pt x="1506583" y="5892897"/>
                    <a:pt x="1514380" y="5900385"/>
                    <a:pt x="1524000" y="5904508"/>
                  </a:cubicBezTo>
                  <a:cubicBezTo>
                    <a:pt x="1535001" y="5909223"/>
                    <a:pt x="1547326" y="5909928"/>
                    <a:pt x="1558834" y="5913216"/>
                  </a:cubicBezTo>
                  <a:cubicBezTo>
                    <a:pt x="1567661" y="5915738"/>
                    <a:pt x="1576167" y="5919287"/>
                    <a:pt x="1584960" y="5921925"/>
                  </a:cubicBezTo>
                  <a:cubicBezTo>
                    <a:pt x="1605202" y="5927998"/>
                    <a:pt x="1625678" y="5933269"/>
                    <a:pt x="1645920" y="5939342"/>
                  </a:cubicBezTo>
                  <a:cubicBezTo>
                    <a:pt x="1671810" y="5947109"/>
                    <a:pt x="1678252" y="5951988"/>
                    <a:pt x="1706880" y="5956759"/>
                  </a:cubicBezTo>
                  <a:cubicBezTo>
                    <a:pt x="1729965" y="5960607"/>
                    <a:pt x="1753464" y="5961620"/>
                    <a:pt x="1776549" y="5965468"/>
                  </a:cubicBezTo>
                  <a:cubicBezTo>
                    <a:pt x="1788355" y="5967436"/>
                    <a:pt x="1799919" y="5970737"/>
                    <a:pt x="1811383" y="5974176"/>
                  </a:cubicBezTo>
                  <a:cubicBezTo>
                    <a:pt x="1828968" y="5979452"/>
                    <a:pt x="1845525" y="5988576"/>
                    <a:pt x="1863634" y="5991594"/>
                  </a:cubicBezTo>
                  <a:lnTo>
                    <a:pt x="1915886" y="6000302"/>
                  </a:lnTo>
                  <a:lnTo>
                    <a:pt x="2603863" y="5991594"/>
                  </a:lnTo>
                  <a:cubicBezTo>
                    <a:pt x="2618661" y="5991242"/>
                    <a:pt x="2632753" y="5984978"/>
                    <a:pt x="2647406" y="5982885"/>
                  </a:cubicBezTo>
                  <a:cubicBezTo>
                    <a:pt x="2673428" y="5979167"/>
                    <a:pt x="2699677" y="5977247"/>
                    <a:pt x="2725783" y="5974176"/>
                  </a:cubicBezTo>
                  <a:lnTo>
                    <a:pt x="2795452" y="5965468"/>
                  </a:lnTo>
                  <a:cubicBezTo>
                    <a:pt x="2816909" y="5960103"/>
                    <a:pt x="2878598" y="5945091"/>
                    <a:pt x="2891246" y="5939342"/>
                  </a:cubicBezTo>
                  <a:cubicBezTo>
                    <a:pt x="2904459" y="5933336"/>
                    <a:pt x="2913392" y="5920265"/>
                    <a:pt x="2926080" y="5913216"/>
                  </a:cubicBezTo>
                  <a:cubicBezTo>
                    <a:pt x="3000412" y="5871920"/>
                    <a:pt x="2940082" y="5918616"/>
                    <a:pt x="3004457" y="5878382"/>
                  </a:cubicBezTo>
                  <a:cubicBezTo>
                    <a:pt x="3016765" y="5870689"/>
                    <a:pt x="3027481" y="5860692"/>
                    <a:pt x="3039292" y="5852256"/>
                  </a:cubicBezTo>
                  <a:cubicBezTo>
                    <a:pt x="3047809" y="5846173"/>
                    <a:pt x="3058016" y="5842240"/>
                    <a:pt x="3065417" y="5834839"/>
                  </a:cubicBezTo>
                  <a:cubicBezTo>
                    <a:pt x="3075680" y="5824576"/>
                    <a:pt x="3080523" y="5809451"/>
                    <a:pt x="3091543" y="5800005"/>
                  </a:cubicBezTo>
                  <a:cubicBezTo>
                    <a:pt x="3176094" y="5727534"/>
                    <a:pt x="3080482" y="5838772"/>
                    <a:pt x="3152503" y="5756462"/>
                  </a:cubicBezTo>
                  <a:cubicBezTo>
                    <a:pt x="3164743" y="5742474"/>
                    <a:pt x="3176185" y="5727789"/>
                    <a:pt x="3187337" y="5712919"/>
                  </a:cubicBezTo>
                  <a:cubicBezTo>
                    <a:pt x="3193617" y="5704546"/>
                    <a:pt x="3198054" y="5694834"/>
                    <a:pt x="3204754" y="5686794"/>
                  </a:cubicBezTo>
                  <a:cubicBezTo>
                    <a:pt x="3212639" y="5677333"/>
                    <a:pt x="3222996" y="5670129"/>
                    <a:pt x="3230880" y="5660668"/>
                  </a:cubicBezTo>
                  <a:cubicBezTo>
                    <a:pt x="3237580" y="5652627"/>
                    <a:pt x="3241256" y="5642287"/>
                    <a:pt x="3248297" y="5634542"/>
                  </a:cubicBezTo>
                  <a:cubicBezTo>
                    <a:pt x="3270389" y="5610241"/>
                    <a:pt x="3298261" y="5591148"/>
                    <a:pt x="3317966" y="5564874"/>
                  </a:cubicBezTo>
                  <a:cubicBezTo>
                    <a:pt x="3378963" y="5483544"/>
                    <a:pt x="3303863" y="5585020"/>
                    <a:pt x="3378926" y="5477788"/>
                  </a:cubicBezTo>
                  <a:cubicBezTo>
                    <a:pt x="3387249" y="5465897"/>
                    <a:pt x="3396729" y="5454845"/>
                    <a:pt x="3405052" y="5442954"/>
                  </a:cubicBezTo>
                  <a:cubicBezTo>
                    <a:pt x="3417056" y="5425805"/>
                    <a:pt x="3427035" y="5407226"/>
                    <a:pt x="3439886" y="5390702"/>
                  </a:cubicBezTo>
                  <a:cubicBezTo>
                    <a:pt x="3489315" y="5327150"/>
                    <a:pt x="3445617" y="5405365"/>
                    <a:pt x="3483429" y="5329742"/>
                  </a:cubicBezTo>
                  <a:cubicBezTo>
                    <a:pt x="3489235" y="5306519"/>
                    <a:pt x="3493277" y="5282783"/>
                    <a:pt x="3500846" y="5260074"/>
                  </a:cubicBezTo>
                  <a:cubicBezTo>
                    <a:pt x="3503749" y="5251365"/>
                    <a:pt x="3507328" y="5242854"/>
                    <a:pt x="3509554" y="5233948"/>
                  </a:cubicBezTo>
                  <a:cubicBezTo>
                    <a:pt x="3532826" y="5140859"/>
                    <a:pt x="3499322" y="5245789"/>
                    <a:pt x="3535680" y="5129445"/>
                  </a:cubicBezTo>
                  <a:cubicBezTo>
                    <a:pt x="3543894" y="5103160"/>
                    <a:pt x="3561806" y="5051068"/>
                    <a:pt x="3561806" y="5051068"/>
                  </a:cubicBezTo>
                  <a:cubicBezTo>
                    <a:pt x="3564569" y="5034487"/>
                    <a:pt x="3578850" y="4951293"/>
                    <a:pt x="3579223" y="4937856"/>
                  </a:cubicBezTo>
                  <a:cubicBezTo>
                    <a:pt x="3584463" y="4749221"/>
                    <a:pt x="3583831" y="4560462"/>
                    <a:pt x="3587932" y="4371799"/>
                  </a:cubicBezTo>
                  <a:cubicBezTo>
                    <a:pt x="3589637" y="4293387"/>
                    <a:pt x="3591590" y="4214936"/>
                    <a:pt x="3596640" y="4136668"/>
                  </a:cubicBezTo>
                  <a:cubicBezTo>
                    <a:pt x="3597411" y="4124724"/>
                    <a:pt x="3603208" y="4113610"/>
                    <a:pt x="3605349" y="4101834"/>
                  </a:cubicBezTo>
                  <a:cubicBezTo>
                    <a:pt x="3609021" y="4081639"/>
                    <a:pt x="3611659" y="4061260"/>
                    <a:pt x="3614057" y="4040874"/>
                  </a:cubicBezTo>
                  <a:cubicBezTo>
                    <a:pt x="3619550" y="3994181"/>
                    <a:pt x="3619424" y="3954428"/>
                    <a:pt x="3631474" y="3910245"/>
                  </a:cubicBezTo>
                  <a:cubicBezTo>
                    <a:pt x="3636305" y="3892533"/>
                    <a:pt x="3643086" y="3875411"/>
                    <a:pt x="3648892" y="3857994"/>
                  </a:cubicBezTo>
                  <a:cubicBezTo>
                    <a:pt x="3651795" y="3849285"/>
                    <a:pt x="3655374" y="3840774"/>
                    <a:pt x="3657600" y="3831868"/>
                  </a:cubicBezTo>
                  <a:cubicBezTo>
                    <a:pt x="3663406" y="3808645"/>
                    <a:pt x="3667447" y="3784908"/>
                    <a:pt x="3675017" y="3762199"/>
                  </a:cubicBezTo>
                  <a:cubicBezTo>
                    <a:pt x="3677920" y="3753491"/>
                    <a:pt x="3681204" y="3744900"/>
                    <a:pt x="3683726" y="3736074"/>
                  </a:cubicBezTo>
                  <a:cubicBezTo>
                    <a:pt x="3687014" y="3724566"/>
                    <a:pt x="3688231" y="3712446"/>
                    <a:pt x="3692434" y="3701239"/>
                  </a:cubicBezTo>
                  <a:cubicBezTo>
                    <a:pt x="3696992" y="3689084"/>
                    <a:pt x="3705030" y="3678458"/>
                    <a:pt x="3709852" y="3666405"/>
                  </a:cubicBezTo>
                  <a:cubicBezTo>
                    <a:pt x="3716671" y="3649359"/>
                    <a:pt x="3721463" y="3631571"/>
                    <a:pt x="3727269" y="3614154"/>
                  </a:cubicBezTo>
                  <a:cubicBezTo>
                    <a:pt x="3730172" y="3605445"/>
                    <a:pt x="3732568" y="3596551"/>
                    <a:pt x="3735977" y="3588028"/>
                  </a:cubicBezTo>
                  <a:cubicBezTo>
                    <a:pt x="3741783" y="3573514"/>
                    <a:pt x="3747905" y="3559122"/>
                    <a:pt x="3753394" y="3544485"/>
                  </a:cubicBezTo>
                  <a:cubicBezTo>
                    <a:pt x="3756617" y="3535890"/>
                    <a:pt x="3759581" y="3527186"/>
                    <a:pt x="3762103" y="3518359"/>
                  </a:cubicBezTo>
                  <a:cubicBezTo>
                    <a:pt x="3765391" y="3506851"/>
                    <a:pt x="3766609" y="3494732"/>
                    <a:pt x="3770812" y="3483525"/>
                  </a:cubicBezTo>
                  <a:cubicBezTo>
                    <a:pt x="3775370" y="3471370"/>
                    <a:pt x="3783115" y="3460623"/>
                    <a:pt x="3788229" y="3448691"/>
                  </a:cubicBezTo>
                  <a:cubicBezTo>
                    <a:pt x="3791845" y="3440254"/>
                    <a:pt x="3792832" y="3430776"/>
                    <a:pt x="3796937" y="3422565"/>
                  </a:cubicBezTo>
                  <a:cubicBezTo>
                    <a:pt x="3801618" y="3413203"/>
                    <a:pt x="3809673" y="3405800"/>
                    <a:pt x="3814354" y="3396439"/>
                  </a:cubicBezTo>
                  <a:cubicBezTo>
                    <a:pt x="3818459" y="3388229"/>
                    <a:pt x="3819447" y="3378751"/>
                    <a:pt x="3823063" y="3370314"/>
                  </a:cubicBezTo>
                  <a:cubicBezTo>
                    <a:pt x="3828177" y="3358382"/>
                    <a:pt x="3835366" y="3347411"/>
                    <a:pt x="3840480" y="3335479"/>
                  </a:cubicBezTo>
                  <a:cubicBezTo>
                    <a:pt x="3844096" y="3327042"/>
                    <a:pt x="3844466" y="3317225"/>
                    <a:pt x="3849189" y="3309354"/>
                  </a:cubicBezTo>
                  <a:cubicBezTo>
                    <a:pt x="3853413" y="3302313"/>
                    <a:pt x="3861477" y="3298347"/>
                    <a:pt x="3866606" y="3291936"/>
                  </a:cubicBezTo>
                  <a:cubicBezTo>
                    <a:pt x="3873144" y="3283763"/>
                    <a:pt x="3876622" y="3273212"/>
                    <a:pt x="3884023" y="3265811"/>
                  </a:cubicBezTo>
                  <a:cubicBezTo>
                    <a:pt x="3891424" y="3258410"/>
                    <a:pt x="3902748" y="3255795"/>
                    <a:pt x="3910149" y="3248394"/>
                  </a:cubicBezTo>
                  <a:cubicBezTo>
                    <a:pt x="3951660" y="3206883"/>
                    <a:pt x="3935004" y="3204871"/>
                    <a:pt x="3979817" y="3170016"/>
                  </a:cubicBezTo>
                  <a:cubicBezTo>
                    <a:pt x="3993178" y="3159624"/>
                    <a:pt x="4009493" y="3153598"/>
                    <a:pt x="4023360" y="3143891"/>
                  </a:cubicBezTo>
                  <a:cubicBezTo>
                    <a:pt x="4060597" y="3117825"/>
                    <a:pt x="4059590" y="3110747"/>
                    <a:pt x="4093029" y="3091639"/>
                  </a:cubicBezTo>
                  <a:cubicBezTo>
                    <a:pt x="4104300" y="3085198"/>
                    <a:pt x="4116731" y="3080901"/>
                    <a:pt x="4127863" y="3074222"/>
                  </a:cubicBezTo>
                  <a:cubicBezTo>
                    <a:pt x="4145813" y="3063452"/>
                    <a:pt x="4160256" y="3046007"/>
                    <a:pt x="4180114" y="3039388"/>
                  </a:cubicBezTo>
                  <a:cubicBezTo>
                    <a:pt x="4244682" y="3017866"/>
                    <a:pt x="4215945" y="3030182"/>
                    <a:pt x="4267200" y="3004554"/>
                  </a:cubicBezTo>
                  <a:lnTo>
                    <a:pt x="4563292" y="3013262"/>
                  </a:lnTo>
                  <a:cubicBezTo>
                    <a:pt x="4586669" y="3014375"/>
                    <a:pt x="4609673" y="3019642"/>
                    <a:pt x="4632960" y="3021971"/>
                  </a:cubicBezTo>
                  <a:cubicBezTo>
                    <a:pt x="4667742" y="3025449"/>
                    <a:pt x="4702700" y="3027020"/>
                    <a:pt x="4737463" y="3030679"/>
                  </a:cubicBezTo>
                  <a:cubicBezTo>
                    <a:pt x="4783060" y="3035479"/>
                    <a:pt x="4799940" y="3039691"/>
                    <a:pt x="4841966" y="3048096"/>
                  </a:cubicBezTo>
                  <a:cubicBezTo>
                    <a:pt x="4847772" y="3053902"/>
                    <a:pt x="4851332" y="3063904"/>
                    <a:pt x="4859383" y="3065514"/>
                  </a:cubicBezTo>
                  <a:cubicBezTo>
                    <a:pt x="4868384" y="3067314"/>
                    <a:pt x="4876682" y="3059327"/>
                    <a:pt x="4885509" y="3056805"/>
                  </a:cubicBezTo>
                  <a:cubicBezTo>
                    <a:pt x="4897017" y="3053517"/>
                    <a:pt x="4908732" y="3050999"/>
                    <a:pt x="4920343" y="3048096"/>
                  </a:cubicBezTo>
                  <a:cubicBezTo>
                    <a:pt x="4955177" y="3053902"/>
                    <a:pt x="4990586" y="3056949"/>
                    <a:pt x="5024846" y="3065514"/>
                  </a:cubicBezTo>
                  <a:cubicBezTo>
                    <a:pt x="5043859" y="3070267"/>
                    <a:pt x="5111244" y="3088287"/>
                    <a:pt x="5138057" y="3091639"/>
                  </a:cubicBezTo>
                  <a:cubicBezTo>
                    <a:pt x="5169873" y="3095616"/>
                    <a:pt x="5201920" y="3097445"/>
                    <a:pt x="5233852" y="3100348"/>
                  </a:cubicBezTo>
                  <a:cubicBezTo>
                    <a:pt x="5293063" y="3120084"/>
                    <a:pt x="5262453" y="3112228"/>
                    <a:pt x="5373189" y="3117765"/>
                  </a:cubicBezTo>
                  <a:cubicBezTo>
                    <a:pt x="5451522" y="3121682"/>
                    <a:pt x="5529943" y="3123571"/>
                    <a:pt x="5608320" y="3126474"/>
                  </a:cubicBezTo>
                  <a:cubicBezTo>
                    <a:pt x="5663474" y="3132280"/>
                    <a:pt x="5718465" y="3139940"/>
                    <a:pt x="5773783" y="3143891"/>
                  </a:cubicBezTo>
                  <a:cubicBezTo>
                    <a:pt x="5872587" y="3150948"/>
                    <a:pt x="5898486" y="3152007"/>
                    <a:pt x="5991497" y="3161308"/>
                  </a:cubicBezTo>
                  <a:cubicBezTo>
                    <a:pt x="6014568" y="3163615"/>
                    <a:pt x="6113741" y="3174755"/>
                    <a:pt x="6139543" y="3178725"/>
                  </a:cubicBezTo>
                  <a:cubicBezTo>
                    <a:pt x="6154173" y="3180976"/>
                    <a:pt x="6168398" y="3185598"/>
                    <a:pt x="6183086" y="3187434"/>
                  </a:cubicBezTo>
                  <a:cubicBezTo>
                    <a:pt x="6214901" y="3191411"/>
                    <a:pt x="6246949" y="3193239"/>
                    <a:pt x="6278880" y="3196142"/>
                  </a:cubicBezTo>
                  <a:cubicBezTo>
                    <a:pt x="6345815" y="3212877"/>
                    <a:pt x="6316382" y="3207584"/>
                    <a:pt x="6426926" y="3213559"/>
                  </a:cubicBezTo>
                  <a:cubicBezTo>
                    <a:pt x="6807439" y="3234127"/>
                    <a:pt x="6493841" y="3211339"/>
                    <a:pt x="6749143" y="3230976"/>
                  </a:cubicBezTo>
                  <a:lnTo>
                    <a:pt x="7924800" y="3222268"/>
                  </a:lnTo>
                  <a:cubicBezTo>
                    <a:pt x="7969988" y="3221627"/>
                    <a:pt x="7980561" y="3210699"/>
                    <a:pt x="8020594" y="3196142"/>
                  </a:cubicBezTo>
                  <a:cubicBezTo>
                    <a:pt x="8037848" y="3189868"/>
                    <a:pt x="8056425" y="3186936"/>
                    <a:pt x="8072846" y="3178725"/>
                  </a:cubicBezTo>
                  <a:lnTo>
                    <a:pt x="8142514" y="3143891"/>
                  </a:lnTo>
                  <a:cubicBezTo>
                    <a:pt x="8154126" y="3138085"/>
                    <a:pt x="8165033" y="3130580"/>
                    <a:pt x="8177349" y="3126474"/>
                  </a:cubicBezTo>
                  <a:cubicBezTo>
                    <a:pt x="8186057" y="3123571"/>
                    <a:pt x="8195264" y="3121870"/>
                    <a:pt x="8203474" y="3117765"/>
                  </a:cubicBezTo>
                  <a:cubicBezTo>
                    <a:pt x="8230384" y="3104310"/>
                    <a:pt x="8247500" y="3081541"/>
                    <a:pt x="8273143" y="3065514"/>
                  </a:cubicBezTo>
                  <a:cubicBezTo>
                    <a:pt x="8280927" y="3060649"/>
                    <a:pt x="8290560" y="3059708"/>
                    <a:pt x="8299269" y="3056805"/>
                  </a:cubicBezTo>
                  <a:lnTo>
                    <a:pt x="8395063" y="2961011"/>
                  </a:lnTo>
                  <a:lnTo>
                    <a:pt x="8429897" y="2926176"/>
                  </a:lnTo>
                  <a:cubicBezTo>
                    <a:pt x="8438606" y="2917467"/>
                    <a:pt x="8449192" y="2910298"/>
                    <a:pt x="8456023" y="2900051"/>
                  </a:cubicBezTo>
                  <a:cubicBezTo>
                    <a:pt x="8469031" y="2880539"/>
                    <a:pt x="8484439" y="2856379"/>
                    <a:pt x="8499566" y="2839091"/>
                  </a:cubicBezTo>
                  <a:cubicBezTo>
                    <a:pt x="8510379" y="2826733"/>
                    <a:pt x="8524547" y="2817393"/>
                    <a:pt x="8534400" y="2804256"/>
                  </a:cubicBezTo>
                  <a:cubicBezTo>
                    <a:pt x="8553654" y="2778584"/>
                    <a:pt x="8549316" y="2769453"/>
                    <a:pt x="8560526" y="2743296"/>
                  </a:cubicBezTo>
                  <a:cubicBezTo>
                    <a:pt x="8565640" y="2731364"/>
                    <a:pt x="8572137" y="2720073"/>
                    <a:pt x="8577943" y="2708462"/>
                  </a:cubicBezTo>
                  <a:cubicBezTo>
                    <a:pt x="8592227" y="2622762"/>
                    <a:pt x="8591780" y="2650110"/>
                    <a:pt x="8577943" y="2525582"/>
                  </a:cubicBezTo>
                  <a:cubicBezTo>
                    <a:pt x="8576929" y="2516458"/>
                    <a:pt x="8571649" y="2508312"/>
                    <a:pt x="8569234" y="2499456"/>
                  </a:cubicBezTo>
                  <a:cubicBezTo>
                    <a:pt x="8550634" y="2431258"/>
                    <a:pt x="8553465" y="2439679"/>
                    <a:pt x="8543109" y="2377536"/>
                  </a:cubicBezTo>
                  <a:cubicBezTo>
                    <a:pt x="8542777" y="2361614"/>
                    <a:pt x="8544936" y="1998440"/>
                    <a:pt x="8525692" y="1863731"/>
                  </a:cubicBezTo>
                  <a:cubicBezTo>
                    <a:pt x="8524394" y="1854643"/>
                    <a:pt x="8519505" y="1846432"/>
                    <a:pt x="8516983" y="1837605"/>
                  </a:cubicBezTo>
                  <a:cubicBezTo>
                    <a:pt x="8513695" y="1826097"/>
                    <a:pt x="8510621" y="1814507"/>
                    <a:pt x="8508274" y="1802771"/>
                  </a:cubicBezTo>
                  <a:cubicBezTo>
                    <a:pt x="8500364" y="1763222"/>
                    <a:pt x="8493532" y="1697582"/>
                    <a:pt x="8482149" y="1663434"/>
                  </a:cubicBezTo>
                  <a:lnTo>
                    <a:pt x="8473440" y="1637308"/>
                  </a:lnTo>
                  <a:cubicBezTo>
                    <a:pt x="8470537" y="1605377"/>
                    <a:pt x="8470304" y="1573089"/>
                    <a:pt x="8464732" y="1541514"/>
                  </a:cubicBezTo>
                  <a:cubicBezTo>
                    <a:pt x="8461541" y="1523434"/>
                    <a:pt x="8453120" y="1506679"/>
                    <a:pt x="8447314" y="1489262"/>
                  </a:cubicBezTo>
                  <a:cubicBezTo>
                    <a:pt x="8426445" y="1426654"/>
                    <a:pt x="8451754" y="1504803"/>
                    <a:pt x="8429897" y="1428302"/>
                  </a:cubicBezTo>
                  <a:cubicBezTo>
                    <a:pt x="8427375" y="1419476"/>
                    <a:pt x="8425294" y="1410387"/>
                    <a:pt x="8421189" y="1402176"/>
                  </a:cubicBezTo>
                  <a:cubicBezTo>
                    <a:pt x="8402399" y="1364595"/>
                    <a:pt x="8403820" y="1389328"/>
                    <a:pt x="8395063" y="1349925"/>
                  </a:cubicBezTo>
                  <a:cubicBezTo>
                    <a:pt x="8391232" y="1332688"/>
                    <a:pt x="8390324" y="1314879"/>
                    <a:pt x="8386354" y="1297674"/>
                  </a:cubicBezTo>
                  <a:cubicBezTo>
                    <a:pt x="8349350" y="1137325"/>
                    <a:pt x="8383032" y="1296101"/>
                    <a:pt x="8360229" y="1210588"/>
                  </a:cubicBezTo>
                  <a:cubicBezTo>
                    <a:pt x="8350977" y="1175894"/>
                    <a:pt x="8344235" y="1140532"/>
                    <a:pt x="8334103" y="1106085"/>
                  </a:cubicBezTo>
                  <a:cubicBezTo>
                    <a:pt x="8321443" y="1063042"/>
                    <a:pt x="8315723" y="1066099"/>
                    <a:pt x="8299269" y="1027708"/>
                  </a:cubicBezTo>
                  <a:cubicBezTo>
                    <a:pt x="8295653" y="1019270"/>
                    <a:pt x="8293463" y="1010291"/>
                    <a:pt x="8290560" y="1001582"/>
                  </a:cubicBezTo>
                  <a:cubicBezTo>
                    <a:pt x="8287657" y="984165"/>
                    <a:pt x="8286135" y="966461"/>
                    <a:pt x="8281852" y="949331"/>
                  </a:cubicBezTo>
                  <a:cubicBezTo>
                    <a:pt x="8277399" y="931520"/>
                    <a:pt x="8270240" y="914496"/>
                    <a:pt x="8264434" y="897079"/>
                  </a:cubicBezTo>
                  <a:lnTo>
                    <a:pt x="8255726" y="870954"/>
                  </a:lnTo>
                  <a:cubicBezTo>
                    <a:pt x="8249920" y="853537"/>
                    <a:pt x="8247755" y="834445"/>
                    <a:pt x="8238309" y="818702"/>
                  </a:cubicBezTo>
                  <a:cubicBezTo>
                    <a:pt x="8229600" y="804188"/>
                    <a:pt x="8219753" y="790299"/>
                    <a:pt x="8212183" y="775159"/>
                  </a:cubicBezTo>
                  <a:cubicBezTo>
                    <a:pt x="8185359" y="721511"/>
                    <a:pt x="8204467" y="735664"/>
                    <a:pt x="8168640" y="679365"/>
                  </a:cubicBezTo>
                  <a:cubicBezTo>
                    <a:pt x="8158661" y="663684"/>
                    <a:pt x="8144958" y="650692"/>
                    <a:pt x="8133806" y="635822"/>
                  </a:cubicBezTo>
                  <a:cubicBezTo>
                    <a:pt x="8107629" y="600918"/>
                    <a:pt x="8112252" y="589522"/>
                    <a:pt x="8064137" y="557445"/>
                  </a:cubicBezTo>
                  <a:lnTo>
                    <a:pt x="7985760" y="505194"/>
                  </a:lnTo>
                  <a:cubicBezTo>
                    <a:pt x="7957738" y="486512"/>
                    <a:pt x="7957951" y="485092"/>
                    <a:pt x="7924800" y="470359"/>
                  </a:cubicBezTo>
                  <a:cubicBezTo>
                    <a:pt x="7918018" y="467345"/>
                    <a:pt x="7869497" y="447426"/>
                    <a:pt x="7855132" y="444234"/>
                  </a:cubicBezTo>
                  <a:cubicBezTo>
                    <a:pt x="7837895" y="440404"/>
                    <a:pt x="7819941" y="440075"/>
                    <a:pt x="7802880" y="435525"/>
                  </a:cubicBezTo>
                  <a:cubicBezTo>
                    <a:pt x="7776271" y="428429"/>
                    <a:pt x="7750982" y="416964"/>
                    <a:pt x="7724503" y="409399"/>
                  </a:cubicBezTo>
                  <a:cubicBezTo>
                    <a:pt x="7680326" y="396777"/>
                    <a:pt x="7638964" y="384227"/>
                    <a:pt x="7593874" y="374565"/>
                  </a:cubicBezTo>
                  <a:cubicBezTo>
                    <a:pt x="7576609" y="370865"/>
                    <a:pt x="7558828" y="369826"/>
                    <a:pt x="7541623" y="365856"/>
                  </a:cubicBezTo>
                  <a:cubicBezTo>
                    <a:pt x="7396902" y="332458"/>
                    <a:pt x="7557308" y="361212"/>
                    <a:pt x="7428412" y="339731"/>
                  </a:cubicBezTo>
                  <a:lnTo>
                    <a:pt x="7358743" y="313605"/>
                  </a:lnTo>
                  <a:cubicBezTo>
                    <a:pt x="7350116" y="310468"/>
                    <a:pt x="7340828" y="309001"/>
                    <a:pt x="7332617" y="304896"/>
                  </a:cubicBezTo>
                  <a:cubicBezTo>
                    <a:pt x="7323256" y="300215"/>
                    <a:pt x="7315853" y="292160"/>
                    <a:pt x="7306492" y="287479"/>
                  </a:cubicBezTo>
                  <a:cubicBezTo>
                    <a:pt x="7271159" y="269813"/>
                    <a:pt x="7231208" y="255314"/>
                    <a:pt x="7193280" y="243936"/>
                  </a:cubicBezTo>
                  <a:cubicBezTo>
                    <a:pt x="7181816" y="240497"/>
                    <a:pt x="7170057" y="238131"/>
                    <a:pt x="7158446" y="235228"/>
                  </a:cubicBezTo>
                  <a:cubicBezTo>
                    <a:pt x="7101611" y="197338"/>
                    <a:pt x="7164918" y="233764"/>
                    <a:pt x="7053943" y="209102"/>
                  </a:cubicBezTo>
                  <a:cubicBezTo>
                    <a:pt x="7027060" y="203128"/>
                    <a:pt x="7001887" y="191075"/>
                    <a:pt x="6975566" y="182976"/>
                  </a:cubicBezTo>
                  <a:cubicBezTo>
                    <a:pt x="6964127" y="179456"/>
                    <a:pt x="6952240" y="177556"/>
                    <a:pt x="6940732" y="174268"/>
                  </a:cubicBezTo>
                  <a:cubicBezTo>
                    <a:pt x="6931905" y="171746"/>
                    <a:pt x="6923433" y="168081"/>
                    <a:pt x="6914606" y="165559"/>
                  </a:cubicBezTo>
                  <a:cubicBezTo>
                    <a:pt x="6903098" y="162271"/>
                    <a:pt x="6891236" y="160290"/>
                    <a:pt x="6879772" y="156851"/>
                  </a:cubicBezTo>
                  <a:cubicBezTo>
                    <a:pt x="6862187" y="151576"/>
                    <a:pt x="6827520" y="139434"/>
                    <a:pt x="6827520" y="139434"/>
                  </a:cubicBezTo>
                  <a:cubicBezTo>
                    <a:pt x="6777726" y="106236"/>
                    <a:pt x="6821162" y="129569"/>
                    <a:pt x="6731726" y="113308"/>
                  </a:cubicBezTo>
                  <a:cubicBezTo>
                    <a:pt x="6722694" y="111666"/>
                    <a:pt x="6714673" y="105995"/>
                    <a:pt x="6705600" y="104599"/>
                  </a:cubicBezTo>
                  <a:cubicBezTo>
                    <a:pt x="6676766" y="100163"/>
                    <a:pt x="6647543" y="98794"/>
                    <a:pt x="6618514" y="95891"/>
                  </a:cubicBezTo>
                  <a:cubicBezTo>
                    <a:pt x="6596123" y="88427"/>
                    <a:pt x="6581620" y="82850"/>
                    <a:pt x="6557554" y="78474"/>
                  </a:cubicBezTo>
                  <a:cubicBezTo>
                    <a:pt x="6537359" y="74802"/>
                    <a:pt x="6516789" y="73437"/>
                    <a:pt x="6496594" y="69765"/>
                  </a:cubicBezTo>
                  <a:cubicBezTo>
                    <a:pt x="6484818" y="67624"/>
                    <a:pt x="6473496" y="63403"/>
                    <a:pt x="6461760" y="61056"/>
                  </a:cubicBezTo>
                  <a:cubicBezTo>
                    <a:pt x="6425583" y="53821"/>
                    <a:pt x="6384766" y="49211"/>
                    <a:pt x="6348549" y="43639"/>
                  </a:cubicBezTo>
                  <a:cubicBezTo>
                    <a:pt x="6331097" y="40954"/>
                    <a:pt x="6313612" y="38394"/>
                    <a:pt x="6296297" y="34931"/>
                  </a:cubicBezTo>
                  <a:cubicBezTo>
                    <a:pt x="6284561" y="32584"/>
                    <a:pt x="6273269" y="28190"/>
                    <a:pt x="6261463" y="26222"/>
                  </a:cubicBezTo>
                  <a:cubicBezTo>
                    <a:pt x="6211567" y="17906"/>
                    <a:pt x="6144425" y="13648"/>
                    <a:pt x="6096000" y="8805"/>
                  </a:cubicBezTo>
                  <a:cubicBezTo>
                    <a:pt x="6069844" y="6189"/>
                    <a:pt x="6043749" y="2999"/>
                    <a:pt x="6017623" y="96"/>
                  </a:cubicBezTo>
                  <a:cubicBezTo>
                    <a:pt x="5869666" y="5198"/>
                    <a:pt x="5830231" y="-11055"/>
                    <a:pt x="5730240" y="17514"/>
                  </a:cubicBezTo>
                  <a:cubicBezTo>
                    <a:pt x="5721414" y="20036"/>
                    <a:pt x="5712823" y="23319"/>
                    <a:pt x="5704114" y="26222"/>
                  </a:cubicBezTo>
                  <a:cubicBezTo>
                    <a:pt x="5695406" y="23319"/>
                    <a:pt x="5686990" y="19314"/>
                    <a:pt x="5677989" y="17514"/>
                  </a:cubicBezTo>
                  <a:cubicBezTo>
                    <a:pt x="5574623" y="-3159"/>
                    <a:pt x="5392566" y="2003"/>
                    <a:pt x="5329646" y="96"/>
                  </a:cubicBezTo>
                  <a:cubicBezTo>
                    <a:pt x="4202362" y="27592"/>
                    <a:pt x="5606012" y="96"/>
                    <a:pt x="4702629" y="96"/>
                  </a:cubicBezTo>
                  <a:cubicBezTo>
                    <a:pt x="4566164" y="96"/>
                    <a:pt x="4429760" y="5902"/>
                    <a:pt x="4293326" y="8805"/>
                  </a:cubicBezTo>
                  <a:cubicBezTo>
                    <a:pt x="4267200" y="11708"/>
                    <a:pt x="4240878" y="13193"/>
                    <a:pt x="4214949" y="17514"/>
                  </a:cubicBezTo>
                  <a:cubicBezTo>
                    <a:pt x="4205894" y="19023"/>
                    <a:pt x="4197768" y="24158"/>
                    <a:pt x="4188823" y="26222"/>
                  </a:cubicBezTo>
                  <a:cubicBezTo>
                    <a:pt x="4159978" y="32878"/>
                    <a:pt x="4131043" y="39452"/>
                    <a:pt x="4101737" y="43639"/>
                  </a:cubicBezTo>
                  <a:cubicBezTo>
                    <a:pt x="3961683" y="63648"/>
                    <a:pt x="4135188" y="39922"/>
                    <a:pt x="3944983" y="61056"/>
                  </a:cubicBezTo>
                  <a:cubicBezTo>
                    <a:pt x="3924582" y="63323"/>
                    <a:pt x="3904218" y="66093"/>
                    <a:pt x="3884023" y="69765"/>
                  </a:cubicBezTo>
                  <a:cubicBezTo>
                    <a:pt x="3872247" y="71906"/>
                    <a:pt x="3861156" y="78286"/>
                    <a:pt x="3849189" y="78474"/>
                  </a:cubicBezTo>
                  <a:lnTo>
                    <a:pt x="2778034" y="87182"/>
                  </a:lnTo>
                  <a:cubicBezTo>
                    <a:pt x="2703069" y="112170"/>
                    <a:pt x="2743600" y="100144"/>
                    <a:pt x="2656114" y="122016"/>
                  </a:cubicBezTo>
                  <a:cubicBezTo>
                    <a:pt x="2644503" y="124919"/>
                    <a:pt x="2633156" y="129240"/>
                    <a:pt x="2621280" y="130725"/>
                  </a:cubicBezTo>
                  <a:lnTo>
                    <a:pt x="2551612" y="139434"/>
                  </a:lnTo>
                  <a:cubicBezTo>
                    <a:pt x="2535725" y="136256"/>
                    <a:pt x="2469023" y="122429"/>
                    <a:pt x="2455817" y="122016"/>
                  </a:cubicBezTo>
                  <a:cubicBezTo>
                    <a:pt x="2287508" y="116756"/>
                    <a:pt x="2119086" y="116211"/>
                    <a:pt x="1950720" y="113308"/>
                  </a:cubicBezTo>
                  <a:cubicBezTo>
                    <a:pt x="1921691" y="110405"/>
                    <a:pt x="1892514" y="108725"/>
                    <a:pt x="1863634" y="104599"/>
                  </a:cubicBezTo>
                  <a:cubicBezTo>
                    <a:pt x="1851786" y="102906"/>
                    <a:pt x="1840576" y="98032"/>
                    <a:pt x="1828800" y="95891"/>
                  </a:cubicBezTo>
                  <a:cubicBezTo>
                    <a:pt x="1808605" y="92219"/>
                    <a:pt x="1788035" y="90854"/>
                    <a:pt x="1767840" y="87182"/>
                  </a:cubicBezTo>
                  <a:cubicBezTo>
                    <a:pt x="1756064" y="85041"/>
                    <a:pt x="1744964" y="78972"/>
                    <a:pt x="1733006" y="78474"/>
                  </a:cubicBezTo>
                  <a:cubicBezTo>
                    <a:pt x="1605358" y="73155"/>
                    <a:pt x="1477555" y="72668"/>
                    <a:pt x="1349829" y="69765"/>
                  </a:cubicBezTo>
                  <a:cubicBezTo>
                    <a:pt x="1312092" y="66862"/>
                    <a:pt x="1274466" y="61056"/>
                    <a:pt x="1236617" y="61056"/>
                  </a:cubicBezTo>
                  <a:cubicBezTo>
                    <a:pt x="1143680" y="61056"/>
                    <a:pt x="1050769" y="65237"/>
                    <a:pt x="957943" y="69765"/>
                  </a:cubicBezTo>
                  <a:cubicBezTo>
                    <a:pt x="913865" y="71915"/>
                    <a:pt x="862875" y="81648"/>
                    <a:pt x="818606" y="87182"/>
                  </a:cubicBezTo>
                  <a:cubicBezTo>
                    <a:pt x="643001" y="109132"/>
                    <a:pt x="826243" y="83604"/>
                    <a:pt x="679269" y="104599"/>
                  </a:cubicBezTo>
                  <a:cubicBezTo>
                    <a:pt x="661852" y="110405"/>
                    <a:pt x="644828" y="117563"/>
                    <a:pt x="627017" y="122016"/>
                  </a:cubicBezTo>
                  <a:cubicBezTo>
                    <a:pt x="615406" y="124919"/>
                    <a:pt x="603867" y="128128"/>
                    <a:pt x="592183" y="130725"/>
                  </a:cubicBezTo>
                  <a:cubicBezTo>
                    <a:pt x="577734" y="133936"/>
                    <a:pt x="563000" y="135844"/>
                    <a:pt x="548640" y="139434"/>
                  </a:cubicBezTo>
                  <a:cubicBezTo>
                    <a:pt x="539734" y="141660"/>
                    <a:pt x="531223" y="145239"/>
                    <a:pt x="522514" y="148142"/>
                  </a:cubicBezTo>
                  <a:cubicBezTo>
                    <a:pt x="505097" y="159753"/>
                    <a:pt x="488986" y="173615"/>
                    <a:pt x="470263" y="182976"/>
                  </a:cubicBezTo>
                  <a:lnTo>
                    <a:pt x="400594" y="217811"/>
                  </a:lnTo>
                  <a:cubicBezTo>
                    <a:pt x="377371" y="241034"/>
                    <a:pt x="350631" y="261205"/>
                    <a:pt x="330926" y="287479"/>
                  </a:cubicBezTo>
                  <a:cubicBezTo>
                    <a:pt x="322217" y="299091"/>
                    <a:pt x="314510" y="311525"/>
                    <a:pt x="304800" y="322314"/>
                  </a:cubicBezTo>
                  <a:cubicBezTo>
                    <a:pt x="288323" y="340622"/>
                    <a:pt x="266212" y="354071"/>
                    <a:pt x="252549" y="374565"/>
                  </a:cubicBezTo>
                  <a:cubicBezTo>
                    <a:pt x="240937" y="391982"/>
                    <a:pt x="232515" y="412014"/>
                    <a:pt x="217714" y="426816"/>
                  </a:cubicBezTo>
                  <a:cubicBezTo>
                    <a:pt x="211908" y="432622"/>
                    <a:pt x="204851" y="437402"/>
                    <a:pt x="200297" y="444234"/>
                  </a:cubicBezTo>
                  <a:cubicBezTo>
                    <a:pt x="193096" y="455036"/>
                    <a:pt x="188686" y="467457"/>
                    <a:pt x="182880" y="479068"/>
                  </a:cubicBezTo>
                  <a:cubicBezTo>
                    <a:pt x="179977" y="490679"/>
                    <a:pt x="177611" y="502438"/>
                    <a:pt x="174172" y="513902"/>
                  </a:cubicBezTo>
                  <a:cubicBezTo>
                    <a:pt x="168896" y="531487"/>
                    <a:pt x="161207" y="548343"/>
                    <a:pt x="156754" y="566154"/>
                  </a:cubicBezTo>
                  <a:cubicBezTo>
                    <a:pt x="153851" y="577765"/>
                    <a:pt x="151334" y="589480"/>
                    <a:pt x="148046" y="600988"/>
                  </a:cubicBezTo>
                  <a:cubicBezTo>
                    <a:pt x="145524" y="609815"/>
                    <a:pt x="141563" y="618208"/>
                    <a:pt x="139337" y="627114"/>
                  </a:cubicBezTo>
                  <a:cubicBezTo>
                    <a:pt x="135747" y="641473"/>
                    <a:pt x="132722" y="656003"/>
                    <a:pt x="130629" y="670656"/>
                  </a:cubicBezTo>
                  <a:cubicBezTo>
                    <a:pt x="121600" y="733862"/>
                    <a:pt x="126335" y="740084"/>
                    <a:pt x="113212" y="792576"/>
                  </a:cubicBezTo>
                  <a:cubicBezTo>
                    <a:pt x="110986" y="801482"/>
                    <a:pt x="106494" y="809741"/>
                    <a:pt x="104503" y="818702"/>
                  </a:cubicBezTo>
                  <a:cubicBezTo>
                    <a:pt x="100672" y="835939"/>
                    <a:pt x="99624" y="853717"/>
                    <a:pt x="95794" y="870954"/>
                  </a:cubicBezTo>
                  <a:cubicBezTo>
                    <a:pt x="93803" y="879915"/>
                    <a:pt x="89608" y="888253"/>
                    <a:pt x="87086" y="897079"/>
                  </a:cubicBezTo>
                  <a:cubicBezTo>
                    <a:pt x="83798" y="908588"/>
                    <a:pt x="80724" y="920177"/>
                    <a:pt x="78377" y="931914"/>
                  </a:cubicBezTo>
                  <a:cubicBezTo>
                    <a:pt x="63682" y="1005391"/>
                    <a:pt x="75011" y="980222"/>
                    <a:pt x="52252" y="1071251"/>
                  </a:cubicBezTo>
                  <a:cubicBezTo>
                    <a:pt x="49349" y="1082862"/>
                    <a:pt x="46982" y="1094621"/>
                    <a:pt x="43543" y="1106085"/>
                  </a:cubicBezTo>
                  <a:cubicBezTo>
                    <a:pt x="38267" y="1123670"/>
                    <a:pt x="31932" y="1140919"/>
                    <a:pt x="26126" y="1158336"/>
                  </a:cubicBezTo>
                  <a:cubicBezTo>
                    <a:pt x="23223" y="1167045"/>
                    <a:pt x="19643" y="1175556"/>
                    <a:pt x="17417" y="1184462"/>
                  </a:cubicBezTo>
                  <a:lnTo>
                    <a:pt x="8709" y="1219296"/>
                  </a:lnTo>
                  <a:cubicBezTo>
                    <a:pt x="11612" y="1254130"/>
                    <a:pt x="13333" y="1289083"/>
                    <a:pt x="17417" y="1323799"/>
                  </a:cubicBezTo>
                  <a:cubicBezTo>
                    <a:pt x="19146" y="1338499"/>
                    <a:pt x="23478" y="1352779"/>
                    <a:pt x="26126" y="1367342"/>
                  </a:cubicBezTo>
                  <a:cubicBezTo>
                    <a:pt x="35788" y="1420486"/>
                    <a:pt x="20320" y="1389113"/>
                    <a:pt x="17417" y="1402176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82000"/>
              </a:schemeClr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solidFill>
                    <a:srgbClr val="FF0000"/>
                  </a:solidFill>
                </a:ln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1F4002-BDF9-FD0E-75EE-5FED6EE7D1C7}"/>
                </a:ext>
              </a:extLst>
            </p:cNvPr>
            <p:cNvSpPr txBox="1"/>
            <p:nvPr/>
          </p:nvSpPr>
          <p:spPr>
            <a:xfrm>
              <a:off x="1726651" y="2513574"/>
              <a:ext cx="36728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7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“USER”</a:t>
              </a:r>
            </a:p>
          </p:txBody>
        </p:sp>
      </p:grpSp>
      <p:sp>
        <p:nvSpPr>
          <p:cNvPr id="19" name="Rounded Rectangle 31">
            <a:extLst>
              <a:ext uri="{FF2B5EF4-FFF2-40B4-BE49-F238E27FC236}">
                <a16:creationId xmlns:a16="http://schemas.microsoft.com/office/drawing/2014/main" id="{A778980D-480C-DDBE-5BAD-C1D8A0C889BA}"/>
              </a:ext>
            </a:extLst>
          </p:cNvPr>
          <p:cNvSpPr/>
          <p:nvPr/>
        </p:nvSpPr>
        <p:spPr bwMode="auto">
          <a:xfrm>
            <a:off x="3329400" y="1077975"/>
            <a:ext cx="5040560" cy="443768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“</a:t>
            </a:r>
            <a:r>
              <a:rPr lang="en-CA" sz="2000" b="1" i="1" dirty="0">
                <a:latin typeface="Comic Sans MS" panose="030F0702030302020204" pitchFamily="66" charset="0"/>
              </a:rPr>
              <a:t>Don’t </a:t>
            </a:r>
            <a:r>
              <a:rPr kumimoji="0" lang="en-CA" sz="2000" b="1" i="1" u="none" strike="noStrike" cap="none" normalizeH="0" dirty="0">
                <a:ln>
                  <a:noFill/>
                </a:ln>
                <a:latin typeface="Comic Sans MS" panose="030F0702030302020204" pitchFamily="66" charset="0"/>
              </a:rPr>
              <a:t>know what </a:t>
            </a:r>
            <a:r>
              <a:rPr lang="en-CA" sz="2000" b="1" i="1" dirty="0">
                <a:latin typeface="Comic Sans MS" panose="030F0702030302020204" pitchFamily="66" charset="0"/>
              </a:rPr>
              <a:t>they</a:t>
            </a:r>
            <a:r>
              <a:rPr kumimoji="0" lang="en-CA" sz="2000" b="1" i="1" u="none" strike="noStrike" cap="none" normalizeH="0" dirty="0">
                <a:ln>
                  <a:noFill/>
                </a:ln>
                <a:latin typeface="Comic Sans MS" panose="030F0702030302020204" pitchFamily="66" charset="0"/>
              </a:rPr>
              <a:t> want”</a:t>
            </a:r>
            <a:endParaRPr kumimoji="0" lang="en-CA" sz="2000" b="1" i="1" u="none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4B9E533D-9D67-C4C3-622C-0C256944DF93}"/>
              </a:ext>
            </a:extLst>
          </p:cNvPr>
          <p:cNvSpPr/>
          <p:nvPr/>
        </p:nvSpPr>
        <p:spPr bwMode="auto">
          <a:xfrm>
            <a:off x="3335344" y="1620707"/>
            <a:ext cx="5040560" cy="443768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“</a:t>
            </a:r>
            <a:r>
              <a:rPr lang="en-CA" sz="2000" b="1" i="1" dirty="0">
                <a:latin typeface="Comic Sans MS" panose="030F0702030302020204" pitchFamily="66" charset="0"/>
              </a:rPr>
              <a:t>Don’t </a:t>
            </a:r>
            <a:r>
              <a:rPr kumimoji="0" lang="en-CA" sz="2000" b="1" i="1" u="none" strike="noStrike" cap="none" normalizeH="0" dirty="0">
                <a:ln>
                  <a:noFill/>
                </a:ln>
                <a:latin typeface="Comic Sans MS" panose="030F0702030302020204" pitchFamily="66" charset="0"/>
              </a:rPr>
              <a:t>understand software”</a:t>
            </a:r>
            <a:endParaRPr kumimoji="0" lang="en-CA" sz="2000" b="1" i="1" u="none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5CC27CD7-3088-FEB5-73E8-887B64CBF687}"/>
              </a:ext>
            </a:extLst>
          </p:cNvPr>
          <p:cNvSpPr/>
          <p:nvPr/>
        </p:nvSpPr>
        <p:spPr bwMode="auto">
          <a:xfrm>
            <a:off x="1331640" y="2205885"/>
            <a:ext cx="7029803" cy="443768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“</a:t>
            </a:r>
            <a:r>
              <a:rPr lang="en-CA" sz="2000" b="1" i="1" dirty="0">
                <a:latin typeface="Comic Sans MS" panose="030F0702030302020204" pitchFamily="66" charset="0"/>
              </a:rPr>
              <a:t>Don’t understand how to use </a:t>
            </a:r>
            <a:r>
              <a:rPr lang="en-CA" sz="2000" b="1" i="1" u="sng" dirty="0">
                <a:latin typeface="Comic Sans MS" panose="030F0702030302020204" pitchFamily="66" charset="0"/>
              </a:rPr>
              <a:t>my</a:t>
            </a:r>
            <a:r>
              <a:rPr lang="en-CA" sz="2000" b="1" i="1" dirty="0">
                <a:latin typeface="Comic Sans MS" panose="030F0702030302020204" pitchFamily="66" charset="0"/>
              </a:rPr>
              <a:t> beautiful software</a:t>
            </a:r>
            <a:r>
              <a:rPr kumimoji="0" lang="en-CA" sz="2000" b="1" i="1" u="none" strike="noStrike" cap="none" normalizeH="0" dirty="0">
                <a:ln>
                  <a:noFill/>
                </a:ln>
                <a:latin typeface="Comic Sans MS" panose="030F0702030302020204" pitchFamily="66" charset="0"/>
              </a:rPr>
              <a:t>”</a:t>
            </a:r>
            <a:endParaRPr kumimoji="0" lang="en-CA" sz="2000" b="1" i="1" u="none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22" name="Rounded Rectangle 24">
            <a:extLst>
              <a:ext uri="{FF2B5EF4-FFF2-40B4-BE49-F238E27FC236}">
                <a16:creationId xmlns:a16="http://schemas.microsoft.com/office/drawing/2014/main" id="{3C2CDBF6-A7CC-CB65-C418-29F00EB56C07}"/>
              </a:ext>
            </a:extLst>
          </p:cNvPr>
          <p:cNvSpPr/>
          <p:nvPr/>
        </p:nvSpPr>
        <p:spPr bwMode="auto">
          <a:xfrm>
            <a:off x="2447584" y="5911123"/>
            <a:ext cx="6588732" cy="669860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This “chauvinistic” view is symptomatic of a flawed and simplistic attitude that is endemic in software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458A75B-2684-2A77-498B-CCAAE05C62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2" y="975310"/>
            <a:ext cx="1529991" cy="113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6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228601" y="2348880"/>
            <a:ext cx="4487415" cy="41764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INTERNAL STAKEHOLDERS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7452320" cy="609600"/>
          </a:xfrm>
        </p:spPr>
        <p:txBody>
          <a:bodyPr>
            <a:noAutofit/>
          </a:bodyPr>
          <a:lstStyle/>
          <a:p>
            <a:r>
              <a:rPr lang="en-CA" sz="2400" dirty="0"/>
              <a:t>Stakeholders: Looking Beyond Just “Users”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System clients/users/system operators</a:t>
            </a:r>
          </a:p>
          <a:p>
            <a:r>
              <a:rPr lang="en-CA" dirty="0"/>
              <a:t>Customers/system owners/system admins</a:t>
            </a:r>
          </a:p>
          <a:p>
            <a:r>
              <a:rPr lang="en-CA" dirty="0"/>
              <a:t>Government and industry regulators</a:t>
            </a:r>
          </a:p>
          <a:p>
            <a:r>
              <a:rPr lang="en-CA" dirty="0"/>
              <a:t>Testers</a:t>
            </a:r>
          </a:p>
          <a:p>
            <a:r>
              <a:rPr lang="en-CA" dirty="0"/>
              <a:t>Designers/architects</a:t>
            </a:r>
          </a:p>
          <a:p>
            <a:r>
              <a:rPr lang="en-CA" dirty="0"/>
              <a:t>Developers (implementers)</a:t>
            </a:r>
          </a:p>
          <a:p>
            <a:r>
              <a:rPr lang="en-CA" dirty="0"/>
              <a:t>Development managers</a:t>
            </a:r>
          </a:p>
          <a:p>
            <a:r>
              <a:rPr lang="en-CA" dirty="0"/>
              <a:t>Product managers</a:t>
            </a:r>
          </a:p>
          <a:p>
            <a:r>
              <a:rPr lang="en-CA" dirty="0"/>
              <a:t>Field support staff</a:t>
            </a:r>
          </a:p>
          <a:p>
            <a:r>
              <a:rPr lang="en-CA" dirty="0"/>
              <a:t>Marketing staff</a:t>
            </a:r>
          </a:p>
          <a:p>
            <a:r>
              <a:rPr lang="en-CA" dirty="0"/>
              <a:t>Sales staff</a:t>
            </a:r>
          </a:p>
          <a:p>
            <a:endParaRPr lang="en-CA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4907496" y="2404093"/>
            <a:ext cx="3816424" cy="1152128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Many of these categories are further sub-divided into finer sub-categories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4919565" y="3784845"/>
            <a:ext cx="3816424" cy="1368152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Each of these categories has idiosyncratic and possibly even conflicting concerns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364088" y="5401632"/>
            <a:ext cx="3359831" cy="1123712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generic term “user” obscures this critical</a:t>
            </a:r>
            <a:r>
              <a:rPr kumimoji="0" lang="en-CA" sz="2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diversity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092008-8D6B-4654-A469-562E82AB95FC}"/>
              </a:ext>
            </a:extLst>
          </p:cNvPr>
          <p:cNvGrpSpPr/>
          <p:nvPr/>
        </p:nvGrpSpPr>
        <p:grpSpPr>
          <a:xfrm>
            <a:off x="755576" y="457200"/>
            <a:ext cx="4896544" cy="1044229"/>
            <a:chOff x="755576" y="457200"/>
            <a:chExt cx="4896544" cy="10442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0DB6D8C-3A05-4058-B32F-AF61CFAA8C27}"/>
                </a:ext>
              </a:extLst>
            </p:cNvPr>
            <p:cNvSpPr/>
            <p:nvPr/>
          </p:nvSpPr>
          <p:spPr bwMode="auto">
            <a:xfrm>
              <a:off x="755576" y="997373"/>
              <a:ext cx="2880320" cy="504056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04070F9-D9F7-4B34-9257-19BE7AAAD472}"/>
                </a:ext>
              </a:extLst>
            </p:cNvPr>
            <p:cNvCxnSpPr>
              <a:cxnSpLocks/>
              <a:stCxn id="8" idx="3"/>
            </p:cNvCxnSpPr>
            <p:nvPr/>
          </p:nvCxnSpPr>
          <p:spPr bwMode="auto">
            <a:xfrm flipV="1">
              <a:off x="3635896" y="457200"/>
              <a:ext cx="2016224" cy="792201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8561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228601" y="2348880"/>
            <a:ext cx="4487415" cy="41764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charset="0"/>
              </a:rPr>
              <a:t>INTERNAL STAKEHOLDERS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7452320" cy="609600"/>
          </a:xfrm>
        </p:spPr>
        <p:txBody>
          <a:bodyPr>
            <a:noAutofit/>
          </a:bodyPr>
          <a:lstStyle/>
          <a:p>
            <a:r>
              <a:rPr lang="en-CA" sz="2400" dirty="0"/>
              <a:t>Stakeholders: Looking Beyond Just “Users”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System clients/users/system operators</a:t>
            </a:r>
          </a:p>
          <a:p>
            <a:r>
              <a:rPr lang="en-CA" dirty="0"/>
              <a:t>Customers/system owners/system admins</a:t>
            </a:r>
          </a:p>
          <a:p>
            <a:r>
              <a:rPr lang="en-CA" dirty="0"/>
              <a:t>Government and industry regulators</a:t>
            </a:r>
          </a:p>
          <a:p>
            <a:r>
              <a:rPr lang="en-CA" dirty="0"/>
              <a:t>Testers</a:t>
            </a:r>
          </a:p>
          <a:p>
            <a:r>
              <a:rPr lang="en-CA" dirty="0"/>
              <a:t>Designers/architects</a:t>
            </a:r>
          </a:p>
          <a:p>
            <a:r>
              <a:rPr lang="en-CA" dirty="0"/>
              <a:t>Developers (implementers)</a:t>
            </a:r>
          </a:p>
          <a:p>
            <a:r>
              <a:rPr lang="en-CA" dirty="0"/>
              <a:t>Development managers</a:t>
            </a:r>
          </a:p>
          <a:p>
            <a:r>
              <a:rPr lang="en-CA" dirty="0"/>
              <a:t>Product managers</a:t>
            </a:r>
          </a:p>
          <a:p>
            <a:r>
              <a:rPr lang="en-CA" dirty="0"/>
              <a:t>Field support staff</a:t>
            </a:r>
          </a:p>
          <a:p>
            <a:r>
              <a:rPr lang="en-CA" dirty="0"/>
              <a:t>Marketing staff</a:t>
            </a:r>
          </a:p>
          <a:p>
            <a:r>
              <a:rPr lang="en-CA" dirty="0"/>
              <a:t>Sales staff</a:t>
            </a:r>
          </a:p>
          <a:p>
            <a:endParaRPr lang="en-CA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4907496" y="2404093"/>
            <a:ext cx="3816424" cy="1152128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Many of these categories are further sub-divided into finer sub-categories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4919565" y="3789040"/>
            <a:ext cx="3816424" cy="1368152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Each of these categories has idiosyncratic and possibly even conflicting concerns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364088" y="5401632"/>
            <a:ext cx="3359831" cy="1123712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generic term “user” obscures this critical</a:t>
            </a:r>
            <a:r>
              <a:rPr kumimoji="0" lang="en-CA" sz="2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diversity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092008-8D6B-4654-A469-562E82AB95FC}"/>
              </a:ext>
            </a:extLst>
          </p:cNvPr>
          <p:cNvGrpSpPr/>
          <p:nvPr/>
        </p:nvGrpSpPr>
        <p:grpSpPr>
          <a:xfrm>
            <a:off x="755576" y="457200"/>
            <a:ext cx="4896544" cy="1044229"/>
            <a:chOff x="755576" y="457200"/>
            <a:chExt cx="4896544" cy="10442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0DB6D8C-3A05-4058-B32F-AF61CFAA8C27}"/>
                </a:ext>
              </a:extLst>
            </p:cNvPr>
            <p:cNvSpPr/>
            <p:nvPr/>
          </p:nvSpPr>
          <p:spPr bwMode="auto">
            <a:xfrm>
              <a:off x="755576" y="997373"/>
              <a:ext cx="2880320" cy="504056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04070F9-D9F7-4B34-9257-19BE7AAAD472}"/>
                </a:ext>
              </a:extLst>
            </p:cNvPr>
            <p:cNvCxnSpPr>
              <a:cxnSpLocks/>
              <a:stCxn id="8" idx="3"/>
            </p:cNvCxnSpPr>
            <p:nvPr/>
          </p:nvCxnSpPr>
          <p:spPr bwMode="auto">
            <a:xfrm flipV="1">
              <a:off x="3635896" y="457200"/>
              <a:ext cx="2016224" cy="792201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7A4B6284-4524-43C5-B6AA-E3447732F25C}"/>
              </a:ext>
            </a:extLst>
          </p:cNvPr>
          <p:cNvSpPr/>
          <p:nvPr/>
        </p:nvSpPr>
        <p:spPr bwMode="auto">
          <a:xfrm>
            <a:off x="473782" y="2674196"/>
            <a:ext cx="8196437" cy="2043113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Symbol" panose="05050102010706020507" pitchFamily="18" charset="2"/>
              </a:rPr>
              <a:t> </a:t>
            </a:r>
            <a:r>
              <a:rPr kumimoji="0" lang="en-C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term </a:t>
            </a:r>
            <a:r>
              <a:rPr kumimoji="0" lang="en-CA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“user” </a:t>
            </a:r>
            <a:r>
              <a:rPr kumimoji="0" lang="en-C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appearing in a requirement specification or design discussion should be </a:t>
            </a:r>
            <a:r>
              <a:rPr kumimoji="0" lang="en-CA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source of concern</a:t>
            </a:r>
            <a:r>
              <a:rPr kumimoji="0" lang="en-CA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C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– a potential indication that the requirements are insufficiently refined or</a:t>
            </a:r>
            <a:r>
              <a:rPr kumimoji="0" lang="en-CA" sz="2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understood</a:t>
            </a:r>
            <a:endParaRPr kumimoji="0" lang="en-CA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7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159CA5E-FDAF-48B0-8E86-1655D3379EB8}"/>
              </a:ext>
            </a:extLst>
          </p:cNvPr>
          <p:cNvSpPr/>
          <p:nvPr/>
        </p:nvSpPr>
        <p:spPr bwMode="auto">
          <a:xfrm>
            <a:off x="4815840" y="1350060"/>
            <a:ext cx="431399" cy="22017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4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9F26D0-C741-430E-83A8-E7405FFF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98500" cy="609600"/>
          </a:xfrm>
        </p:spPr>
        <p:txBody>
          <a:bodyPr>
            <a:normAutofit/>
          </a:bodyPr>
          <a:lstStyle/>
          <a:p>
            <a:r>
              <a:rPr lang="en-CA" sz="2400" dirty="0"/>
              <a:t>Going Even Further: Beyond Stakeholders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8942AA-A499-4809-BCF9-24705F5066B8}"/>
              </a:ext>
            </a:extLst>
          </p:cNvPr>
          <p:cNvSpPr/>
          <p:nvPr/>
        </p:nvSpPr>
        <p:spPr bwMode="auto">
          <a:xfrm>
            <a:off x="4815840" y="3122554"/>
            <a:ext cx="1224136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Stakeholder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9D28FF-5BC4-4DF6-8AD4-F0007E57BEB3}"/>
              </a:ext>
            </a:extLst>
          </p:cNvPr>
          <p:cNvSpPr/>
          <p:nvPr/>
        </p:nvSpPr>
        <p:spPr bwMode="auto">
          <a:xfrm>
            <a:off x="3231664" y="3122554"/>
            <a:ext cx="1224136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400" b="1" i="1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Affected</a:t>
            </a:r>
            <a:br>
              <a:rPr kumimoji="0" lang="en-CA" sz="1400" b="1" i="1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</a:br>
            <a:r>
              <a:rPr kumimoji="0" lang="en-CA" sz="1400" b="1" i="1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Party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4054C2E-959B-48CC-966E-4B3D2B28EB97}"/>
              </a:ext>
            </a:extLst>
          </p:cNvPr>
          <p:cNvGrpSpPr/>
          <p:nvPr/>
        </p:nvGrpSpPr>
        <p:grpSpPr>
          <a:xfrm>
            <a:off x="3843733" y="1066178"/>
            <a:ext cx="1584176" cy="2056376"/>
            <a:chOff x="3843733" y="1066178"/>
            <a:chExt cx="1584176" cy="2056376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72043D23-DD7C-4C20-9EDD-DC4EC9545224}"/>
                </a:ext>
              </a:extLst>
            </p:cNvPr>
            <p:cNvSpPr/>
            <p:nvPr/>
          </p:nvSpPr>
          <p:spPr bwMode="auto">
            <a:xfrm>
              <a:off x="4527808" y="1566383"/>
              <a:ext cx="216024" cy="220172"/>
            </a:xfrm>
            <a:prstGeom prst="triangl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2F5ED90-5F58-4C8A-B2DD-9363ABE7A0E3}"/>
                </a:ext>
              </a:extLst>
            </p:cNvPr>
            <p:cNvGrpSpPr/>
            <p:nvPr/>
          </p:nvGrpSpPr>
          <p:grpSpPr>
            <a:xfrm>
              <a:off x="3843733" y="1066178"/>
              <a:ext cx="1584176" cy="2056376"/>
              <a:chOff x="3843733" y="1066178"/>
              <a:chExt cx="1584176" cy="205637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B5C36A5-D565-45B0-AF9F-9A3F02D1A151}"/>
                  </a:ext>
                </a:extLst>
              </p:cNvPr>
              <p:cNvSpPr/>
              <p:nvPr/>
            </p:nvSpPr>
            <p:spPr bwMode="auto">
              <a:xfrm>
                <a:off x="4023752" y="1066178"/>
                <a:ext cx="1224136" cy="50405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1400" b="1" i="1" u="none" strike="noStrike" cap="none" normalizeH="0" baseline="0" dirty="0" err="1">
                    <a:ln>
                      <a:noFill/>
                    </a:ln>
                    <a:latin typeface="Arial Narrow" pitchFamily="34" charset="0"/>
                    <a:cs typeface="Arial" charset="0"/>
                  </a:rPr>
                  <a:t>PartyWith</a:t>
                </a:r>
                <a:br>
                  <a:rPr kumimoji="0" lang="en-CA" sz="1400" b="1" i="1" u="none" strike="noStrike" cap="none" normalizeH="0" baseline="0" dirty="0">
                    <a:ln>
                      <a:noFill/>
                    </a:ln>
                    <a:latin typeface="Arial Narrow" pitchFamily="34" charset="0"/>
                    <a:cs typeface="Arial" charset="0"/>
                  </a:rPr>
                </a:br>
                <a:r>
                  <a:rPr kumimoji="0" lang="en-CA" sz="1400" b="1" i="1" u="none" strike="noStrike" cap="none" normalizeH="0" baseline="0" dirty="0">
                    <a:ln>
                      <a:noFill/>
                    </a:ln>
                    <a:latin typeface="Arial Narrow" pitchFamily="34" charset="0"/>
                    <a:cs typeface="Arial" charset="0"/>
                  </a:rPr>
                  <a:t>Interest</a:t>
                </a:r>
              </a:p>
            </p:txBody>
          </p:sp>
          <p:cxnSp>
            <p:nvCxnSpPr>
              <p:cNvPr id="13" name="Connector: Elbow 12">
                <a:extLst>
                  <a:ext uri="{FF2B5EF4-FFF2-40B4-BE49-F238E27FC236}">
                    <a16:creationId xmlns:a16="http://schemas.microsoft.com/office/drawing/2014/main" id="{9174D1F5-69AF-46E5-B841-05CDA2812866}"/>
                  </a:ext>
                </a:extLst>
              </p:cNvPr>
              <p:cNvCxnSpPr>
                <a:cxnSpLocks/>
                <a:stCxn id="5" idx="0"/>
                <a:endCxn id="11" idx="3"/>
              </p:cNvCxnSpPr>
              <p:nvPr/>
            </p:nvCxnSpPr>
            <p:spPr bwMode="auto">
              <a:xfrm rot="16200000" flipV="1">
                <a:off x="4363865" y="2058511"/>
                <a:ext cx="1335999" cy="792088"/>
              </a:xfrm>
              <a:prstGeom prst="bentConnector3">
                <a:avLst>
                  <a:gd name="adj1" fmla="val 27837"/>
                </a:avLst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Connector: Elbow 13">
                <a:extLst>
                  <a:ext uri="{FF2B5EF4-FFF2-40B4-BE49-F238E27FC236}">
                    <a16:creationId xmlns:a16="http://schemas.microsoft.com/office/drawing/2014/main" id="{245B5F37-0D5B-4275-A7DC-E2E93DDE5590}"/>
                  </a:ext>
                </a:extLst>
              </p:cNvPr>
              <p:cNvCxnSpPr>
                <a:cxnSpLocks/>
                <a:stCxn id="10" idx="0"/>
                <a:endCxn id="11" idx="3"/>
              </p:cNvCxnSpPr>
              <p:nvPr/>
            </p:nvCxnSpPr>
            <p:spPr bwMode="auto">
              <a:xfrm rot="5400000" flipH="1" flipV="1">
                <a:off x="3571777" y="2058511"/>
                <a:ext cx="1335999" cy="792088"/>
              </a:xfrm>
              <a:prstGeom prst="bentConnector3">
                <a:avLst>
                  <a:gd name="adj1" fmla="val 27837"/>
                </a:avLst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A70F035-433E-4F60-9CCA-CB0496ADF39E}"/>
              </a:ext>
            </a:extLst>
          </p:cNvPr>
          <p:cNvGrpSpPr/>
          <p:nvPr/>
        </p:nvGrpSpPr>
        <p:grpSpPr>
          <a:xfrm>
            <a:off x="2463883" y="3629701"/>
            <a:ext cx="2808312" cy="1329057"/>
            <a:chOff x="2463883" y="3629701"/>
            <a:chExt cx="2808312" cy="132905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7E0F19-DBC9-42B7-9427-76F6EA9B54AC}"/>
                </a:ext>
              </a:extLst>
            </p:cNvPr>
            <p:cNvSpPr/>
            <p:nvPr/>
          </p:nvSpPr>
          <p:spPr bwMode="auto">
            <a:xfrm>
              <a:off x="4048059" y="4454702"/>
              <a:ext cx="1224136" cy="504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Opponent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9D7CC6-B444-440D-8D69-7A9E0E46D031}"/>
                </a:ext>
              </a:extLst>
            </p:cNvPr>
            <p:cNvSpPr/>
            <p:nvPr/>
          </p:nvSpPr>
          <p:spPr bwMode="auto">
            <a:xfrm>
              <a:off x="2463883" y="4454702"/>
              <a:ext cx="1224136" cy="504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400" b="1" i="1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Collateral</a:t>
              </a:r>
              <a:br>
                <a:rPr kumimoji="0" lang="en-CA" sz="1400" b="1" i="1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</a:br>
              <a:r>
                <a:rPr kumimoji="0" lang="en-CA" sz="1400" b="1" i="1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Party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5E77007A-22D1-447B-B03D-C77BFDC8CB97}"/>
                </a:ext>
              </a:extLst>
            </p:cNvPr>
            <p:cNvSpPr/>
            <p:nvPr/>
          </p:nvSpPr>
          <p:spPr bwMode="auto">
            <a:xfrm>
              <a:off x="3735720" y="3629701"/>
              <a:ext cx="216024" cy="220172"/>
            </a:xfrm>
            <a:prstGeom prst="triangl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A6018FA3-0BC9-4DCE-A40D-BAD56D31BBC8}"/>
                </a:ext>
              </a:extLst>
            </p:cNvPr>
            <p:cNvCxnSpPr>
              <a:stCxn id="17" idx="0"/>
              <a:endCxn id="19" idx="3"/>
            </p:cNvCxnSpPr>
            <p:nvPr/>
          </p:nvCxnSpPr>
          <p:spPr bwMode="auto">
            <a:xfrm rot="16200000" flipV="1">
              <a:off x="3949516" y="3744090"/>
              <a:ext cx="604829" cy="816395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D4D27761-109C-4FD4-AF77-6231332C0A00}"/>
                </a:ext>
              </a:extLst>
            </p:cNvPr>
            <p:cNvCxnSpPr>
              <a:cxnSpLocks/>
              <a:stCxn id="18" idx="0"/>
              <a:endCxn id="19" idx="3"/>
            </p:cNvCxnSpPr>
            <p:nvPr/>
          </p:nvCxnSpPr>
          <p:spPr bwMode="auto">
            <a:xfrm rot="5400000" flipH="1" flipV="1">
              <a:off x="3157427" y="3768398"/>
              <a:ext cx="604829" cy="767781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58AD1A1-9055-4948-9A62-23C76AC784EB}"/>
              </a:ext>
            </a:extLst>
          </p:cNvPr>
          <p:cNvGrpSpPr/>
          <p:nvPr/>
        </p:nvGrpSpPr>
        <p:grpSpPr>
          <a:xfrm>
            <a:off x="1733404" y="980728"/>
            <a:ext cx="2392762" cy="585655"/>
            <a:chOff x="1733404" y="980728"/>
            <a:chExt cx="2392762" cy="58565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1FB56B7-562E-4514-98FB-EB87E0A3233A}"/>
                </a:ext>
              </a:extLst>
            </p:cNvPr>
            <p:cNvSpPr/>
            <p:nvPr/>
          </p:nvSpPr>
          <p:spPr bwMode="auto">
            <a:xfrm>
              <a:off x="1733404" y="1062327"/>
              <a:ext cx="1224136" cy="504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Context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F01DAD6-E350-4E45-B6EC-AC0384749E49}"/>
                </a:ext>
              </a:extLst>
            </p:cNvPr>
            <p:cNvCxnSpPr>
              <a:cxnSpLocks/>
              <a:stCxn id="24" idx="3"/>
              <a:endCxn id="6" idx="1"/>
            </p:cNvCxnSpPr>
            <p:nvPr/>
          </p:nvCxnSpPr>
          <p:spPr bwMode="auto">
            <a:xfrm>
              <a:off x="2957540" y="1314355"/>
              <a:ext cx="1066212" cy="385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7071A5E-C95F-4B0D-A1E1-80C3F5D93AAC}"/>
                </a:ext>
              </a:extLst>
            </p:cNvPr>
            <p:cNvSpPr txBox="1"/>
            <p:nvPr/>
          </p:nvSpPr>
          <p:spPr>
            <a:xfrm>
              <a:off x="3012380" y="1051178"/>
              <a:ext cx="229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800" b="1" dirty="0"/>
                <a:t>*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10BD10F-3A89-4007-ABD1-5D2576AF48BE}"/>
                </a:ext>
              </a:extLst>
            </p:cNvPr>
            <p:cNvSpPr txBox="1"/>
            <p:nvPr/>
          </p:nvSpPr>
          <p:spPr>
            <a:xfrm>
              <a:off x="3444301" y="980728"/>
              <a:ext cx="681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/>
                <a:t>1..</a:t>
              </a:r>
              <a:r>
                <a:rPr lang="en-CA" sz="1800" b="1" dirty="0"/>
                <a:t>*</a:t>
              </a:r>
              <a:r>
                <a:rPr lang="en-CA" sz="1400" b="1" dirty="0"/>
                <a:t> 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B462144-716D-4CAD-90B6-C37DEDA32094}"/>
              </a:ext>
            </a:extLst>
          </p:cNvPr>
          <p:cNvSpPr txBox="1"/>
          <p:nvPr/>
        </p:nvSpPr>
        <p:spPr>
          <a:xfrm>
            <a:off x="5909732" y="3045511"/>
            <a:ext cx="68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/>
              <a:t>1..</a:t>
            </a:r>
            <a:r>
              <a:rPr lang="en-CA" sz="1800" b="1" dirty="0"/>
              <a:t>*</a:t>
            </a:r>
            <a:r>
              <a:rPr lang="en-CA" sz="1400" b="1" dirty="0"/>
              <a:t> 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301DF4A-EAB5-4FB7-8293-67537C781CB7}"/>
              </a:ext>
            </a:extLst>
          </p:cNvPr>
          <p:cNvGrpSpPr/>
          <p:nvPr/>
        </p:nvGrpSpPr>
        <p:grpSpPr>
          <a:xfrm>
            <a:off x="5247888" y="986344"/>
            <a:ext cx="2150612" cy="590397"/>
            <a:chOff x="5247888" y="986344"/>
            <a:chExt cx="2150612" cy="59039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4FF5BBD-FA50-41A6-A9C5-2CC7B321089B}"/>
                </a:ext>
              </a:extLst>
            </p:cNvPr>
            <p:cNvCxnSpPr>
              <a:cxnSpLocks/>
              <a:stCxn id="6" idx="3"/>
              <a:endCxn id="9" idx="1"/>
            </p:cNvCxnSpPr>
            <p:nvPr/>
          </p:nvCxnSpPr>
          <p:spPr bwMode="auto">
            <a:xfrm>
              <a:off x="5247888" y="1318206"/>
              <a:ext cx="213242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4709BF-AB56-4325-A3DD-F52CF9EB1CF4}"/>
                </a:ext>
              </a:extLst>
            </p:cNvPr>
            <p:cNvSpPr txBox="1"/>
            <p:nvPr/>
          </p:nvSpPr>
          <p:spPr>
            <a:xfrm>
              <a:off x="6506194" y="1315131"/>
              <a:ext cx="8923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100" b="1" dirty="0"/>
                <a:t>motivation</a:t>
              </a:r>
              <a:endParaRPr lang="en-CA" b="1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484620A-9D31-4E0E-B088-77A913F914A7}"/>
                </a:ext>
              </a:extLst>
            </p:cNvPr>
            <p:cNvSpPr txBox="1"/>
            <p:nvPr/>
          </p:nvSpPr>
          <p:spPr>
            <a:xfrm>
              <a:off x="6672643" y="986344"/>
              <a:ext cx="681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/>
                <a:t>1..</a:t>
              </a:r>
              <a:r>
                <a:rPr lang="en-CA" sz="1800" b="1" dirty="0"/>
                <a:t>*</a:t>
              </a:r>
              <a:r>
                <a:rPr lang="en-CA" sz="1400" b="1" dirty="0"/>
                <a:t>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E1ABFF6-6F65-4D40-B189-1943602B6219}"/>
                </a:ext>
              </a:extLst>
            </p:cNvPr>
            <p:cNvSpPr txBox="1"/>
            <p:nvPr/>
          </p:nvSpPr>
          <p:spPr>
            <a:xfrm>
              <a:off x="5285059" y="1076604"/>
              <a:ext cx="229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800" b="1" dirty="0"/>
                <a:t>*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E50FF4-1ABE-457F-AC12-AAF8C43184D4}"/>
              </a:ext>
            </a:extLst>
          </p:cNvPr>
          <p:cNvGrpSpPr/>
          <p:nvPr/>
        </p:nvGrpSpPr>
        <p:grpSpPr>
          <a:xfrm>
            <a:off x="7899582" y="2499333"/>
            <a:ext cx="681865" cy="730844"/>
            <a:chOff x="7899582" y="2499333"/>
            <a:chExt cx="681865" cy="730844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D1E3D90-A087-454B-AFF5-341CB0846506}"/>
                </a:ext>
              </a:extLst>
            </p:cNvPr>
            <p:cNvCxnSpPr>
              <a:cxnSpLocks/>
              <a:stCxn id="8" idx="2"/>
              <a:endCxn id="7" idx="0"/>
            </p:cNvCxnSpPr>
            <p:nvPr/>
          </p:nvCxnSpPr>
          <p:spPr bwMode="auto">
            <a:xfrm flipH="1">
              <a:off x="7985613" y="2562418"/>
              <a:ext cx="6767" cy="56013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916B818-CBFD-40D7-845B-B0D2542A27F0}"/>
                </a:ext>
              </a:extLst>
            </p:cNvPr>
            <p:cNvSpPr txBox="1"/>
            <p:nvPr/>
          </p:nvSpPr>
          <p:spPr>
            <a:xfrm>
              <a:off x="7899582" y="2499333"/>
              <a:ext cx="681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/>
                <a:t>1..</a:t>
              </a:r>
              <a:r>
                <a:rPr lang="en-CA" sz="1800" b="1" dirty="0"/>
                <a:t>*</a:t>
              </a:r>
              <a:r>
                <a:rPr lang="en-CA" sz="1400" b="1" dirty="0"/>
                <a:t> 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3F50B8D-C8F0-4A77-ABEC-827E42577F14}"/>
                </a:ext>
              </a:extLst>
            </p:cNvPr>
            <p:cNvSpPr txBox="1"/>
            <p:nvPr/>
          </p:nvSpPr>
          <p:spPr>
            <a:xfrm>
              <a:off x="8024497" y="2860845"/>
              <a:ext cx="229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800" b="1" dirty="0"/>
                <a:t>*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75B6BBD-33E4-4376-886F-922A2B62D46B}"/>
              </a:ext>
            </a:extLst>
          </p:cNvPr>
          <p:cNvGrpSpPr/>
          <p:nvPr/>
        </p:nvGrpSpPr>
        <p:grpSpPr>
          <a:xfrm>
            <a:off x="6039976" y="3122554"/>
            <a:ext cx="2557705" cy="504056"/>
            <a:chOff x="5082823" y="3176972"/>
            <a:chExt cx="2557705" cy="50405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1ECE82-CA76-4537-B30A-44F72D830F45}"/>
                </a:ext>
              </a:extLst>
            </p:cNvPr>
            <p:cNvSpPr/>
            <p:nvPr/>
          </p:nvSpPr>
          <p:spPr bwMode="auto">
            <a:xfrm>
              <a:off x="6416392" y="3176972"/>
              <a:ext cx="1224136" cy="504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System</a:t>
              </a:r>
              <a:b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</a:b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Requirement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B76F1EC-544B-4046-AE04-278CD6E20B17}"/>
                </a:ext>
              </a:extLst>
            </p:cNvPr>
            <p:cNvCxnSpPr>
              <a:cxnSpLocks/>
              <a:endCxn id="7" idx="1"/>
            </p:cNvCxnSpPr>
            <p:nvPr/>
          </p:nvCxnSpPr>
          <p:spPr bwMode="auto">
            <a:xfrm>
              <a:off x="5082823" y="3429000"/>
              <a:ext cx="133356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B17D2B9-48CA-4887-9BAF-E479038E91EC}"/>
                </a:ext>
              </a:extLst>
            </p:cNvPr>
            <p:cNvSpPr txBox="1"/>
            <p:nvPr/>
          </p:nvSpPr>
          <p:spPr>
            <a:xfrm>
              <a:off x="6134710" y="3176972"/>
              <a:ext cx="229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800" b="1" dirty="0"/>
                <a:t>*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7CEFA8-039D-48BF-8759-3A71D7C81CD7}"/>
              </a:ext>
            </a:extLst>
          </p:cNvPr>
          <p:cNvGrpSpPr/>
          <p:nvPr/>
        </p:nvGrpSpPr>
        <p:grpSpPr>
          <a:xfrm>
            <a:off x="4890052" y="1532762"/>
            <a:ext cx="3714396" cy="1029656"/>
            <a:chOff x="4890052" y="1532762"/>
            <a:chExt cx="3714396" cy="102965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3D6477-B54E-4398-854F-24F488B204D2}"/>
                </a:ext>
              </a:extLst>
            </p:cNvPr>
            <p:cNvSpPr/>
            <p:nvPr/>
          </p:nvSpPr>
          <p:spPr bwMode="auto">
            <a:xfrm>
              <a:off x="7380312" y="2130370"/>
              <a:ext cx="1224136" cy="43204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Goal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A98B623A-8A6F-4F1B-B5D1-C317853A5F6C}"/>
                </a:ext>
              </a:extLst>
            </p:cNvPr>
            <p:cNvGrpSpPr/>
            <p:nvPr/>
          </p:nvGrpSpPr>
          <p:grpSpPr>
            <a:xfrm>
              <a:off x="4890052" y="1532762"/>
              <a:ext cx="2490260" cy="947963"/>
              <a:chOff x="4890052" y="1532762"/>
              <a:chExt cx="2490260" cy="947963"/>
            </a:xfrm>
          </p:grpSpPr>
          <p:cxnSp>
            <p:nvCxnSpPr>
              <p:cNvPr id="29" name="Connector: Elbow 28">
                <a:extLst>
                  <a:ext uri="{FF2B5EF4-FFF2-40B4-BE49-F238E27FC236}">
                    <a16:creationId xmlns:a16="http://schemas.microsoft.com/office/drawing/2014/main" id="{D173985E-3D20-4987-81BF-4EBC1CE405C3}"/>
                  </a:ext>
                </a:extLst>
              </p:cNvPr>
              <p:cNvCxnSpPr>
                <a:cxnSpLocks/>
                <a:stCxn id="8" idx="1"/>
                <a:endCxn id="27" idx="2"/>
              </p:cNvCxnSpPr>
              <p:nvPr/>
            </p:nvCxnSpPr>
            <p:spPr bwMode="auto">
              <a:xfrm rot="10800000">
                <a:off x="5031540" y="1570232"/>
                <a:ext cx="2348772" cy="776162"/>
              </a:xfrm>
              <a:prstGeom prst="bentConnector2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D0086B0-58F8-4671-9876-C38838F96136}"/>
                  </a:ext>
                </a:extLst>
              </p:cNvPr>
              <p:cNvSpPr txBox="1"/>
              <p:nvPr/>
            </p:nvSpPr>
            <p:spPr>
              <a:xfrm>
                <a:off x="4890052" y="1532762"/>
                <a:ext cx="681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b="1" dirty="0"/>
                  <a:t>1..</a:t>
                </a:r>
                <a:r>
                  <a:rPr lang="en-CA" sz="1800" b="1" dirty="0"/>
                  <a:t>*</a:t>
                </a:r>
                <a:r>
                  <a:rPr lang="en-CA" sz="1400" b="1" dirty="0"/>
                  <a:t> 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B22077C-DB0B-466A-9580-9489FB363B3C}"/>
                  </a:ext>
                </a:extLst>
              </p:cNvPr>
              <p:cNvSpPr txBox="1"/>
              <p:nvPr/>
            </p:nvSpPr>
            <p:spPr>
              <a:xfrm>
                <a:off x="7098630" y="2111393"/>
                <a:ext cx="2299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800" b="1" dirty="0"/>
                  <a:t>*</a:t>
                </a:r>
              </a:p>
            </p:txBody>
          </p:sp>
        </p:grpSp>
      </p:grpSp>
      <p:sp>
        <p:nvSpPr>
          <p:cNvPr id="73" name="Callout: Double Bent Line with No Border 72">
            <a:extLst>
              <a:ext uri="{FF2B5EF4-FFF2-40B4-BE49-F238E27FC236}">
                <a16:creationId xmlns:a16="http://schemas.microsoft.com/office/drawing/2014/main" id="{DFDA9802-91E3-4BF5-AAC5-ED52CF47EB7F}"/>
              </a:ext>
            </a:extLst>
          </p:cNvPr>
          <p:cNvSpPr/>
          <p:nvPr/>
        </p:nvSpPr>
        <p:spPr bwMode="auto">
          <a:xfrm>
            <a:off x="5947940" y="3789924"/>
            <a:ext cx="1584176" cy="648072"/>
          </a:xfrm>
          <a:prstGeom prst="callout3">
            <a:avLst>
              <a:gd name="adj1" fmla="val 18751"/>
              <a:gd name="adj2" fmla="val 4101"/>
              <a:gd name="adj3" fmla="val 18750"/>
              <a:gd name="adj4" fmla="val -16667"/>
              <a:gd name="adj5" fmla="val 19374"/>
              <a:gd name="adj6" fmla="val -20639"/>
              <a:gd name="adj7" fmla="val -16039"/>
              <a:gd name="adj8" fmla="val -28279"/>
            </a:avLst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400" i="1" dirty="0">
                <a:solidFill>
                  <a:srgbClr val="0070C0"/>
                </a:solidFill>
                <a:latin typeface="Arial Narrow" pitchFamily="34" charset="0"/>
                <a:cs typeface="Arial" charset="0"/>
              </a:rPr>
              <a:t>Direct input on</a:t>
            </a:r>
            <a:r>
              <a:rPr kumimoji="0" lang="en-CA" sz="140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latin typeface="Arial Narrow" pitchFamily="34" charset="0"/>
                <a:cs typeface="Arial" charset="0"/>
              </a:rPr>
              <a:t> system requirements</a:t>
            </a:r>
          </a:p>
        </p:txBody>
      </p:sp>
      <p:sp>
        <p:nvSpPr>
          <p:cNvPr id="74" name="Callout: Double Bent Line with No Border 73">
            <a:extLst>
              <a:ext uri="{FF2B5EF4-FFF2-40B4-BE49-F238E27FC236}">
                <a16:creationId xmlns:a16="http://schemas.microsoft.com/office/drawing/2014/main" id="{03572F44-1D91-4DD9-911A-D79B66A9F4CD}"/>
              </a:ext>
            </a:extLst>
          </p:cNvPr>
          <p:cNvSpPr/>
          <p:nvPr/>
        </p:nvSpPr>
        <p:spPr bwMode="auto">
          <a:xfrm>
            <a:off x="5997717" y="4958758"/>
            <a:ext cx="1626435" cy="648072"/>
          </a:xfrm>
          <a:prstGeom prst="callout3">
            <a:avLst>
              <a:gd name="adj1" fmla="val 18751"/>
              <a:gd name="adj2" fmla="val 4101"/>
              <a:gd name="adj3" fmla="val 18750"/>
              <a:gd name="adj4" fmla="val -16667"/>
              <a:gd name="adj5" fmla="val 19374"/>
              <a:gd name="adj6" fmla="val -27236"/>
              <a:gd name="adj7" fmla="val -17383"/>
              <a:gd name="adj8" fmla="val -38174"/>
            </a:avLst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400" i="1" dirty="0">
                <a:solidFill>
                  <a:srgbClr val="0070C0"/>
                </a:solidFill>
                <a:latin typeface="Arial Narrow" pitchFamily="34" charset="0"/>
                <a:cs typeface="Arial" charset="0"/>
              </a:rPr>
              <a:t>Prepared to actively interfere with system</a:t>
            </a:r>
            <a:endParaRPr kumimoji="0" lang="en-CA" sz="1400" i="1" u="none" strike="noStrike" cap="none" normalizeH="0" baseline="0" dirty="0">
              <a:ln>
                <a:noFill/>
              </a:ln>
              <a:solidFill>
                <a:srgbClr val="0070C0"/>
              </a:solidFill>
              <a:latin typeface="Arial Narrow" pitchFamily="34" charset="0"/>
              <a:cs typeface="Arial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B7AC162-0924-45FE-8EFA-C09E7D859656}"/>
              </a:ext>
            </a:extLst>
          </p:cNvPr>
          <p:cNvGrpSpPr/>
          <p:nvPr/>
        </p:nvGrpSpPr>
        <p:grpSpPr>
          <a:xfrm>
            <a:off x="1708047" y="4958758"/>
            <a:ext cx="2808312" cy="1328136"/>
            <a:chOff x="1708047" y="4958758"/>
            <a:chExt cx="2808312" cy="132813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2EF518E-9D9B-427F-B7C3-ED65953FD836}"/>
                </a:ext>
              </a:extLst>
            </p:cNvPr>
            <p:cNvSpPr/>
            <p:nvPr/>
          </p:nvSpPr>
          <p:spPr bwMode="auto">
            <a:xfrm>
              <a:off x="3292223" y="5782838"/>
              <a:ext cx="1224136" cy="504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Casualty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BC5CB14-2229-428A-9434-3FA17A3DD793}"/>
                </a:ext>
              </a:extLst>
            </p:cNvPr>
            <p:cNvSpPr/>
            <p:nvPr/>
          </p:nvSpPr>
          <p:spPr bwMode="auto">
            <a:xfrm>
              <a:off x="1708047" y="5782838"/>
              <a:ext cx="1224136" cy="504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400" b="1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Beneficiary</a:t>
              </a:r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1CFFADB4-D607-4F17-8361-EC832C52F14D}"/>
                </a:ext>
              </a:extLst>
            </p:cNvPr>
            <p:cNvSpPr/>
            <p:nvPr/>
          </p:nvSpPr>
          <p:spPr bwMode="auto">
            <a:xfrm>
              <a:off x="2967939" y="4958758"/>
              <a:ext cx="216024" cy="220172"/>
            </a:xfrm>
            <a:prstGeom prst="triangl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cxnSp>
          <p:nvCxnSpPr>
            <p:cNvPr id="79" name="Connector: Elbow 78">
              <a:extLst>
                <a:ext uri="{FF2B5EF4-FFF2-40B4-BE49-F238E27FC236}">
                  <a16:creationId xmlns:a16="http://schemas.microsoft.com/office/drawing/2014/main" id="{665D76EF-D4BA-4E94-81F1-EBFC63AA5A2E}"/>
                </a:ext>
              </a:extLst>
            </p:cNvPr>
            <p:cNvCxnSpPr>
              <a:stCxn id="76" idx="0"/>
              <a:endCxn id="78" idx="3"/>
            </p:cNvCxnSpPr>
            <p:nvPr/>
          </p:nvCxnSpPr>
          <p:spPr bwMode="auto">
            <a:xfrm rot="16200000" flipV="1">
              <a:off x="3188167" y="5066714"/>
              <a:ext cx="603908" cy="828340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Connector: Elbow 79">
              <a:extLst>
                <a:ext uri="{FF2B5EF4-FFF2-40B4-BE49-F238E27FC236}">
                  <a16:creationId xmlns:a16="http://schemas.microsoft.com/office/drawing/2014/main" id="{C4FF7690-8CC8-41BF-A01C-FD0D5E35D7AC}"/>
                </a:ext>
              </a:extLst>
            </p:cNvPr>
            <p:cNvCxnSpPr>
              <a:cxnSpLocks/>
              <a:stCxn id="77" idx="0"/>
              <a:endCxn id="78" idx="3"/>
            </p:cNvCxnSpPr>
            <p:nvPr/>
          </p:nvCxnSpPr>
          <p:spPr bwMode="auto">
            <a:xfrm rot="5400000" flipH="1" flipV="1">
              <a:off x="2396079" y="5102966"/>
              <a:ext cx="603908" cy="755836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4" name="Callout: Line with No Border 83">
            <a:extLst>
              <a:ext uri="{FF2B5EF4-FFF2-40B4-BE49-F238E27FC236}">
                <a16:creationId xmlns:a16="http://schemas.microsoft.com/office/drawing/2014/main" id="{959F2B65-6115-4702-9CF1-F874181510CA}"/>
              </a:ext>
            </a:extLst>
          </p:cNvPr>
          <p:cNvSpPr/>
          <p:nvPr/>
        </p:nvSpPr>
        <p:spPr bwMode="auto">
          <a:xfrm>
            <a:off x="5155852" y="5800540"/>
            <a:ext cx="1584176" cy="504056"/>
          </a:xfrm>
          <a:prstGeom prst="callout1">
            <a:avLst>
              <a:gd name="adj1" fmla="val 37755"/>
              <a:gd name="adj2" fmla="val -4487"/>
              <a:gd name="adj3" fmla="val 38209"/>
              <a:gd name="adj4" fmla="val -33537"/>
            </a:avLst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buClrTx/>
            </a:pPr>
            <a:r>
              <a:rPr lang="en-CA" sz="1400" i="1" dirty="0">
                <a:solidFill>
                  <a:srgbClr val="0070C0"/>
                </a:solidFill>
                <a:latin typeface="Arial Narrow" pitchFamily="34" charset="0"/>
                <a:cs typeface="Arial" charset="0"/>
              </a:rPr>
              <a:t>Potentially harmed by system operation</a:t>
            </a:r>
          </a:p>
        </p:txBody>
      </p:sp>
      <p:sp>
        <p:nvSpPr>
          <p:cNvPr id="85" name="Callout: Line with No Border 84">
            <a:extLst>
              <a:ext uri="{FF2B5EF4-FFF2-40B4-BE49-F238E27FC236}">
                <a16:creationId xmlns:a16="http://schemas.microsoft.com/office/drawing/2014/main" id="{AE74B309-FCFC-403A-9D67-D2A779556ACB}"/>
              </a:ext>
            </a:extLst>
          </p:cNvPr>
          <p:cNvSpPr/>
          <p:nvPr/>
        </p:nvSpPr>
        <p:spPr bwMode="auto">
          <a:xfrm>
            <a:off x="179512" y="5819603"/>
            <a:ext cx="1584176" cy="504056"/>
          </a:xfrm>
          <a:prstGeom prst="callout1">
            <a:avLst>
              <a:gd name="adj1" fmla="val 36027"/>
              <a:gd name="adj2" fmla="val 79621"/>
              <a:gd name="adj3" fmla="val 36481"/>
              <a:gd name="adj4" fmla="val 95098"/>
            </a:avLst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buClrTx/>
            </a:pPr>
            <a:r>
              <a:rPr lang="en-CA" sz="1400" i="1" dirty="0">
                <a:solidFill>
                  <a:srgbClr val="0070C0"/>
                </a:solidFill>
                <a:latin typeface="Arial Narrow" pitchFamily="34" charset="0"/>
                <a:cs typeface="Arial" charset="0"/>
              </a:rPr>
              <a:t>May benefit from system operation</a:t>
            </a:r>
          </a:p>
        </p:txBody>
      </p:sp>
      <p:sp>
        <p:nvSpPr>
          <p:cNvPr id="90" name="Callout: Line with No Border 89">
            <a:extLst>
              <a:ext uri="{FF2B5EF4-FFF2-40B4-BE49-F238E27FC236}">
                <a16:creationId xmlns:a16="http://schemas.microsoft.com/office/drawing/2014/main" id="{31AE2816-9E9F-4648-93F6-720273E57A2E}"/>
              </a:ext>
            </a:extLst>
          </p:cNvPr>
          <p:cNvSpPr/>
          <p:nvPr/>
        </p:nvSpPr>
        <p:spPr bwMode="auto">
          <a:xfrm>
            <a:off x="1557478" y="3170554"/>
            <a:ext cx="1584176" cy="504056"/>
          </a:xfrm>
          <a:prstGeom prst="callout1">
            <a:avLst>
              <a:gd name="adj1" fmla="val 36027"/>
              <a:gd name="adj2" fmla="val 79621"/>
              <a:gd name="adj3" fmla="val 36481"/>
              <a:gd name="adj4" fmla="val 95098"/>
            </a:avLst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buClrTx/>
            </a:pPr>
            <a:r>
              <a:rPr lang="en-CA" sz="1400" i="1" dirty="0">
                <a:solidFill>
                  <a:srgbClr val="0070C0"/>
                </a:solidFill>
                <a:latin typeface="Arial Narrow" pitchFamily="34" charset="0"/>
                <a:cs typeface="Arial" charset="0"/>
              </a:rPr>
              <a:t>No direct input to</a:t>
            </a:r>
            <a:br>
              <a:rPr lang="en-CA" sz="1400" i="1" dirty="0">
                <a:solidFill>
                  <a:srgbClr val="0070C0"/>
                </a:solidFill>
                <a:latin typeface="Arial Narrow" pitchFamily="34" charset="0"/>
                <a:cs typeface="Arial" charset="0"/>
              </a:rPr>
            </a:br>
            <a:r>
              <a:rPr lang="en-CA" sz="1400" i="1" dirty="0">
                <a:solidFill>
                  <a:srgbClr val="0070C0"/>
                </a:solidFill>
                <a:latin typeface="Arial Narrow" pitchFamily="34" charset="0"/>
                <a:cs typeface="Arial" charset="0"/>
              </a:rPr>
              <a:t>system requirements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D7636A7-6F6C-4231-855A-6AC9C3EB9856}"/>
              </a:ext>
            </a:extLst>
          </p:cNvPr>
          <p:cNvGrpSpPr/>
          <p:nvPr/>
        </p:nvGrpSpPr>
        <p:grpSpPr>
          <a:xfrm>
            <a:off x="7380312" y="1066178"/>
            <a:ext cx="1224136" cy="1185958"/>
            <a:chOff x="7380312" y="1066178"/>
            <a:chExt cx="1224136" cy="1185958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12EE077-E85D-4637-B868-BFD6B9E1E6AA}"/>
                </a:ext>
              </a:extLst>
            </p:cNvPr>
            <p:cNvGrpSpPr/>
            <p:nvPr/>
          </p:nvGrpSpPr>
          <p:grpSpPr>
            <a:xfrm>
              <a:off x="7380312" y="1066178"/>
              <a:ext cx="1224136" cy="1064192"/>
              <a:chOff x="7380312" y="1066178"/>
              <a:chExt cx="1224136" cy="106419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19D264D-9561-4490-B815-B955E3A26636}"/>
                  </a:ext>
                </a:extLst>
              </p:cNvPr>
              <p:cNvSpPr/>
              <p:nvPr/>
            </p:nvSpPr>
            <p:spPr bwMode="auto">
              <a:xfrm>
                <a:off x="7380312" y="1066178"/>
                <a:ext cx="1224136" cy="50405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91440" rIns="9144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1400" b="1" i="0" u="none" strike="noStrike" cap="none" normalizeH="0" baseline="0" dirty="0">
                    <a:ln>
                      <a:noFill/>
                    </a:ln>
                    <a:latin typeface="Arial Narrow" pitchFamily="34" charset="0"/>
                    <a:cs typeface="Arial" charset="0"/>
                  </a:rPr>
                  <a:t>Value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A24976D-86BE-493E-BCB7-7B5D7AE3B505}"/>
                  </a:ext>
                </a:extLst>
              </p:cNvPr>
              <p:cNvCxnSpPr>
                <a:cxnSpLocks/>
                <a:stCxn id="9" idx="2"/>
                <a:endCxn id="8" idx="0"/>
              </p:cNvCxnSpPr>
              <p:nvPr/>
            </p:nvCxnSpPr>
            <p:spPr bwMode="auto">
              <a:xfrm>
                <a:off x="7992380" y="1570234"/>
                <a:ext cx="0" cy="56013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0A1674-5025-4167-9BE3-99FAAAB77503}"/>
                  </a:ext>
                </a:extLst>
              </p:cNvPr>
              <p:cNvSpPr txBox="1"/>
              <p:nvPr/>
            </p:nvSpPr>
            <p:spPr>
              <a:xfrm>
                <a:off x="7913497" y="1545014"/>
                <a:ext cx="6818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b="1" dirty="0"/>
                  <a:t>1..</a:t>
                </a:r>
                <a:r>
                  <a:rPr lang="en-CA" sz="1800" b="1" dirty="0"/>
                  <a:t>*</a:t>
                </a:r>
                <a:r>
                  <a:rPr lang="en-CA" sz="1400" b="1" dirty="0"/>
                  <a:t> </a:t>
                </a: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64DACA0-F657-4EFB-A614-57BB4139523D}"/>
                </a:ext>
              </a:extLst>
            </p:cNvPr>
            <p:cNvSpPr txBox="1"/>
            <p:nvPr/>
          </p:nvSpPr>
          <p:spPr>
            <a:xfrm>
              <a:off x="8063939" y="1882804"/>
              <a:ext cx="229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800" b="1" dirty="0"/>
                <a:t>*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C11313-93BF-76B0-26DE-3A0C019D8C1C}"/>
              </a:ext>
            </a:extLst>
          </p:cNvPr>
          <p:cNvSpPr/>
          <p:nvPr/>
        </p:nvSpPr>
        <p:spPr bwMode="auto">
          <a:xfrm>
            <a:off x="4771706" y="2959240"/>
            <a:ext cx="4264790" cy="141803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RE FOCUS</a:t>
            </a:r>
          </a:p>
        </p:txBody>
      </p:sp>
    </p:spTree>
    <p:extLst>
      <p:ext uri="{BB962C8B-B14F-4D97-AF65-F5344CB8AC3E}">
        <p14:creationId xmlns:p14="http://schemas.microsoft.com/office/powerpoint/2010/main" val="28051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3" grpId="0" animBg="1"/>
      <p:bldP spid="74" grpId="0" animBg="1"/>
      <p:bldP spid="84" grpId="0" animBg="1"/>
      <p:bldP spid="85" grpId="0" animBg="1"/>
      <p:bldP spid="9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76640-6972-4DB5-B8BA-D0AB5A36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CAVEAT: Based on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0E9F6-5693-44C1-81E6-1742975F7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9952"/>
            <a:ext cx="9108503" cy="4885432"/>
          </a:xfrm>
        </p:spPr>
        <p:txBody>
          <a:bodyPr>
            <a:normAutofit fontScale="85000" lnSpcReduction="10000"/>
          </a:bodyPr>
          <a:lstStyle/>
          <a:p>
            <a:r>
              <a:rPr lang="en-CA" dirty="0"/>
              <a:t>My technical experience:</a:t>
            </a:r>
          </a:p>
          <a:p>
            <a:pPr lvl="1"/>
            <a:r>
              <a:rPr lang="en-CA" dirty="0">
                <a:solidFill>
                  <a:srgbClr val="7030A0"/>
                </a:solidFill>
              </a:rPr>
              <a:t>1969:</a:t>
            </a:r>
            <a:r>
              <a:rPr lang="en-CA" dirty="0"/>
              <a:t> first computer program </a:t>
            </a:r>
            <a:r>
              <a:rPr lang="en-CA" dirty="0">
                <a:solidFill>
                  <a:srgbClr val="0070C0"/>
                </a:solidFill>
              </a:rPr>
              <a:t>[Fortran]</a:t>
            </a:r>
          </a:p>
          <a:p>
            <a:pPr lvl="1"/>
            <a:r>
              <a:rPr lang="en-CA" dirty="0">
                <a:solidFill>
                  <a:srgbClr val="7030A0"/>
                </a:solidFill>
              </a:rPr>
              <a:t>1972-1974:</a:t>
            </a:r>
            <a:r>
              <a:rPr lang="en-CA" dirty="0"/>
              <a:t> software for robotic manipulators </a:t>
            </a:r>
            <a:r>
              <a:rPr lang="en-CA" dirty="0">
                <a:solidFill>
                  <a:srgbClr val="0070C0"/>
                </a:solidFill>
              </a:rPr>
              <a:t>[assembler, BASIC]</a:t>
            </a:r>
          </a:p>
          <a:p>
            <a:pPr lvl="1"/>
            <a:r>
              <a:rPr lang="en-CA" dirty="0">
                <a:solidFill>
                  <a:srgbClr val="7030A0"/>
                </a:solidFill>
              </a:rPr>
              <a:t>1975-1976:</a:t>
            </a:r>
            <a:r>
              <a:rPr lang="en-CA" dirty="0"/>
              <a:t> financial applications software </a:t>
            </a:r>
            <a:r>
              <a:rPr lang="en-CA" dirty="0">
                <a:solidFill>
                  <a:srgbClr val="0070C0"/>
                </a:solidFill>
              </a:rPr>
              <a:t>[COBOL, DSL]</a:t>
            </a:r>
          </a:p>
          <a:p>
            <a:pPr lvl="1"/>
            <a:r>
              <a:rPr lang="en-CA" dirty="0">
                <a:solidFill>
                  <a:srgbClr val="7030A0"/>
                </a:solidFill>
              </a:rPr>
              <a:t>1977-1978:</a:t>
            </a:r>
            <a:r>
              <a:rPr lang="en-CA" dirty="0"/>
              <a:t> software for aerospace simulators </a:t>
            </a:r>
            <a:r>
              <a:rPr lang="en-CA" dirty="0">
                <a:solidFill>
                  <a:srgbClr val="0070C0"/>
                </a:solidFill>
              </a:rPr>
              <a:t>[assembler, Fortran]</a:t>
            </a:r>
          </a:p>
          <a:p>
            <a:pPr lvl="1"/>
            <a:r>
              <a:rPr lang="en-CA" dirty="0">
                <a:solidFill>
                  <a:srgbClr val="7030A0"/>
                </a:solidFill>
              </a:rPr>
              <a:t>1978-1982:</a:t>
            </a:r>
            <a:r>
              <a:rPr lang="en-CA" dirty="0"/>
              <a:t> software for telephony switching </a:t>
            </a:r>
            <a:r>
              <a:rPr lang="en-CA" dirty="0">
                <a:solidFill>
                  <a:srgbClr val="0070C0"/>
                </a:solidFill>
              </a:rPr>
              <a:t>[microcode, DSL]</a:t>
            </a:r>
          </a:p>
          <a:p>
            <a:pPr lvl="1"/>
            <a:r>
              <a:rPr lang="en-CA" dirty="0">
                <a:solidFill>
                  <a:srgbClr val="7030A0"/>
                </a:solidFill>
              </a:rPr>
              <a:t>1983-1987:</a:t>
            </a:r>
            <a:r>
              <a:rPr lang="en-CA" dirty="0"/>
              <a:t> packet switching, distributed operating systems </a:t>
            </a:r>
            <a:r>
              <a:rPr lang="en-CA" dirty="0">
                <a:solidFill>
                  <a:srgbClr val="0070C0"/>
                </a:solidFill>
              </a:rPr>
              <a:t>[DSL]</a:t>
            </a:r>
          </a:p>
          <a:p>
            <a:pPr marL="719138" lvl="1" indent="-358775"/>
            <a:r>
              <a:rPr lang="en-CA" dirty="0">
                <a:solidFill>
                  <a:srgbClr val="7030A0"/>
                </a:solidFill>
              </a:rPr>
              <a:t>1988-2007:</a:t>
            </a:r>
            <a:r>
              <a:rPr lang="en-CA" dirty="0"/>
              <a:t> SW development tools, system architectures, </a:t>
            </a:r>
            <a:br>
              <a:rPr lang="en-CA" dirty="0"/>
            </a:br>
            <a:r>
              <a:rPr lang="en-CA" dirty="0"/>
              <a:t>               high-level modeling languages </a:t>
            </a:r>
            <a:r>
              <a:rPr lang="en-CA" dirty="0">
                <a:solidFill>
                  <a:srgbClr val="0070C0"/>
                </a:solidFill>
              </a:rPr>
              <a:t>[Smalltalk, C++, DSLs]</a:t>
            </a:r>
          </a:p>
          <a:p>
            <a:pPr marL="719138" lvl="1" indent="-358775"/>
            <a:r>
              <a:rPr lang="en-CA" dirty="0">
                <a:solidFill>
                  <a:srgbClr val="7030A0"/>
                </a:solidFill>
              </a:rPr>
              <a:t>2007-      :</a:t>
            </a:r>
            <a:r>
              <a:rPr lang="en-CA" dirty="0"/>
              <a:t> </a:t>
            </a:r>
            <a:r>
              <a:rPr lang="en-CA" sz="2100" dirty="0"/>
              <a:t>consulting</a:t>
            </a:r>
            <a:r>
              <a:rPr lang="en-CA" dirty="0"/>
              <a:t> to industry (telecom, automotive, </a:t>
            </a:r>
            <a:br>
              <a:rPr lang="en-CA" dirty="0"/>
            </a:br>
            <a:r>
              <a:rPr lang="en-CA" dirty="0"/>
              <a:t>               subsea oil and gas, smart grid, SW development tools), </a:t>
            </a:r>
            <a:br>
              <a:rPr lang="en-CA" dirty="0"/>
            </a:br>
            <a:r>
              <a:rPr lang="en-CA" dirty="0"/>
              <a:t>               research (modeling languages, MBSE methods, </a:t>
            </a:r>
            <a:br>
              <a:rPr lang="en-CA" dirty="0"/>
            </a:br>
            <a:r>
              <a:rPr lang="en-CA" dirty="0"/>
              <a:t>               human-centric SE) </a:t>
            </a:r>
            <a:r>
              <a:rPr lang="en-CA" dirty="0">
                <a:solidFill>
                  <a:srgbClr val="0070C0"/>
                </a:solidFill>
              </a:rPr>
              <a:t>[UML, UML-RT, SysML ]</a:t>
            </a: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19D5FA3A-ECE5-41E1-A62B-F48BDA356E23}"/>
              </a:ext>
            </a:extLst>
          </p:cNvPr>
          <p:cNvSpPr/>
          <p:nvPr/>
        </p:nvSpPr>
        <p:spPr bwMode="auto">
          <a:xfrm>
            <a:off x="216046" y="692696"/>
            <a:ext cx="8663879" cy="1368152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l">
              <a:spcBef>
                <a:spcPts val="0"/>
              </a:spcBef>
            </a:pPr>
            <a:r>
              <a:rPr lang="en-CA" sz="2000" b="1" i="1" u="sng" dirty="0">
                <a:latin typeface="Comic Sans MS" panose="030F0702030302020204" pitchFamily="66" charset="0"/>
              </a:rPr>
              <a:t>Opinions</a:t>
            </a:r>
            <a:r>
              <a:rPr lang="en-CA" sz="2000" b="1" i="1" dirty="0">
                <a:latin typeface="Comic Sans MS" panose="030F0702030302020204" pitchFamily="66" charset="0"/>
              </a:rPr>
              <a:t> expressed in this talk are not the result of systematic research but are drawn from 50 years of </a:t>
            </a:r>
            <a:r>
              <a:rPr lang="en-CA" sz="2000" b="1" i="1" u="sng" dirty="0">
                <a:latin typeface="Comic Sans MS" panose="030F0702030302020204" pitchFamily="66" charset="0"/>
              </a:rPr>
              <a:t>direct personal experience</a:t>
            </a:r>
            <a:r>
              <a:rPr lang="en-CA" sz="2000" b="1" i="1" dirty="0">
                <a:latin typeface="Comic Sans MS" panose="030F0702030302020204" pitchFamily="66" charset="0"/>
              </a:rPr>
              <a:t> with the design and development of </a:t>
            </a:r>
            <a:r>
              <a:rPr lang="en-CA" sz="2000" b="1" i="1" u="sng" dirty="0">
                <a:latin typeface="Comic Sans MS" panose="030F0702030302020204" pitchFamily="66" charset="0"/>
              </a:rPr>
              <a:t>large-scale industrial software</a:t>
            </a:r>
          </a:p>
        </p:txBody>
      </p:sp>
    </p:spTree>
    <p:extLst>
      <p:ext uri="{BB962C8B-B14F-4D97-AF65-F5344CB8AC3E}">
        <p14:creationId xmlns:p14="http://schemas.microsoft.com/office/powerpoint/2010/main" val="137667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bldLvl="2" autoUpdateAnimBg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C29537DA-3503-4EB9-86AF-5A68078FC0DA}"/>
              </a:ext>
            </a:extLst>
          </p:cNvPr>
          <p:cNvGrpSpPr/>
          <p:nvPr/>
        </p:nvGrpSpPr>
        <p:grpSpPr>
          <a:xfrm>
            <a:off x="1835696" y="764704"/>
            <a:ext cx="5400600" cy="5328592"/>
            <a:chOff x="1835696" y="764704"/>
            <a:chExt cx="5400600" cy="532859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6ACAEBA-8120-4ED2-B164-09030261D46E}"/>
                </a:ext>
              </a:extLst>
            </p:cNvPr>
            <p:cNvSpPr/>
            <p:nvPr/>
          </p:nvSpPr>
          <p:spPr bwMode="auto">
            <a:xfrm>
              <a:off x="1835696" y="764704"/>
              <a:ext cx="5400600" cy="532859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AED60F-3288-422C-8B8E-7189E7F96086}"/>
                </a:ext>
              </a:extLst>
            </p:cNvPr>
            <p:cNvSpPr txBox="1"/>
            <p:nvPr/>
          </p:nvSpPr>
          <p:spPr>
            <a:xfrm>
              <a:off x="3709777" y="879103"/>
              <a:ext cx="1656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/>
                <a:t>Wider</a:t>
              </a:r>
              <a:br>
                <a:rPr lang="en-CA" sz="1200" b="1" dirty="0"/>
              </a:br>
              <a:r>
                <a:rPr lang="en-CA" sz="1200" b="1" dirty="0"/>
                <a:t>Environment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74D380-A6FF-4739-8B3D-0A09FE8847A4}"/>
              </a:ext>
            </a:extLst>
          </p:cNvPr>
          <p:cNvGrpSpPr/>
          <p:nvPr/>
        </p:nvGrpSpPr>
        <p:grpSpPr>
          <a:xfrm>
            <a:off x="2591780" y="1448780"/>
            <a:ext cx="3960440" cy="3960440"/>
            <a:chOff x="2591780" y="1448780"/>
            <a:chExt cx="3960440" cy="39604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436B9E3-B0A1-4068-884B-4A852DAEEB9A}"/>
                </a:ext>
              </a:extLst>
            </p:cNvPr>
            <p:cNvSpPr/>
            <p:nvPr/>
          </p:nvSpPr>
          <p:spPr bwMode="auto">
            <a:xfrm>
              <a:off x="2591780" y="1448780"/>
              <a:ext cx="3960440" cy="396044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F03A3D-249B-4423-8E95-C462C1FA2E9B}"/>
                </a:ext>
              </a:extLst>
            </p:cNvPr>
            <p:cNvSpPr txBox="1"/>
            <p:nvPr/>
          </p:nvSpPr>
          <p:spPr>
            <a:xfrm>
              <a:off x="3743908" y="1592076"/>
              <a:ext cx="1656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/>
                <a:t>Containing </a:t>
              </a:r>
              <a:br>
                <a:rPr lang="en-CA" sz="1200" b="1" dirty="0"/>
              </a:br>
              <a:r>
                <a:rPr lang="en-CA" sz="1200" b="1" dirty="0"/>
                <a:t>System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443A2B-9C71-4040-83E0-F0688C704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Context: The “Onion” Model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97823A7-EB36-42B5-995E-0367949E5EB9}"/>
              </a:ext>
            </a:extLst>
          </p:cNvPr>
          <p:cNvGrpSpPr/>
          <p:nvPr/>
        </p:nvGrpSpPr>
        <p:grpSpPr>
          <a:xfrm>
            <a:off x="3275856" y="2132856"/>
            <a:ext cx="2592288" cy="2592288"/>
            <a:chOff x="3275856" y="2132856"/>
            <a:chExt cx="2592288" cy="259228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E3244AE-A7BE-48F7-BC0A-584D41D3E29A}"/>
                </a:ext>
              </a:extLst>
            </p:cNvPr>
            <p:cNvSpPr/>
            <p:nvPr/>
          </p:nvSpPr>
          <p:spPr bwMode="auto">
            <a:xfrm>
              <a:off x="3275856" y="2132856"/>
              <a:ext cx="2592288" cy="2592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054C97-D141-4807-AE58-63558A52BA3B}"/>
                </a:ext>
              </a:extLst>
            </p:cNvPr>
            <p:cNvSpPr txBox="1"/>
            <p:nvPr/>
          </p:nvSpPr>
          <p:spPr>
            <a:xfrm>
              <a:off x="3743908" y="2298068"/>
              <a:ext cx="1656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/>
                <a:t>Socio-Technical </a:t>
              </a:r>
              <a:br>
                <a:rPr lang="en-CA" sz="1200" b="1" dirty="0"/>
              </a:br>
              <a:r>
                <a:rPr lang="en-CA" sz="1200" b="1" dirty="0"/>
                <a:t>System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96A10731-274C-4ABF-8ED4-B6C46CBEBBBE}"/>
              </a:ext>
            </a:extLst>
          </p:cNvPr>
          <p:cNvSpPr/>
          <p:nvPr/>
        </p:nvSpPr>
        <p:spPr bwMode="auto">
          <a:xfrm>
            <a:off x="4067944" y="2924944"/>
            <a:ext cx="1008112" cy="10081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400" b="1" dirty="0">
                <a:latin typeface="Arial Narrow" pitchFamily="34" charset="0"/>
                <a:cs typeface="Arial" charset="0"/>
              </a:rPr>
              <a:t>S</a:t>
            </a:r>
            <a:r>
              <a: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ystem</a:t>
            </a:r>
            <a:endParaRPr kumimoji="0" lang="en-CA" sz="105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2F1CDF-924E-4FF2-90D3-18126E8611BF}"/>
              </a:ext>
            </a:extLst>
          </p:cNvPr>
          <p:cNvGrpSpPr/>
          <p:nvPr/>
        </p:nvGrpSpPr>
        <p:grpSpPr>
          <a:xfrm>
            <a:off x="5076056" y="3085985"/>
            <a:ext cx="731290" cy="715647"/>
            <a:chOff x="7644202" y="4437112"/>
            <a:chExt cx="731290" cy="7156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0DAEAF-859F-466B-8C33-FA0993C60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1725" y="4437112"/>
              <a:ext cx="356245" cy="3625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3AA654-0C44-4659-A4FE-FCC4419BC15E}"/>
                </a:ext>
              </a:extLst>
            </p:cNvPr>
            <p:cNvSpPr txBox="1"/>
            <p:nvPr/>
          </p:nvSpPr>
          <p:spPr>
            <a:xfrm>
              <a:off x="7644202" y="4737261"/>
              <a:ext cx="73129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50" b="1" dirty="0"/>
                <a:t>System</a:t>
              </a:r>
              <a:br>
                <a:rPr lang="en-CA" sz="1050" b="1" dirty="0"/>
              </a:br>
              <a:r>
                <a:rPr lang="en-CA" sz="1050" b="1" dirty="0"/>
                <a:t>operator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D3D43A-0DAC-430F-B7E6-19C56B1E7E9C}"/>
              </a:ext>
            </a:extLst>
          </p:cNvPr>
          <p:cNvGrpSpPr/>
          <p:nvPr/>
        </p:nvGrpSpPr>
        <p:grpSpPr>
          <a:xfrm>
            <a:off x="4205087" y="4049450"/>
            <a:ext cx="665567" cy="715647"/>
            <a:chOff x="7677066" y="4437112"/>
            <a:chExt cx="665567" cy="7156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85BD94-28A7-4062-923C-2EA0FB2D4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1725" y="4437112"/>
              <a:ext cx="356245" cy="3625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DFB62C-1F32-4FC5-B3F9-1FAE71281A35}"/>
                </a:ext>
              </a:extLst>
            </p:cNvPr>
            <p:cNvSpPr txBox="1"/>
            <p:nvPr/>
          </p:nvSpPr>
          <p:spPr>
            <a:xfrm>
              <a:off x="7677066" y="4737261"/>
              <a:ext cx="66556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50" b="1" dirty="0"/>
                <a:t>System</a:t>
              </a:r>
              <a:br>
                <a:rPr lang="en-CA" sz="1050" b="1" dirty="0"/>
              </a:br>
              <a:r>
                <a:rPr lang="en-CA" sz="1050" b="1" dirty="0"/>
                <a:t>client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ADB72D-7FED-490D-9595-09349D323889}"/>
              </a:ext>
            </a:extLst>
          </p:cNvPr>
          <p:cNvGrpSpPr/>
          <p:nvPr/>
        </p:nvGrpSpPr>
        <p:grpSpPr>
          <a:xfrm>
            <a:off x="5769387" y="2567120"/>
            <a:ext cx="665567" cy="715647"/>
            <a:chOff x="7677066" y="4437112"/>
            <a:chExt cx="665567" cy="715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CA3D4D-E087-406E-A794-6CB6587A2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1725" y="4437112"/>
              <a:ext cx="356245" cy="3625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C9995F-E974-4DA0-BFA0-4E0AB76CB8E1}"/>
                </a:ext>
              </a:extLst>
            </p:cNvPr>
            <p:cNvSpPr txBox="1"/>
            <p:nvPr/>
          </p:nvSpPr>
          <p:spPr>
            <a:xfrm>
              <a:off x="7677066" y="4737261"/>
              <a:ext cx="66556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50" b="1" dirty="0"/>
                <a:t>System</a:t>
              </a:r>
              <a:br>
                <a:rPr lang="en-CA" sz="1050" b="1" dirty="0"/>
              </a:br>
              <a:r>
                <a:rPr lang="en-CA" sz="1050" b="1" dirty="0"/>
                <a:t>owner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784669-3E14-4750-91CA-7B5006205E04}"/>
              </a:ext>
            </a:extLst>
          </p:cNvPr>
          <p:cNvGrpSpPr/>
          <p:nvPr/>
        </p:nvGrpSpPr>
        <p:grpSpPr>
          <a:xfrm>
            <a:off x="2542346" y="3028310"/>
            <a:ext cx="813043" cy="715647"/>
            <a:chOff x="7603331" y="4437112"/>
            <a:chExt cx="813043" cy="71564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43D65A3-DCBA-41EA-9593-0FA300B9B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1725" y="4437112"/>
              <a:ext cx="356245" cy="36255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860C56-2346-4706-8855-26D5C044B946}"/>
                </a:ext>
              </a:extLst>
            </p:cNvPr>
            <p:cNvSpPr txBox="1"/>
            <p:nvPr/>
          </p:nvSpPr>
          <p:spPr>
            <a:xfrm>
              <a:off x="7603331" y="4737261"/>
              <a:ext cx="81304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50" b="1" dirty="0"/>
                <a:t>System</a:t>
              </a:r>
              <a:br>
                <a:rPr lang="en-CA" sz="1050" b="1" dirty="0"/>
              </a:br>
              <a:r>
                <a:rPr lang="en-CA" sz="1050" b="1" dirty="0"/>
                <a:t>Integrator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E90BCA5-2E02-4940-9658-3358C60FAA61}"/>
              </a:ext>
            </a:extLst>
          </p:cNvPr>
          <p:cNvGrpSpPr/>
          <p:nvPr/>
        </p:nvGrpSpPr>
        <p:grpSpPr>
          <a:xfrm>
            <a:off x="6527448" y="2728702"/>
            <a:ext cx="708848" cy="554065"/>
            <a:chOff x="7655427" y="4437112"/>
            <a:chExt cx="708848" cy="5540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336F6D9-857D-4A83-A9DE-285A2EC6A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1725" y="4437112"/>
              <a:ext cx="356245" cy="362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D01071-CC73-4CAD-ABD9-F23E8DFE4FBA}"/>
                </a:ext>
              </a:extLst>
            </p:cNvPr>
            <p:cNvSpPr txBox="1"/>
            <p:nvPr/>
          </p:nvSpPr>
          <p:spPr>
            <a:xfrm>
              <a:off x="7655427" y="4737261"/>
              <a:ext cx="7088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50" b="1" dirty="0"/>
                <a:t>Investor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A7692E-1E71-4204-B474-EA3058D446B0}"/>
              </a:ext>
            </a:extLst>
          </p:cNvPr>
          <p:cNvGrpSpPr/>
          <p:nvPr/>
        </p:nvGrpSpPr>
        <p:grpSpPr>
          <a:xfrm>
            <a:off x="2499627" y="1501239"/>
            <a:ext cx="813043" cy="554065"/>
            <a:chOff x="7603332" y="4437112"/>
            <a:chExt cx="813043" cy="55406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FD0CFB4-A768-4088-BFAF-3B76A31C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1725" y="4437112"/>
              <a:ext cx="356245" cy="36255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739895-A944-4C31-875F-6A85D48729BA}"/>
                </a:ext>
              </a:extLst>
            </p:cNvPr>
            <p:cNvSpPr txBox="1"/>
            <p:nvPr/>
          </p:nvSpPr>
          <p:spPr>
            <a:xfrm>
              <a:off x="7603332" y="4737261"/>
              <a:ext cx="81304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50" b="1" dirty="0"/>
                <a:t>Regulator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E79328-F3D6-4472-BE7C-AF61B419B77A}"/>
              </a:ext>
            </a:extLst>
          </p:cNvPr>
          <p:cNvGrpSpPr/>
          <p:nvPr/>
        </p:nvGrpSpPr>
        <p:grpSpPr>
          <a:xfrm>
            <a:off x="2223989" y="4326482"/>
            <a:ext cx="636714" cy="554065"/>
            <a:chOff x="7691495" y="4437112"/>
            <a:chExt cx="636714" cy="55406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3201C2-44C5-4D2C-9787-FB540FC0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1725" y="4437112"/>
              <a:ext cx="356245" cy="36255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5561F62-A474-4665-9CE8-F7324753B00B}"/>
                </a:ext>
              </a:extLst>
            </p:cNvPr>
            <p:cNvSpPr txBox="1"/>
            <p:nvPr/>
          </p:nvSpPr>
          <p:spPr>
            <a:xfrm>
              <a:off x="7691495" y="4737261"/>
              <a:ext cx="63671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50" b="1" dirty="0"/>
                <a:t>Hacker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E6115B6-8B4A-4D47-98BA-B3A98DA8DBE3}"/>
              </a:ext>
            </a:extLst>
          </p:cNvPr>
          <p:cNvSpPr txBox="1"/>
          <p:nvPr/>
        </p:nvSpPr>
        <p:spPr>
          <a:xfrm>
            <a:off x="215516" y="6362349"/>
            <a:ext cx="871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 algn="l"/>
            <a:r>
              <a:rPr lang="en-CA" sz="1200" b="1" dirty="0"/>
              <a:t>Based on I. Alexander: “Model-based Requirements Discovery” (http://www.scenarioplus.org.uk/papers/papers.htm)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B58DC4-198B-43DB-B7C7-A41B2266AD0C}"/>
              </a:ext>
            </a:extLst>
          </p:cNvPr>
          <p:cNvGrpSpPr/>
          <p:nvPr/>
        </p:nvGrpSpPr>
        <p:grpSpPr>
          <a:xfrm>
            <a:off x="4816952" y="3282767"/>
            <a:ext cx="3931512" cy="2463892"/>
            <a:chOff x="4816952" y="3282767"/>
            <a:chExt cx="3931512" cy="2463892"/>
          </a:xfrm>
        </p:grpSpPr>
        <p:sp>
          <p:nvSpPr>
            <p:cNvPr id="10" name="Callout: Line with Accent Bar 9">
              <a:extLst>
                <a:ext uri="{FF2B5EF4-FFF2-40B4-BE49-F238E27FC236}">
                  <a16:creationId xmlns:a16="http://schemas.microsoft.com/office/drawing/2014/main" id="{5C31672D-11ED-4E92-8CED-99B5A45FC4AF}"/>
                </a:ext>
              </a:extLst>
            </p:cNvPr>
            <p:cNvSpPr/>
            <p:nvPr/>
          </p:nvSpPr>
          <p:spPr bwMode="auto">
            <a:xfrm>
              <a:off x="6779781" y="4398598"/>
              <a:ext cx="1968683" cy="1348061"/>
            </a:xfrm>
            <a:prstGeom prst="accentCallout1">
              <a:avLst>
                <a:gd name="adj1" fmla="val 18750"/>
                <a:gd name="adj2" fmla="val -8333"/>
                <a:gd name="adj3" fmla="val -85521"/>
                <a:gd name="adj4" fmla="val -29825"/>
              </a:avLst>
            </a:prstGeom>
            <a:solidFill>
              <a:srgbClr val="99FFCC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90000"/>
                </a:lnSpc>
                <a:buClrTx/>
              </a:pPr>
              <a:r>
                <a:rPr lang="en-CA" sz="1400" b="1" i="1" dirty="0">
                  <a:solidFill>
                    <a:prstClr val="black"/>
                  </a:solidFill>
                  <a:latin typeface="Comic Sans MS" panose="030F0702030302020204" pitchFamily="66" charset="0"/>
                  <a:cs typeface="+mn-cs"/>
                </a:rPr>
                <a:t>NB: The Agile Manifesto only refers to something called “customer” and “business people”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06C04DF-E401-4EB2-AF1E-555198F30703}"/>
                </a:ext>
              </a:extLst>
            </p:cNvPr>
            <p:cNvGrpSpPr/>
            <p:nvPr/>
          </p:nvGrpSpPr>
          <p:grpSpPr>
            <a:xfrm>
              <a:off x="4816952" y="4239591"/>
              <a:ext cx="1771272" cy="784289"/>
              <a:chOff x="4816952" y="4239591"/>
              <a:chExt cx="1771272" cy="784289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91CD340-1F2D-4333-BCD1-F44A113708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4816952" y="4326482"/>
                <a:ext cx="1771272" cy="69739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2450379-38BB-4868-B610-8F10297635E2}"/>
                  </a:ext>
                </a:extLst>
              </p:cNvPr>
              <p:cNvSpPr txBox="1"/>
              <p:nvPr/>
            </p:nvSpPr>
            <p:spPr>
              <a:xfrm>
                <a:off x="5606654" y="4239591"/>
                <a:ext cx="200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432B1B1-D3FD-4B1A-B993-7CD4FF07CF31}"/>
                </a:ext>
              </a:extLst>
            </p:cNvPr>
            <p:cNvGrpSpPr/>
            <p:nvPr/>
          </p:nvGrpSpPr>
          <p:grpSpPr>
            <a:xfrm>
              <a:off x="6634065" y="3282767"/>
              <a:ext cx="380652" cy="1309730"/>
              <a:chOff x="4636992" y="4168386"/>
              <a:chExt cx="380652" cy="1309730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A08455B-4217-4405-A540-E4C27D5E193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636992" y="4168386"/>
                <a:ext cx="217009" cy="130973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9016312-8DAE-4FCD-BD1D-876221C517AE}"/>
                  </a:ext>
                </a:extLst>
              </p:cNvPr>
              <p:cNvSpPr txBox="1"/>
              <p:nvPr/>
            </p:nvSpPr>
            <p:spPr>
              <a:xfrm>
                <a:off x="4816952" y="4643941"/>
                <a:ext cx="200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8467F55-1D6D-4706-925A-DBE90CA16E4A}"/>
                </a:ext>
              </a:extLst>
            </p:cNvPr>
            <p:cNvSpPr txBox="1"/>
            <p:nvPr/>
          </p:nvSpPr>
          <p:spPr>
            <a:xfrm>
              <a:off x="6095705" y="3676193"/>
              <a:ext cx="20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6032ED-1810-451E-D8EC-FA8B9F5B7595}"/>
              </a:ext>
            </a:extLst>
          </p:cNvPr>
          <p:cNvGrpSpPr/>
          <p:nvPr/>
        </p:nvGrpSpPr>
        <p:grpSpPr>
          <a:xfrm>
            <a:off x="4157463" y="5424272"/>
            <a:ext cx="829074" cy="715647"/>
            <a:chOff x="7595318" y="4437112"/>
            <a:chExt cx="829074" cy="71564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9E18417-BC95-36FA-F4A1-8CAB02AD9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1725" y="4437112"/>
              <a:ext cx="356245" cy="36255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EA069C6-13F4-07FD-B43C-B4219CA7C336}"/>
                </a:ext>
              </a:extLst>
            </p:cNvPr>
            <p:cNvSpPr txBox="1"/>
            <p:nvPr/>
          </p:nvSpPr>
          <p:spPr>
            <a:xfrm>
              <a:off x="7595318" y="4737261"/>
              <a:ext cx="82907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50" b="1" dirty="0">
                  <a:solidFill>
                    <a:srgbClr val="FF0000"/>
                  </a:solidFill>
                </a:rPr>
                <a:t>Innocent</a:t>
              </a:r>
              <a:br>
                <a:rPr lang="en-CA" sz="1050" b="1" dirty="0">
                  <a:solidFill>
                    <a:srgbClr val="FF0000"/>
                  </a:solidFill>
                </a:rPr>
              </a:br>
              <a:r>
                <a:rPr lang="en-CA" sz="1050" b="1" dirty="0">
                  <a:solidFill>
                    <a:srgbClr val="FF0000"/>
                  </a:solidFill>
                </a:rPr>
                <a:t>bystander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43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A75B6-A88E-4B7F-864C-0726EA6D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The Broader Perspective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71023-949E-4912-8CEF-1D7FE7FC0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3309959"/>
            <a:ext cx="8686800" cy="3548042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Constructing this type of model does not involve any coding!</a:t>
            </a:r>
          </a:p>
          <a:p>
            <a:pPr lvl="1"/>
            <a:r>
              <a:rPr lang="en-CA" dirty="0"/>
              <a:t>Precedes even use-case definition (Agile Manifesto: “Produce only code and tests”?!?)</a:t>
            </a:r>
          </a:p>
          <a:p>
            <a:r>
              <a:rPr lang="en-CA" dirty="0"/>
              <a:t>Requires expertise from multiple diverse disciplines:</a:t>
            </a:r>
          </a:p>
          <a:p>
            <a:pPr lvl="1"/>
            <a:r>
              <a:rPr lang="en-CA" dirty="0"/>
              <a:t>Problem domain</a:t>
            </a:r>
          </a:p>
          <a:p>
            <a:pPr lvl="1"/>
            <a:r>
              <a:rPr lang="en-CA" dirty="0"/>
              <a:t>Software engineering</a:t>
            </a:r>
          </a:p>
          <a:p>
            <a:pPr lvl="1"/>
            <a:r>
              <a:rPr lang="en-CA" dirty="0"/>
              <a:t>Sociology</a:t>
            </a:r>
          </a:p>
          <a:p>
            <a:pPr lvl="1"/>
            <a:r>
              <a:rPr lang="en-CA" dirty="0"/>
              <a:t>Ethics </a:t>
            </a:r>
          </a:p>
          <a:p>
            <a:pPr lvl="1"/>
            <a:r>
              <a:rPr lang="en-CA" dirty="0"/>
              <a:t>Psychology</a:t>
            </a:r>
          </a:p>
          <a:p>
            <a:pPr lvl="1"/>
            <a:r>
              <a:rPr lang="en-CA" dirty="0"/>
              <a:t>Human factors</a:t>
            </a:r>
          </a:p>
          <a:p>
            <a:pPr lvl="1"/>
            <a:r>
              <a:rPr lang="en-CA" dirty="0"/>
              <a:t>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F0E3E-2C04-45F1-884D-789A780D4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692696"/>
            <a:ext cx="2565891" cy="2534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F28A8B-2342-4696-87B7-81996B92C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54" y="716335"/>
            <a:ext cx="3907530" cy="24868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378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179811D-A233-47A0-9FB7-0D5495E88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59" y="1013933"/>
            <a:ext cx="1007651" cy="1272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E017F6-7EBB-4FF3-9221-C6FACEE3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400" dirty="0"/>
              <a:t>Personas: Transforming “Users” into Humans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A7980-CDAC-4CE3-830B-7770DAE23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2567992"/>
            <a:ext cx="8686800" cy="1656185"/>
          </a:xfrm>
        </p:spPr>
        <p:txBody>
          <a:bodyPr/>
          <a:lstStyle/>
          <a:p>
            <a:r>
              <a:rPr lang="en-CA" dirty="0"/>
              <a:t>The traditional “user” concept tends to be abstract and reductionist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ADA8E4-670E-469F-94A9-DE565363C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914400"/>
            <a:ext cx="1320180" cy="1377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ACE407-E6CB-438B-89CF-13FC4040F708}"/>
              </a:ext>
            </a:extLst>
          </p:cNvPr>
          <p:cNvSpPr txBox="1"/>
          <p:nvPr/>
        </p:nvSpPr>
        <p:spPr>
          <a:xfrm>
            <a:off x="2124190" y="2279960"/>
            <a:ext cx="119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0070C0"/>
                </a:solidFill>
              </a:rPr>
              <a:t>“</a:t>
            </a:r>
            <a:r>
              <a:rPr lang="en-CA" sz="1600" b="1" dirty="0">
                <a:solidFill>
                  <a:srgbClr val="0070C0"/>
                </a:solidFill>
              </a:rPr>
              <a:t>USER</a:t>
            </a:r>
            <a:r>
              <a:rPr lang="en-CA" sz="1400" b="1" dirty="0">
                <a:solidFill>
                  <a:srgbClr val="0070C0"/>
                </a:solidFill>
              </a:rPr>
              <a:t>”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EA046B-DACA-4FC6-8991-129409E1EA09}"/>
              </a:ext>
            </a:extLst>
          </p:cNvPr>
          <p:cNvGrpSpPr/>
          <p:nvPr/>
        </p:nvGrpSpPr>
        <p:grpSpPr>
          <a:xfrm>
            <a:off x="3635896" y="908720"/>
            <a:ext cx="3096344" cy="1709794"/>
            <a:chOff x="3635896" y="1049648"/>
            <a:chExt cx="3096344" cy="17097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EE483A-D364-4725-B054-78BA5DA0F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5166" y="1049648"/>
              <a:ext cx="1477074" cy="14432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819FC6-2AC6-4DC0-81B7-9182215D198A}"/>
                </a:ext>
              </a:extLst>
            </p:cNvPr>
            <p:cNvSpPr txBox="1"/>
            <p:nvPr/>
          </p:nvSpPr>
          <p:spPr>
            <a:xfrm>
              <a:off x="5395623" y="2420888"/>
              <a:ext cx="11961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PERSONA</a:t>
              </a:r>
              <a:endParaRPr lang="en-CA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12" name="Arrow: Notched Right 11">
              <a:extLst>
                <a:ext uri="{FF2B5EF4-FFF2-40B4-BE49-F238E27FC236}">
                  <a16:creationId xmlns:a16="http://schemas.microsoft.com/office/drawing/2014/main" id="{0E42AF36-6CCB-4AB3-9311-BE0C4F546F33}"/>
                </a:ext>
              </a:extLst>
            </p:cNvPr>
            <p:cNvSpPr/>
            <p:nvPr/>
          </p:nvSpPr>
          <p:spPr bwMode="auto">
            <a:xfrm>
              <a:off x="3635896" y="1555248"/>
              <a:ext cx="1477074" cy="432048"/>
            </a:xfrm>
            <a:prstGeom prst="notchedRightArrow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AFCBD0B-19E8-463A-A724-3FBAD75A94D3}"/>
              </a:ext>
            </a:extLst>
          </p:cNvPr>
          <p:cNvSpPr txBox="1">
            <a:spLocks/>
          </p:cNvSpPr>
          <p:nvPr/>
        </p:nvSpPr>
        <p:spPr bwMode="auto">
          <a:xfrm>
            <a:off x="228598" y="3481066"/>
            <a:ext cx="8735889" cy="369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346075" indent="-346075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Font typeface="Wingdings" pitchFamily="2" charset="2"/>
              <a:buChar char="w"/>
              <a:defRPr sz="2400" b="1" i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684213" indent="-336550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Font typeface="Wingdings" pitchFamily="2" charset="2"/>
              <a:buChar char="§"/>
              <a:defRPr sz="20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2pPr>
            <a:lvl3pPr marL="915988" indent="-230188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•"/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 marL="1146175" indent="-228600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–"/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 marL="1714500" indent="-276225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•"/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  <a:lvl6pPr marL="21717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6289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0861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5433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A" kern="0" dirty="0"/>
              <a:t>“Persona” concept:</a:t>
            </a:r>
          </a:p>
          <a:p>
            <a:pPr lvl="1"/>
            <a:r>
              <a:rPr lang="en-CA" kern="0" dirty="0"/>
              <a:t>An imagined individual that typifies a category of system users with shared goals</a:t>
            </a:r>
          </a:p>
          <a:p>
            <a:pPr lvl="2">
              <a:buFontTx/>
            </a:pPr>
            <a:r>
              <a:rPr lang="en-CA" kern="0" dirty="0"/>
              <a:t>Conceived by Alan Cooper in 1980 as a refined </a:t>
            </a:r>
            <a:r>
              <a:rPr lang="en-CA" i="1" u="sng" kern="0" dirty="0"/>
              <a:t>human-centric </a:t>
            </a:r>
            <a:r>
              <a:rPr lang="en-CA" kern="0" dirty="0"/>
              <a:t>requirements engineering method</a:t>
            </a:r>
          </a:p>
          <a:p>
            <a:pPr lvl="1"/>
            <a:r>
              <a:rPr lang="en-CA" kern="0" dirty="0"/>
              <a:t>The clear “humanity” of personas tends to create a closer </a:t>
            </a:r>
            <a:r>
              <a:rPr lang="en-CA" u="sng" kern="0" dirty="0"/>
              <a:t>empathetic bond and a deeper appreciation of human factors</a:t>
            </a:r>
          </a:p>
        </p:txBody>
      </p:sp>
    </p:spTree>
    <p:extLst>
      <p:ext uri="{BB962C8B-B14F-4D97-AF65-F5344CB8AC3E}">
        <p14:creationId xmlns:p14="http://schemas.microsoft.com/office/powerpoint/2010/main" val="187988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utoUpdateAnimBg="0"/>
      <p:bldP spid="14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0FE7A-B3EE-4A37-BC81-0CD4983F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Example: Persona for a Parking App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D977D-EB3F-43DA-86B7-9B9A4B63C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3692470" cy="1302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4E793-8A20-47BB-90F4-8E6CB4565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988840"/>
            <a:ext cx="5581842" cy="120781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023F4F3-8C71-4844-8638-80FFB756FD12}"/>
              </a:ext>
            </a:extLst>
          </p:cNvPr>
          <p:cNvGrpSpPr/>
          <p:nvPr/>
        </p:nvGrpSpPr>
        <p:grpSpPr>
          <a:xfrm>
            <a:off x="3995936" y="722296"/>
            <a:ext cx="2952327" cy="1172266"/>
            <a:chOff x="3995936" y="722296"/>
            <a:chExt cx="2952327" cy="1172266"/>
          </a:xfrm>
        </p:grpSpPr>
        <p:sp>
          <p:nvSpPr>
            <p:cNvPr id="14" name="Callout: Line with Accent Bar 13">
              <a:extLst>
                <a:ext uri="{FF2B5EF4-FFF2-40B4-BE49-F238E27FC236}">
                  <a16:creationId xmlns:a16="http://schemas.microsoft.com/office/drawing/2014/main" id="{2CFF2812-9560-40B4-8E8E-2DEFB78B85FD}"/>
                </a:ext>
              </a:extLst>
            </p:cNvPr>
            <p:cNvSpPr/>
            <p:nvPr/>
          </p:nvSpPr>
          <p:spPr bwMode="auto">
            <a:xfrm>
              <a:off x="5076056" y="1137093"/>
              <a:ext cx="1872207" cy="342671"/>
            </a:xfrm>
            <a:prstGeom prst="accentCallout1">
              <a:avLst>
                <a:gd name="adj1" fmla="val 50282"/>
                <a:gd name="adj2" fmla="val -9263"/>
                <a:gd name="adj3" fmla="val 51469"/>
                <a:gd name="adj4" fmla="val -40831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latin typeface="Arial Narrow" pitchFamily="34" charset="0"/>
                  <a:cs typeface="Arial" charset="0"/>
                </a:rPr>
                <a:t>Demographics</a:t>
              </a:r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269A0A43-A5A6-4265-9CE1-91B5E69FF679}"/>
                </a:ext>
              </a:extLst>
            </p:cNvPr>
            <p:cNvSpPr/>
            <p:nvPr/>
          </p:nvSpPr>
          <p:spPr>
            <a:xfrm>
              <a:off x="3995936" y="722296"/>
              <a:ext cx="345562" cy="1172266"/>
            </a:xfrm>
            <a:prstGeom prst="righ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96141E-7E20-4697-88DF-AC064FFBCEC2}"/>
              </a:ext>
            </a:extLst>
          </p:cNvPr>
          <p:cNvGrpSpPr/>
          <p:nvPr/>
        </p:nvGrpSpPr>
        <p:grpSpPr>
          <a:xfrm>
            <a:off x="5761355" y="2212805"/>
            <a:ext cx="2915100" cy="965434"/>
            <a:chOff x="5761355" y="2212805"/>
            <a:chExt cx="2915100" cy="965434"/>
          </a:xfrm>
        </p:grpSpPr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2F7BAB7C-83E1-4BCE-83F9-CF85304C24D7}"/>
                </a:ext>
              </a:extLst>
            </p:cNvPr>
            <p:cNvSpPr/>
            <p:nvPr/>
          </p:nvSpPr>
          <p:spPr>
            <a:xfrm>
              <a:off x="5761355" y="2212805"/>
              <a:ext cx="345562" cy="965434"/>
            </a:xfrm>
            <a:prstGeom prst="righ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" name="Callout: Line with Accent Bar 15">
              <a:extLst>
                <a:ext uri="{FF2B5EF4-FFF2-40B4-BE49-F238E27FC236}">
                  <a16:creationId xmlns:a16="http://schemas.microsoft.com/office/drawing/2014/main" id="{FDCCAB9D-B491-4F45-9488-00A4F09E7266}"/>
                </a:ext>
              </a:extLst>
            </p:cNvPr>
            <p:cNvSpPr/>
            <p:nvPr/>
          </p:nvSpPr>
          <p:spPr bwMode="auto">
            <a:xfrm>
              <a:off x="6804248" y="2524186"/>
              <a:ext cx="1872207" cy="342671"/>
            </a:xfrm>
            <a:prstGeom prst="accentCallout1">
              <a:avLst>
                <a:gd name="adj1" fmla="val 50282"/>
                <a:gd name="adj2" fmla="val -9263"/>
                <a:gd name="adj3" fmla="val 51469"/>
                <a:gd name="adj4" fmla="val -40831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latin typeface="Arial Narrow" pitchFamily="34" charset="0"/>
                  <a:cs typeface="Arial" charset="0"/>
                </a:rPr>
                <a:t>Goals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D5E566-78C4-43F8-AB92-2B7D872A50FA}"/>
              </a:ext>
            </a:extLst>
          </p:cNvPr>
          <p:cNvGrpSpPr/>
          <p:nvPr/>
        </p:nvGrpSpPr>
        <p:grpSpPr>
          <a:xfrm>
            <a:off x="5761355" y="3309353"/>
            <a:ext cx="3203647" cy="1665543"/>
            <a:chOff x="5761355" y="3309353"/>
            <a:chExt cx="3203647" cy="1665543"/>
          </a:xfrm>
        </p:grpSpPr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E6CDDCFC-9153-4708-82F8-9E196D43087A}"/>
                </a:ext>
              </a:extLst>
            </p:cNvPr>
            <p:cNvSpPr/>
            <p:nvPr/>
          </p:nvSpPr>
          <p:spPr>
            <a:xfrm>
              <a:off x="5761355" y="3309353"/>
              <a:ext cx="345562" cy="1665543"/>
            </a:xfrm>
            <a:prstGeom prst="righ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Callout: Line with Accent Bar 16">
              <a:extLst>
                <a:ext uri="{FF2B5EF4-FFF2-40B4-BE49-F238E27FC236}">
                  <a16:creationId xmlns:a16="http://schemas.microsoft.com/office/drawing/2014/main" id="{617D5F72-709A-4420-A677-605E8C0DEADE}"/>
                </a:ext>
              </a:extLst>
            </p:cNvPr>
            <p:cNvSpPr/>
            <p:nvPr/>
          </p:nvSpPr>
          <p:spPr bwMode="auto">
            <a:xfrm>
              <a:off x="6832970" y="3970788"/>
              <a:ext cx="2132032" cy="342671"/>
            </a:xfrm>
            <a:prstGeom prst="accentCallout1">
              <a:avLst>
                <a:gd name="adj1" fmla="val 50282"/>
                <a:gd name="adj2" fmla="val -9263"/>
                <a:gd name="adj3" fmla="val 51469"/>
                <a:gd name="adj4" fmla="val -40831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latin typeface="Arial Narrow" pitchFamily="34" charset="0"/>
                  <a:cs typeface="Arial" charset="0"/>
                </a:rPr>
                <a:t>Key human aspect characteristics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B7C4C4-F316-4BD2-8BD9-8DEE172F3464}"/>
              </a:ext>
            </a:extLst>
          </p:cNvPr>
          <p:cNvGrpSpPr/>
          <p:nvPr/>
        </p:nvGrpSpPr>
        <p:grpSpPr>
          <a:xfrm>
            <a:off x="5772272" y="5106010"/>
            <a:ext cx="2904183" cy="1105970"/>
            <a:chOff x="5772272" y="5106010"/>
            <a:chExt cx="2904183" cy="1105970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F5E9A27C-0110-4380-B2A8-E3CC172B2359}"/>
                </a:ext>
              </a:extLst>
            </p:cNvPr>
            <p:cNvSpPr/>
            <p:nvPr/>
          </p:nvSpPr>
          <p:spPr>
            <a:xfrm>
              <a:off x="5772272" y="5106010"/>
              <a:ext cx="345562" cy="1105970"/>
            </a:xfrm>
            <a:prstGeom prst="righ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Callout: Line with Accent Bar 17">
              <a:extLst>
                <a:ext uri="{FF2B5EF4-FFF2-40B4-BE49-F238E27FC236}">
                  <a16:creationId xmlns:a16="http://schemas.microsoft.com/office/drawing/2014/main" id="{A5EAF03F-DC6E-406F-9112-E88CE0D559AC}"/>
                </a:ext>
              </a:extLst>
            </p:cNvPr>
            <p:cNvSpPr/>
            <p:nvPr/>
          </p:nvSpPr>
          <p:spPr bwMode="auto">
            <a:xfrm>
              <a:off x="6804248" y="5487659"/>
              <a:ext cx="1872207" cy="342671"/>
            </a:xfrm>
            <a:prstGeom prst="accentCallout1">
              <a:avLst>
                <a:gd name="adj1" fmla="val 50282"/>
                <a:gd name="adj2" fmla="val -9263"/>
                <a:gd name="adj3" fmla="val 51469"/>
                <a:gd name="adj4" fmla="val -40831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latin typeface="Arial Narrow" pitchFamily="34" charset="0"/>
                  <a:cs typeface="Arial" charset="0"/>
                </a:rPr>
                <a:t>Key Frustrations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EB07FF-FA7F-4405-87E0-30D46C2E41C6}"/>
              </a:ext>
            </a:extLst>
          </p:cNvPr>
          <p:cNvGrpSpPr/>
          <p:nvPr/>
        </p:nvGrpSpPr>
        <p:grpSpPr>
          <a:xfrm>
            <a:off x="178998" y="3290935"/>
            <a:ext cx="5659487" cy="1725453"/>
            <a:chOff x="178998" y="3290935"/>
            <a:chExt cx="5659487" cy="17254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3EA59E-335A-4A3B-B68F-EB2E101DE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998" y="3290935"/>
              <a:ext cx="5659487" cy="172545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69250D-607F-4EB0-AAE0-1E52B3F445E6}"/>
                </a:ext>
              </a:extLst>
            </p:cNvPr>
            <p:cNvSpPr/>
            <p:nvPr/>
          </p:nvSpPr>
          <p:spPr bwMode="auto">
            <a:xfrm>
              <a:off x="755576" y="4005064"/>
              <a:ext cx="3312368" cy="216024"/>
            </a:xfrm>
            <a:prstGeom prst="rect">
              <a:avLst/>
            </a:prstGeom>
            <a:solidFill>
              <a:srgbClr val="FFFF00">
                <a:alpha val="23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3CC524-505E-4651-89CE-0776AA3BE199}"/>
              </a:ext>
            </a:extLst>
          </p:cNvPr>
          <p:cNvGrpSpPr/>
          <p:nvPr/>
        </p:nvGrpSpPr>
        <p:grpSpPr>
          <a:xfrm>
            <a:off x="174062" y="5029154"/>
            <a:ext cx="5659487" cy="1354481"/>
            <a:chOff x="174062" y="5029154"/>
            <a:chExt cx="5659487" cy="13544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D3DD35-491F-4EE6-B600-1EBCB100A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062" y="5029154"/>
              <a:ext cx="5659487" cy="13544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8CFC30-5D4C-47E8-BF33-0B52B45CFC78}"/>
                </a:ext>
              </a:extLst>
            </p:cNvPr>
            <p:cNvSpPr/>
            <p:nvPr/>
          </p:nvSpPr>
          <p:spPr bwMode="auto">
            <a:xfrm>
              <a:off x="971599" y="5198014"/>
              <a:ext cx="4789755" cy="216024"/>
            </a:xfrm>
            <a:prstGeom prst="rect">
              <a:avLst/>
            </a:prstGeom>
            <a:solidFill>
              <a:srgbClr val="FFFF00">
                <a:alpha val="23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32D14FA-88A4-44A0-9C40-472996FC4BE8}"/>
                </a:ext>
              </a:extLst>
            </p:cNvPr>
            <p:cNvSpPr/>
            <p:nvPr/>
          </p:nvSpPr>
          <p:spPr bwMode="auto">
            <a:xfrm>
              <a:off x="174063" y="5412252"/>
              <a:ext cx="5576374" cy="216024"/>
            </a:xfrm>
            <a:prstGeom prst="rect">
              <a:avLst/>
            </a:prstGeom>
            <a:solidFill>
              <a:srgbClr val="FFFF00">
                <a:alpha val="23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19B95F-D956-4F3D-9B3D-125B52650A3A}"/>
                </a:ext>
              </a:extLst>
            </p:cNvPr>
            <p:cNvSpPr/>
            <p:nvPr/>
          </p:nvSpPr>
          <p:spPr bwMode="auto">
            <a:xfrm>
              <a:off x="218199" y="5614306"/>
              <a:ext cx="5576374" cy="216024"/>
            </a:xfrm>
            <a:prstGeom prst="rect">
              <a:avLst/>
            </a:prstGeom>
            <a:solidFill>
              <a:srgbClr val="FFFF00">
                <a:alpha val="23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CC8446-7FAD-4C2E-B74D-E9C206420A83}"/>
                </a:ext>
              </a:extLst>
            </p:cNvPr>
            <p:cNvSpPr/>
            <p:nvPr/>
          </p:nvSpPr>
          <p:spPr bwMode="auto">
            <a:xfrm>
              <a:off x="207049" y="5819355"/>
              <a:ext cx="692543" cy="216024"/>
            </a:xfrm>
            <a:prstGeom prst="rect">
              <a:avLst/>
            </a:prstGeom>
            <a:solidFill>
              <a:srgbClr val="FFFF00">
                <a:alpha val="23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77E89AA-98AE-4DEA-AC2A-1F1409296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590" y="717265"/>
            <a:ext cx="1163175" cy="128046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9DE3A97-AFF2-4A6B-922D-2AD99605BA05}"/>
              </a:ext>
            </a:extLst>
          </p:cNvPr>
          <p:cNvSpPr txBox="1"/>
          <p:nvPr/>
        </p:nvSpPr>
        <p:spPr>
          <a:xfrm>
            <a:off x="228599" y="6400800"/>
            <a:ext cx="5207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 algn="l"/>
            <a:r>
              <a:rPr lang="en-CA" sz="1200" b="1" dirty="0"/>
              <a:t>Based on presentation by Prof. John Grundy, Monash University</a:t>
            </a:r>
          </a:p>
        </p:txBody>
      </p:sp>
    </p:spTree>
    <p:extLst>
      <p:ext uri="{BB962C8B-B14F-4D97-AF65-F5344CB8AC3E}">
        <p14:creationId xmlns:p14="http://schemas.microsoft.com/office/powerpoint/2010/main" val="36397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22F-83F6-4B92-ACF9-DB4D793C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Human Factors and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F399F-050D-4410-82CE-1D1F03E4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3235920"/>
            <a:ext cx="8686800" cy="3361432"/>
          </a:xfrm>
        </p:spPr>
        <p:txBody>
          <a:bodyPr>
            <a:normAutofit fontScale="85000" lnSpcReduction="20000"/>
          </a:bodyPr>
          <a:lstStyle/>
          <a:p>
            <a:r>
              <a:rPr lang="en-CA" dirty="0"/>
              <a:t>Humanity is becoming increasingly dependent on software-based systems</a:t>
            </a:r>
          </a:p>
          <a:p>
            <a:pPr lvl="1"/>
            <a:r>
              <a:rPr lang="en-CA" dirty="0"/>
              <a:t>Smartphones, web-based services, cloud, etc.</a:t>
            </a:r>
          </a:p>
          <a:p>
            <a:pPr lvl="1"/>
            <a:r>
              <a:rPr lang="en-CA" dirty="0"/>
              <a:t>No longer just the domain of specialist users  </a:t>
            </a:r>
          </a:p>
          <a:p>
            <a:r>
              <a:rPr lang="en-CA" dirty="0"/>
              <a:t>The current models of human-computer interaction </a:t>
            </a:r>
            <a:r>
              <a:rPr lang="en-CA" i="1" u="sng" dirty="0"/>
              <a:t>must</a:t>
            </a:r>
            <a:r>
              <a:rPr lang="en-CA" dirty="0"/>
              <a:t> now evolve to cope with the immense diversity of human needs and idiosyncrasies</a:t>
            </a:r>
          </a:p>
          <a:p>
            <a:r>
              <a:rPr lang="en-CA" dirty="0"/>
              <a:t>How can software engineering methods and technologies be extended to address this issue?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CDEBE-7386-4DDC-A51C-15DA16CBE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692696"/>
            <a:ext cx="3167384" cy="246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87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C6CA0-E9AD-4353-ADB9-FF351E96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/>
              <a:t>Example: Implicit Bias in Software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1D030-5CDF-42D0-8C2C-11A50EA74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Implicit built-in assumptions in software that may unfairly discriminate:</a:t>
            </a:r>
          </a:p>
          <a:p>
            <a:pPr lvl="1"/>
            <a:r>
              <a:rPr lang="en-CA" dirty="0"/>
              <a:t>Age</a:t>
            </a:r>
          </a:p>
          <a:p>
            <a:pPr lvl="1"/>
            <a:r>
              <a:rPr lang="en-CA" dirty="0"/>
              <a:t>Gender</a:t>
            </a:r>
          </a:p>
          <a:p>
            <a:pPr lvl="1"/>
            <a:r>
              <a:rPr lang="en-CA" dirty="0"/>
              <a:t>Ethnicity</a:t>
            </a:r>
          </a:p>
          <a:p>
            <a:pPr lvl="1"/>
            <a:r>
              <a:rPr lang="en-CA" dirty="0"/>
              <a:t>Physical challenges</a:t>
            </a:r>
          </a:p>
          <a:p>
            <a:pPr lvl="1"/>
            <a:r>
              <a:rPr lang="en-CA" dirty="0"/>
              <a:t>Language</a:t>
            </a:r>
          </a:p>
          <a:p>
            <a:pPr lvl="1"/>
            <a:r>
              <a:rPr lang="en-CA" dirty="0"/>
              <a:t>Culture</a:t>
            </a:r>
          </a:p>
          <a:p>
            <a:pPr lvl="1"/>
            <a:r>
              <a:rPr lang="en-CA" dirty="0"/>
              <a:t>Socio-economic status</a:t>
            </a:r>
          </a:p>
          <a:p>
            <a:pPr lvl="1"/>
            <a:r>
              <a:rPr lang="en-CA" dirty="0"/>
              <a:t>Health</a:t>
            </a:r>
          </a:p>
          <a:p>
            <a:pPr lvl="1"/>
            <a:r>
              <a:rPr lang="en-CA" dirty="0"/>
              <a:t>Education</a:t>
            </a:r>
          </a:p>
          <a:p>
            <a:pPr lvl="1"/>
            <a:r>
              <a:rPr lang="en-CA" dirty="0"/>
              <a:t>etc.</a:t>
            </a:r>
          </a:p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90CEE-EB81-4BA0-885E-6135C3363A50}"/>
              </a:ext>
            </a:extLst>
          </p:cNvPr>
          <p:cNvSpPr txBox="1"/>
          <p:nvPr/>
        </p:nvSpPr>
        <p:spPr>
          <a:xfrm>
            <a:off x="228599" y="6400800"/>
            <a:ext cx="871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 algn="l"/>
            <a:r>
              <a:rPr lang="en-CA" sz="1200" b="1" dirty="0"/>
              <a:t>Based on presentation by Prof. John Grundy, Monash University</a:t>
            </a:r>
          </a:p>
        </p:txBody>
      </p:sp>
      <p:sp>
        <p:nvSpPr>
          <p:cNvPr id="5" name="Rounded Rectangle 31">
            <a:extLst>
              <a:ext uri="{FF2B5EF4-FFF2-40B4-BE49-F238E27FC236}">
                <a16:creationId xmlns:a16="http://schemas.microsoft.com/office/drawing/2014/main" id="{A37AEE4C-ACCC-4B67-A740-916EE5F3818E}"/>
              </a:ext>
            </a:extLst>
          </p:cNvPr>
          <p:cNvSpPr/>
          <p:nvPr/>
        </p:nvSpPr>
        <p:spPr bwMode="auto">
          <a:xfrm>
            <a:off x="4644008" y="1772816"/>
            <a:ext cx="3816424" cy="664501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How</a:t>
            </a:r>
            <a:r>
              <a:rPr kumimoji="0" lang="en-CA" sz="2000" b="1" i="1" u="none" strike="noStrike" cap="none" normalizeH="0" dirty="0">
                <a:ln>
                  <a:noFill/>
                </a:ln>
                <a:latin typeface="Comic Sans MS" panose="030F0702030302020204" pitchFamily="66" charset="0"/>
              </a:rPr>
              <a:t> can we detect design flaws of this type?</a:t>
            </a:r>
            <a:endParaRPr kumimoji="0" lang="en-CA" sz="2000" b="1" i="1" u="none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6" name="Rounded Rectangle 31">
            <a:extLst>
              <a:ext uri="{FF2B5EF4-FFF2-40B4-BE49-F238E27FC236}">
                <a16:creationId xmlns:a16="http://schemas.microsoft.com/office/drawing/2014/main" id="{A2B15059-7483-47CD-A68C-40C60257F718}"/>
              </a:ext>
            </a:extLst>
          </p:cNvPr>
          <p:cNvSpPr/>
          <p:nvPr/>
        </p:nvSpPr>
        <p:spPr bwMode="auto">
          <a:xfrm>
            <a:off x="4644008" y="2612734"/>
            <a:ext cx="3816424" cy="664501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How</a:t>
            </a:r>
            <a:r>
              <a:rPr kumimoji="0" lang="en-CA" sz="2000" b="1" i="1" u="none" strike="noStrike" cap="none" normalizeH="0" dirty="0">
                <a:ln>
                  <a:noFill/>
                </a:ln>
                <a:latin typeface="Comic Sans MS" panose="030F0702030302020204" pitchFamily="66" charset="0"/>
              </a:rPr>
              <a:t> should we design software to avoid them?</a:t>
            </a:r>
            <a:endParaRPr kumimoji="0" lang="en-CA" sz="2000" b="1" i="1" u="none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BFE52302-0CDC-4E68-85EF-ECC7267E8EEF}"/>
              </a:ext>
            </a:extLst>
          </p:cNvPr>
          <p:cNvSpPr/>
          <p:nvPr/>
        </p:nvSpPr>
        <p:spPr bwMode="auto">
          <a:xfrm>
            <a:off x="4640235" y="3452652"/>
            <a:ext cx="3816424" cy="664500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How</a:t>
            </a:r>
            <a:r>
              <a:rPr kumimoji="0" lang="en-CA" sz="2000" b="1" i="1" u="none" strike="noStrike" cap="none" normalizeH="0" dirty="0">
                <a:ln>
                  <a:noFill/>
                </a:ln>
                <a:latin typeface="Comic Sans MS" panose="030F0702030302020204" pitchFamily="66" charset="0"/>
              </a:rPr>
              <a:t> can we make designers aware of these?</a:t>
            </a:r>
            <a:endParaRPr kumimoji="0" lang="en-CA" sz="2000" b="1" i="1" u="none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8" name="Rounded Rectangle 31">
            <a:extLst>
              <a:ext uri="{FF2B5EF4-FFF2-40B4-BE49-F238E27FC236}">
                <a16:creationId xmlns:a16="http://schemas.microsoft.com/office/drawing/2014/main" id="{E3E1605D-AF3C-40D8-B335-8B7A1376CB11}"/>
              </a:ext>
            </a:extLst>
          </p:cNvPr>
          <p:cNvSpPr/>
          <p:nvPr/>
        </p:nvSpPr>
        <p:spPr bwMode="auto">
          <a:xfrm>
            <a:off x="4640235" y="4292569"/>
            <a:ext cx="3816424" cy="658251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2000" b="1" i="1" dirty="0">
                <a:latin typeface="Comic Sans MS" panose="030F0702030302020204" pitchFamily="66" charset="0"/>
              </a:rPr>
              <a:t>What kinds of tools (if any) can help us with this?</a:t>
            </a:r>
            <a:endParaRPr kumimoji="0" lang="en-CA" sz="2000" b="1" i="1" u="none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9" name="Rounded Rectangle 31">
            <a:extLst>
              <a:ext uri="{FF2B5EF4-FFF2-40B4-BE49-F238E27FC236}">
                <a16:creationId xmlns:a16="http://schemas.microsoft.com/office/drawing/2014/main" id="{14305A62-9EF4-446B-976D-7C3B8D9A633A}"/>
              </a:ext>
            </a:extLst>
          </p:cNvPr>
          <p:cNvSpPr/>
          <p:nvPr/>
        </p:nvSpPr>
        <p:spPr bwMode="auto">
          <a:xfrm>
            <a:off x="4640235" y="5126236"/>
            <a:ext cx="3816424" cy="658251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2000" b="1" i="1" dirty="0">
                <a:latin typeface="Comic Sans MS" panose="030F0702030302020204" pitchFamily="66" charset="0"/>
              </a:rPr>
              <a:t>Which human-aspects do we need to consider?</a:t>
            </a:r>
            <a:endParaRPr kumimoji="0" lang="en-CA" sz="2000" b="1" i="1" u="none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2CDAA-B403-488D-B268-3F8E85D3DE46}"/>
              </a:ext>
            </a:extLst>
          </p:cNvPr>
          <p:cNvSpPr txBox="1"/>
          <p:nvPr/>
        </p:nvSpPr>
        <p:spPr>
          <a:xfrm flipH="1">
            <a:off x="5959238" y="5863166"/>
            <a:ext cx="1178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i="1" dirty="0">
                <a:latin typeface="Comic Sans MS" panose="030F0702030302020204" pitchFamily="66" charset="0"/>
              </a:rPr>
              <a:t>etc</a:t>
            </a:r>
            <a:r>
              <a:rPr lang="en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76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5560E1-DEA4-4782-B5A1-25E84B22071C}"/>
              </a:ext>
            </a:extLst>
          </p:cNvPr>
          <p:cNvSpPr txBox="1"/>
          <p:nvPr/>
        </p:nvSpPr>
        <p:spPr>
          <a:xfrm>
            <a:off x="467544" y="1355284"/>
            <a:ext cx="8064896" cy="222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An Expanding Research Area: </a:t>
            </a:r>
            <a:br>
              <a:rPr lang="en-CA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CA" sz="3200" b="1" i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Human-Centric Software Engineering</a:t>
            </a:r>
            <a:r>
              <a:rPr lang="en-CA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– </a:t>
            </a:r>
            <a:br>
              <a:rPr lang="en-CA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CA" sz="32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D10A42-FC57-4412-8386-9BE6FAE1A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4437112"/>
            <a:ext cx="2016224" cy="2016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9DEE95-C7E9-4AF3-86B3-A910FDEFE04D}"/>
              </a:ext>
            </a:extLst>
          </p:cNvPr>
          <p:cNvSpPr txBox="1"/>
          <p:nvPr/>
        </p:nvSpPr>
        <p:spPr>
          <a:xfrm>
            <a:off x="467544" y="2507412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CA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CA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CA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HumaniSE</a:t>
            </a:r>
            <a:r>
              <a:rPr lang="en-CA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Research Program</a:t>
            </a:r>
            <a:br>
              <a:rPr lang="en-CA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CA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at Monash University</a:t>
            </a:r>
          </a:p>
        </p:txBody>
      </p:sp>
    </p:spTree>
    <p:extLst>
      <p:ext uri="{BB962C8B-B14F-4D97-AF65-F5344CB8AC3E}">
        <p14:creationId xmlns:p14="http://schemas.microsoft.com/office/powerpoint/2010/main" val="148075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E8E2A4-0B02-44BB-A253-C52B164E8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764704"/>
            <a:ext cx="8474528" cy="57606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4A82EC-C999-4DC2-971F-C3F98669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The HumaniSE Research Initiative</a:t>
            </a:r>
          </a:p>
        </p:txBody>
      </p:sp>
    </p:spTree>
    <p:extLst>
      <p:ext uri="{BB962C8B-B14F-4D97-AF65-F5344CB8AC3E}">
        <p14:creationId xmlns:p14="http://schemas.microsoft.com/office/powerpoint/2010/main" val="3815401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54146-7C8A-436C-8AB9-26676BE3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 err="1"/>
              <a:t>HumaniSE</a:t>
            </a:r>
            <a:r>
              <a:rPr lang="en-CA" sz="2800" dirty="0"/>
              <a:t> Research Program: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2761-8F01-478D-8CA5-DC487A0B7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988840"/>
            <a:ext cx="8686800" cy="4411960"/>
          </a:xfrm>
        </p:spPr>
        <p:txBody>
          <a:bodyPr>
            <a:normAutofit fontScale="92500"/>
          </a:bodyPr>
          <a:lstStyle/>
          <a:p>
            <a:r>
              <a:rPr lang="en-CA" dirty="0"/>
              <a:t>Key issue addressed:</a:t>
            </a:r>
          </a:p>
          <a:p>
            <a:pPr lvl="1"/>
            <a:r>
              <a:rPr lang="en-CA" dirty="0"/>
              <a:t>Current SE approaches either ignore many human-centric issues or address them in </a:t>
            </a:r>
            <a:r>
              <a:rPr lang="en-CA" i="1" dirty="0"/>
              <a:t>ad hoc </a:t>
            </a:r>
            <a:r>
              <a:rPr lang="en-CA" dirty="0"/>
              <a:t>ways</a:t>
            </a:r>
          </a:p>
          <a:p>
            <a:r>
              <a:rPr lang="en-CA" dirty="0"/>
              <a:t>Research directions:</a:t>
            </a:r>
          </a:p>
          <a:p>
            <a:pPr lvl="1"/>
            <a:r>
              <a:rPr lang="en-CA" dirty="0"/>
              <a:t>Human-centric Living Lab </a:t>
            </a:r>
          </a:p>
          <a:p>
            <a:pPr lvl="1"/>
            <a:r>
              <a:rPr lang="en-CA" dirty="0"/>
              <a:t>Develop more human-centric requirements engineering methods </a:t>
            </a:r>
          </a:p>
          <a:p>
            <a:pPr lvl="1"/>
            <a:r>
              <a:rPr lang="en-CA" dirty="0"/>
              <a:t>Incorporate human-centric issues into design methods</a:t>
            </a:r>
          </a:p>
          <a:p>
            <a:pPr lvl="1"/>
            <a:r>
              <a:rPr lang="en-CA" dirty="0"/>
              <a:t>Develop tools to support human-centric design</a:t>
            </a:r>
          </a:p>
          <a:p>
            <a:pPr lvl="1"/>
            <a:r>
              <a:rPr lang="en-CA" dirty="0"/>
              <a:t>Trials on “real world” examples with industry partners</a:t>
            </a:r>
          </a:p>
          <a:p>
            <a:pPr lvl="1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A466E-EB86-461C-8A74-4ACE047DB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725" y="764704"/>
            <a:ext cx="1803331" cy="1584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4D009-531C-4E32-B163-D4297BF506B6}"/>
              </a:ext>
            </a:extLst>
          </p:cNvPr>
          <p:cNvSpPr txBox="1"/>
          <p:nvPr/>
        </p:nvSpPr>
        <p:spPr>
          <a:xfrm>
            <a:off x="251520" y="692696"/>
            <a:ext cx="864096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6075" indent="-346075" algn="l" defTabSz="746125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w"/>
              <a:defRPr b="1" i="0">
                <a:latin typeface="Comic Sans MS" pitchFamily="66" charset="0"/>
                <a:cs typeface="+mn-cs"/>
              </a:defRPr>
            </a:lvl1pPr>
            <a:lvl2pPr marL="684213" lvl="1" indent="-336550" algn="l" defTabSz="746125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§"/>
              <a:defRPr sz="20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2pPr>
            <a:lvl3pPr marL="915988" indent="-230188" algn="l" defTabSz="746125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•"/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 marL="1146175" indent="-228600" algn="l" defTabSz="746125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–"/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 marL="1714500" indent="-276225" algn="l" defTabSz="746125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•"/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  <a:lvl6pPr marL="2171700" indent="-276225" defTabSz="746125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latin typeface="+mn-lt"/>
              </a:defRPr>
            </a:lvl6pPr>
            <a:lvl7pPr marL="2628900" indent="-276225" defTabSz="746125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latin typeface="+mn-lt"/>
              </a:defRPr>
            </a:lvl7pPr>
            <a:lvl8pPr marL="3086100" indent="-276225" defTabSz="746125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latin typeface="+mn-lt"/>
              </a:defRPr>
            </a:lvl8pPr>
            <a:lvl9pPr marL="3543300" indent="-276225" defTabSz="746125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latin typeface="+mn-lt"/>
              </a:defRPr>
            </a:lvl9pPr>
          </a:lstStyle>
          <a:p>
            <a:r>
              <a:rPr lang="en-CA" dirty="0"/>
              <a:t>Program lead: </a:t>
            </a:r>
          </a:p>
          <a:p>
            <a:pPr lvl="1"/>
            <a:r>
              <a:rPr lang="en-CA" dirty="0"/>
              <a:t>Prof. John Grundy, Monash U.</a:t>
            </a:r>
          </a:p>
          <a:p>
            <a:pPr lvl="1"/>
            <a:r>
              <a:rPr lang="en-CA" dirty="0"/>
              <a:t>Australian Research Council Laureate Fellow</a:t>
            </a:r>
          </a:p>
        </p:txBody>
      </p:sp>
    </p:spTree>
    <p:extLst>
      <p:ext uri="{BB962C8B-B14F-4D97-AF65-F5344CB8AC3E}">
        <p14:creationId xmlns:p14="http://schemas.microsoft.com/office/powerpoint/2010/main" val="141958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utoUpdateAnimBg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4EC0-A50E-4A36-AD4E-19452F9F5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The HumaniSE Living Lab: Approach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E211EC-6566-4EBD-B1F7-84ACE9F6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61695"/>
            <a:ext cx="8686800" cy="862608"/>
          </a:xfrm>
        </p:spPr>
        <p:txBody>
          <a:bodyPr/>
          <a:lstStyle/>
          <a:p>
            <a:r>
              <a:rPr lang="en-CA" dirty="0"/>
              <a:t>A model-based approach:</a:t>
            </a:r>
          </a:p>
        </p:txBody>
      </p:sp>
      <p:pic>
        <p:nvPicPr>
          <p:cNvPr id="5" name="Google Shape;333;p40">
            <a:extLst>
              <a:ext uri="{FF2B5EF4-FFF2-40B4-BE49-F238E27FC236}">
                <a16:creationId xmlns:a16="http://schemas.microsoft.com/office/drawing/2014/main" id="{5627EF57-54FD-489B-A77F-08E6A9C3421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3648" y="1340768"/>
            <a:ext cx="6192688" cy="47850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22716E-79FA-4E11-9D22-41A217A8776E}"/>
              </a:ext>
            </a:extLst>
          </p:cNvPr>
          <p:cNvSpPr txBox="1"/>
          <p:nvPr/>
        </p:nvSpPr>
        <p:spPr>
          <a:xfrm>
            <a:off x="228599" y="6400800"/>
            <a:ext cx="8712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 algn="l"/>
            <a:r>
              <a:rPr lang="en-CA" sz="1200" b="1" dirty="0"/>
              <a:t>Graphic courtesy of Prof. John Grundy, Monash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66C985-8C9A-48C0-B4DE-F4D57230D7B6}"/>
              </a:ext>
            </a:extLst>
          </p:cNvPr>
          <p:cNvSpPr txBox="1"/>
          <p:nvPr/>
        </p:nvSpPr>
        <p:spPr>
          <a:xfrm>
            <a:off x="1433546" y="5846780"/>
            <a:ext cx="3214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200" b="1" dirty="0">
                <a:solidFill>
                  <a:srgbClr val="FF0000"/>
                </a:solidFill>
              </a:rPr>
              <a:t>DSVL = domain-specific visual language</a:t>
            </a:r>
          </a:p>
        </p:txBody>
      </p:sp>
    </p:spTree>
    <p:extLst>
      <p:ext uri="{BB962C8B-B14F-4D97-AF65-F5344CB8AC3E}">
        <p14:creationId xmlns:p14="http://schemas.microsoft.com/office/powerpoint/2010/main" val="125288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9411-9AD9-4283-A16E-FCDFFC0D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A Wise Man Once Noted: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BF59F5-BA44-4368-89EA-D9F849CAC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094" y="686628"/>
            <a:ext cx="2261812" cy="2206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D604C3-0A8B-4657-AA3E-2728860DA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425" y="2589128"/>
            <a:ext cx="9144000" cy="1775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A9D6C1-FE6A-47BA-B5E3-1B4791A5D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536" y="4509120"/>
            <a:ext cx="9144000" cy="12876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0E9AD3-2059-41A6-A025-D6A0DA2A6C61}"/>
              </a:ext>
            </a:extLst>
          </p:cNvPr>
          <p:cNvSpPr/>
          <p:nvPr/>
        </p:nvSpPr>
        <p:spPr bwMode="auto">
          <a:xfrm>
            <a:off x="3026431" y="4796071"/>
            <a:ext cx="2427050" cy="73089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7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19F9-290B-4559-9212-9946DFE22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80312" cy="609600"/>
          </a:xfrm>
        </p:spPr>
        <p:txBody>
          <a:bodyPr>
            <a:normAutofit/>
          </a:bodyPr>
          <a:lstStyle/>
          <a:p>
            <a:r>
              <a:rPr lang="en-CA" sz="2800" dirty="0"/>
              <a:t>Example: Detecting Values Violations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62018-DC6C-4492-8EDC-D2DB8E407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2912169" cy="16754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DE094A-2FEC-44BF-8F9F-5EABA689EE98}"/>
              </a:ext>
            </a:extLst>
          </p:cNvPr>
          <p:cNvSpPr/>
          <p:nvPr/>
        </p:nvSpPr>
        <p:spPr bwMode="auto">
          <a:xfrm>
            <a:off x="2083569" y="1196752"/>
            <a:ext cx="1368152" cy="609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5CCB4B-E7D0-414B-9CA8-54A5FCF82642}"/>
              </a:ext>
            </a:extLst>
          </p:cNvPr>
          <p:cNvGrpSpPr/>
          <p:nvPr/>
        </p:nvGrpSpPr>
        <p:grpSpPr>
          <a:xfrm>
            <a:off x="3736448" y="722893"/>
            <a:ext cx="4877223" cy="3597625"/>
            <a:chOff x="3708375" y="1242282"/>
            <a:chExt cx="4877223" cy="35976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0FD414-54CA-4F2E-B0F1-95D94C4A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8375" y="1596554"/>
              <a:ext cx="4877223" cy="324335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D8728D-7EA6-40AD-A75D-747FC7195EFE}"/>
                </a:ext>
              </a:extLst>
            </p:cNvPr>
            <p:cNvSpPr txBox="1"/>
            <p:nvPr/>
          </p:nvSpPr>
          <p:spPr>
            <a:xfrm>
              <a:off x="4498181" y="1242282"/>
              <a:ext cx="3192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>
                  <a:solidFill>
                    <a:srgbClr val="0070C0"/>
                  </a:solidFill>
                </a:rPr>
                <a:t>Schwartz’s Theory of Basic Values*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EFE78B2-F9A6-4575-910D-1FA7CEC18224}"/>
              </a:ext>
            </a:extLst>
          </p:cNvPr>
          <p:cNvSpPr txBox="1"/>
          <p:nvPr/>
        </p:nvSpPr>
        <p:spPr>
          <a:xfrm>
            <a:off x="182243" y="6495147"/>
            <a:ext cx="8424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/>
              <a:t>* Schwartz, S.H., et al., Refining the theory of basic individual values. Journal of personality and social psychology, 2012. 103(4).</a:t>
            </a:r>
            <a:endParaRPr lang="en-CA" sz="1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CDCCE-6FCA-406A-B578-01794399743E}"/>
              </a:ext>
            </a:extLst>
          </p:cNvPr>
          <p:cNvSpPr txBox="1"/>
          <p:nvPr/>
        </p:nvSpPr>
        <p:spPr>
          <a:xfrm>
            <a:off x="182243" y="6248926"/>
            <a:ext cx="5253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/>
              <a:t>Based in part on input from Waqar Hussein and John Grundy, Monash University</a:t>
            </a:r>
            <a:endParaRPr lang="en-CA" sz="1000" b="1" dirty="0"/>
          </a:p>
        </p:txBody>
      </p:sp>
      <p:pic>
        <p:nvPicPr>
          <p:cNvPr id="10" name="Google Shape;310;p37">
            <a:extLst>
              <a:ext uri="{FF2B5EF4-FFF2-40B4-BE49-F238E27FC236}">
                <a16:creationId xmlns:a16="http://schemas.microsoft.com/office/drawing/2014/main" id="{62165BBC-47DA-4BCC-B841-FF7784A13928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82243" y="3544707"/>
            <a:ext cx="4644143" cy="2590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allout: Left Arrow 11">
            <a:extLst>
              <a:ext uri="{FF2B5EF4-FFF2-40B4-BE49-F238E27FC236}">
                <a16:creationId xmlns:a16="http://schemas.microsoft.com/office/drawing/2014/main" id="{404AA97B-4F45-4E13-A4B7-ED9CC4CC10C8}"/>
              </a:ext>
            </a:extLst>
          </p:cNvPr>
          <p:cNvSpPr/>
          <p:nvPr/>
        </p:nvSpPr>
        <p:spPr bwMode="auto">
          <a:xfrm>
            <a:off x="4355976" y="4784189"/>
            <a:ext cx="3900644" cy="62364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6623"/>
            </a:avLst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buClrTx/>
            </a:pPr>
            <a:r>
              <a:rPr lang="en-CA" sz="2000" b="1" i="1" dirty="0">
                <a:latin typeface="Comic Sans MS" panose="030F0702030302020204" pitchFamily="66" charset="0"/>
              </a:rPr>
              <a:t>Results of analyzing a number of apps</a:t>
            </a:r>
          </a:p>
        </p:txBody>
      </p:sp>
      <p:sp>
        <p:nvSpPr>
          <p:cNvPr id="13" name="Rounded Rectangle 31">
            <a:extLst>
              <a:ext uri="{FF2B5EF4-FFF2-40B4-BE49-F238E27FC236}">
                <a16:creationId xmlns:a16="http://schemas.microsoft.com/office/drawing/2014/main" id="{804974BB-E2F9-4B92-990F-E03B0420D52B}"/>
              </a:ext>
            </a:extLst>
          </p:cNvPr>
          <p:cNvSpPr/>
          <p:nvPr/>
        </p:nvSpPr>
        <p:spPr bwMode="auto">
          <a:xfrm>
            <a:off x="5292080" y="5539252"/>
            <a:ext cx="3528392" cy="664501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Develop analysis tools for detecting</a:t>
            </a:r>
            <a:r>
              <a:rPr kumimoji="0" lang="en-CA" sz="2000" b="1" i="1" u="none" strike="noStrike" cap="none" normalizeH="0" dirty="0">
                <a:ln>
                  <a:noFill/>
                </a:ln>
                <a:latin typeface="Comic Sans MS" panose="030F0702030302020204" pitchFamily="66" charset="0"/>
              </a:rPr>
              <a:t> values violations</a:t>
            </a:r>
            <a:endParaRPr kumimoji="0" lang="en-CA" sz="2000" b="1" i="1" u="none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2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6D0F4-6A88-4338-B9F7-698CE9E83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"/>
            <a:ext cx="7372350" cy="609600"/>
          </a:xfrm>
        </p:spPr>
        <p:txBody>
          <a:bodyPr>
            <a:normAutofit fontScale="90000"/>
          </a:bodyPr>
          <a:lstStyle/>
          <a:p>
            <a:r>
              <a:rPr lang="en-CA" dirty="0"/>
              <a:t>A Sampling of HumaniSE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1CFB7-DC10-434D-AD55-BA861556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838200"/>
            <a:ext cx="86868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Survey &amp; interviews of developers to determine which human aspects are most challenging</a:t>
            </a:r>
          </a:p>
          <a:p>
            <a:r>
              <a:rPr lang="en-US" dirty="0"/>
              <a:t>Human aspects impact on requirements engineering</a:t>
            </a:r>
          </a:p>
          <a:p>
            <a:r>
              <a:rPr lang="en-US" dirty="0"/>
              <a:t>Better supporting human values in software (e.g., detecting values violations)</a:t>
            </a:r>
          </a:p>
          <a:p>
            <a:r>
              <a:rPr lang="en-US" dirty="0"/>
              <a:t>Understanding and improving accessibility in software design</a:t>
            </a:r>
          </a:p>
          <a:p>
            <a:r>
              <a:rPr lang="en-US" dirty="0"/>
              <a:t>Capturing and modelling human aspects in requirements, design models (e.g., modeling and using personas)</a:t>
            </a:r>
          </a:p>
          <a:p>
            <a:r>
              <a:rPr lang="en-US" dirty="0"/>
              <a:t>Adding human aspects to software design tools</a:t>
            </a:r>
          </a:p>
          <a:p>
            <a:r>
              <a:rPr lang="en-US" dirty="0"/>
              <a:t>Automated detection and reporting of human-centric defects</a:t>
            </a:r>
          </a:p>
          <a:p>
            <a:r>
              <a:rPr lang="en-US" dirty="0"/>
              <a:t>Exploring application domains where human aspects are critical (e.g., health, smart cities, smart living, etc.)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F607E-817D-4D98-AC81-E25B1746B79F}"/>
              </a:ext>
            </a:extLst>
          </p:cNvPr>
          <p:cNvSpPr txBox="1"/>
          <p:nvPr/>
        </p:nvSpPr>
        <p:spPr>
          <a:xfrm>
            <a:off x="107504" y="6383203"/>
            <a:ext cx="5253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/>
              <a:t>Based on inputs from Waqar Hussein and John Grundy, Monash University</a:t>
            </a:r>
            <a:endParaRPr lang="en-CA" sz="1000" b="1" dirty="0"/>
          </a:p>
        </p:txBody>
      </p:sp>
    </p:spTree>
    <p:extLst>
      <p:ext uri="{BB962C8B-B14F-4D97-AF65-F5344CB8AC3E}">
        <p14:creationId xmlns:p14="http://schemas.microsoft.com/office/powerpoint/2010/main" val="2960094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B0F9B8-8207-4E45-8688-8A870D23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39F91-A862-4DED-9068-5A6F454D9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838200"/>
            <a:ext cx="8686800" cy="5831160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Traditional software engineering (SE) methods and technologies are failing to adequately address the human aspects associated with software and its use</a:t>
            </a:r>
          </a:p>
          <a:p>
            <a:r>
              <a:rPr lang="en-CA" dirty="0"/>
              <a:t>This is due in great part to the unique and somewhat skewed psychology/culture prevalent among software practitioners</a:t>
            </a:r>
          </a:p>
          <a:p>
            <a:pPr lvl="1"/>
            <a:r>
              <a:rPr lang="en-CA" i="1" u="sng" dirty="0">
                <a:solidFill>
                  <a:srgbClr val="FF0000"/>
                </a:solidFill>
              </a:rPr>
              <a:t>Much more technology-facing than human-facing</a:t>
            </a:r>
          </a:p>
          <a:p>
            <a:r>
              <a:rPr lang="en-CA" i="1" u="sng" dirty="0"/>
              <a:t>Radical changes to SE and SE culture and education </a:t>
            </a:r>
            <a:r>
              <a:rPr lang="en-CA" dirty="0"/>
              <a:t>are needed to accommodate the fact that software has become much more pervasive in today’s society</a:t>
            </a:r>
          </a:p>
          <a:p>
            <a:pPr lvl="1"/>
            <a:r>
              <a:rPr lang="en-CA" dirty="0"/>
              <a:t>Used by the general population, which exhibits tremendous diversity</a:t>
            </a:r>
          </a:p>
          <a:p>
            <a:r>
              <a:rPr lang="en-CA" dirty="0"/>
              <a:t>Human-centric software engineering is the emerging research field focused on addressing these issues</a:t>
            </a:r>
          </a:p>
          <a:p>
            <a:pPr lvl="1"/>
            <a:r>
              <a:rPr lang="en-CA" dirty="0"/>
              <a:t>New methods, new tools for </a:t>
            </a:r>
            <a:r>
              <a:rPr lang="en-CA" u="sng" dirty="0"/>
              <a:t>human-centric</a:t>
            </a:r>
            <a:r>
              <a:rPr lang="en-CA" dirty="0"/>
              <a:t> software</a:t>
            </a:r>
          </a:p>
        </p:txBody>
      </p:sp>
    </p:spTree>
    <p:extLst>
      <p:ext uri="{BB962C8B-B14F-4D97-AF65-F5344CB8AC3E}">
        <p14:creationId xmlns:p14="http://schemas.microsoft.com/office/powerpoint/2010/main" val="210060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9411-9AD9-4283-A16E-FCDFFC0D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Finally, a Reminder...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9000DF-AA6D-464C-AE56-A80424AAF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2892842"/>
            <a:ext cx="9134475" cy="165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346075" indent="-346075" algn="l" defTabSz="746125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4989DF"/>
              </a:buClr>
              <a:buFont typeface="Wingdings" pitchFamily="2" charset="2"/>
              <a:buChar char="w"/>
              <a:defRPr sz="24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684213" indent="-336550" algn="l" defTabSz="746125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4989D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915988" indent="-230188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989DF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146175" indent="-228600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989DF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145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1717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6289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0861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5433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defTabSz="914400">
              <a:buFont typeface="Wingdings" pitchFamily="2" charset="2"/>
              <a:buNone/>
              <a:defRPr/>
            </a:pPr>
            <a:r>
              <a:rPr lang="en-US" i="1" kern="0" dirty="0">
                <a:solidFill>
                  <a:srgbClr val="0070C0"/>
                </a:solidFill>
              </a:rPr>
              <a:t>	“</a:t>
            </a:r>
            <a:r>
              <a:rPr lang="en-US" i="1" u="sng" kern="0" dirty="0">
                <a:solidFill>
                  <a:srgbClr val="0070C0"/>
                </a:solidFill>
              </a:rPr>
              <a:t>Concern for man himself </a:t>
            </a:r>
            <a:r>
              <a:rPr lang="en-US" i="1" kern="0" dirty="0"/>
              <a:t>* </a:t>
            </a:r>
            <a:r>
              <a:rPr lang="en-US" i="1" kern="0" dirty="0">
                <a:solidFill>
                  <a:srgbClr val="0070C0"/>
                </a:solidFill>
              </a:rPr>
              <a:t>and his fate must always </a:t>
            </a:r>
            <a:endParaRPr lang="en-US" kern="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3B71A4C-7987-4032-85C9-E06728949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3289344"/>
            <a:ext cx="913447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346075" indent="-346075" algn="l" defTabSz="746125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4989DF"/>
              </a:buClr>
              <a:buFont typeface="Wingdings" pitchFamily="2" charset="2"/>
              <a:buChar char="w"/>
              <a:defRPr sz="24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684213" indent="-336550" algn="l" defTabSz="746125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4989D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915988" indent="-230188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989DF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146175" indent="-228600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989DF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145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1717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6289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0861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5433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defTabSz="914400">
              <a:buFont typeface="Wingdings" pitchFamily="2" charset="2"/>
              <a:buNone/>
              <a:defRPr/>
            </a:pPr>
            <a:r>
              <a:rPr lang="en-US" i="1" kern="0" dirty="0">
                <a:solidFill>
                  <a:srgbClr val="0070C0"/>
                </a:solidFill>
              </a:rPr>
              <a:t>	constitute </a:t>
            </a:r>
            <a:r>
              <a:rPr lang="en-US" i="1" u="sng" kern="0" dirty="0">
                <a:solidFill>
                  <a:srgbClr val="0070C0"/>
                </a:solidFill>
              </a:rPr>
              <a:t>the chief objective of all technological </a:t>
            </a:r>
            <a:endParaRPr lang="en-US" kern="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BDCB0DF-328F-447C-B132-1D40C0EC4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3676710"/>
            <a:ext cx="9134475" cy="80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346075" indent="-346075" algn="l" defTabSz="746125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4989DF"/>
              </a:buClr>
              <a:buFont typeface="Wingdings" pitchFamily="2" charset="2"/>
              <a:buChar char="w"/>
              <a:defRPr sz="24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684213" indent="-336550" algn="l" defTabSz="746125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4989D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915988" indent="-230188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989DF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146175" indent="-228600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989DF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145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1717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6289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0861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5433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defTabSz="914400">
              <a:buFont typeface="Wingdings" pitchFamily="2" charset="2"/>
              <a:buNone/>
              <a:defRPr/>
            </a:pPr>
            <a:r>
              <a:rPr lang="en-US" i="1" kern="0" dirty="0">
                <a:solidFill>
                  <a:srgbClr val="0070C0"/>
                </a:solidFill>
              </a:rPr>
              <a:t>	</a:t>
            </a:r>
            <a:r>
              <a:rPr lang="en-US" i="1" u="sng" kern="0" dirty="0">
                <a:solidFill>
                  <a:srgbClr val="0070C0"/>
                </a:solidFill>
              </a:rPr>
              <a:t>endeavors</a:t>
            </a:r>
            <a:r>
              <a:rPr lang="en-US" i="1" kern="0" dirty="0">
                <a:solidFill>
                  <a:srgbClr val="0070C0"/>
                </a:solidFill>
              </a:rPr>
              <a:t>...in order that the creations or our minds </a:t>
            </a:r>
            <a:endParaRPr lang="en-US" kern="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CBDA138-ABC7-4C5A-9507-89F279256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4467927"/>
            <a:ext cx="9134475" cy="77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346075" indent="-346075" algn="l" defTabSz="746125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4989DF"/>
              </a:buClr>
              <a:buFont typeface="Wingdings" pitchFamily="2" charset="2"/>
              <a:buChar char="w"/>
              <a:defRPr sz="24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684213" indent="-336550" algn="l" defTabSz="746125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4989D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915988" indent="-230188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989DF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146175" indent="-228600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989DF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145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1717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6289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0861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5433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defTabSz="914400">
              <a:buNone/>
              <a:defRPr/>
            </a:pPr>
            <a:r>
              <a:rPr lang="en-US" i="1" kern="0" dirty="0">
                <a:solidFill>
                  <a:srgbClr val="0070C0"/>
                </a:solidFill>
              </a:rPr>
              <a:t>	Never forget this in the midst of your diagrams and </a:t>
            </a:r>
            <a:endParaRPr lang="en-US" kern="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0DF23B6-E27A-42C9-9333-F03C27941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4869160"/>
            <a:ext cx="913447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346075" indent="-346075" algn="l" defTabSz="746125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4989DF"/>
              </a:buClr>
              <a:buFont typeface="Wingdings" pitchFamily="2" charset="2"/>
              <a:buChar char="w"/>
              <a:defRPr sz="24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684213" indent="-336550" algn="l" defTabSz="746125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4989D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915988" indent="-230188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989DF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146175" indent="-228600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989DF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145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1717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6289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0861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5433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defTabSz="914400">
              <a:buFont typeface="Wingdings" pitchFamily="2" charset="2"/>
              <a:buNone/>
              <a:defRPr/>
            </a:pPr>
            <a:r>
              <a:rPr lang="en-US" i="1" kern="0" dirty="0">
                <a:solidFill>
                  <a:srgbClr val="0070C0"/>
                </a:solidFill>
              </a:rPr>
              <a:t>	equations.”</a:t>
            </a:r>
          </a:p>
          <a:p>
            <a:pPr marL="342900" indent="-342900" algn="r" defTabSz="914400">
              <a:buFont typeface="Wingdings" pitchFamily="2" charset="2"/>
              <a:buNone/>
              <a:defRPr/>
            </a:pPr>
            <a:r>
              <a:rPr lang="en-US" kern="0" dirty="0"/>
              <a:t>-- A. Einstein, 1931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89BD76-5F27-4FB2-9F45-B4FCFA372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3753738"/>
            <a:ext cx="9134475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346075" indent="-346075" algn="l" defTabSz="746125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4989DF"/>
              </a:buClr>
              <a:buFont typeface="Wingdings" pitchFamily="2" charset="2"/>
              <a:buChar char="w"/>
              <a:defRPr sz="24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684213" indent="-336550" algn="l" defTabSz="746125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4989D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915988" indent="-230188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989DF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146175" indent="-228600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989DF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145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1717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6289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0861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5433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defTabSz="914400">
              <a:buFont typeface="Wingdings" pitchFamily="2" charset="2"/>
              <a:buNone/>
              <a:defRPr/>
            </a:pPr>
            <a:r>
              <a:rPr lang="en-US" i="1" kern="0" dirty="0">
                <a:solidFill>
                  <a:srgbClr val="0070C0"/>
                </a:solidFill>
              </a:rPr>
              <a:t>	</a:t>
            </a:r>
            <a:br>
              <a:rPr lang="en-US" i="1" kern="0" dirty="0">
                <a:solidFill>
                  <a:srgbClr val="0070C0"/>
                </a:solidFill>
              </a:rPr>
            </a:br>
            <a:r>
              <a:rPr lang="en-US" i="1" kern="0" dirty="0">
                <a:solidFill>
                  <a:srgbClr val="0070C0"/>
                </a:solidFill>
              </a:rPr>
              <a:t>shall be a </a:t>
            </a:r>
            <a:r>
              <a:rPr lang="en-US" i="1" u="sng" kern="0" dirty="0">
                <a:solidFill>
                  <a:srgbClr val="0070C0"/>
                </a:solidFill>
              </a:rPr>
              <a:t>blessing and not a curse </a:t>
            </a:r>
            <a:r>
              <a:rPr lang="en-US" i="1" kern="0" dirty="0">
                <a:solidFill>
                  <a:srgbClr val="0070C0"/>
                </a:solidFill>
              </a:rPr>
              <a:t>to mankind. </a:t>
            </a:r>
            <a:endParaRPr lang="en-US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BF59F5-BA44-4368-89EA-D9F849CAC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094" y="686628"/>
            <a:ext cx="2261812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56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49" y="710702"/>
            <a:ext cx="7686854" cy="43924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95492" y="3345182"/>
            <a:ext cx="4003459" cy="3162623"/>
            <a:chOff x="625312" y="3356992"/>
            <a:chExt cx="4003459" cy="31626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737" y="3356992"/>
              <a:ext cx="3665446" cy="29090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9041" y="4610094"/>
              <a:ext cx="1239730" cy="123973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25312" y="5596285"/>
              <a:ext cx="399340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Questions?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48064" y="2870748"/>
            <a:ext cx="3608680" cy="3686774"/>
            <a:chOff x="5148064" y="2870748"/>
            <a:chExt cx="3608680" cy="36867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3397" y="2870748"/>
              <a:ext cx="2633163" cy="368677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148064" y="4926494"/>
              <a:ext cx="360868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Opinions?</a:t>
              </a:r>
            </a:p>
          </p:txBody>
        </p:sp>
      </p:grpSp>
      <p:sp>
        <p:nvSpPr>
          <p:cNvPr id="17" name="Rectangle 2">
            <a:extLst>
              <a:ext uri="{FF2B5EF4-FFF2-40B4-BE49-F238E27FC236}">
                <a16:creationId xmlns:a16="http://schemas.microsoft.com/office/drawing/2014/main" id="{3A016ED9-97FA-474D-A06E-D52AA0847BF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0" y="0"/>
            <a:ext cx="9144000" cy="581229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CB43E0-08B3-4191-8958-94F62B9E5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540" y="132025"/>
            <a:ext cx="1642229" cy="7211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rgbClr val="C00000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659899-6D7A-49EE-912F-53DF168A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167411"/>
            <a:ext cx="1966357" cy="712949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03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B8E92D7-E005-4EDA-8FAB-70319D0EE6CF}"/>
              </a:ext>
            </a:extLst>
          </p:cNvPr>
          <p:cNvGrpSpPr/>
          <p:nvPr/>
        </p:nvGrpSpPr>
        <p:grpSpPr>
          <a:xfrm>
            <a:off x="843901" y="741702"/>
            <a:ext cx="8196561" cy="3119345"/>
            <a:chOff x="843901" y="741702"/>
            <a:chExt cx="8196561" cy="31193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F481AA-9696-4269-B797-5731FB2B3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1444" y="741702"/>
              <a:ext cx="4679018" cy="31193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EAA0DB-66D1-4237-9F86-58FF9D4E5B18}"/>
                </a:ext>
              </a:extLst>
            </p:cNvPr>
            <p:cNvSpPr txBox="1"/>
            <p:nvPr/>
          </p:nvSpPr>
          <p:spPr>
            <a:xfrm>
              <a:off x="843901" y="991238"/>
              <a:ext cx="425790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b="1" dirty="0">
                  <a:solidFill>
                    <a:srgbClr val="0070C0"/>
                  </a:solidFill>
                </a:rPr>
                <a:t>1950’s AIRLINER COCKPIT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80312" cy="609600"/>
          </a:xfrm>
        </p:spPr>
        <p:txBody>
          <a:bodyPr>
            <a:noAutofit/>
          </a:bodyPr>
          <a:lstStyle/>
          <a:p>
            <a:r>
              <a:rPr lang="en-CA" sz="2000" dirty="0"/>
              <a:t>Classical Engineering: Human-Machine Interfaces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97AF77-3809-41CE-97F6-95198163AA57}"/>
              </a:ext>
            </a:extLst>
          </p:cNvPr>
          <p:cNvGrpSpPr/>
          <p:nvPr/>
        </p:nvGrpSpPr>
        <p:grpSpPr>
          <a:xfrm>
            <a:off x="103538" y="2113002"/>
            <a:ext cx="5632760" cy="4159589"/>
            <a:chOff x="103538" y="2113002"/>
            <a:chExt cx="5632760" cy="4159589"/>
          </a:xfrm>
        </p:grpSpPr>
        <p:sp>
          <p:nvSpPr>
            <p:cNvPr id="5" name="TextBox 4"/>
            <p:cNvSpPr txBox="1"/>
            <p:nvPr/>
          </p:nvSpPr>
          <p:spPr>
            <a:xfrm>
              <a:off x="103538" y="2113002"/>
              <a:ext cx="425790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b="1" dirty="0">
                  <a:solidFill>
                    <a:srgbClr val="0070C0"/>
                  </a:solidFill>
                </a:rPr>
                <a:t>MODERN AIRLINER COCKPIT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ABC504-BE73-4186-87AB-F1905F00E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410" y="2585120"/>
              <a:ext cx="5526888" cy="3687471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8CD39F9-35FA-441E-9605-C730DC2C5524}"/>
              </a:ext>
            </a:extLst>
          </p:cNvPr>
          <p:cNvGrpSpPr/>
          <p:nvPr/>
        </p:nvGrpSpPr>
        <p:grpSpPr>
          <a:xfrm>
            <a:off x="3419872" y="3789040"/>
            <a:ext cx="5256584" cy="792088"/>
            <a:chOff x="3419872" y="3789040"/>
            <a:chExt cx="5256584" cy="792088"/>
          </a:xfrm>
        </p:grpSpPr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8B5CCDE9-AB90-473F-A194-6FAFA1A49099}"/>
                </a:ext>
              </a:extLst>
            </p:cNvPr>
            <p:cNvSpPr/>
            <p:nvPr/>
          </p:nvSpPr>
          <p:spPr bwMode="auto">
            <a:xfrm>
              <a:off x="4355976" y="3789040"/>
              <a:ext cx="4320480" cy="792088"/>
            </a:xfrm>
            <a:prstGeom prst="roundRect">
              <a:avLst/>
            </a:prstGeom>
            <a:solidFill>
              <a:srgbClr val="99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2000" b="1" i="1" dirty="0">
                  <a:latin typeface="Comic Sans MS" panose="030F0702030302020204" pitchFamily="66" charset="0"/>
                </a:rPr>
                <a:t>But, w</a:t>
              </a:r>
              <a:r>
                <a:rPr kumimoji="0" lang="en-CA" sz="2000" b="1" i="1" u="none" strike="noStrike" cap="none" normalizeH="0" baseline="0" dirty="0">
                  <a:ln>
                    <a:noFill/>
                  </a:ln>
                  <a:latin typeface="Comic Sans MS" panose="030F0702030302020204" pitchFamily="66" charset="0"/>
                </a:rPr>
                <a:t>ith the help of software…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C096995-CEE5-4887-A185-8B046F46E523}"/>
                </a:ext>
              </a:extLst>
            </p:cNvPr>
            <p:cNvSpPr/>
            <p:nvPr/>
          </p:nvSpPr>
          <p:spPr bwMode="auto">
            <a:xfrm flipH="1">
              <a:off x="3419872" y="3946259"/>
              <a:ext cx="1008112" cy="464820"/>
            </a:xfrm>
            <a:prstGeom prst="rightArrow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algn="l">
                <a:lnSpc>
                  <a:spcPct val="90000"/>
                </a:lnSpc>
                <a:buClrTx/>
              </a:pPr>
              <a:endParaRPr lang="en-CA" sz="2000" b="1" i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567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Contrast: “Modern” MBSE Tool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22" y="836712"/>
            <a:ext cx="8661882" cy="568863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Rounded Rectangle 12"/>
          <p:cNvSpPr/>
          <p:nvPr/>
        </p:nvSpPr>
        <p:spPr bwMode="auto">
          <a:xfrm>
            <a:off x="2483767" y="5529944"/>
            <a:ext cx="5751089" cy="809399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The </a:t>
            </a:r>
            <a:r>
              <a:rPr kumimoji="0" lang="en-CA" sz="2000" b="1" i="1" u="sng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complexity</a:t>
            </a:r>
            <a:r>
              <a:rPr kumimoji="0" lang="en-CA" sz="2000" b="1" i="1" u="none" strike="noStrike" cap="none" normalizeH="0" dirty="0">
                <a:ln>
                  <a:noFill/>
                </a:ln>
                <a:latin typeface="Comic Sans MS" panose="030F0702030302020204" pitchFamily="66" charset="0"/>
              </a:rPr>
              <a:t> of many modern software development tools epitomizes the problem</a:t>
            </a:r>
            <a:endParaRPr kumimoji="0" lang="en-CA" sz="2000" b="1" i="1" u="none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FC40E24F-AF11-4C12-BFA3-8F0CBFB2FC28}"/>
              </a:ext>
            </a:extLst>
          </p:cNvPr>
          <p:cNvSpPr/>
          <p:nvPr/>
        </p:nvSpPr>
        <p:spPr bwMode="auto">
          <a:xfrm>
            <a:off x="262792" y="1099445"/>
            <a:ext cx="4677699" cy="21751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10" name="Rounded Rectangular Callout 7">
            <a:extLst>
              <a:ext uri="{FF2B5EF4-FFF2-40B4-BE49-F238E27FC236}">
                <a16:creationId xmlns:a16="http://schemas.microsoft.com/office/drawing/2014/main" id="{BA8A7F24-C904-4DEE-981F-B7CE92AFC509}"/>
              </a:ext>
            </a:extLst>
          </p:cNvPr>
          <p:cNvSpPr/>
          <p:nvPr/>
        </p:nvSpPr>
        <p:spPr bwMode="auto">
          <a:xfrm>
            <a:off x="5796136" y="514212"/>
            <a:ext cx="1018456" cy="467308"/>
          </a:xfrm>
          <a:prstGeom prst="wedgeRoundRectCallout">
            <a:avLst>
              <a:gd name="adj1" fmla="val -133200"/>
              <a:gd name="adj2" fmla="val 94776"/>
              <a:gd name="adj3" fmla="val 16667"/>
            </a:avLst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11 menu categories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D9F61F85-1153-4266-B9FA-23115AAE262B}"/>
              </a:ext>
            </a:extLst>
          </p:cNvPr>
          <p:cNvSpPr/>
          <p:nvPr/>
        </p:nvSpPr>
        <p:spPr bwMode="auto">
          <a:xfrm>
            <a:off x="267862" y="1353440"/>
            <a:ext cx="7040442" cy="33083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DED12A40-ED16-4E25-BCD5-DF5696E19678}"/>
              </a:ext>
            </a:extLst>
          </p:cNvPr>
          <p:cNvSpPr/>
          <p:nvPr/>
        </p:nvSpPr>
        <p:spPr bwMode="auto">
          <a:xfrm>
            <a:off x="7020272" y="755615"/>
            <a:ext cx="2055466" cy="801177"/>
          </a:xfrm>
          <a:prstGeom prst="wedgeRoundRectCallout">
            <a:avLst>
              <a:gd name="adj1" fmla="val -117524"/>
              <a:gd name="adj2" fmla="val 38253"/>
              <a:gd name="adj3" fmla="val 16667"/>
            </a:avLst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Dozens of specialized controls represented by </a:t>
            </a:r>
            <a:r>
              <a:rPr kumimoji="0" lang="en-CA" sz="1400" b="1" i="1" u="sng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confusing and unintuitive </a:t>
            </a:r>
            <a:r>
              <a: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icons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B4D21E-6372-4E61-97EC-AA115971928C}"/>
              </a:ext>
            </a:extLst>
          </p:cNvPr>
          <p:cNvGrpSpPr/>
          <p:nvPr/>
        </p:nvGrpSpPr>
        <p:grpSpPr>
          <a:xfrm>
            <a:off x="304800" y="1306286"/>
            <a:ext cx="2322984" cy="3039788"/>
            <a:chOff x="304800" y="1306286"/>
            <a:chExt cx="2322984" cy="30397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592" y="1700808"/>
              <a:ext cx="1728192" cy="2645266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3268C29-8C20-4354-BF7F-208958021132}"/>
                </a:ext>
              </a:extLst>
            </p:cNvPr>
            <p:cNvSpPr/>
            <p:nvPr/>
          </p:nvSpPr>
          <p:spPr bwMode="auto">
            <a:xfrm>
              <a:off x="304800" y="1306286"/>
              <a:ext cx="2316480" cy="3039291"/>
            </a:xfrm>
            <a:custGeom>
              <a:avLst/>
              <a:gdLst>
                <a:gd name="connsiteX0" fmla="*/ 0 w 2316480"/>
                <a:gd name="connsiteY0" fmla="*/ 17417 h 3039291"/>
                <a:gd name="connsiteX1" fmla="*/ 557349 w 2316480"/>
                <a:gd name="connsiteY1" fmla="*/ 3039291 h 3039291"/>
                <a:gd name="connsiteX2" fmla="*/ 574766 w 2316480"/>
                <a:gd name="connsiteY2" fmla="*/ 365760 h 3039291"/>
                <a:gd name="connsiteX3" fmla="*/ 2316480 w 2316480"/>
                <a:gd name="connsiteY3" fmla="*/ 374468 h 3039291"/>
                <a:gd name="connsiteX4" fmla="*/ 243840 w 2316480"/>
                <a:gd name="connsiteY4" fmla="*/ 0 h 3039291"/>
                <a:gd name="connsiteX5" fmla="*/ 0 w 2316480"/>
                <a:gd name="connsiteY5" fmla="*/ 17417 h 303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6480" h="3039291">
                  <a:moveTo>
                    <a:pt x="0" y="17417"/>
                  </a:moveTo>
                  <a:lnTo>
                    <a:pt x="557349" y="3039291"/>
                  </a:lnTo>
                  <a:lnTo>
                    <a:pt x="574766" y="365760"/>
                  </a:lnTo>
                  <a:lnTo>
                    <a:pt x="2316480" y="374468"/>
                  </a:lnTo>
                  <a:lnTo>
                    <a:pt x="243840" y="0"/>
                  </a:lnTo>
                  <a:lnTo>
                    <a:pt x="0" y="17417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4000"/>
              </a:schemeClr>
            </a:solidFill>
            <a:ln w="19050" cap="flat" cmpd="sng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83643" y="2106891"/>
            <a:ext cx="6027612" cy="52322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Close to 300 distinct menu items!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DF16DB-6D4A-4494-B775-E152FC2D9F39}"/>
              </a:ext>
            </a:extLst>
          </p:cNvPr>
          <p:cNvSpPr txBox="1"/>
          <p:nvPr/>
        </p:nvSpPr>
        <p:spPr>
          <a:xfrm>
            <a:off x="117087" y="2544288"/>
            <a:ext cx="9033243" cy="52322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…which may need to be invoked in a specific order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3228E9-F061-4B90-A393-92AF44D84227}"/>
              </a:ext>
            </a:extLst>
          </p:cNvPr>
          <p:cNvGrpSpPr/>
          <p:nvPr/>
        </p:nvGrpSpPr>
        <p:grpSpPr>
          <a:xfrm>
            <a:off x="2915816" y="3009629"/>
            <a:ext cx="2770580" cy="2332828"/>
            <a:chOff x="2915816" y="3009629"/>
            <a:chExt cx="2770580" cy="23328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99DA2E-8AF2-4C96-B772-108A76CA6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3009629"/>
              <a:ext cx="2770580" cy="233282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7F6690-4AE7-4DC8-A202-E5ED8C54BAE1}"/>
                </a:ext>
              </a:extLst>
            </p:cNvPr>
            <p:cNvSpPr txBox="1"/>
            <p:nvPr/>
          </p:nvSpPr>
          <p:spPr>
            <a:xfrm>
              <a:off x="3317471" y="4767535"/>
              <a:ext cx="1967270" cy="461665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TOOL USER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35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A “Modern” IDE Tool Interface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22" y="836712"/>
            <a:ext cx="8661882" cy="568863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Rounded Rectangle 12"/>
          <p:cNvSpPr/>
          <p:nvPr/>
        </p:nvSpPr>
        <p:spPr bwMode="auto">
          <a:xfrm>
            <a:off x="2483767" y="5529944"/>
            <a:ext cx="5751089" cy="809399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The </a:t>
            </a:r>
            <a:r>
              <a:rPr kumimoji="0" lang="en-CA" sz="2000" b="1" i="1" u="sng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complexity</a:t>
            </a:r>
            <a:r>
              <a:rPr kumimoji="0" lang="en-CA" sz="2000" b="1" i="1" u="none" strike="noStrike" cap="none" normalizeH="0" dirty="0">
                <a:ln>
                  <a:noFill/>
                </a:ln>
                <a:latin typeface="Comic Sans MS" panose="030F0702030302020204" pitchFamily="66" charset="0"/>
              </a:rPr>
              <a:t> of many modern software development tools epitomizes the problem</a:t>
            </a:r>
            <a:endParaRPr kumimoji="0" lang="en-CA" sz="2000" b="1" i="1" u="none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FC40E24F-AF11-4C12-BFA3-8F0CBFB2FC28}"/>
              </a:ext>
            </a:extLst>
          </p:cNvPr>
          <p:cNvSpPr/>
          <p:nvPr/>
        </p:nvSpPr>
        <p:spPr bwMode="auto">
          <a:xfrm>
            <a:off x="262792" y="1099445"/>
            <a:ext cx="4677699" cy="21751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10" name="Rounded Rectangular Callout 7">
            <a:extLst>
              <a:ext uri="{FF2B5EF4-FFF2-40B4-BE49-F238E27FC236}">
                <a16:creationId xmlns:a16="http://schemas.microsoft.com/office/drawing/2014/main" id="{BA8A7F24-C904-4DEE-981F-B7CE92AFC509}"/>
              </a:ext>
            </a:extLst>
          </p:cNvPr>
          <p:cNvSpPr/>
          <p:nvPr/>
        </p:nvSpPr>
        <p:spPr bwMode="auto">
          <a:xfrm>
            <a:off x="5796136" y="514212"/>
            <a:ext cx="1018456" cy="467308"/>
          </a:xfrm>
          <a:prstGeom prst="wedgeRoundRectCallout">
            <a:avLst>
              <a:gd name="adj1" fmla="val -133200"/>
              <a:gd name="adj2" fmla="val 94776"/>
              <a:gd name="adj3" fmla="val 16667"/>
            </a:avLst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11 menu categories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D9F61F85-1153-4266-B9FA-23115AAE262B}"/>
              </a:ext>
            </a:extLst>
          </p:cNvPr>
          <p:cNvSpPr/>
          <p:nvPr/>
        </p:nvSpPr>
        <p:spPr bwMode="auto">
          <a:xfrm>
            <a:off x="267862" y="1353440"/>
            <a:ext cx="7040442" cy="33083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DED12A40-ED16-4E25-BCD5-DF5696E19678}"/>
              </a:ext>
            </a:extLst>
          </p:cNvPr>
          <p:cNvSpPr/>
          <p:nvPr/>
        </p:nvSpPr>
        <p:spPr bwMode="auto">
          <a:xfrm>
            <a:off x="7020272" y="755615"/>
            <a:ext cx="2055466" cy="801177"/>
          </a:xfrm>
          <a:prstGeom prst="wedgeRoundRectCallout">
            <a:avLst>
              <a:gd name="adj1" fmla="val -117524"/>
              <a:gd name="adj2" fmla="val 38253"/>
              <a:gd name="adj3" fmla="val 16667"/>
            </a:avLst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Dozens of specialized controls represented by </a:t>
            </a:r>
            <a:r>
              <a:rPr kumimoji="0" lang="en-CA" sz="1400" b="1" i="1" u="sng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confusing and unintuitive </a:t>
            </a:r>
            <a:r>
              <a: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icons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B4D21E-6372-4E61-97EC-AA115971928C}"/>
              </a:ext>
            </a:extLst>
          </p:cNvPr>
          <p:cNvGrpSpPr/>
          <p:nvPr/>
        </p:nvGrpSpPr>
        <p:grpSpPr>
          <a:xfrm>
            <a:off x="304800" y="1306286"/>
            <a:ext cx="2322984" cy="3039788"/>
            <a:chOff x="304800" y="1306286"/>
            <a:chExt cx="2322984" cy="30397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592" y="1700808"/>
              <a:ext cx="1728192" cy="2645266"/>
            </a:xfrm>
            <a:prstGeom prst="rect">
              <a:avLst/>
            </a:prstGeom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3268C29-8C20-4354-BF7F-208958021132}"/>
                </a:ext>
              </a:extLst>
            </p:cNvPr>
            <p:cNvSpPr/>
            <p:nvPr/>
          </p:nvSpPr>
          <p:spPr bwMode="auto">
            <a:xfrm>
              <a:off x="304800" y="1306286"/>
              <a:ext cx="2316480" cy="3039291"/>
            </a:xfrm>
            <a:custGeom>
              <a:avLst/>
              <a:gdLst>
                <a:gd name="connsiteX0" fmla="*/ 0 w 2316480"/>
                <a:gd name="connsiteY0" fmla="*/ 17417 h 3039291"/>
                <a:gd name="connsiteX1" fmla="*/ 557349 w 2316480"/>
                <a:gd name="connsiteY1" fmla="*/ 3039291 h 3039291"/>
                <a:gd name="connsiteX2" fmla="*/ 574766 w 2316480"/>
                <a:gd name="connsiteY2" fmla="*/ 365760 h 3039291"/>
                <a:gd name="connsiteX3" fmla="*/ 2316480 w 2316480"/>
                <a:gd name="connsiteY3" fmla="*/ 374468 h 3039291"/>
                <a:gd name="connsiteX4" fmla="*/ 243840 w 2316480"/>
                <a:gd name="connsiteY4" fmla="*/ 0 h 3039291"/>
                <a:gd name="connsiteX5" fmla="*/ 0 w 2316480"/>
                <a:gd name="connsiteY5" fmla="*/ 17417 h 303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6480" h="3039291">
                  <a:moveTo>
                    <a:pt x="0" y="17417"/>
                  </a:moveTo>
                  <a:lnTo>
                    <a:pt x="557349" y="3039291"/>
                  </a:lnTo>
                  <a:lnTo>
                    <a:pt x="574766" y="365760"/>
                  </a:lnTo>
                  <a:lnTo>
                    <a:pt x="2316480" y="374468"/>
                  </a:lnTo>
                  <a:lnTo>
                    <a:pt x="243840" y="0"/>
                  </a:lnTo>
                  <a:lnTo>
                    <a:pt x="0" y="17417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64000"/>
              </a:schemeClr>
            </a:solidFill>
            <a:ln w="19050" cap="flat" cmpd="sng" algn="ctr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83643" y="2106891"/>
            <a:ext cx="6027612" cy="52322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Close to 300 distinct menu items!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DF16DB-6D4A-4494-B775-E152FC2D9F39}"/>
              </a:ext>
            </a:extLst>
          </p:cNvPr>
          <p:cNvSpPr txBox="1"/>
          <p:nvPr/>
        </p:nvSpPr>
        <p:spPr>
          <a:xfrm>
            <a:off x="117087" y="2544288"/>
            <a:ext cx="9033243" cy="52322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…which may need to be invoked in a specific order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3228E9-F061-4B90-A393-92AF44D84227}"/>
              </a:ext>
            </a:extLst>
          </p:cNvPr>
          <p:cNvGrpSpPr/>
          <p:nvPr/>
        </p:nvGrpSpPr>
        <p:grpSpPr>
          <a:xfrm>
            <a:off x="2915816" y="3009629"/>
            <a:ext cx="2770580" cy="2332828"/>
            <a:chOff x="2915816" y="3009629"/>
            <a:chExt cx="2770580" cy="23328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99DA2E-8AF2-4C96-B772-108A76CA6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3009629"/>
              <a:ext cx="2770580" cy="233282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7F6690-4AE7-4DC8-A202-E5ED8C54BAE1}"/>
                </a:ext>
              </a:extLst>
            </p:cNvPr>
            <p:cNvSpPr txBox="1"/>
            <p:nvPr/>
          </p:nvSpPr>
          <p:spPr>
            <a:xfrm>
              <a:off x="3317471" y="4767535"/>
              <a:ext cx="1967270" cy="461665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/>
                <a:t>TOOL USER</a:t>
              </a:r>
            </a:p>
          </p:txBody>
        </p:sp>
      </p:grp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9CE3012D-942A-411B-98FB-4E5E57AD6139}"/>
              </a:ext>
            </a:extLst>
          </p:cNvPr>
          <p:cNvSpPr/>
          <p:nvPr/>
        </p:nvSpPr>
        <p:spPr bwMode="auto">
          <a:xfrm rot="20532141">
            <a:off x="624773" y="2981564"/>
            <a:ext cx="7485775" cy="1258544"/>
          </a:xfrm>
          <a:prstGeom prst="roundRect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If you believe that this is how it </a:t>
            </a:r>
            <a:r>
              <a:rPr kumimoji="0" lang="en-CA" b="1" i="1" u="sng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has</a:t>
            </a:r>
            <a:r>
              <a:rPr kumimoji="0" lang="en-CA" b="1" i="1" u="none" strike="noStrike" cap="none" normalizeH="0" baseline="0" dirty="0">
                <a:ln>
                  <a:noFill/>
                </a:ln>
                <a:latin typeface="Comic Sans MS" panose="030F0702030302020204" pitchFamily="66" charset="0"/>
              </a:rPr>
              <a:t> to be:</a:t>
            </a:r>
          </a:p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b="1" i="1" dirty="0">
                <a:latin typeface="Comic Sans MS" panose="030F0702030302020204" pitchFamily="66" charset="0"/>
              </a:rPr>
              <a:t> -- then, </a:t>
            </a:r>
            <a:r>
              <a:rPr lang="en-CA" b="1" i="1" u="sng" dirty="0">
                <a:latin typeface="Comic Sans MS" panose="030F0702030302020204" pitchFamily="66" charset="0"/>
              </a:rPr>
              <a:t>you are part of the problem</a:t>
            </a:r>
            <a:endParaRPr kumimoji="0" lang="en-CA" b="1" i="1" u="sng" strike="noStrike" cap="none" normalizeH="0" baseline="0" dirty="0">
              <a:ln>
                <a:noFill/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9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8E5DCA-DD43-4F54-911C-760B82CB5B0F}"/>
              </a:ext>
            </a:extLst>
          </p:cNvPr>
          <p:cNvSpPr txBox="1"/>
          <p:nvPr/>
        </p:nvSpPr>
        <p:spPr>
          <a:xfrm>
            <a:off x="1655676" y="716795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So, what exactly is the problem?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37BB88-15CE-45B8-6E73-2B00B82D246B}"/>
              </a:ext>
            </a:extLst>
          </p:cNvPr>
          <p:cNvGrpSpPr/>
          <p:nvPr/>
        </p:nvGrpSpPr>
        <p:grpSpPr>
          <a:xfrm>
            <a:off x="2519772" y="2585726"/>
            <a:ext cx="2376264" cy="1771285"/>
            <a:chOff x="2771800" y="2708920"/>
            <a:chExt cx="2376264" cy="1771285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0BD73FEB-1710-5D61-9391-8FDF0C160269}"/>
                </a:ext>
              </a:extLst>
            </p:cNvPr>
            <p:cNvSpPr/>
            <p:nvPr/>
          </p:nvSpPr>
          <p:spPr bwMode="auto">
            <a:xfrm>
              <a:off x="2771800" y="2708920"/>
              <a:ext cx="2376264" cy="1771285"/>
            </a:xfrm>
            <a:prstGeom prst="cloudCallout">
              <a:avLst>
                <a:gd name="adj1" fmla="val -73086"/>
                <a:gd name="adj2" fmla="val 52689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BA3ECC-E6C9-B91A-3704-7B86284E2A6A}"/>
                </a:ext>
              </a:extLst>
            </p:cNvPr>
            <p:cNvSpPr txBox="1"/>
            <p:nvPr/>
          </p:nvSpPr>
          <p:spPr>
            <a:xfrm>
              <a:off x="3382221" y="2949971"/>
              <a:ext cx="1226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 “USER”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D17501-F7D6-A289-BE66-B93F0A7548D9}"/>
              </a:ext>
            </a:extLst>
          </p:cNvPr>
          <p:cNvGrpSpPr/>
          <p:nvPr/>
        </p:nvGrpSpPr>
        <p:grpSpPr>
          <a:xfrm>
            <a:off x="1655676" y="3789040"/>
            <a:ext cx="6755306" cy="2469094"/>
            <a:chOff x="1907704" y="3912234"/>
            <a:chExt cx="6755306" cy="24690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4AEAB31-31BF-4B1E-1B97-3D9BD57EBDDD}"/>
                </a:ext>
              </a:extLst>
            </p:cNvPr>
            <p:cNvGrpSpPr/>
            <p:nvPr/>
          </p:nvGrpSpPr>
          <p:grpSpPr>
            <a:xfrm>
              <a:off x="1907704" y="4751566"/>
              <a:ext cx="3888432" cy="307777"/>
              <a:chOff x="1907704" y="4751566"/>
              <a:chExt cx="3888432" cy="307777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61BDAFD-C5A9-754F-39EA-5224FF6E4C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07704" y="5013176"/>
                <a:ext cx="3888432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dash"/>
                <a:round/>
                <a:headEnd type="none" w="med" len="med"/>
                <a:tailEnd type="triangle"/>
              </a:ln>
              <a:effectLst>
                <a:outerShdw blurRad="50800" dist="25400" dir="5400000" algn="ctr" rotWithShape="0">
                  <a:schemeClr val="accent3">
                    <a:lumMod val="75000"/>
                  </a:schemeClr>
                </a:outerShdw>
              </a:effectLst>
            </p:spPr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4A4838-91A7-6A23-5E3B-D15DF9B6F6A2}"/>
                  </a:ext>
                </a:extLst>
              </p:cNvPr>
              <p:cNvSpPr txBox="1"/>
              <p:nvPr/>
            </p:nvSpPr>
            <p:spPr>
              <a:xfrm>
                <a:off x="3120965" y="4751566"/>
                <a:ext cx="16081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400" b="1" dirty="0">
                    <a:solidFill>
                      <a:srgbClr val="0070C0"/>
                    </a:solidFill>
                  </a:rPr>
                  <a:t>Primary focus </a:t>
                </a:r>
                <a:r>
                  <a:rPr lang="en-CA" sz="1400" b="1" dirty="0">
                    <a:solidFill>
                      <a:srgbClr val="0070C0"/>
                    </a:solidFill>
                    <a:latin typeface="Arial Black" panose="020B0A04020102020204" pitchFamily="34" charset="0"/>
                  </a:rPr>
                  <a:t>►</a:t>
                </a:r>
                <a:endParaRPr lang="en-CA" sz="1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A8B0BE-AFB0-8292-7284-94EFBA752B12}"/>
                </a:ext>
              </a:extLst>
            </p:cNvPr>
            <p:cNvGrpSpPr/>
            <p:nvPr/>
          </p:nvGrpSpPr>
          <p:grpSpPr>
            <a:xfrm>
              <a:off x="5901283" y="3912234"/>
              <a:ext cx="2761727" cy="2469094"/>
              <a:chOff x="5901283" y="3912234"/>
              <a:chExt cx="2761727" cy="246909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D761144-48F1-E72B-B6D0-9B3E28572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01283" y="3912234"/>
                <a:ext cx="2761727" cy="246909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7EE920-BC37-B4C5-CAE4-27F67E532BCB}"/>
                  </a:ext>
                </a:extLst>
              </p:cNvPr>
              <p:cNvSpPr txBox="1"/>
              <p:nvPr/>
            </p:nvSpPr>
            <p:spPr>
              <a:xfrm>
                <a:off x="6766358" y="4644425"/>
                <a:ext cx="18357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600" b="1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the </a:t>
                </a:r>
                <a:r>
                  <a:rPr lang="en-CA" sz="3200" b="1" u="sng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CODE</a:t>
                </a:r>
                <a:r>
                  <a:rPr lang="en-CA" sz="3200" b="1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!</a:t>
                </a:r>
                <a:endParaRPr lang="en-CA" sz="1600" b="1" dirty="0">
                  <a:solidFill>
                    <a:srgbClr val="0070C0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4594D8-45AF-C06D-3EFD-1DDFAA47A02F}"/>
              </a:ext>
            </a:extLst>
          </p:cNvPr>
          <p:cNvGrpSpPr/>
          <p:nvPr/>
        </p:nvGrpSpPr>
        <p:grpSpPr>
          <a:xfrm>
            <a:off x="642863" y="4282864"/>
            <a:ext cx="1521570" cy="1759827"/>
            <a:chOff x="894891" y="4406058"/>
            <a:chExt cx="1521570" cy="175982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C4C095-D010-64A8-D5D6-AD978DDCCBE2}"/>
                </a:ext>
              </a:extLst>
            </p:cNvPr>
            <p:cNvSpPr txBox="1"/>
            <p:nvPr/>
          </p:nvSpPr>
          <p:spPr>
            <a:xfrm>
              <a:off x="894891" y="5858108"/>
              <a:ext cx="15215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>
                  <a:solidFill>
                    <a:srgbClr val="0070C0"/>
                  </a:solidFill>
                </a:rPr>
                <a:t>PROGRAMMER</a:t>
              </a:r>
            </a:p>
          </p:txBody>
        </p:sp>
        <p:pic>
          <p:nvPicPr>
            <p:cNvPr id="29" name="Picture 28" descr="A person with a beard and glasses&#10;&#10;Description automatically generated with low confidence">
              <a:extLst>
                <a:ext uri="{FF2B5EF4-FFF2-40B4-BE49-F238E27FC236}">
                  <a16:creationId xmlns:a16="http://schemas.microsoft.com/office/drawing/2014/main" id="{568077D4-C867-4CDC-7CC0-96ED10839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310" y="4406058"/>
              <a:ext cx="1173783" cy="1448017"/>
            </a:xfrm>
            <a:prstGeom prst="rect">
              <a:avLst/>
            </a:prstGeom>
          </p:spPr>
        </p:pic>
      </p:grpSp>
      <p:pic>
        <p:nvPicPr>
          <p:cNvPr id="30" name="Picture 29" descr="A person with a beard and glasses&#10;&#10;Description automatically generated with low confidence">
            <a:extLst>
              <a:ext uri="{FF2B5EF4-FFF2-40B4-BE49-F238E27FC236}">
                <a16:creationId xmlns:a16="http://schemas.microsoft.com/office/drawing/2014/main" id="{19790F42-1D69-D3CE-714A-BB1E3913C8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64" y="3125756"/>
            <a:ext cx="694475" cy="85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0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85878D0-82BD-466D-90E5-CB4E6D209BF2}"/>
              </a:ext>
            </a:extLst>
          </p:cNvPr>
          <p:cNvGrpSpPr/>
          <p:nvPr/>
        </p:nvGrpSpPr>
        <p:grpSpPr>
          <a:xfrm>
            <a:off x="2233472" y="3833373"/>
            <a:ext cx="5213242" cy="2475402"/>
            <a:chOff x="2231289" y="3833373"/>
            <a:chExt cx="5213242" cy="247540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3446FEB-E5A1-4BDA-A191-52E2DA04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6056" y="4191264"/>
              <a:ext cx="2368475" cy="2117511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76160A8-2870-4F4F-AA8A-6D877016784F}"/>
                </a:ext>
              </a:extLst>
            </p:cNvPr>
            <p:cNvCxnSpPr/>
            <p:nvPr/>
          </p:nvCxnSpPr>
          <p:spPr bwMode="auto">
            <a:xfrm>
              <a:off x="2231289" y="5517232"/>
              <a:ext cx="280831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schemeClr val="accent3">
                  <a:lumMod val="75000"/>
                </a:schemeClr>
              </a:outerShdw>
            </a:effectLst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310093-3DCB-479E-BA4D-9C75FEE61293}"/>
                </a:ext>
              </a:extLst>
            </p:cNvPr>
            <p:cNvSpPr txBox="1"/>
            <p:nvPr/>
          </p:nvSpPr>
          <p:spPr>
            <a:xfrm>
              <a:off x="5576684" y="3833373"/>
              <a:ext cx="1364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b="1" dirty="0">
                  <a:solidFill>
                    <a:srgbClr val="0070C0"/>
                  </a:solidFill>
                </a:rPr>
                <a:t>Working code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411931-15BD-4182-AC39-4B25FA42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80312" cy="609600"/>
          </a:xfrm>
        </p:spPr>
        <p:txBody>
          <a:bodyPr>
            <a:normAutofit fontScale="90000"/>
          </a:bodyPr>
          <a:lstStyle/>
          <a:p>
            <a:r>
              <a:rPr lang="en-CA" sz="2800" dirty="0"/>
              <a:t>The “Existential Pleasure of Programming”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C6329-ED7C-4F06-A2E3-A2A1DEFDB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75" y="1772816"/>
            <a:ext cx="1335174" cy="16561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8531BE6-B729-4746-9D09-79EBFFB8C7B3}"/>
              </a:ext>
            </a:extLst>
          </p:cNvPr>
          <p:cNvGrpSpPr/>
          <p:nvPr/>
        </p:nvGrpSpPr>
        <p:grpSpPr>
          <a:xfrm>
            <a:off x="2413943" y="1988840"/>
            <a:ext cx="4946455" cy="1384040"/>
            <a:chOff x="2411760" y="1988840"/>
            <a:chExt cx="4946455" cy="13840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B53D9B-8F07-4055-900F-B69CC9785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3078" y="1988840"/>
              <a:ext cx="1945137" cy="138404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19AFD42-EAA9-4EE1-97F3-2EA473D39592}"/>
                </a:ext>
              </a:extLst>
            </p:cNvPr>
            <p:cNvCxnSpPr/>
            <p:nvPr/>
          </p:nvCxnSpPr>
          <p:spPr bwMode="auto">
            <a:xfrm>
              <a:off x="2411760" y="2780928"/>
              <a:ext cx="280831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schemeClr val="accent3">
                  <a:lumMod val="75000"/>
                </a:schemeClr>
              </a:outerShdw>
            </a:effectLst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0462732-D432-4328-B1B7-A24529C33CA2}"/>
              </a:ext>
            </a:extLst>
          </p:cNvPr>
          <p:cNvSpPr txBox="1"/>
          <p:nvPr/>
        </p:nvSpPr>
        <p:spPr>
          <a:xfrm>
            <a:off x="395536" y="852812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>
                <a:solidFill>
                  <a:srgbClr val="0070C0"/>
                </a:solidFill>
              </a:rPr>
              <a:t>TRADITIONAL</a:t>
            </a:r>
            <a:br>
              <a:rPr lang="en-CA" sz="1800" b="1" dirty="0">
                <a:solidFill>
                  <a:srgbClr val="0070C0"/>
                </a:solidFill>
              </a:rPr>
            </a:br>
            <a:r>
              <a:rPr lang="en-CA" sz="1800" b="1" dirty="0">
                <a:solidFill>
                  <a:srgbClr val="0070C0"/>
                </a:solidFill>
              </a:rPr>
              <a:t>ENGINEERING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9E0CB-7F02-4434-9990-BF14F7ED7925}"/>
              </a:ext>
            </a:extLst>
          </p:cNvPr>
          <p:cNvSpPr txBox="1"/>
          <p:nvPr/>
        </p:nvSpPr>
        <p:spPr>
          <a:xfrm>
            <a:off x="2323481" y="1928556"/>
            <a:ext cx="169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0070C0"/>
                </a:solidFill>
              </a:rPr>
              <a:t>Design</a:t>
            </a:r>
            <a:br>
              <a:rPr lang="en-CA" sz="1400" b="1" dirty="0">
                <a:solidFill>
                  <a:srgbClr val="0070C0"/>
                </a:solidFill>
              </a:rPr>
            </a:br>
            <a:r>
              <a:rPr lang="en-CA" sz="1400" b="1" dirty="0">
                <a:solidFill>
                  <a:srgbClr val="0070C0"/>
                </a:solidFill>
              </a:rPr>
              <a:t>conceptualization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C2F4FA-A82A-456C-BE58-3CB3E1E81E1B}"/>
              </a:ext>
            </a:extLst>
          </p:cNvPr>
          <p:cNvSpPr txBox="1"/>
          <p:nvPr/>
        </p:nvSpPr>
        <p:spPr>
          <a:xfrm>
            <a:off x="3014459" y="2462463"/>
            <a:ext cx="1601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months to years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808B6F-6227-4671-987A-14ACE2B4DD36}"/>
              </a:ext>
            </a:extLst>
          </p:cNvPr>
          <p:cNvGrpSpPr/>
          <p:nvPr/>
        </p:nvGrpSpPr>
        <p:grpSpPr>
          <a:xfrm>
            <a:off x="2413943" y="764703"/>
            <a:ext cx="1512168" cy="1224137"/>
            <a:chOff x="2411760" y="764703"/>
            <a:chExt cx="1512168" cy="1224137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D7D4E292-2D15-480B-B60C-A27093C5FDC6}"/>
                </a:ext>
              </a:extLst>
            </p:cNvPr>
            <p:cNvSpPr/>
            <p:nvPr/>
          </p:nvSpPr>
          <p:spPr bwMode="auto">
            <a:xfrm>
              <a:off x="2411760" y="764703"/>
              <a:ext cx="1512168" cy="1224137"/>
            </a:xfrm>
            <a:prstGeom prst="cloudCallout">
              <a:avLst>
                <a:gd name="adj1" fmla="val -85541"/>
                <a:gd name="adj2" fmla="val 46058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21395B-EEFB-41B9-8800-8FF1DABBF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7587" y="1095969"/>
              <a:ext cx="602832" cy="70561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A3D2E42-4C62-44B6-96F2-60A9E30A933A}"/>
              </a:ext>
            </a:extLst>
          </p:cNvPr>
          <p:cNvSpPr txBox="1"/>
          <p:nvPr/>
        </p:nvSpPr>
        <p:spPr>
          <a:xfrm>
            <a:off x="5726311" y="1465620"/>
            <a:ext cx="1069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0070C0"/>
                </a:solidFill>
              </a:rPr>
              <a:t>Design</a:t>
            </a:r>
            <a:br>
              <a:rPr lang="en-CA" sz="1400" b="1" dirty="0">
                <a:solidFill>
                  <a:srgbClr val="0070C0"/>
                </a:solidFill>
              </a:rPr>
            </a:br>
            <a:r>
              <a:rPr lang="en-CA" sz="1400" b="1" dirty="0">
                <a:solidFill>
                  <a:srgbClr val="0070C0"/>
                </a:solidFill>
              </a:rPr>
              <a:t>realization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7F8B6A-5559-4028-AF5B-39FF115045C5}"/>
              </a:ext>
            </a:extLst>
          </p:cNvPr>
          <p:cNvGrpSpPr/>
          <p:nvPr/>
        </p:nvGrpSpPr>
        <p:grpSpPr>
          <a:xfrm>
            <a:off x="2469455" y="3800143"/>
            <a:ext cx="1512168" cy="1224137"/>
            <a:chOff x="2411760" y="764703"/>
            <a:chExt cx="1512168" cy="1224137"/>
          </a:xfrm>
        </p:grpSpPr>
        <p:sp>
          <p:nvSpPr>
            <p:cNvPr id="24" name="Thought Bubble: Cloud 23">
              <a:extLst>
                <a:ext uri="{FF2B5EF4-FFF2-40B4-BE49-F238E27FC236}">
                  <a16:creationId xmlns:a16="http://schemas.microsoft.com/office/drawing/2014/main" id="{40C16BE9-D50B-4643-9BD0-850C5C44C8AD}"/>
                </a:ext>
              </a:extLst>
            </p:cNvPr>
            <p:cNvSpPr/>
            <p:nvPr/>
          </p:nvSpPr>
          <p:spPr bwMode="auto">
            <a:xfrm>
              <a:off x="2411760" y="764703"/>
              <a:ext cx="1512168" cy="1224137"/>
            </a:xfrm>
            <a:prstGeom prst="cloudCallout">
              <a:avLst>
                <a:gd name="adj1" fmla="val -85541"/>
                <a:gd name="adj2" fmla="val 46058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598B1B-C965-4679-9B8F-158E1D325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7587" y="1095969"/>
              <a:ext cx="602832" cy="705619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5AA119A-959A-4A09-A478-0D38677D1A73}"/>
              </a:ext>
            </a:extLst>
          </p:cNvPr>
          <p:cNvSpPr txBox="1"/>
          <p:nvPr/>
        </p:nvSpPr>
        <p:spPr>
          <a:xfrm>
            <a:off x="3232888" y="5165401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minutes</a:t>
            </a:r>
          </a:p>
        </p:txBody>
      </p:sp>
      <p:pic>
        <p:nvPicPr>
          <p:cNvPr id="29" name="Picture 10" descr="j0173958">
            <a:extLst>
              <a:ext uri="{FF2B5EF4-FFF2-40B4-BE49-F238E27FC236}">
                <a16:creationId xmlns:a16="http://schemas.microsoft.com/office/drawing/2014/main" id="{B57E61F2-7ACA-460F-BB44-53426303FA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8399" y="4283382"/>
            <a:ext cx="841999" cy="9952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" name="Rounded Rectangular Callout 7">
            <a:extLst>
              <a:ext uri="{FF2B5EF4-FFF2-40B4-BE49-F238E27FC236}">
                <a16:creationId xmlns:a16="http://schemas.microsoft.com/office/drawing/2014/main" id="{D5C26F92-29E6-4DDA-A071-BF81114A2B6A}"/>
              </a:ext>
            </a:extLst>
          </p:cNvPr>
          <p:cNvSpPr/>
          <p:nvPr/>
        </p:nvSpPr>
        <p:spPr bwMode="auto">
          <a:xfrm>
            <a:off x="3205895" y="5809840"/>
            <a:ext cx="1504900" cy="467308"/>
          </a:xfrm>
          <a:prstGeom prst="wedgeRoundRectCallout">
            <a:avLst>
              <a:gd name="adj1" fmla="val -28285"/>
              <a:gd name="adj2" fmla="val -104625"/>
              <a:gd name="adj3" fmla="val 16667"/>
            </a:avLst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With minimal effort (typing)</a:t>
            </a:r>
          </a:p>
        </p:txBody>
      </p:sp>
      <p:sp>
        <p:nvSpPr>
          <p:cNvPr id="34" name="Rounded Rectangle 6">
            <a:extLst>
              <a:ext uri="{FF2B5EF4-FFF2-40B4-BE49-F238E27FC236}">
                <a16:creationId xmlns:a16="http://schemas.microsoft.com/office/drawing/2014/main" id="{477BC46E-6324-4852-A94F-91DCE619D8D0}"/>
              </a:ext>
            </a:extLst>
          </p:cNvPr>
          <p:cNvSpPr/>
          <p:nvPr/>
        </p:nvSpPr>
        <p:spPr bwMode="auto">
          <a:xfrm>
            <a:off x="6961796" y="4534929"/>
            <a:ext cx="1991679" cy="1430179"/>
          </a:xfrm>
          <a:prstGeom prst="roundRect">
            <a:avLst/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highly seductive and rewarding experience!!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5D914D-040C-81C0-49A4-7471C11B9FE8}"/>
              </a:ext>
            </a:extLst>
          </p:cNvPr>
          <p:cNvGrpSpPr/>
          <p:nvPr/>
        </p:nvGrpSpPr>
        <p:grpSpPr>
          <a:xfrm>
            <a:off x="432979" y="3917367"/>
            <a:ext cx="1800493" cy="2278249"/>
            <a:chOff x="432979" y="3917367"/>
            <a:chExt cx="1800493" cy="227824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36507F-6B61-4B02-A73B-7EFF0439D52A}"/>
                </a:ext>
              </a:extLst>
            </p:cNvPr>
            <p:cNvSpPr txBox="1"/>
            <p:nvPr/>
          </p:nvSpPr>
          <p:spPr>
            <a:xfrm>
              <a:off x="432979" y="3917367"/>
              <a:ext cx="18004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800" b="1" dirty="0">
                  <a:solidFill>
                    <a:srgbClr val="0070C0"/>
                  </a:solidFill>
                </a:rPr>
                <a:t>SOFTWARE</a:t>
              </a:r>
              <a:br>
                <a:rPr lang="en-CA" sz="1800" b="1" dirty="0">
                  <a:solidFill>
                    <a:srgbClr val="0070C0"/>
                  </a:solidFill>
                </a:rPr>
              </a:br>
              <a:r>
                <a:rPr lang="en-CA" sz="1800" b="1" dirty="0">
                  <a:solidFill>
                    <a:srgbClr val="0070C0"/>
                  </a:solidFill>
                </a:rPr>
                <a:t>ENGINEERING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1163FA-D98E-E25B-51FE-E13697370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796" y="4750739"/>
              <a:ext cx="1170533" cy="1444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65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8" grpId="0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11D2E9-1D53-73C6-E4B7-14F04DB7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5373216"/>
            <a:ext cx="1224136" cy="618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F56C9F-2972-4ACD-A2CE-7FB9478C1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741457"/>
            <a:ext cx="1152128" cy="12347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C97B4A-19E6-4612-25BE-B973B2C45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184" y="3580825"/>
            <a:ext cx="6228493" cy="3008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F30ACF-240F-49EF-AD89-5106FD8C4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/>
              <a:t>The “Medium is the Message”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78C71-29BF-45A5-BC90-4510F5E98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184" y="934516"/>
            <a:ext cx="8686800" cy="838300"/>
          </a:xfrm>
        </p:spPr>
        <p:txBody>
          <a:bodyPr>
            <a:normAutofit/>
          </a:bodyPr>
          <a:lstStyle/>
          <a:p>
            <a:r>
              <a:rPr lang="en-CA" dirty="0"/>
              <a:t>Programming is known to be addictive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37DBC9-C8E2-45F4-9396-63DA8B485123}"/>
              </a:ext>
            </a:extLst>
          </p:cNvPr>
          <p:cNvGrpSpPr/>
          <p:nvPr/>
        </p:nvGrpSpPr>
        <p:grpSpPr>
          <a:xfrm>
            <a:off x="2232706" y="3958108"/>
            <a:ext cx="3272918" cy="785953"/>
            <a:chOff x="2232706" y="3833564"/>
            <a:chExt cx="3272918" cy="7859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8E8254-62E2-4176-9CA4-425B8F893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766310">
              <a:off x="2232706" y="3833564"/>
              <a:ext cx="820291" cy="6527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C4F501-3C33-4E84-9111-052B28CF6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99329">
              <a:off x="4685333" y="3966750"/>
              <a:ext cx="820291" cy="652767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51B918-ACD9-4D29-B65C-67724EDAD3DC}"/>
              </a:ext>
            </a:extLst>
          </p:cNvPr>
          <p:cNvSpPr txBox="1">
            <a:spLocks/>
          </p:cNvSpPr>
          <p:nvPr/>
        </p:nvSpPr>
        <p:spPr bwMode="auto">
          <a:xfrm>
            <a:off x="221016" y="1552888"/>
            <a:ext cx="8686800" cy="202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346075" indent="-346075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Font typeface="Wingdings" pitchFamily="2" charset="2"/>
              <a:buChar char="w"/>
              <a:defRPr sz="2400" b="1" i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684213" indent="-336550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Font typeface="Wingdings" pitchFamily="2" charset="2"/>
              <a:buChar char="§"/>
              <a:defRPr sz="20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2pPr>
            <a:lvl3pPr marL="915988" indent="-230188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•"/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 marL="1146175" indent="-228600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–"/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 marL="1714500" indent="-276225" algn="l" defTabSz="746125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989DF"/>
              </a:buClr>
              <a:buChar char="•"/>
              <a:defRPr sz="18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  <a:lvl6pPr marL="21717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6289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0861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543300" indent="-276225" algn="l" defTabSz="746125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A" kern="0" dirty="0"/>
              <a:t>The </a:t>
            </a:r>
            <a:r>
              <a:rPr lang="en-CA" i="1" u="sng" kern="0" dirty="0"/>
              <a:t>focus easily shifts from the product to </a:t>
            </a:r>
            <a:br>
              <a:rPr lang="en-CA" i="1" u="sng" kern="0" dirty="0"/>
            </a:br>
            <a:r>
              <a:rPr lang="en-CA" i="1" u="sng" kern="0" dirty="0"/>
              <a:t>the craft</a:t>
            </a:r>
            <a:r>
              <a:rPr lang="en-CA" kern="0" dirty="0"/>
              <a:t> of implementing the product</a:t>
            </a:r>
          </a:p>
          <a:p>
            <a:pPr lvl="1"/>
            <a:r>
              <a:rPr lang="en-CA" kern="0" dirty="0"/>
              <a:t>Any detailed analysis of “users” and their needs gets in the way of the craft (i.e., “fun”) part</a:t>
            </a:r>
          </a:p>
        </p:txBody>
      </p:sp>
    </p:spTree>
    <p:extLst>
      <p:ext uri="{BB962C8B-B14F-4D97-AF65-F5344CB8AC3E}">
        <p14:creationId xmlns:p14="http://schemas.microsoft.com/office/powerpoint/2010/main" val="46869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MalinaTheme.Sandy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RT-UML-lecture.0.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91440" rIns="91440" bIns="9144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cap="none" normalizeH="0" baseline="0" dirty="0" smtClean="0">
            <a:ln>
              <a:noFill/>
            </a:ln>
            <a:latin typeface="Arial Narrow" pitchFamily="34" charset="0"/>
            <a:cs typeface="Arial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RT-UML-lecture.0.1 1">
        <a:dk1>
          <a:srgbClr val="000000"/>
        </a:dk1>
        <a:lt1>
          <a:srgbClr val="FFFFFF"/>
        </a:lt1>
        <a:dk2>
          <a:srgbClr val="000000"/>
        </a:dk2>
        <a:lt2>
          <a:srgbClr val="FFFF99"/>
        </a:lt2>
        <a:accent1>
          <a:srgbClr val="025960"/>
        </a:accent1>
        <a:accent2>
          <a:srgbClr val="33CCFF"/>
        </a:accent2>
        <a:accent3>
          <a:srgbClr val="AAAAAA"/>
        </a:accent3>
        <a:accent4>
          <a:srgbClr val="DADADA"/>
        </a:accent4>
        <a:accent5>
          <a:srgbClr val="AAB5B6"/>
        </a:accent5>
        <a:accent6>
          <a:srgbClr val="2DB9E7"/>
        </a:accent6>
        <a:hlink>
          <a:srgbClr val="CC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T-UML-lecture.0.1 2">
        <a:dk1>
          <a:srgbClr val="000000"/>
        </a:dk1>
        <a:lt1>
          <a:srgbClr val="FFFFFF"/>
        </a:lt1>
        <a:dk2>
          <a:srgbClr val="003300"/>
        </a:dk2>
        <a:lt2>
          <a:srgbClr val="FFFF99"/>
        </a:lt2>
        <a:accent1>
          <a:srgbClr val="025960"/>
        </a:accent1>
        <a:accent2>
          <a:srgbClr val="33CCFF"/>
        </a:accent2>
        <a:accent3>
          <a:srgbClr val="AAADAA"/>
        </a:accent3>
        <a:accent4>
          <a:srgbClr val="DADADA"/>
        </a:accent4>
        <a:accent5>
          <a:srgbClr val="AAB5B6"/>
        </a:accent5>
        <a:accent6>
          <a:srgbClr val="2DB9E7"/>
        </a:accent6>
        <a:hlink>
          <a:srgbClr val="CC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T-UML-lecture.0.1 3">
        <a:dk1>
          <a:srgbClr val="000000"/>
        </a:dk1>
        <a:lt1>
          <a:srgbClr val="FFFFFF"/>
        </a:lt1>
        <a:dk2>
          <a:srgbClr val="000000"/>
        </a:dk2>
        <a:lt2>
          <a:srgbClr val="D8D36D"/>
        </a:lt2>
        <a:accent1>
          <a:srgbClr val="004E5F"/>
        </a:accent1>
        <a:accent2>
          <a:srgbClr val="00B6E8"/>
        </a:accent2>
        <a:accent3>
          <a:srgbClr val="AAAAAA"/>
        </a:accent3>
        <a:accent4>
          <a:srgbClr val="DADADA"/>
        </a:accent4>
        <a:accent5>
          <a:srgbClr val="AAB2B6"/>
        </a:accent5>
        <a:accent6>
          <a:srgbClr val="00A5D2"/>
        </a:accent6>
        <a:hlink>
          <a:srgbClr val="F47920"/>
        </a:hlink>
        <a:folHlink>
          <a:srgbClr val="74789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nashUTemplate.potx" id="{E7D4C4E4-EE63-42F9-B2C7-576B0A815684}" vid="{EA8DB9A5-E084-4858-AA34-4475EB83DD51}"/>
    </a:ext>
  </a:extLst>
</a:theme>
</file>

<file path=ppt/theme/theme2.xml><?xml version="1.0" encoding="utf-8"?>
<a:theme xmlns:a="http://schemas.openxmlformats.org/drawingml/2006/main" name="1_MalinaTheme.Sandy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RT-UML-lecture.0.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91440" rIns="91440" bIns="9144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cap="none" normalizeH="0" baseline="0" dirty="0" smtClean="0">
            <a:ln>
              <a:noFill/>
            </a:ln>
            <a:latin typeface="Arial Narrow" pitchFamily="34" charset="0"/>
            <a:cs typeface="Arial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RT-UML-lecture.0.1 1">
        <a:dk1>
          <a:srgbClr val="000000"/>
        </a:dk1>
        <a:lt1>
          <a:srgbClr val="FFFFFF"/>
        </a:lt1>
        <a:dk2>
          <a:srgbClr val="000000"/>
        </a:dk2>
        <a:lt2>
          <a:srgbClr val="FFFF99"/>
        </a:lt2>
        <a:accent1>
          <a:srgbClr val="025960"/>
        </a:accent1>
        <a:accent2>
          <a:srgbClr val="33CCFF"/>
        </a:accent2>
        <a:accent3>
          <a:srgbClr val="AAAAAA"/>
        </a:accent3>
        <a:accent4>
          <a:srgbClr val="DADADA"/>
        </a:accent4>
        <a:accent5>
          <a:srgbClr val="AAB5B6"/>
        </a:accent5>
        <a:accent6>
          <a:srgbClr val="2DB9E7"/>
        </a:accent6>
        <a:hlink>
          <a:srgbClr val="CC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T-UML-lecture.0.1 2">
        <a:dk1>
          <a:srgbClr val="000000"/>
        </a:dk1>
        <a:lt1>
          <a:srgbClr val="FFFFFF"/>
        </a:lt1>
        <a:dk2>
          <a:srgbClr val="003300"/>
        </a:dk2>
        <a:lt2>
          <a:srgbClr val="FFFF99"/>
        </a:lt2>
        <a:accent1>
          <a:srgbClr val="025960"/>
        </a:accent1>
        <a:accent2>
          <a:srgbClr val="33CCFF"/>
        </a:accent2>
        <a:accent3>
          <a:srgbClr val="AAADAA"/>
        </a:accent3>
        <a:accent4>
          <a:srgbClr val="DADADA"/>
        </a:accent4>
        <a:accent5>
          <a:srgbClr val="AAB5B6"/>
        </a:accent5>
        <a:accent6>
          <a:srgbClr val="2DB9E7"/>
        </a:accent6>
        <a:hlink>
          <a:srgbClr val="CC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T-UML-lecture.0.1 3">
        <a:dk1>
          <a:srgbClr val="000000"/>
        </a:dk1>
        <a:lt1>
          <a:srgbClr val="FFFFFF"/>
        </a:lt1>
        <a:dk2>
          <a:srgbClr val="000000"/>
        </a:dk2>
        <a:lt2>
          <a:srgbClr val="D8D36D"/>
        </a:lt2>
        <a:accent1>
          <a:srgbClr val="004E5F"/>
        </a:accent1>
        <a:accent2>
          <a:srgbClr val="00B6E8"/>
        </a:accent2>
        <a:accent3>
          <a:srgbClr val="AAAAAA"/>
        </a:accent3>
        <a:accent4>
          <a:srgbClr val="DADADA"/>
        </a:accent4>
        <a:accent5>
          <a:srgbClr val="AAB2B6"/>
        </a:accent5>
        <a:accent6>
          <a:srgbClr val="00A5D2"/>
        </a:accent6>
        <a:hlink>
          <a:srgbClr val="F47920"/>
        </a:hlink>
        <a:folHlink>
          <a:srgbClr val="74789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nashUTemplate.potx" id="{E7D4C4E4-EE63-42F9-B2C7-576B0A815684}" vid="{EA8DB9A5-E084-4858-AA34-4475EB83DD5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0.Prelude</Template>
  <TotalTime>9724</TotalTime>
  <Words>2039</Words>
  <Application>Microsoft Office PowerPoint</Application>
  <PresentationFormat>On-screen Show (4:3)</PresentationFormat>
  <Paragraphs>326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Black</vt:lpstr>
      <vt:lpstr>Arial Narrow</vt:lpstr>
      <vt:lpstr>Bauhaus 93</vt:lpstr>
      <vt:lpstr>Calibri</vt:lpstr>
      <vt:lpstr>Comic Sans MS</vt:lpstr>
      <vt:lpstr>Wingdings</vt:lpstr>
      <vt:lpstr>MalinaTheme.Sandy</vt:lpstr>
      <vt:lpstr>1_MalinaTheme.Sandy</vt:lpstr>
      <vt:lpstr>What’s Wrong with “Users”? - An unflattering attack on our value system – - and what can be done to fix it -</vt:lpstr>
      <vt:lpstr>CAVEAT: Based on Experience</vt:lpstr>
      <vt:lpstr>A Wise Man Once Noted:</vt:lpstr>
      <vt:lpstr>Classical Engineering: Human-Machine Interfaces</vt:lpstr>
      <vt:lpstr>Contrast: “Modern” MBSE Tool</vt:lpstr>
      <vt:lpstr>A “Modern” IDE Tool Interface</vt:lpstr>
      <vt:lpstr>PowerPoint Presentation</vt:lpstr>
      <vt:lpstr>The “Existential Pleasure of Programming”</vt:lpstr>
      <vt:lpstr>The “Medium is the Message” Syndrome</vt:lpstr>
      <vt:lpstr>The “Medium is the Message” Syndrome</vt:lpstr>
      <vt:lpstr>Programmer Culture</vt:lpstr>
      <vt:lpstr>Programmer Culture</vt:lpstr>
      <vt:lpstr>Example: Automotive Engineering</vt:lpstr>
      <vt:lpstr>Example: Automotive Engineering</vt:lpstr>
      <vt:lpstr>Viewed From a PROGRAMMER’S Perspective...</vt:lpstr>
      <vt:lpstr>Viewed From a PROGRAMMER’S Perspective...</vt:lpstr>
      <vt:lpstr>Stakeholders: Looking Beyond Just “Users”</vt:lpstr>
      <vt:lpstr>Stakeholders: Looking Beyond Just “Users”</vt:lpstr>
      <vt:lpstr>Going Even Further: Beyond Stakeholders</vt:lpstr>
      <vt:lpstr>Context: The “Onion” Model</vt:lpstr>
      <vt:lpstr>The Broader Perspective</vt:lpstr>
      <vt:lpstr>Personas: Transforming “Users” into Humans</vt:lpstr>
      <vt:lpstr>Example: Persona for a Parking App</vt:lpstr>
      <vt:lpstr>Human Factors and Software</vt:lpstr>
      <vt:lpstr>Example: Implicit Bias in Software Apps</vt:lpstr>
      <vt:lpstr>PowerPoint Presentation</vt:lpstr>
      <vt:lpstr>The HumaniSE Research Initiative</vt:lpstr>
      <vt:lpstr>HumaniSE Research Program: Overview</vt:lpstr>
      <vt:lpstr>The HumaniSE Living Lab: Approach</vt:lpstr>
      <vt:lpstr>Example: Detecting Values Violations </vt:lpstr>
      <vt:lpstr>A Sampling of HumaniSE Projects</vt:lpstr>
      <vt:lpstr>Summary</vt:lpstr>
      <vt:lpstr>Finally, a Reminder...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Wrong with “Users”?</dc:title>
  <dc:creator>Bran</dc:creator>
  <cp:lastModifiedBy>Bran Selic</cp:lastModifiedBy>
  <cp:revision>220</cp:revision>
  <dcterms:created xsi:type="dcterms:W3CDTF">2016-09-24T22:57:09Z</dcterms:created>
  <dcterms:modified xsi:type="dcterms:W3CDTF">2022-10-24T11:54:25Z</dcterms:modified>
</cp:coreProperties>
</file>