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0" r:id="rId1"/>
  </p:sldMasterIdLst>
  <p:notesMasterIdLst>
    <p:notesMasterId r:id="rId33"/>
  </p:notesMasterIdLst>
  <p:handoutMasterIdLst>
    <p:handoutMasterId r:id="rId34"/>
  </p:handoutMasterIdLst>
  <p:sldIdLst>
    <p:sldId id="443" r:id="rId2"/>
    <p:sldId id="584" r:id="rId3"/>
    <p:sldId id="598" r:id="rId4"/>
    <p:sldId id="599" r:id="rId5"/>
    <p:sldId id="600" r:id="rId6"/>
    <p:sldId id="601" r:id="rId7"/>
    <p:sldId id="487" r:id="rId8"/>
    <p:sldId id="602" r:id="rId9"/>
    <p:sldId id="568" r:id="rId10"/>
    <p:sldId id="486" r:id="rId11"/>
    <p:sldId id="493" r:id="rId12"/>
    <p:sldId id="511" r:id="rId13"/>
    <p:sldId id="494" r:id="rId14"/>
    <p:sldId id="603" r:id="rId15"/>
    <p:sldId id="571" r:id="rId16"/>
    <p:sldId id="589" r:id="rId17"/>
    <p:sldId id="541" r:id="rId18"/>
    <p:sldId id="548" r:id="rId19"/>
    <p:sldId id="518" r:id="rId20"/>
    <p:sldId id="543" r:id="rId21"/>
    <p:sldId id="550" r:id="rId22"/>
    <p:sldId id="512" r:id="rId23"/>
    <p:sldId id="591" r:id="rId24"/>
    <p:sldId id="553" r:id="rId25"/>
    <p:sldId id="554" r:id="rId26"/>
    <p:sldId id="594" r:id="rId27"/>
    <p:sldId id="595" r:id="rId28"/>
    <p:sldId id="604" r:id="rId29"/>
    <p:sldId id="590" r:id="rId30"/>
    <p:sldId id="605" r:id="rId31"/>
    <p:sldId id="597" r:id="rId3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7446"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oke Blakeley" initials="BB" lastIdx="5" clrIdx="0">
    <p:extLst>
      <p:ext uri="{19B8F6BF-5375-455C-9EA6-DF929625EA0E}">
        <p15:presenceInfo xmlns:p15="http://schemas.microsoft.com/office/powerpoint/2012/main" userId="S-1-5-21-948756243-734778046-674738317-12890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3E"/>
    <a:srgbClr val="006CAB"/>
    <a:srgbClr val="006DAE"/>
    <a:srgbClr val="92D050"/>
    <a:srgbClr val="D2D2D2"/>
    <a:srgbClr val="5A5A5A"/>
    <a:srgbClr val="969696"/>
    <a:srgbClr val="E6E6E6"/>
    <a:srgbClr val="C800D9"/>
    <a:srgbClr val="CD48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11" autoAdjust="0"/>
    <p:restoredTop sz="84150" autoAdjust="0"/>
  </p:normalViewPr>
  <p:slideViewPr>
    <p:cSldViewPr snapToGrid="0" snapToObjects="1" showGuides="1">
      <p:cViewPr varScale="1">
        <p:scale>
          <a:sx n="85" d="100"/>
          <a:sy n="85" d="100"/>
        </p:scale>
        <p:origin x="546" y="84"/>
      </p:cViewPr>
      <p:guideLst>
        <p:guide orient="horz" pos="3861"/>
        <p:guide pos="7446"/>
      </p:guideLst>
    </p:cSldViewPr>
  </p:slideViewPr>
  <p:notesTextViewPr>
    <p:cViewPr>
      <p:scale>
        <a:sx n="3" d="2"/>
        <a:sy n="3" d="2"/>
      </p:scale>
      <p:origin x="0" y="0"/>
    </p:cViewPr>
  </p:notesTextViewPr>
  <p:notesViewPr>
    <p:cSldViewPr snapToGrid="0" snapToObjects="1" showGuides="1">
      <p:cViewPr varScale="1">
        <p:scale>
          <a:sx n="87" d="100"/>
          <a:sy n="87" d="100"/>
        </p:scale>
        <p:origin x="3840"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3E9DACBD-CDD8-4565-B9F3-1C3CBF9F63D7}" type="datetimeFigureOut">
              <a:rPr lang="en-AU" smtClean="0"/>
              <a:t>27/10/2023</a:t>
            </a:fld>
            <a:endParaRPr lang="en-AU"/>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AF52ECBC-BEF5-4DD8-8CB9-946FE619C770}" type="slidenum">
              <a:rPr lang="en-AU" smtClean="0"/>
              <a:t>‹#›</a:t>
            </a:fld>
            <a:endParaRPr lang="en-AU"/>
          </a:p>
        </p:txBody>
      </p:sp>
    </p:spTree>
    <p:extLst>
      <p:ext uri="{BB962C8B-B14F-4D97-AF65-F5344CB8AC3E}">
        <p14:creationId xmlns:p14="http://schemas.microsoft.com/office/powerpoint/2010/main" val="2145765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911CB84-D0B3-C44D-BDDA-E6DD29AD4414}" type="datetimeFigureOut">
              <a:rPr lang="en-US" smtClean="0"/>
              <a:t>10/27/2023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77E0804-BAAB-D942-A332-52AA6138B38D}" type="slidenum">
              <a:rPr lang="en-US" smtClean="0"/>
              <a:t>‹#›</a:t>
            </a:fld>
            <a:endParaRPr lang="en-US"/>
          </a:p>
        </p:txBody>
      </p:sp>
    </p:spTree>
    <p:extLst>
      <p:ext uri="{BB962C8B-B14F-4D97-AF65-F5344CB8AC3E}">
        <p14:creationId xmlns:p14="http://schemas.microsoft.com/office/powerpoint/2010/main" val="12598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77E0804-BAAB-D942-A332-52AA6138B38D}" type="slidenum">
              <a:rPr lang="en-US" smtClean="0"/>
              <a:t>1</a:t>
            </a:fld>
            <a:endParaRPr lang="en-US"/>
          </a:p>
        </p:txBody>
      </p:sp>
    </p:spTree>
    <p:extLst>
      <p:ext uri="{BB962C8B-B14F-4D97-AF65-F5344CB8AC3E}">
        <p14:creationId xmlns:p14="http://schemas.microsoft.com/office/powerpoint/2010/main" val="2487441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16</a:t>
            </a:fld>
            <a:endParaRPr lang="en-US"/>
          </a:p>
        </p:txBody>
      </p:sp>
    </p:spTree>
    <p:extLst>
      <p:ext uri="{BB962C8B-B14F-4D97-AF65-F5344CB8AC3E}">
        <p14:creationId xmlns:p14="http://schemas.microsoft.com/office/powerpoint/2010/main" val="2704208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17</a:t>
            </a:fld>
            <a:endParaRPr lang="en-US"/>
          </a:p>
        </p:txBody>
      </p:sp>
    </p:spTree>
    <p:extLst>
      <p:ext uri="{BB962C8B-B14F-4D97-AF65-F5344CB8AC3E}">
        <p14:creationId xmlns:p14="http://schemas.microsoft.com/office/powerpoint/2010/main" val="301076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18</a:t>
            </a:fld>
            <a:endParaRPr lang="en-US"/>
          </a:p>
        </p:txBody>
      </p:sp>
    </p:spTree>
    <p:extLst>
      <p:ext uri="{BB962C8B-B14F-4D97-AF65-F5344CB8AC3E}">
        <p14:creationId xmlns:p14="http://schemas.microsoft.com/office/powerpoint/2010/main" val="413137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19</a:t>
            </a:fld>
            <a:endParaRPr lang="en-US"/>
          </a:p>
        </p:txBody>
      </p:sp>
    </p:spTree>
    <p:extLst>
      <p:ext uri="{BB962C8B-B14F-4D97-AF65-F5344CB8AC3E}">
        <p14:creationId xmlns:p14="http://schemas.microsoft.com/office/powerpoint/2010/main" val="1950633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21</a:t>
            </a:fld>
            <a:endParaRPr lang="en-US"/>
          </a:p>
        </p:txBody>
      </p:sp>
    </p:spTree>
    <p:extLst>
      <p:ext uri="{BB962C8B-B14F-4D97-AF65-F5344CB8AC3E}">
        <p14:creationId xmlns:p14="http://schemas.microsoft.com/office/powerpoint/2010/main" val="2202991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22</a:t>
            </a:fld>
            <a:endParaRPr lang="en-US"/>
          </a:p>
        </p:txBody>
      </p:sp>
    </p:spTree>
    <p:extLst>
      <p:ext uri="{BB962C8B-B14F-4D97-AF65-F5344CB8AC3E}">
        <p14:creationId xmlns:p14="http://schemas.microsoft.com/office/powerpoint/2010/main" val="2475293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23</a:t>
            </a:fld>
            <a:endParaRPr lang="en-US"/>
          </a:p>
        </p:txBody>
      </p:sp>
    </p:spTree>
    <p:extLst>
      <p:ext uri="{BB962C8B-B14F-4D97-AF65-F5344CB8AC3E}">
        <p14:creationId xmlns:p14="http://schemas.microsoft.com/office/powerpoint/2010/main" val="309466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25</a:t>
            </a:fld>
            <a:endParaRPr lang="en-US"/>
          </a:p>
        </p:txBody>
      </p:sp>
    </p:spTree>
    <p:extLst>
      <p:ext uri="{BB962C8B-B14F-4D97-AF65-F5344CB8AC3E}">
        <p14:creationId xmlns:p14="http://schemas.microsoft.com/office/powerpoint/2010/main" val="309816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28</a:t>
            </a:fld>
            <a:endParaRPr lang="en-US"/>
          </a:p>
        </p:txBody>
      </p:sp>
    </p:spTree>
    <p:extLst>
      <p:ext uri="{BB962C8B-B14F-4D97-AF65-F5344CB8AC3E}">
        <p14:creationId xmlns:p14="http://schemas.microsoft.com/office/powerpoint/2010/main" val="4226470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4</a:t>
            </a:fld>
            <a:endParaRPr lang="en-US" dirty="0"/>
          </a:p>
        </p:txBody>
      </p:sp>
    </p:spTree>
    <p:extLst>
      <p:ext uri="{BB962C8B-B14F-4D97-AF65-F5344CB8AC3E}">
        <p14:creationId xmlns:p14="http://schemas.microsoft.com/office/powerpoint/2010/main" val="101062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AB9208-2F5F-C64C-91F9-8F7211C03F04}" type="slidenum">
              <a:rPr lang="en-US" smtClean="0"/>
              <a:t>5</a:t>
            </a:fld>
            <a:endParaRPr lang="en-US" dirty="0"/>
          </a:p>
        </p:txBody>
      </p:sp>
    </p:spTree>
    <p:extLst>
      <p:ext uri="{BB962C8B-B14F-4D97-AF65-F5344CB8AC3E}">
        <p14:creationId xmlns:p14="http://schemas.microsoft.com/office/powerpoint/2010/main" val="238508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7</a:t>
            </a:fld>
            <a:endParaRPr lang="en-US"/>
          </a:p>
        </p:txBody>
      </p:sp>
    </p:spTree>
    <p:extLst>
      <p:ext uri="{BB962C8B-B14F-4D97-AF65-F5344CB8AC3E}">
        <p14:creationId xmlns:p14="http://schemas.microsoft.com/office/powerpoint/2010/main" val="352823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8</a:t>
            </a:fld>
            <a:endParaRPr lang="en-US"/>
          </a:p>
        </p:txBody>
      </p:sp>
    </p:spTree>
    <p:extLst>
      <p:ext uri="{BB962C8B-B14F-4D97-AF65-F5344CB8AC3E}">
        <p14:creationId xmlns:p14="http://schemas.microsoft.com/office/powerpoint/2010/main" val="46999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9</a:t>
            </a:fld>
            <a:endParaRPr lang="en-US"/>
          </a:p>
        </p:txBody>
      </p:sp>
    </p:spTree>
    <p:extLst>
      <p:ext uri="{BB962C8B-B14F-4D97-AF65-F5344CB8AC3E}">
        <p14:creationId xmlns:p14="http://schemas.microsoft.com/office/powerpoint/2010/main" val="720128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7E0804-BAAB-D942-A332-52AA6138B38D}" type="slidenum">
              <a:rPr lang="en-US" smtClean="0"/>
              <a:t>10</a:t>
            </a:fld>
            <a:endParaRPr lang="en-US"/>
          </a:p>
        </p:txBody>
      </p:sp>
    </p:spTree>
    <p:extLst>
      <p:ext uri="{BB962C8B-B14F-4D97-AF65-F5344CB8AC3E}">
        <p14:creationId xmlns:p14="http://schemas.microsoft.com/office/powerpoint/2010/main" val="776889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E0804-BAAB-D942-A332-52AA6138B38D}" type="slidenum">
              <a:rPr lang="en-US" smtClean="0"/>
              <a:t>13</a:t>
            </a:fld>
            <a:endParaRPr lang="en-US"/>
          </a:p>
        </p:txBody>
      </p:sp>
    </p:spTree>
    <p:extLst>
      <p:ext uri="{BB962C8B-B14F-4D97-AF65-F5344CB8AC3E}">
        <p14:creationId xmlns:p14="http://schemas.microsoft.com/office/powerpoint/2010/main" val="282814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77E0804-BAAB-D942-A332-52AA6138B38D}" type="slidenum">
              <a:rPr lang="en-US" smtClean="0"/>
              <a:t>15</a:t>
            </a:fld>
            <a:endParaRPr lang="en-US"/>
          </a:p>
        </p:txBody>
      </p:sp>
    </p:spTree>
    <p:extLst>
      <p:ext uri="{BB962C8B-B14F-4D97-AF65-F5344CB8AC3E}">
        <p14:creationId xmlns:p14="http://schemas.microsoft.com/office/powerpoint/2010/main" val="2653137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11" name="Picture 10" descr="PPT templates-1-standard-FINAL.jpg"/>
          <p:cNvPicPr>
            <a:picLocks noChangeAspect="1"/>
          </p:cNvPicPr>
          <p:nvPr userDrawn="1"/>
        </p:nvPicPr>
        <p:blipFill rotWithShape="1">
          <a:blip r:embed="rId3">
            <a:extLst>
              <a:ext uri="{28A0092B-C50C-407E-A947-70E740481C1C}">
                <a14:useLocalDpi xmlns:a14="http://schemas.microsoft.com/office/drawing/2010/main" val="0"/>
              </a:ext>
            </a:extLst>
          </a:blip>
          <a:srcRect l="63055" r="3241"/>
          <a:stretch/>
        </p:blipFill>
        <p:spPr>
          <a:xfrm>
            <a:off x="8542871" y="0"/>
            <a:ext cx="3081867" cy="6858000"/>
          </a:xfrm>
          <a:prstGeom prst="rect">
            <a:avLst/>
          </a:prstGeom>
        </p:spPr>
      </p:pic>
    </p:spTree>
    <p:extLst>
      <p:ext uri="{BB962C8B-B14F-4D97-AF65-F5344CB8AC3E}">
        <p14:creationId xmlns:p14="http://schemas.microsoft.com/office/powerpoint/2010/main" val="1503124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Freeform 4"/>
          <p:cNvSpPr/>
          <p:nvPr userDrawn="1"/>
        </p:nvSpPr>
        <p:spPr>
          <a:xfrm>
            <a:off x="-19050" y="-9525"/>
            <a:ext cx="9420225"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29" name="Text Placeholder 22"/>
          <p:cNvSpPr>
            <a:spLocks noGrp="1"/>
          </p:cNvSpPr>
          <p:nvPr>
            <p:ph type="body" sz="quarter" idx="13" hasCustomPrompt="1"/>
          </p:nvPr>
        </p:nvSpPr>
        <p:spPr>
          <a:xfrm>
            <a:off x="138368" y="1741593"/>
            <a:ext cx="5757606" cy="3435594"/>
          </a:xfrm>
          <a:prstGeom prst="rect">
            <a:avLst/>
          </a:prstGeom>
        </p:spPr>
        <p:txBody>
          <a:bodyPr wrap="square"/>
          <a:lstStyle>
            <a:lvl1pPr algn="r">
              <a:defRPr sz="4400"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2921" y="6319350"/>
            <a:ext cx="1262009" cy="367200"/>
          </a:xfrm>
          <a:prstGeom prst="rect">
            <a:avLst/>
          </a:prstGeom>
        </p:spPr>
      </p:pic>
      <p:sp>
        <p:nvSpPr>
          <p:cNvPr id="3" name="Picture Placeholder 2"/>
          <p:cNvSpPr>
            <a:spLocks noGrp="1"/>
          </p:cNvSpPr>
          <p:nvPr>
            <p:ph type="pic" sz="quarter" idx="14"/>
          </p:nvPr>
        </p:nvSpPr>
        <p:spPr>
          <a:xfrm>
            <a:off x="6091492" y="1733018"/>
            <a:ext cx="5438775" cy="3435350"/>
          </a:xfrm>
          <a:custGeom>
            <a:avLst/>
            <a:gdLst>
              <a:gd name="connsiteX0" fmla="*/ 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0 w 5476875"/>
              <a:gd name="connsiteY4" fmla="*/ 0 h 3435350"/>
              <a:gd name="connsiteX0" fmla="*/ 1905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19050 w 5476875"/>
              <a:gd name="connsiteY4" fmla="*/ 0 h 3435350"/>
              <a:gd name="connsiteX0" fmla="*/ 0 w 5457825"/>
              <a:gd name="connsiteY0" fmla="*/ 0 h 3435350"/>
              <a:gd name="connsiteX1" fmla="*/ 5457825 w 5457825"/>
              <a:gd name="connsiteY1" fmla="*/ 0 h 3435350"/>
              <a:gd name="connsiteX2" fmla="*/ 5457825 w 5457825"/>
              <a:gd name="connsiteY2" fmla="*/ 3435350 h 3435350"/>
              <a:gd name="connsiteX3" fmla="*/ 2266950 w 5457825"/>
              <a:gd name="connsiteY3" fmla="*/ 3435350 h 3435350"/>
              <a:gd name="connsiteX4" fmla="*/ 0 w 5457825"/>
              <a:gd name="connsiteY4" fmla="*/ 0 h 3435350"/>
              <a:gd name="connsiteX0" fmla="*/ 0 w 5438775"/>
              <a:gd name="connsiteY0" fmla="*/ 0 h 3435350"/>
              <a:gd name="connsiteX1" fmla="*/ 5438775 w 5438775"/>
              <a:gd name="connsiteY1" fmla="*/ 0 h 3435350"/>
              <a:gd name="connsiteX2" fmla="*/ 5438775 w 5438775"/>
              <a:gd name="connsiteY2" fmla="*/ 3435350 h 3435350"/>
              <a:gd name="connsiteX3" fmla="*/ 2247900 w 5438775"/>
              <a:gd name="connsiteY3" fmla="*/ 3435350 h 3435350"/>
              <a:gd name="connsiteX4" fmla="*/ 0 w 5438775"/>
              <a:gd name="connsiteY4" fmla="*/ 0 h 343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8775" h="3435350">
                <a:moveTo>
                  <a:pt x="0" y="0"/>
                </a:moveTo>
                <a:lnTo>
                  <a:pt x="5438775" y="0"/>
                </a:lnTo>
                <a:lnTo>
                  <a:pt x="5438775" y="3435350"/>
                </a:lnTo>
                <a:lnTo>
                  <a:pt x="2247900" y="3435350"/>
                </a:lnTo>
                <a:lnTo>
                  <a:pt x="0" y="0"/>
                </a:lnTo>
                <a:close/>
              </a:path>
            </a:pathLst>
          </a:custGeom>
          <a:blipFill dpi="0" rotWithShape="1">
            <a:blip r:embed="rId4"/>
            <a:srcRect/>
            <a:tile tx="0" ty="0" sx="100000" sy="100000" flip="none" algn="l"/>
          </a:blipFill>
        </p:spPr>
        <p:txBody>
          <a:bodyPr/>
          <a:lstStyle/>
          <a:p>
            <a:endParaRPr lang="en-AU"/>
          </a:p>
        </p:txBody>
      </p:sp>
    </p:spTree>
    <p:extLst>
      <p:ext uri="{BB962C8B-B14F-4D97-AF65-F5344CB8AC3E}">
        <p14:creationId xmlns:p14="http://schemas.microsoft.com/office/powerpoint/2010/main" val="410736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lide copy_grey">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Tree>
    <p:extLst>
      <p:ext uri="{BB962C8B-B14F-4D97-AF65-F5344CB8AC3E}">
        <p14:creationId xmlns:p14="http://schemas.microsoft.com/office/powerpoint/2010/main" val="3240752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lide copy_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sp>
        <p:nvSpPr>
          <p:cNvPr id="5" name="Rectangle 4"/>
          <p:cNvSpPr/>
          <p:nvPr userDrawn="1"/>
        </p:nvSpPr>
        <p:spPr>
          <a:xfrm>
            <a:off x="0" y="6006108"/>
            <a:ext cx="12192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2" name="Text Placeholder 17">
            <a:extLst>
              <a:ext uri="{FF2B5EF4-FFF2-40B4-BE49-F238E27FC236}">
                <a16:creationId xmlns:a16="http://schemas.microsoft.com/office/drawing/2014/main" id="{3B205BC4-90F4-41C2-9740-8B9731D9D19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141559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9" name="Rectangle 18"/>
          <p:cNvSpPr/>
          <p:nvPr userDrawn="1"/>
        </p:nvSpPr>
        <p:spPr>
          <a:xfrm>
            <a:off x="9993085" y="-19049"/>
            <a:ext cx="123825"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H="1">
            <a:off x="8957587" y="-680357"/>
            <a:ext cx="2562223" cy="3884848"/>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C916FAF3-DF47-4D39-B6F1-D0B18A97188A}"/>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390464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1080961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05267" y="6373900"/>
            <a:ext cx="1267288" cy="368735"/>
          </a:xfrm>
          <a:prstGeom prst="rect">
            <a:avLst/>
          </a:prstGeom>
        </p:spPr>
      </p:pic>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60914" y="6404379"/>
            <a:ext cx="1267288" cy="368735"/>
          </a:xfrm>
          <a:prstGeom prst="rect">
            <a:avLst/>
          </a:prstGeom>
        </p:spPr>
      </p:pic>
      <p:sp>
        <p:nvSpPr>
          <p:cNvPr id="21" name="Isosceles Triangle 20"/>
          <p:cNvSpPr/>
          <p:nvPr userDrawn="1"/>
        </p:nvSpPr>
        <p:spPr>
          <a:xfrm rot="16200000" flipV="1">
            <a:off x="558815" y="4317983"/>
            <a:ext cx="2000250" cy="3117884"/>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userDrawn="1"/>
        </p:nvSpPr>
        <p:spPr>
          <a:xfrm flipH="1">
            <a:off x="-1" y="4876800"/>
            <a:ext cx="1176335"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13" name="Text Placeholder 17">
            <a:extLst>
              <a:ext uri="{FF2B5EF4-FFF2-40B4-BE49-F238E27FC236}">
                <a16:creationId xmlns:a16="http://schemas.microsoft.com/office/drawing/2014/main" id="{13C6D13E-CFCB-47C9-B8DB-2A2A8DC4D5A2}"/>
              </a:ext>
            </a:extLst>
          </p:cNvPr>
          <p:cNvSpPr>
            <a:spLocks noGrp="1"/>
          </p:cNvSpPr>
          <p:nvPr>
            <p:ph type="body" sz="quarter" idx="16" hasCustomPrompt="1"/>
          </p:nvPr>
        </p:nvSpPr>
        <p:spPr>
          <a:xfrm>
            <a:off x="300211" y="2097681"/>
            <a:ext cx="10815464" cy="3299167"/>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spTree>
    <p:extLst>
      <p:ext uri="{BB962C8B-B14F-4D97-AF65-F5344CB8AC3E}">
        <p14:creationId xmlns:p14="http://schemas.microsoft.com/office/powerpoint/2010/main" val="397050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r="64120" b="6369"/>
          <a:stretch/>
        </p:blipFill>
        <p:spPr>
          <a:xfrm>
            <a:off x="8610064" y="0"/>
            <a:ext cx="3014138" cy="6866467"/>
          </a:xfrm>
          <a:prstGeom prst="rect">
            <a:avLst/>
          </a:prstGeom>
        </p:spPr>
      </p:pic>
    </p:spTree>
    <p:extLst>
      <p:ext uri="{BB962C8B-B14F-4D97-AF65-F5344CB8AC3E}">
        <p14:creationId xmlns:p14="http://schemas.microsoft.com/office/powerpoint/2010/main" val="336025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r="64112" b="6466"/>
          <a:stretch/>
        </p:blipFill>
        <p:spPr>
          <a:xfrm>
            <a:off x="8618530" y="0"/>
            <a:ext cx="3014139" cy="6858000"/>
          </a:xfrm>
          <a:prstGeom prst="rect">
            <a:avLst/>
          </a:prstGeom>
        </p:spPr>
      </p:pic>
    </p:spTree>
    <p:extLst>
      <p:ext uri="{BB962C8B-B14F-4D97-AF65-F5344CB8AC3E}">
        <p14:creationId xmlns:p14="http://schemas.microsoft.com/office/powerpoint/2010/main" val="283457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image option 4">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79112" y="2765699"/>
            <a:ext cx="6012163" cy="678126"/>
          </a:xfrm>
          <a:prstGeom prst="rect">
            <a:avLst/>
          </a:prstGeom>
        </p:spPr>
        <p:txBody>
          <a:bodyPr/>
          <a:lstStyle>
            <a:lvl1pPr>
              <a:defRPr sz="2800">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70485" y="4463086"/>
            <a:ext cx="5649316" cy="409725"/>
          </a:xfrm>
          <a:prstGeom prst="rect">
            <a:avLst/>
          </a:prstGeom>
        </p:spPr>
        <p:txBody>
          <a:bodyPr/>
          <a:lstStyle>
            <a:lvl1pPr>
              <a:defRPr sz="2000"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78808" y="1959605"/>
            <a:ext cx="6012467" cy="1180231"/>
          </a:xfrm>
          <a:prstGeom prst="rect">
            <a:avLst/>
          </a:prstGeom>
        </p:spPr>
        <p:txBody>
          <a:bodyPr/>
          <a:lstStyle>
            <a:lvl1pPr>
              <a:defRPr sz="4500"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70183" y="4872811"/>
            <a:ext cx="5649617" cy="409725"/>
          </a:xfrm>
          <a:prstGeom prst="rect">
            <a:avLst/>
          </a:prstGeom>
        </p:spPr>
        <p:txBody>
          <a:bodyPr/>
          <a:lstStyle>
            <a:lvl1pPr>
              <a:defRPr sz="2000"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1668" y="440724"/>
            <a:ext cx="2270107" cy="660521"/>
          </a:xfrm>
          <a:prstGeom prst="rect">
            <a:avLst/>
          </a:prstGeom>
        </p:spPr>
      </p:pic>
      <p:sp>
        <p:nvSpPr>
          <p:cNvPr id="9" name="Freeform 8"/>
          <p:cNvSpPr/>
          <p:nvPr userDrawn="1"/>
        </p:nvSpPr>
        <p:spPr>
          <a:xfrm>
            <a:off x="8652398" y="2502"/>
            <a:ext cx="2926807" cy="6882646"/>
          </a:xfrm>
          <a:custGeom>
            <a:avLst/>
            <a:gdLst>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71800 w 2971800"/>
              <a:gd name="connsiteY8" fmla="*/ 6916782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61790 w 2971800"/>
              <a:gd name="connsiteY8" fmla="*/ 6976844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6383"/>
              <a:gd name="connsiteX1" fmla="*/ 0 w 2971800"/>
              <a:gd name="connsiteY1" fmla="*/ 6982097 h 6986383"/>
              <a:gd name="connsiteX2" fmla="*/ 796834 w 2971800"/>
              <a:gd name="connsiteY2" fmla="*/ 6982097 h 6986383"/>
              <a:gd name="connsiteX3" fmla="*/ 796834 w 2971800"/>
              <a:gd name="connsiteY3" fmla="*/ 3997234 h 6986383"/>
              <a:gd name="connsiteX4" fmla="*/ 1051560 w 2971800"/>
              <a:gd name="connsiteY4" fmla="*/ 6969034 h 6986383"/>
              <a:gd name="connsiteX5" fmla="*/ 1939834 w 2971800"/>
              <a:gd name="connsiteY5" fmla="*/ 6969034 h 6986383"/>
              <a:gd name="connsiteX6" fmla="*/ 2168434 w 2971800"/>
              <a:gd name="connsiteY6" fmla="*/ 4023360 h 6986383"/>
              <a:gd name="connsiteX7" fmla="*/ 2175823 w 2971800"/>
              <a:gd name="connsiteY7" fmla="*/ 6986383 h 6986383"/>
              <a:gd name="connsiteX8" fmla="*/ 2961790 w 2971800"/>
              <a:gd name="connsiteY8" fmla="*/ 6976844 h 6986383"/>
              <a:gd name="connsiteX9" fmla="*/ 2971800 w 2971800"/>
              <a:gd name="connsiteY9" fmla="*/ 0 h 6986383"/>
              <a:gd name="connsiteX10" fmla="*/ 1691640 w 2971800"/>
              <a:gd name="connsiteY10" fmla="*/ 0 h 6986383"/>
              <a:gd name="connsiteX11" fmla="*/ 1489166 w 2971800"/>
              <a:gd name="connsiteY11" fmla="*/ 2331720 h 6986383"/>
              <a:gd name="connsiteX12" fmla="*/ 1293223 w 2971800"/>
              <a:gd name="connsiteY12" fmla="*/ 6531 h 6986383"/>
              <a:gd name="connsiteX13" fmla="*/ 0 w 2971800"/>
              <a:gd name="connsiteY13" fmla="*/ 6531 h 6986383"/>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7001646"/>
              <a:gd name="connsiteX1" fmla="*/ 0 w 2971800"/>
              <a:gd name="connsiteY1" fmla="*/ 6982097 h 7001646"/>
              <a:gd name="connsiteX2" fmla="*/ 796834 w 2971800"/>
              <a:gd name="connsiteY2" fmla="*/ 6982097 h 7001646"/>
              <a:gd name="connsiteX3" fmla="*/ 796834 w 2971800"/>
              <a:gd name="connsiteY3" fmla="*/ 3997234 h 7001646"/>
              <a:gd name="connsiteX4" fmla="*/ 1051560 w 2971800"/>
              <a:gd name="connsiteY4" fmla="*/ 6969034 h 7001646"/>
              <a:gd name="connsiteX5" fmla="*/ 1939834 w 2971800"/>
              <a:gd name="connsiteY5" fmla="*/ 6969034 h 7001646"/>
              <a:gd name="connsiteX6" fmla="*/ 2168434 w 2971800"/>
              <a:gd name="connsiteY6" fmla="*/ 4023360 h 7001646"/>
              <a:gd name="connsiteX7" fmla="*/ 2175824 w 2971800"/>
              <a:gd name="connsiteY7" fmla="*/ 7001646 h 7001646"/>
              <a:gd name="connsiteX8" fmla="*/ 2961790 w 2971800"/>
              <a:gd name="connsiteY8" fmla="*/ 6999737 h 7001646"/>
              <a:gd name="connsiteX9" fmla="*/ 2971800 w 2971800"/>
              <a:gd name="connsiteY9" fmla="*/ 0 h 7001646"/>
              <a:gd name="connsiteX10" fmla="*/ 1691640 w 2971800"/>
              <a:gd name="connsiteY10" fmla="*/ 0 h 7001646"/>
              <a:gd name="connsiteX11" fmla="*/ 1489166 w 2971800"/>
              <a:gd name="connsiteY11" fmla="*/ 2331720 h 7001646"/>
              <a:gd name="connsiteX12" fmla="*/ 1293223 w 2971800"/>
              <a:gd name="connsiteY12" fmla="*/ 6531 h 7001646"/>
              <a:gd name="connsiteX13" fmla="*/ 0 w 2971800"/>
              <a:gd name="connsiteY13" fmla="*/ 6531 h 7001646"/>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1560 w 2971800"/>
              <a:gd name="connsiteY4" fmla="*/ 6969034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7631 w 2971800"/>
              <a:gd name="connsiteY1" fmla="*/ 6989729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67160 w 2979769"/>
              <a:gd name="connsiteY4" fmla="*/ 6991927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74790 w 2979769"/>
              <a:gd name="connsiteY4" fmla="*/ 6999558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9769" h="7007189">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blipFill>
            <a:blip r:embed="rId3"/>
            <a:srcRect/>
            <a:stretch>
              <a:fillRect l="-2460" t="179" r="-31878" b="-5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45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with subheadings_grey">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42" name="Text Placeholder 17"/>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246" y="6319350"/>
            <a:ext cx="1262009" cy="367200"/>
          </a:xfrm>
          <a:prstGeom prst="rect">
            <a:avLst/>
          </a:prstGeom>
        </p:spPr>
      </p:pic>
      <p:sp>
        <p:nvSpPr>
          <p:cNvPr id="10" name="Text Placeholder 17">
            <a:extLst>
              <a:ext uri="{FF2B5EF4-FFF2-40B4-BE49-F238E27FC236}">
                <a16:creationId xmlns:a16="http://schemas.microsoft.com/office/drawing/2014/main" id="{466839EE-A660-4E54-AD29-483FC9EA9A24}"/>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411859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with subheadings_blue">
    <p:spTree>
      <p:nvGrpSpPr>
        <p:cNvPr id="1" name=""/>
        <p:cNvGrpSpPr/>
        <p:nvPr/>
      </p:nvGrpSpPr>
      <p:grpSpPr>
        <a:xfrm>
          <a:off x="0" y="0"/>
          <a:ext cx="0" cy="0"/>
          <a:chOff x="0" y="0"/>
          <a:chExt cx="0" cy="0"/>
        </a:xfrm>
      </p:grpSpPr>
      <p:sp>
        <p:nvSpPr>
          <p:cNvPr id="17" name="Freeform 16"/>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
        <p:nvSpPr>
          <p:cNvPr id="10" name="Text Placeholder 17">
            <a:extLst>
              <a:ext uri="{FF2B5EF4-FFF2-40B4-BE49-F238E27FC236}">
                <a16:creationId xmlns:a16="http://schemas.microsoft.com/office/drawing/2014/main" id="{119DE6AA-0BCF-43ED-9B93-485A1E6DA675}"/>
              </a:ext>
            </a:extLst>
          </p:cNvPr>
          <p:cNvSpPr>
            <a:spLocks noGrp="1"/>
          </p:cNvSpPr>
          <p:nvPr>
            <p:ph type="body" sz="quarter" idx="14" hasCustomPrompt="1"/>
          </p:nvPr>
        </p:nvSpPr>
        <p:spPr>
          <a:xfrm>
            <a:off x="306060" y="1729723"/>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1 (20PT, ARIAL NARROW, UPPER CASE)</a:t>
            </a:r>
          </a:p>
        </p:txBody>
      </p:sp>
      <p:sp>
        <p:nvSpPr>
          <p:cNvPr id="11" name="Text Placeholder 17">
            <a:extLst>
              <a:ext uri="{FF2B5EF4-FFF2-40B4-BE49-F238E27FC236}">
                <a16:creationId xmlns:a16="http://schemas.microsoft.com/office/drawing/2014/main" id="{A7184EA4-0CE3-477E-BCBE-1058D62AB5F7}"/>
              </a:ext>
            </a:extLst>
          </p:cNvPr>
          <p:cNvSpPr>
            <a:spLocks noGrp="1"/>
          </p:cNvSpPr>
          <p:nvPr>
            <p:ph type="body" sz="quarter" idx="17" hasCustomPrompt="1"/>
          </p:nvPr>
        </p:nvSpPr>
        <p:spPr>
          <a:xfrm>
            <a:off x="300211" y="4111606"/>
            <a:ext cx="7451725" cy="401647"/>
          </a:xfrm>
          <a:prstGeom prst="rect">
            <a:avLst/>
          </a:prstGeom>
        </p:spPr>
        <p:txBody>
          <a:bodyPr/>
          <a:lstStyle>
            <a:lvl1pPr marL="0" indent="0">
              <a:buNone/>
              <a:defRPr sz="2000" b="1" baseline="0">
                <a:solidFill>
                  <a:schemeClr val="tx1"/>
                </a:solidFill>
                <a:latin typeface="Arial Narrow" panose="020B0606020202030204" pitchFamily="34" charset="0"/>
              </a:defRPr>
            </a:lvl1pPr>
          </a:lstStyle>
          <a:p>
            <a:r>
              <a:rPr lang="en-AU" dirty="0"/>
              <a:t>INTRO HEADING 2 (20PT, ARIAL NARROW, UPPER CASE)</a:t>
            </a:r>
          </a:p>
        </p:txBody>
      </p:sp>
      <p:sp>
        <p:nvSpPr>
          <p:cNvPr id="13" name="Text Placeholder 17">
            <a:extLst>
              <a:ext uri="{FF2B5EF4-FFF2-40B4-BE49-F238E27FC236}">
                <a16:creationId xmlns:a16="http://schemas.microsoft.com/office/drawing/2014/main" id="{9D07E0DE-CCF8-4C7E-83F9-601B50B1CF7E}"/>
              </a:ext>
            </a:extLst>
          </p:cNvPr>
          <p:cNvSpPr>
            <a:spLocks noGrp="1"/>
          </p:cNvSpPr>
          <p:nvPr>
            <p:ph type="body" sz="quarter" idx="18" hasCustomPrompt="1"/>
          </p:nvPr>
        </p:nvSpPr>
        <p:spPr>
          <a:xfrm>
            <a:off x="294362" y="4513254"/>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Level 1 bullet list (20pt, Arial) &gt; use ‘enter’, then ‘tab’ to create level 2 and 3 sub-bullet lists. </a:t>
            </a:r>
          </a:p>
          <a:p>
            <a:pPr lvl="1"/>
            <a:r>
              <a:rPr lang="en-AU" dirty="0"/>
              <a:t>Level 2 bullet list (16pt, Arial)</a:t>
            </a:r>
          </a:p>
          <a:p>
            <a:pPr lvl="2"/>
            <a:r>
              <a:rPr lang="en-AU" dirty="0"/>
              <a:t>Level 3 bullet list (14pt, Arial)</a:t>
            </a:r>
          </a:p>
          <a:p>
            <a:endParaRPr lang="en-AU" dirty="0"/>
          </a:p>
          <a:p>
            <a:endParaRPr lang="en-AU" dirty="0"/>
          </a:p>
        </p:txBody>
      </p:sp>
      <p:sp>
        <p:nvSpPr>
          <p:cNvPr id="14" name="Text Placeholder 17">
            <a:extLst>
              <a:ext uri="{FF2B5EF4-FFF2-40B4-BE49-F238E27FC236}">
                <a16:creationId xmlns:a16="http://schemas.microsoft.com/office/drawing/2014/main" id="{7017B2EC-6CC6-46B0-A700-31BC918FDD36}"/>
              </a:ext>
            </a:extLst>
          </p:cNvPr>
          <p:cNvSpPr>
            <a:spLocks noGrp="1"/>
          </p:cNvSpPr>
          <p:nvPr>
            <p:ph type="body" sz="quarter" idx="19" hasCustomPrompt="1"/>
          </p:nvPr>
        </p:nvSpPr>
        <p:spPr>
          <a:xfrm>
            <a:off x="306361" y="2131370"/>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400">
                <a:latin typeface="Arial" panose="020B0604020202020204" pitchFamily="34" charset="0"/>
                <a:cs typeface="Arial" panose="020B0604020202020204" pitchFamily="34" charset="0"/>
              </a:defRPr>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p:txBody>
      </p:sp>
    </p:spTree>
    <p:extLst>
      <p:ext uri="{BB962C8B-B14F-4D97-AF65-F5344CB8AC3E}">
        <p14:creationId xmlns:p14="http://schemas.microsoft.com/office/powerpoint/2010/main" val="2193092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with 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3" name="Rectangle 2"/>
          <p:cNvSpPr/>
          <p:nvPr userDrawn="1"/>
        </p:nvSpPr>
        <p:spPr>
          <a:xfrm>
            <a:off x="219075" y="85725"/>
            <a:ext cx="2771775"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 Placeholder 17"/>
          <p:cNvSpPr>
            <a:spLocks noGrp="1"/>
          </p:cNvSpPr>
          <p:nvPr>
            <p:ph type="body" sz="quarter" idx="11" hasCustomPrompt="1"/>
          </p:nvPr>
        </p:nvSpPr>
        <p:spPr>
          <a:xfrm>
            <a:off x="306060" y="978761"/>
            <a:ext cx="7451725" cy="466468"/>
          </a:xfrm>
          <a:prstGeom prst="rect">
            <a:avLst/>
          </a:prstGeom>
        </p:spPr>
        <p:txBody>
          <a:bodyPr/>
          <a:lstStyle>
            <a:lvl1pPr marL="0" indent="0">
              <a:buNone/>
              <a:defRPr sz="240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306060" y="326309"/>
            <a:ext cx="7452026" cy="736956"/>
          </a:xfrm>
          <a:prstGeom prst="rect">
            <a:avLst/>
          </a:prstGeom>
        </p:spPr>
        <p:txBody>
          <a:bodyPr/>
          <a:lstStyle>
            <a:lvl1pPr marL="0" indent="0">
              <a:buNone/>
              <a:defRPr sz="4200"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306060" y="1729723"/>
            <a:ext cx="7451725" cy="401647"/>
          </a:xfrm>
          <a:prstGeom prst="rect">
            <a:avLst/>
          </a:prstGeom>
        </p:spPr>
        <p:txBody>
          <a:bodyPr/>
          <a:lstStyle>
            <a:lvl1pPr>
              <a:defRPr sz="2000"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300211" y="2131371"/>
            <a:ext cx="7451725" cy="1729430"/>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one column (20pt, Arial)</a:t>
            </a:r>
          </a:p>
          <a:p>
            <a:pPr lvl="1"/>
            <a:r>
              <a:rPr lang="en-AU" dirty="0"/>
              <a:t>Level 2 bullet list (16pt, Arial)</a:t>
            </a:r>
          </a:p>
          <a:p>
            <a:pPr lvl="2"/>
            <a:r>
              <a:rPr lang="en-AU" dirty="0"/>
              <a:t>Level 3 bullet list (14pt,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300211" y="4111606"/>
            <a:ext cx="7451725" cy="401647"/>
          </a:xfrm>
          <a:prstGeom prst="rect">
            <a:avLst/>
          </a:prstGeom>
        </p:spPr>
        <p:txBody>
          <a:bodyPr/>
          <a:lstStyle>
            <a:lvl1pPr>
              <a:defRPr sz="2000"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94362" y="4513254"/>
            <a:ext cx="7451725" cy="1729430"/>
          </a:xfrm>
          <a:prstGeom prst="rect">
            <a:avLst/>
          </a:prstGeom>
        </p:spPr>
        <p:txBody>
          <a:bodyPr numCol="2"/>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Bullet list, two column (20pt, Arial) </a:t>
            </a:r>
          </a:p>
          <a:p>
            <a:pPr lvl="1"/>
            <a:r>
              <a:rPr lang="en-AU" dirty="0"/>
              <a:t>Level 2 bullet list (16pt, Arial)</a:t>
            </a:r>
          </a:p>
          <a:p>
            <a:pPr lvl="2"/>
            <a:r>
              <a:rPr lang="en-AU" dirty="0"/>
              <a:t>Level 3 bullet list (14pt, Arial)</a:t>
            </a:r>
          </a:p>
          <a:p>
            <a:endParaRPr lang="en-AU"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userDrawn="1"/>
        </p:nvSpPr>
        <p:spPr>
          <a:xfrm>
            <a:off x="9253537" y="0"/>
            <a:ext cx="2947172"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0967" y="6298367"/>
            <a:ext cx="1267288" cy="368735"/>
          </a:xfrm>
          <a:prstGeom prst="rect">
            <a:avLst/>
          </a:prstGeom>
        </p:spPr>
      </p:pic>
    </p:spTree>
    <p:extLst>
      <p:ext uri="{BB962C8B-B14F-4D97-AF65-F5344CB8AC3E}">
        <p14:creationId xmlns:p14="http://schemas.microsoft.com/office/powerpoint/2010/main" val="359642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8" name="Text Placeholder 17"/>
          <p:cNvSpPr>
            <a:spLocks noGrp="1"/>
          </p:cNvSpPr>
          <p:nvPr>
            <p:ph type="body" sz="quarter" idx="11" hasCustomPrompt="1"/>
          </p:nvPr>
        </p:nvSpPr>
        <p:spPr>
          <a:xfrm>
            <a:off x="306060" y="1046138"/>
            <a:ext cx="7451725" cy="466468"/>
          </a:xfrm>
          <a:prstGeom prst="rect">
            <a:avLst/>
          </a:prstGeom>
        </p:spPr>
        <p:txBody>
          <a:bodyPr/>
          <a:lstStyle>
            <a:lvl1pPr>
              <a:defRPr sz="240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306060" y="359998"/>
            <a:ext cx="7452026" cy="736956"/>
          </a:xfrm>
          <a:prstGeom prst="rect">
            <a:avLst/>
          </a:prstGeom>
        </p:spPr>
        <p:txBody>
          <a:bodyPr/>
          <a:lstStyle>
            <a:lvl1pPr>
              <a:defRPr sz="4200"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306060" y="1763411"/>
            <a:ext cx="7451725" cy="401647"/>
          </a:xfrm>
          <a:prstGeom prst="rect">
            <a:avLst/>
          </a:prstGeom>
        </p:spPr>
        <p:txBody>
          <a:bodyPr/>
          <a:lstStyle>
            <a:lvl1pPr>
              <a:defRPr sz="2000"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300212" y="2131371"/>
            <a:ext cx="4352700" cy="3976132"/>
          </a:xfrm>
          <a:prstGeom prst="rect">
            <a:avLst/>
          </a:prstGeom>
        </p:spPr>
        <p:txBody>
          <a:bodyPr/>
          <a:lstStyle>
            <a:lvl1pPr marL="342900" indent="-342900">
              <a:buFont typeface="Arial" panose="020B0604020202020204" pitchFamily="34" charset="0"/>
              <a:buChar char="•"/>
              <a:defRPr sz="2000" b="0" baseline="0">
                <a:solidFill>
                  <a:schemeClr val="tx1"/>
                </a:solidFill>
                <a:latin typeface="Arial" panose="020B0604020202020204" pitchFamily="34" charset="0"/>
                <a:cs typeface="Arial" panose="020B0604020202020204" pitchFamily="34" charset="0"/>
              </a:defRPr>
            </a:lvl1pPr>
            <a:lvl2pPr marL="685800" indent="-228600">
              <a:buFont typeface="Courier New" panose="02070309020205020404" pitchFamily="49" charset="0"/>
              <a:buChar char="o"/>
              <a:defRPr sz="1600"/>
            </a:lvl2pPr>
            <a:lvl3pPr marL="1143000" indent="-228600">
              <a:buFont typeface="Wingdings" panose="05000000000000000000" pitchFamily="2" charset="2"/>
              <a:buChar char="§"/>
              <a:defRPr sz="1400"/>
            </a:lvl3pPr>
          </a:lstStyle>
          <a:p>
            <a:r>
              <a:rPr lang="en-AU" dirty="0"/>
              <a:t>Body copy (20pt, Arial) </a:t>
            </a:r>
          </a:p>
          <a:p>
            <a:r>
              <a:rPr lang="en-AU" dirty="0"/>
              <a:t>Level 1 bullet list (20pt, Arial)</a:t>
            </a:r>
          </a:p>
          <a:p>
            <a:pPr lvl="1"/>
            <a:r>
              <a:rPr lang="en-AU" dirty="0"/>
              <a:t>Level 2 bullet list (16pt, Arial)</a:t>
            </a:r>
          </a:p>
          <a:p>
            <a:pPr lvl="2"/>
            <a:r>
              <a:rPr lang="en-AU" dirty="0"/>
              <a:t>Level 3 bullet list (14pt, Arial)</a:t>
            </a:r>
          </a:p>
          <a:p>
            <a:endParaRPr lang="en-AU" dirty="0"/>
          </a:p>
          <a:p>
            <a:endParaRPr lang="en-AU" dirty="0"/>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2459" y="6329169"/>
            <a:ext cx="1262009" cy="367200"/>
          </a:xfrm>
          <a:prstGeom prst="rect">
            <a:avLst/>
          </a:prstGeom>
        </p:spPr>
      </p:pic>
      <p:sp>
        <p:nvSpPr>
          <p:cNvPr id="25" name="Picture Placeholder 17"/>
          <p:cNvSpPr>
            <a:spLocks noGrp="1"/>
          </p:cNvSpPr>
          <p:nvPr>
            <p:ph type="pic" sz="quarter" idx="17"/>
          </p:nvPr>
        </p:nvSpPr>
        <p:spPr>
          <a:xfrm>
            <a:off x="7380288" y="2520000"/>
            <a:ext cx="4027879" cy="2267900"/>
          </a:xfrm>
          <a:prstGeom prst="rect">
            <a:avLst/>
          </a:prstGeom>
          <a:blipFill dpi="0" rotWithShape="1">
            <a:blip r:embed="rId4"/>
            <a:srcRect/>
            <a:tile tx="0" ty="0" sx="40000" sy="40000" flip="none" algn="ctr"/>
          </a:blipFill>
        </p:spPr>
        <p:txBody>
          <a:bodyPr/>
          <a:lstStyle/>
          <a:p>
            <a:endParaRPr lang="en-AU" dirty="0"/>
          </a:p>
        </p:txBody>
      </p:sp>
      <p:sp>
        <p:nvSpPr>
          <p:cNvPr id="26" name="Picture Placeholder 19"/>
          <p:cNvSpPr>
            <a:spLocks noGrp="1"/>
          </p:cNvSpPr>
          <p:nvPr>
            <p:ph type="pic" sz="quarter" idx="18"/>
          </p:nvPr>
        </p:nvSpPr>
        <p:spPr>
          <a:xfrm>
            <a:off x="4960507" y="2519363"/>
            <a:ext cx="2281237" cy="2268537"/>
          </a:xfrm>
          <a:prstGeom prst="rect">
            <a:avLst/>
          </a:prstGeom>
          <a:blipFill dpi="0" rotWithShape="1">
            <a:blip r:embed="rId5"/>
            <a:srcRect/>
            <a:tile tx="0" ty="0" sx="40000" sy="40000" flip="none" algn="b"/>
          </a:blipFill>
        </p:spPr>
        <p:txBody>
          <a:bodyPr/>
          <a:lstStyle/>
          <a:p>
            <a:endParaRPr lang="en-AU"/>
          </a:p>
        </p:txBody>
      </p:sp>
    </p:spTree>
    <p:extLst>
      <p:ext uri="{BB962C8B-B14F-4D97-AF65-F5344CB8AC3E}">
        <p14:creationId xmlns:p14="http://schemas.microsoft.com/office/powerpoint/2010/main" val="183164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10371666"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endParaRPr lang="en-AU"/>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2867" y="6397304"/>
            <a:ext cx="1267288" cy="368735"/>
          </a:xfrm>
          <a:prstGeom prst="rect">
            <a:avLst/>
          </a:prstGeom>
        </p:spPr>
      </p:pic>
      <p:sp>
        <p:nvSpPr>
          <p:cNvPr id="13" name="Text Placeholder 17"/>
          <p:cNvSpPr>
            <a:spLocks noGrp="1"/>
          </p:cNvSpPr>
          <p:nvPr>
            <p:ph type="body" sz="quarter" idx="14" hasCustomPrompt="1"/>
          </p:nvPr>
        </p:nvSpPr>
        <p:spPr>
          <a:xfrm>
            <a:off x="9689170" y="332573"/>
            <a:ext cx="2309631" cy="1302845"/>
          </a:xfrm>
          <a:prstGeom prst="rect">
            <a:avLst/>
          </a:prstGeom>
          <a:noFill/>
        </p:spPr>
        <p:txBody>
          <a:bodyPr/>
          <a:lstStyle>
            <a:lvl1pPr>
              <a:defRPr sz="2000"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30328" y="6329169"/>
            <a:ext cx="1262009" cy="367200"/>
          </a:xfrm>
          <a:prstGeom prst="rect">
            <a:avLst/>
          </a:prstGeom>
        </p:spPr>
      </p:pic>
    </p:spTree>
    <p:extLst>
      <p:ext uri="{BB962C8B-B14F-4D97-AF65-F5344CB8AC3E}">
        <p14:creationId xmlns:p14="http://schemas.microsoft.com/office/powerpoint/2010/main" val="3764260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193973"/>
      </p:ext>
    </p:extLst>
  </p:cSld>
  <p:clrMap bg1="lt1" tx1="dk1" bg2="lt2" tx2="dk2" accent1="accent1" accent2="accent2" accent3="accent3" accent4="accent4" accent5="accent5" accent6="accent6" hlink="hlink" folHlink="folHlink"/>
  <p:sldLayoutIdLst>
    <p:sldLayoutId id="2147483901" r:id="rId1"/>
    <p:sldLayoutId id="2147483931" r:id="rId2"/>
    <p:sldLayoutId id="2147483932" r:id="rId3"/>
    <p:sldLayoutId id="2147483933" r:id="rId4"/>
    <p:sldLayoutId id="2147483913" r:id="rId5"/>
    <p:sldLayoutId id="2147483934" r:id="rId6"/>
    <p:sldLayoutId id="2147483923" r:id="rId7"/>
    <p:sldLayoutId id="2147483919" r:id="rId8"/>
    <p:sldLayoutId id="2147483920" r:id="rId9"/>
    <p:sldLayoutId id="2147483918" r:id="rId10"/>
    <p:sldLayoutId id="2147483915" r:id="rId11"/>
    <p:sldLayoutId id="2147483935" r:id="rId12"/>
    <p:sldLayoutId id="2147483916" r:id="rId13"/>
    <p:sldLayoutId id="2147483921" r:id="rId14"/>
  </p:sldLayoutIdLst>
  <p:hf hdr="0" ftr="0" dt="0"/>
  <p:txStyles>
    <p:titleStyle>
      <a:lvl1pPr algn="l" defTabSz="914400" rtl="0" eaLnBrk="1" latinLnBrk="0" hangingPunct="1">
        <a:lnSpc>
          <a:spcPct val="90000"/>
        </a:lnSpc>
        <a:spcBef>
          <a:spcPct val="0"/>
        </a:spcBef>
        <a:buNone/>
        <a:defRPr sz="3400" b="1" i="0" kern="1200">
          <a:solidFill>
            <a:schemeClr val="bg1"/>
          </a:solidFill>
          <a:latin typeface="Arial Narrow" charset="0"/>
          <a:ea typeface="Arial Narrow" charset="0"/>
          <a:cs typeface="Arial Narrow" charset="0"/>
        </a:defRPr>
      </a:lvl1pPr>
    </p:titleStyle>
    <p:body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hyperlink" Target="https://www.agedcarequality.gov.au/resources/overview-restrictive-practices" TargetMode="External"/><Relationship Id="rId3" Type="http://schemas.openxmlformats.org/officeDocument/2006/relationships/hyperlink" Target="https://www.health.nsw.gov.au/mentalhealth/resources/Publications/assessment-mgmt-people-bpsd-2022.pdf" TargetMode="External"/><Relationship Id="rId7" Type="http://schemas.openxmlformats.org/officeDocument/2006/relationships/hyperlink" Target="https://www.nhs.uk/mental-health/talking-therapies-medicine-treatments/medicines-and-psychiatry/antidepressants/overview/" TargetMode="External"/><Relationship Id="rId2" Type="http://schemas.openxmlformats.org/officeDocument/2006/relationships/hyperlink" Target="https://agedcare.royalcommission.gov.au/sites/default/files/2019-12/background-paper-3.pdf" TargetMode="External"/><Relationship Id="rId1" Type="http://schemas.openxmlformats.org/officeDocument/2006/relationships/slideLayout" Target="../slideLayouts/slideLayout13.xml"/><Relationship Id="rId6" Type="http://schemas.openxmlformats.org/officeDocument/2006/relationships/hyperlink" Target="https://agedcare.royalcommission.gov.au/publications/interim-report" TargetMode="External"/><Relationship Id="rId5" Type="http://schemas.openxmlformats.org/officeDocument/2006/relationships/hyperlink" Target="https://www.agedcarequality.gov.au/resources/psychotropic-medications-used-australia-information-aged-care" TargetMode="External"/><Relationship Id="rId4" Type="http://schemas.openxmlformats.org/officeDocument/2006/relationships/hyperlink" Target="https://www.dementia.com.au/resource-hub/behaviour-management-a-guide-to-good-practic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10DA638-B0D9-D1E0-AB0E-69EA7F9B4E0B}"/>
              </a:ext>
            </a:extLst>
          </p:cNvPr>
          <p:cNvSpPr>
            <a:spLocks noGrp="1"/>
          </p:cNvSpPr>
          <p:nvPr>
            <p:ph type="body" sz="quarter" idx="11"/>
          </p:nvPr>
        </p:nvSpPr>
        <p:spPr>
          <a:xfrm>
            <a:off x="379112" y="4720281"/>
            <a:ext cx="6012163" cy="924600"/>
          </a:xfrm>
        </p:spPr>
        <p:txBody>
          <a:bodyPr/>
          <a:lstStyle/>
          <a:p>
            <a:r>
              <a:rPr lang="en-AU" dirty="0"/>
              <a:t>Education Activity</a:t>
            </a:r>
          </a:p>
        </p:txBody>
      </p:sp>
      <p:sp>
        <p:nvSpPr>
          <p:cNvPr id="8" name="Text Placeholder 3">
            <a:extLst>
              <a:ext uri="{FF2B5EF4-FFF2-40B4-BE49-F238E27FC236}">
                <a16:creationId xmlns:a16="http://schemas.microsoft.com/office/drawing/2014/main" id="{085F4D5B-BE57-5BC4-E849-D058BA83E28E}"/>
              </a:ext>
            </a:extLst>
          </p:cNvPr>
          <p:cNvSpPr>
            <a:spLocks noGrp="1"/>
          </p:cNvSpPr>
          <p:nvPr>
            <p:ph type="body" sz="quarter" idx="13"/>
          </p:nvPr>
        </p:nvSpPr>
        <p:spPr>
          <a:xfrm>
            <a:off x="378808" y="1959605"/>
            <a:ext cx="7492446" cy="2572638"/>
          </a:xfrm>
        </p:spPr>
        <p:txBody>
          <a:bodyPr/>
          <a:lstStyle/>
          <a:p>
            <a:r>
              <a:rPr lang="en-AU" dirty="0"/>
              <a:t>Appropriate use of antidepressant medications for changed behaviours in people living with dementia</a:t>
            </a:r>
          </a:p>
        </p:txBody>
      </p:sp>
      <p:sp>
        <p:nvSpPr>
          <p:cNvPr id="9" name="Text Placeholder 4">
            <a:extLst>
              <a:ext uri="{FF2B5EF4-FFF2-40B4-BE49-F238E27FC236}">
                <a16:creationId xmlns:a16="http://schemas.microsoft.com/office/drawing/2014/main" id="{0D18F641-45D4-63CA-D2DE-175EC8962E87}"/>
              </a:ext>
            </a:extLst>
          </p:cNvPr>
          <p:cNvSpPr>
            <a:spLocks noGrp="1"/>
          </p:cNvSpPr>
          <p:nvPr>
            <p:ph type="body" sz="quarter" idx="14"/>
          </p:nvPr>
        </p:nvSpPr>
        <p:spPr>
          <a:xfrm>
            <a:off x="378808" y="6054606"/>
            <a:ext cx="5649617" cy="409725"/>
          </a:xfrm>
        </p:spPr>
        <p:txBody>
          <a:bodyPr/>
          <a:lstStyle/>
          <a:p>
            <a:r>
              <a:rPr lang="en-AU" dirty="0"/>
              <a:t>Centre for Medicine Use and Safety (CMUS)</a:t>
            </a:r>
          </a:p>
        </p:txBody>
      </p:sp>
      <p:sp>
        <p:nvSpPr>
          <p:cNvPr id="3" name="Text Placeholder 2">
            <a:extLst>
              <a:ext uri="{FF2B5EF4-FFF2-40B4-BE49-F238E27FC236}">
                <a16:creationId xmlns:a16="http://schemas.microsoft.com/office/drawing/2014/main" id="{4E15BA04-76F6-4F43-91AA-1CE41DC24D59}"/>
              </a:ext>
            </a:extLst>
          </p:cNvPr>
          <p:cNvSpPr>
            <a:spLocks noGrp="1"/>
          </p:cNvSpPr>
          <p:nvPr>
            <p:ph type="body" sz="quarter" idx="12"/>
          </p:nvPr>
        </p:nvSpPr>
        <p:spPr/>
        <p:txBody>
          <a:bodyPr/>
          <a:lstStyle/>
          <a:p>
            <a:endParaRPr lang="en-AU"/>
          </a:p>
        </p:txBody>
      </p:sp>
    </p:spTree>
    <p:extLst>
      <p:ext uri="{BB962C8B-B14F-4D97-AF65-F5344CB8AC3E}">
        <p14:creationId xmlns:p14="http://schemas.microsoft.com/office/powerpoint/2010/main" val="379034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65626D-957E-C444-40D9-4EBEDDF79DE4}"/>
              </a:ext>
            </a:extLst>
          </p:cNvPr>
          <p:cNvSpPr>
            <a:spLocks noGrp="1"/>
          </p:cNvSpPr>
          <p:nvPr>
            <p:ph type="body" sz="quarter" idx="13"/>
          </p:nvPr>
        </p:nvSpPr>
        <p:spPr/>
        <p:txBody>
          <a:bodyPr/>
          <a:lstStyle/>
          <a:p>
            <a:r>
              <a:rPr lang="en-AU" dirty="0"/>
              <a:t>Learning Objectives</a:t>
            </a:r>
          </a:p>
          <a:p>
            <a:endParaRPr lang="en-US" dirty="0"/>
          </a:p>
        </p:txBody>
      </p:sp>
      <p:sp>
        <p:nvSpPr>
          <p:cNvPr id="5" name="Text Placeholder 4">
            <a:extLst>
              <a:ext uri="{FF2B5EF4-FFF2-40B4-BE49-F238E27FC236}">
                <a16:creationId xmlns:a16="http://schemas.microsoft.com/office/drawing/2014/main" id="{D0DFFBE0-A4E6-C5E7-49AE-3371258C2690}"/>
              </a:ext>
            </a:extLst>
          </p:cNvPr>
          <p:cNvSpPr>
            <a:spLocks noGrp="1"/>
          </p:cNvSpPr>
          <p:nvPr>
            <p:ph type="body" sz="quarter" idx="16"/>
          </p:nvPr>
        </p:nvSpPr>
        <p:spPr>
          <a:xfrm>
            <a:off x="306060" y="1146615"/>
            <a:ext cx="10815464" cy="5466219"/>
          </a:xfrm>
        </p:spPr>
        <p:txBody>
          <a:bodyPr/>
          <a:lstStyle/>
          <a:p>
            <a:r>
              <a:rPr lang="en-AU" dirty="0"/>
              <a:t>By the end of today’s session, you will be able to:  </a:t>
            </a:r>
          </a:p>
          <a:p>
            <a:pPr marL="0" indent="0">
              <a:buNone/>
            </a:pPr>
            <a:endParaRPr lang="en-AU" sz="2000" dirty="0">
              <a:latin typeface="Arial" panose="020B0604020202020204" pitchFamily="34" charset="0"/>
              <a:cs typeface="Arial" panose="020B0604020202020204" pitchFamily="34" charset="0"/>
            </a:endParaRPr>
          </a:p>
          <a:p>
            <a:pPr marL="800100" lvl="1" indent="-342900">
              <a:buFont typeface="+mj-lt"/>
              <a:buAutoNum type="arabicPeriod"/>
            </a:pPr>
            <a:r>
              <a:rPr lang="en-AU" sz="2000" dirty="0">
                <a:latin typeface="Arial" panose="020B0604020202020204" pitchFamily="34" charset="0"/>
                <a:cs typeface="Arial" panose="020B0604020202020204" pitchFamily="34" charset="0"/>
              </a:rPr>
              <a:t>Identify the prompts for discontinuation of an antidepressant for people living with dementia and changed behaviours</a:t>
            </a:r>
          </a:p>
          <a:p>
            <a:pPr marL="800100" lvl="1" indent="-342900">
              <a:buFont typeface="+mj-lt"/>
              <a:buAutoNum type="arabicPeriod"/>
            </a:pPr>
            <a:endParaRPr lang="en-AU" sz="2000" dirty="0">
              <a:latin typeface="Arial" panose="020B0604020202020204" pitchFamily="34" charset="0"/>
              <a:cs typeface="Arial" panose="020B0604020202020204" pitchFamily="34" charset="0"/>
            </a:endParaRPr>
          </a:p>
          <a:p>
            <a:pPr marL="800100" lvl="1" indent="-342900">
              <a:buFont typeface="+mj-lt"/>
              <a:buAutoNum type="arabicPeriod"/>
            </a:pPr>
            <a:r>
              <a:rPr lang="en-AU" sz="2000" dirty="0">
                <a:effectLst/>
                <a:latin typeface="Arial" panose="020B0604020202020204" pitchFamily="34" charset="0"/>
                <a:ea typeface="Calibri" panose="020F0502020204030204" pitchFamily="34" charset="0"/>
                <a:cs typeface="Arial" panose="020B0604020202020204" pitchFamily="34" charset="0"/>
              </a:rPr>
              <a:t>Discuss the potential benefits and harms associated with the use of antidepressants for sleep disturbance in people living with dementia</a:t>
            </a:r>
          </a:p>
          <a:p>
            <a:pPr marL="800100" lvl="1" indent="-342900">
              <a:buFont typeface="+mj-lt"/>
              <a:buAutoNum type="arabicPeriod"/>
            </a:pPr>
            <a:endParaRPr lang="en-AU" sz="2000" dirty="0">
              <a:latin typeface="Arial" panose="020B0604020202020204" pitchFamily="34" charset="0"/>
              <a:cs typeface="Arial" panose="020B0604020202020204" pitchFamily="34" charset="0"/>
            </a:endParaRPr>
          </a:p>
          <a:p>
            <a:pPr marL="800100" lvl="1" indent="-342900">
              <a:buFont typeface="+mj-lt"/>
              <a:buAutoNum type="arabicPeriod"/>
            </a:pPr>
            <a:r>
              <a:rPr lang="en-AU" sz="2000" dirty="0">
                <a:latin typeface="Arial" panose="020B0604020202020204" pitchFamily="34" charset="0"/>
                <a:cs typeface="Arial" panose="020B0604020202020204" pitchFamily="34" charset="0"/>
              </a:rPr>
              <a:t>Specify the criteria for escalating care surrounding discontinuation of antidepressants</a:t>
            </a:r>
          </a:p>
          <a:p>
            <a:pPr marL="800100" lvl="1" indent="-342900">
              <a:buFont typeface="+mj-lt"/>
              <a:buAutoNum type="arabicPeriod"/>
            </a:pPr>
            <a:endParaRPr lang="en-AU" sz="2000" dirty="0">
              <a:latin typeface="Arial" panose="020B0604020202020204" pitchFamily="34" charset="0"/>
              <a:cs typeface="Arial" panose="020B0604020202020204" pitchFamily="34" charset="0"/>
            </a:endParaRPr>
          </a:p>
          <a:p>
            <a:pPr marL="800100" lvl="1" indent="-342900">
              <a:buFont typeface="+mj-lt"/>
              <a:buAutoNum type="arabicPeriod"/>
            </a:pPr>
            <a:r>
              <a:rPr lang="en-AU" sz="2000" dirty="0">
                <a:latin typeface="Arial" panose="020B0604020202020204" pitchFamily="34" charset="0"/>
                <a:cs typeface="Arial" panose="020B0604020202020204" pitchFamily="34" charset="0"/>
              </a:rPr>
              <a:t>Explain what should be documented surrounding discontinuation of antidepressants</a:t>
            </a:r>
          </a:p>
          <a:p>
            <a:pPr marL="800100" lvl="1" indent="-342900">
              <a:buFont typeface="+mj-lt"/>
              <a:buAutoNum type="arabicPeriod"/>
            </a:pPr>
            <a:endParaRPr lang="en-AU" sz="2000" dirty="0">
              <a:latin typeface="Arial" panose="020B0604020202020204" pitchFamily="34" charset="0"/>
              <a:cs typeface="Arial" panose="020B0604020202020204" pitchFamily="34" charset="0"/>
            </a:endParaRPr>
          </a:p>
          <a:p>
            <a:pPr marL="800100" lvl="1" indent="-342900">
              <a:buFont typeface="+mj-lt"/>
              <a:buAutoNum type="arabicPeriod"/>
            </a:pPr>
            <a:r>
              <a:rPr lang="en-AU" sz="2000" dirty="0">
                <a:latin typeface="Arial" panose="020B0604020202020204" pitchFamily="34" charset="0"/>
                <a:cs typeface="Arial" panose="020B0604020202020204" pitchFamily="34" charset="0"/>
              </a:rPr>
              <a:t>Be aware of supporting resources accompanying the Guideline to use in everyday practice</a:t>
            </a:r>
          </a:p>
        </p:txBody>
      </p:sp>
    </p:spTree>
    <p:extLst>
      <p:ext uri="{BB962C8B-B14F-4D97-AF65-F5344CB8AC3E}">
        <p14:creationId xmlns:p14="http://schemas.microsoft.com/office/powerpoint/2010/main" val="3096311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EDB8CA2-B402-878F-EB61-465F3DBA7145}"/>
              </a:ext>
            </a:extLst>
          </p:cNvPr>
          <p:cNvSpPr>
            <a:spLocks noGrp="1"/>
          </p:cNvSpPr>
          <p:nvPr>
            <p:ph type="body" sz="quarter" idx="13"/>
          </p:nvPr>
        </p:nvSpPr>
        <p:spPr/>
        <p:txBody>
          <a:bodyPr/>
          <a:lstStyle/>
          <a:p>
            <a:r>
              <a:rPr lang="en-AU" dirty="0"/>
              <a:t>Discontinuation of antidepressants</a:t>
            </a:r>
            <a:endParaRPr lang="en-AU"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Placeholder 4">
            <a:extLst>
              <a:ext uri="{FF2B5EF4-FFF2-40B4-BE49-F238E27FC236}">
                <a16:creationId xmlns:a16="http://schemas.microsoft.com/office/drawing/2014/main" id="{BFE5EEA6-E31B-B2AB-A221-FD191683D9ED}"/>
              </a:ext>
            </a:extLst>
          </p:cNvPr>
          <p:cNvPicPr>
            <a:picLocks noGrp="1" noChangeAspect="1"/>
          </p:cNvPicPr>
          <p:nvPr>
            <p:ph type="pic" sz="quarter" idx="14"/>
          </p:nvPr>
        </p:nvPicPr>
        <p:blipFill>
          <a:blip r:embed="rId2"/>
          <a:srcRect t="2610" b="2610"/>
          <a:stretch>
            <a:fillRect/>
          </a:stretch>
        </p:blipFill>
        <p:spPr>
          <a:xfrm>
            <a:off x="5767754" y="1257139"/>
            <a:ext cx="6424246" cy="4057813"/>
          </a:xfrm>
        </p:spPr>
      </p:pic>
      <p:sp>
        <p:nvSpPr>
          <p:cNvPr id="8" name="TextBox 7">
            <a:extLst>
              <a:ext uri="{FF2B5EF4-FFF2-40B4-BE49-F238E27FC236}">
                <a16:creationId xmlns:a16="http://schemas.microsoft.com/office/drawing/2014/main" id="{C9F82799-7C4A-2E1E-AA0F-BCC5C655155E}"/>
              </a:ext>
            </a:extLst>
          </p:cNvPr>
          <p:cNvSpPr txBox="1"/>
          <p:nvPr/>
        </p:nvSpPr>
        <p:spPr>
          <a:xfrm>
            <a:off x="8472274" y="5314952"/>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1116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84D2B2-7459-4489-A090-F48053AE30D2}"/>
              </a:ext>
            </a:extLst>
          </p:cNvPr>
          <p:cNvSpPr>
            <a:spLocks noGrp="1"/>
          </p:cNvSpPr>
          <p:nvPr>
            <p:ph type="body" sz="quarter" idx="13"/>
          </p:nvPr>
        </p:nvSpPr>
        <p:spPr>
          <a:xfrm>
            <a:off x="306059" y="326309"/>
            <a:ext cx="8367677" cy="736956"/>
          </a:xfrm>
        </p:spPr>
        <p:txBody>
          <a:bodyPr/>
          <a:lstStyle/>
          <a:p>
            <a:r>
              <a:rPr lang="en-AU" dirty="0"/>
              <a:t>What is medication discontinuation?</a:t>
            </a:r>
          </a:p>
        </p:txBody>
      </p:sp>
      <p:sp>
        <p:nvSpPr>
          <p:cNvPr id="5" name="Text Placeholder 4">
            <a:extLst>
              <a:ext uri="{FF2B5EF4-FFF2-40B4-BE49-F238E27FC236}">
                <a16:creationId xmlns:a16="http://schemas.microsoft.com/office/drawing/2014/main" id="{18270182-CA2B-40E7-945F-EC91ADEE3EE5}"/>
              </a:ext>
            </a:extLst>
          </p:cNvPr>
          <p:cNvSpPr>
            <a:spLocks noGrp="1"/>
          </p:cNvSpPr>
          <p:nvPr>
            <p:ph type="body" sz="quarter" idx="16"/>
          </p:nvPr>
        </p:nvSpPr>
        <p:spPr/>
        <p:txBody>
          <a:bodyPr/>
          <a:lstStyle/>
          <a:p>
            <a:r>
              <a:rPr lang="en-AU" dirty="0"/>
              <a:t>Medication discontinuation is the planned and supervised process of stopping a medication</a:t>
            </a:r>
          </a:p>
          <a:p>
            <a:r>
              <a:rPr lang="en-AU" dirty="0"/>
              <a:t>Medication discontinuation may also be known as:</a:t>
            </a:r>
          </a:p>
          <a:p>
            <a:pPr lvl="1">
              <a:lnSpc>
                <a:spcPct val="150000"/>
              </a:lnSpc>
            </a:pPr>
            <a:r>
              <a:rPr lang="en-AU" sz="2000" dirty="0">
                <a:latin typeface="Arial" panose="020B0604020202020204" pitchFamily="34" charset="0"/>
                <a:cs typeface="Arial" panose="020B0604020202020204" pitchFamily="34" charset="0"/>
              </a:rPr>
              <a:t>Deprescribing </a:t>
            </a:r>
          </a:p>
          <a:p>
            <a:pPr lvl="1">
              <a:lnSpc>
                <a:spcPct val="150000"/>
              </a:lnSpc>
            </a:pPr>
            <a:r>
              <a:rPr lang="en-AU" sz="2000" dirty="0">
                <a:latin typeface="Arial" panose="020B0604020202020204" pitchFamily="34" charset="0"/>
                <a:cs typeface="Arial" panose="020B0604020202020204" pitchFamily="34" charset="0"/>
              </a:rPr>
              <a:t>Medication cessation</a:t>
            </a:r>
          </a:p>
          <a:p>
            <a:pPr lvl="1">
              <a:lnSpc>
                <a:spcPct val="150000"/>
              </a:lnSpc>
            </a:pPr>
            <a:r>
              <a:rPr lang="en-AU" sz="2000" dirty="0">
                <a:latin typeface="Arial" panose="020B0604020202020204" pitchFamily="34" charset="0"/>
                <a:cs typeface="Arial" panose="020B0604020202020204" pitchFamily="34" charset="0"/>
              </a:rPr>
              <a:t>Medication withdrawal</a:t>
            </a:r>
          </a:p>
          <a:p>
            <a:endParaRPr lang="en-AU" dirty="0"/>
          </a:p>
        </p:txBody>
      </p:sp>
      <p:pic>
        <p:nvPicPr>
          <p:cNvPr id="4" name="Picture 3">
            <a:extLst>
              <a:ext uri="{FF2B5EF4-FFF2-40B4-BE49-F238E27FC236}">
                <a16:creationId xmlns:a16="http://schemas.microsoft.com/office/drawing/2014/main" id="{8B645E7F-7636-45BB-AC8E-CD095AB988AF}"/>
              </a:ext>
            </a:extLst>
          </p:cNvPr>
          <p:cNvPicPr>
            <a:picLocks noChangeAspect="1"/>
          </p:cNvPicPr>
          <p:nvPr/>
        </p:nvPicPr>
        <p:blipFill rotWithShape="1">
          <a:blip r:embed="rId2">
            <a:biLevel thresh="50000"/>
          </a:blip>
          <a:srcRect t="14069" b="10460"/>
          <a:stretch/>
        </p:blipFill>
        <p:spPr>
          <a:xfrm>
            <a:off x="3622918" y="4701899"/>
            <a:ext cx="1733958" cy="1546155"/>
          </a:xfrm>
          <a:prstGeom prst="rect">
            <a:avLst/>
          </a:prstGeom>
        </p:spPr>
      </p:pic>
      <p:pic>
        <p:nvPicPr>
          <p:cNvPr id="6" name="Picture 5">
            <a:extLst>
              <a:ext uri="{FF2B5EF4-FFF2-40B4-BE49-F238E27FC236}">
                <a16:creationId xmlns:a16="http://schemas.microsoft.com/office/drawing/2014/main" id="{1715719E-0300-4043-884F-FE278015B566}"/>
              </a:ext>
            </a:extLst>
          </p:cNvPr>
          <p:cNvPicPr>
            <a:picLocks noChangeAspect="1"/>
          </p:cNvPicPr>
          <p:nvPr/>
        </p:nvPicPr>
        <p:blipFill rotWithShape="1">
          <a:blip r:embed="rId3">
            <a:biLevel thresh="50000"/>
          </a:blip>
          <a:srcRect t="7217" b="8763"/>
          <a:stretch/>
        </p:blipFill>
        <p:spPr>
          <a:xfrm>
            <a:off x="6006761" y="4627976"/>
            <a:ext cx="1570014" cy="1620078"/>
          </a:xfrm>
          <a:prstGeom prst="rect">
            <a:avLst/>
          </a:prstGeom>
        </p:spPr>
      </p:pic>
    </p:spTree>
    <p:extLst>
      <p:ext uri="{BB962C8B-B14F-4D97-AF65-F5344CB8AC3E}">
        <p14:creationId xmlns:p14="http://schemas.microsoft.com/office/powerpoint/2010/main" val="679041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D1F2F7-C87E-3B8F-86C2-8DDD40D663B3}"/>
              </a:ext>
            </a:extLst>
          </p:cNvPr>
          <p:cNvSpPr>
            <a:spLocks noGrp="1"/>
          </p:cNvSpPr>
          <p:nvPr>
            <p:ph type="body" sz="quarter" idx="13"/>
          </p:nvPr>
        </p:nvSpPr>
        <p:spPr>
          <a:xfrm>
            <a:off x="306060" y="326309"/>
            <a:ext cx="8437346" cy="736956"/>
          </a:xfrm>
        </p:spPr>
        <p:txBody>
          <a:bodyPr/>
          <a:lstStyle/>
          <a:p>
            <a:r>
              <a:rPr lang="en-AU" dirty="0"/>
              <a:t>When should we start thinking about discontinuation?</a:t>
            </a:r>
          </a:p>
        </p:txBody>
      </p:sp>
      <p:sp>
        <p:nvSpPr>
          <p:cNvPr id="4" name="Text Placeholder 6">
            <a:extLst>
              <a:ext uri="{FF2B5EF4-FFF2-40B4-BE49-F238E27FC236}">
                <a16:creationId xmlns:a16="http://schemas.microsoft.com/office/drawing/2014/main" id="{4275254B-EFE4-3F11-7BAC-4A00CD5F112E}"/>
              </a:ext>
            </a:extLst>
          </p:cNvPr>
          <p:cNvSpPr txBox="1">
            <a:spLocks/>
          </p:cNvSpPr>
          <p:nvPr/>
        </p:nvSpPr>
        <p:spPr>
          <a:xfrm>
            <a:off x="515415" y="2018919"/>
            <a:ext cx="5308190" cy="4686263"/>
          </a:xfrm>
          <a:prstGeom prst="rect">
            <a:avLst/>
          </a:prstGeom>
        </p:spPr>
        <p:txBody>
          <a:bodyPr numCol="1"/>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1800" dirty="0">
                <a:latin typeface="Arial" panose="020B0604020202020204" pitchFamily="34" charset="0"/>
                <a:ea typeface="Times New Roman" panose="02020603050405020304" pitchFamily="18" charset="0"/>
                <a:cs typeface="Arial" panose="020B0604020202020204" pitchFamily="34" charset="0"/>
              </a:rPr>
              <a:t>Antidepressants are associated with significant risk of unintended and sometimes harmful effects (</a:t>
            </a:r>
            <a:r>
              <a:rPr lang="en-AU" sz="1800" b="1" dirty="0">
                <a:latin typeface="Arial" panose="020B0604020202020204" pitchFamily="34" charset="0"/>
                <a:ea typeface="Times New Roman" panose="02020603050405020304" pitchFamily="18" charset="0"/>
                <a:cs typeface="Arial" panose="020B0604020202020204" pitchFamily="34" charset="0"/>
              </a:rPr>
              <a:t>adverse events</a:t>
            </a:r>
            <a:r>
              <a:rPr lang="en-AU" sz="1800" dirty="0">
                <a:latin typeface="Arial" panose="020B0604020202020204" pitchFamily="34" charset="0"/>
                <a:ea typeface="Times New Roman" panose="02020603050405020304" pitchFamily="18" charset="0"/>
                <a:cs typeface="Arial" panose="020B0604020202020204" pitchFamily="34" charset="0"/>
              </a:rPr>
              <a:t>)</a:t>
            </a:r>
          </a:p>
          <a:p>
            <a:pPr lvl="1">
              <a:buFont typeface="Wingdings" pitchFamily="2" charset="2"/>
              <a:buChar char="q"/>
            </a:pPr>
            <a:r>
              <a:rPr lang="en-AU" sz="1700" dirty="0">
                <a:latin typeface="Arial" panose="020B0604020202020204" pitchFamily="34" charset="0"/>
                <a:cs typeface="Arial" panose="020B0604020202020204" pitchFamily="34" charset="0"/>
              </a:rPr>
              <a:t>Is the person living with dementia experiencing an adverse event?</a:t>
            </a:r>
          </a:p>
          <a:p>
            <a:pPr lvl="2"/>
            <a:r>
              <a:rPr lang="en-AU" i="1" dirty="0">
                <a:latin typeface="Arial" panose="020B0604020202020204" pitchFamily="34" charset="0"/>
                <a:cs typeface="Arial" panose="020B0604020202020204" pitchFamily="34" charset="0"/>
              </a:rPr>
              <a:t>e.g. the person had two falls since starting an antidepressant</a:t>
            </a:r>
            <a:endParaRPr lang="en-AU" dirty="0">
              <a:latin typeface="Arial" panose="020B0604020202020204" pitchFamily="34" charset="0"/>
              <a:ea typeface="Times New Roman" panose="02020603050405020304" pitchFamily="18" charset="0"/>
              <a:cs typeface="Arial" panose="020B0604020202020204" pitchFamily="34" charset="0"/>
            </a:endParaRPr>
          </a:p>
          <a:p>
            <a:pPr marL="457200" lvl="1" indent="0">
              <a:buNone/>
            </a:pPr>
            <a:endParaRPr lang="en-AU" sz="3000" dirty="0">
              <a:latin typeface="Arial" panose="020B0604020202020204" pitchFamily="34" charset="0"/>
              <a:cs typeface="Arial" panose="020B0604020202020204" pitchFamily="34" charset="0"/>
            </a:endParaRPr>
          </a:p>
          <a:p>
            <a:r>
              <a:rPr lang="en-AU"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Antidepressants may provide little benefit in relieving depressive symptoms</a:t>
            </a:r>
            <a:endParaRPr lang="en-AU" sz="1800" dirty="0">
              <a:latin typeface="Arial" panose="020B0604020202020204" pitchFamily="34" charset="0"/>
              <a:cs typeface="Arial" panose="020B0604020202020204" pitchFamily="34" charset="0"/>
            </a:endParaRPr>
          </a:p>
          <a:p>
            <a:pPr lvl="1">
              <a:buFont typeface="Wingdings" pitchFamily="2" charset="2"/>
              <a:buChar char="q"/>
            </a:pPr>
            <a:r>
              <a:rPr lang="en-AU" dirty="0">
                <a:latin typeface="Arial" panose="020B0604020202020204" pitchFamily="34" charset="0"/>
                <a:cs typeface="Arial" panose="020B0604020202020204" pitchFamily="34" charset="0"/>
              </a:rPr>
              <a:t>Has the specific changed behaviour you want to improve (</a:t>
            </a:r>
            <a:r>
              <a:rPr lang="en-AU" b="1" dirty="0">
                <a:latin typeface="Arial" panose="020B0604020202020204" pitchFamily="34" charset="0"/>
                <a:cs typeface="Arial" panose="020B0604020202020204" pitchFamily="34" charset="0"/>
              </a:rPr>
              <a:t>target symptom</a:t>
            </a:r>
            <a:r>
              <a:rPr lang="en-AU" dirty="0">
                <a:latin typeface="Arial" panose="020B0604020202020204" pitchFamily="34" charset="0"/>
                <a:cs typeface="Arial" panose="020B0604020202020204" pitchFamily="34" charset="0"/>
              </a:rPr>
              <a:t>) improved?</a:t>
            </a:r>
          </a:p>
          <a:p>
            <a:pPr lvl="1">
              <a:buFont typeface="Wingdings" pitchFamily="2" charset="2"/>
              <a:buChar char="q"/>
            </a:pPr>
            <a:r>
              <a:rPr lang="en-AU" dirty="0">
                <a:latin typeface="Arial" panose="020B0604020202020204" pitchFamily="34" charset="0"/>
                <a:cs typeface="Arial" panose="020B0604020202020204" pitchFamily="34" charset="0"/>
              </a:rPr>
              <a:t>Has the target symptom remained unchanged?</a:t>
            </a:r>
          </a:p>
          <a:p>
            <a:pPr lvl="1">
              <a:buFont typeface="Wingdings" pitchFamily="2" charset="2"/>
              <a:buChar char="q"/>
            </a:pPr>
            <a:r>
              <a:rPr lang="en-AU" dirty="0">
                <a:latin typeface="Arial" panose="020B0604020202020204" pitchFamily="34" charset="0"/>
                <a:cs typeface="Arial" panose="020B0604020202020204" pitchFamily="34" charset="0"/>
              </a:rPr>
              <a:t>Has the target symptom worsened? </a:t>
            </a:r>
          </a:p>
          <a:p>
            <a:pPr marL="457200" lvl="1" indent="0">
              <a:buNone/>
            </a:pPr>
            <a:endParaRPr lang="en-AU" sz="3000" dirty="0">
              <a:latin typeface="Arial" panose="020B0604020202020204" pitchFamily="34" charset="0"/>
              <a:cs typeface="Arial" panose="020B0604020202020204" pitchFamily="34" charset="0"/>
            </a:endParaRPr>
          </a:p>
        </p:txBody>
      </p:sp>
      <p:sp>
        <p:nvSpPr>
          <p:cNvPr id="8" name="Text Placeholder 6">
            <a:extLst>
              <a:ext uri="{FF2B5EF4-FFF2-40B4-BE49-F238E27FC236}">
                <a16:creationId xmlns:a16="http://schemas.microsoft.com/office/drawing/2014/main" id="{B0EFDFBB-7264-25EF-2A0F-503C95B9BD3D}"/>
              </a:ext>
            </a:extLst>
          </p:cNvPr>
          <p:cNvSpPr txBox="1">
            <a:spLocks/>
          </p:cNvSpPr>
          <p:nvPr/>
        </p:nvSpPr>
        <p:spPr>
          <a:xfrm>
            <a:off x="6109070" y="1999042"/>
            <a:ext cx="5737353" cy="4620152"/>
          </a:xfrm>
          <a:prstGeom prst="rect">
            <a:avLst/>
          </a:prstGeom>
        </p:spPr>
        <p:txBody>
          <a:bodyPr numCol="1"/>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buFont typeface="Arial" panose="020B0604020202020204" pitchFamily="34" charset="0"/>
              <a:buChar char="•"/>
            </a:pPr>
            <a:r>
              <a:rPr lang="en-AU"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Using antidepressants for changed behaviours may be considered </a:t>
            </a:r>
            <a:r>
              <a:rPr lang="en-AU" sz="1800" b="1" dirty="0">
                <a:solidFill>
                  <a:srgbClr val="000000"/>
                </a:solidFill>
                <a:latin typeface="Arial" panose="020B0604020202020204" pitchFamily="34" charset="0"/>
                <a:ea typeface="Times New Roman" panose="02020603050405020304" pitchFamily="18" charset="0"/>
                <a:cs typeface="Arial" panose="020B0604020202020204" pitchFamily="34" charset="0"/>
              </a:rPr>
              <a:t>restrictive practice</a:t>
            </a:r>
          </a:p>
          <a:p>
            <a:pPr lvl="2">
              <a:buFont typeface="Wingdings" pitchFamily="2" charset="2"/>
              <a:buChar char="q"/>
            </a:pPr>
            <a:r>
              <a:rPr lang="en-AU" sz="1600" dirty="0">
                <a:solidFill>
                  <a:srgbClr val="000000"/>
                </a:solidFill>
                <a:latin typeface="Arial" panose="020B0604020202020204" pitchFamily="34" charset="0"/>
                <a:ea typeface="Times New Roman" panose="02020603050405020304" pitchFamily="18" charset="0"/>
              </a:rPr>
              <a:t>Restrictive practice must only be used as a last resort and for the shortest time necessary</a:t>
            </a:r>
          </a:p>
          <a:p>
            <a:pPr lvl="2">
              <a:buFont typeface="Wingdings" pitchFamily="2" charset="2"/>
              <a:buChar char="q"/>
            </a:pPr>
            <a:r>
              <a:rPr lang="en-AU"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Restrictive practice is “any practice or intervention that has the effect of restricting the rights or freedom of movement of the care recipient”</a:t>
            </a:r>
            <a:r>
              <a:rPr lang="en-AU" sz="1600"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8</a:t>
            </a:r>
          </a:p>
          <a:p>
            <a:pPr marL="914400" lvl="2" indent="0">
              <a:buNone/>
            </a:pPr>
            <a:endParaRPr lang="en-AU"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1">
              <a:buFont typeface="Arial" panose="020B0604020202020204" pitchFamily="34" charset="0"/>
              <a:buChar char="•"/>
            </a:pPr>
            <a:r>
              <a:rPr lang="en-AU"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Antidepressants may provide little benefit in relieving other changed behaviours</a:t>
            </a:r>
          </a:p>
          <a:p>
            <a:pPr lvl="2">
              <a:buFont typeface="Wingdings" pitchFamily="2" charset="2"/>
              <a:buChar char="q"/>
            </a:pPr>
            <a:r>
              <a:rPr lang="en-AU" sz="1600" dirty="0">
                <a:latin typeface="Arial" panose="020B0604020202020204" pitchFamily="34" charset="0"/>
                <a:cs typeface="Arial" panose="020B0604020202020204" pitchFamily="34" charset="0"/>
              </a:rPr>
              <a:t>Antidepressants should not be used for sleep disturbances in people living with dementia </a:t>
            </a:r>
          </a:p>
          <a:p>
            <a:pPr lvl="2">
              <a:buFont typeface="Wingdings" pitchFamily="2" charset="2"/>
              <a:buChar char="q"/>
            </a:pPr>
            <a:r>
              <a:rPr lang="en-AU" sz="1600" dirty="0">
                <a:solidFill>
                  <a:srgbClr val="000000"/>
                </a:solidFill>
                <a:latin typeface="Arial" panose="020B0604020202020204" pitchFamily="34" charset="0"/>
                <a:cs typeface="Arial" panose="020B0604020202020204" pitchFamily="34" charset="0"/>
              </a:rPr>
              <a:t>The care team should consider discontinuation if antidepressant is used for a person living with dementia is experiencing agitation only</a:t>
            </a:r>
            <a:endParaRPr lang="en-AU" sz="1600" dirty="0">
              <a:latin typeface="Arial" panose="020B0604020202020204" pitchFamily="34" charset="0"/>
              <a:ea typeface="Times New Roman" panose="02020603050405020304" pitchFamily="18" charset="0"/>
              <a:cs typeface="Arial" panose="020B0604020202020204" pitchFamily="34" charset="0"/>
            </a:endParaRPr>
          </a:p>
          <a:p>
            <a:pPr lvl="2">
              <a:buFont typeface="Wingdings" pitchFamily="2" charset="2"/>
              <a:buChar char="q"/>
            </a:pPr>
            <a:endParaRPr lang="en-AU" sz="2000" dirty="0">
              <a:latin typeface="Arial" panose="020B0604020202020204" pitchFamily="34" charset="0"/>
              <a:cs typeface="Arial" panose="020B0604020202020204" pitchFamily="34" charset="0"/>
            </a:endParaRPr>
          </a:p>
          <a:p>
            <a:endParaRPr lang="en-US" dirty="0"/>
          </a:p>
        </p:txBody>
      </p:sp>
      <p:pic>
        <p:nvPicPr>
          <p:cNvPr id="9" name="Picture 8">
            <a:extLst>
              <a:ext uri="{FF2B5EF4-FFF2-40B4-BE49-F238E27FC236}">
                <a16:creationId xmlns:a16="http://schemas.microsoft.com/office/drawing/2014/main" id="{454FCF1B-0A07-0379-6F85-F72959151226}"/>
              </a:ext>
            </a:extLst>
          </p:cNvPr>
          <p:cNvPicPr>
            <a:picLocks noChangeAspect="1"/>
          </p:cNvPicPr>
          <p:nvPr/>
        </p:nvPicPr>
        <p:blipFill>
          <a:blip r:embed="rId3"/>
          <a:stretch>
            <a:fillRect/>
          </a:stretch>
        </p:blipFill>
        <p:spPr>
          <a:xfrm>
            <a:off x="5789648" y="2003061"/>
            <a:ext cx="853216" cy="593792"/>
          </a:xfrm>
          <a:prstGeom prst="rect">
            <a:avLst/>
          </a:prstGeom>
        </p:spPr>
      </p:pic>
      <p:pic>
        <p:nvPicPr>
          <p:cNvPr id="10" name="Picture 9">
            <a:extLst>
              <a:ext uri="{FF2B5EF4-FFF2-40B4-BE49-F238E27FC236}">
                <a16:creationId xmlns:a16="http://schemas.microsoft.com/office/drawing/2014/main" id="{DF1144B6-A4E8-1F58-A096-7EA1E52B271D}"/>
              </a:ext>
            </a:extLst>
          </p:cNvPr>
          <p:cNvPicPr>
            <a:picLocks noChangeAspect="1"/>
          </p:cNvPicPr>
          <p:nvPr/>
        </p:nvPicPr>
        <p:blipFill rotWithShape="1">
          <a:blip r:embed="rId4">
            <a:extLst>
              <a:ext uri="{28A0092B-C50C-407E-A947-70E740481C1C}">
                <a14:useLocalDpi xmlns:a14="http://schemas.microsoft.com/office/drawing/2010/main" val="0"/>
              </a:ext>
            </a:extLst>
          </a:blip>
          <a:srcRect l="20317" t="27176" r="65460" b="58931"/>
          <a:stretch/>
        </p:blipFill>
        <p:spPr>
          <a:xfrm>
            <a:off x="0" y="2009263"/>
            <a:ext cx="543020" cy="752767"/>
          </a:xfrm>
          <a:prstGeom prst="rect">
            <a:avLst/>
          </a:prstGeom>
        </p:spPr>
      </p:pic>
      <p:pic>
        <p:nvPicPr>
          <p:cNvPr id="13" name="Picture 12">
            <a:extLst>
              <a:ext uri="{FF2B5EF4-FFF2-40B4-BE49-F238E27FC236}">
                <a16:creationId xmlns:a16="http://schemas.microsoft.com/office/drawing/2014/main" id="{91072A19-47B6-D5D6-1096-EEE2E7A9B50C}"/>
              </a:ext>
            </a:extLst>
          </p:cNvPr>
          <p:cNvPicPr>
            <a:picLocks noChangeAspect="1"/>
          </p:cNvPicPr>
          <p:nvPr/>
        </p:nvPicPr>
        <p:blipFill>
          <a:blip r:embed="rId5"/>
          <a:stretch>
            <a:fillRect/>
          </a:stretch>
        </p:blipFill>
        <p:spPr>
          <a:xfrm>
            <a:off x="34550" y="4223734"/>
            <a:ext cx="554670" cy="752767"/>
          </a:xfrm>
          <a:prstGeom prst="rect">
            <a:avLst/>
          </a:prstGeom>
        </p:spPr>
      </p:pic>
      <p:pic>
        <p:nvPicPr>
          <p:cNvPr id="2" name="Picture 1">
            <a:extLst>
              <a:ext uri="{FF2B5EF4-FFF2-40B4-BE49-F238E27FC236}">
                <a16:creationId xmlns:a16="http://schemas.microsoft.com/office/drawing/2014/main" id="{D6E63B2A-912F-4832-E388-EA7B51D9FFFE}"/>
              </a:ext>
            </a:extLst>
          </p:cNvPr>
          <p:cNvPicPr>
            <a:picLocks noChangeAspect="1"/>
          </p:cNvPicPr>
          <p:nvPr/>
        </p:nvPicPr>
        <p:blipFill>
          <a:blip r:embed="rId5"/>
          <a:stretch>
            <a:fillRect/>
          </a:stretch>
        </p:blipFill>
        <p:spPr>
          <a:xfrm>
            <a:off x="5837705" y="4239545"/>
            <a:ext cx="543020" cy="736956"/>
          </a:xfrm>
          <a:prstGeom prst="rect">
            <a:avLst/>
          </a:prstGeom>
        </p:spPr>
      </p:pic>
    </p:spTree>
    <p:extLst>
      <p:ext uri="{BB962C8B-B14F-4D97-AF65-F5344CB8AC3E}">
        <p14:creationId xmlns:p14="http://schemas.microsoft.com/office/powerpoint/2010/main" val="35567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644B75-B807-AE5C-01D9-2B3F7AF15634}"/>
              </a:ext>
            </a:extLst>
          </p:cNvPr>
          <p:cNvSpPr>
            <a:spLocks noGrp="1"/>
          </p:cNvSpPr>
          <p:nvPr>
            <p:ph type="body" sz="quarter" idx="13"/>
          </p:nvPr>
        </p:nvSpPr>
        <p:spPr>
          <a:xfrm>
            <a:off x="158143" y="406991"/>
            <a:ext cx="9443058" cy="736956"/>
          </a:xfrm>
        </p:spPr>
        <p:txBody>
          <a:bodyPr/>
          <a:lstStyle/>
          <a:p>
            <a:r>
              <a:rPr lang="en-US" dirty="0"/>
              <a:t>Group discussion – what are some prompts for antidepressant discontinuation?</a:t>
            </a:r>
          </a:p>
        </p:txBody>
      </p:sp>
      <p:sp>
        <p:nvSpPr>
          <p:cNvPr id="4" name="Text Placeholder 3">
            <a:extLst>
              <a:ext uri="{FF2B5EF4-FFF2-40B4-BE49-F238E27FC236}">
                <a16:creationId xmlns:a16="http://schemas.microsoft.com/office/drawing/2014/main" id="{7D7EAF39-0B27-BFE3-38B5-FDBAE1ABDD62}"/>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657F60C9-69A3-CF81-A27A-E27344EF830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19942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59" y="326309"/>
            <a:ext cx="9612492" cy="736956"/>
          </a:xfrm>
        </p:spPr>
        <p:txBody>
          <a:bodyPr/>
          <a:lstStyle/>
          <a:p>
            <a:r>
              <a:rPr lang="en-AU" dirty="0"/>
              <a:t>Prompts for antidepressant discontinuation</a:t>
            </a:r>
            <a:endParaRPr lang="en-US" dirty="0">
              <a:solidFill>
                <a:srgbClr val="FF0000"/>
              </a:solidFill>
            </a:endParaRPr>
          </a:p>
        </p:txBody>
      </p:sp>
      <p:sp>
        <p:nvSpPr>
          <p:cNvPr id="8" name="TextBox 7"/>
          <p:cNvSpPr txBox="1"/>
          <p:nvPr/>
        </p:nvSpPr>
        <p:spPr>
          <a:xfrm>
            <a:off x="130629" y="1437277"/>
            <a:ext cx="6121315" cy="4991110"/>
          </a:xfrm>
          <a:prstGeom prst="rect">
            <a:avLst/>
          </a:prstGeom>
          <a:noFill/>
          <a:ln w="28575">
            <a:solidFill>
              <a:srgbClr val="00AC3E"/>
            </a:solidFill>
            <a:prstDash val="dash"/>
          </a:ln>
        </p:spPr>
        <p:txBody>
          <a:bodyPr wrap="square" numCol="1" rtlCol="0">
            <a:spAutoFit/>
          </a:bodyPr>
          <a:lstStyle/>
          <a:p>
            <a:r>
              <a:rPr lang="en-AU" sz="2000" b="1" dirty="0">
                <a:latin typeface="Arial" panose="020B0604020202020204" pitchFamily="34" charset="0"/>
                <a:cs typeface="Arial" panose="020B0604020202020204" pitchFamily="34" charset="0"/>
              </a:rPr>
              <a:t>Clinical steps</a:t>
            </a:r>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Person living with dementia: </a:t>
            </a:r>
          </a:p>
          <a:p>
            <a:pPr marL="800100" lvl="1" indent="-342900">
              <a:lnSpc>
                <a:spcPct val="90000"/>
              </a:lnSpc>
              <a:spcBef>
                <a:spcPts val="400"/>
              </a:spcBef>
              <a:spcAft>
                <a:spcPts val="400"/>
              </a:spcAft>
              <a:buFont typeface="Wingdings" panose="05000000000000000000" pitchFamily="2" charset="2"/>
              <a:buChar char="q"/>
            </a:pPr>
            <a:r>
              <a:rPr lang="en-AU" dirty="0">
                <a:latin typeface="Arial" panose="020B0604020202020204" pitchFamily="34" charset="0"/>
                <a:cs typeface="Arial" panose="020B0604020202020204" pitchFamily="34" charset="0"/>
              </a:rPr>
              <a:t>Has experienced an </a:t>
            </a:r>
            <a:r>
              <a:rPr lang="en-AU" dirty="0">
                <a:latin typeface="Arial" panose="020B0604020202020204" pitchFamily="34" charset="0"/>
                <a:ea typeface="Calibri" panose="020F0502020204030204" pitchFamily="34" charset="0"/>
                <a:cs typeface="Arial" panose="020B0604020202020204" pitchFamily="34" charset="0"/>
              </a:rPr>
              <a:t>adverse event</a:t>
            </a:r>
          </a:p>
          <a:p>
            <a:pPr marL="1257300" lvl="2" indent="-342900">
              <a:lnSpc>
                <a:spcPct val="90000"/>
              </a:lnSpc>
              <a:spcBef>
                <a:spcPts val="400"/>
              </a:spcBef>
              <a:spcAft>
                <a:spcPts val="400"/>
              </a:spcAft>
              <a:buFont typeface="Wingdings" panose="05000000000000000000" pitchFamily="2" charset="2"/>
              <a:buChar char="§"/>
            </a:pPr>
            <a:r>
              <a:rPr lang="en-AU" sz="1400" i="1" dirty="0">
                <a:latin typeface="Arial" panose="020B0604020202020204" pitchFamily="34" charset="0"/>
                <a:ea typeface="Calibri" panose="020F0502020204030204" pitchFamily="34" charset="0"/>
                <a:cs typeface="Arial" panose="020B0604020202020204" pitchFamily="34" charset="0"/>
              </a:rPr>
              <a:t>e.g. the person had a fall </a:t>
            </a:r>
          </a:p>
          <a:p>
            <a:pPr marL="800100" lvl="1" indent="-342900">
              <a:lnSpc>
                <a:spcPct val="90000"/>
              </a:lnSpc>
              <a:spcBef>
                <a:spcPts val="400"/>
              </a:spcBef>
              <a:spcAft>
                <a:spcPts val="400"/>
              </a:spcAft>
              <a:buFont typeface="Wingdings" panose="05000000000000000000" pitchFamily="2" charset="2"/>
              <a:buChar char="q"/>
            </a:pPr>
            <a:r>
              <a:rPr lang="en-AU" dirty="0">
                <a:latin typeface="Arial" panose="020B0604020202020204" pitchFamily="34" charset="0"/>
                <a:ea typeface="Calibri" panose="020F0502020204030204" pitchFamily="34" charset="0"/>
                <a:cs typeface="Arial" panose="020B0604020202020204" pitchFamily="34" charset="0"/>
              </a:rPr>
              <a:t>Is at risk for experiencing an adverse event </a:t>
            </a:r>
          </a:p>
          <a:p>
            <a:pPr marL="1257300" lvl="2" indent="-342900">
              <a:lnSpc>
                <a:spcPct val="90000"/>
              </a:lnSpc>
              <a:spcBef>
                <a:spcPts val="400"/>
              </a:spcBef>
              <a:spcAft>
                <a:spcPts val="400"/>
              </a:spcAft>
              <a:buFont typeface="Wingdings" panose="05000000000000000000" pitchFamily="2" charset="2"/>
              <a:buChar char="§"/>
            </a:pPr>
            <a:r>
              <a:rPr lang="en-AU" sz="1400" i="1" dirty="0">
                <a:latin typeface="Arial" panose="020B0604020202020204" pitchFamily="34" charset="0"/>
                <a:ea typeface="Calibri" panose="020F0502020204030204" pitchFamily="34" charset="0"/>
                <a:cs typeface="Arial" panose="020B0604020202020204" pitchFamily="34" charset="0"/>
              </a:rPr>
              <a:t>e.g. the person is taking multiple medications that could increase their risk of having a fall</a:t>
            </a:r>
          </a:p>
          <a:p>
            <a:pPr marL="800100" lvl="1" indent="-342900">
              <a:lnSpc>
                <a:spcPct val="90000"/>
              </a:lnSpc>
              <a:spcBef>
                <a:spcPts val="400"/>
              </a:spcBef>
              <a:spcAft>
                <a:spcPts val="400"/>
              </a:spcAft>
              <a:buFont typeface="Wingdings" panose="05000000000000000000" pitchFamily="2" charset="2"/>
              <a:buChar char="q"/>
            </a:pPr>
            <a:r>
              <a:rPr lang="en-AU" dirty="0">
                <a:latin typeface="Arial" panose="020B0604020202020204" pitchFamily="34" charset="0"/>
                <a:ea typeface="Calibri" panose="020F0502020204030204" pitchFamily="34" charset="0"/>
                <a:cs typeface="Arial" panose="020B0604020202020204" pitchFamily="34" charset="0"/>
              </a:rPr>
              <a:t>No longer consents to take the an antidepressant</a:t>
            </a:r>
          </a:p>
          <a:p>
            <a:pPr marL="800100" lvl="1" indent="-342900">
              <a:lnSpc>
                <a:spcPct val="90000"/>
              </a:lnSpc>
              <a:spcBef>
                <a:spcPts val="400"/>
              </a:spcBef>
              <a:spcAft>
                <a:spcPts val="400"/>
              </a:spcAft>
              <a:buFont typeface="Wingdings" panose="05000000000000000000" pitchFamily="2" charset="2"/>
              <a:buChar char="q"/>
            </a:pPr>
            <a:r>
              <a:rPr lang="en-AU" dirty="0">
                <a:latin typeface="Arial" panose="020B0604020202020204" pitchFamily="34" charset="0"/>
                <a:ea typeface="Calibri" panose="020F0502020204030204" pitchFamily="34" charset="0"/>
                <a:cs typeface="Arial" panose="020B0604020202020204" pitchFamily="34" charset="0"/>
              </a:rPr>
              <a:t>Has requested a review</a:t>
            </a:r>
          </a:p>
          <a:p>
            <a:pPr marL="800100" lvl="1" indent="-342900">
              <a:lnSpc>
                <a:spcPct val="90000"/>
              </a:lnSpc>
              <a:spcBef>
                <a:spcPts val="400"/>
              </a:spcBef>
              <a:spcAft>
                <a:spcPts val="400"/>
              </a:spcAft>
              <a:buFont typeface="Wingdings" panose="05000000000000000000" pitchFamily="2" charset="2"/>
              <a:buChar char="q"/>
            </a:pPr>
            <a:r>
              <a:rPr lang="en-AU" dirty="0">
                <a:latin typeface="Arial" panose="020B0604020202020204" pitchFamily="34" charset="0"/>
                <a:ea typeface="Calibri" panose="020F0502020204030204" pitchFamily="34" charset="0"/>
                <a:cs typeface="Arial" panose="020B0604020202020204" pitchFamily="34" charset="0"/>
              </a:rPr>
              <a:t>Is having difficulty or refusing to swallow</a:t>
            </a:r>
          </a:p>
          <a:p>
            <a:pPr marL="800100" lvl="1" indent="-342900">
              <a:lnSpc>
                <a:spcPct val="90000"/>
              </a:lnSpc>
              <a:spcBef>
                <a:spcPts val="400"/>
              </a:spcBef>
              <a:spcAft>
                <a:spcPts val="400"/>
              </a:spcAft>
              <a:buFont typeface="Wingdings" panose="05000000000000000000" pitchFamily="2" charset="2"/>
              <a:buChar char="q"/>
            </a:pPr>
            <a:r>
              <a:rPr lang="en-AU" dirty="0">
                <a:latin typeface="Arial" panose="020B0604020202020204" pitchFamily="34" charset="0"/>
                <a:cs typeface="Arial" panose="020B0604020202020204" pitchFamily="34" charset="0"/>
              </a:rPr>
              <a:t>Has </a:t>
            </a:r>
            <a:r>
              <a:rPr lang="en-AU" dirty="0">
                <a:latin typeface="Arial" panose="020B0604020202020204" pitchFamily="34" charset="0"/>
                <a:ea typeface="Calibri" panose="020F0502020204030204" pitchFamily="34" charset="0"/>
                <a:cs typeface="Arial" panose="020B0604020202020204" pitchFamily="34" charset="0"/>
              </a:rPr>
              <a:t>a change in goals of care</a:t>
            </a:r>
            <a:endParaRPr lang="en-AU" dirty="0">
              <a:latin typeface="Arial" panose="020B0604020202020204" pitchFamily="34" charset="0"/>
              <a:cs typeface="Arial" panose="020B0604020202020204" pitchFamily="34" charset="0"/>
            </a:endParaRPr>
          </a:p>
          <a:p>
            <a:pPr marL="800100" lvl="1" indent="-342900">
              <a:lnSpc>
                <a:spcPct val="90000"/>
              </a:lnSpc>
              <a:spcBef>
                <a:spcPts val="400"/>
              </a:spcBef>
              <a:spcAft>
                <a:spcPts val="400"/>
              </a:spcAft>
              <a:buFont typeface="Wingdings" panose="05000000000000000000" pitchFamily="2" charset="2"/>
              <a:buChar char="q"/>
            </a:pPr>
            <a:r>
              <a:rPr lang="en-AU" dirty="0">
                <a:effectLst/>
                <a:latin typeface="Arial" panose="020B0604020202020204" pitchFamily="34" charset="0"/>
                <a:ea typeface="Calibri" panose="020F0502020204030204" pitchFamily="34" charset="0"/>
                <a:cs typeface="Arial" panose="020B0604020202020204" pitchFamily="34" charset="0"/>
              </a:rPr>
              <a:t>Has mild to moderate major depressive disorder</a:t>
            </a:r>
          </a:p>
          <a:p>
            <a:pPr marL="800100" lvl="1" indent="-342900">
              <a:lnSpc>
                <a:spcPct val="90000"/>
              </a:lnSpc>
              <a:spcBef>
                <a:spcPts val="400"/>
              </a:spcBef>
              <a:spcAft>
                <a:spcPts val="400"/>
              </a:spcAft>
              <a:buFont typeface="Wingdings" panose="05000000000000000000" pitchFamily="2" charset="2"/>
              <a:buChar char="q"/>
            </a:pPr>
            <a:r>
              <a:rPr lang="en-AU" dirty="0">
                <a:effectLst/>
                <a:latin typeface="Arial" panose="020B0604020202020204" pitchFamily="34" charset="0"/>
                <a:ea typeface="Calibri" panose="020F0502020204030204" pitchFamily="34" charset="0"/>
                <a:cs typeface="Arial" panose="020B0604020202020204" pitchFamily="34" charset="0"/>
              </a:rPr>
              <a:t>Has a first-time episode of severe major depressive disorder who respond to treatment, has been taking the antidepressant for six months after symptoms have resolved</a:t>
            </a:r>
          </a:p>
        </p:txBody>
      </p:sp>
      <p:sp>
        <p:nvSpPr>
          <p:cNvPr id="7" name="TextBox 6">
            <a:extLst>
              <a:ext uri="{FF2B5EF4-FFF2-40B4-BE49-F238E27FC236}">
                <a16:creationId xmlns:a16="http://schemas.microsoft.com/office/drawing/2014/main" id="{AD375656-576B-4979-B850-08096ED488F9}"/>
              </a:ext>
            </a:extLst>
          </p:cNvPr>
          <p:cNvSpPr txBox="1"/>
          <p:nvPr/>
        </p:nvSpPr>
        <p:spPr>
          <a:xfrm>
            <a:off x="6520070" y="1437277"/>
            <a:ext cx="5387008" cy="4396075"/>
          </a:xfrm>
          <a:prstGeom prst="rect">
            <a:avLst/>
          </a:prstGeom>
          <a:noFill/>
          <a:ln w="28575">
            <a:solidFill>
              <a:srgbClr val="00AC3E"/>
            </a:solidFill>
            <a:prstDash val="dash"/>
          </a:ln>
        </p:spPr>
        <p:txBody>
          <a:bodyPr wrap="square" numCol="1" rtlCol="0">
            <a:spAutoFit/>
          </a:bodyPr>
          <a:lstStyle/>
          <a:p>
            <a:pPr marL="342900" indent="-342900">
              <a:buFont typeface="Wingdings" pitchFamily="2" charset="2"/>
              <a:buChar char="q"/>
            </a:pPr>
            <a:endParaRPr lang="en-AU" sz="1850" dirty="0">
              <a:latin typeface="Arial" panose="020B0604020202020204" pitchFamily="34" charset="0"/>
              <a:cs typeface="Arial" panose="020B0604020202020204" pitchFamily="34" charset="0"/>
            </a:endParaRPr>
          </a:p>
          <a:p>
            <a:pPr marL="342900" indent="-342900">
              <a:buFont typeface="Wingdings" pitchFamily="2" charset="2"/>
              <a:buChar char="q"/>
            </a:pPr>
            <a:r>
              <a:rPr lang="en-AU" sz="1850" dirty="0">
                <a:latin typeface="Arial" panose="020B0604020202020204" pitchFamily="34" charset="0"/>
                <a:cs typeface="Arial" panose="020B0604020202020204" pitchFamily="34" charset="0"/>
              </a:rPr>
              <a:t>Target symptoms: </a:t>
            </a:r>
          </a:p>
          <a:p>
            <a:pPr marL="800100" lvl="1" indent="-342900">
              <a:lnSpc>
                <a:spcPct val="90000"/>
              </a:lnSpc>
              <a:spcBef>
                <a:spcPts val="500"/>
              </a:spcBef>
              <a:spcAft>
                <a:spcPts val="500"/>
              </a:spcAft>
              <a:buFont typeface="Wingdings" pitchFamily="2" charset="2"/>
              <a:buChar char="q"/>
            </a:pPr>
            <a:r>
              <a:rPr lang="en-AU" dirty="0">
                <a:latin typeface="Arial" panose="020B0604020202020204" pitchFamily="34" charset="0"/>
                <a:cs typeface="Arial" panose="020B0604020202020204" pitchFamily="34" charset="0"/>
              </a:rPr>
              <a:t>Have not improved</a:t>
            </a:r>
          </a:p>
          <a:p>
            <a:pPr marL="1257300" lvl="2" indent="-342900">
              <a:lnSpc>
                <a:spcPct val="90000"/>
              </a:lnSpc>
              <a:spcBef>
                <a:spcPts val="500"/>
              </a:spcBef>
              <a:spcAft>
                <a:spcPts val="500"/>
              </a:spcAft>
              <a:buFont typeface="Wingdings" pitchFamily="2" charset="2"/>
              <a:buChar char="§"/>
            </a:pPr>
            <a:r>
              <a:rPr lang="en-AU" sz="1400" i="1" dirty="0">
                <a:latin typeface="Arial" panose="020B0604020202020204" pitchFamily="34" charset="0"/>
                <a:cs typeface="Arial" panose="020B0604020202020204" pitchFamily="34" charset="0"/>
              </a:rPr>
              <a:t>e.g. a person’s depressive symptoms have NOT improved with the use of non-pharmacological strategies and an antidepressant</a:t>
            </a:r>
          </a:p>
          <a:p>
            <a:endParaRPr lang="en-AU" sz="1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850" dirty="0">
                <a:latin typeface="Arial" panose="020B0604020202020204" pitchFamily="34" charset="0"/>
                <a:ea typeface="Calibri" panose="020F0502020204030204" pitchFamily="34" charset="0"/>
                <a:cs typeface="Arial" panose="020B0604020202020204" pitchFamily="34" charset="0"/>
              </a:rPr>
              <a:t>There is no known reason why the antidepressant is being used </a:t>
            </a:r>
          </a:p>
          <a:p>
            <a:pPr marL="800100" lvl="1" indent="-342900">
              <a:buFont typeface="Wingdings" pitchFamily="2" charset="2"/>
              <a:buChar char="§"/>
            </a:pPr>
            <a:r>
              <a:rPr lang="en-AU" sz="1400" i="1" dirty="0">
                <a:latin typeface="Arial" panose="020B0604020202020204" pitchFamily="34" charset="0"/>
                <a:ea typeface="Calibri" panose="020F0502020204030204" pitchFamily="34" charset="0"/>
                <a:cs typeface="Arial" panose="020B0604020202020204" pitchFamily="34" charset="0"/>
              </a:rPr>
              <a:t>e.g. a person is new to your residential aged care and they are prescribed an antidepressant for an unknown reason</a:t>
            </a:r>
          </a:p>
          <a:p>
            <a:pPr marL="1257300" lvl="2" indent="-342900">
              <a:buFont typeface="Arial" panose="020B0604020202020204" pitchFamily="34" charset="0"/>
              <a:buChar char="•"/>
            </a:pPr>
            <a:endParaRPr lang="en-AU" sz="1400" i="1"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q"/>
            </a:pPr>
            <a:r>
              <a:rPr lang="en-AU" sz="1850" dirty="0">
                <a:latin typeface="Arial" panose="020B0604020202020204" pitchFamily="34" charset="0"/>
                <a:ea typeface="Calibri" panose="020F0502020204030204" pitchFamily="34" charset="0"/>
                <a:cs typeface="Arial" panose="020B0604020202020204" pitchFamily="34" charset="0"/>
              </a:rPr>
              <a:t>Antidepressant</a:t>
            </a:r>
            <a:r>
              <a:rPr lang="en-AU" sz="1850" dirty="0">
                <a:effectLst/>
                <a:latin typeface="Arial" panose="020B0604020202020204" pitchFamily="34" charset="0"/>
                <a:ea typeface="Calibri" panose="020F0502020204030204" pitchFamily="34" charset="0"/>
                <a:cs typeface="Arial" panose="020B0604020202020204" pitchFamily="34" charset="0"/>
              </a:rPr>
              <a:t> not used for an appropriate reason</a:t>
            </a:r>
          </a:p>
          <a:p>
            <a:pPr marL="800100" lvl="1" indent="-342900">
              <a:buFont typeface="Wingdings" panose="05000000000000000000" pitchFamily="2" charset="2"/>
              <a:buChar char="§"/>
            </a:pPr>
            <a:r>
              <a:rPr lang="en-AU" sz="1400" i="1" dirty="0">
                <a:latin typeface="Arial" panose="020B0604020202020204" pitchFamily="34" charset="0"/>
                <a:ea typeface="Calibri" panose="020F0502020204030204" pitchFamily="34" charset="0"/>
                <a:cs typeface="Arial" panose="020B0604020202020204" pitchFamily="34" charset="0"/>
              </a:rPr>
              <a:t>e.g. a person is prescribed an antidepressant for sleep disturbances</a:t>
            </a:r>
          </a:p>
        </p:txBody>
      </p:sp>
      <p:sp>
        <p:nvSpPr>
          <p:cNvPr id="4" name="TextBox 3">
            <a:extLst>
              <a:ext uri="{FF2B5EF4-FFF2-40B4-BE49-F238E27FC236}">
                <a16:creationId xmlns:a16="http://schemas.microsoft.com/office/drawing/2014/main" id="{DC71776D-031E-7254-8FF6-BACB4D7737E8}"/>
              </a:ext>
            </a:extLst>
          </p:cNvPr>
          <p:cNvSpPr txBox="1"/>
          <p:nvPr/>
        </p:nvSpPr>
        <p:spPr>
          <a:xfrm>
            <a:off x="953343" y="6461774"/>
            <a:ext cx="10597201" cy="369332"/>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b="1" dirty="0">
                <a:latin typeface="Arial" panose="020B0604020202020204" pitchFamily="34" charset="0"/>
                <a:cs typeface="Arial" panose="020B0604020202020204" pitchFamily="34" charset="0"/>
              </a:rPr>
              <a:t>Please see the Guideline for additional prompts for antidepressant discontinuation</a:t>
            </a:r>
          </a:p>
        </p:txBody>
      </p:sp>
    </p:spTree>
    <p:extLst>
      <p:ext uri="{BB962C8B-B14F-4D97-AF65-F5344CB8AC3E}">
        <p14:creationId xmlns:p14="http://schemas.microsoft.com/office/powerpoint/2010/main" val="3881605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6059" y="326309"/>
            <a:ext cx="9612492" cy="736956"/>
          </a:xfrm>
        </p:spPr>
        <p:txBody>
          <a:bodyPr/>
          <a:lstStyle/>
          <a:p>
            <a:r>
              <a:rPr lang="en-AU" dirty="0"/>
              <a:t>Prompts for antidepressant discontinuation</a:t>
            </a:r>
            <a:endParaRPr lang="en-US" dirty="0">
              <a:solidFill>
                <a:srgbClr val="FF0000"/>
              </a:solidFill>
            </a:endParaRPr>
          </a:p>
        </p:txBody>
      </p:sp>
      <p:sp>
        <p:nvSpPr>
          <p:cNvPr id="2" name="Rectangle 1">
            <a:extLst>
              <a:ext uri="{FF2B5EF4-FFF2-40B4-BE49-F238E27FC236}">
                <a16:creationId xmlns:a16="http://schemas.microsoft.com/office/drawing/2014/main" id="{3988E71A-FD0F-3D72-42D2-57BA0900B6A3}"/>
              </a:ext>
            </a:extLst>
          </p:cNvPr>
          <p:cNvSpPr/>
          <p:nvPr/>
        </p:nvSpPr>
        <p:spPr>
          <a:xfrm>
            <a:off x="300212" y="2105592"/>
            <a:ext cx="11105726" cy="4108817"/>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Notify entire care team</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the prompt for considering antidepressant discontinuation you have identified</a:t>
            </a:r>
            <a:endParaRPr lang="en-AU" sz="1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Document conversation with prescriber and plan going forward</a:t>
            </a:r>
          </a:p>
          <a:p>
            <a:pPr marL="800100" lvl="1" indent="-342900">
              <a:buFont typeface="Wingdings" pitchFamily="2" charset="2"/>
              <a:buChar char="§"/>
            </a:pPr>
            <a:r>
              <a:rPr lang="en-AU" i="1" dirty="0">
                <a:latin typeface="Arial" panose="020B0604020202020204" pitchFamily="34" charset="0"/>
                <a:cs typeface="Arial" panose="020B0604020202020204" pitchFamily="34" charset="0"/>
              </a:rPr>
              <a:t>e.g. contacted prescriber and will discuss the option of antidepressant discontinuation with entire care team at next case conference</a:t>
            </a:r>
          </a:p>
          <a:p>
            <a:pPr marL="342900" indent="-342900">
              <a:buFont typeface="Wingdings" panose="05000000000000000000" pitchFamily="2" charset="2"/>
              <a:buChar char="q"/>
            </a:pPr>
            <a:endParaRPr lang="en-AU"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2000" dirty="0">
                <a:latin typeface="Arial" panose="020B0604020202020204" pitchFamily="34" charset="0"/>
                <a:cs typeface="Arial" panose="020B0604020202020204" pitchFamily="34" charset="0"/>
              </a:rPr>
              <a:t>Recommend a comprehensive medication management review</a:t>
            </a:r>
          </a:p>
          <a:p>
            <a:pPr marL="342900" indent="-342900">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4932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97FFAD-7CE6-4439-B7FE-01172E2693EA}"/>
              </a:ext>
            </a:extLst>
          </p:cNvPr>
          <p:cNvSpPr>
            <a:spLocks noGrp="1"/>
          </p:cNvSpPr>
          <p:nvPr>
            <p:ph type="body" sz="quarter" idx="13"/>
          </p:nvPr>
        </p:nvSpPr>
        <p:spPr>
          <a:xfrm>
            <a:off x="306059" y="326309"/>
            <a:ext cx="8594101" cy="1436230"/>
          </a:xfrm>
        </p:spPr>
        <p:txBody>
          <a:bodyPr/>
          <a:lstStyle/>
          <a:p>
            <a:r>
              <a:rPr lang="en-US" dirty="0"/>
              <a:t>Harms vs Benefits of </a:t>
            </a:r>
            <a:r>
              <a:rPr lang="en-AU" dirty="0"/>
              <a:t>Discontinuation of Antidepressants</a:t>
            </a:r>
            <a:endParaRPr lang="en-US" dirty="0"/>
          </a:p>
          <a:p>
            <a:endParaRPr lang="en-AU" dirty="0"/>
          </a:p>
        </p:txBody>
      </p:sp>
      <p:sp>
        <p:nvSpPr>
          <p:cNvPr id="5" name="Text Placeholder 4">
            <a:extLst>
              <a:ext uri="{FF2B5EF4-FFF2-40B4-BE49-F238E27FC236}">
                <a16:creationId xmlns:a16="http://schemas.microsoft.com/office/drawing/2014/main" id="{FA935306-BBA6-4F54-AD53-B5D391E3E6F1}"/>
              </a:ext>
            </a:extLst>
          </p:cNvPr>
          <p:cNvSpPr>
            <a:spLocks noGrp="1"/>
          </p:cNvSpPr>
          <p:nvPr>
            <p:ph type="body" sz="quarter" idx="16"/>
          </p:nvPr>
        </p:nvSpPr>
        <p:spPr>
          <a:xfrm>
            <a:off x="6163520" y="1810512"/>
            <a:ext cx="5312863" cy="3049301"/>
          </a:xfrm>
          <a:ln w="38100">
            <a:solidFill>
              <a:srgbClr val="FF0000"/>
            </a:solidFill>
          </a:ln>
        </p:spPr>
        <p:txBody>
          <a:bodyPr/>
          <a:lstStyle/>
          <a:p>
            <a:r>
              <a:rPr lang="en-AU" b="1" dirty="0"/>
              <a:t>Symptoms coming back</a:t>
            </a:r>
          </a:p>
          <a:p>
            <a:pPr lvl="1"/>
            <a:r>
              <a:rPr lang="en-AU" dirty="0">
                <a:latin typeface="Arial" panose="020B0604020202020204" pitchFamily="34" charset="0"/>
                <a:cs typeface="Arial" panose="020B0604020202020204" pitchFamily="34" charset="0"/>
              </a:rPr>
              <a:t>This is known as reoccurrence of symptoms</a:t>
            </a:r>
          </a:p>
          <a:p>
            <a:endParaRPr lang="en-AU" dirty="0"/>
          </a:p>
          <a:p>
            <a:r>
              <a:rPr lang="en-US" sz="2000" b="1" dirty="0">
                <a:latin typeface="Arial" panose="020B0604020202020204" pitchFamily="34" charset="0"/>
                <a:cs typeface="Arial" panose="020B0604020202020204" pitchFamily="34" charset="0"/>
              </a:rPr>
              <a:t>Unpleasant reaction </a:t>
            </a:r>
            <a:r>
              <a:rPr lang="en-US" sz="2000" dirty="0">
                <a:latin typeface="Arial" panose="020B0604020202020204" pitchFamily="34" charset="0"/>
                <a:cs typeface="Arial" panose="020B0604020202020204" pitchFamily="34" charset="0"/>
              </a:rPr>
              <a:t>that may happen during the process of stopping a medication </a:t>
            </a:r>
          </a:p>
          <a:p>
            <a:pPr lvl="1"/>
            <a:r>
              <a:rPr lang="en-US" dirty="0">
                <a:latin typeface="Arial" panose="020B0604020202020204" pitchFamily="34" charset="0"/>
                <a:cs typeface="Arial" panose="020B0604020202020204" pitchFamily="34" charset="0"/>
              </a:rPr>
              <a:t>This is known as discontinuation symptoms </a:t>
            </a:r>
          </a:p>
          <a:p>
            <a:pPr lvl="1"/>
            <a:r>
              <a:rPr lang="en-US" dirty="0">
                <a:latin typeface="Arial" panose="020B0604020202020204" pitchFamily="34" charset="0"/>
                <a:cs typeface="Arial" panose="020B0604020202020204" pitchFamily="34" charset="0"/>
              </a:rPr>
              <a:t>May also be known as </a:t>
            </a:r>
            <a:r>
              <a:rPr lang="en-AU" dirty="0">
                <a:latin typeface="Arial" panose="020B0604020202020204" pitchFamily="34" charset="0"/>
                <a:cs typeface="Arial" panose="020B0604020202020204" pitchFamily="34" charset="0"/>
              </a:rPr>
              <a:t>adverse withdrawal events, discontinuation effects, withdrawal effects and withdrawal symptoms</a:t>
            </a:r>
          </a:p>
        </p:txBody>
      </p:sp>
      <p:sp>
        <p:nvSpPr>
          <p:cNvPr id="7" name="Text Placeholder 4">
            <a:extLst>
              <a:ext uri="{FF2B5EF4-FFF2-40B4-BE49-F238E27FC236}">
                <a16:creationId xmlns:a16="http://schemas.microsoft.com/office/drawing/2014/main" id="{836BF942-4156-C009-FC3A-82A30954F2E2}"/>
              </a:ext>
            </a:extLst>
          </p:cNvPr>
          <p:cNvSpPr>
            <a:spLocks noGrp="1"/>
          </p:cNvSpPr>
          <p:nvPr>
            <p:ph type="body" sz="quarter" idx="16"/>
          </p:nvPr>
        </p:nvSpPr>
        <p:spPr>
          <a:xfrm>
            <a:off x="306059" y="1810512"/>
            <a:ext cx="5312863" cy="3049301"/>
          </a:xfrm>
          <a:ln w="38100"/>
        </p:spPr>
        <p:style>
          <a:lnRef idx="2">
            <a:schemeClr val="accent6"/>
          </a:lnRef>
          <a:fillRef idx="1">
            <a:schemeClr val="lt1"/>
          </a:fillRef>
          <a:effectRef idx="0">
            <a:schemeClr val="accent6"/>
          </a:effectRef>
          <a:fontRef idx="minor">
            <a:schemeClr val="dk1"/>
          </a:fontRef>
        </p:style>
        <p:txBody>
          <a:bodyPr/>
          <a:lstStyle/>
          <a:p>
            <a:pPr marL="342900" lvl="0" indent="-342900">
              <a:buFont typeface="Symbol" pitchFamily="2" charset="2"/>
              <a:buChar char=""/>
            </a:pPr>
            <a:r>
              <a:rPr lang="en-AU" dirty="0">
                <a:effectLst/>
                <a:ea typeface="Times New Roman" panose="02020603050405020304" pitchFamily="18" charset="0"/>
              </a:rPr>
              <a:t>Improved quality of life</a:t>
            </a:r>
          </a:p>
          <a:p>
            <a:pPr marL="342900" lvl="0" indent="-342900">
              <a:buFont typeface="Symbol" pitchFamily="2" charset="2"/>
              <a:buChar char=""/>
            </a:pPr>
            <a:endParaRPr lang="en-AU" sz="1800" dirty="0">
              <a:effectLst/>
              <a:ea typeface="Times New Roman" panose="02020603050405020304" pitchFamily="18" charset="0"/>
            </a:endParaRPr>
          </a:p>
          <a:p>
            <a:pPr marL="342900" lvl="0" indent="-342900">
              <a:buFont typeface="Symbol" pitchFamily="2" charset="2"/>
              <a:buChar char=""/>
            </a:pPr>
            <a:r>
              <a:rPr lang="en-AU" dirty="0">
                <a:effectLst/>
                <a:ea typeface="Times New Roman" panose="02020603050405020304" pitchFamily="18" charset="0"/>
              </a:rPr>
              <a:t>Reduced medication errors</a:t>
            </a:r>
          </a:p>
          <a:p>
            <a:pPr marL="342900" lvl="0" indent="-342900">
              <a:buFont typeface="Symbol" pitchFamily="2" charset="2"/>
              <a:buChar char=""/>
            </a:pPr>
            <a:endParaRPr lang="en-AU" sz="1800" dirty="0">
              <a:effectLst/>
              <a:ea typeface="Times New Roman" panose="02020603050405020304" pitchFamily="18" charset="0"/>
            </a:endParaRPr>
          </a:p>
          <a:p>
            <a:pPr marL="342900" lvl="0" indent="-342900">
              <a:buFont typeface="Symbol" pitchFamily="2" charset="2"/>
              <a:buChar char=""/>
            </a:pPr>
            <a:r>
              <a:rPr lang="en-AU" dirty="0">
                <a:effectLst/>
                <a:ea typeface="Times New Roman" panose="02020603050405020304" pitchFamily="18" charset="0"/>
              </a:rPr>
              <a:t>Reduced risk of adverse events </a:t>
            </a:r>
          </a:p>
          <a:p>
            <a:pPr marL="342900" lvl="0" indent="-342900">
              <a:buFont typeface="Symbol" pitchFamily="2" charset="2"/>
              <a:buChar char=""/>
            </a:pPr>
            <a:endParaRPr lang="en-AU" sz="1800" dirty="0">
              <a:effectLst/>
              <a:ea typeface="Times New Roman" panose="02020603050405020304" pitchFamily="18" charset="0"/>
            </a:endParaRPr>
          </a:p>
          <a:p>
            <a:pPr marL="342900" lvl="0" indent="-342900">
              <a:buFont typeface="Symbol" pitchFamily="2" charset="2"/>
              <a:buChar char=""/>
            </a:pPr>
            <a:r>
              <a:rPr lang="en-AU" dirty="0">
                <a:effectLst/>
                <a:ea typeface="Calibri" panose="020F0502020204030204" pitchFamily="34" charset="0"/>
              </a:rPr>
              <a:t>Simpler medication regimens</a:t>
            </a:r>
            <a:endParaRPr lang="en-AU" dirty="0"/>
          </a:p>
        </p:txBody>
      </p:sp>
      <p:sp>
        <p:nvSpPr>
          <p:cNvPr id="2" name="Flowchart: Extract 1"/>
          <p:cNvSpPr/>
          <p:nvPr/>
        </p:nvSpPr>
        <p:spPr>
          <a:xfrm>
            <a:off x="5208734" y="5343575"/>
            <a:ext cx="1364974" cy="1520786"/>
          </a:xfrm>
          <a:prstGeom prst="flowChartExtra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306059" y="4966299"/>
            <a:ext cx="11170324" cy="4182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1410826" y="4984462"/>
            <a:ext cx="1537252" cy="400110"/>
          </a:xfrm>
          <a:prstGeom prst="rect">
            <a:avLst/>
          </a:prstGeom>
          <a:noFill/>
        </p:spPr>
        <p:txBody>
          <a:bodyPr wrap="square" rtlCol="0">
            <a:spAutoFit/>
          </a:bodyPr>
          <a:lstStyle/>
          <a:p>
            <a:r>
              <a:rPr lang="en-AU" sz="2000" b="1" dirty="0">
                <a:solidFill>
                  <a:schemeClr val="bg1"/>
                </a:solidFill>
              </a:rPr>
              <a:t>BENEFITS</a:t>
            </a:r>
          </a:p>
        </p:txBody>
      </p:sp>
      <p:sp>
        <p:nvSpPr>
          <p:cNvPr id="9" name="TextBox 8"/>
          <p:cNvSpPr txBox="1"/>
          <p:nvPr/>
        </p:nvSpPr>
        <p:spPr>
          <a:xfrm>
            <a:off x="8656178" y="4981337"/>
            <a:ext cx="1537252" cy="400110"/>
          </a:xfrm>
          <a:prstGeom prst="rect">
            <a:avLst/>
          </a:prstGeom>
          <a:noFill/>
        </p:spPr>
        <p:txBody>
          <a:bodyPr wrap="square" rtlCol="0">
            <a:spAutoFit/>
          </a:bodyPr>
          <a:lstStyle/>
          <a:p>
            <a:r>
              <a:rPr lang="en-AU" sz="2000" b="1" dirty="0">
                <a:solidFill>
                  <a:schemeClr val="bg1"/>
                </a:solidFill>
              </a:rPr>
              <a:t>HARMS</a:t>
            </a:r>
          </a:p>
        </p:txBody>
      </p:sp>
    </p:spTree>
    <p:extLst>
      <p:ext uri="{BB962C8B-B14F-4D97-AF65-F5344CB8AC3E}">
        <p14:creationId xmlns:p14="http://schemas.microsoft.com/office/powerpoint/2010/main" val="517248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518B83-AA29-FEB4-BD21-9F802301BCCA}"/>
              </a:ext>
            </a:extLst>
          </p:cNvPr>
          <p:cNvSpPr>
            <a:spLocks noGrp="1"/>
          </p:cNvSpPr>
          <p:nvPr>
            <p:ph type="body" sz="quarter" idx="13"/>
          </p:nvPr>
        </p:nvSpPr>
        <p:spPr>
          <a:xfrm>
            <a:off x="306059" y="326309"/>
            <a:ext cx="8524431" cy="736956"/>
          </a:xfrm>
        </p:spPr>
        <p:txBody>
          <a:bodyPr/>
          <a:lstStyle/>
          <a:p>
            <a:r>
              <a:rPr lang="en-AU" dirty="0"/>
              <a:t>Group discussion - what should you monitor for during the discontinuation process?</a:t>
            </a:r>
            <a:endParaRPr lang="en-US" dirty="0"/>
          </a:p>
        </p:txBody>
      </p:sp>
    </p:spTree>
    <p:extLst>
      <p:ext uri="{BB962C8B-B14F-4D97-AF65-F5344CB8AC3E}">
        <p14:creationId xmlns:p14="http://schemas.microsoft.com/office/powerpoint/2010/main" val="4233867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518B83-AA29-FEB4-BD21-9F802301BCCA}"/>
              </a:ext>
            </a:extLst>
          </p:cNvPr>
          <p:cNvSpPr>
            <a:spLocks noGrp="1"/>
          </p:cNvSpPr>
          <p:nvPr>
            <p:ph type="body" sz="quarter" idx="13"/>
          </p:nvPr>
        </p:nvSpPr>
        <p:spPr>
          <a:xfrm>
            <a:off x="306059" y="326309"/>
            <a:ext cx="8524431" cy="736956"/>
          </a:xfrm>
        </p:spPr>
        <p:txBody>
          <a:bodyPr/>
          <a:lstStyle/>
          <a:p>
            <a:r>
              <a:rPr lang="en-AU" dirty="0"/>
              <a:t>What should you monitor for during the discontinuation process?</a:t>
            </a:r>
            <a:endParaRPr lang="en-US" dirty="0"/>
          </a:p>
        </p:txBody>
      </p:sp>
      <p:sp>
        <p:nvSpPr>
          <p:cNvPr id="5" name="Text Placeholder 4">
            <a:extLst>
              <a:ext uri="{FF2B5EF4-FFF2-40B4-BE49-F238E27FC236}">
                <a16:creationId xmlns:a16="http://schemas.microsoft.com/office/drawing/2014/main" id="{C88E7E5E-448F-6761-14C7-D69D6FAFA2E1}"/>
              </a:ext>
            </a:extLst>
          </p:cNvPr>
          <p:cNvSpPr>
            <a:spLocks noGrp="1"/>
          </p:cNvSpPr>
          <p:nvPr>
            <p:ph type="body" sz="quarter" idx="16"/>
          </p:nvPr>
        </p:nvSpPr>
        <p:spPr>
          <a:xfrm>
            <a:off x="306059" y="1713219"/>
            <a:ext cx="10677499" cy="365943"/>
          </a:xfrm>
        </p:spPr>
        <p:txBody>
          <a:bodyPr/>
          <a:lstStyle/>
          <a:p>
            <a:r>
              <a:rPr lang="en-AU" dirty="0"/>
              <a:t>While an antidepressant is being tapered for a person living with dementia, all staff should monitor for:</a:t>
            </a:r>
          </a:p>
          <a:p>
            <a:pPr lvl="1"/>
            <a:endParaRPr lang="en-AU"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4F5F4FC-343F-431E-9BC9-36E67799B506}"/>
              </a:ext>
            </a:extLst>
          </p:cNvPr>
          <p:cNvSpPr txBox="1"/>
          <p:nvPr/>
        </p:nvSpPr>
        <p:spPr>
          <a:xfrm>
            <a:off x="845127" y="5495002"/>
            <a:ext cx="10418617" cy="615553"/>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1700" b="1" u="sng" dirty="0">
                <a:latin typeface="Arial" panose="020B0604020202020204" pitchFamily="34" charset="0"/>
                <a:cs typeface="Arial" panose="020B0604020202020204" pitchFamily="34" charset="0"/>
              </a:rPr>
              <a:t>All staff </a:t>
            </a:r>
            <a:r>
              <a:rPr lang="en-AU" sz="1700" b="1" dirty="0">
                <a:latin typeface="Arial" panose="020B0604020202020204" pitchFamily="34" charset="0"/>
                <a:cs typeface="Arial" panose="020B0604020202020204" pitchFamily="34" charset="0"/>
              </a:rPr>
              <a:t>should notify the prescriber or clinical nurse as soon as possible once a symptom reoccurs or if there are discontinuation symptoms</a:t>
            </a:r>
          </a:p>
        </p:txBody>
      </p:sp>
      <p:sp>
        <p:nvSpPr>
          <p:cNvPr id="7" name="TextBox 6">
            <a:extLst>
              <a:ext uri="{FF2B5EF4-FFF2-40B4-BE49-F238E27FC236}">
                <a16:creationId xmlns:a16="http://schemas.microsoft.com/office/drawing/2014/main" id="{4DFFF10F-7010-46FA-BB23-D403367735B2}"/>
              </a:ext>
            </a:extLst>
          </p:cNvPr>
          <p:cNvSpPr txBox="1"/>
          <p:nvPr/>
        </p:nvSpPr>
        <p:spPr>
          <a:xfrm>
            <a:off x="165399" y="6169043"/>
            <a:ext cx="11846492" cy="615553"/>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sz="1700" b="1" dirty="0">
                <a:latin typeface="Arial" panose="020B0604020202020204" pitchFamily="34" charset="0"/>
                <a:cs typeface="Arial" panose="020B0604020202020204" pitchFamily="34" charset="0"/>
              </a:rPr>
              <a:t>Non-pharmacological strategies should continue throughout the discontinuation process and after the antidepressant is stopped</a:t>
            </a:r>
          </a:p>
        </p:txBody>
      </p:sp>
      <p:sp>
        <p:nvSpPr>
          <p:cNvPr id="8" name="Text Placeholder 4">
            <a:extLst>
              <a:ext uri="{FF2B5EF4-FFF2-40B4-BE49-F238E27FC236}">
                <a16:creationId xmlns:a16="http://schemas.microsoft.com/office/drawing/2014/main" id="{4B526735-A19D-42E7-9433-12FD21074C54}"/>
              </a:ext>
            </a:extLst>
          </p:cNvPr>
          <p:cNvSpPr txBox="1">
            <a:spLocks/>
          </p:cNvSpPr>
          <p:nvPr/>
        </p:nvSpPr>
        <p:spPr>
          <a:xfrm>
            <a:off x="165399" y="2383879"/>
            <a:ext cx="6006801" cy="3482238"/>
          </a:xfrm>
          <a:prstGeom prst="rect">
            <a:avLst/>
          </a:prstGeom>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buFont typeface="Wingdings" panose="05000000000000000000" pitchFamily="2" charset="2"/>
              <a:buChar char="q"/>
            </a:pPr>
            <a:r>
              <a:rPr lang="en-AU" sz="2000" dirty="0">
                <a:latin typeface="Arial" panose="020B0604020202020204" pitchFamily="34" charset="0"/>
                <a:cs typeface="Arial" panose="020B0604020202020204" pitchFamily="34" charset="0"/>
              </a:rPr>
              <a:t> The effect on the person’s </a:t>
            </a:r>
            <a:r>
              <a:rPr lang="en-AU" sz="2000" b="1" dirty="0">
                <a:latin typeface="Arial" panose="020B0604020202020204" pitchFamily="34" charset="0"/>
                <a:cs typeface="Arial" panose="020B0604020202020204" pitchFamily="34" charset="0"/>
              </a:rPr>
              <a:t>target symptom: </a:t>
            </a:r>
          </a:p>
          <a:p>
            <a:pPr lvl="2"/>
            <a:r>
              <a:rPr lang="en-AU" sz="1800" dirty="0">
                <a:latin typeface="Arial" panose="020B0604020202020204" pitchFamily="34" charset="0"/>
                <a:cs typeface="Arial" panose="020B0604020202020204" pitchFamily="34" charset="0"/>
              </a:rPr>
              <a:t>Has the target symptom </a:t>
            </a:r>
            <a:r>
              <a:rPr lang="en-AU" sz="1800" b="1" dirty="0">
                <a:latin typeface="Arial" panose="020B0604020202020204" pitchFamily="34" charset="0"/>
                <a:cs typeface="Arial" panose="020B0604020202020204" pitchFamily="34" charset="0"/>
              </a:rPr>
              <a:t>come back </a:t>
            </a:r>
            <a:r>
              <a:rPr lang="en-AU" sz="1800" dirty="0">
                <a:latin typeface="Arial" panose="020B0604020202020204" pitchFamily="34" charset="0"/>
                <a:cs typeface="Arial" panose="020B0604020202020204" pitchFamily="34" charset="0"/>
              </a:rPr>
              <a:t>(recurrence of symptoms)? </a:t>
            </a:r>
          </a:p>
          <a:p>
            <a:pPr lvl="2"/>
            <a:r>
              <a:rPr lang="en-AU" sz="1800" dirty="0">
                <a:latin typeface="Arial" panose="020B0604020202020204" pitchFamily="34" charset="0"/>
                <a:cs typeface="Arial" panose="020B0604020202020204" pitchFamily="34" charset="0"/>
              </a:rPr>
              <a:t>Has the target symptom </a:t>
            </a:r>
            <a:r>
              <a:rPr lang="en-AU" sz="1800" b="1" dirty="0">
                <a:latin typeface="Arial" panose="020B0604020202020204" pitchFamily="34" charset="0"/>
                <a:cs typeface="Arial" panose="020B0604020202020204" pitchFamily="34" charset="0"/>
              </a:rPr>
              <a:t>stayed the same</a:t>
            </a:r>
            <a:r>
              <a:rPr lang="en-AU" sz="1800" dirty="0">
                <a:latin typeface="Arial" panose="020B0604020202020204" pitchFamily="34" charset="0"/>
                <a:cs typeface="Arial" panose="020B0604020202020204" pitchFamily="34" charset="0"/>
              </a:rPr>
              <a:t>?</a:t>
            </a:r>
          </a:p>
          <a:p>
            <a:pPr lvl="2"/>
            <a:r>
              <a:rPr lang="en-AU" sz="1800" dirty="0">
                <a:latin typeface="Arial" panose="020B0604020202020204" pitchFamily="34" charset="0"/>
                <a:cs typeface="Arial" panose="020B0604020202020204" pitchFamily="34" charset="0"/>
              </a:rPr>
              <a:t>Has the target symptom </a:t>
            </a:r>
            <a:r>
              <a:rPr lang="en-AU" sz="1800" b="1" dirty="0">
                <a:latin typeface="Arial" panose="020B0604020202020204" pitchFamily="34" charset="0"/>
                <a:cs typeface="Arial" panose="020B0604020202020204" pitchFamily="34" charset="0"/>
              </a:rPr>
              <a:t>improved</a:t>
            </a:r>
            <a:r>
              <a:rPr lang="en-AU" sz="1800" dirty="0">
                <a:latin typeface="Arial" panose="020B0604020202020204" pitchFamily="34" charset="0"/>
                <a:cs typeface="Arial" panose="020B0604020202020204" pitchFamily="34" charset="0"/>
              </a:rPr>
              <a:t>?</a:t>
            </a:r>
          </a:p>
          <a:p>
            <a:pPr marL="457200" lvl="1" indent="0">
              <a:buNone/>
            </a:pPr>
            <a:endParaRPr lang="en-AU" sz="2000" dirty="0">
              <a:latin typeface="Arial" panose="020B0604020202020204" pitchFamily="34" charset="0"/>
              <a:cs typeface="Arial" panose="020B0604020202020204" pitchFamily="34" charset="0"/>
            </a:endParaRPr>
          </a:p>
        </p:txBody>
      </p:sp>
      <p:sp>
        <p:nvSpPr>
          <p:cNvPr id="9" name="Text Placeholder 4">
            <a:extLst>
              <a:ext uri="{FF2B5EF4-FFF2-40B4-BE49-F238E27FC236}">
                <a16:creationId xmlns:a16="http://schemas.microsoft.com/office/drawing/2014/main" id="{03EBDFE1-0D52-40D8-9F8C-95CCEC0ACD12}"/>
              </a:ext>
            </a:extLst>
          </p:cNvPr>
          <p:cNvSpPr txBox="1">
            <a:spLocks/>
          </p:cNvSpPr>
          <p:nvPr/>
        </p:nvSpPr>
        <p:spPr>
          <a:xfrm>
            <a:off x="6096000" y="2383879"/>
            <a:ext cx="5506192" cy="3482238"/>
          </a:xfrm>
          <a:prstGeom prst="rect">
            <a:avLst/>
          </a:prstGeom>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buFont typeface="Wingdings" panose="05000000000000000000" pitchFamily="2" charset="2"/>
              <a:buChar char="q"/>
            </a:pPr>
            <a:r>
              <a:rPr lang="en-US" sz="2000" b="1" dirty="0">
                <a:effectLst/>
                <a:latin typeface="Arial" panose="020B0604020202020204" pitchFamily="34" charset="0"/>
                <a:ea typeface="Calibri" panose="020F0502020204030204" pitchFamily="34" charset="0"/>
              </a:rPr>
              <a:t> Unpleasant reaction </a:t>
            </a:r>
            <a:r>
              <a:rPr lang="en-US" sz="2000" dirty="0">
                <a:effectLst/>
                <a:latin typeface="Arial" panose="020B0604020202020204" pitchFamily="34" charset="0"/>
                <a:ea typeface="Calibri" panose="020F0502020204030204" pitchFamily="34" charset="0"/>
              </a:rPr>
              <a:t>that may happen during the process of stopping a medication (discontinuation symptoms)</a:t>
            </a:r>
          </a:p>
          <a:p>
            <a:pPr lvl="2"/>
            <a:r>
              <a:rPr lang="en-AU" sz="1800" dirty="0">
                <a:latin typeface="Arial" panose="020B0604020202020204" pitchFamily="34" charset="0"/>
                <a:cs typeface="Arial" panose="020B0604020202020204" pitchFamily="34" charset="0"/>
              </a:rPr>
              <a:t>Is the person more irritable?</a:t>
            </a:r>
          </a:p>
          <a:p>
            <a:pPr lvl="2"/>
            <a:r>
              <a:rPr lang="en-AU" sz="1800" dirty="0">
                <a:latin typeface="Arial" panose="020B0604020202020204" pitchFamily="34" charset="0"/>
                <a:cs typeface="Arial" panose="020B0604020202020204" pitchFamily="34" charset="0"/>
              </a:rPr>
              <a:t>Is the person experiencing trouble falling or staying asleep?</a:t>
            </a:r>
            <a:r>
              <a:rPr lang="en-US" sz="1800" dirty="0">
                <a:effectLst/>
                <a:latin typeface="Arial" panose="020B0604020202020204" pitchFamily="34" charset="0"/>
                <a:ea typeface="Calibri" panose="020F0502020204030204" pitchFamily="34" charset="0"/>
              </a:rPr>
              <a:t> </a:t>
            </a:r>
          </a:p>
          <a:p>
            <a:pPr lvl="1">
              <a:buFont typeface="Wingdings" panose="05000000000000000000" pitchFamily="2" charset="2"/>
              <a:buChar char="q"/>
            </a:pPr>
            <a:endParaRPr lang="en-AU" sz="1500" b="1" dirty="0">
              <a:latin typeface="Arial" panose="020B0604020202020204" pitchFamily="34" charset="0"/>
              <a:cs typeface="Arial" panose="020B0604020202020204" pitchFamily="34" charset="0"/>
            </a:endParaRPr>
          </a:p>
          <a:p>
            <a:pPr lvl="1">
              <a:buFont typeface="Wingdings" panose="05000000000000000000" pitchFamily="2" charset="2"/>
              <a:buChar char="q"/>
            </a:pPr>
            <a:r>
              <a:rPr lang="en-AU" sz="2000" b="1" dirty="0">
                <a:latin typeface="Arial" panose="020B0604020202020204" pitchFamily="34" charset="0"/>
                <a:cs typeface="Arial" panose="020B0604020202020204" pitchFamily="34" charset="0"/>
              </a:rPr>
              <a:t> Benefits</a:t>
            </a:r>
            <a:r>
              <a:rPr lang="en-AU" sz="2000" dirty="0">
                <a:latin typeface="Arial" panose="020B0604020202020204" pitchFamily="34" charset="0"/>
                <a:cs typeface="Arial" panose="020B0604020202020204" pitchFamily="34" charset="0"/>
              </a:rPr>
              <a:t> of discontinuation:</a:t>
            </a:r>
          </a:p>
          <a:p>
            <a:pPr lvl="2"/>
            <a:r>
              <a:rPr lang="en-AU" sz="1800" dirty="0">
                <a:latin typeface="Arial" panose="020B0604020202020204" pitchFamily="34" charset="0"/>
                <a:cs typeface="Arial" panose="020B0604020202020204" pitchFamily="34" charset="0"/>
              </a:rPr>
              <a:t>Has the person had less falls?</a:t>
            </a:r>
          </a:p>
          <a:p>
            <a:pPr lvl="2"/>
            <a:r>
              <a:rPr lang="en-AU" sz="1800" dirty="0">
                <a:latin typeface="Arial" panose="020B0604020202020204" pitchFamily="34" charset="0"/>
                <a:cs typeface="Arial" panose="020B0604020202020204" pitchFamily="34" charset="0"/>
              </a:rPr>
              <a:t>Is the person more alert?</a:t>
            </a:r>
          </a:p>
          <a:p>
            <a:pPr lvl="1"/>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436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6586A6B-2864-41EB-8455-9830137E92CE}"/>
              </a:ext>
            </a:extLst>
          </p:cNvPr>
          <p:cNvSpPr>
            <a:spLocks noGrp="1"/>
          </p:cNvSpPr>
          <p:nvPr>
            <p:ph type="body" sz="quarter" idx="11"/>
          </p:nvPr>
        </p:nvSpPr>
        <p:spPr/>
        <p:txBody>
          <a:bodyPr/>
          <a:lstStyle/>
          <a:p>
            <a:r>
              <a:rPr lang="en-AU" dirty="0"/>
              <a:t>Background</a:t>
            </a:r>
          </a:p>
        </p:txBody>
      </p:sp>
      <p:sp>
        <p:nvSpPr>
          <p:cNvPr id="9" name="Text Placeholder 8">
            <a:extLst>
              <a:ext uri="{FF2B5EF4-FFF2-40B4-BE49-F238E27FC236}">
                <a16:creationId xmlns:a16="http://schemas.microsoft.com/office/drawing/2014/main" id="{0F241313-CDAF-41F3-804F-C2ED4B17E233}"/>
              </a:ext>
            </a:extLst>
          </p:cNvPr>
          <p:cNvSpPr>
            <a:spLocks noGrp="1"/>
          </p:cNvSpPr>
          <p:nvPr>
            <p:ph type="body" sz="quarter" idx="13"/>
          </p:nvPr>
        </p:nvSpPr>
        <p:spPr/>
        <p:txBody>
          <a:bodyPr/>
          <a:lstStyle/>
          <a:p>
            <a:r>
              <a:rPr lang="en-AU" dirty="0"/>
              <a:t>Introduction</a:t>
            </a:r>
          </a:p>
        </p:txBody>
      </p:sp>
      <p:sp>
        <p:nvSpPr>
          <p:cNvPr id="11" name="Text Placeholder 10">
            <a:extLst>
              <a:ext uri="{FF2B5EF4-FFF2-40B4-BE49-F238E27FC236}">
                <a16:creationId xmlns:a16="http://schemas.microsoft.com/office/drawing/2014/main" id="{B548A69E-F523-4E22-9682-88555BBDA323}"/>
              </a:ext>
            </a:extLst>
          </p:cNvPr>
          <p:cNvSpPr>
            <a:spLocks noGrp="1"/>
          </p:cNvSpPr>
          <p:nvPr>
            <p:ph type="body" sz="quarter" idx="16"/>
          </p:nvPr>
        </p:nvSpPr>
        <p:spPr>
          <a:xfrm>
            <a:off x="649987" y="2198978"/>
            <a:ext cx="11242744" cy="3299167"/>
          </a:xfrm>
        </p:spPr>
        <p:txBody>
          <a:bodyPr numCol="2"/>
          <a:lstStyle/>
          <a:p>
            <a:pPr marL="0" indent="0">
              <a:buNone/>
            </a:pPr>
            <a:endParaRPr lang="en-AU" dirty="0"/>
          </a:p>
          <a:p>
            <a:pPr lvl="1">
              <a:lnSpc>
                <a:spcPct val="120000"/>
              </a:lnSpc>
            </a:pPr>
            <a:r>
              <a:rPr lang="en-AU" sz="2000" b="1" dirty="0">
                <a:latin typeface="Arial" panose="020B0604020202020204" pitchFamily="34" charset="0"/>
                <a:cs typeface="Arial" panose="020B0604020202020204" pitchFamily="34" charset="0"/>
              </a:rPr>
              <a:t>Memory</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Thinking</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Behaviour</a:t>
            </a: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Communication</a:t>
            </a:r>
          </a:p>
          <a:p>
            <a:pPr marL="457200" lvl="1" indent="0">
              <a:lnSpc>
                <a:spcPct val="120000"/>
              </a:lnSpc>
              <a:buNone/>
            </a:pPr>
            <a:endParaRPr lang="en-AU" sz="1500" dirty="0">
              <a:latin typeface="Arial" panose="020B0604020202020204" pitchFamily="34" charset="0"/>
              <a:cs typeface="Arial" panose="020B0604020202020204" pitchFamily="34" charset="0"/>
            </a:endParaRPr>
          </a:p>
          <a:p>
            <a:pPr marL="457200" lvl="1" indent="0">
              <a:lnSpc>
                <a:spcPct val="120000"/>
              </a:lnSpc>
              <a:buNone/>
            </a:pPr>
            <a:endParaRPr lang="en-AU" sz="1500" dirty="0">
              <a:latin typeface="Arial" panose="020B0604020202020204" pitchFamily="34" charset="0"/>
              <a:cs typeface="Arial" panose="020B0604020202020204" pitchFamily="34" charset="0"/>
            </a:endParaRPr>
          </a:p>
          <a:p>
            <a:pPr lvl="1">
              <a:lnSpc>
                <a:spcPct val="120000"/>
              </a:lnSpc>
            </a:pPr>
            <a:r>
              <a:rPr lang="en-AU" sz="2000" b="1" dirty="0">
                <a:latin typeface="Arial" panose="020B0604020202020204" pitchFamily="34" charset="0"/>
                <a:cs typeface="Arial" panose="020B0604020202020204" pitchFamily="34" charset="0"/>
              </a:rPr>
              <a:t>Ability to perform daily activities </a:t>
            </a:r>
            <a:endParaRPr lang="en-AU" sz="2000" b="1" dirty="0">
              <a:latin typeface="Arial" panose="020B0604020202020204" pitchFamily="34" charset="0"/>
              <a:ea typeface="Times New Roman" panose="02020603050405020304" pitchFamily="18" charset="0"/>
              <a:cs typeface="Arial" panose="020B0604020202020204" pitchFamily="34" charset="0"/>
            </a:endParaRPr>
          </a:p>
          <a:p>
            <a:pPr lvl="1">
              <a:lnSpc>
                <a:spcPct val="120000"/>
              </a:lnSpc>
            </a:pPr>
            <a:endParaRPr lang="en-AU" sz="2000" b="1" dirty="0">
              <a:latin typeface="Arial" panose="020B0604020202020204" pitchFamily="34" charset="0"/>
              <a:cs typeface="Arial" panose="020B0604020202020204" pitchFamily="34" charset="0"/>
            </a:endParaRPr>
          </a:p>
          <a:p>
            <a:endParaRPr lang="en-AU" dirty="0"/>
          </a:p>
          <a:p>
            <a:endParaRPr lang="en-AU" dirty="0"/>
          </a:p>
        </p:txBody>
      </p:sp>
      <p:pic>
        <p:nvPicPr>
          <p:cNvPr id="12" name="Picture 11">
            <a:extLst>
              <a:ext uri="{FF2B5EF4-FFF2-40B4-BE49-F238E27FC236}">
                <a16:creationId xmlns:a16="http://schemas.microsoft.com/office/drawing/2014/main" id="{ACD0108A-C96A-4007-B8CB-EF7FC0194A7C}"/>
              </a:ext>
            </a:extLst>
          </p:cNvPr>
          <p:cNvPicPr>
            <a:picLocks noChangeAspect="1"/>
          </p:cNvPicPr>
          <p:nvPr/>
        </p:nvPicPr>
        <p:blipFill rotWithShape="1">
          <a:blip r:embed="rId2">
            <a:extLst>
              <a:ext uri="{28A0092B-C50C-407E-A947-70E740481C1C}">
                <a14:useLocalDpi xmlns:a14="http://schemas.microsoft.com/office/drawing/2010/main" val="0"/>
              </a:ext>
            </a:extLst>
          </a:blip>
          <a:srcRect l="59967" t="56092" r="22050" b="30115"/>
          <a:stretch/>
        </p:blipFill>
        <p:spPr>
          <a:xfrm>
            <a:off x="90206" y="2328192"/>
            <a:ext cx="872359" cy="945931"/>
          </a:xfrm>
          <a:prstGeom prst="rect">
            <a:avLst/>
          </a:prstGeom>
        </p:spPr>
      </p:pic>
      <p:pic>
        <p:nvPicPr>
          <p:cNvPr id="13" name="Picture 12">
            <a:extLst>
              <a:ext uri="{FF2B5EF4-FFF2-40B4-BE49-F238E27FC236}">
                <a16:creationId xmlns:a16="http://schemas.microsoft.com/office/drawing/2014/main" id="{686542BA-5491-4192-81C2-D266D6EC88DE}"/>
              </a:ext>
            </a:extLst>
          </p:cNvPr>
          <p:cNvPicPr>
            <a:picLocks noChangeAspect="1"/>
          </p:cNvPicPr>
          <p:nvPr/>
        </p:nvPicPr>
        <p:blipFill rotWithShape="1">
          <a:blip r:embed="rId3">
            <a:biLevel thresh="50000"/>
          </a:blip>
          <a:srcRect l="17199" t="3410" r="12353" b="6236"/>
          <a:stretch/>
        </p:blipFill>
        <p:spPr>
          <a:xfrm>
            <a:off x="363411" y="3353462"/>
            <a:ext cx="573152" cy="1091745"/>
          </a:xfrm>
          <a:prstGeom prst="rect">
            <a:avLst/>
          </a:prstGeom>
        </p:spPr>
      </p:pic>
      <p:pic>
        <p:nvPicPr>
          <p:cNvPr id="14" name="Picture 13">
            <a:extLst>
              <a:ext uri="{FF2B5EF4-FFF2-40B4-BE49-F238E27FC236}">
                <a16:creationId xmlns:a16="http://schemas.microsoft.com/office/drawing/2014/main" id="{806FEEEA-E203-464C-B3FD-086FACF9588E}"/>
              </a:ext>
            </a:extLst>
          </p:cNvPr>
          <p:cNvPicPr>
            <a:picLocks noChangeAspect="1"/>
          </p:cNvPicPr>
          <p:nvPr/>
        </p:nvPicPr>
        <p:blipFill rotWithShape="1">
          <a:blip r:embed="rId4">
            <a:biLevel thresh="50000"/>
          </a:blip>
          <a:srcRect l="8508" t="7365" r="13770" b="12806"/>
          <a:stretch/>
        </p:blipFill>
        <p:spPr>
          <a:xfrm>
            <a:off x="5597798" y="2510671"/>
            <a:ext cx="864725" cy="842791"/>
          </a:xfrm>
          <a:prstGeom prst="rect">
            <a:avLst/>
          </a:prstGeom>
        </p:spPr>
      </p:pic>
      <p:pic>
        <p:nvPicPr>
          <p:cNvPr id="15" name="Picture 14">
            <a:extLst>
              <a:ext uri="{FF2B5EF4-FFF2-40B4-BE49-F238E27FC236}">
                <a16:creationId xmlns:a16="http://schemas.microsoft.com/office/drawing/2014/main" id="{90F3CC28-7F48-49FD-8181-ABF257C7C42B}"/>
              </a:ext>
            </a:extLst>
          </p:cNvPr>
          <p:cNvPicPr>
            <a:picLocks noChangeAspect="1"/>
          </p:cNvPicPr>
          <p:nvPr/>
        </p:nvPicPr>
        <p:blipFill>
          <a:blip r:embed="rId5">
            <a:biLevel thresh="50000"/>
          </a:blip>
          <a:stretch>
            <a:fillRect/>
          </a:stretch>
        </p:blipFill>
        <p:spPr>
          <a:xfrm>
            <a:off x="5597798" y="3582130"/>
            <a:ext cx="996404" cy="1207322"/>
          </a:xfrm>
          <a:prstGeom prst="rect">
            <a:avLst/>
          </a:prstGeom>
        </p:spPr>
      </p:pic>
      <p:pic>
        <p:nvPicPr>
          <p:cNvPr id="16" name="Picture 15">
            <a:extLst>
              <a:ext uri="{FF2B5EF4-FFF2-40B4-BE49-F238E27FC236}">
                <a16:creationId xmlns:a16="http://schemas.microsoft.com/office/drawing/2014/main" id="{FD782BF6-4BD9-4511-B5BC-ECCC1A5D0DBE}"/>
              </a:ext>
            </a:extLst>
          </p:cNvPr>
          <p:cNvPicPr>
            <a:picLocks noChangeAspect="1"/>
          </p:cNvPicPr>
          <p:nvPr/>
        </p:nvPicPr>
        <p:blipFill>
          <a:blip r:embed="rId6">
            <a:biLevel thresh="50000"/>
          </a:blip>
          <a:stretch>
            <a:fillRect/>
          </a:stretch>
        </p:blipFill>
        <p:spPr>
          <a:xfrm>
            <a:off x="105848" y="4595669"/>
            <a:ext cx="934482" cy="888898"/>
          </a:xfrm>
          <a:prstGeom prst="rect">
            <a:avLst/>
          </a:prstGeom>
        </p:spPr>
      </p:pic>
      <p:sp>
        <p:nvSpPr>
          <p:cNvPr id="10" name="Text Placeholder 7">
            <a:extLst>
              <a:ext uri="{FF2B5EF4-FFF2-40B4-BE49-F238E27FC236}">
                <a16:creationId xmlns:a16="http://schemas.microsoft.com/office/drawing/2014/main" id="{476CC599-AD42-47C4-8034-769E815571A5}"/>
              </a:ext>
            </a:extLst>
          </p:cNvPr>
          <p:cNvSpPr txBox="1">
            <a:spLocks/>
          </p:cNvSpPr>
          <p:nvPr/>
        </p:nvSpPr>
        <p:spPr>
          <a:xfrm>
            <a:off x="363411" y="1700026"/>
            <a:ext cx="7451725" cy="466468"/>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tx1"/>
                </a:solidFill>
                <a:latin typeface="Arial Narrow" panose="020B0606020202030204" pitchFamily="34"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2000" dirty="0">
                <a:latin typeface="Arial" panose="020B0604020202020204" pitchFamily="34" charset="0"/>
                <a:cs typeface="Arial" panose="020B0604020202020204" pitchFamily="34" charset="0"/>
              </a:rPr>
              <a:t>Dementia is associated with a deterioration in:</a:t>
            </a:r>
            <a:r>
              <a:rPr lang="en-AU" sz="2000" baseline="30000" dirty="0">
                <a:latin typeface="Arial" panose="020B0604020202020204" pitchFamily="34" charset="0"/>
                <a:cs typeface="Arial" panose="020B0604020202020204" pitchFamily="34" charset="0"/>
              </a:rPr>
              <a:t>1,2</a:t>
            </a:r>
            <a:endParaRPr lang="en-A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367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0211" y="368478"/>
            <a:ext cx="7452026" cy="736956"/>
          </a:xfrm>
        </p:spPr>
        <p:txBody>
          <a:bodyPr/>
          <a:lstStyle/>
          <a:p>
            <a:r>
              <a:rPr lang="en-US" dirty="0"/>
              <a:t>Case study</a:t>
            </a:r>
          </a:p>
          <a:p>
            <a:endParaRPr lang="en-AU" dirty="0"/>
          </a:p>
        </p:txBody>
      </p:sp>
      <p:sp>
        <p:nvSpPr>
          <p:cNvPr id="7" name="Text Placeholder 6"/>
          <p:cNvSpPr>
            <a:spLocks noGrp="1"/>
          </p:cNvSpPr>
          <p:nvPr>
            <p:ph type="body" sz="quarter" idx="16"/>
          </p:nvPr>
        </p:nvSpPr>
        <p:spPr>
          <a:xfrm>
            <a:off x="300211" y="1989544"/>
            <a:ext cx="7452026" cy="3540961"/>
          </a:xfrm>
        </p:spPr>
        <p:txBody>
          <a:bodyPr/>
          <a:lstStyle/>
          <a:p>
            <a:pPr marL="0" indent="0">
              <a:buNone/>
            </a:pPr>
            <a:r>
              <a:rPr lang="en-AU" sz="1800" dirty="0">
                <a:effectLst/>
                <a:latin typeface="Arial" panose="020B0604020202020204" pitchFamily="34" charset="0"/>
                <a:ea typeface="Calibri" panose="020F0502020204030204" pitchFamily="34" charset="0"/>
              </a:rPr>
              <a:t>Jack Jones is a 77-year old man living with Alzheimer’s dementia</a:t>
            </a:r>
            <a:endParaRPr lang="en-AU" sz="1800" dirty="0">
              <a:ea typeface="Calibri" panose="020F0502020204030204" pitchFamily="34" charset="0"/>
            </a:endParaRPr>
          </a:p>
          <a:p>
            <a:pPr marL="0" indent="0">
              <a:buNone/>
            </a:pPr>
            <a:endParaRPr lang="en-AU" sz="1800" dirty="0">
              <a:ea typeface="Calibri" panose="020F0502020204030204" pitchFamily="34" charset="0"/>
            </a:endParaRPr>
          </a:p>
          <a:p>
            <a:pPr marL="0" indent="0">
              <a:buNone/>
            </a:pPr>
            <a:r>
              <a:rPr lang="en-AU" sz="1800" dirty="0">
                <a:effectLst/>
                <a:latin typeface="Arial" panose="020B0604020202020204" pitchFamily="34" charset="0"/>
                <a:ea typeface="Calibri" panose="020F0502020204030204" pitchFamily="34" charset="0"/>
              </a:rPr>
              <a:t>12 months after becoming a resident, Jack develops depressive symptoms. The local general practitioner (GP), Dr. Mary Song, contacts Jack’s older person’s psychiatrist, Dr. Geffrey Miles </a:t>
            </a:r>
          </a:p>
          <a:p>
            <a:pPr marL="0" indent="0">
              <a:buNone/>
            </a:pPr>
            <a:endParaRPr lang="en-AU" sz="1800" dirty="0">
              <a:ea typeface="Calibri" panose="020F0502020204030204" pitchFamily="34" charset="0"/>
            </a:endParaRPr>
          </a:p>
          <a:p>
            <a:pPr marL="0" indent="0">
              <a:buNone/>
            </a:pPr>
            <a:r>
              <a:rPr lang="en-AU" sz="1800" dirty="0">
                <a:effectLst/>
                <a:latin typeface="Arial" panose="020B0604020202020204" pitchFamily="34" charset="0"/>
                <a:ea typeface="Calibri" panose="020F0502020204030204" pitchFamily="34" charset="0"/>
              </a:rPr>
              <a:t>Dr. Geffery Miles reviews Jack and concludes that Jack is experiencing severe major depressive disorder for the first time</a:t>
            </a:r>
          </a:p>
          <a:p>
            <a:pPr marL="0" indent="0">
              <a:buNone/>
            </a:pPr>
            <a:endParaRPr lang="en-AU" sz="1800" dirty="0">
              <a:ea typeface="Calibri" panose="020F0502020204030204" pitchFamily="34" charset="0"/>
            </a:endParaRPr>
          </a:p>
          <a:p>
            <a:pPr marL="0" indent="0">
              <a:buNone/>
            </a:pPr>
            <a:r>
              <a:rPr lang="en-AU" sz="1800" dirty="0">
                <a:effectLst/>
                <a:latin typeface="Arial" panose="020B0604020202020204" pitchFamily="34" charset="0"/>
                <a:ea typeface="Calibri" panose="020F0502020204030204" pitchFamily="34" charset="0"/>
              </a:rPr>
              <a:t>Dr. Geffery obtains consent from Jack and initiates an antidepressant, citalopram. After Jack’s depressive symptoms resolve, he continues to take citalopram 20mg oral in the morning for seven months</a:t>
            </a:r>
            <a:r>
              <a:rPr lang="en-AU" sz="1800" dirty="0">
                <a:effectLst/>
              </a:rPr>
              <a:t> </a:t>
            </a:r>
          </a:p>
          <a:p>
            <a:pPr marL="0" indent="0">
              <a:buNone/>
            </a:pPr>
            <a:r>
              <a:rPr lang="en-AU" i="1" dirty="0"/>
              <a:t> </a:t>
            </a:r>
            <a:endParaRPr lang="en-AU" dirty="0"/>
          </a:p>
        </p:txBody>
      </p:sp>
      <p:pic>
        <p:nvPicPr>
          <p:cNvPr id="4" name="Picture 3">
            <a:extLst>
              <a:ext uri="{FF2B5EF4-FFF2-40B4-BE49-F238E27FC236}">
                <a16:creationId xmlns:a16="http://schemas.microsoft.com/office/drawing/2014/main" id="{3845FE4B-533A-4583-959D-16212315D452}"/>
              </a:ext>
            </a:extLst>
          </p:cNvPr>
          <p:cNvPicPr>
            <a:picLocks noChangeAspect="1"/>
          </p:cNvPicPr>
          <p:nvPr/>
        </p:nvPicPr>
        <p:blipFill>
          <a:blip r:embed="rId2"/>
          <a:stretch>
            <a:fillRect/>
          </a:stretch>
        </p:blipFill>
        <p:spPr>
          <a:xfrm>
            <a:off x="7876380" y="2353119"/>
            <a:ext cx="3969026" cy="2648718"/>
          </a:xfrm>
          <a:prstGeom prst="rect">
            <a:avLst/>
          </a:prstGeom>
        </p:spPr>
      </p:pic>
      <p:sp>
        <p:nvSpPr>
          <p:cNvPr id="6" name="TextBox 5">
            <a:extLst>
              <a:ext uri="{FF2B5EF4-FFF2-40B4-BE49-F238E27FC236}">
                <a16:creationId xmlns:a16="http://schemas.microsoft.com/office/drawing/2014/main" id="{0CCEF9D7-83F8-41E9-AA67-7EFACEC08B3D}"/>
              </a:ext>
            </a:extLst>
          </p:cNvPr>
          <p:cNvSpPr txBox="1"/>
          <p:nvPr/>
        </p:nvSpPr>
        <p:spPr>
          <a:xfrm>
            <a:off x="7876380" y="5019232"/>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812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B096C6-09D9-BAD2-1B6A-DD3ABBA19101}"/>
              </a:ext>
            </a:extLst>
          </p:cNvPr>
          <p:cNvSpPr>
            <a:spLocks noGrp="1"/>
          </p:cNvSpPr>
          <p:nvPr>
            <p:ph type="body" sz="quarter" idx="13"/>
          </p:nvPr>
        </p:nvSpPr>
        <p:spPr/>
        <p:txBody>
          <a:bodyPr/>
          <a:lstStyle/>
          <a:p>
            <a:r>
              <a:rPr lang="en-US" dirty="0"/>
              <a:t>Case study</a:t>
            </a:r>
          </a:p>
          <a:p>
            <a:endParaRPr lang="en-US" dirty="0"/>
          </a:p>
        </p:txBody>
      </p:sp>
      <p:sp>
        <p:nvSpPr>
          <p:cNvPr id="5" name="Text Placeholder 4">
            <a:extLst>
              <a:ext uri="{FF2B5EF4-FFF2-40B4-BE49-F238E27FC236}">
                <a16:creationId xmlns:a16="http://schemas.microsoft.com/office/drawing/2014/main" id="{2873A37A-F114-0D2B-ACC9-D72B08DF08BC}"/>
              </a:ext>
            </a:extLst>
          </p:cNvPr>
          <p:cNvSpPr>
            <a:spLocks noGrp="1"/>
          </p:cNvSpPr>
          <p:nvPr>
            <p:ph type="body" sz="quarter" idx="16"/>
          </p:nvPr>
        </p:nvSpPr>
        <p:spPr/>
        <p:txBody>
          <a:bodyPr/>
          <a:lstStyle/>
          <a:p>
            <a:r>
              <a:rPr lang="en-US" dirty="0"/>
              <a:t>Small groups </a:t>
            </a:r>
          </a:p>
          <a:p>
            <a:endParaRPr lang="en-US" dirty="0"/>
          </a:p>
          <a:p>
            <a:r>
              <a:rPr lang="en-US" dirty="0"/>
              <a:t>Read the Case Study</a:t>
            </a:r>
          </a:p>
          <a:p>
            <a:endParaRPr lang="en-US" dirty="0"/>
          </a:p>
          <a:p>
            <a:r>
              <a:rPr lang="en-US" dirty="0"/>
              <a:t>Discuss questions 1 and 2 over the next 15 minutes</a:t>
            </a:r>
          </a:p>
          <a:p>
            <a:endParaRPr lang="en-US" dirty="0"/>
          </a:p>
          <a:p>
            <a:r>
              <a:rPr lang="en-US" dirty="0"/>
              <a:t>Prepare answers to share in group discussion</a:t>
            </a:r>
          </a:p>
          <a:p>
            <a:endParaRPr lang="en-US" dirty="0"/>
          </a:p>
        </p:txBody>
      </p:sp>
    </p:spTree>
    <p:extLst>
      <p:ext uri="{BB962C8B-B14F-4D97-AF65-F5344CB8AC3E}">
        <p14:creationId xmlns:p14="http://schemas.microsoft.com/office/powerpoint/2010/main" val="4086066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p:txBody>
          <a:bodyPr/>
          <a:lstStyle/>
          <a:p>
            <a:r>
              <a:rPr lang="en-AU" dirty="0"/>
              <a:t>Review of case</a:t>
            </a:r>
            <a:r>
              <a:rPr lang="en-US" dirty="0"/>
              <a:t> study questions</a:t>
            </a:r>
          </a:p>
          <a:p>
            <a:endParaRPr lang="en-AU" dirty="0"/>
          </a:p>
        </p:txBody>
      </p:sp>
      <p:sp>
        <p:nvSpPr>
          <p:cNvPr id="6" name="TextBox 5"/>
          <p:cNvSpPr txBox="1"/>
          <p:nvPr/>
        </p:nvSpPr>
        <p:spPr>
          <a:xfrm>
            <a:off x="258031" y="1383490"/>
            <a:ext cx="10492693" cy="646331"/>
          </a:xfrm>
          <a:prstGeom prst="rect">
            <a:avLst/>
          </a:prstGeom>
          <a:noFill/>
        </p:spPr>
        <p:txBody>
          <a:bodyPr wrap="square" rtlCol="0">
            <a:spAutoFit/>
          </a:bodyPr>
          <a:lstStyle/>
          <a:p>
            <a:pPr>
              <a:lnSpc>
                <a:spcPct val="90000"/>
              </a:lnSpc>
              <a:spcBef>
                <a:spcPts val="1000"/>
              </a:spcBef>
            </a:pPr>
            <a:r>
              <a:rPr lang="en-AU" sz="2000" b="1" dirty="0">
                <a:latin typeface="Arial Narrow" panose="020B0606020202030204" pitchFamily="34" charset="0"/>
                <a:ea typeface="Arial Narrow" charset="0"/>
                <a:cs typeface="Arial Narrow" charset="0"/>
              </a:rPr>
              <a:t>Question 1. What are some prompts that would make you consider discussing discontinuation of Jack’s antidepressant with Dr. Mary Song? How would you communicate and document this?</a:t>
            </a:r>
          </a:p>
        </p:txBody>
      </p:sp>
    </p:spTree>
    <p:extLst>
      <p:ext uri="{BB962C8B-B14F-4D97-AF65-F5344CB8AC3E}">
        <p14:creationId xmlns:p14="http://schemas.microsoft.com/office/powerpoint/2010/main" val="4004376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a:xfrm>
            <a:off x="305759" y="868007"/>
            <a:ext cx="7451725" cy="466468"/>
          </a:xfrm>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5759" y="334823"/>
            <a:ext cx="7452026" cy="736956"/>
          </a:xfrm>
        </p:spPr>
        <p:txBody>
          <a:bodyPr/>
          <a:lstStyle/>
          <a:p>
            <a:r>
              <a:rPr lang="en-AU" dirty="0"/>
              <a:t>Review of case</a:t>
            </a:r>
            <a:r>
              <a:rPr lang="en-US" dirty="0"/>
              <a:t> study questions</a:t>
            </a:r>
          </a:p>
        </p:txBody>
      </p:sp>
      <p:sp>
        <p:nvSpPr>
          <p:cNvPr id="6" name="TextBox 5"/>
          <p:cNvSpPr txBox="1"/>
          <p:nvPr/>
        </p:nvSpPr>
        <p:spPr>
          <a:xfrm>
            <a:off x="159141" y="1326218"/>
            <a:ext cx="10492693" cy="646331"/>
          </a:xfrm>
          <a:prstGeom prst="rect">
            <a:avLst/>
          </a:prstGeom>
          <a:noFill/>
        </p:spPr>
        <p:txBody>
          <a:bodyPr wrap="square" rtlCol="0">
            <a:spAutoFit/>
          </a:bodyPr>
          <a:lstStyle/>
          <a:p>
            <a:pPr>
              <a:lnSpc>
                <a:spcPct val="90000"/>
              </a:lnSpc>
              <a:spcBef>
                <a:spcPts val="1000"/>
              </a:spcBef>
            </a:pPr>
            <a:r>
              <a:rPr lang="en-AU" sz="2000" b="1" dirty="0">
                <a:latin typeface="Arial Narrow" panose="020B0606020202030204" pitchFamily="34" charset="0"/>
                <a:ea typeface="Arial Narrow" charset="0"/>
                <a:cs typeface="Arial Narrow" charset="0"/>
              </a:rPr>
              <a:t>Question 1. What are some prompts that would make you consider discussing discontinuation of Jack’s antidepressant with Dr. Mary Song? How would you communicate and document this?</a:t>
            </a:r>
          </a:p>
        </p:txBody>
      </p:sp>
      <p:sp>
        <p:nvSpPr>
          <p:cNvPr id="8" name="TextBox 7"/>
          <p:cNvSpPr txBox="1"/>
          <p:nvPr/>
        </p:nvSpPr>
        <p:spPr>
          <a:xfrm>
            <a:off x="127156" y="1948835"/>
            <a:ext cx="5159064" cy="3216265"/>
          </a:xfrm>
          <a:prstGeom prst="rect">
            <a:avLst/>
          </a:prstGeom>
          <a:noFill/>
          <a:ln w="28575">
            <a:solidFill>
              <a:srgbClr val="00B050"/>
            </a:solidFill>
            <a:prstDash val="dash"/>
          </a:ln>
        </p:spPr>
        <p:txBody>
          <a:bodyPr wrap="square" rtlCol="0">
            <a:spAutoFit/>
          </a:bodyPr>
          <a:lstStyle/>
          <a:p>
            <a:r>
              <a:rPr lang="en-AU" sz="2000" b="1" dirty="0">
                <a:latin typeface="Arial" panose="020B0604020202020204" pitchFamily="34" charset="0"/>
                <a:cs typeface="Arial" panose="020B0604020202020204" pitchFamily="34" charset="0"/>
              </a:rPr>
              <a:t>Clinical Steps </a:t>
            </a:r>
          </a:p>
          <a:p>
            <a:endParaRPr lang="en-AU" sz="12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cs typeface="Arial" panose="020B0604020202020204" pitchFamily="34" charset="0"/>
              </a:rPr>
              <a:t>Jack has a first-time episode of severe major depressive disorder who responded to treatment, has been taking the antidepressant for more than six months after symptoms resolve</a:t>
            </a:r>
          </a:p>
          <a:p>
            <a:pPr marL="342900" indent="-342900">
              <a:buFont typeface="Wingdings" panose="05000000000000000000" pitchFamily="2" charset="2"/>
              <a:buChar char="q"/>
            </a:pPr>
            <a:endParaRPr lang="en-AU" sz="19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AU" sz="19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sz="1900" dirty="0">
                <a:latin typeface="Arial" panose="020B0604020202020204" pitchFamily="34" charset="0"/>
                <a:ea typeface="Calibri" panose="020F0502020204030204" pitchFamily="34" charset="0"/>
                <a:cs typeface="Arial" panose="020B0604020202020204" pitchFamily="34" charset="0"/>
              </a:rPr>
              <a:t>Jack has requested a review of his antidepressant</a:t>
            </a:r>
          </a:p>
        </p:txBody>
      </p:sp>
      <p:sp>
        <p:nvSpPr>
          <p:cNvPr id="9" name="Rectangle 8"/>
          <p:cNvSpPr/>
          <p:nvPr/>
        </p:nvSpPr>
        <p:spPr>
          <a:xfrm>
            <a:off x="5417095" y="1962867"/>
            <a:ext cx="6647749" cy="4124206"/>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dirty="0">
                <a:latin typeface="Arial" panose="020B0604020202020204" pitchFamily="34" charset="0"/>
                <a:cs typeface="Arial" panose="020B0604020202020204" pitchFamily="34" charset="0"/>
              </a:rPr>
              <a:t>Contact the prescriber</a:t>
            </a:r>
          </a:p>
          <a:p>
            <a:pPr marL="342900" indent="-342900">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dirty="0">
                <a:latin typeface="Arial" panose="020B0604020202020204" pitchFamily="34" charset="0"/>
                <a:cs typeface="Arial" panose="020B0604020202020204" pitchFamily="34" charset="0"/>
              </a:rPr>
              <a:t>Document prompts for discontinuation you have identified</a:t>
            </a:r>
          </a:p>
          <a:p>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dirty="0">
                <a:latin typeface="Arial" panose="020B0604020202020204" pitchFamily="34" charset="0"/>
                <a:cs typeface="Arial" panose="020B0604020202020204" pitchFamily="34" charset="0"/>
              </a:rPr>
              <a:t>Document conversation with prescriber and plan going forward</a:t>
            </a:r>
          </a:p>
          <a:p>
            <a:pPr marL="800100" lvl="1" indent="-342900">
              <a:buFont typeface="Wingdings" panose="05000000000000000000" pitchFamily="2" charset="2"/>
              <a:buChar char="q"/>
            </a:pPr>
            <a:r>
              <a:rPr lang="en-AU" sz="1400" i="1" dirty="0">
                <a:latin typeface="Arial" panose="020B0604020202020204" pitchFamily="34" charset="0"/>
                <a:cs typeface="Arial" panose="020B0604020202020204" pitchFamily="34" charset="0"/>
              </a:rPr>
              <a:t>e.g. contacted Dr. Mary Song. </a:t>
            </a:r>
            <a:r>
              <a:rPr lang="en-AU" sz="1400" i="1" dirty="0">
                <a:solidFill>
                  <a:srgbClr val="000000"/>
                </a:solidFill>
                <a:effectLst/>
                <a:latin typeface="Arial" panose="020B0604020202020204" pitchFamily="34" charset="0"/>
                <a:ea typeface="Calibri" panose="020F0502020204030204" pitchFamily="34" charset="0"/>
              </a:rPr>
              <a:t>She is happy with Jack’s progress and will contact Dr. Geffrey Miles for advice on discontinuing citalopram. Dr. Mary will update care team at case conference next week</a:t>
            </a:r>
            <a:endParaRPr lang="en-AU" sz="1400" i="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dirty="0">
                <a:latin typeface="Arial" panose="020B0604020202020204" pitchFamily="34" charset="0"/>
                <a:cs typeface="Arial" panose="020B0604020202020204" pitchFamily="34" charset="0"/>
              </a:rPr>
              <a:t>Notify entire care team</a:t>
            </a:r>
          </a:p>
          <a:p>
            <a:pPr marL="800100" lvl="1" indent="-342900">
              <a:buFont typeface="Wingdings" panose="05000000000000000000" pitchFamily="2" charset="2"/>
              <a:buChar char="q"/>
            </a:pPr>
            <a:r>
              <a:rPr lang="en-AU" sz="1400" i="1" dirty="0">
                <a:latin typeface="Arial" panose="020B0604020202020204" pitchFamily="34" charset="0"/>
                <a:cs typeface="Arial" panose="020B0604020202020204" pitchFamily="34" charset="0"/>
              </a:rPr>
              <a:t>e.g. after case conference, contacted local pharmacy. Spoke with pharmacist Richard and notified him of the plan to slowly taper and stop Jack’s citalopram. Richard to dispense lower strength of citalopram</a:t>
            </a:r>
          </a:p>
          <a:p>
            <a:pPr marL="342900" indent="-342900">
              <a:buFont typeface="Wingdings" panose="05000000000000000000" pitchFamily="2" charset="2"/>
              <a:buChar char="q"/>
            </a:pPr>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dirty="0">
                <a:latin typeface="Arial" panose="020B0604020202020204" pitchFamily="34" charset="0"/>
                <a:cs typeface="Arial" panose="020B0604020202020204" pitchFamily="34" charset="0"/>
              </a:rPr>
              <a:t>Recommend a medication review</a:t>
            </a:r>
          </a:p>
        </p:txBody>
      </p:sp>
      <p:sp>
        <p:nvSpPr>
          <p:cNvPr id="4" name="TextBox 3">
            <a:extLst>
              <a:ext uri="{FF2B5EF4-FFF2-40B4-BE49-F238E27FC236}">
                <a16:creationId xmlns:a16="http://schemas.microsoft.com/office/drawing/2014/main" id="{866A8152-3FF5-1EE3-A99D-EB746C8A2953}"/>
              </a:ext>
            </a:extLst>
          </p:cNvPr>
          <p:cNvSpPr txBox="1"/>
          <p:nvPr/>
        </p:nvSpPr>
        <p:spPr>
          <a:xfrm>
            <a:off x="594295" y="6110565"/>
            <a:ext cx="10597201" cy="646331"/>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b="1" dirty="0">
                <a:latin typeface="Arial" panose="020B0604020202020204" pitchFamily="34" charset="0"/>
                <a:cs typeface="Arial" panose="020B0604020202020204" pitchFamily="34" charset="0"/>
              </a:rPr>
              <a:t>Non-pharmacological strategies should continue throughout the discontinuation process and after the antidepressant is stopped</a:t>
            </a:r>
          </a:p>
        </p:txBody>
      </p:sp>
    </p:spTree>
    <p:extLst>
      <p:ext uri="{BB962C8B-B14F-4D97-AF65-F5344CB8AC3E}">
        <p14:creationId xmlns:p14="http://schemas.microsoft.com/office/powerpoint/2010/main" val="4071892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a:xfrm>
            <a:off x="300211" y="368478"/>
            <a:ext cx="7452026" cy="736956"/>
          </a:xfrm>
        </p:spPr>
        <p:txBody>
          <a:bodyPr/>
          <a:lstStyle/>
          <a:p>
            <a:r>
              <a:rPr lang="en-US" dirty="0"/>
              <a:t>Case study continued</a:t>
            </a:r>
          </a:p>
          <a:p>
            <a:endParaRPr lang="en-AU" dirty="0"/>
          </a:p>
        </p:txBody>
      </p:sp>
      <p:sp>
        <p:nvSpPr>
          <p:cNvPr id="7" name="Text Placeholder 6"/>
          <p:cNvSpPr>
            <a:spLocks noGrp="1"/>
          </p:cNvSpPr>
          <p:nvPr>
            <p:ph type="body" sz="quarter" idx="16"/>
          </p:nvPr>
        </p:nvSpPr>
        <p:spPr>
          <a:xfrm>
            <a:off x="300211" y="1938131"/>
            <a:ext cx="7452026" cy="4224130"/>
          </a:xfrm>
        </p:spPr>
        <p:txBody>
          <a:bodyPr/>
          <a:lstStyle/>
          <a:p>
            <a:pPr marL="0" indent="0">
              <a:buNone/>
            </a:pPr>
            <a:r>
              <a:rPr lang="en-AU" dirty="0"/>
              <a:t>During the tapering process, Jack experiences trouble falling asleep at night</a:t>
            </a:r>
          </a:p>
          <a:p>
            <a:pPr marL="0" indent="0">
              <a:buNone/>
            </a:pPr>
            <a:endParaRPr lang="en-AU" dirty="0"/>
          </a:p>
          <a:p>
            <a:pPr marL="0" indent="0">
              <a:buNone/>
            </a:pPr>
            <a:r>
              <a:rPr lang="en-AU" dirty="0"/>
              <a:t>During handover, your colleague Jenny says, </a:t>
            </a:r>
          </a:p>
          <a:p>
            <a:endParaRPr lang="en-AU" dirty="0"/>
          </a:p>
          <a:p>
            <a:pPr marL="0" indent="0">
              <a:buNone/>
            </a:pPr>
            <a:r>
              <a:rPr lang="en-AU" dirty="0"/>
              <a:t>“Experiencing sleep disturbance is the last thing Jack needs. We should get on top of it straight away. You should contact Dr. Mary and request Jack to be commenced on mirtazapine. Mirtazapine makes people sleepy so it will help Jack get a good night sleep while they taper his other antidepressant, citalopram. And two antidepressants will help with his depression too- it’s a win-win situation!”</a:t>
            </a:r>
          </a:p>
        </p:txBody>
      </p:sp>
      <p:pic>
        <p:nvPicPr>
          <p:cNvPr id="4" name="Picture 3">
            <a:extLst>
              <a:ext uri="{FF2B5EF4-FFF2-40B4-BE49-F238E27FC236}">
                <a16:creationId xmlns:a16="http://schemas.microsoft.com/office/drawing/2014/main" id="{EF5C5317-0738-4740-AF8C-BF148F18BFE4}"/>
              </a:ext>
            </a:extLst>
          </p:cNvPr>
          <p:cNvPicPr>
            <a:picLocks noChangeAspect="1"/>
          </p:cNvPicPr>
          <p:nvPr/>
        </p:nvPicPr>
        <p:blipFill>
          <a:blip r:embed="rId2"/>
          <a:stretch>
            <a:fillRect/>
          </a:stretch>
        </p:blipFill>
        <p:spPr>
          <a:xfrm>
            <a:off x="7939048" y="2443162"/>
            <a:ext cx="4100280" cy="2725186"/>
          </a:xfrm>
          <a:prstGeom prst="rect">
            <a:avLst/>
          </a:prstGeom>
        </p:spPr>
      </p:pic>
      <p:sp>
        <p:nvSpPr>
          <p:cNvPr id="6" name="TextBox 5">
            <a:extLst>
              <a:ext uri="{FF2B5EF4-FFF2-40B4-BE49-F238E27FC236}">
                <a16:creationId xmlns:a16="http://schemas.microsoft.com/office/drawing/2014/main" id="{22EB053E-4DF1-4B4B-B5DD-2875655C5C1F}"/>
              </a:ext>
            </a:extLst>
          </p:cNvPr>
          <p:cNvSpPr txBox="1"/>
          <p:nvPr/>
        </p:nvSpPr>
        <p:spPr>
          <a:xfrm>
            <a:off x="7876380" y="5168319"/>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99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DB3E2D-600C-43EC-90CB-0B8BEAF80B92}"/>
              </a:ext>
            </a:extLst>
          </p:cNvPr>
          <p:cNvSpPr>
            <a:spLocks noGrp="1"/>
          </p:cNvSpPr>
          <p:nvPr>
            <p:ph type="body" sz="quarter" idx="11"/>
          </p:nvPr>
        </p:nvSpPr>
        <p:spPr/>
        <p:txBody>
          <a:bodyPr/>
          <a:lstStyle/>
          <a:p>
            <a:r>
              <a:rPr lang="en-AU" dirty="0"/>
              <a:t>Group Discussion</a:t>
            </a:r>
          </a:p>
        </p:txBody>
      </p:sp>
      <p:sp>
        <p:nvSpPr>
          <p:cNvPr id="3" name="Text Placeholder 2">
            <a:extLst>
              <a:ext uri="{FF2B5EF4-FFF2-40B4-BE49-F238E27FC236}">
                <a16:creationId xmlns:a16="http://schemas.microsoft.com/office/drawing/2014/main" id="{437CE91D-D5C8-4832-B936-DFB0EBD6F869}"/>
              </a:ext>
            </a:extLst>
          </p:cNvPr>
          <p:cNvSpPr>
            <a:spLocks noGrp="1"/>
          </p:cNvSpPr>
          <p:nvPr>
            <p:ph type="body" sz="quarter" idx="13"/>
          </p:nvPr>
        </p:nvSpPr>
        <p:spPr/>
        <p:txBody>
          <a:bodyPr/>
          <a:lstStyle/>
          <a:p>
            <a:r>
              <a:rPr lang="en-AU" dirty="0"/>
              <a:t>Review of case</a:t>
            </a:r>
            <a:r>
              <a:rPr lang="en-US" dirty="0"/>
              <a:t> study questions</a:t>
            </a:r>
          </a:p>
        </p:txBody>
      </p:sp>
      <p:sp>
        <p:nvSpPr>
          <p:cNvPr id="6" name="TextBox 5"/>
          <p:cNvSpPr txBox="1"/>
          <p:nvPr/>
        </p:nvSpPr>
        <p:spPr>
          <a:xfrm>
            <a:off x="258031" y="1383490"/>
            <a:ext cx="10492693" cy="707886"/>
          </a:xfrm>
          <a:prstGeom prst="rect">
            <a:avLst/>
          </a:prstGeom>
          <a:noFill/>
        </p:spPr>
        <p:txBody>
          <a:bodyPr wrap="square" rtlCol="0">
            <a:spAutoFit/>
          </a:bodyPr>
          <a:lstStyle/>
          <a:p>
            <a:r>
              <a:rPr lang="en-AU" sz="2000" b="1" dirty="0">
                <a:latin typeface="Arial Narrow" panose="020B0606020202030204" pitchFamily="34" charset="0"/>
              </a:rPr>
              <a:t>Question 2. Do you agree or disagree with Jenny’s sentiments? What would you communicate and document in this situation?</a:t>
            </a:r>
          </a:p>
        </p:txBody>
      </p:sp>
    </p:spTree>
    <p:extLst>
      <p:ext uri="{BB962C8B-B14F-4D97-AF65-F5344CB8AC3E}">
        <p14:creationId xmlns:p14="http://schemas.microsoft.com/office/powerpoint/2010/main" val="3733100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BB3820-3C1E-43C3-8F4C-1A6B9715A90A}"/>
              </a:ext>
            </a:extLst>
          </p:cNvPr>
          <p:cNvSpPr>
            <a:spLocks noGrp="1"/>
          </p:cNvSpPr>
          <p:nvPr>
            <p:ph type="body" sz="quarter" idx="13"/>
          </p:nvPr>
        </p:nvSpPr>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034A43A8-BE39-408D-9BE8-0C65D2CC998A}"/>
              </a:ext>
            </a:extLst>
          </p:cNvPr>
          <p:cNvSpPr>
            <a:spLocks noGrp="1"/>
          </p:cNvSpPr>
          <p:nvPr>
            <p:ph type="body" sz="quarter" idx="14"/>
          </p:nvPr>
        </p:nvSpPr>
        <p:spPr>
          <a:xfrm>
            <a:off x="306060" y="1308586"/>
            <a:ext cx="10809615" cy="401647"/>
          </a:xfrm>
        </p:spPr>
        <p:txBody>
          <a:bodyPr/>
          <a:lstStyle/>
          <a:p>
            <a:r>
              <a:rPr lang="en-AU" dirty="0"/>
              <a:t>Question 2. Do you agree or disagree with Jenny’s sentiments? What would you communicate and document in this situation?</a:t>
            </a:r>
          </a:p>
        </p:txBody>
      </p:sp>
      <p:sp>
        <p:nvSpPr>
          <p:cNvPr id="6" name="Text Placeholder 1">
            <a:extLst>
              <a:ext uri="{FF2B5EF4-FFF2-40B4-BE49-F238E27FC236}">
                <a16:creationId xmlns:a16="http://schemas.microsoft.com/office/drawing/2014/main" id="{F8A3ADFD-194D-43DC-9B3A-A2863945BAC2}"/>
              </a:ext>
            </a:extLst>
          </p:cNvPr>
          <p:cNvSpPr>
            <a:spLocks noGrp="1"/>
          </p:cNvSpPr>
          <p:nvPr>
            <p:ph type="body" sz="quarter" idx="11"/>
          </p:nvPr>
        </p:nvSpPr>
        <p:spPr>
          <a:xfrm>
            <a:off x="306060" y="978761"/>
            <a:ext cx="7451725" cy="466468"/>
          </a:xfrm>
        </p:spPr>
        <p:txBody>
          <a:bodyPr/>
          <a:lstStyle/>
          <a:p>
            <a:r>
              <a:rPr lang="en-AU" dirty="0"/>
              <a:t>Group Discussion</a:t>
            </a:r>
          </a:p>
        </p:txBody>
      </p:sp>
      <p:sp>
        <p:nvSpPr>
          <p:cNvPr id="2" name="TextBox 1">
            <a:extLst>
              <a:ext uri="{FF2B5EF4-FFF2-40B4-BE49-F238E27FC236}">
                <a16:creationId xmlns:a16="http://schemas.microsoft.com/office/drawing/2014/main" id="{43162966-1F2B-9968-A991-427F02442E07}"/>
              </a:ext>
            </a:extLst>
          </p:cNvPr>
          <p:cNvSpPr txBox="1"/>
          <p:nvPr/>
        </p:nvSpPr>
        <p:spPr>
          <a:xfrm>
            <a:off x="306060" y="1937507"/>
            <a:ext cx="11471411" cy="4124206"/>
          </a:xfrm>
          <a:prstGeom prst="rect">
            <a:avLst/>
          </a:prstGeom>
          <a:noFill/>
          <a:ln w="28575">
            <a:solidFill>
              <a:srgbClr val="00B050"/>
            </a:solidFill>
            <a:prstDash val="dash"/>
          </a:ln>
        </p:spPr>
        <p:txBody>
          <a:bodyPr wrap="square" numCol="2" rtlCol="0">
            <a:spAutoFit/>
          </a:bodyPr>
          <a:lstStyle/>
          <a:p>
            <a:r>
              <a:rPr lang="en-AU" sz="2000" b="1" dirty="0">
                <a:latin typeface="Arial" panose="020B0604020202020204" pitchFamily="34" charset="0"/>
                <a:cs typeface="Arial" panose="020B0604020202020204" pitchFamily="34" charset="0"/>
              </a:rPr>
              <a:t>Clinical Steps </a:t>
            </a:r>
          </a:p>
          <a:p>
            <a:endParaRPr lang="en-AU" sz="2000" b="1"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itchFamily="2" charset="2"/>
              <a:buChar char="q"/>
            </a:pPr>
            <a:r>
              <a:rPr lang="en-AU"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Jack’s sleep disturbance may represent </a:t>
            </a:r>
          </a:p>
          <a:p>
            <a:r>
              <a:rPr lang="en-AU" sz="2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AU"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 discontinuation symptom</a:t>
            </a:r>
            <a:r>
              <a:rPr lang="en-AU" sz="2000" dirty="0">
                <a:effectLst/>
                <a:latin typeface="Arial" panose="020B0604020202020204" pitchFamily="34" charset="0"/>
                <a:cs typeface="Arial" panose="020B0604020202020204" pitchFamily="34" charset="0"/>
              </a:rPr>
              <a:t> </a:t>
            </a:r>
          </a:p>
          <a:p>
            <a:pPr marL="800100" lvl="1" indent="-342900">
              <a:buFont typeface="Wingdings" pitchFamily="2" charset="2"/>
              <a:buChar char="§"/>
            </a:pPr>
            <a:r>
              <a:rPr lang="en-AU" sz="1800" dirty="0">
                <a:effectLst/>
                <a:latin typeface="Arial" panose="020B0604020202020204" pitchFamily="34" charset="0"/>
                <a:ea typeface="Calibri" panose="020F0502020204030204" pitchFamily="34" charset="0"/>
              </a:rPr>
              <a:t>Discontinuation symptoms can be described as an unpleasant reaction that may happen when a medication is stopped too quickly</a:t>
            </a:r>
          </a:p>
          <a:p>
            <a:pPr marL="1257300" lvl="2" indent="-342900">
              <a:buFont typeface="Wingdings" pitchFamily="2" charset="2"/>
              <a:buChar char="§"/>
            </a:pPr>
            <a:r>
              <a:rPr lang="en-AU" sz="1400" i="1" dirty="0">
                <a:latin typeface="Arial" panose="020B0604020202020204" pitchFamily="34" charset="0"/>
                <a:ea typeface="Calibri" panose="020F0502020204030204" pitchFamily="34" charset="0"/>
              </a:rPr>
              <a:t>e.g. </a:t>
            </a:r>
            <a:r>
              <a:rPr lang="en-AU" sz="1400" i="1" dirty="0">
                <a:effectLst/>
                <a:latin typeface="Arial" panose="020B0604020202020204" pitchFamily="34" charset="0"/>
                <a:ea typeface="Calibri" panose="020F0502020204030204" pitchFamily="34" charset="0"/>
              </a:rPr>
              <a:t>insomnia</a:t>
            </a:r>
            <a:endParaRPr lang="en-AU" sz="1400" i="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800100" lvl="1" indent="-342900">
              <a:buFont typeface="Wingdings" pitchFamily="2" charset="2"/>
              <a:buChar char="§"/>
            </a:pPr>
            <a:r>
              <a:rPr lang="en-AU" dirty="0">
                <a:solidFill>
                  <a:srgbClr val="000000"/>
                </a:solidFill>
                <a:latin typeface="Arial" panose="020B0604020202020204" pitchFamily="34" charset="0"/>
                <a:ea typeface="Calibri" panose="020F0502020204030204" pitchFamily="34" charset="0"/>
                <a:cs typeface="Arial" panose="020B0604020202020204" pitchFamily="34" charset="0"/>
              </a:rPr>
              <a:t>I</a:t>
            </a:r>
            <a:r>
              <a:rPr lang="en-AU" dirty="0">
                <a:solidFill>
                  <a:srgbClr val="000000"/>
                </a:solidFill>
                <a:effectLst/>
                <a:latin typeface="Arial" panose="020B0604020202020204" pitchFamily="34" charset="0"/>
                <a:ea typeface="Calibri" panose="020F0502020204030204" pitchFamily="34" charset="0"/>
                <a:cs typeface="Arial" panose="020B0604020202020204" pitchFamily="34" charset="0"/>
              </a:rPr>
              <a:t>n consultation with Jack’s older person’s psychiatrist, the tapering process could occur more slowly</a:t>
            </a:r>
            <a:endParaRPr lang="en-AU" sz="2000" dirty="0">
              <a:effectLst/>
            </a:endParaRPr>
          </a:p>
          <a:p>
            <a:pPr lvl="1"/>
            <a:endParaRPr lang="en-AU" sz="2000" dirty="0">
              <a:effectLst/>
            </a:endParaRPr>
          </a:p>
          <a:p>
            <a:pPr lvl="1"/>
            <a:endParaRPr lang="en-AU" sz="2000" dirty="0"/>
          </a:p>
          <a:p>
            <a:pPr lvl="1"/>
            <a:endParaRPr lang="en-AU" sz="2000" dirty="0"/>
          </a:p>
          <a:p>
            <a:pPr lvl="1"/>
            <a:endParaRPr lang="en-AU" sz="2000" dirty="0"/>
          </a:p>
          <a:p>
            <a:pPr lvl="1"/>
            <a:endParaRPr lang="en-AU" dirty="0"/>
          </a:p>
          <a:p>
            <a:pPr lvl="1"/>
            <a:endParaRPr lang="en-AU" dirty="0"/>
          </a:p>
          <a:p>
            <a:pPr lvl="1"/>
            <a:endParaRPr lang="en-AU" dirty="0"/>
          </a:p>
          <a:p>
            <a:pPr lvl="1"/>
            <a:endParaRPr lang="en-AU" dirty="0"/>
          </a:p>
          <a:p>
            <a:pPr lvl="1"/>
            <a:endParaRPr lang="en-AU" dirty="0"/>
          </a:p>
          <a:p>
            <a:pPr lvl="1"/>
            <a:endParaRPr lang="en-AU" dirty="0"/>
          </a:p>
          <a:p>
            <a:pPr lvl="1"/>
            <a:endParaRPr lang="en-AU" dirty="0"/>
          </a:p>
          <a:p>
            <a:pPr lvl="1"/>
            <a:endParaRPr lang="en-AU" dirty="0"/>
          </a:p>
          <a:p>
            <a:pPr lvl="1"/>
            <a:endParaRPr lang="en-AU" dirty="0"/>
          </a:p>
          <a:p>
            <a:pPr lvl="1"/>
            <a:endParaRPr lang="en-AU" dirty="0"/>
          </a:p>
          <a:p>
            <a:pPr lvl="1"/>
            <a:endParaRPr lang="en-AU" sz="1000" dirty="0"/>
          </a:p>
        </p:txBody>
      </p:sp>
      <p:sp>
        <p:nvSpPr>
          <p:cNvPr id="11" name="TextBox 10">
            <a:extLst>
              <a:ext uri="{FF2B5EF4-FFF2-40B4-BE49-F238E27FC236}">
                <a16:creationId xmlns:a16="http://schemas.microsoft.com/office/drawing/2014/main" id="{2C35371A-48CF-5FE8-FE1A-CBF76DE736D8}"/>
              </a:ext>
            </a:extLst>
          </p:cNvPr>
          <p:cNvSpPr txBox="1"/>
          <p:nvPr/>
        </p:nvSpPr>
        <p:spPr>
          <a:xfrm>
            <a:off x="6437376" y="2537380"/>
            <a:ext cx="5340095" cy="3724096"/>
          </a:xfrm>
          <a:prstGeom prst="rect">
            <a:avLst/>
          </a:prstGeom>
          <a:noFill/>
        </p:spPr>
        <p:txBody>
          <a:bodyPr wrap="square" rtlCol="0">
            <a:spAutoFit/>
          </a:bodyPr>
          <a:lstStyle/>
          <a:p>
            <a:pPr marL="342900" indent="-342900">
              <a:buFont typeface="Wingdings" pitchFamily="2" charset="2"/>
              <a:buChar char="q"/>
            </a:pPr>
            <a:r>
              <a:rPr lang="en-AU" sz="2000" b="1" dirty="0">
                <a:effectLst/>
                <a:latin typeface="Arial" panose="020B0604020202020204" pitchFamily="34" charset="0"/>
                <a:ea typeface="Calibri" panose="020F0502020204030204" pitchFamily="34" charset="0"/>
                <a:cs typeface="Arial" panose="020B0604020202020204" pitchFamily="34" charset="0"/>
              </a:rPr>
              <a:t>Antidepressants should not be used for sleep disturbance</a:t>
            </a:r>
            <a:r>
              <a:rPr lang="en-AU" sz="2000" dirty="0">
                <a:effectLst/>
                <a:latin typeface="Arial" panose="020B0604020202020204" pitchFamily="34" charset="0"/>
                <a:cs typeface="Arial" panose="020B0604020202020204" pitchFamily="34" charset="0"/>
              </a:rPr>
              <a:t> </a:t>
            </a:r>
          </a:p>
          <a:p>
            <a:pPr marL="742950" lvl="1" indent="-285750">
              <a:buFont typeface="Wingdings" pitchFamily="2" charset="2"/>
              <a:buChar char="§"/>
            </a:pPr>
            <a:r>
              <a:rPr lang="en-AU" dirty="0">
                <a:effectLst/>
                <a:latin typeface="Arial" panose="020B0604020202020204" pitchFamily="34" charset="0"/>
                <a:ea typeface="Calibri" panose="020F0502020204030204" pitchFamily="34" charset="0"/>
                <a:cs typeface="Arial" panose="020B0604020202020204" pitchFamily="34" charset="0"/>
              </a:rPr>
              <a:t>there is a lack of evidence they are effective</a:t>
            </a:r>
            <a:endParaRPr lang="en-AU" dirty="0">
              <a:latin typeface="Arial" panose="020B0604020202020204" pitchFamily="34" charset="0"/>
              <a:ea typeface="Calibri" panose="020F0502020204030204" pitchFamily="34" charset="0"/>
              <a:cs typeface="Arial" panose="020B0604020202020204" pitchFamily="34" charset="0"/>
            </a:endParaRPr>
          </a:p>
          <a:p>
            <a:pPr marL="742950" lvl="1" indent="-285750">
              <a:buFont typeface="Wingdings" pitchFamily="2" charset="2"/>
              <a:buChar char="§"/>
            </a:pPr>
            <a:r>
              <a:rPr lang="en-AU" dirty="0">
                <a:effectLst/>
                <a:latin typeface="Arial" panose="020B0604020202020204" pitchFamily="34" charset="0"/>
                <a:ea typeface="Calibri" panose="020F0502020204030204" pitchFamily="34" charset="0"/>
                <a:cs typeface="Arial" panose="020B0604020202020204" pitchFamily="34" charset="0"/>
              </a:rPr>
              <a:t>there is evidence of its risk of harm </a:t>
            </a:r>
          </a:p>
          <a:p>
            <a:pPr marL="1200150" lvl="2" indent="-285750">
              <a:buFont typeface="Wingdings" pitchFamily="2" charset="2"/>
              <a:buChar char="§"/>
            </a:pPr>
            <a:r>
              <a:rPr lang="en-AU" sz="1400" i="1" dirty="0">
                <a:effectLst/>
                <a:latin typeface="Arial" panose="020B0604020202020204" pitchFamily="34" charset="0"/>
                <a:ea typeface="Calibri" panose="020F0502020204030204" pitchFamily="34" charset="0"/>
                <a:cs typeface="Arial" panose="020B0604020202020204" pitchFamily="34" charset="0"/>
              </a:rPr>
              <a:t>e.g. adverse events</a:t>
            </a:r>
            <a:r>
              <a:rPr lang="en-AU" sz="1400" i="1" dirty="0">
                <a:effectLst/>
                <a:latin typeface="Arial" panose="020B0604020202020204" pitchFamily="34" charset="0"/>
                <a:cs typeface="Arial" panose="020B0604020202020204" pitchFamily="34" charset="0"/>
              </a:rPr>
              <a:t> </a:t>
            </a:r>
          </a:p>
          <a:p>
            <a:endParaRPr lang="en-AU" sz="1900" dirty="0">
              <a:latin typeface="Arial" panose="020B0604020202020204" pitchFamily="34" charset="0"/>
              <a:ea typeface="Calibri" panose="020F0502020204030204" pitchFamily="34" charset="0"/>
              <a:cs typeface="Arial" panose="020B0604020202020204" pitchFamily="34" charset="0"/>
            </a:endParaRPr>
          </a:p>
          <a:p>
            <a:endParaRPr lang="en-AU" sz="1900"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itchFamily="2" charset="2"/>
              <a:buChar char="q"/>
            </a:pPr>
            <a:r>
              <a:rPr lang="en-AU" sz="2000" b="1" dirty="0">
                <a:effectLst/>
                <a:latin typeface="Arial" panose="020B0604020202020204" pitchFamily="34" charset="0"/>
                <a:ea typeface="Calibri" panose="020F0502020204030204" pitchFamily="34" charset="0"/>
                <a:cs typeface="Arial" panose="020B0604020202020204" pitchFamily="34" charset="0"/>
              </a:rPr>
              <a:t>Multiple antidepressants should not be used at the same time</a:t>
            </a:r>
            <a:r>
              <a:rPr lang="en-AU" sz="2000" dirty="0">
                <a:effectLst/>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pPr>
            <a:r>
              <a:rPr lang="en-AU" dirty="0">
                <a:latin typeface="Arial" panose="020B0604020202020204" pitchFamily="34" charset="0"/>
                <a:ea typeface="Calibri" panose="020F0502020204030204" pitchFamily="34" charset="0"/>
                <a:cs typeface="Arial" panose="020B0604020202020204" pitchFamily="34" charset="0"/>
              </a:rPr>
              <a:t>This can increase the risk of harm</a:t>
            </a:r>
          </a:p>
          <a:p>
            <a:pPr marL="1257300" lvl="2" indent="-342900">
              <a:buFont typeface="Arial" panose="020B0604020202020204" pitchFamily="34" charset="0"/>
              <a:buChar char="•"/>
            </a:pPr>
            <a:r>
              <a:rPr lang="en-AU" sz="1400" i="1" dirty="0">
                <a:effectLst/>
                <a:latin typeface="Arial" panose="020B0604020202020204" pitchFamily="34" charset="0"/>
                <a:ea typeface="Calibri" panose="020F0502020204030204" pitchFamily="34" charset="0"/>
                <a:cs typeface="Arial" panose="020B0604020202020204" pitchFamily="34" charset="0"/>
              </a:rPr>
              <a:t>e.g. adverse events</a:t>
            </a:r>
            <a:r>
              <a:rPr lang="en-AU" sz="1400" i="1" dirty="0">
                <a:effectLst/>
                <a:latin typeface="Arial" panose="020B0604020202020204" pitchFamily="34" charset="0"/>
                <a:cs typeface="Arial" panose="020B0604020202020204" pitchFamily="34" charset="0"/>
              </a:rPr>
              <a:t> </a:t>
            </a:r>
          </a:p>
          <a:p>
            <a:endParaRPr lang="en-US" dirty="0"/>
          </a:p>
        </p:txBody>
      </p:sp>
      <p:sp>
        <p:nvSpPr>
          <p:cNvPr id="7" name="TextBox 6">
            <a:extLst>
              <a:ext uri="{FF2B5EF4-FFF2-40B4-BE49-F238E27FC236}">
                <a16:creationId xmlns:a16="http://schemas.microsoft.com/office/drawing/2014/main" id="{44B2FC14-EDA7-40A5-824D-7825286E29CC}"/>
              </a:ext>
            </a:extLst>
          </p:cNvPr>
          <p:cNvSpPr txBox="1"/>
          <p:nvPr/>
        </p:nvSpPr>
        <p:spPr>
          <a:xfrm>
            <a:off x="77851" y="6151164"/>
            <a:ext cx="11967584" cy="646331"/>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b="1" dirty="0">
                <a:latin typeface="Arial" panose="020B0604020202020204" pitchFamily="34" charset="0"/>
                <a:cs typeface="Arial" panose="020B0604020202020204" pitchFamily="34" charset="0"/>
              </a:rPr>
              <a:t>The care team should investigate the possible underlying causes of sleep disturbance and trial non-pharmacological strategies first</a:t>
            </a:r>
          </a:p>
        </p:txBody>
      </p:sp>
    </p:spTree>
    <p:extLst>
      <p:ext uri="{BB962C8B-B14F-4D97-AF65-F5344CB8AC3E}">
        <p14:creationId xmlns:p14="http://schemas.microsoft.com/office/powerpoint/2010/main" val="2574505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BB3820-3C1E-43C3-8F4C-1A6B9715A90A}"/>
              </a:ext>
            </a:extLst>
          </p:cNvPr>
          <p:cNvSpPr>
            <a:spLocks noGrp="1"/>
          </p:cNvSpPr>
          <p:nvPr>
            <p:ph type="body" sz="quarter" idx="13"/>
          </p:nvPr>
        </p:nvSpPr>
        <p:spPr/>
        <p:txBody>
          <a:bodyPr/>
          <a:lstStyle/>
          <a:p>
            <a:r>
              <a:rPr lang="en-AU" dirty="0"/>
              <a:t>Review of case</a:t>
            </a:r>
            <a:r>
              <a:rPr lang="en-US" dirty="0"/>
              <a:t> study questions</a:t>
            </a:r>
          </a:p>
        </p:txBody>
      </p:sp>
      <p:sp>
        <p:nvSpPr>
          <p:cNvPr id="4" name="Text Placeholder 3">
            <a:extLst>
              <a:ext uri="{FF2B5EF4-FFF2-40B4-BE49-F238E27FC236}">
                <a16:creationId xmlns:a16="http://schemas.microsoft.com/office/drawing/2014/main" id="{034A43A8-BE39-408D-9BE8-0C65D2CC998A}"/>
              </a:ext>
            </a:extLst>
          </p:cNvPr>
          <p:cNvSpPr>
            <a:spLocks noGrp="1"/>
          </p:cNvSpPr>
          <p:nvPr>
            <p:ph type="body" sz="quarter" idx="14"/>
          </p:nvPr>
        </p:nvSpPr>
        <p:spPr>
          <a:xfrm>
            <a:off x="306060" y="1347347"/>
            <a:ext cx="10809615" cy="401647"/>
          </a:xfrm>
        </p:spPr>
        <p:txBody>
          <a:bodyPr/>
          <a:lstStyle/>
          <a:p>
            <a:r>
              <a:rPr lang="en-AU" dirty="0"/>
              <a:t>Question 2. Do you agree or disagree with Jenny’s sentiments? What would you communicate and document in this situation?</a:t>
            </a:r>
          </a:p>
        </p:txBody>
      </p:sp>
      <p:sp>
        <p:nvSpPr>
          <p:cNvPr id="6" name="Text Placeholder 1">
            <a:extLst>
              <a:ext uri="{FF2B5EF4-FFF2-40B4-BE49-F238E27FC236}">
                <a16:creationId xmlns:a16="http://schemas.microsoft.com/office/drawing/2014/main" id="{F8A3ADFD-194D-43DC-9B3A-A2863945BAC2}"/>
              </a:ext>
            </a:extLst>
          </p:cNvPr>
          <p:cNvSpPr>
            <a:spLocks noGrp="1"/>
          </p:cNvSpPr>
          <p:nvPr>
            <p:ph type="body" sz="quarter" idx="11"/>
          </p:nvPr>
        </p:nvSpPr>
        <p:spPr>
          <a:xfrm>
            <a:off x="306060" y="978761"/>
            <a:ext cx="7451725" cy="466468"/>
          </a:xfrm>
        </p:spPr>
        <p:txBody>
          <a:bodyPr/>
          <a:lstStyle/>
          <a:p>
            <a:r>
              <a:rPr lang="en-AU" dirty="0"/>
              <a:t>Group Discussion</a:t>
            </a:r>
          </a:p>
        </p:txBody>
      </p:sp>
      <p:sp>
        <p:nvSpPr>
          <p:cNvPr id="5" name="Rectangle 4">
            <a:extLst>
              <a:ext uri="{FF2B5EF4-FFF2-40B4-BE49-F238E27FC236}">
                <a16:creationId xmlns:a16="http://schemas.microsoft.com/office/drawing/2014/main" id="{68B1CBBB-52CC-F448-8776-510E9B4A8238}"/>
              </a:ext>
            </a:extLst>
          </p:cNvPr>
          <p:cNvSpPr/>
          <p:nvPr/>
        </p:nvSpPr>
        <p:spPr>
          <a:xfrm>
            <a:off x="306061" y="2032440"/>
            <a:ext cx="11361683" cy="4493538"/>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Communication and documentation steps</a:t>
            </a:r>
          </a:p>
          <a:p>
            <a:endParaRPr lang="en-AU" sz="1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dirty="0">
                <a:latin typeface="Arial" panose="020B0604020202020204" pitchFamily="34" charset="0"/>
                <a:cs typeface="Arial" panose="020B0604020202020204" pitchFamily="34" charset="0"/>
              </a:rPr>
              <a:t>Contact the prescriber</a:t>
            </a:r>
          </a:p>
          <a:p>
            <a:pPr marL="800100" lvl="1" indent="-342900">
              <a:buFont typeface="Wingdings" panose="05000000000000000000" pitchFamily="2" charset="2"/>
              <a:buChar char="q"/>
            </a:pPr>
            <a:r>
              <a:rPr lang="en-AU" sz="1400" i="1" dirty="0">
                <a:latin typeface="Arial" panose="020B0604020202020204" pitchFamily="34" charset="0"/>
                <a:cs typeface="Arial" panose="020B0604020202020204" pitchFamily="34" charset="0"/>
              </a:rPr>
              <a:t>Contacted Dr. Mary. She will speak with Jack’s older person psychiatrist, Dr. Geffery Miles for advice</a:t>
            </a:r>
          </a:p>
          <a:p>
            <a:pPr marL="342900" indent="-342900">
              <a:buFont typeface="Wingdings" panose="05000000000000000000" pitchFamily="2" charset="2"/>
              <a:buChar char="q"/>
            </a:pPr>
            <a:endParaRPr lang="en-AU" sz="15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q"/>
            </a:pPr>
            <a:r>
              <a:rPr lang="en-AU" sz="1800" dirty="0">
                <a:effectLst/>
                <a:latin typeface="Arial" panose="020B0604020202020204" pitchFamily="34" charset="0"/>
                <a:ea typeface="Calibri" panose="020F0502020204030204" pitchFamily="34" charset="0"/>
                <a:cs typeface="Times New Roman" panose="02020603050405020304" pitchFamily="18" charset="0"/>
              </a:rPr>
              <a:t>Document your observations</a:t>
            </a:r>
          </a:p>
          <a:p>
            <a:pPr marL="800100" lvl="1" indent="-342900">
              <a:buFont typeface="Wingdings" panose="05000000000000000000" pitchFamily="2" charset="2"/>
              <a:buChar char="q"/>
            </a:pPr>
            <a:r>
              <a:rPr lang="en-AU" dirty="0">
                <a:effectLst/>
                <a:latin typeface="Arial" panose="020B0604020202020204" pitchFamily="34" charset="0"/>
                <a:ea typeface="Calibri" panose="020F0502020204030204" pitchFamily="34" charset="0"/>
                <a:cs typeface="Times New Roman" panose="02020603050405020304" pitchFamily="18" charset="0"/>
              </a:rPr>
              <a:t>The </a:t>
            </a:r>
            <a:r>
              <a:rPr lang="en-AU"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discontinuation symptom should be quantified and documented in the medical record, nursing progress notes and behaviour support plan where applicable</a:t>
            </a:r>
            <a:endParaRPr lang="en-AU"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dirty="0">
                <a:latin typeface="Arial" panose="020B0604020202020204" pitchFamily="34" charset="0"/>
                <a:cs typeface="Arial" panose="020B0604020202020204" pitchFamily="34" charset="0"/>
              </a:rPr>
              <a:t>Document conversation with prescriber and plan going forward</a:t>
            </a:r>
          </a:p>
          <a:p>
            <a:pPr marL="800100" lvl="1" indent="-342900">
              <a:buFont typeface="Wingdings" pitchFamily="2" charset="2"/>
              <a:buChar char="§"/>
            </a:pPr>
            <a:r>
              <a:rPr lang="en-AU" sz="1400" i="1" dirty="0">
                <a:solidFill>
                  <a:srgbClr val="000000"/>
                </a:solidFill>
                <a:latin typeface="Arial" panose="020B0604020202020204" pitchFamily="34" charset="0"/>
                <a:cs typeface="Arial" panose="020B0604020202020204" pitchFamily="34" charset="0"/>
              </a:rPr>
              <a:t>Dr. Mary contacted Dr. Geffery Miles. After discussion about Jack’s symptoms, Dr. Geffery feels Jack may be experiencing a discontinuation symptom. Dr. Geffery requested to increase citalopram back to previous dose with a plan to review Jack in four days</a:t>
            </a:r>
            <a:endParaRPr lang="en-AU" sz="1400" i="1" dirty="0">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dirty="0">
                <a:latin typeface="Arial" panose="020B0604020202020204" pitchFamily="34" charset="0"/>
                <a:cs typeface="Arial" panose="020B0604020202020204" pitchFamily="34" charset="0"/>
              </a:rPr>
              <a:t>Notify entire care team</a:t>
            </a:r>
          </a:p>
          <a:p>
            <a:pPr marL="800100" lvl="1" indent="-342900">
              <a:buFont typeface="Wingdings" panose="05000000000000000000" pitchFamily="2" charset="2"/>
              <a:buChar char="q"/>
            </a:pPr>
            <a:r>
              <a:rPr lang="en-AU" sz="1400" i="1" dirty="0">
                <a:latin typeface="Arial" panose="020B0604020202020204" pitchFamily="34" charset="0"/>
                <a:cs typeface="Arial" panose="020B0604020202020204" pitchFamily="34" charset="0"/>
              </a:rPr>
              <a:t>Spoke with pharmacist Richard and notified him of the updated tapering plan. Richard to dispense new strength of citalopram for Jack</a:t>
            </a:r>
          </a:p>
          <a:p>
            <a:pPr marL="342900" indent="-342900">
              <a:buFont typeface="Wingdings" panose="05000000000000000000" pitchFamily="2" charset="2"/>
              <a:buChar char="q"/>
            </a:pPr>
            <a:endParaRPr lang="en-AU" sz="15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r>
              <a:rPr lang="en-AU" dirty="0">
                <a:latin typeface="Arial" panose="020B0604020202020204" pitchFamily="34" charset="0"/>
                <a:cs typeface="Arial" panose="020B0604020202020204" pitchFamily="34" charset="0"/>
              </a:rPr>
              <a:t>Recommend a medication review</a:t>
            </a:r>
          </a:p>
        </p:txBody>
      </p:sp>
    </p:spTree>
    <p:extLst>
      <p:ext uri="{BB962C8B-B14F-4D97-AF65-F5344CB8AC3E}">
        <p14:creationId xmlns:p14="http://schemas.microsoft.com/office/powerpoint/2010/main" val="1510505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C2293F-4A10-7C52-95CD-944B53980769}"/>
              </a:ext>
            </a:extLst>
          </p:cNvPr>
          <p:cNvSpPr>
            <a:spLocks noGrp="1"/>
          </p:cNvSpPr>
          <p:nvPr>
            <p:ph type="body" sz="quarter" idx="13"/>
          </p:nvPr>
        </p:nvSpPr>
        <p:spPr/>
        <p:txBody>
          <a:bodyPr/>
          <a:lstStyle/>
          <a:p>
            <a:r>
              <a:rPr lang="en-US" dirty="0"/>
              <a:t>Update on Jack</a:t>
            </a:r>
          </a:p>
        </p:txBody>
      </p:sp>
      <p:sp>
        <p:nvSpPr>
          <p:cNvPr id="5" name="Text Placeholder 4">
            <a:extLst>
              <a:ext uri="{FF2B5EF4-FFF2-40B4-BE49-F238E27FC236}">
                <a16:creationId xmlns:a16="http://schemas.microsoft.com/office/drawing/2014/main" id="{CEE28294-AA32-C97F-6141-9844BB5BA5FB}"/>
              </a:ext>
            </a:extLst>
          </p:cNvPr>
          <p:cNvSpPr>
            <a:spLocks noGrp="1"/>
          </p:cNvSpPr>
          <p:nvPr>
            <p:ph type="body" sz="quarter" idx="16"/>
          </p:nvPr>
        </p:nvSpPr>
        <p:spPr>
          <a:xfrm>
            <a:off x="306061" y="2084120"/>
            <a:ext cx="6795384" cy="3699165"/>
          </a:xfrm>
        </p:spPr>
        <p:txBody>
          <a:bodyPr/>
          <a:lstStyle/>
          <a:p>
            <a:pPr marL="0" indent="0">
              <a:lnSpc>
                <a:spcPct val="107000"/>
              </a:lnSpc>
              <a:spcAft>
                <a:spcPts val="800"/>
              </a:spcAft>
              <a:buNone/>
            </a:pPr>
            <a:r>
              <a:rPr lang="en-AU" sz="1800" dirty="0">
                <a:solidFill>
                  <a:srgbClr val="000000"/>
                </a:solidFill>
                <a:effectLst/>
                <a:ea typeface="Calibri" panose="020F0502020204030204" pitchFamily="34" charset="0"/>
              </a:rPr>
              <a:t>Dr. Geffery reviews Jack and decides to slow the tapering schedule further. The entire care team work together to implement non-pharmacological strategies throughout the discontinuation process</a:t>
            </a:r>
          </a:p>
          <a:p>
            <a:pPr marL="0" indent="0">
              <a:lnSpc>
                <a:spcPct val="107000"/>
              </a:lnSpc>
              <a:spcAft>
                <a:spcPts val="800"/>
              </a:spcAft>
              <a:buNone/>
            </a:pPr>
            <a:r>
              <a:rPr lang="en-AU" sz="1800" dirty="0">
                <a:solidFill>
                  <a:srgbClr val="000000"/>
                </a:solidFill>
                <a:effectLst/>
                <a:ea typeface="Calibri" panose="020F0502020204030204" pitchFamily="34" charset="0"/>
              </a:rPr>
              <a:t>After a few months, Jack successfully discontinues his antidepressant. Jack’s son, David comments, </a:t>
            </a:r>
          </a:p>
          <a:p>
            <a:pPr marL="0" indent="0" algn="ctr">
              <a:lnSpc>
                <a:spcPct val="107000"/>
              </a:lnSpc>
              <a:spcAft>
                <a:spcPts val="800"/>
              </a:spcAft>
              <a:buNone/>
            </a:pPr>
            <a:r>
              <a:rPr lang="en-AU" sz="1800" i="1" dirty="0">
                <a:solidFill>
                  <a:srgbClr val="0070C0"/>
                </a:solidFill>
                <a:effectLst/>
                <a:ea typeface="Calibri" panose="020F0502020204030204" pitchFamily="34" charset="0"/>
              </a:rPr>
              <a:t>“Dad is doing great since stopping his antidepressant. It was a slow process, but it was worth it. It’s been 12 months since Dad stopped his citalopram. It is fantastic to see him chatting with other residents and dropping off newspapers to them in the morning. It reminds him of the good old days when he was a mailman!”</a:t>
            </a:r>
          </a:p>
          <a:p>
            <a:endParaRPr lang="en-US" dirty="0"/>
          </a:p>
        </p:txBody>
      </p:sp>
      <p:sp>
        <p:nvSpPr>
          <p:cNvPr id="7" name="TextBox 6">
            <a:extLst>
              <a:ext uri="{FF2B5EF4-FFF2-40B4-BE49-F238E27FC236}">
                <a16:creationId xmlns:a16="http://schemas.microsoft.com/office/drawing/2014/main" id="{2119F00A-AC6A-CF3C-5B35-66FF72BCD728}"/>
              </a:ext>
            </a:extLst>
          </p:cNvPr>
          <p:cNvSpPr txBox="1"/>
          <p:nvPr/>
        </p:nvSpPr>
        <p:spPr>
          <a:xfrm>
            <a:off x="7515393" y="5314687"/>
            <a:ext cx="3147934"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Image from </a:t>
            </a:r>
            <a:r>
              <a:rPr lang="en-US" sz="900" i="1" dirty="0" err="1">
                <a:latin typeface="Arial" panose="020B0604020202020204" pitchFamily="34" charset="0"/>
                <a:cs typeface="Arial" panose="020B0604020202020204" pitchFamily="34" charset="0"/>
              </a:rPr>
              <a:t>freepik</a:t>
            </a:r>
            <a:endParaRPr lang="en-US" sz="900" i="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7B8D656-C609-4A04-9657-F99ABADEA45E}"/>
              </a:ext>
            </a:extLst>
          </p:cNvPr>
          <p:cNvPicPr>
            <a:picLocks noChangeAspect="1"/>
          </p:cNvPicPr>
          <p:nvPr/>
        </p:nvPicPr>
        <p:blipFill>
          <a:blip r:embed="rId3"/>
          <a:stretch>
            <a:fillRect/>
          </a:stretch>
        </p:blipFill>
        <p:spPr>
          <a:xfrm>
            <a:off x="7515393" y="2279630"/>
            <a:ext cx="4462175" cy="2968749"/>
          </a:xfrm>
          <a:prstGeom prst="rect">
            <a:avLst/>
          </a:prstGeom>
        </p:spPr>
      </p:pic>
    </p:spTree>
    <p:extLst>
      <p:ext uri="{BB962C8B-B14F-4D97-AF65-F5344CB8AC3E}">
        <p14:creationId xmlns:p14="http://schemas.microsoft.com/office/powerpoint/2010/main" val="168965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p:txBody>
          <a:bodyPr/>
          <a:lstStyle/>
          <a:p>
            <a:r>
              <a:rPr lang="en-AU" dirty="0"/>
              <a:t>Take home messages</a:t>
            </a:r>
            <a:endParaRPr lang="en-AU" dirty="0">
              <a:solidFill>
                <a:srgbClr val="FF0000"/>
              </a:solidFill>
            </a:endParaRPr>
          </a:p>
        </p:txBody>
      </p:sp>
      <p:sp>
        <p:nvSpPr>
          <p:cNvPr id="5" name="Text Placeholder 4">
            <a:extLst>
              <a:ext uri="{FF2B5EF4-FFF2-40B4-BE49-F238E27FC236}">
                <a16:creationId xmlns:a16="http://schemas.microsoft.com/office/drawing/2014/main" id="{020BF797-4620-4F68-8E7B-D15C800667EF}"/>
              </a:ext>
            </a:extLst>
          </p:cNvPr>
          <p:cNvSpPr>
            <a:spLocks noGrp="1"/>
          </p:cNvSpPr>
          <p:nvPr>
            <p:ph type="body" sz="quarter" idx="16"/>
          </p:nvPr>
        </p:nvSpPr>
        <p:spPr>
          <a:xfrm>
            <a:off x="1246161" y="1358537"/>
            <a:ext cx="9145725" cy="5094514"/>
          </a:xfrm>
        </p:spPr>
        <p:txBody>
          <a:bodyPr/>
          <a:lstStyle/>
          <a:p>
            <a:pPr marL="342900" lvl="0" indent="-342900">
              <a:buFont typeface="Symbol" pitchFamily="2" charset="2"/>
              <a:buChar char=""/>
            </a:pPr>
            <a:r>
              <a:rPr lang="en-AU" sz="1800" dirty="0">
                <a:effectLst/>
                <a:ea typeface="Times New Roman" panose="02020603050405020304" pitchFamily="18" charset="0"/>
              </a:rPr>
              <a:t>Antidepressant discontinuation should be individualised to the person living with dementia</a:t>
            </a:r>
          </a:p>
          <a:p>
            <a:pPr lvl="0"/>
            <a:endParaRPr lang="en-AU" sz="1800" dirty="0"/>
          </a:p>
          <a:p>
            <a:pPr marL="342900" lvl="0" indent="-342900">
              <a:buFont typeface="Symbol" pitchFamily="2" charset="2"/>
              <a:buChar char=""/>
            </a:pPr>
            <a:r>
              <a:rPr lang="en-AU" sz="1800" dirty="0">
                <a:effectLst/>
                <a:ea typeface="Times New Roman" panose="02020603050405020304" pitchFamily="18" charset="0"/>
              </a:rPr>
              <a:t>There are many prompts for antidepressant discontinuation including:</a:t>
            </a:r>
          </a:p>
          <a:p>
            <a:pPr marL="742950" lvl="1" indent="-285750">
              <a:buFont typeface="Courier New" panose="02070309020205020404" pitchFamily="49" charset="0"/>
              <a:buChar char="o"/>
            </a:pPr>
            <a:r>
              <a:rPr lang="en-AU" sz="1800" dirty="0">
                <a:effectLst/>
                <a:latin typeface="Arial" panose="020B0604020202020204" pitchFamily="34" charset="0"/>
                <a:ea typeface="Times New Roman" panose="02020603050405020304" pitchFamily="18" charset="0"/>
                <a:cs typeface="Arial" panose="020B0604020202020204" pitchFamily="34" charset="0"/>
              </a:rPr>
              <a:t>The person living with dementia is experiencing an adverse event or at risk of experiencing an adverse event</a:t>
            </a:r>
          </a:p>
          <a:p>
            <a:pPr marL="742950" lvl="1" indent="-285750">
              <a:buFont typeface="Courier New" panose="02070309020205020404" pitchFamily="49" charset="0"/>
              <a:buChar char="o"/>
            </a:pPr>
            <a:r>
              <a:rPr lang="en-AU" sz="1800" dirty="0">
                <a:latin typeface="Arial" panose="020B0604020202020204" pitchFamily="34" charset="0"/>
                <a:ea typeface="Times New Roman" panose="02020603050405020304" pitchFamily="18" charset="0"/>
                <a:cs typeface="Arial" panose="020B0604020202020204" pitchFamily="34" charset="0"/>
              </a:rPr>
              <a:t>The target symptom</a:t>
            </a:r>
            <a:r>
              <a:rPr lang="en-AU" sz="1800" dirty="0">
                <a:effectLst/>
                <a:latin typeface="Arial" panose="020B0604020202020204" pitchFamily="34" charset="0"/>
                <a:ea typeface="Times New Roman" panose="02020603050405020304" pitchFamily="18" charset="0"/>
                <a:cs typeface="Arial" panose="020B0604020202020204" pitchFamily="34" charset="0"/>
              </a:rPr>
              <a:t> has not improved</a:t>
            </a:r>
          </a:p>
          <a:p>
            <a:pPr marL="742950" lvl="1" indent="-285750">
              <a:buFont typeface="Courier New" panose="02070309020205020404" pitchFamily="49" charset="0"/>
              <a:buChar char="o"/>
            </a:pPr>
            <a:r>
              <a:rPr lang="en-AU" sz="1800" dirty="0">
                <a:latin typeface="Arial" panose="020B0604020202020204" pitchFamily="34" charset="0"/>
                <a:ea typeface="Times New Roman" panose="02020603050405020304" pitchFamily="18" charset="0"/>
                <a:cs typeface="Arial" panose="020B0604020202020204" pitchFamily="34" charset="0"/>
              </a:rPr>
              <a:t>The antidepressant is not used for an appropriate reason e.g. sleep disturbances</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lvl="0"/>
            <a:endParaRPr lang="en-AU" sz="1800" dirty="0"/>
          </a:p>
          <a:p>
            <a:pPr marL="342900" lvl="0" indent="-342900">
              <a:buFont typeface="Symbol" pitchFamily="2" charset="2"/>
              <a:buChar char=""/>
            </a:pPr>
            <a:r>
              <a:rPr lang="en-AU" sz="1800" dirty="0">
                <a:effectLst/>
                <a:ea typeface="Times New Roman" panose="02020603050405020304" pitchFamily="18" charset="0"/>
              </a:rPr>
              <a:t>While </a:t>
            </a:r>
            <a:r>
              <a:rPr lang="en-AU" sz="1800">
                <a:effectLst/>
                <a:ea typeface="Times New Roman" panose="02020603050405020304" pitchFamily="18" charset="0"/>
              </a:rPr>
              <a:t>an antidepressant </a:t>
            </a:r>
            <a:r>
              <a:rPr lang="en-AU" sz="1800" dirty="0">
                <a:effectLst/>
                <a:ea typeface="Times New Roman" panose="02020603050405020304" pitchFamily="18" charset="0"/>
              </a:rPr>
              <a:t>is slowly stopped, all staff should monitor for:</a:t>
            </a:r>
          </a:p>
          <a:p>
            <a:pPr marL="742950" lvl="1" indent="-285750">
              <a:buFont typeface="Courier New" panose="02070309020205020404" pitchFamily="49" charset="0"/>
              <a:buChar char="o"/>
            </a:pPr>
            <a:r>
              <a:rPr lang="en-AU" sz="1800" dirty="0">
                <a:effectLst/>
                <a:latin typeface="Arial" panose="020B0604020202020204" pitchFamily="34" charset="0"/>
                <a:ea typeface="Times New Roman" panose="02020603050405020304" pitchFamily="18" charset="0"/>
                <a:cs typeface="Arial" panose="020B0604020202020204" pitchFamily="34" charset="0"/>
              </a:rPr>
              <a:t>The effect on the person’s specific changed behaviour (</a:t>
            </a:r>
            <a:r>
              <a:rPr lang="en-AU" sz="1800" b="1" dirty="0">
                <a:effectLst/>
                <a:latin typeface="Arial" panose="020B0604020202020204" pitchFamily="34" charset="0"/>
                <a:ea typeface="Times New Roman" panose="02020603050405020304" pitchFamily="18" charset="0"/>
                <a:cs typeface="Arial" panose="020B0604020202020204" pitchFamily="34" charset="0"/>
              </a:rPr>
              <a:t>target symptom</a:t>
            </a:r>
            <a:r>
              <a:rPr lang="en-AU" sz="1800" dirty="0">
                <a:effectLst/>
                <a:latin typeface="Arial" panose="020B0604020202020204" pitchFamily="34" charset="0"/>
                <a:ea typeface="Times New Roman" panose="02020603050405020304" pitchFamily="18" charset="0"/>
                <a:cs typeface="Arial" panose="020B0604020202020204" pitchFamily="34" charset="0"/>
              </a:rPr>
              <a:t>)</a:t>
            </a:r>
          </a:p>
          <a:p>
            <a:pPr marL="742950" lvl="1" indent="-285750">
              <a:buFont typeface="Courier New" panose="02070309020205020404" pitchFamily="49" charset="0"/>
              <a:buChar char="o"/>
            </a:pPr>
            <a:r>
              <a:rPr lang="en-US" sz="1800" dirty="0">
                <a:effectLst/>
                <a:latin typeface="Arial" panose="020B0604020202020204" pitchFamily="34" charset="0"/>
                <a:ea typeface="Times New Roman" panose="02020603050405020304" pitchFamily="18" charset="0"/>
                <a:cs typeface="Arial" panose="020B0604020202020204" pitchFamily="34" charset="0"/>
              </a:rPr>
              <a:t>Unpleasant reaction that may happen during the process of stopping a medication (</a:t>
            </a:r>
            <a:r>
              <a:rPr lang="en-US" sz="1800" b="1" dirty="0">
                <a:effectLst/>
                <a:latin typeface="Arial" panose="020B0604020202020204" pitchFamily="34" charset="0"/>
                <a:ea typeface="Times New Roman" panose="02020603050405020304" pitchFamily="18" charset="0"/>
                <a:cs typeface="Arial" panose="020B0604020202020204" pitchFamily="34" charset="0"/>
              </a:rPr>
              <a:t>discontinuation symptoms</a:t>
            </a:r>
            <a:r>
              <a:rPr lang="en-US" sz="1800" dirty="0">
                <a:effectLst/>
                <a:latin typeface="Arial" panose="020B0604020202020204" pitchFamily="34" charset="0"/>
                <a:ea typeface="Times New Roman" panose="02020603050405020304" pitchFamily="18" charset="0"/>
                <a:cs typeface="Arial" panose="020B0604020202020204" pitchFamily="34" charset="0"/>
              </a:rPr>
              <a:t>)</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buFont typeface="Courier New" panose="02070309020205020404" pitchFamily="49" charset="0"/>
              <a:buChar char="o"/>
            </a:pPr>
            <a:r>
              <a:rPr lang="en-AU" sz="1800" b="1" dirty="0">
                <a:effectLst/>
                <a:latin typeface="Arial" panose="020B0604020202020204" pitchFamily="34" charset="0"/>
                <a:ea typeface="Times New Roman" panose="02020603050405020304" pitchFamily="18" charset="0"/>
                <a:cs typeface="Arial" panose="020B0604020202020204" pitchFamily="34" charset="0"/>
              </a:rPr>
              <a:t>Benefits</a:t>
            </a:r>
            <a:r>
              <a:rPr lang="en-AU" sz="1800" dirty="0">
                <a:effectLst/>
                <a:latin typeface="Arial" panose="020B0604020202020204" pitchFamily="34" charset="0"/>
                <a:ea typeface="Times New Roman" panose="02020603050405020304" pitchFamily="18" charset="0"/>
                <a:cs typeface="Arial" panose="020B0604020202020204" pitchFamily="34" charset="0"/>
              </a:rPr>
              <a:t> of discontinuation</a:t>
            </a:r>
          </a:p>
          <a:p>
            <a:pPr lvl="0"/>
            <a:endParaRPr lang="en-AU" sz="1800" dirty="0"/>
          </a:p>
          <a:p>
            <a:endParaRPr lang="en-AU" dirty="0"/>
          </a:p>
        </p:txBody>
      </p:sp>
      <p:pic>
        <p:nvPicPr>
          <p:cNvPr id="2" name="Picture 1">
            <a:extLst>
              <a:ext uri="{FF2B5EF4-FFF2-40B4-BE49-F238E27FC236}">
                <a16:creationId xmlns:a16="http://schemas.microsoft.com/office/drawing/2014/main" id="{9E8BAC6E-4D4A-4A13-98F7-A0E3956D374E}"/>
              </a:ext>
            </a:extLst>
          </p:cNvPr>
          <p:cNvPicPr>
            <a:picLocks noChangeAspect="1"/>
          </p:cNvPicPr>
          <p:nvPr/>
        </p:nvPicPr>
        <p:blipFill rotWithShape="1">
          <a:blip r:embed="rId2">
            <a:biLevel thresh="50000"/>
          </a:blip>
          <a:srcRect r="7631"/>
          <a:stretch/>
        </p:blipFill>
        <p:spPr>
          <a:xfrm>
            <a:off x="144612" y="4572560"/>
            <a:ext cx="1151068" cy="1196481"/>
          </a:xfrm>
          <a:prstGeom prst="rect">
            <a:avLst/>
          </a:prstGeom>
        </p:spPr>
      </p:pic>
      <p:pic>
        <p:nvPicPr>
          <p:cNvPr id="4" name="Picture 3">
            <a:extLst>
              <a:ext uri="{FF2B5EF4-FFF2-40B4-BE49-F238E27FC236}">
                <a16:creationId xmlns:a16="http://schemas.microsoft.com/office/drawing/2014/main" id="{B6332CE9-79E8-4077-BA1F-C4D49732AD3E}"/>
              </a:ext>
            </a:extLst>
          </p:cNvPr>
          <p:cNvPicPr>
            <a:picLocks noChangeAspect="1"/>
          </p:cNvPicPr>
          <p:nvPr/>
        </p:nvPicPr>
        <p:blipFill rotWithShape="1">
          <a:blip r:embed="rId3">
            <a:biLevel thresh="50000"/>
          </a:blip>
          <a:srcRect l="11109" t="11114" r="12580" b="11315"/>
          <a:stretch/>
        </p:blipFill>
        <p:spPr>
          <a:xfrm>
            <a:off x="194130" y="1358537"/>
            <a:ext cx="1052031" cy="902409"/>
          </a:xfrm>
          <a:prstGeom prst="rect">
            <a:avLst/>
          </a:prstGeom>
        </p:spPr>
      </p:pic>
      <p:pic>
        <p:nvPicPr>
          <p:cNvPr id="6" name="Picture 5">
            <a:extLst>
              <a:ext uri="{FF2B5EF4-FFF2-40B4-BE49-F238E27FC236}">
                <a16:creationId xmlns:a16="http://schemas.microsoft.com/office/drawing/2014/main" id="{22065AD4-603D-4260-A562-44A0D22EE7C0}"/>
              </a:ext>
            </a:extLst>
          </p:cNvPr>
          <p:cNvPicPr>
            <a:picLocks noChangeAspect="1"/>
          </p:cNvPicPr>
          <p:nvPr/>
        </p:nvPicPr>
        <p:blipFill rotWithShape="1">
          <a:blip r:embed="rId4">
            <a:biLevel thresh="25000"/>
          </a:blip>
          <a:srcRect l="8072" t="3683" r="6447" b="4649"/>
          <a:stretch/>
        </p:blipFill>
        <p:spPr>
          <a:xfrm>
            <a:off x="95093" y="2478547"/>
            <a:ext cx="1151068" cy="1413487"/>
          </a:xfrm>
          <a:prstGeom prst="rect">
            <a:avLst/>
          </a:prstGeom>
        </p:spPr>
      </p:pic>
      <p:sp>
        <p:nvSpPr>
          <p:cNvPr id="7" name="TextBox 6">
            <a:extLst>
              <a:ext uri="{FF2B5EF4-FFF2-40B4-BE49-F238E27FC236}">
                <a16:creationId xmlns:a16="http://schemas.microsoft.com/office/drawing/2014/main" id="{B659C2F9-2725-A522-6C03-C9CD34BE0D99}"/>
              </a:ext>
            </a:extLst>
          </p:cNvPr>
          <p:cNvSpPr txBox="1"/>
          <p:nvPr/>
        </p:nvSpPr>
        <p:spPr>
          <a:xfrm>
            <a:off x="720145" y="5916677"/>
            <a:ext cx="10597201" cy="646331"/>
          </a:xfrm>
          <a:prstGeom prst="rect">
            <a:avLst/>
          </a:prstGeom>
          <a:solidFill>
            <a:schemeClr val="accent5">
              <a:lumMod val="20000"/>
              <a:lumOff val="80000"/>
            </a:schemeClr>
          </a:solidFill>
          <a:ln w="28575">
            <a:solidFill>
              <a:schemeClr val="bg1"/>
            </a:solidFill>
          </a:ln>
        </p:spPr>
        <p:txBody>
          <a:bodyPr wrap="square" rtlCol="0">
            <a:spAutoFit/>
          </a:bodyPr>
          <a:lstStyle/>
          <a:p>
            <a:pPr algn="ctr"/>
            <a:r>
              <a:rPr lang="en-AU" b="1" dirty="0">
                <a:latin typeface="Arial" panose="020B0604020202020204" pitchFamily="34" charset="0"/>
                <a:cs typeface="Arial" panose="020B0604020202020204" pitchFamily="34" charset="0"/>
              </a:rPr>
              <a:t>Non-pharmacological strategies should continue throughout the discontinuation process and after the antidepressant is stopped</a:t>
            </a:r>
          </a:p>
        </p:txBody>
      </p:sp>
    </p:spTree>
    <p:extLst>
      <p:ext uri="{BB962C8B-B14F-4D97-AF65-F5344CB8AC3E}">
        <p14:creationId xmlns:p14="http://schemas.microsoft.com/office/powerpoint/2010/main" val="3887571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A9B1FEC-EA11-4C74-8702-A4F44789075B}"/>
              </a:ext>
            </a:extLst>
          </p:cNvPr>
          <p:cNvSpPr>
            <a:spLocks noGrp="1"/>
          </p:cNvSpPr>
          <p:nvPr>
            <p:ph type="body" sz="quarter" idx="11"/>
          </p:nvPr>
        </p:nvSpPr>
        <p:spPr/>
        <p:txBody>
          <a:bodyPr/>
          <a:lstStyle/>
          <a:p>
            <a:r>
              <a:rPr lang="en-AU" dirty="0"/>
              <a:t>Dementia and changed behaviours</a:t>
            </a:r>
          </a:p>
        </p:txBody>
      </p:sp>
      <p:sp>
        <p:nvSpPr>
          <p:cNvPr id="7" name="Text Placeholder 6">
            <a:extLst>
              <a:ext uri="{FF2B5EF4-FFF2-40B4-BE49-F238E27FC236}">
                <a16:creationId xmlns:a16="http://schemas.microsoft.com/office/drawing/2014/main" id="{E60B677A-527A-4600-92F6-0394F60BEE7D}"/>
              </a:ext>
            </a:extLst>
          </p:cNvPr>
          <p:cNvSpPr>
            <a:spLocks noGrp="1"/>
          </p:cNvSpPr>
          <p:nvPr>
            <p:ph type="body" sz="quarter" idx="13"/>
          </p:nvPr>
        </p:nvSpPr>
        <p:spPr/>
        <p:txBody>
          <a:bodyPr/>
          <a:lstStyle/>
          <a:p>
            <a:r>
              <a:rPr lang="en-AU" dirty="0"/>
              <a:t>Introduction</a:t>
            </a:r>
          </a:p>
        </p:txBody>
      </p:sp>
      <p:sp>
        <p:nvSpPr>
          <p:cNvPr id="9" name="Text Placeholder 8">
            <a:extLst>
              <a:ext uri="{FF2B5EF4-FFF2-40B4-BE49-F238E27FC236}">
                <a16:creationId xmlns:a16="http://schemas.microsoft.com/office/drawing/2014/main" id="{39E34D9F-08B1-442C-83B0-E3AFE353CBD9}"/>
              </a:ext>
            </a:extLst>
          </p:cNvPr>
          <p:cNvSpPr>
            <a:spLocks noGrp="1"/>
          </p:cNvSpPr>
          <p:nvPr>
            <p:ph type="body" sz="quarter" idx="16"/>
          </p:nvPr>
        </p:nvSpPr>
        <p:spPr>
          <a:xfrm>
            <a:off x="306060" y="1779416"/>
            <a:ext cx="10815464" cy="3299167"/>
          </a:xfrm>
        </p:spPr>
        <p:txBody>
          <a:bodyPr/>
          <a:lstStyle/>
          <a:p>
            <a:r>
              <a:rPr lang="en-AU" dirty="0">
                <a:ea typeface="Calibri" panose="020F0502020204030204" pitchFamily="34" charset="0"/>
              </a:rPr>
              <a:t>People living with dementia often experience changed behaviours. Changed behaviours are diverse and may include:</a:t>
            </a:r>
          </a:p>
          <a:p>
            <a:endParaRPr lang="en-AU" sz="1000" dirty="0">
              <a:ea typeface="Calibri" panose="020F0502020204030204" pitchFamily="34" charset="0"/>
            </a:endParaRPr>
          </a:p>
          <a:p>
            <a:pPr lvl="1">
              <a:lnSpc>
                <a:spcPct val="100000"/>
              </a:lnSpc>
            </a:pPr>
            <a:r>
              <a:rPr lang="en-AU" sz="1800" b="1" dirty="0">
                <a:latin typeface="Arial" panose="020B0604020202020204" pitchFamily="34" charset="0"/>
                <a:cs typeface="Arial" panose="020B0604020202020204" pitchFamily="34" charset="0"/>
              </a:rPr>
              <a:t>Wandering</a:t>
            </a:r>
            <a:r>
              <a:rPr lang="en-AU" sz="1800" dirty="0">
                <a:latin typeface="Arial" panose="020B0604020202020204" pitchFamily="34" charset="0"/>
                <a:cs typeface="Arial" panose="020B0604020202020204" pitchFamily="34" charset="0"/>
              </a:rPr>
              <a:t> e.g. walking aimlessly and/or excessively, attempting to exit a safe location</a:t>
            </a:r>
            <a:r>
              <a:rPr lang="en-AU" sz="1800" baseline="30000" dirty="0">
                <a:latin typeface="Arial" panose="020B0604020202020204" pitchFamily="34" charset="0"/>
                <a:cs typeface="Arial" panose="020B0604020202020204" pitchFamily="34" charset="0"/>
              </a:rPr>
              <a:t>3</a:t>
            </a:r>
            <a:r>
              <a:rPr lang="en-AU" sz="1800" dirty="0">
                <a:latin typeface="Arial" panose="020B0604020202020204" pitchFamily="34" charset="0"/>
                <a:cs typeface="Arial" panose="020B0604020202020204" pitchFamily="34" charset="0"/>
              </a:rPr>
              <a:t> </a:t>
            </a:r>
          </a:p>
          <a:p>
            <a:pPr lvl="1">
              <a:lnSpc>
                <a:spcPct val="100000"/>
              </a:lnSpc>
            </a:pPr>
            <a:endParaRPr lang="en-AU" sz="2500" dirty="0">
              <a:latin typeface="Arial" panose="020B0604020202020204" pitchFamily="34" charset="0"/>
              <a:cs typeface="Arial" panose="020B0604020202020204" pitchFamily="34" charset="0"/>
            </a:endParaRPr>
          </a:p>
          <a:p>
            <a:pPr lvl="1">
              <a:lnSpc>
                <a:spcPct val="100000"/>
              </a:lnSpc>
            </a:pPr>
            <a:r>
              <a:rPr lang="en-AU" sz="1800" b="1" dirty="0">
                <a:latin typeface="Arial" panose="020B0604020202020204" pitchFamily="34" charset="0"/>
                <a:cs typeface="Arial" panose="020B0604020202020204" pitchFamily="34" charset="0"/>
              </a:rPr>
              <a:t>Anxiety </a:t>
            </a:r>
            <a:r>
              <a:rPr lang="en-AU" sz="1800" dirty="0">
                <a:latin typeface="Arial" panose="020B0604020202020204" pitchFamily="34" charset="0"/>
                <a:cs typeface="Arial" panose="020B0604020202020204" pitchFamily="34" charset="0"/>
              </a:rPr>
              <a:t>e.g. </a:t>
            </a:r>
            <a:r>
              <a:rPr lang="en-AU" sz="1800" dirty="0">
                <a:effectLst/>
                <a:latin typeface="Arial" panose="020B0604020202020204" pitchFamily="34" charset="0"/>
                <a:ea typeface="Calibri" panose="020F0502020204030204" pitchFamily="34" charset="0"/>
              </a:rPr>
              <a:t>thoughts of worry, fearfulness and behaviours such requests for reassurance</a:t>
            </a:r>
            <a:r>
              <a:rPr lang="en-AU" sz="1800" baseline="30000" dirty="0">
                <a:effectLst/>
                <a:latin typeface="Arial" panose="020B0604020202020204" pitchFamily="34" charset="0"/>
                <a:ea typeface="Calibri" panose="020F0502020204030204" pitchFamily="34" charset="0"/>
              </a:rPr>
              <a:t>2,3</a:t>
            </a:r>
            <a:r>
              <a:rPr lang="en-AU" sz="1800" dirty="0">
                <a:effectLst/>
                <a:latin typeface="Arial" panose="020B0604020202020204" pitchFamily="34" charset="0"/>
                <a:ea typeface="Calibri" panose="020F0502020204030204" pitchFamily="34" charset="0"/>
              </a:rPr>
              <a:t> </a:t>
            </a:r>
          </a:p>
          <a:p>
            <a:pPr lvl="1">
              <a:lnSpc>
                <a:spcPct val="100000"/>
              </a:lnSpc>
            </a:pPr>
            <a:endParaRPr lang="en-AU" sz="2500" dirty="0">
              <a:latin typeface="Arial" panose="020B0604020202020204" pitchFamily="34" charset="0"/>
              <a:ea typeface="Times New Roman" panose="02020603050405020304" pitchFamily="18" charset="0"/>
              <a:cs typeface="Arial" panose="020B0604020202020204" pitchFamily="34" charset="0"/>
            </a:endParaRPr>
          </a:p>
          <a:p>
            <a:pPr lvl="1">
              <a:lnSpc>
                <a:spcPct val="100000"/>
              </a:lnSpc>
            </a:pPr>
            <a:r>
              <a:rPr lang="en-AU" sz="1800" b="1" dirty="0">
                <a:latin typeface="Arial" panose="020B0604020202020204" pitchFamily="34" charset="0"/>
                <a:ea typeface="Times New Roman" panose="02020603050405020304" pitchFamily="18" charset="0"/>
                <a:cs typeface="Arial" panose="020B0604020202020204" pitchFamily="34" charset="0"/>
              </a:rPr>
              <a:t>Depressive symptoms</a:t>
            </a:r>
            <a:r>
              <a:rPr lang="en-AU" sz="1800" dirty="0">
                <a:latin typeface="Arial" panose="020B0604020202020204" pitchFamily="34" charset="0"/>
                <a:ea typeface="Times New Roman" panose="02020603050405020304" pitchFamily="18" charset="0"/>
                <a:cs typeface="Arial" panose="020B0604020202020204" pitchFamily="34" charset="0"/>
              </a:rPr>
              <a:t> e.g.</a:t>
            </a:r>
            <a:r>
              <a:rPr lang="en-AU" sz="1800" dirty="0">
                <a:effectLst/>
                <a:latin typeface="Arial" panose="020B0604020202020204" pitchFamily="34" charset="0"/>
                <a:ea typeface="Calibri" panose="020F0502020204030204" pitchFamily="34" charset="0"/>
              </a:rPr>
              <a:t> hopelessness, tearfulness, loss of interest, withdrawal, changes in appetite, sleep disturbances and suicide ideation (e.g. a person is thinking or planning to take their own life)</a:t>
            </a:r>
            <a:r>
              <a:rPr lang="en-AU" sz="1800" baseline="30000" dirty="0">
                <a:effectLst/>
                <a:latin typeface="Arial" panose="020B0604020202020204" pitchFamily="34" charset="0"/>
                <a:ea typeface="Calibri" panose="020F0502020204030204" pitchFamily="34" charset="0"/>
              </a:rPr>
              <a:t>2,3</a:t>
            </a:r>
            <a:r>
              <a:rPr lang="en-AU" sz="1800" dirty="0">
                <a:effectLst/>
                <a:latin typeface="Arial" panose="020B0604020202020204" pitchFamily="34" charset="0"/>
                <a:ea typeface="Calibri" panose="020F0502020204030204" pitchFamily="34" charset="0"/>
              </a:rPr>
              <a:t> </a:t>
            </a:r>
            <a:endParaRPr lang="en-AU" sz="1800" dirty="0">
              <a:effectLst/>
              <a:latin typeface="Arial" panose="020B0604020202020204" pitchFamily="34" charset="0"/>
              <a:ea typeface="Calibri" panose="020F0502020204030204" pitchFamily="34" charset="0"/>
              <a:cs typeface="Arial" panose="020B0604020202020204" pitchFamily="34" charset="0"/>
            </a:endParaRPr>
          </a:p>
          <a:p>
            <a:pPr lvl="1">
              <a:lnSpc>
                <a:spcPct val="100000"/>
              </a:lnSpc>
            </a:pPr>
            <a:endParaRPr lang="en-AU" sz="2500" dirty="0">
              <a:latin typeface="Arial" panose="020B0604020202020204" pitchFamily="34" charset="0"/>
              <a:ea typeface="Times New Roman" panose="02020603050405020304" pitchFamily="18" charset="0"/>
              <a:cs typeface="Arial" panose="020B0604020202020204" pitchFamily="34" charset="0"/>
            </a:endParaRPr>
          </a:p>
          <a:p>
            <a:pPr lvl="1">
              <a:lnSpc>
                <a:spcPct val="100000"/>
              </a:lnSpc>
            </a:pPr>
            <a:r>
              <a:rPr lang="en-AU" sz="1800" b="1" dirty="0">
                <a:latin typeface="Arial" panose="020B0604020202020204" pitchFamily="34" charset="0"/>
                <a:ea typeface="Times New Roman" panose="02020603050405020304" pitchFamily="18" charset="0"/>
                <a:cs typeface="Arial" panose="020B0604020202020204" pitchFamily="34" charset="0"/>
              </a:rPr>
              <a:t>Sleep disturbances </a:t>
            </a:r>
            <a:r>
              <a:rPr lang="en-AU" sz="1800" dirty="0">
                <a:latin typeface="Arial" panose="020B0604020202020204" pitchFamily="34" charset="0"/>
                <a:ea typeface="Times New Roman" panose="02020603050405020304" pitchFamily="18" charset="0"/>
                <a:cs typeface="Arial" panose="020B0604020202020204" pitchFamily="34" charset="0"/>
              </a:rPr>
              <a:t>e.g. </a:t>
            </a:r>
            <a:r>
              <a:rPr lang="en-AU" sz="1800" dirty="0">
                <a:effectLst/>
                <a:latin typeface="Arial" panose="020B0604020202020204" pitchFamily="34" charset="0"/>
                <a:ea typeface="Calibri" panose="020F0502020204030204" pitchFamily="34" charset="0"/>
              </a:rPr>
              <a:t>difficulty falling or staying asleep</a:t>
            </a:r>
            <a:r>
              <a:rPr lang="en-AU" sz="1800" baseline="30000" dirty="0">
                <a:effectLst/>
                <a:latin typeface="Arial" panose="020B0604020202020204" pitchFamily="34" charset="0"/>
                <a:ea typeface="Calibri" panose="020F0502020204030204" pitchFamily="34" charset="0"/>
              </a:rPr>
              <a:t>3</a:t>
            </a:r>
            <a:r>
              <a:rPr lang="en-AU" sz="1800" dirty="0">
                <a:effectLst/>
                <a:latin typeface="Arial" panose="020B0604020202020204" pitchFamily="34" charset="0"/>
                <a:ea typeface="Calibri" panose="020F0502020204030204" pitchFamily="34" charset="0"/>
              </a:rPr>
              <a:t> </a:t>
            </a:r>
            <a:endParaRPr lang="en-AU" sz="1700" dirty="0">
              <a:latin typeface="Arial" panose="020B0604020202020204" pitchFamily="34" charset="0"/>
              <a:ea typeface="Times New Roman" panose="02020603050405020304" pitchFamily="18" charset="0"/>
              <a:cs typeface="Arial" panose="020B0604020202020204" pitchFamily="34" charset="0"/>
            </a:endParaRPr>
          </a:p>
          <a:p>
            <a:endParaRPr lang="en-AU" dirty="0"/>
          </a:p>
        </p:txBody>
      </p:sp>
      <p:pic>
        <p:nvPicPr>
          <p:cNvPr id="3" name="Picture 2">
            <a:extLst>
              <a:ext uri="{FF2B5EF4-FFF2-40B4-BE49-F238E27FC236}">
                <a16:creationId xmlns:a16="http://schemas.microsoft.com/office/drawing/2014/main" id="{10465D5E-B164-4D5D-8F3D-92572A0B6414}"/>
              </a:ext>
            </a:extLst>
          </p:cNvPr>
          <p:cNvPicPr>
            <a:picLocks noChangeAspect="1"/>
          </p:cNvPicPr>
          <p:nvPr/>
        </p:nvPicPr>
        <p:blipFill>
          <a:blip r:embed="rId2">
            <a:biLevel thresh="50000"/>
          </a:blip>
          <a:stretch>
            <a:fillRect/>
          </a:stretch>
        </p:blipFill>
        <p:spPr>
          <a:xfrm>
            <a:off x="47290" y="2444114"/>
            <a:ext cx="718186" cy="748898"/>
          </a:xfrm>
          <a:prstGeom prst="rect">
            <a:avLst/>
          </a:prstGeom>
        </p:spPr>
      </p:pic>
      <p:pic>
        <p:nvPicPr>
          <p:cNvPr id="5" name="Picture 4">
            <a:extLst>
              <a:ext uri="{FF2B5EF4-FFF2-40B4-BE49-F238E27FC236}">
                <a16:creationId xmlns:a16="http://schemas.microsoft.com/office/drawing/2014/main" id="{4A9D0C0F-086E-9194-E496-9725517F34E8}"/>
              </a:ext>
            </a:extLst>
          </p:cNvPr>
          <p:cNvPicPr>
            <a:picLocks noChangeAspect="1"/>
          </p:cNvPicPr>
          <p:nvPr/>
        </p:nvPicPr>
        <p:blipFill>
          <a:blip r:embed="rId3">
            <a:biLevel thresh="25000"/>
          </a:blip>
          <a:stretch>
            <a:fillRect/>
          </a:stretch>
        </p:blipFill>
        <p:spPr>
          <a:xfrm>
            <a:off x="47290" y="3334789"/>
            <a:ext cx="673041" cy="691313"/>
          </a:xfrm>
          <a:prstGeom prst="rect">
            <a:avLst/>
          </a:prstGeom>
        </p:spPr>
      </p:pic>
      <p:pic>
        <p:nvPicPr>
          <p:cNvPr id="11" name="Picture 10">
            <a:extLst>
              <a:ext uri="{FF2B5EF4-FFF2-40B4-BE49-F238E27FC236}">
                <a16:creationId xmlns:a16="http://schemas.microsoft.com/office/drawing/2014/main" id="{115914EF-B8B0-1143-9839-511F3E8A7C08}"/>
              </a:ext>
            </a:extLst>
          </p:cNvPr>
          <p:cNvPicPr>
            <a:picLocks noChangeAspect="1"/>
          </p:cNvPicPr>
          <p:nvPr/>
        </p:nvPicPr>
        <p:blipFill>
          <a:blip r:embed="rId4">
            <a:biLevel thresh="50000"/>
          </a:blip>
          <a:stretch>
            <a:fillRect/>
          </a:stretch>
        </p:blipFill>
        <p:spPr>
          <a:xfrm>
            <a:off x="107277" y="5479480"/>
            <a:ext cx="718186" cy="695843"/>
          </a:xfrm>
          <a:prstGeom prst="rect">
            <a:avLst/>
          </a:prstGeom>
        </p:spPr>
      </p:pic>
      <p:pic>
        <p:nvPicPr>
          <p:cNvPr id="12" name="Picture 11">
            <a:extLst>
              <a:ext uri="{FF2B5EF4-FFF2-40B4-BE49-F238E27FC236}">
                <a16:creationId xmlns:a16="http://schemas.microsoft.com/office/drawing/2014/main" id="{712BE31A-9ED3-0A6E-1DE7-F3E16756393C}"/>
              </a:ext>
            </a:extLst>
          </p:cNvPr>
          <p:cNvPicPr>
            <a:picLocks noChangeAspect="1"/>
          </p:cNvPicPr>
          <p:nvPr/>
        </p:nvPicPr>
        <p:blipFill>
          <a:blip r:embed="rId5">
            <a:biLevel thresh="25000"/>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107277" y="4252289"/>
            <a:ext cx="734874" cy="748898"/>
          </a:xfrm>
          <a:prstGeom prst="rect">
            <a:avLst/>
          </a:prstGeom>
        </p:spPr>
      </p:pic>
    </p:spTree>
    <p:extLst>
      <p:ext uri="{BB962C8B-B14F-4D97-AF65-F5344CB8AC3E}">
        <p14:creationId xmlns:p14="http://schemas.microsoft.com/office/powerpoint/2010/main" val="616785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77237-AF4D-4DB5-A755-D793558261E9}"/>
              </a:ext>
            </a:extLst>
          </p:cNvPr>
          <p:cNvSpPr>
            <a:spLocks noGrp="1"/>
          </p:cNvSpPr>
          <p:nvPr>
            <p:ph type="body" sz="quarter" idx="13"/>
          </p:nvPr>
        </p:nvSpPr>
        <p:spPr/>
        <p:txBody>
          <a:bodyPr/>
          <a:lstStyle/>
          <a:p>
            <a:r>
              <a:rPr lang="en-AU" dirty="0"/>
              <a:t>Supporting resources </a:t>
            </a:r>
          </a:p>
        </p:txBody>
      </p:sp>
      <p:sp>
        <p:nvSpPr>
          <p:cNvPr id="23" name="Rectangle 22"/>
          <p:cNvSpPr/>
          <p:nvPr/>
        </p:nvSpPr>
        <p:spPr>
          <a:xfrm>
            <a:off x="5357394" y="2000871"/>
            <a:ext cx="4599405" cy="584775"/>
          </a:xfrm>
          <a:prstGeom prst="rect">
            <a:avLst/>
          </a:prstGeom>
        </p:spPr>
        <p:txBody>
          <a:bodyPr wrap="square">
            <a:spAutoFit/>
          </a:bodyPr>
          <a:lstStyle/>
          <a:p>
            <a:pPr>
              <a:spcBef>
                <a:spcPts val="1200"/>
              </a:spcBef>
              <a:spcAft>
                <a:spcPts val="0"/>
              </a:spcAft>
            </a:pPr>
            <a:r>
              <a:rPr lang="en-AU" b="1" kern="0" dirty="0" smtClean="0">
                <a:solidFill>
                  <a:srgbClr val="2E74B5"/>
                </a:solidFill>
                <a:latin typeface="Arial" panose="020B0604020202020204" pitchFamily="34" charset="0"/>
                <a:ea typeface="Times New Roman" panose="02020603050405020304" pitchFamily="18" charset="0"/>
                <a:cs typeface="Arial" panose="020B0604020202020204" pitchFamily="34" charset="0"/>
              </a:rPr>
              <a:t>Access to the Guideline</a:t>
            </a:r>
            <a:endParaRPr lang="en-AU" b="1" kern="0" dirty="0">
              <a:solidFill>
                <a:srgbClr val="2E74B5"/>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en-AU" sz="14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661" y="1172634"/>
            <a:ext cx="4512733" cy="4512733"/>
          </a:xfrm>
          <a:prstGeom prst="rect">
            <a:avLst/>
          </a:prstGeom>
        </p:spPr>
      </p:pic>
    </p:spTree>
    <p:extLst>
      <p:ext uri="{BB962C8B-B14F-4D97-AF65-F5344CB8AC3E}">
        <p14:creationId xmlns:p14="http://schemas.microsoft.com/office/powerpoint/2010/main" val="681385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CA212B-2835-18B4-C8AD-D52B43D4A46E}"/>
              </a:ext>
            </a:extLst>
          </p:cNvPr>
          <p:cNvSpPr>
            <a:spLocks noGrp="1"/>
          </p:cNvSpPr>
          <p:nvPr>
            <p:ph type="body" sz="quarter" idx="13"/>
          </p:nvPr>
        </p:nvSpPr>
        <p:spPr/>
        <p:txBody>
          <a:bodyPr/>
          <a:lstStyle/>
          <a:p>
            <a:r>
              <a:rPr lang="en-US" dirty="0"/>
              <a:t>References</a:t>
            </a:r>
          </a:p>
        </p:txBody>
      </p:sp>
      <p:sp>
        <p:nvSpPr>
          <p:cNvPr id="5" name="Text Placeholder 4">
            <a:extLst>
              <a:ext uri="{FF2B5EF4-FFF2-40B4-BE49-F238E27FC236}">
                <a16:creationId xmlns:a16="http://schemas.microsoft.com/office/drawing/2014/main" id="{04E2DCF6-F66E-9D4D-81F7-F41EE5433F1F}"/>
              </a:ext>
            </a:extLst>
          </p:cNvPr>
          <p:cNvSpPr>
            <a:spLocks noGrp="1"/>
          </p:cNvSpPr>
          <p:nvPr>
            <p:ph type="body" sz="quarter" idx="16"/>
          </p:nvPr>
        </p:nvSpPr>
        <p:spPr>
          <a:xfrm>
            <a:off x="300211" y="1532689"/>
            <a:ext cx="10815464" cy="4480485"/>
          </a:xfrm>
        </p:spPr>
        <p:txBody>
          <a:bodyPr/>
          <a:lstStyle/>
          <a:p>
            <a:pPr>
              <a:buFont typeface="+mj-lt"/>
              <a:buAutoNum type="arabicPeriod"/>
            </a:pPr>
            <a:r>
              <a:rPr lang="en-US" sz="1300" dirty="0"/>
              <a:t>The Royal Commission into Aged Care Quality and Safety. </a:t>
            </a:r>
            <a:r>
              <a:rPr lang="en-US" sz="1300" i="1" dirty="0"/>
              <a:t>Background Paper 3: Dementia in Australia: Nature, Prevalence and Care.</a:t>
            </a:r>
            <a:r>
              <a:rPr lang="en-US" sz="1300" dirty="0"/>
              <a:t> Commonwealth of Australia; 2019. Accessed December 9, 2022. </a:t>
            </a:r>
            <a:r>
              <a:rPr lang="en-AU" sz="1300" dirty="0">
                <a:hlinkClick r:id="rId2"/>
              </a:rPr>
              <a:t>https://agedcare.royalcommission.gov.au/sites/default/files/2019-12/background-paper-3.pdf</a:t>
            </a:r>
            <a:endParaRPr lang="en-AU" sz="1300" dirty="0"/>
          </a:p>
          <a:p>
            <a:pPr>
              <a:buFont typeface="+mj-lt"/>
              <a:buAutoNum type="arabicPeriod"/>
            </a:pPr>
            <a:r>
              <a:rPr lang="en-US" sz="1300" dirty="0"/>
              <a:t>New South Wales Ministry of Health. </a:t>
            </a:r>
            <a:r>
              <a:rPr lang="en-US" sz="1300" i="1" dirty="0"/>
              <a:t>Assessment and Management of </a:t>
            </a:r>
            <a:r>
              <a:rPr lang="en-US" sz="1300" i="1" dirty="0" err="1"/>
              <a:t>Behaviours</a:t>
            </a:r>
            <a:r>
              <a:rPr lang="en-US" sz="1300" i="1" dirty="0"/>
              <a:t> and Psychological Symptoms associated with Dementia (BPSD). </a:t>
            </a:r>
            <a:r>
              <a:rPr lang="en-US" sz="1300" dirty="0"/>
              <a:t>2022. Accessed January 25, 2023. </a:t>
            </a:r>
            <a:r>
              <a:rPr lang="en-US" sz="1300" u="sng" dirty="0">
                <a:hlinkClick r:id="rId3"/>
              </a:rPr>
              <a:t>https://www.health.nsw.gov.au/mentalhealth/resources/Publications/assessment-mgmt-people-bpsd-2022.pdf</a:t>
            </a:r>
            <a:r>
              <a:rPr lang="en-US" sz="1300" dirty="0"/>
              <a:t>.</a:t>
            </a:r>
            <a:endParaRPr lang="en-AU" sz="1300" dirty="0"/>
          </a:p>
          <a:p>
            <a:pPr>
              <a:buFont typeface="+mj-lt"/>
              <a:buAutoNum type="arabicPeriod"/>
            </a:pPr>
            <a:r>
              <a:rPr lang="en-US" sz="1300" dirty="0"/>
              <a:t>Burns K, </a:t>
            </a:r>
            <a:r>
              <a:rPr lang="en-US" sz="1300" dirty="0" err="1"/>
              <a:t>Jayasinha</a:t>
            </a:r>
            <a:r>
              <a:rPr lang="en-US" sz="1300" dirty="0"/>
              <a:t> R, Tsang R, </a:t>
            </a:r>
            <a:r>
              <a:rPr lang="en-US" sz="1300" dirty="0" err="1"/>
              <a:t>Brodaty</a:t>
            </a:r>
            <a:r>
              <a:rPr lang="en-US" sz="1300" dirty="0"/>
              <a:t> H. </a:t>
            </a:r>
            <a:r>
              <a:rPr lang="en-US" sz="1300" i="1" dirty="0" err="1"/>
              <a:t>Behaviour</a:t>
            </a:r>
            <a:r>
              <a:rPr lang="en-US" sz="1300" i="1" dirty="0"/>
              <a:t> Management A Guide to Good Practice: Managing </a:t>
            </a:r>
            <a:r>
              <a:rPr lang="en-US" sz="1300" i="1" dirty="0" err="1"/>
              <a:t>Behavioural</a:t>
            </a:r>
            <a:r>
              <a:rPr lang="en-US" sz="1300" i="1" dirty="0"/>
              <a:t> and Psychological Symptoms of Dementia</a:t>
            </a:r>
            <a:r>
              <a:rPr lang="en-US" sz="1300" dirty="0"/>
              <a:t>. Dementia Support Australia; 2012. Accessed September 19, 2022. </a:t>
            </a:r>
            <a:r>
              <a:rPr lang="en-US" sz="1300" dirty="0">
                <a:hlinkClick r:id="rId4"/>
              </a:rPr>
              <a:t>https://www.dementia.com.au/resource-hub/behaviour-management-a-guide-to-good-practice</a:t>
            </a:r>
            <a:endParaRPr lang="en-US" sz="1300" dirty="0"/>
          </a:p>
          <a:p>
            <a:pPr>
              <a:buFont typeface="+mj-lt"/>
              <a:buAutoNum type="arabicPeriod"/>
            </a:pPr>
            <a:r>
              <a:rPr lang="en-US" sz="1300" dirty="0"/>
              <a:t>Aged Care Quality and Safety Commission. </a:t>
            </a:r>
            <a:r>
              <a:rPr lang="en-US" sz="1300" i="1" dirty="0"/>
              <a:t>Psychotropic medications used in Australia: information for aged care.</a:t>
            </a:r>
            <a:r>
              <a:rPr lang="en-US" sz="1300" dirty="0"/>
              <a:t> Australian Government; 2021. Accessed September 2, 2022. </a:t>
            </a:r>
            <a:r>
              <a:rPr lang="en-US" sz="1300" dirty="0">
                <a:hlinkClick r:id="rId5"/>
              </a:rPr>
              <a:t>https://www.agedcarequality.gov.au/resources/psychotropic-medications-used-australia-information-aged-care</a:t>
            </a:r>
            <a:endParaRPr lang="en-US" sz="1300" dirty="0"/>
          </a:p>
          <a:p>
            <a:pPr>
              <a:buFont typeface="+mj-lt"/>
              <a:buAutoNum type="arabicPeriod"/>
            </a:pPr>
            <a:r>
              <a:rPr lang="en-US" sz="1300" dirty="0"/>
              <a:t>The Royal Commission into Aged Care Quality and Safety. </a:t>
            </a:r>
            <a:r>
              <a:rPr lang="en-US" sz="1300" i="1" dirty="0"/>
              <a:t>Interim Report: Neglect</a:t>
            </a:r>
            <a:r>
              <a:rPr lang="en-US" sz="1300" dirty="0"/>
              <a:t>. Commonwealth of Australia; 2019. Accessed September 19, 2022. </a:t>
            </a:r>
            <a:r>
              <a:rPr lang="en-US" sz="1300" dirty="0">
                <a:hlinkClick r:id="rId6"/>
              </a:rPr>
              <a:t>https://agedcare.royalcommission.gov.au/publications/interim-report</a:t>
            </a:r>
            <a:endParaRPr lang="en-AU" sz="1300" dirty="0"/>
          </a:p>
          <a:p>
            <a:pPr>
              <a:buFont typeface="+mj-lt"/>
              <a:buAutoNum type="arabicPeriod"/>
            </a:pPr>
            <a:r>
              <a:rPr lang="en-AU" sz="1300" dirty="0"/>
              <a:t>National Health Service. </a:t>
            </a:r>
            <a:r>
              <a:rPr lang="en-AU" sz="1300" i="1" dirty="0"/>
              <a:t>Overview – Antidepressants</a:t>
            </a:r>
            <a:r>
              <a:rPr lang="en-AU" sz="1300" dirty="0"/>
              <a:t>. National Health Service; 2021. Accessed November 30, 2022. </a:t>
            </a:r>
            <a:r>
              <a:rPr lang="en-AU" sz="1300" u="sng" dirty="0">
                <a:hlinkClick r:id="rId7"/>
              </a:rPr>
              <a:t>https://www.nhs.uk/mental-health/talking-therapies-medicine-treatments/medicines-and-psychiatry/antidepressants/overview/</a:t>
            </a:r>
            <a:endParaRPr lang="en-AU" sz="1300" dirty="0"/>
          </a:p>
          <a:p>
            <a:pPr>
              <a:buFont typeface="+mj-lt"/>
              <a:buAutoNum type="arabicPeriod"/>
            </a:pPr>
            <a:r>
              <a:rPr lang="en-US" sz="1300" dirty="0"/>
              <a:t>Harrison, SL, </a:t>
            </a:r>
            <a:r>
              <a:rPr lang="en-US" sz="1300" dirty="0" err="1"/>
              <a:t>Sluggett</a:t>
            </a:r>
            <a:r>
              <a:rPr lang="en-US" sz="1300" dirty="0"/>
              <a:t>, JK, Lang, C, et al. The dispensing of psychotropic medicines to older people before and after they enter residential aged care. </a:t>
            </a:r>
            <a:r>
              <a:rPr lang="en-US" sz="1300" i="1" dirty="0"/>
              <a:t>Med J Aust</a:t>
            </a:r>
            <a:r>
              <a:rPr lang="en-US" sz="1300" dirty="0"/>
              <a:t>. 2020;212(7):309-313. </a:t>
            </a:r>
            <a:r>
              <a:rPr lang="en-AU" sz="1300" dirty="0" err="1"/>
              <a:t>doi</a:t>
            </a:r>
            <a:r>
              <a:rPr lang="en-AU" sz="1300" dirty="0"/>
              <a:t>: 10.5694/mja2.50501</a:t>
            </a:r>
            <a:endParaRPr lang="en-US" sz="1200" dirty="0"/>
          </a:p>
          <a:p>
            <a:pPr>
              <a:buFont typeface="+mj-lt"/>
              <a:buAutoNum type="arabicPeriod"/>
            </a:pPr>
            <a:r>
              <a:rPr lang="en-US" sz="1300" dirty="0"/>
              <a:t>Aged Care Quality and Safety Commission. Overview of restrictive practices. Australian Government; 2021. Accessed September 2, 2022. </a:t>
            </a:r>
            <a:r>
              <a:rPr lang="en-AU" sz="1300" u="sng" dirty="0">
                <a:hlinkClick r:id="rId8"/>
              </a:rPr>
              <a:t>https://www.agedcarequality.gov.au/resources/overview-restrictive-practices</a:t>
            </a:r>
            <a:endParaRPr lang="en-AU" sz="1300" u="sng" dirty="0"/>
          </a:p>
          <a:p>
            <a:pPr marL="0" indent="0">
              <a:buNone/>
            </a:pPr>
            <a:endParaRPr lang="en-AU" sz="1300" u="sng" dirty="0"/>
          </a:p>
          <a:p>
            <a:pPr marL="0" indent="0">
              <a:buNone/>
            </a:pPr>
            <a:r>
              <a:rPr lang="en-US" sz="1400" dirty="0"/>
              <a:t>Unless specified, all icons included in this presentation are from Flaticon.com</a:t>
            </a:r>
          </a:p>
          <a:p>
            <a:pPr marL="0" indent="0">
              <a:buNone/>
            </a:pPr>
            <a:endParaRPr lang="en-AU" sz="1300" dirty="0"/>
          </a:p>
          <a:p>
            <a:pPr>
              <a:buFont typeface="+mj-lt"/>
              <a:buAutoNum type="arabicPeriod"/>
            </a:pPr>
            <a:endParaRPr lang="en-AU" sz="1300" dirty="0"/>
          </a:p>
        </p:txBody>
      </p:sp>
    </p:spTree>
    <p:extLst>
      <p:ext uri="{BB962C8B-B14F-4D97-AF65-F5344CB8AC3E}">
        <p14:creationId xmlns:p14="http://schemas.microsoft.com/office/powerpoint/2010/main" val="2336890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26C759-C404-42DE-BD87-50E155606690}"/>
              </a:ext>
            </a:extLst>
          </p:cNvPr>
          <p:cNvSpPr>
            <a:spLocks noGrp="1"/>
          </p:cNvSpPr>
          <p:nvPr>
            <p:ph type="body" sz="quarter" idx="11"/>
          </p:nvPr>
        </p:nvSpPr>
        <p:spPr>
          <a:xfrm>
            <a:off x="306060" y="978761"/>
            <a:ext cx="9547945" cy="466468"/>
          </a:xfrm>
        </p:spPr>
        <p:txBody>
          <a:bodyPr/>
          <a:lstStyle/>
          <a:p>
            <a:r>
              <a:rPr lang="en-AU" dirty="0"/>
              <a:t>Care for people living with dementia and changed behaviours </a:t>
            </a:r>
          </a:p>
        </p:txBody>
      </p:sp>
      <p:sp>
        <p:nvSpPr>
          <p:cNvPr id="3" name="Text Placeholder 2">
            <a:extLst>
              <a:ext uri="{FF2B5EF4-FFF2-40B4-BE49-F238E27FC236}">
                <a16:creationId xmlns:a16="http://schemas.microsoft.com/office/drawing/2014/main" id="{D811B5AF-D03D-4BFB-8B70-C9EC2F6D1103}"/>
              </a:ext>
            </a:extLst>
          </p:cNvPr>
          <p:cNvSpPr>
            <a:spLocks noGrp="1"/>
          </p:cNvSpPr>
          <p:nvPr>
            <p:ph type="body" sz="quarter" idx="13"/>
          </p:nvPr>
        </p:nvSpPr>
        <p:spPr/>
        <p:txBody>
          <a:bodyPr/>
          <a:lstStyle/>
          <a:p>
            <a:r>
              <a:rPr lang="en-AU" dirty="0"/>
              <a:t>Introduction</a:t>
            </a:r>
          </a:p>
        </p:txBody>
      </p:sp>
      <p:sp>
        <p:nvSpPr>
          <p:cNvPr id="5" name="Text Placeholder 4">
            <a:extLst>
              <a:ext uri="{FF2B5EF4-FFF2-40B4-BE49-F238E27FC236}">
                <a16:creationId xmlns:a16="http://schemas.microsoft.com/office/drawing/2014/main" id="{C307BB90-B538-4A66-BD49-9961B60C7D42}"/>
              </a:ext>
            </a:extLst>
          </p:cNvPr>
          <p:cNvSpPr>
            <a:spLocks noGrp="1"/>
          </p:cNvSpPr>
          <p:nvPr>
            <p:ph type="body" sz="quarter" idx="16"/>
          </p:nvPr>
        </p:nvSpPr>
        <p:spPr>
          <a:xfrm>
            <a:off x="300211" y="1925566"/>
            <a:ext cx="10815464" cy="817641"/>
          </a:xfrm>
        </p:spPr>
        <p:txBody>
          <a:bodyPr/>
          <a:lstStyle/>
          <a:p>
            <a:r>
              <a:rPr lang="en-AU" dirty="0"/>
              <a:t>Care for people living with dementia and changed behaviours can be split into two broad strategies:</a:t>
            </a:r>
          </a:p>
          <a:p>
            <a:pPr marL="0" indent="0">
              <a:buNone/>
            </a:pPr>
            <a:endParaRPr lang="en-AU" sz="1500" dirty="0"/>
          </a:p>
        </p:txBody>
      </p:sp>
      <p:sp>
        <p:nvSpPr>
          <p:cNvPr id="6" name="Text Placeholder 4">
            <a:extLst>
              <a:ext uri="{FF2B5EF4-FFF2-40B4-BE49-F238E27FC236}">
                <a16:creationId xmlns:a16="http://schemas.microsoft.com/office/drawing/2014/main" id="{F3847FC6-CACB-40CC-9F91-CDBFA1996BB8}"/>
              </a:ext>
            </a:extLst>
          </p:cNvPr>
          <p:cNvSpPr txBox="1">
            <a:spLocks/>
          </p:cNvSpPr>
          <p:nvPr/>
        </p:nvSpPr>
        <p:spPr>
          <a:xfrm>
            <a:off x="193638" y="2667889"/>
            <a:ext cx="5328621" cy="3299166"/>
          </a:xfrm>
          <a:prstGeom prst="rect">
            <a:avLst/>
          </a:prstGeom>
          <a:ln w="28575">
            <a:solidFill>
              <a:srgbClr val="00B05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b="1" dirty="0"/>
              <a:t>Non-pharmacological strategies</a:t>
            </a:r>
          </a:p>
          <a:p>
            <a:pPr marL="0" indent="0">
              <a:buNone/>
            </a:pPr>
            <a:endParaRPr lang="en-AU" b="1" dirty="0"/>
          </a:p>
          <a:p>
            <a:pPr marL="0" indent="0">
              <a:buNone/>
            </a:pPr>
            <a:r>
              <a:rPr lang="en-AU" i="1" u="sng" dirty="0"/>
              <a:t>Definition</a:t>
            </a:r>
            <a:r>
              <a:rPr lang="en-AU" b="1" dirty="0"/>
              <a:t>: </a:t>
            </a:r>
            <a:r>
              <a:rPr lang="en-AU" dirty="0"/>
              <a:t>non-medication strategies</a:t>
            </a:r>
          </a:p>
          <a:p>
            <a:pPr marL="0" indent="0">
              <a:buNone/>
            </a:pPr>
            <a:endParaRPr lang="en-AU" dirty="0"/>
          </a:p>
          <a:p>
            <a:pPr marL="0" indent="0">
              <a:buNone/>
            </a:pPr>
            <a:r>
              <a:rPr lang="en-AU" i="1" u="sng" dirty="0"/>
              <a:t>Examples</a:t>
            </a:r>
            <a:r>
              <a:rPr lang="en-AU" b="1" dirty="0"/>
              <a:t>:  </a:t>
            </a:r>
            <a:r>
              <a:rPr lang="en-AU" dirty="0"/>
              <a:t>pet therapy, exercise therapy, art therapy</a:t>
            </a:r>
            <a:r>
              <a:rPr lang="en-AU" baseline="30000" dirty="0"/>
              <a:t>2,3</a:t>
            </a:r>
            <a:endParaRPr lang="en-AU" dirty="0"/>
          </a:p>
          <a:p>
            <a:pPr marL="0" indent="0">
              <a:buNone/>
            </a:pPr>
            <a:r>
              <a:rPr lang="en-AU" dirty="0"/>
              <a:t> </a:t>
            </a:r>
          </a:p>
        </p:txBody>
      </p:sp>
      <p:sp>
        <p:nvSpPr>
          <p:cNvPr id="7" name="Rectangle 6">
            <a:extLst>
              <a:ext uri="{FF2B5EF4-FFF2-40B4-BE49-F238E27FC236}">
                <a16:creationId xmlns:a16="http://schemas.microsoft.com/office/drawing/2014/main" id="{73A045EE-40F8-43FD-B237-0D8006C4E0A1}"/>
              </a:ext>
            </a:extLst>
          </p:cNvPr>
          <p:cNvSpPr/>
          <p:nvPr/>
        </p:nvSpPr>
        <p:spPr>
          <a:xfrm>
            <a:off x="6096000" y="2667889"/>
            <a:ext cx="5479229" cy="3323987"/>
          </a:xfrm>
          <a:prstGeom prst="rect">
            <a:avLst/>
          </a:prstGeom>
          <a:ln w="28575">
            <a:solidFill>
              <a:schemeClr val="accent5">
                <a:lumMod val="75000"/>
              </a:schemeClr>
            </a:solidFill>
            <a:prstDash val="dash"/>
          </a:ln>
        </p:spPr>
        <p:txBody>
          <a:bodyPr wrap="square">
            <a:spAutoFit/>
          </a:bodyPr>
          <a:lstStyle/>
          <a:p>
            <a:r>
              <a:rPr lang="en-AU" sz="2000" b="1" dirty="0">
                <a:latin typeface="Arial" panose="020B0604020202020204" pitchFamily="34" charset="0"/>
                <a:cs typeface="Arial" panose="020B0604020202020204" pitchFamily="34" charset="0"/>
              </a:rPr>
              <a:t>Pharmacological strategies </a:t>
            </a:r>
          </a:p>
          <a:p>
            <a:endParaRPr lang="en-AU" sz="2000" b="1"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Definition:</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medication strategies </a:t>
            </a:r>
          </a:p>
          <a:p>
            <a:endParaRPr lang="en-AU" sz="2000" dirty="0">
              <a:latin typeface="Arial" panose="020B0604020202020204" pitchFamily="34" charset="0"/>
              <a:cs typeface="Arial" panose="020B0604020202020204" pitchFamily="34" charset="0"/>
            </a:endParaRPr>
          </a:p>
          <a:p>
            <a:r>
              <a:rPr lang="en-AU" sz="2000" i="1" u="sng" dirty="0">
                <a:latin typeface="Arial" panose="020B0604020202020204" pitchFamily="34" charset="0"/>
                <a:cs typeface="Arial" panose="020B0604020202020204" pitchFamily="34" charset="0"/>
              </a:rPr>
              <a:t>Example:</a:t>
            </a:r>
            <a:r>
              <a:rPr lang="en-AU" sz="2000" i="1" dirty="0">
                <a:latin typeface="Arial" panose="020B0604020202020204" pitchFamily="34" charset="0"/>
                <a:cs typeface="Arial" panose="020B0604020202020204" pitchFamily="34" charset="0"/>
              </a:rPr>
              <a:t> </a:t>
            </a:r>
            <a:r>
              <a:rPr lang="en-AU" sz="2000" dirty="0">
                <a:latin typeface="Arial" panose="020B0604020202020204" pitchFamily="34" charset="0"/>
                <a:cs typeface="Arial" panose="020B0604020202020204" pitchFamily="34" charset="0"/>
              </a:rPr>
              <a:t>psychotropic medications</a:t>
            </a:r>
          </a:p>
          <a:p>
            <a:endParaRPr lang="en-AU" sz="1000" dirty="0">
              <a:latin typeface="Arial" panose="020B0604020202020204" pitchFamily="34" charset="0"/>
              <a:cs typeface="Arial" panose="020B0604020202020204" pitchFamily="34" charset="0"/>
            </a:endParaRPr>
          </a:p>
          <a:p>
            <a:r>
              <a:rPr lang="en-AU" sz="2000" dirty="0">
                <a:latin typeface="Arial" panose="020B0604020202020204" pitchFamily="34" charset="0"/>
                <a:cs typeface="Arial" panose="020B0604020202020204" pitchFamily="34" charset="0"/>
              </a:rPr>
              <a:t>Royal Commission into Aged Care Quality and Safety</a:t>
            </a:r>
            <a:r>
              <a:rPr lang="en-AU" sz="2000" baseline="30000" dirty="0">
                <a:latin typeface="Arial" panose="020B0604020202020204" pitchFamily="34" charset="0"/>
                <a:ea typeface="Calibri" panose="020F0502020204030204" pitchFamily="34" charset="0"/>
                <a:cs typeface="Arial" panose="020B0604020202020204" pitchFamily="34" charset="0"/>
              </a:rPr>
              <a:t>4</a:t>
            </a:r>
            <a:r>
              <a:rPr lang="en-AU" sz="2000" dirty="0">
                <a:latin typeface="Arial" panose="020B0604020202020204" pitchFamily="34" charset="0"/>
                <a:cs typeface="Arial" panose="020B0604020202020204" pitchFamily="34" charset="0"/>
              </a:rPr>
              <a:t> defines a p</a:t>
            </a:r>
            <a:r>
              <a:rPr lang="en-AU" sz="2000" dirty="0">
                <a:latin typeface="Arial" panose="020B0604020202020204" pitchFamily="34" charset="0"/>
                <a:ea typeface="Calibri" panose="020F0502020204030204" pitchFamily="34" charset="0"/>
                <a:cs typeface="Arial" panose="020B0604020202020204" pitchFamily="34" charset="0"/>
              </a:rPr>
              <a:t>sychotropic medication as:</a:t>
            </a:r>
          </a:p>
          <a:p>
            <a:endParaRPr lang="en-AU" sz="2000" dirty="0">
              <a:latin typeface="Arial" panose="020B0604020202020204" pitchFamily="34" charset="0"/>
              <a:ea typeface="Calibri" panose="020F0502020204030204" pitchFamily="34" charset="0"/>
              <a:cs typeface="Arial" panose="020B0604020202020204" pitchFamily="34" charset="0"/>
            </a:endParaRPr>
          </a:p>
          <a:p>
            <a:pPr algn="ctr"/>
            <a:r>
              <a:rPr lang="en-AU" sz="2000" i="1" dirty="0">
                <a:latin typeface="Arial" panose="020B0604020202020204" pitchFamily="34" charset="0"/>
                <a:ea typeface="Calibri" panose="020F0502020204030204" pitchFamily="34" charset="0"/>
                <a:cs typeface="Arial" panose="020B0604020202020204" pitchFamily="34" charset="0"/>
              </a:rPr>
              <a:t>“Any drug capable of affecting the mind, emotions, and behaviour”</a:t>
            </a:r>
          </a:p>
        </p:txBody>
      </p:sp>
    </p:spTree>
    <p:extLst>
      <p:ext uri="{BB962C8B-B14F-4D97-AF65-F5344CB8AC3E}">
        <p14:creationId xmlns:p14="http://schemas.microsoft.com/office/powerpoint/2010/main" val="148345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06060" y="978761"/>
            <a:ext cx="9720067" cy="466468"/>
          </a:xfrm>
        </p:spPr>
        <p:txBody>
          <a:bodyPr/>
          <a:lstStyle/>
          <a:p>
            <a:r>
              <a:rPr lang="en-US" dirty="0"/>
              <a:t>Use of Psychotropic Medications in People Living with Dementia and in Residential Aged Care</a:t>
            </a:r>
            <a:endParaRPr lang="en-AU" dirty="0">
              <a:solidFill>
                <a:srgbClr val="FF0000"/>
              </a:solidFill>
            </a:endParaRPr>
          </a:p>
        </p:txBody>
      </p:sp>
      <p:sp>
        <p:nvSpPr>
          <p:cNvPr id="9" name="Text Placeholder 8">
            <a:extLst>
              <a:ext uri="{FF2B5EF4-FFF2-40B4-BE49-F238E27FC236}">
                <a16:creationId xmlns:a16="http://schemas.microsoft.com/office/drawing/2014/main" id="{70767F70-8837-C574-7F37-29680CC1EDC7}"/>
              </a:ext>
            </a:extLst>
          </p:cNvPr>
          <p:cNvSpPr>
            <a:spLocks noGrp="1"/>
          </p:cNvSpPr>
          <p:nvPr>
            <p:ph type="body" sz="quarter" idx="13"/>
          </p:nvPr>
        </p:nvSpPr>
        <p:spPr/>
        <p:txBody>
          <a:bodyPr/>
          <a:lstStyle/>
          <a:p>
            <a:r>
              <a:rPr lang="en-US" dirty="0"/>
              <a:t>Introduction</a:t>
            </a:r>
          </a:p>
        </p:txBody>
      </p:sp>
      <p:sp>
        <p:nvSpPr>
          <p:cNvPr id="11" name="Text Placeholder 10">
            <a:extLst>
              <a:ext uri="{FF2B5EF4-FFF2-40B4-BE49-F238E27FC236}">
                <a16:creationId xmlns:a16="http://schemas.microsoft.com/office/drawing/2014/main" id="{6F2CC579-8514-1A52-92DD-BB280653313B}"/>
              </a:ext>
            </a:extLst>
          </p:cNvPr>
          <p:cNvSpPr>
            <a:spLocks noGrp="1"/>
          </p:cNvSpPr>
          <p:nvPr>
            <p:ph type="body" sz="quarter" idx="16"/>
          </p:nvPr>
        </p:nvSpPr>
        <p:spPr>
          <a:xfrm>
            <a:off x="4483416" y="2039178"/>
            <a:ext cx="6549340" cy="4109011"/>
          </a:xfrm>
        </p:spPr>
        <p:txBody>
          <a:bodyPr/>
          <a:lstStyle/>
          <a:p>
            <a:pPr>
              <a:lnSpc>
                <a:spcPct val="100000"/>
              </a:lnSpc>
              <a:spcBef>
                <a:spcPts val="600"/>
              </a:spcBef>
            </a:pPr>
            <a:r>
              <a:rPr lang="en-AU" sz="2000" dirty="0">
                <a:latin typeface="Arial" panose="020B0604020202020204" pitchFamily="34" charset="0"/>
                <a:cs typeface="Arial" panose="020B0604020202020204" pitchFamily="34" charset="0"/>
              </a:rPr>
              <a:t>The Royal Commission into Aged Care Quality and Safety Interim Report: Neglect highlighted an overreliance on psychotropic medications</a:t>
            </a:r>
            <a:r>
              <a:rPr lang="en-AU" sz="2000" baseline="30000" dirty="0">
                <a:latin typeface="Arial" panose="020B0604020202020204" pitchFamily="34" charset="0"/>
                <a:cs typeface="Arial" panose="020B0604020202020204" pitchFamily="34" charset="0"/>
              </a:rPr>
              <a:t>5</a:t>
            </a:r>
          </a:p>
          <a:p>
            <a:pPr marL="342900" indent="-342900">
              <a:lnSpc>
                <a:spcPct val="100000"/>
              </a:lnSpc>
              <a:spcBef>
                <a:spcPts val="600"/>
              </a:spcBef>
              <a:buFont typeface="Arial" panose="020B0604020202020204" pitchFamily="34" charset="0"/>
              <a:buChar char="•"/>
            </a:pPr>
            <a:endParaRPr lang="en-AU" sz="500" dirty="0">
              <a:latin typeface="Arial" panose="020B0604020202020204" pitchFamily="34" charset="0"/>
              <a:cs typeface="Arial" panose="020B0604020202020204" pitchFamily="34" charset="0"/>
            </a:endParaRPr>
          </a:p>
          <a:p>
            <a:pPr marL="342900" indent="-342900">
              <a:lnSpc>
                <a:spcPct val="100000"/>
              </a:lnSpc>
              <a:spcBef>
                <a:spcPts val="600"/>
              </a:spcBef>
              <a:buFont typeface="Arial" panose="020B0604020202020204" pitchFamily="34" charset="0"/>
              <a:buChar char="•"/>
            </a:pPr>
            <a:r>
              <a:rPr lang="en-AU" sz="2000" dirty="0">
                <a:effectLst/>
                <a:latin typeface="Arial" panose="020B0604020202020204" pitchFamily="34" charset="0"/>
                <a:ea typeface="Calibri" panose="020F0502020204030204" pitchFamily="34" charset="0"/>
                <a:cs typeface="Arial" panose="020B0604020202020204" pitchFamily="34" charset="0"/>
              </a:rPr>
              <a:t>Psychotropic medications such as antidepressants are associated with adverse outcomes for people living with dementia:</a:t>
            </a:r>
          </a:p>
          <a:p>
            <a:pPr lvl="1">
              <a:lnSpc>
                <a:spcPct val="150000"/>
              </a:lnSpc>
              <a:spcAft>
                <a:spcPts val="300"/>
              </a:spcAft>
            </a:pPr>
            <a:r>
              <a:rPr lang="en-AU" sz="1800" dirty="0">
                <a:latin typeface="Arial" panose="020B0604020202020204" pitchFamily="34" charset="0"/>
                <a:cs typeface="Arial" panose="020B0604020202020204" pitchFamily="34" charset="0"/>
              </a:rPr>
              <a:t>Sedation e.g. drowsiness, sleepiness</a:t>
            </a:r>
            <a:endParaRPr lang="en-AU" sz="1000" dirty="0">
              <a:latin typeface="Arial" panose="020B0604020202020204" pitchFamily="34" charset="0"/>
              <a:cs typeface="Arial" panose="020B0604020202020204" pitchFamily="34" charset="0"/>
            </a:endParaRPr>
          </a:p>
          <a:p>
            <a:pPr lvl="1">
              <a:lnSpc>
                <a:spcPct val="150000"/>
              </a:lnSpc>
              <a:spcAft>
                <a:spcPts val="300"/>
              </a:spcAft>
            </a:pPr>
            <a:r>
              <a:rPr lang="en-AU" sz="1800" dirty="0">
                <a:latin typeface="Arial" panose="020B0604020202020204" pitchFamily="34" charset="0"/>
                <a:cs typeface="Arial" panose="020B0604020202020204" pitchFamily="34" charset="0"/>
              </a:rPr>
              <a:t>Falls</a:t>
            </a:r>
            <a:endParaRPr lang="en-AU" sz="1000" dirty="0">
              <a:latin typeface="Arial" panose="020B0604020202020204" pitchFamily="34" charset="0"/>
              <a:cs typeface="Arial" panose="020B0604020202020204" pitchFamily="34" charset="0"/>
            </a:endParaRPr>
          </a:p>
          <a:p>
            <a:pPr lvl="1">
              <a:lnSpc>
                <a:spcPct val="150000"/>
              </a:lnSpc>
              <a:spcAft>
                <a:spcPts val="300"/>
              </a:spcAft>
            </a:pPr>
            <a:r>
              <a:rPr lang="en-AU" sz="1800" dirty="0">
                <a:latin typeface="Arial" panose="020B0604020202020204" pitchFamily="34" charset="0"/>
                <a:cs typeface="Arial" panose="020B0604020202020204" pitchFamily="34" charset="0"/>
              </a:rPr>
              <a:t>Agitation</a:t>
            </a:r>
            <a:endParaRPr lang="en-AU" sz="1000" baseline="30000" dirty="0">
              <a:latin typeface="Arial" panose="020B0604020202020204" pitchFamily="34" charset="0"/>
              <a:cs typeface="Arial" panose="020B0604020202020204" pitchFamily="34" charset="0"/>
            </a:endParaRPr>
          </a:p>
          <a:p>
            <a:pPr marL="342900" lvl="1" indent="0">
              <a:lnSpc>
                <a:spcPct val="100000"/>
              </a:lnSpc>
              <a:spcBef>
                <a:spcPts val="600"/>
              </a:spcBef>
              <a:buNone/>
            </a:pPr>
            <a:endParaRPr lang="en-US" dirty="0"/>
          </a:p>
        </p:txBody>
      </p:sp>
      <p:pic>
        <p:nvPicPr>
          <p:cNvPr id="4" name="Picture 3">
            <a:extLst>
              <a:ext uri="{FF2B5EF4-FFF2-40B4-BE49-F238E27FC236}">
                <a16:creationId xmlns:a16="http://schemas.microsoft.com/office/drawing/2014/main" id="{03607142-D4DC-D04B-BC50-093641E450BC}"/>
              </a:ext>
            </a:extLst>
          </p:cNvPr>
          <p:cNvPicPr>
            <a:picLocks noChangeAspect="1"/>
          </p:cNvPicPr>
          <p:nvPr/>
        </p:nvPicPr>
        <p:blipFill>
          <a:blip r:embed="rId3"/>
          <a:stretch>
            <a:fillRect/>
          </a:stretch>
        </p:blipFill>
        <p:spPr>
          <a:xfrm>
            <a:off x="481009" y="2039178"/>
            <a:ext cx="3679324" cy="3616747"/>
          </a:xfrm>
          <a:prstGeom prst="rect">
            <a:avLst/>
          </a:prstGeom>
        </p:spPr>
      </p:pic>
    </p:spTree>
    <p:extLst>
      <p:ext uri="{BB962C8B-B14F-4D97-AF65-F5344CB8AC3E}">
        <p14:creationId xmlns:p14="http://schemas.microsoft.com/office/powerpoint/2010/main" val="247598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26B7B-DA86-2921-F44C-3FC1B0B69822}"/>
              </a:ext>
            </a:extLst>
          </p:cNvPr>
          <p:cNvSpPr>
            <a:spLocks noGrp="1"/>
          </p:cNvSpPr>
          <p:nvPr>
            <p:ph type="body" sz="quarter" idx="11"/>
          </p:nvPr>
        </p:nvSpPr>
        <p:spPr>
          <a:xfrm>
            <a:off x="306060" y="978761"/>
            <a:ext cx="9646832" cy="466468"/>
          </a:xfrm>
        </p:spPr>
        <p:txBody>
          <a:bodyPr/>
          <a:lstStyle/>
          <a:p>
            <a:r>
              <a:rPr lang="en-US" dirty="0"/>
              <a:t>Clinical Practice Guideline for Appropriate Use of Psychotropic Medications in People Living with Dementia and in Residential Aged Care</a:t>
            </a:r>
          </a:p>
          <a:p>
            <a:endParaRPr lang="en-US" dirty="0"/>
          </a:p>
        </p:txBody>
      </p:sp>
      <p:sp>
        <p:nvSpPr>
          <p:cNvPr id="3" name="Text Placeholder 2">
            <a:extLst>
              <a:ext uri="{FF2B5EF4-FFF2-40B4-BE49-F238E27FC236}">
                <a16:creationId xmlns:a16="http://schemas.microsoft.com/office/drawing/2014/main" id="{D19612F2-AFCB-5D84-BFB1-231B5DE654E1}"/>
              </a:ext>
            </a:extLst>
          </p:cNvPr>
          <p:cNvSpPr>
            <a:spLocks noGrp="1"/>
          </p:cNvSpPr>
          <p:nvPr>
            <p:ph type="body" sz="quarter" idx="13"/>
          </p:nvPr>
        </p:nvSpPr>
        <p:spPr/>
        <p:txBody>
          <a:bodyPr/>
          <a:lstStyle/>
          <a:p>
            <a:r>
              <a:rPr lang="en-US" dirty="0"/>
              <a:t>Introduction</a:t>
            </a:r>
          </a:p>
        </p:txBody>
      </p:sp>
      <p:sp>
        <p:nvSpPr>
          <p:cNvPr id="5" name="Text Placeholder 4">
            <a:extLst>
              <a:ext uri="{FF2B5EF4-FFF2-40B4-BE49-F238E27FC236}">
                <a16:creationId xmlns:a16="http://schemas.microsoft.com/office/drawing/2014/main" id="{A20FBB3D-7985-A766-7FF2-936E7D1886CD}"/>
              </a:ext>
            </a:extLst>
          </p:cNvPr>
          <p:cNvSpPr>
            <a:spLocks noGrp="1"/>
          </p:cNvSpPr>
          <p:nvPr>
            <p:ph type="body" sz="quarter" idx="16"/>
          </p:nvPr>
        </p:nvSpPr>
        <p:spPr>
          <a:xfrm>
            <a:off x="5251938" y="2097681"/>
            <a:ext cx="6224954" cy="3781558"/>
          </a:xfrm>
        </p:spPr>
        <p:txBody>
          <a:bodyPr/>
          <a:lstStyle/>
          <a:p>
            <a:r>
              <a:rPr lang="en-AU" dirty="0"/>
              <a:t>Three most common psychotropic medications implicated in restrictive practice in residential aged care are:</a:t>
            </a:r>
          </a:p>
          <a:p>
            <a:pPr lvl="1">
              <a:lnSpc>
                <a:spcPct val="125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Antipsychotics</a:t>
            </a:r>
          </a:p>
          <a:p>
            <a:pPr lvl="1">
              <a:lnSpc>
                <a:spcPct val="125000"/>
              </a:lnSpc>
              <a:spcAft>
                <a:spcPts val="300"/>
              </a:spcAft>
            </a:pPr>
            <a:r>
              <a:rPr lang="en-AU" sz="2000" dirty="0">
                <a:latin typeface="Arial" panose="020B0604020202020204" pitchFamily="34" charset="0"/>
                <a:ea typeface="Calibri" panose="020F0502020204030204" pitchFamily="34" charset="0"/>
                <a:cs typeface="Arial" panose="020B0604020202020204" pitchFamily="34" charset="0"/>
              </a:rPr>
              <a:t>Benzodiazepines</a:t>
            </a:r>
          </a:p>
          <a:p>
            <a:pPr lvl="1">
              <a:lnSpc>
                <a:spcPct val="125000"/>
              </a:lnSpc>
              <a:spcAft>
                <a:spcPts val="300"/>
              </a:spcAft>
            </a:pPr>
            <a:r>
              <a:rPr lang="en-AU" sz="2000" dirty="0">
                <a:effectLst/>
                <a:latin typeface="Arial" panose="020B0604020202020204" pitchFamily="34" charset="0"/>
                <a:ea typeface="Calibri" panose="020F0502020204030204" pitchFamily="34" charset="0"/>
                <a:cs typeface="Arial" panose="020B0604020202020204" pitchFamily="34" charset="0"/>
              </a:rPr>
              <a:t>Antidepressants</a:t>
            </a:r>
            <a:r>
              <a:rPr lang="en-AU" sz="2000" baseline="30000" dirty="0">
                <a:effectLst/>
                <a:latin typeface="Arial" panose="020B0604020202020204" pitchFamily="34" charset="0"/>
                <a:ea typeface="Calibri" panose="020F0502020204030204" pitchFamily="34" charset="0"/>
                <a:cs typeface="Arial" panose="020B0604020202020204" pitchFamily="34" charset="0"/>
              </a:rPr>
              <a:t>4</a:t>
            </a:r>
            <a:r>
              <a:rPr lang="en-AU" sz="2000" dirty="0">
                <a:effectLst/>
                <a:latin typeface="Arial" panose="020B0604020202020204" pitchFamily="34" charset="0"/>
                <a:ea typeface="Calibri" panose="020F0502020204030204" pitchFamily="34" charset="0"/>
                <a:cs typeface="Arial" panose="020B0604020202020204" pitchFamily="34" charset="0"/>
              </a:rPr>
              <a:t> </a:t>
            </a:r>
          </a:p>
          <a:p>
            <a:endParaRPr lang="en-AU" sz="1000" dirty="0">
              <a:ea typeface="Calibri" panose="020F0502020204030204" pitchFamily="34" charset="0"/>
            </a:endParaRPr>
          </a:p>
          <a:p>
            <a:r>
              <a:rPr lang="en-AU" dirty="0">
                <a:ea typeface="Calibri" panose="020F0502020204030204" pitchFamily="34" charset="0"/>
              </a:rPr>
              <a:t>T</a:t>
            </a:r>
            <a:r>
              <a:rPr lang="en-AU" dirty="0">
                <a:effectLst/>
                <a:latin typeface="Arial" panose="020B0604020202020204" pitchFamily="34" charset="0"/>
                <a:ea typeface="Calibri" panose="020F0502020204030204" pitchFamily="34" charset="0"/>
              </a:rPr>
              <a:t>he new clinical practice guideline focuses on the appropriate medication use of antipsychotics, benzodiazepines and antidepressants </a:t>
            </a:r>
            <a:endParaRPr lang="en-US" dirty="0"/>
          </a:p>
        </p:txBody>
      </p:sp>
      <p:pic>
        <p:nvPicPr>
          <p:cNvPr id="6" name="Picture 5">
            <a:extLst>
              <a:ext uri="{FF2B5EF4-FFF2-40B4-BE49-F238E27FC236}">
                <a16:creationId xmlns:a16="http://schemas.microsoft.com/office/drawing/2014/main" id="{761F1556-F477-2710-354C-FF5386338D52}"/>
              </a:ext>
            </a:extLst>
          </p:cNvPr>
          <p:cNvPicPr>
            <a:picLocks noChangeAspect="1"/>
          </p:cNvPicPr>
          <p:nvPr/>
        </p:nvPicPr>
        <p:blipFill rotWithShape="1">
          <a:blip r:embed="rId2"/>
          <a:srcRect r="38311"/>
          <a:stretch/>
        </p:blipFill>
        <p:spPr>
          <a:xfrm>
            <a:off x="222739" y="2153374"/>
            <a:ext cx="5029199" cy="3820529"/>
          </a:xfrm>
          <a:prstGeom prst="rect">
            <a:avLst/>
          </a:prstGeom>
        </p:spPr>
      </p:pic>
    </p:spTree>
    <p:extLst>
      <p:ext uri="{BB962C8B-B14F-4D97-AF65-F5344CB8AC3E}">
        <p14:creationId xmlns:p14="http://schemas.microsoft.com/office/powerpoint/2010/main" val="2704933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C29D5A-A694-B446-6F96-6B15D78BEB37}"/>
              </a:ext>
            </a:extLst>
          </p:cNvPr>
          <p:cNvSpPr>
            <a:spLocks noGrp="1"/>
          </p:cNvSpPr>
          <p:nvPr>
            <p:ph type="body" sz="quarter" idx="13"/>
          </p:nvPr>
        </p:nvSpPr>
        <p:spPr>
          <a:xfrm>
            <a:off x="306060" y="326309"/>
            <a:ext cx="8944266" cy="736956"/>
          </a:xfrm>
        </p:spPr>
        <p:txBody>
          <a:bodyPr/>
          <a:lstStyle/>
          <a:p>
            <a:r>
              <a:rPr lang="en-US" dirty="0"/>
              <a:t>Group discussion - what is an antidepressant?</a:t>
            </a:r>
          </a:p>
          <a:p>
            <a:endParaRPr lang="en-US" dirty="0"/>
          </a:p>
        </p:txBody>
      </p:sp>
    </p:spTree>
    <p:extLst>
      <p:ext uri="{BB962C8B-B14F-4D97-AF65-F5344CB8AC3E}">
        <p14:creationId xmlns:p14="http://schemas.microsoft.com/office/powerpoint/2010/main" val="3210865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C29D5A-A694-B446-6F96-6B15D78BEB37}"/>
              </a:ext>
            </a:extLst>
          </p:cNvPr>
          <p:cNvSpPr>
            <a:spLocks noGrp="1"/>
          </p:cNvSpPr>
          <p:nvPr>
            <p:ph type="body" sz="quarter" idx="13"/>
          </p:nvPr>
        </p:nvSpPr>
        <p:spPr/>
        <p:txBody>
          <a:bodyPr/>
          <a:lstStyle/>
          <a:p>
            <a:r>
              <a:rPr lang="en-US" dirty="0"/>
              <a:t>What is an antidepressant?</a:t>
            </a:r>
          </a:p>
          <a:p>
            <a:endParaRPr lang="en-US" dirty="0"/>
          </a:p>
        </p:txBody>
      </p:sp>
      <p:sp>
        <p:nvSpPr>
          <p:cNvPr id="5" name="Text Placeholder 4">
            <a:extLst>
              <a:ext uri="{FF2B5EF4-FFF2-40B4-BE49-F238E27FC236}">
                <a16:creationId xmlns:a16="http://schemas.microsoft.com/office/drawing/2014/main" id="{E65F9060-196C-D00E-6D84-503A78B26B89}"/>
              </a:ext>
            </a:extLst>
          </p:cNvPr>
          <p:cNvSpPr>
            <a:spLocks noGrp="1"/>
          </p:cNvSpPr>
          <p:nvPr>
            <p:ph type="body" sz="quarter" idx="16"/>
          </p:nvPr>
        </p:nvSpPr>
        <p:spPr>
          <a:xfrm>
            <a:off x="300211" y="1600200"/>
            <a:ext cx="10815464" cy="4905481"/>
          </a:xfrm>
        </p:spPr>
        <p:txBody>
          <a:bodyPr/>
          <a:lstStyle/>
          <a:p>
            <a:r>
              <a:rPr lang="en-AU" dirty="0"/>
              <a:t>An antidepressant is a class of medication that can be used for:</a:t>
            </a:r>
            <a:r>
              <a:rPr lang="en-AU" baseline="30000" dirty="0"/>
              <a:t>4,6</a:t>
            </a:r>
            <a:r>
              <a:rPr lang="en-AU" dirty="0"/>
              <a:t> </a:t>
            </a:r>
          </a:p>
          <a:p>
            <a:pPr lvl="1"/>
            <a:r>
              <a:rPr lang="en-AU" sz="2000" dirty="0">
                <a:latin typeface="Arial" panose="020B0604020202020204" pitchFamily="34" charset="0"/>
                <a:cs typeface="Arial" panose="020B0604020202020204" pitchFamily="34" charset="0"/>
              </a:rPr>
              <a:t>symptoms of depression</a:t>
            </a:r>
          </a:p>
          <a:p>
            <a:pPr lvl="1"/>
            <a:r>
              <a:rPr lang="en-AU" sz="2000" dirty="0">
                <a:latin typeface="Arial" panose="020B0604020202020204" pitchFamily="34" charset="0"/>
                <a:cs typeface="Arial" panose="020B0604020202020204" pitchFamily="34" charset="0"/>
              </a:rPr>
              <a:t>anxiety disorders</a:t>
            </a:r>
          </a:p>
          <a:p>
            <a:pPr lvl="1"/>
            <a:r>
              <a:rPr lang="en-AU" sz="2000" dirty="0">
                <a:latin typeface="Arial" panose="020B0604020202020204" pitchFamily="34" charset="0"/>
                <a:cs typeface="Arial" panose="020B0604020202020204" pitchFamily="34" charset="0"/>
              </a:rPr>
              <a:t>obsessive compulsive disorder </a:t>
            </a:r>
          </a:p>
          <a:p>
            <a:pPr marL="0" indent="0">
              <a:buNone/>
            </a:pPr>
            <a:endParaRPr lang="en-AU" dirty="0"/>
          </a:p>
          <a:p>
            <a:r>
              <a:rPr lang="en-AU" dirty="0"/>
              <a:t>Some examples of antidepressants include citalopram, escitalopram, mirtazapine and sertraline</a:t>
            </a:r>
            <a:endParaRPr lang="en-AU" baseline="30000" dirty="0"/>
          </a:p>
          <a:p>
            <a:endParaRPr lang="en-AU" baseline="30000" dirty="0"/>
          </a:p>
          <a:p>
            <a:r>
              <a:rPr lang="en-AU" dirty="0"/>
              <a:t>Sometimes antidepressants are prescribed to people living with dementia and changed behaviours</a:t>
            </a:r>
          </a:p>
          <a:p>
            <a:endParaRPr lang="en-AU" sz="1000" dirty="0"/>
          </a:p>
          <a:p>
            <a:r>
              <a:rPr lang="en-AU" dirty="0"/>
              <a:t>One Australian study</a:t>
            </a:r>
            <a:r>
              <a:rPr lang="en-AU" baseline="30000" dirty="0"/>
              <a:t>7</a:t>
            </a:r>
            <a:r>
              <a:rPr lang="en-AU" dirty="0"/>
              <a:t> reported 37% of residents are dispensed an antidepressant within three months of admission to residential aged care, with higher rates of antidepressant use among residents living with dementia </a:t>
            </a:r>
            <a:endParaRPr lang="en-AU" baseline="30000" dirty="0"/>
          </a:p>
          <a:p>
            <a:pPr marL="0" indent="0">
              <a:buNone/>
            </a:pPr>
            <a:endParaRPr lang="en-AU" baseline="30000" dirty="0"/>
          </a:p>
          <a:p>
            <a:pPr marL="0" indent="0">
              <a:buNone/>
            </a:pPr>
            <a:endParaRPr lang="en-US" dirty="0"/>
          </a:p>
        </p:txBody>
      </p:sp>
      <p:pic>
        <p:nvPicPr>
          <p:cNvPr id="6" name="Picture 5">
            <a:extLst>
              <a:ext uri="{FF2B5EF4-FFF2-40B4-BE49-F238E27FC236}">
                <a16:creationId xmlns:a16="http://schemas.microsoft.com/office/drawing/2014/main" id="{CFA474D5-F336-4018-8A3F-000DC18D7FCB}"/>
              </a:ext>
            </a:extLst>
          </p:cNvPr>
          <p:cNvPicPr/>
          <p:nvPr/>
        </p:nvPicPr>
        <p:blipFill rotWithShape="1">
          <a:blip r:embed="rId3">
            <a:biLevel thresh="50000"/>
          </a:blip>
          <a:srcRect t="14069" b="10460"/>
          <a:stretch/>
        </p:blipFill>
        <p:spPr>
          <a:xfrm>
            <a:off x="9234695" y="1811379"/>
            <a:ext cx="1733550" cy="1545590"/>
          </a:xfrm>
          <a:prstGeom prst="rect">
            <a:avLst/>
          </a:prstGeom>
        </p:spPr>
      </p:pic>
    </p:spTree>
    <p:extLst>
      <p:ext uri="{BB962C8B-B14F-4D97-AF65-F5344CB8AC3E}">
        <p14:creationId xmlns:p14="http://schemas.microsoft.com/office/powerpoint/2010/main" val="200326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8ACEAFD-63DC-4E81-9B6F-E271E717262C}"/>
              </a:ext>
            </a:extLst>
          </p:cNvPr>
          <p:cNvSpPr>
            <a:spLocks noGrp="1"/>
          </p:cNvSpPr>
          <p:nvPr>
            <p:ph type="body" sz="quarter" idx="13"/>
          </p:nvPr>
        </p:nvSpPr>
        <p:spPr>
          <a:xfrm>
            <a:off x="306060" y="326309"/>
            <a:ext cx="8784152" cy="736956"/>
          </a:xfrm>
        </p:spPr>
        <p:txBody>
          <a:bodyPr/>
          <a:lstStyle/>
          <a:p>
            <a:r>
              <a:rPr lang="en-AU" dirty="0"/>
              <a:t>The place of antidepressants in the care of a person living with dementia</a:t>
            </a:r>
            <a:endParaRPr lang="en-US" dirty="0"/>
          </a:p>
        </p:txBody>
      </p:sp>
      <p:sp>
        <p:nvSpPr>
          <p:cNvPr id="5" name="Text Placeholder 4">
            <a:extLst>
              <a:ext uri="{FF2B5EF4-FFF2-40B4-BE49-F238E27FC236}">
                <a16:creationId xmlns:a16="http://schemas.microsoft.com/office/drawing/2014/main" id="{F9771E7D-C548-49A3-9EE9-A0992CF03647}"/>
              </a:ext>
            </a:extLst>
          </p:cNvPr>
          <p:cNvSpPr>
            <a:spLocks noGrp="1"/>
          </p:cNvSpPr>
          <p:nvPr>
            <p:ph type="body" sz="quarter" idx="16"/>
          </p:nvPr>
        </p:nvSpPr>
        <p:spPr>
          <a:xfrm>
            <a:off x="306059" y="1762797"/>
            <a:ext cx="5895958" cy="4339829"/>
          </a:xfrm>
          <a:ln w="38100">
            <a:solidFill>
              <a:srgbClr val="00AC3E"/>
            </a:solidFill>
            <a:prstDash val="dash"/>
          </a:ln>
        </p:spPr>
        <p:txBody>
          <a:bodyPr/>
          <a:lstStyle/>
          <a:p>
            <a:pPr marL="0" indent="0">
              <a:buNone/>
            </a:pPr>
            <a:r>
              <a:rPr lang="en-AU" dirty="0">
                <a:effectLst/>
                <a:latin typeface="Arial" panose="020B0604020202020204" pitchFamily="34" charset="0"/>
                <a:ea typeface="Calibri" panose="020F0502020204030204" pitchFamily="34" charset="0"/>
              </a:rPr>
              <a:t>Antidepressants could be considered for people living with dementia who develop:</a:t>
            </a:r>
            <a:endParaRPr lang="en-AU" sz="1000" dirty="0">
              <a:effectLst/>
              <a:latin typeface="Arial" panose="020B0604020202020204" pitchFamily="34" charset="0"/>
              <a:ea typeface="Calibri" panose="020F0502020204030204" pitchFamily="34" charset="0"/>
            </a:endParaRPr>
          </a:p>
          <a:p>
            <a:pPr marL="457200" lvl="1" indent="0">
              <a:buNone/>
            </a:pPr>
            <a:endParaRPr lang="en-AU" sz="1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1">
              <a:buFont typeface="Wingdings" pitchFamily="2" charset="2"/>
              <a:buChar char="q"/>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Moderate major depressive disorder AND who have previously taken an antidepressant that worked, </a:t>
            </a:r>
            <a:r>
              <a:rPr lang="en-AU"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a:t>
            </a:r>
          </a:p>
          <a:p>
            <a:pPr lvl="1">
              <a:buFont typeface="Wingdings" pitchFamily="2" charset="2"/>
              <a:buChar char="q"/>
            </a:pPr>
            <a:endParaRPr lang="en-AU" sz="1000" dirty="0">
              <a:effectLst/>
              <a:latin typeface="Arial" panose="020B0604020202020204" pitchFamily="34" charset="0"/>
              <a:ea typeface="Times New Roman" panose="02020603050405020304" pitchFamily="18" charset="0"/>
              <a:cs typeface="Arial" panose="020B0604020202020204" pitchFamily="34" charset="0"/>
            </a:endParaRPr>
          </a:p>
          <a:p>
            <a:pPr lvl="1">
              <a:buFont typeface="Wingdings" pitchFamily="2" charset="2"/>
              <a:buChar char="q"/>
            </a:pPr>
            <a:r>
              <a:rPr lang="en-A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Severe major depressive disorder, </a:t>
            </a:r>
            <a:r>
              <a:rPr lang="en-AU"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a:t>
            </a:r>
          </a:p>
          <a:p>
            <a:pPr lvl="1">
              <a:buFont typeface="Wingdings" pitchFamily="2" charset="2"/>
              <a:buChar char="q"/>
            </a:pPr>
            <a:endParaRPr lang="en-AU" sz="1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1">
              <a:buFont typeface="Wingdings" pitchFamily="2" charset="2"/>
              <a:buChar char="q"/>
            </a:pPr>
            <a:r>
              <a:rPr lang="en-AU" sz="2000" dirty="0">
                <a:effectLst/>
                <a:latin typeface="Arial" panose="020B0604020202020204" pitchFamily="34" charset="0"/>
                <a:ea typeface="Calibri" panose="020F0502020204030204" pitchFamily="34" charset="0"/>
                <a:cs typeface="Arial" panose="020B0604020202020204" pitchFamily="34" charset="0"/>
              </a:rPr>
              <a:t> Depressive disorder with suicidal ideation and/or risk of self-harm. Self-harm describes a person who is </a:t>
            </a:r>
            <a:r>
              <a:rPr lang="en-AU" sz="2000" dirty="0">
                <a:solidFill>
                  <a:srgbClr val="222222"/>
                </a:solidFill>
                <a:effectLst/>
                <a:latin typeface="Arial" panose="020B0604020202020204" pitchFamily="34" charset="0"/>
                <a:ea typeface="Calibri" panose="020F0502020204030204" pitchFamily="34" charset="0"/>
                <a:cs typeface="Arial" panose="020B0604020202020204" pitchFamily="34" charset="0"/>
              </a:rPr>
              <a:t>deliberately causing pain or damage to their own body</a:t>
            </a:r>
            <a:r>
              <a:rPr lang="en-AU" sz="20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7" name="Text Placeholder 4">
            <a:extLst>
              <a:ext uri="{FF2B5EF4-FFF2-40B4-BE49-F238E27FC236}">
                <a16:creationId xmlns:a16="http://schemas.microsoft.com/office/drawing/2014/main" id="{9F8C2134-ECC2-7207-557A-6955408DE546}"/>
              </a:ext>
            </a:extLst>
          </p:cNvPr>
          <p:cNvSpPr txBox="1">
            <a:spLocks/>
          </p:cNvSpPr>
          <p:nvPr/>
        </p:nvSpPr>
        <p:spPr>
          <a:xfrm>
            <a:off x="6504612" y="1756429"/>
            <a:ext cx="4953107" cy="3323553"/>
          </a:xfrm>
          <a:prstGeom prst="rect">
            <a:avLst/>
          </a:prstGeom>
          <a:ln w="38100">
            <a:solidFill>
              <a:srgbClr val="FF0000"/>
            </a:solidFill>
            <a:prstDash val="dash"/>
          </a:ln>
        </p:spPr>
        <p:txBody>
          <a:bodyPr/>
          <a:lstStyle>
            <a:lvl1pPr marL="342900" indent="-342900" algn="l" defTabSz="914400" rtl="0" eaLnBrk="1" latinLnBrk="0" hangingPunct="1">
              <a:lnSpc>
                <a:spcPct val="90000"/>
              </a:lnSpc>
              <a:spcBef>
                <a:spcPts val="1000"/>
              </a:spcBef>
              <a:buFont typeface="Arial" panose="020B0604020202020204" pitchFamily="34" charset="0"/>
              <a:buChar char="•"/>
              <a:defRPr sz="2000" b="0" kern="1200" baseline="0">
                <a:solidFill>
                  <a:schemeClr val="tx1"/>
                </a:solidFill>
                <a:latin typeface="Arial" panose="020B0604020202020204" pitchFamily="34" charset="0"/>
                <a:ea typeface="Arial Narrow" charset="0"/>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dirty="0"/>
              <a:t>Antidepressants should </a:t>
            </a:r>
            <a:r>
              <a:rPr lang="en-AU" b="1" dirty="0"/>
              <a:t>NOT</a:t>
            </a:r>
            <a:r>
              <a:rPr lang="en-AU" dirty="0"/>
              <a:t> be routinely considered for people living with dementia who:</a:t>
            </a:r>
          </a:p>
          <a:p>
            <a:pPr lvl="1">
              <a:buFont typeface="Wingdings" pitchFamily="2" charset="2"/>
              <a:buChar char="q"/>
            </a:pPr>
            <a:endParaRPr lang="en-AU" sz="1000" dirty="0">
              <a:latin typeface="Arial" panose="020B0604020202020204" pitchFamily="34" charset="0"/>
              <a:cs typeface="Arial" panose="020B0604020202020204" pitchFamily="34" charset="0"/>
            </a:endParaRPr>
          </a:p>
          <a:p>
            <a:pPr lvl="1">
              <a:buFont typeface="Wingdings" pitchFamily="2" charset="2"/>
              <a:buChar char="q"/>
            </a:pPr>
            <a:r>
              <a:rPr lang="en-AU" sz="2000" dirty="0">
                <a:latin typeface="Arial" panose="020B0604020202020204" pitchFamily="34" charset="0"/>
                <a:cs typeface="Arial" panose="020B0604020202020204" pitchFamily="34" charset="0"/>
              </a:rPr>
              <a:t> Experience n</a:t>
            </a:r>
            <a:r>
              <a:rPr lang="en-AU" sz="2000" dirty="0">
                <a:effectLst/>
                <a:latin typeface="Arial" panose="020B0604020202020204" pitchFamily="34" charset="0"/>
                <a:cs typeface="Arial" panose="020B0604020202020204" pitchFamily="34" charset="0"/>
              </a:rPr>
              <a:t>ewly developed depressive symptoms or mild-to-moderate major depressive disorder</a:t>
            </a:r>
          </a:p>
          <a:p>
            <a:pPr lvl="1">
              <a:buFont typeface="Wingdings" pitchFamily="2" charset="2"/>
              <a:buChar char="q"/>
            </a:pPr>
            <a:endParaRPr lang="en-AU" sz="2000" dirty="0">
              <a:latin typeface="Arial" panose="020B0604020202020204" pitchFamily="34" charset="0"/>
              <a:cs typeface="Arial" panose="020B0604020202020204" pitchFamily="34" charset="0"/>
            </a:endParaRPr>
          </a:p>
          <a:p>
            <a:pPr lvl="1">
              <a:buFont typeface="Wingdings" pitchFamily="2" charset="2"/>
              <a:buChar char="q"/>
            </a:pPr>
            <a:r>
              <a:rPr lang="en-AU" sz="2000" dirty="0">
                <a:latin typeface="Arial" panose="020B0604020202020204" pitchFamily="34" charset="0"/>
                <a:cs typeface="Arial" panose="020B0604020202020204" pitchFamily="34" charset="0"/>
              </a:rPr>
              <a:t> Experience sleep disturbances</a:t>
            </a:r>
          </a:p>
        </p:txBody>
      </p:sp>
      <p:pic>
        <p:nvPicPr>
          <p:cNvPr id="11" name="Picture 10">
            <a:extLst>
              <a:ext uri="{FF2B5EF4-FFF2-40B4-BE49-F238E27FC236}">
                <a16:creationId xmlns:a16="http://schemas.microsoft.com/office/drawing/2014/main" id="{8A05583F-BD04-B41F-58AC-53E67E97609D}"/>
              </a:ext>
            </a:extLst>
          </p:cNvPr>
          <p:cNvPicPr>
            <a:picLocks noChangeAspect="1"/>
          </p:cNvPicPr>
          <p:nvPr/>
        </p:nvPicPr>
        <p:blipFill>
          <a:blip r:embed="rId3"/>
          <a:stretch>
            <a:fillRect/>
          </a:stretch>
        </p:blipFill>
        <p:spPr>
          <a:xfrm>
            <a:off x="603720" y="3501895"/>
            <a:ext cx="497668" cy="497668"/>
          </a:xfrm>
          <a:prstGeom prst="rect">
            <a:avLst/>
          </a:prstGeom>
        </p:spPr>
      </p:pic>
      <p:pic>
        <p:nvPicPr>
          <p:cNvPr id="12" name="Picture 11">
            <a:extLst>
              <a:ext uri="{FF2B5EF4-FFF2-40B4-BE49-F238E27FC236}">
                <a16:creationId xmlns:a16="http://schemas.microsoft.com/office/drawing/2014/main" id="{67628E41-1CEF-8810-0B8B-866DAC78709C}"/>
              </a:ext>
            </a:extLst>
          </p:cNvPr>
          <p:cNvPicPr>
            <a:picLocks noChangeAspect="1"/>
          </p:cNvPicPr>
          <p:nvPr/>
        </p:nvPicPr>
        <p:blipFill>
          <a:blip r:embed="rId3"/>
          <a:stretch>
            <a:fillRect/>
          </a:stretch>
        </p:blipFill>
        <p:spPr>
          <a:xfrm>
            <a:off x="603720" y="2518285"/>
            <a:ext cx="497668" cy="497668"/>
          </a:xfrm>
          <a:prstGeom prst="rect">
            <a:avLst/>
          </a:prstGeom>
        </p:spPr>
      </p:pic>
      <p:pic>
        <p:nvPicPr>
          <p:cNvPr id="13" name="Picture 12">
            <a:extLst>
              <a:ext uri="{FF2B5EF4-FFF2-40B4-BE49-F238E27FC236}">
                <a16:creationId xmlns:a16="http://schemas.microsoft.com/office/drawing/2014/main" id="{6F498EDE-3149-D4AF-4CBE-AD484DBD6C29}"/>
              </a:ext>
            </a:extLst>
          </p:cNvPr>
          <p:cNvPicPr>
            <a:picLocks noChangeAspect="1"/>
          </p:cNvPicPr>
          <p:nvPr/>
        </p:nvPicPr>
        <p:blipFill>
          <a:blip r:embed="rId4"/>
          <a:stretch>
            <a:fillRect/>
          </a:stretch>
        </p:blipFill>
        <p:spPr>
          <a:xfrm>
            <a:off x="6770576" y="2767119"/>
            <a:ext cx="499567" cy="497668"/>
          </a:xfrm>
          <a:prstGeom prst="rect">
            <a:avLst/>
          </a:prstGeom>
        </p:spPr>
      </p:pic>
      <p:pic>
        <p:nvPicPr>
          <p:cNvPr id="14" name="Picture 13">
            <a:extLst>
              <a:ext uri="{FF2B5EF4-FFF2-40B4-BE49-F238E27FC236}">
                <a16:creationId xmlns:a16="http://schemas.microsoft.com/office/drawing/2014/main" id="{6DB65B53-4615-BACF-D828-663265F0F650}"/>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6770576" y="3990458"/>
            <a:ext cx="499567" cy="497668"/>
          </a:xfrm>
          <a:prstGeom prst="rect">
            <a:avLst/>
          </a:prstGeom>
        </p:spPr>
      </p:pic>
      <p:sp>
        <p:nvSpPr>
          <p:cNvPr id="2" name="Rectangle 1">
            <a:extLst>
              <a:ext uri="{FF2B5EF4-FFF2-40B4-BE49-F238E27FC236}">
                <a16:creationId xmlns:a16="http://schemas.microsoft.com/office/drawing/2014/main" id="{6AE49D27-2B77-AE57-8EBA-EFD46EA439F6}"/>
              </a:ext>
            </a:extLst>
          </p:cNvPr>
          <p:cNvSpPr/>
          <p:nvPr/>
        </p:nvSpPr>
        <p:spPr>
          <a:xfrm>
            <a:off x="520170" y="6161077"/>
            <a:ext cx="11151659" cy="646331"/>
          </a:xfrm>
          <a:prstGeom prst="rect">
            <a:avLst/>
          </a:prstGeom>
          <a:solidFill>
            <a:schemeClr val="accent5">
              <a:lumMod val="20000"/>
              <a:lumOff val="80000"/>
            </a:schemeClr>
          </a:solidFill>
        </p:spPr>
        <p:txBody>
          <a:bodyPr wrap="square">
            <a:spAutoFit/>
          </a:bodyPr>
          <a:lstStyle/>
          <a:p>
            <a:pPr algn="ctr"/>
            <a:r>
              <a:rPr lang="en-AU" sz="1800" b="1" dirty="0">
                <a:effectLst/>
                <a:latin typeface="Arial" panose="020B0604020202020204" pitchFamily="34" charset="0"/>
                <a:ea typeface="Calibri" panose="020F0502020204030204" pitchFamily="34" charset="0"/>
                <a:cs typeface="Arial" panose="020B0604020202020204" pitchFamily="34" charset="0"/>
              </a:rPr>
              <a:t>If the care team decide to initiate an antidepressant for a person living with dementia and changed behaviours, it is important the care team think about when they should stop the antidepressant</a:t>
            </a:r>
            <a:r>
              <a:rPr lang="en-AU" b="1" dirty="0">
                <a:effectLst/>
                <a:latin typeface="Arial" panose="020B0604020202020204" pitchFamily="34" charset="0"/>
                <a:cs typeface="Arial" panose="020B0604020202020204" pitchFamily="34" charset="0"/>
              </a:rPr>
              <a:t> </a:t>
            </a:r>
            <a:endParaRPr lang="en-US" sz="2000" b="1" i="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07E9890-3506-4A21-9D2A-29AF58024B51}"/>
              </a:ext>
            </a:extLst>
          </p:cNvPr>
          <p:cNvPicPr>
            <a:picLocks noChangeAspect="1"/>
          </p:cNvPicPr>
          <p:nvPr/>
        </p:nvPicPr>
        <p:blipFill>
          <a:blip r:embed="rId3"/>
          <a:stretch>
            <a:fillRect/>
          </a:stretch>
        </p:blipFill>
        <p:spPr>
          <a:xfrm>
            <a:off x="600399" y="4097048"/>
            <a:ext cx="497668" cy="497668"/>
          </a:xfrm>
          <a:prstGeom prst="rect">
            <a:avLst/>
          </a:prstGeom>
        </p:spPr>
      </p:pic>
    </p:spTree>
    <p:extLst>
      <p:ext uri="{BB962C8B-B14F-4D97-AF65-F5344CB8AC3E}">
        <p14:creationId xmlns:p14="http://schemas.microsoft.com/office/powerpoint/2010/main" val="566281063"/>
      </p:ext>
    </p:extLst>
  </p:cSld>
  <p:clrMapOvr>
    <a:masterClrMapping/>
  </p:clrMapOvr>
</p:sld>
</file>

<file path=ppt/theme/theme1.xml><?xml version="1.0" encoding="utf-8"?>
<a:theme xmlns:a="http://schemas.openxmlformats.org/drawingml/2006/main" name="Image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33566</TotalTime>
  <Words>2689</Words>
  <Application>Microsoft Office PowerPoint</Application>
  <PresentationFormat>Widescreen</PresentationFormat>
  <Paragraphs>352</Paragraphs>
  <Slides>31</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Narrow</vt:lpstr>
      <vt:lpstr>Calibri</vt:lpstr>
      <vt:lpstr>Courier New</vt:lpstr>
      <vt:lpstr>Symbol</vt:lpstr>
      <vt:lpstr>Times New Roman</vt:lpstr>
      <vt:lpstr>Wingdings</vt:lpstr>
      <vt:lpstr>Image 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Burnett</dc:creator>
  <cp:lastModifiedBy>Michelle Steeper</cp:lastModifiedBy>
  <cp:revision>870</cp:revision>
  <cp:lastPrinted>2023-03-29T03:40:01Z</cp:lastPrinted>
  <dcterms:created xsi:type="dcterms:W3CDTF">2017-05-31T01:24:04Z</dcterms:created>
  <dcterms:modified xsi:type="dcterms:W3CDTF">2023-10-27T01:31:13Z</dcterms:modified>
</cp:coreProperties>
</file>