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4630400" cy="8229600"/>
  <p:notesSz cx="8229600" cy="14630400"/>
  <p:embeddedFontLst>
    <p:embeddedFont>
      <p:font typeface="Calibri" panose="020F0502020204030204" pitchFamily="34" charset="0"/>
      <p:regular r:id="rId17"/>
      <p:bold r:id="rId18"/>
      <p:italic r:id="rId19"/>
      <p:boldItalic r:id="rId20"/>
    </p:embeddedFont>
    <p:embeddedFont>
      <p:font typeface="Inter" panose="020B0604020202020204" charset="0"/>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64" d="100"/>
          <a:sy n="64" d="100"/>
        </p:scale>
        <p:origin x="236"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59568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hyperlink" Target="mailto:assistance@global24.com.au" TargetMode="External"/><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hyperlink" Target="https://www.monash.edu/travel-safety/travel-policy-and-registration" TargetMode="External"/><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5.png"/><Relationship Id="rId4" Type="http://schemas.openxmlformats.org/officeDocument/2006/relationships/hyperlink" Target="https://www.monash.edu/travel-safety/global-assistance-and-travel-insuranc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2790825"/>
            <a:ext cx="7234476" cy="708779"/>
          </a:xfrm>
          <a:prstGeom prst="rect">
            <a:avLst/>
          </a:prstGeom>
          <a:noFill/>
          <a:ln/>
        </p:spPr>
        <p:txBody>
          <a:bodyPr wrap="none" lIns="0" tIns="0" rIns="0" bIns="0" rtlCol="0" anchor="t"/>
          <a:lstStyle/>
          <a:p>
            <a:pPr marL="0" indent="0" algn="l">
              <a:lnSpc>
                <a:spcPts val="5550"/>
              </a:lnSpc>
              <a:buNone/>
            </a:pPr>
            <a:r>
              <a:rPr lang="en-US" sz="4450" b="1" dirty="0">
                <a:solidFill>
                  <a:srgbClr val="3967C1"/>
                </a:solidFill>
                <a:latin typeface="Inter Bold" pitchFamily="34" charset="0"/>
                <a:ea typeface="Inter Bold" pitchFamily="34" charset="-122"/>
                <a:cs typeface="Inter Bold" pitchFamily="34" charset="-120"/>
              </a:rPr>
              <a:t>Pre-Departure Orientation</a:t>
            </a:r>
            <a:endParaRPr lang="en-US" sz="4450" dirty="0"/>
          </a:p>
        </p:txBody>
      </p:sp>
      <p:sp>
        <p:nvSpPr>
          <p:cNvPr id="4" name="Text 1"/>
          <p:cNvSpPr/>
          <p:nvPr/>
        </p:nvSpPr>
        <p:spPr>
          <a:xfrm>
            <a:off x="793790" y="3839766"/>
            <a:ext cx="7556421" cy="362903"/>
          </a:xfrm>
          <a:prstGeom prst="rect">
            <a:avLst/>
          </a:prstGeom>
          <a:noFill/>
          <a:ln/>
        </p:spPr>
        <p:txBody>
          <a:bodyPr wrap="none" lIns="0" tIns="0" rIns="0" bIns="0" rtlCol="0" anchor="t"/>
          <a:lstStyle/>
          <a:p>
            <a:pPr marL="0" indent="0" algn="l">
              <a:lnSpc>
                <a:spcPts val="2850"/>
              </a:lnSpc>
              <a:buNone/>
            </a:pPr>
            <a:r>
              <a:rPr lang="en-US" sz="1750" dirty="0">
                <a:solidFill>
                  <a:srgbClr val="000000"/>
                </a:solidFill>
                <a:latin typeface="Inter" pitchFamily="34" charset="0"/>
                <a:ea typeface="Inter" pitchFamily="34" charset="-122"/>
                <a:cs typeface="Inter" pitchFamily="34" charset="-120"/>
              </a:rPr>
              <a:t>A comprehensive guide for international student travel</a:t>
            </a:r>
            <a:endParaRPr lang="en-US" sz="1750" dirty="0"/>
          </a:p>
        </p:txBody>
      </p:sp>
      <p:sp>
        <p:nvSpPr>
          <p:cNvPr id="5" name="Text 2"/>
          <p:cNvSpPr/>
          <p:nvPr/>
        </p:nvSpPr>
        <p:spPr>
          <a:xfrm>
            <a:off x="793790" y="4457819"/>
            <a:ext cx="7556421" cy="362903"/>
          </a:xfrm>
          <a:prstGeom prst="rect">
            <a:avLst/>
          </a:prstGeom>
          <a:noFill/>
          <a:ln/>
        </p:spPr>
        <p:txBody>
          <a:bodyPr wrap="none" lIns="0" tIns="0" rIns="0" bIns="0" rtlCol="0" anchor="t"/>
          <a:lstStyle/>
          <a:p>
            <a:pPr marL="0" indent="0" algn="l">
              <a:lnSpc>
                <a:spcPts val="2850"/>
              </a:lnSpc>
              <a:buNone/>
            </a:pPr>
            <a:r>
              <a:rPr lang="en-US" sz="1750" dirty="0">
                <a:solidFill>
                  <a:srgbClr val="000000"/>
                </a:solidFill>
                <a:latin typeface="Inter" pitchFamily="34" charset="0"/>
                <a:ea typeface="Inter" pitchFamily="34" charset="-122"/>
                <a:cs typeface="Inter" pitchFamily="34" charset="-120"/>
              </a:rPr>
              <a:t>[Template for Program Leaders]</a:t>
            </a:r>
            <a:endParaRPr lang="en-US" sz="1750" dirty="0"/>
          </a:p>
        </p:txBody>
      </p:sp>
      <p:sp>
        <p:nvSpPr>
          <p:cNvPr id="6" name="Text 3"/>
          <p:cNvSpPr/>
          <p:nvPr/>
        </p:nvSpPr>
        <p:spPr>
          <a:xfrm>
            <a:off x="793790" y="5075873"/>
            <a:ext cx="7556421" cy="362903"/>
          </a:xfrm>
          <a:prstGeom prst="rect">
            <a:avLst/>
          </a:prstGeom>
          <a:noFill/>
          <a:ln/>
        </p:spPr>
        <p:txBody>
          <a:bodyPr wrap="none" lIns="0" tIns="0" rIns="0" bIns="0" rtlCol="0" anchor="t"/>
          <a:lstStyle/>
          <a:p>
            <a:pPr marL="0" indent="0" algn="l">
              <a:lnSpc>
                <a:spcPts val="2850"/>
              </a:lnSpc>
              <a:buNone/>
            </a:pPr>
            <a:r>
              <a:rPr lang="en-US" sz="1750" dirty="0">
                <a:solidFill>
                  <a:srgbClr val="000000"/>
                </a:solidFill>
                <a:latin typeface="Inter" pitchFamily="34" charset="0"/>
                <a:ea typeface="Inter" pitchFamily="34" charset="-122"/>
                <a:cs typeface="Inter" pitchFamily="34" charset="-120"/>
              </a:rPr>
              <a:t>[Insert Date of Session]</a:t>
            </a:r>
            <a:endParaRPr lang="en-US" sz="17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93790" y="1010126"/>
            <a:ext cx="6971109" cy="602456"/>
          </a:xfrm>
          <a:prstGeom prst="rect">
            <a:avLst/>
          </a:prstGeom>
          <a:noFill/>
          <a:ln/>
        </p:spPr>
        <p:txBody>
          <a:bodyPr wrap="none" lIns="0" tIns="0" rIns="0" bIns="0" rtlCol="0" anchor="t"/>
          <a:lstStyle/>
          <a:p>
            <a:pPr marL="0" indent="0" algn="l">
              <a:lnSpc>
                <a:spcPts val="4700"/>
              </a:lnSpc>
              <a:buNone/>
            </a:pPr>
            <a:r>
              <a:rPr lang="en-US" sz="3750" b="1" dirty="0">
                <a:solidFill>
                  <a:srgbClr val="3967C1"/>
                </a:solidFill>
                <a:latin typeface="Inter Bold" pitchFamily="34" charset="0"/>
                <a:ea typeface="Inter Bold" pitchFamily="34" charset="-122"/>
                <a:cs typeface="Inter Bold" pitchFamily="34" charset="-120"/>
              </a:rPr>
              <a:t>Essential Contact Information</a:t>
            </a:r>
            <a:endParaRPr lang="en-US" sz="3750" dirty="0"/>
          </a:p>
        </p:txBody>
      </p:sp>
      <p:sp>
        <p:nvSpPr>
          <p:cNvPr id="3" name="Text 1"/>
          <p:cNvSpPr/>
          <p:nvPr/>
        </p:nvSpPr>
        <p:spPr>
          <a:xfrm>
            <a:off x="793790" y="2094547"/>
            <a:ext cx="2409944" cy="301228"/>
          </a:xfrm>
          <a:prstGeom prst="rect">
            <a:avLst/>
          </a:prstGeom>
          <a:noFill/>
          <a:ln/>
        </p:spPr>
        <p:txBody>
          <a:bodyPr wrap="none" lIns="0" tIns="0" rIns="0" bIns="0" rtlCol="0" anchor="t"/>
          <a:lstStyle/>
          <a:p>
            <a:pPr marL="0" indent="0" algn="l">
              <a:lnSpc>
                <a:spcPts val="2350"/>
              </a:lnSpc>
              <a:buNone/>
            </a:pPr>
            <a:r>
              <a:rPr lang="en-US" sz="1850" b="1" dirty="0">
                <a:solidFill>
                  <a:srgbClr val="3967C1"/>
                </a:solidFill>
                <a:latin typeface="Inter Bold" pitchFamily="34" charset="0"/>
                <a:ea typeface="Inter Bold" pitchFamily="34" charset="-122"/>
                <a:cs typeface="Inter Bold" pitchFamily="34" charset="-120"/>
              </a:rPr>
              <a:t>Program Contacts</a:t>
            </a:r>
            <a:endParaRPr lang="en-US" sz="1850" dirty="0"/>
          </a:p>
        </p:txBody>
      </p:sp>
      <p:sp>
        <p:nvSpPr>
          <p:cNvPr id="4" name="Text 2"/>
          <p:cNvSpPr/>
          <p:nvPr/>
        </p:nvSpPr>
        <p:spPr>
          <a:xfrm>
            <a:off x="793790" y="2588538"/>
            <a:ext cx="6286262" cy="308372"/>
          </a:xfrm>
          <a:prstGeom prst="rect">
            <a:avLst/>
          </a:prstGeom>
          <a:noFill/>
          <a:ln/>
        </p:spPr>
        <p:txBody>
          <a:bodyPr wrap="none" lIns="0" tIns="0" rIns="0" bIns="0" rtlCol="0" anchor="t"/>
          <a:lstStyle/>
          <a:p>
            <a:pPr marL="0" indent="0" algn="l">
              <a:lnSpc>
                <a:spcPts val="2400"/>
              </a:lnSpc>
              <a:buNone/>
            </a:pPr>
            <a:r>
              <a:rPr lang="en-US" sz="1500" dirty="0">
                <a:solidFill>
                  <a:srgbClr val="000000"/>
                </a:solidFill>
                <a:latin typeface="Inter" pitchFamily="34" charset="0"/>
                <a:ea typeface="Inter" pitchFamily="34" charset="-122"/>
                <a:cs typeface="Inter" pitchFamily="34" charset="-120"/>
              </a:rPr>
              <a:t>Program Leader: [Name, Position]</a:t>
            </a:r>
            <a:endParaRPr lang="en-US" sz="1500" dirty="0"/>
          </a:p>
        </p:txBody>
      </p:sp>
      <p:sp>
        <p:nvSpPr>
          <p:cNvPr id="5" name="Text 3"/>
          <p:cNvSpPr/>
          <p:nvPr/>
        </p:nvSpPr>
        <p:spPr>
          <a:xfrm>
            <a:off x="793790" y="3070384"/>
            <a:ext cx="6286262" cy="308372"/>
          </a:xfrm>
          <a:prstGeom prst="rect">
            <a:avLst/>
          </a:prstGeom>
          <a:noFill/>
          <a:ln/>
        </p:spPr>
        <p:txBody>
          <a:bodyPr wrap="none" lIns="0" tIns="0" rIns="0" bIns="0" rtlCol="0" anchor="t"/>
          <a:lstStyle/>
          <a:p>
            <a:pPr marL="0" indent="0" algn="l">
              <a:lnSpc>
                <a:spcPts val="2400"/>
              </a:lnSpc>
              <a:buNone/>
            </a:pPr>
            <a:r>
              <a:rPr lang="en-US" sz="1500" dirty="0">
                <a:solidFill>
                  <a:srgbClr val="000000"/>
                </a:solidFill>
                <a:latin typeface="Inter" pitchFamily="34" charset="0"/>
                <a:ea typeface="Inter" pitchFamily="34" charset="-122"/>
                <a:cs typeface="Inter" pitchFamily="34" charset="-120"/>
              </a:rPr>
              <a:t>Mobile: [Insert Number]</a:t>
            </a:r>
            <a:endParaRPr lang="en-US" sz="1500" dirty="0"/>
          </a:p>
        </p:txBody>
      </p:sp>
      <p:sp>
        <p:nvSpPr>
          <p:cNvPr id="6" name="Text 4"/>
          <p:cNvSpPr/>
          <p:nvPr/>
        </p:nvSpPr>
        <p:spPr>
          <a:xfrm>
            <a:off x="793790" y="3552230"/>
            <a:ext cx="6286262" cy="308372"/>
          </a:xfrm>
          <a:prstGeom prst="rect">
            <a:avLst/>
          </a:prstGeom>
          <a:noFill/>
          <a:ln/>
        </p:spPr>
        <p:txBody>
          <a:bodyPr wrap="none" lIns="0" tIns="0" rIns="0" bIns="0" rtlCol="0" anchor="t"/>
          <a:lstStyle/>
          <a:p>
            <a:pPr marL="0" indent="0" algn="l">
              <a:lnSpc>
                <a:spcPts val="2400"/>
              </a:lnSpc>
              <a:buNone/>
            </a:pPr>
            <a:r>
              <a:rPr lang="en-US" sz="1500" dirty="0">
                <a:solidFill>
                  <a:srgbClr val="000000"/>
                </a:solidFill>
                <a:latin typeface="Inter" pitchFamily="34" charset="0"/>
                <a:ea typeface="Inter" pitchFamily="34" charset="-122"/>
                <a:cs typeface="Inter" pitchFamily="34" charset="-120"/>
              </a:rPr>
              <a:t>Email: [Insert Email]</a:t>
            </a:r>
            <a:endParaRPr lang="en-US" sz="1500" dirty="0"/>
          </a:p>
        </p:txBody>
      </p:sp>
      <p:sp>
        <p:nvSpPr>
          <p:cNvPr id="7" name="Shape 5"/>
          <p:cNvSpPr/>
          <p:nvPr/>
        </p:nvSpPr>
        <p:spPr>
          <a:xfrm>
            <a:off x="793790" y="4173716"/>
            <a:ext cx="6286262" cy="31671"/>
          </a:xfrm>
          <a:prstGeom prst="rect">
            <a:avLst/>
          </a:prstGeom>
          <a:solidFill>
            <a:srgbClr val="000000">
              <a:alpha val="50000"/>
            </a:srgbClr>
          </a:solidFill>
          <a:ln/>
        </p:spPr>
      </p:sp>
      <p:sp>
        <p:nvSpPr>
          <p:cNvPr id="8" name="Text 6"/>
          <p:cNvSpPr/>
          <p:nvPr/>
        </p:nvSpPr>
        <p:spPr>
          <a:xfrm>
            <a:off x="793790" y="4422100"/>
            <a:ext cx="6286262" cy="308372"/>
          </a:xfrm>
          <a:prstGeom prst="rect">
            <a:avLst/>
          </a:prstGeom>
          <a:noFill/>
          <a:ln/>
        </p:spPr>
        <p:txBody>
          <a:bodyPr wrap="none" lIns="0" tIns="0" rIns="0" bIns="0" rtlCol="0" anchor="t"/>
          <a:lstStyle/>
          <a:p>
            <a:pPr marL="0" indent="0" algn="l">
              <a:lnSpc>
                <a:spcPts val="2400"/>
              </a:lnSpc>
              <a:buNone/>
            </a:pPr>
            <a:r>
              <a:rPr lang="en-US" sz="1500" dirty="0">
                <a:solidFill>
                  <a:srgbClr val="000000"/>
                </a:solidFill>
                <a:latin typeface="Inter" pitchFamily="34" charset="0"/>
                <a:ea typeface="Inter" pitchFamily="34" charset="-122"/>
                <a:cs typeface="Inter" pitchFamily="34" charset="-120"/>
              </a:rPr>
              <a:t>On-site Contact: [Name, Position]</a:t>
            </a:r>
            <a:endParaRPr lang="en-US" sz="1500" dirty="0"/>
          </a:p>
        </p:txBody>
      </p:sp>
      <p:sp>
        <p:nvSpPr>
          <p:cNvPr id="9" name="Text 7"/>
          <p:cNvSpPr/>
          <p:nvPr/>
        </p:nvSpPr>
        <p:spPr>
          <a:xfrm>
            <a:off x="793790" y="4903946"/>
            <a:ext cx="6286262" cy="308372"/>
          </a:xfrm>
          <a:prstGeom prst="rect">
            <a:avLst/>
          </a:prstGeom>
          <a:noFill/>
          <a:ln/>
        </p:spPr>
        <p:txBody>
          <a:bodyPr wrap="none" lIns="0" tIns="0" rIns="0" bIns="0" rtlCol="0" anchor="t"/>
          <a:lstStyle/>
          <a:p>
            <a:pPr marL="0" indent="0" algn="l">
              <a:lnSpc>
                <a:spcPts val="2400"/>
              </a:lnSpc>
              <a:buNone/>
            </a:pPr>
            <a:r>
              <a:rPr lang="en-US" sz="1500" dirty="0">
                <a:solidFill>
                  <a:srgbClr val="000000"/>
                </a:solidFill>
                <a:latin typeface="Inter" pitchFamily="34" charset="0"/>
                <a:ea typeface="Inter" pitchFamily="34" charset="-122"/>
                <a:cs typeface="Inter" pitchFamily="34" charset="-120"/>
              </a:rPr>
              <a:t>Mobile: [Insert Number]</a:t>
            </a:r>
            <a:endParaRPr lang="en-US" sz="1500" dirty="0"/>
          </a:p>
        </p:txBody>
      </p:sp>
      <p:sp>
        <p:nvSpPr>
          <p:cNvPr id="10" name="Text 8"/>
          <p:cNvSpPr/>
          <p:nvPr/>
        </p:nvSpPr>
        <p:spPr>
          <a:xfrm>
            <a:off x="793790" y="5385792"/>
            <a:ext cx="6286262" cy="308372"/>
          </a:xfrm>
          <a:prstGeom prst="rect">
            <a:avLst/>
          </a:prstGeom>
          <a:noFill/>
          <a:ln/>
        </p:spPr>
        <p:txBody>
          <a:bodyPr wrap="none" lIns="0" tIns="0" rIns="0" bIns="0" rtlCol="0" anchor="t"/>
          <a:lstStyle/>
          <a:p>
            <a:pPr marL="0" indent="0" algn="l">
              <a:lnSpc>
                <a:spcPts val="2400"/>
              </a:lnSpc>
              <a:buNone/>
            </a:pPr>
            <a:r>
              <a:rPr lang="en-US" sz="1500" dirty="0">
                <a:solidFill>
                  <a:srgbClr val="000000"/>
                </a:solidFill>
                <a:latin typeface="Inter" pitchFamily="34" charset="0"/>
                <a:ea typeface="Inter" pitchFamily="34" charset="-122"/>
                <a:cs typeface="Inter" pitchFamily="34" charset="-120"/>
              </a:rPr>
              <a:t>Email: [Insert Email]</a:t>
            </a:r>
            <a:endParaRPr lang="en-US" sz="1500" dirty="0"/>
          </a:p>
        </p:txBody>
      </p:sp>
      <p:sp>
        <p:nvSpPr>
          <p:cNvPr id="11" name="Shape 9"/>
          <p:cNvSpPr/>
          <p:nvPr/>
        </p:nvSpPr>
        <p:spPr>
          <a:xfrm>
            <a:off x="793790" y="6007279"/>
            <a:ext cx="6286262" cy="31671"/>
          </a:xfrm>
          <a:prstGeom prst="rect">
            <a:avLst/>
          </a:prstGeom>
          <a:solidFill>
            <a:srgbClr val="000000">
              <a:alpha val="50000"/>
            </a:srgbClr>
          </a:solidFill>
          <a:ln/>
        </p:spPr>
      </p:sp>
      <p:sp>
        <p:nvSpPr>
          <p:cNvPr id="12" name="Text 10"/>
          <p:cNvSpPr/>
          <p:nvPr/>
        </p:nvSpPr>
        <p:spPr>
          <a:xfrm>
            <a:off x="793790" y="6255663"/>
            <a:ext cx="6286262" cy="308372"/>
          </a:xfrm>
          <a:prstGeom prst="rect">
            <a:avLst/>
          </a:prstGeom>
          <a:noFill/>
          <a:ln/>
        </p:spPr>
        <p:txBody>
          <a:bodyPr wrap="none" lIns="0" tIns="0" rIns="0" bIns="0" rtlCol="0" anchor="t"/>
          <a:lstStyle/>
          <a:p>
            <a:pPr marL="0" indent="0" algn="l">
              <a:lnSpc>
                <a:spcPts val="2400"/>
              </a:lnSpc>
              <a:buNone/>
            </a:pPr>
            <a:r>
              <a:rPr lang="en-US" sz="1500" dirty="0">
                <a:solidFill>
                  <a:srgbClr val="000000"/>
                </a:solidFill>
                <a:latin typeface="Inter" pitchFamily="34" charset="0"/>
                <a:ea typeface="Inter" pitchFamily="34" charset="-122"/>
                <a:cs typeface="Inter" pitchFamily="34" charset="-120"/>
              </a:rPr>
              <a:t>Group Communications Platform: [e.g., WhatsApp Group Name/Link]</a:t>
            </a:r>
            <a:endParaRPr lang="en-US" sz="1500" dirty="0"/>
          </a:p>
        </p:txBody>
      </p:sp>
      <p:sp>
        <p:nvSpPr>
          <p:cNvPr id="13" name="Text 11"/>
          <p:cNvSpPr/>
          <p:nvPr/>
        </p:nvSpPr>
        <p:spPr>
          <a:xfrm>
            <a:off x="793790" y="6737509"/>
            <a:ext cx="6286262" cy="308372"/>
          </a:xfrm>
          <a:prstGeom prst="rect">
            <a:avLst/>
          </a:prstGeom>
          <a:noFill/>
          <a:ln/>
        </p:spPr>
        <p:txBody>
          <a:bodyPr wrap="none" lIns="0" tIns="0" rIns="0" bIns="0" rtlCol="0" anchor="t"/>
          <a:lstStyle/>
          <a:p>
            <a:pPr marL="0" indent="0" algn="l">
              <a:lnSpc>
                <a:spcPts val="2400"/>
              </a:lnSpc>
              <a:buNone/>
            </a:pPr>
            <a:r>
              <a:rPr lang="en-US" sz="1500" dirty="0">
                <a:solidFill>
                  <a:srgbClr val="000000"/>
                </a:solidFill>
                <a:latin typeface="Inter" pitchFamily="34" charset="0"/>
                <a:ea typeface="Inter" pitchFamily="34" charset="-122"/>
                <a:cs typeface="Inter" pitchFamily="34" charset="-120"/>
              </a:rPr>
              <a:t>Please check for updates frequently (e.g., daily at 9 AM and 5 PM).</a:t>
            </a:r>
            <a:endParaRPr lang="en-US" sz="1500" dirty="0"/>
          </a:p>
        </p:txBody>
      </p:sp>
      <p:sp>
        <p:nvSpPr>
          <p:cNvPr id="14" name="Text 12"/>
          <p:cNvSpPr/>
          <p:nvPr/>
        </p:nvSpPr>
        <p:spPr>
          <a:xfrm>
            <a:off x="7557968" y="2094547"/>
            <a:ext cx="2419707" cy="301228"/>
          </a:xfrm>
          <a:prstGeom prst="rect">
            <a:avLst/>
          </a:prstGeom>
          <a:noFill/>
          <a:ln/>
        </p:spPr>
        <p:txBody>
          <a:bodyPr wrap="none" lIns="0" tIns="0" rIns="0" bIns="0" rtlCol="0" anchor="t"/>
          <a:lstStyle/>
          <a:p>
            <a:pPr marL="0" indent="0" algn="l">
              <a:lnSpc>
                <a:spcPts val="2350"/>
              </a:lnSpc>
              <a:buNone/>
            </a:pPr>
            <a:r>
              <a:rPr lang="en-US" sz="1850" b="1" dirty="0">
                <a:solidFill>
                  <a:srgbClr val="3967C1"/>
                </a:solidFill>
                <a:latin typeface="Inter Bold" pitchFamily="34" charset="0"/>
                <a:ea typeface="Inter Bold" pitchFamily="34" charset="-122"/>
                <a:cs typeface="Inter Bold" pitchFamily="34" charset="-120"/>
              </a:rPr>
              <a:t>Emergency Services</a:t>
            </a:r>
            <a:endParaRPr lang="en-US" sz="1850" dirty="0"/>
          </a:p>
        </p:txBody>
      </p:sp>
      <p:sp>
        <p:nvSpPr>
          <p:cNvPr id="15" name="Text 13"/>
          <p:cNvSpPr/>
          <p:nvPr/>
        </p:nvSpPr>
        <p:spPr>
          <a:xfrm>
            <a:off x="7557968" y="2588538"/>
            <a:ext cx="6286262" cy="308372"/>
          </a:xfrm>
          <a:prstGeom prst="rect">
            <a:avLst/>
          </a:prstGeom>
          <a:noFill/>
          <a:ln/>
        </p:spPr>
        <p:txBody>
          <a:bodyPr wrap="none" lIns="0" tIns="0" rIns="0" bIns="0" rtlCol="0" anchor="t"/>
          <a:lstStyle/>
          <a:p>
            <a:pPr marL="0" indent="0" algn="l">
              <a:lnSpc>
                <a:spcPts val="2400"/>
              </a:lnSpc>
              <a:buNone/>
            </a:pPr>
            <a:r>
              <a:rPr lang="en-US" sz="1500" dirty="0">
                <a:solidFill>
                  <a:srgbClr val="000000"/>
                </a:solidFill>
                <a:latin typeface="Inter" pitchFamily="34" charset="0"/>
                <a:ea typeface="Inter" pitchFamily="34" charset="-122"/>
                <a:cs typeface="Inter" pitchFamily="34" charset="-120"/>
              </a:rPr>
              <a:t>University 24/7 Assistance: [Insert Number]</a:t>
            </a:r>
            <a:endParaRPr lang="en-US" sz="1500" dirty="0"/>
          </a:p>
        </p:txBody>
      </p:sp>
      <p:sp>
        <p:nvSpPr>
          <p:cNvPr id="16" name="Text 14"/>
          <p:cNvSpPr/>
          <p:nvPr/>
        </p:nvSpPr>
        <p:spPr>
          <a:xfrm>
            <a:off x="7557968" y="3070384"/>
            <a:ext cx="6286262" cy="308372"/>
          </a:xfrm>
          <a:prstGeom prst="rect">
            <a:avLst/>
          </a:prstGeom>
          <a:noFill/>
          <a:ln/>
        </p:spPr>
        <p:txBody>
          <a:bodyPr wrap="none" lIns="0" tIns="0" rIns="0" bIns="0" rtlCol="0" anchor="t"/>
          <a:lstStyle/>
          <a:p>
            <a:pPr marL="0" indent="0" algn="l">
              <a:lnSpc>
                <a:spcPts val="2400"/>
              </a:lnSpc>
              <a:buNone/>
            </a:pPr>
            <a:r>
              <a:rPr lang="en-US" sz="1500" dirty="0">
                <a:solidFill>
                  <a:srgbClr val="000000"/>
                </a:solidFill>
                <a:latin typeface="Inter" pitchFamily="34" charset="0"/>
                <a:ea typeface="Inter" pitchFamily="34" charset="-122"/>
                <a:cs typeface="Inter" pitchFamily="34" charset="-120"/>
              </a:rPr>
              <a:t>Local Emergency Number: [Insert Number]</a:t>
            </a:r>
            <a:endParaRPr lang="en-US" sz="1500" dirty="0"/>
          </a:p>
        </p:txBody>
      </p:sp>
      <p:sp>
        <p:nvSpPr>
          <p:cNvPr id="17" name="Text 15"/>
          <p:cNvSpPr/>
          <p:nvPr/>
        </p:nvSpPr>
        <p:spPr>
          <a:xfrm>
            <a:off x="7557968" y="3552230"/>
            <a:ext cx="6286262" cy="308372"/>
          </a:xfrm>
          <a:prstGeom prst="rect">
            <a:avLst/>
          </a:prstGeom>
          <a:noFill/>
          <a:ln/>
        </p:spPr>
        <p:txBody>
          <a:bodyPr wrap="none" lIns="0" tIns="0" rIns="0" bIns="0" rtlCol="0" anchor="t"/>
          <a:lstStyle/>
          <a:p>
            <a:pPr marL="0" indent="0" algn="l">
              <a:lnSpc>
                <a:spcPts val="2400"/>
              </a:lnSpc>
              <a:buNone/>
            </a:pPr>
            <a:r>
              <a:rPr lang="en-US" sz="1500" dirty="0">
                <a:solidFill>
                  <a:srgbClr val="000000"/>
                </a:solidFill>
                <a:latin typeface="Inter" pitchFamily="34" charset="0"/>
                <a:ea typeface="Inter" pitchFamily="34" charset="-122"/>
                <a:cs typeface="Inter" pitchFamily="34" charset="-120"/>
              </a:rPr>
              <a:t>Local Police: [Insert Number]</a:t>
            </a:r>
            <a:endParaRPr lang="en-US" sz="1500" dirty="0"/>
          </a:p>
        </p:txBody>
      </p:sp>
      <p:sp>
        <p:nvSpPr>
          <p:cNvPr id="18" name="Text 16"/>
          <p:cNvSpPr/>
          <p:nvPr/>
        </p:nvSpPr>
        <p:spPr>
          <a:xfrm>
            <a:off x="7557968" y="4034076"/>
            <a:ext cx="6286262" cy="308372"/>
          </a:xfrm>
          <a:prstGeom prst="rect">
            <a:avLst/>
          </a:prstGeom>
          <a:noFill/>
          <a:ln/>
        </p:spPr>
        <p:txBody>
          <a:bodyPr wrap="none" lIns="0" tIns="0" rIns="0" bIns="0" rtlCol="0" anchor="t"/>
          <a:lstStyle/>
          <a:p>
            <a:pPr marL="0" indent="0" algn="l">
              <a:lnSpc>
                <a:spcPts val="2400"/>
              </a:lnSpc>
              <a:buNone/>
            </a:pPr>
            <a:r>
              <a:rPr lang="en-US" sz="1500" dirty="0">
                <a:solidFill>
                  <a:srgbClr val="000000"/>
                </a:solidFill>
                <a:latin typeface="Inter" pitchFamily="34" charset="0"/>
                <a:ea typeface="Inter" pitchFamily="34" charset="-122"/>
                <a:cs typeface="Inter" pitchFamily="34" charset="-120"/>
              </a:rPr>
              <a:t>Nearest Hospital: [Insert Name and Address]</a:t>
            </a:r>
            <a:endParaRPr lang="en-US" sz="1500" dirty="0"/>
          </a:p>
        </p:txBody>
      </p:sp>
      <p:sp>
        <p:nvSpPr>
          <p:cNvPr id="19" name="Text 17"/>
          <p:cNvSpPr/>
          <p:nvPr/>
        </p:nvSpPr>
        <p:spPr>
          <a:xfrm>
            <a:off x="7557968" y="4515922"/>
            <a:ext cx="6286262" cy="308372"/>
          </a:xfrm>
          <a:prstGeom prst="rect">
            <a:avLst/>
          </a:prstGeom>
          <a:noFill/>
          <a:ln/>
        </p:spPr>
        <p:txBody>
          <a:bodyPr wrap="none" lIns="0" tIns="0" rIns="0" bIns="0" rtlCol="0" anchor="t"/>
          <a:lstStyle/>
          <a:p>
            <a:pPr marL="0" indent="0" algn="l">
              <a:lnSpc>
                <a:spcPts val="2400"/>
              </a:lnSpc>
              <a:buNone/>
            </a:pPr>
            <a:r>
              <a:rPr lang="en-US" sz="1500" dirty="0">
                <a:solidFill>
                  <a:srgbClr val="000000"/>
                </a:solidFill>
                <a:latin typeface="Inter" pitchFamily="34" charset="0"/>
                <a:ea typeface="Inter" pitchFamily="34" charset="-122"/>
                <a:cs typeface="Inter" pitchFamily="34" charset="-120"/>
              </a:rPr>
              <a:t>Embassy/Consulate: [Insert Address and Number]</a:t>
            </a:r>
            <a:endParaRPr lang="en-US" sz="1500" dirty="0"/>
          </a:p>
        </p:txBody>
      </p:sp>
      <p:pic>
        <p:nvPicPr>
          <p:cNvPr id="20" name="Image 0" descr="preencoded.png"/>
          <p:cNvPicPr>
            <a:picLocks noChangeAspect="1"/>
          </p:cNvPicPr>
          <p:nvPr/>
        </p:nvPicPr>
        <p:blipFill>
          <a:blip r:embed="rId3"/>
          <a:stretch>
            <a:fillRect/>
          </a:stretch>
        </p:blipFill>
        <p:spPr>
          <a:xfrm>
            <a:off x="13281660" y="228600"/>
            <a:ext cx="1120140" cy="327660"/>
          </a:xfrm>
          <a:prstGeom prst="rect">
            <a:avLst/>
          </a:prstGeom>
        </p:spPr>
      </p:pic>
      <p:sp>
        <p:nvSpPr>
          <p:cNvPr id="21" name="Rectangle 20">
            <a:extLst>
              <a:ext uri="{FF2B5EF4-FFF2-40B4-BE49-F238E27FC236}">
                <a16:creationId xmlns:a16="http://schemas.microsoft.com/office/drawing/2014/main" id="{AE551CCC-22B8-40CF-A136-1BF826361ABE}"/>
              </a:ext>
            </a:extLst>
          </p:cNvPr>
          <p:cNvSpPr/>
          <p:nvPr/>
        </p:nvSpPr>
        <p:spPr>
          <a:xfrm>
            <a:off x="12732026" y="7742583"/>
            <a:ext cx="1789044" cy="4174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30433"/>
          </a:xfrm>
          <a:prstGeom prst="rect">
            <a:avLst/>
          </a:prstGeom>
        </p:spPr>
      </p:pic>
      <p:sp>
        <p:nvSpPr>
          <p:cNvPr id="3" name="Text 0"/>
          <p:cNvSpPr/>
          <p:nvPr/>
        </p:nvSpPr>
        <p:spPr>
          <a:xfrm>
            <a:off x="787956" y="619125"/>
            <a:ext cx="7568089" cy="1196102"/>
          </a:xfrm>
          <a:prstGeom prst="rect">
            <a:avLst/>
          </a:prstGeom>
          <a:noFill/>
          <a:ln/>
        </p:spPr>
        <p:txBody>
          <a:bodyPr wrap="square" lIns="0" tIns="0" rIns="0" bIns="0" rtlCol="0" anchor="t"/>
          <a:lstStyle/>
          <a:p>
            <a:pPr marL="0" indent="0" algn="l">
              <a:lnSpc>
                <a:spcPts val="4700"/>
              </a:lnSpc>
              <a:buNone/>
            </a:pPr>
            <a:r>
              <a:rPr lang="en-US" sz="3750" b="1" dirty="0">
                <a:solidFill>
                  <a:srgbClr val="3967C1"/>
                </a:solidFill>
                <a:latin typeface="Inter Bold" pitchFamily="34" charset="0"/>
                <a:ea typeface="Inter Bold" pitchFamily="34" charset="-122"/>
                <a:cs typeface="Inter Bold" pitchFamily="34" charset="-120"/>
              </a:rPr>
              <a:t>University Travel Assistance Services</a:t>
            </a:r>
            <a:endParaRPr lang="en-US" sz="3750" dirty="0"/>
          </a:p>
        </p:txBody>
      </p:sp>
      <p:pic>
        <p:nvPicPr>
          <p:cNvPr id="4" name="Image 1" descr="preencoded.png"/>
          <p:cNvPicPr>
            <a:picLocks noChangeAspect="1"/>
          </p:cNvPicPr>
          <p:nvPr/>
        </p:nvPicPr>
        <p:blipFill>
          <a:blip r:embed="rId4"/>
          <a:stretch>
            <a:fillRect/>
          </a:stretch>
        </p:blipFill>
        <p:spPr>
          <a:xfrm>
            <a:off x="787956" y="2102287"/>
            <a:ext cx="478393" cy="478393"/>
          </a:xfrm>
          <a:prstGeom prst="rect">
            <a:avLst/>
          </a:prstGeom>
        </p:spPr>
      </p:pic>
      <p:sp>
        <p:nvSpPr>
          <p:cNvPr id="5" name="Text 1"/>
          <p:cNvSpPr/>
          <p:nvPr/>
        </p:nvSpPr>
        <p:spPr>
          <a:xfrm>
            <a:off x="1505545" y="2215872"/>
            <a:ext cx="2392323" cy="298966"/>
          </a:xfrm>
          <a:prstGeom prst="rect">
            <a:avLst/>
          </a:prstGeom>
          <a:noFill/>
          <a:ln/>
        </p:spPr>
        <p:txBody>
          <a:bodyPr wrap="none" lIns="0" tIns="0" rIns="0" bIns="0" rtlCol="0" anchor="t"/>
          <a:lstStyle/>
          <a:p>
            <a:pPr marL="0" indent="0" algn="l">
              <a:lnSpc>
                <a:spcPts val="2350"/>
              </a:lnSpc>
              <a:buNone/>
            </a:pPr>
            <a:r>
              <a:rPr lang="en-US" sz="1850" b="1" dirty="0">
                <a:solidFill>
                  <a:srgbClr val="000000"/>
                </a:solidFill>
                <a:latin typeface="Inter Bold" pitchFamily="34" charset="0"/>
                <a:ea typeface="Inter Bold" pitchFamily="34" charset="-122"/>
                <a:cs typeface="Inter Bold" pitchFamily="34" charset="-120"/>
              </a:rPr>
              <a:t>24/7 Support Line</a:t>
            </a:r>
            <a:endParaRPr lang="en-US" sz="1850" dirty="0"/>
          </a:p>
        </p:txBody>
      </p:sp>
      <p:sp>
        <p:nvSpPr>
          <p:cNvPr id="6" name="Text 2"/>
          <p:cNvSpPr/>
          <p:nvPr/>
        </p:nvSpPr>
        <p:spPr>
          <a:xfrm>
            <a:off x="1505545" y="2629614"/>
            <a:ext cx="6850499" cy="1224439"/>
          </a:xfrm>
          <a:prstGeom prst="rect">
            <a:avLst/>
          </a:prstGeom>
          <a:noFill/>
          <a:ln/>
        </p:spPr>
        <p:txBody>
          <a:bodyPr wrap="square" lIns="0" tIns="0" rIns="0" bIns="0" rtlCol="0" anchor="t"/>
          <a:lstStyle/>
          <a:p>
            <a:pPr marL="0" indent="0" algn="l">
              <a:lnSpc>
                <a:spcPts val="2400"/>
              </a:lnSpc>
              <a:buNone/>
            </a:pPr>
            <a:r>
              <a:rPr lang="en-US" sz="1500" dirty="0">
                <a:solidFill>
                  <a:srgbClr val="000000"/>
                </a:solidFill>
                <a:latin typeface="Inter" pitchFamily="34" charset="0"/>
                <a:ea typeface="Inter" pitchFamily="34" charset="-122"/>
                <a:cs typeface="Inter" pitchFamily="34" charset="-120"/>
              </a:rPr>
              <a:t>Access to round-the-clock emergency assistance for medical emergencies, security threats, natural disasters, and other urgent situations. The assistance provider will also activate the university's travel insurance.</a:t>
            </a:r>
            <a:endParaRPr lang="en-US" sz="1500" dirty="0"/>
          </a:p>
        </p:txBody>
      </p:sp>
      <p:pic>
        <p:nvPicPr>
          <p:cNvPr id="7" name="Image 2" descr="preencoded.png"/>
          <p:cNvPicPr>
            <a:picLocks noChangeAspect="1"/>
          </p:cNvPicPr>
          <p:nvPr/>
        </p:nvPicPr>
        <p:blipFill>
          <a:blip r:embed="rId5"/>
          <a:stretch>
            <a:fillRect/>
          </a:stretch>
        </p:blipFill>
        <p:spPr>
          <a:xfrm>
            <a:off x="787956" y="4332446"/>
            <a:ext cx="478393" cy="478393"/>
          </a:xfrm>
          <a:prstGeom prst="rect">
            <a:avLst/>
          </a:prstGeom>
        </p:spPr>
      </p:pic>
      <p:sp>
        <p:nvSpPr>
          <p:cNvPr id="8" name="Text 3"/>
          <p:cNvSpPr/>
          <p:nvPr/>
        </p:nvSpPr>
        <p:spPr>
          <a:xfrm>
            <a:off x="1505545" y="4446032"/>
            <a:ext cx="2392323" cy="298966"/>
          </a:xfrm>
          <a:prstGeom prst="rect">
            <a:avLst/>
          </a:prstGeom>
          <a:noFill/>
          <a:ln/>
        </p:spPr>
        <p:txBody>
          <a:bodyPr wrap="none" lIns="0" tIns="0" rIns="0" bIns="0" rtlCol="0" anchor="t"/>
          <a:lstStyle/>
          <a:p>
            <a:pPr marL="0" indent="0" algn="l">
              <a:lnSpc>
                <a:spcPts val="2350"/>
              </a:lnSpc>
              <a:buNone/>
            </a:pPr>
            <a:r>
              <a:rPr lang="en-US" sz="1850" b="1" dirty="0">
                <a:solidFill>
                  <a:srgbClr val="000000"/>
                </a:solidFill>
                <a:latin typeface="Inter Bold" pitchFamily="34" charset="0"/>
                <a:ea typeface="Inter Bold" pitchFamily="34" charset="-122"/>
                <a:cs typeface="Inter Bold" pitchFamily="34" charset="-120"/>
              </a:rPr>
              <a:t>Medical Services</a:t>
            </a:r>
            <a:endParaRPr lang="en-US" sz="1850" dirty="0"/>
          </a:p>
        </p:txBody>
      </p:sp>
      <p:sp>
        <p:nvSpPr>
          <p:cNvPr id="9" name="Text 4"/>
          <p:cNvSpPr/>
          <p:nvPr/>
        </p:nvSpPr>
        <p:spPr>
          <a:xfrm>
            <a:off x="1505545" y="4859774"/>
            <a:ext cx="6850499" cy="612219"/>
          </a:xfrm>
          <a:prstGeom prst="rect">
            <a:avLst/>
          </a:prstGeom>
          <a:noFill/>
          <a:ln/>
        </p:spPr>
        <p:txBody>
          <a:bodyPr wrap="square" lIns="0" tIns="0" rIns="0" bIns="0" rtlCol="0" anchor="t"/>
          <a:lstStyle/>
          <a:p>
            <a:pPr marL="0" indent="0" algn="l">
              <a:lnSpc>
                <a:spcPts val="2400"/>
              </a:lnSpc>
              <a:buNone/>
            </a:pPr>
            <a:r>
              <a:rPr lang="en-US" sz="1500" dirty="0">
                <a:solidFill>
                  <a:srgbClr val="000000"/>
                </a:solidFill>
                <a:latin typeface="Inter" pitchFamily="34" charset="0"/>
                <a:ea typeface="Inter" pitchFamily="34" charset="-122"/>
                <a:cs typeface="Inter" pitchFamily="34" charset="-120"/>
              </a:rPr>
              <a:t>Coordination of medical care, hospital admissions, medication needs, and emergency medical evacuations when necessary.</a:t>
            </a:r>
            <a:endParaRPr lang="en-US" sz="1500" dirty="0"/>
          </a:p>
        </p:txBody>
      </p:sp>
      <p:pic>
        <p:nvPicPr>
          <p:cNvPr id="10" name="Image 3" descr="preencoded.png"/>
          <p:cNvPicPr>
            <a:picLocks noChangeAspect="1"/>
          </p:cNvPicPr>
          <p:nvPr/>
        </p:nvPicPr>
        <p:blipFill>
          <a:blip r:embed="rId6"/>
          <a:stretch>
            <a:fillRect/>
          </a:stretch>
        </p:blipFill>
        <p:spPr>
          <a:xfrm>
            <a:off x="787956" y="5950387"/>
            <a:ext cx="478393" cy="478393"/>
          </a:xfrm>
          <a:prstGeom prst="rect">
            <a:avLst/>
          </a:prstGeom>
        </p:spPr>
      </p:pic>
      <p:sp>
        <p:nvSpPr>
          <p:cNvPr id="11" name="Text 5"/>
          <p:cNvSpPr/>
          <p:nvPr/>
        </p:nvSpPr>
        <p:spPr>
          <a:xfrm>
            <a:off x="1505545" y="6063972"/>
            <a:ext cx="2392323" cy="298966"/>
          </a:xfrm>
          <a:prstGeom prst="rect">
            <a:avLst/>
          </a:prstGeom>
          <a:noFill/>
          <a:ln/>
        </p:spPr>
        <p:txBody>
          <a:bodyPr wrap="none" lIns="0" tIns="0" rIns="0" bIns="0" rtlCol="0" anchor="t"/>
          <a:lstStyle/>
          <a:p>
            <a:pPr marL="0" indent="0" algn="l">
              <a:lnSpc>
                <a:spcPts val="2350"/>
              </a:lnSpc>
              <a:buNone/>
            </a:pPr>
            <a:r>
              <a:rPr lang="en-US" sz="1850" b="1" dirty="0">
                <a:solidFill>
                  <a:srgbClr val="000000"/>
                </a:solidFill>
                <a:latin typeface="Inter Bold" pitchFamily="34" charset="0"/>
                <a:ea typeface="Inter Bold" pitchFamily="34" charset="-122"/>
                <a:cs typeface="Inter Bold" pitchFamily="34" charset="-120"/>
              </a:rPr>
              <a:t>Security Assistance</a:t>
            </a:r>
            <a:endParaRPr lang="en-US" sz="1850" dirty="0"/>
          </a:p>
        </p:txBody>
      </p:sp>
      <p:sp>
        <p:nvSpPr>
          <p:cNvPr id="12" name="Text 6"/>
          <p:cNvSpPr/>
          <p:nvPr/>
        </p:nvSpPr>
        <p:spPr>
          <a:xfrm>
            <a:off x="1505545" y="6477714"/>
            <a:ext cx="6850499" cy="612219"/>
          </a:xfrm>
          <a:prstGeom prst="rect">
            <a:avLst/>
          </a:prstGeom>
          <a:noFill/>
          <a:ln/>
        </p:spPr>
        <p:txBody>
          <a:bodyPr wrap="square" lIns="0" tIns="0" rIns="0" bIns="0" rtlCol="0" anchor="t"/>
          <a:lstStyle/>
          <a:p>
            <a:pPr marL="0" indent="0" algn="l">
              <a:lnSpc>
                <a:spcPts val="2400"/>
              </a:lnSpc>
              <a:buNone/>
            </a:pPr>
            <a:r>
              <a:rPr lang="en-US" sz="1500" dirty="0">
                <a:solidFill>
                  <a:srgbClr val="000000"/>
                </a:solidFill>
                <a:latin typeface="Inter" pitchFamily="34" charset="0"/>
                <a:ea typeface="Inter" pitchFamily="34" charset="-122"/>
                <a:cs typeface="Inter" pitchFamily="34" charset="-120"/>
              </a:rPr>
              <a:t>Expert advice during security incidents, arrangement of security escorts, and evacuation coordination during civil unrest or natural disasters.</a:t>
            </a:r>
            <a:endParaRPr lang="en-US" sz="1500" dirty="0"/>
          </a:p>
        </p:txBody>
      </p:sp>
      <p:sp>
        <p:nvSpPr>
          <p:cNvPr id="13" name="Text 7"/>
          <p:cNvSpPr/>
          <p:nvPr/>
        </p:nvSpPr>
        <p:spPr>
          <a:xfrm>
            <a:off x="787956" y="7305199"/>
            <a:ext cx="7568089" cy="306110"/>
          </a:xfrm>
          <a:prstGeom prst="rect">
            <a:avLst/>
          </a:prstGeom>
          <a:noFill/>
          <a:ln/>
        </p:spPr>
        <p:txBody>
          <a:bodyPr wrap="none" lIns="0" tIns="0" rIns="0" bIns="0" rtlCol="0" anchor="t"/>
          <a:lstStyle/>
          <a:p>
            <a:pPr marL="0" indent="0" algn="l">
              <a:lnSpc>
                <a:spcPts val="2400"/>
              </a:lnSpc>
              <a:buNone/>
            </a:pPr>
            <a:r>
              <a:rPr lang="en-US" sz="1500" dirty="0">
                <a:solidFill>
                  <a:srgbClr val="000000"/>
                </a:solidFill>
                <a:latin typeface="Inter" pitchFamily="34" charset="0"/>
                <a:ea typeface="Inter" pitchFamily="34" charset="-122"/>
                <a:cs typeface="Inter" pitchFamily="34" charset="-120"/>
              </a:rPr>
              <a:t>Contact Global24 assist at: (+612) 9312 5191 or </a:t>
            </a:r>
            <a:r>
              <a:rPr lang="en-US" sz="1500" u="sng" dirty="0">
                <a:solidFill>
                  <a:srgbClr val="014785"/>
                </a:solidFill>
                <a:latin typeface="Inter" pitchFamily="34" charset="0"/>
                <a:ea typeface="Inter" pitchFamily="34" charset="-122"/>
                <a:cs typeface="Inter" pitchFamily="34" charset="-120"/>
                <a:hlinkClick r:id="rId7">
                  <a:extLst>
                    <a:ext uri="{A12FA001-AC4F-418D-AE19-62706E023703}">
                      <ahyp:hlinkClr xmlns:ahyp="http://schemas.microsoft.com/office/drawing/2018/hyperlinkcolor" val="tx"/>
                    </a:ext>
                  </a:extLst>
                </a:hlinkClick>
              </a:rPr>
              <a:t>assistance@global24.com.au</a:t>
            </a:r>
            <a:endParaRPr lang="en-US" sz="15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830699"/>
            <a:ext cx="7182922" cy="602456"/>
          </a:xfrm>
          <a:prstGeom prst="rect">
            <a:avLst/>
          </a:prstGeom>
          <a:noFill/>
          <a:ln/>
        </p:spPr>
        <p:txBody>
          <a:bodyPr wrap="none" lIns="0" tIns="0" rIns="0" bIns="0" rtlCol="0" anchor="t"/>
          <a:lstStyle/>
          <a:p>
            <a:pPr marL="0" indent="0" algn="l">
              <a:lnSpc>
                <a:spcPts val="4700"/>
              </a:lnSpc>
              <a:buNone/>
            </a:pPr>
            <a:r>
              <a:rPr lang="en-US" sz="3750" b="1" dirty="0">
                <a:solidFill>
                  <a:srgbClr val="3967C1"/>
                </a:solidFill>
                <a:latin typeface="Inter Bold" pitchFamily="34" charset="0"/>
                <a:ea typeface="Inter Bold" pitchFamily="34" charset="-122"/>
                <a:cs typeface="Inter Bold" pitchFamily="34" charset="-120"/>
              </a:rPr>
              <a:t>Emergency Response Protocol</a:t>
            </a:r>
            <a:endParaRPr lang="en-US" sz="3750" dirty="0"/>
          </a:p>
        </p:txBody>
      </p:sp>
      <p:pic>
        <p:nvPicPr>
          <p:cNvPr id="4" name="Image 1" descr="preencoded.png"/>
          <p:cNvPicPr>
            <a:picLocks noChangeAspect="1"/>
          </p:cNvPicPr>
          <p:nvPr/>
        </p:nvPicPr>
        <p:blipFill>
          <a:blip r:embed="rId4"/>
          <a:stretch>
            <a:fillRect/>
          </a:stretch>
        </p:blipFill>
        <p:spPr>
          <a:xfrm>
            <a:off x="6280190" y="1722358"/>
            <a:ext cx="963930" cy="1419106"/>
          </a:xfrm>
          <a:prstGeom prst="rect">
            <a:avLst/>
          </a:prstGeom>
        </p:spPr>
      </p:pic>
      <p:sp>
        <p:nvSpPr>
          <p:cNvPr id="5" name="Text 1"/>
          <p:cNvSpPr/>
          <p:nvPr/>
        </p:nvSpPr>
        <p:spPr>
          <a:xfrm>
            <a:off x="7436882" y="1915120"/>
            <a:ext cx="2409944" cy="301228"/>
          </a:xfrm>
          <a:prstGeom prst="rect">
            <a:avLst/>
          </a:prstGeom>
          <a:noFill/>
          <a:ln/>
        </p:spPr>
        <p:txBody>
          <a:bodyPr wrap="none" lIns="0" tIns="0" rIns="0" bIns="0" rtlCol="0" anchor="t"/>
          <a:lstStyle/>
          <a:p>
            <a:pPr marL="0" indent="0" algn="l">
              <a:lnSpc>
                <a:spcPts val="2350"/>
              </a:lnSpc>
              <a:buNone/>
            </a:pPr>
            <a:r>
              <a:rPr lang="en-US" sz="1850" b="1" dirty="0">
                <a:solidFill>
                  <a:srgbClr val="000000"/>
                </a:solidFill>
                <a:latin typeface="Inter Bold" pitchFamily="34" charset="0"/>
                <a:ea typeface="Inter Bold" pitchFamily="34" charset="-122"/>
                <a:cs typeface="Inter Bold" pitchFamily="34" charset="-120"/>
              </a:rPr>
              <a:t>Identify Emergency</a:t>
            </a:r>
            <a:endParaRPr lang="en-US" sz="1850" dirty="0"/>
          </a:p>
        </p:txBody>
      </p:sp>
      <p:sp>
        <p:nvSpPr>
          <p:cNvPr id="6" name="Text 2"/>
          <p:cNvSpPr/>
          <p:nvPr/>
        </p:nvSpPr>
        <p:spPr>
          <a:xfrm>
            <a:off x="7436882" y="2331958"/>
            <a:ext cx="6399728" cy="616744"/>
          </a:xfrm>
          <a:prstGeom prst="rect">
            <a:avLst/>
          </a:prstGeom>
          <a:noFill/>
          <a:ln/>
        </p:spPr>
        <p:txBody>
          <a:bodyPr wrap="square" lIns="0" tIns="0" rIns="0" bIns="0" rtlCol="0" anchor="t"/>
          <a:lstStyle/>
          <a:p>
            <a:pPr marL="0" indent="0" algn="l">
              <a:lnSpc>
                <a:spcPts val="2400"/>
              </a:lnSpc>
              <a:buNone/>
            </a:pPr>
            <a:r>
              <a:rPr lang="en-US" sz="1500" dirty="0">
                <a:solidFill>
                  <a:srgbClr val="000000"/>
                </a:solidFill>
                <a:latin typeface="Inter" pitchFamily="34" charset="0"/>
                <a:ea typeface="Inter" pitchFamily="34" charset="-122"/>
                <a:cs typeface="Inter" pitchFamily="34" charset="-120"/>
              </a:rPr>
              <a:t>Assess situation severity: minor, moderate, or major incident requiring immediate response</a:t>
            </a:r>
            <a:endParaRPr lang="en-US" sz="1500" dirty="0"/>
          </a:p>
        </p:txBody>
      </p:sp>
      <p:pic>
        <p:nvPicPr>
          <p:cNvPr id="7" name="Image 2" descr="preencoded.png"/>
          <p:cNvPicPr>
            <a:picLocks noChangeAspect="1"/>
          </p:cNvPicPr>
          <p:nvPr/>
        </p:nvPicPr>
        <p:blipFill>
          <a:blip r:embed="rId5"/>
          <a:stretch>
            <a:fillRect/>
          </a:stretch>
        </p:blipFill>
        <p:spPr>
          <a:xfrm>
            <a:off x="6280190" y="3141464"/>
            <a:ext cx="963930" cy="1419106"/>
          </a:xfrm>
          <a:prstGeom prst="rect">
            <a:avLst/>
          </a:prstGeom>
        </p:spPr>
      </p:pic>
      <p:sp>
        <p:nvSpPr>
          <p:cNvPr id="8" name="Text 3"/>
          <p:cNvSpPr/>
          <p:nvPr/>
        </p:nvSpPr>
        <p:spPr>
          <a:xfrm>
            <a:off x="7436882" y="3334226"/>
            <a:ext cx="2409944" cy="301228"/>
          </a:xfrm>
          <a:prstGeom prst="rect">
            <a:avLst/>
          </a:prstGeom>
          <a:noFill/>
          <a:ln/>
        </p:spPr>
        <p:txBody>
          <a:bodyPr wrap="none" lIns="0" tIns="0" rIns="0" bIns="0" rtlCol="0" anchor="t"/>
          <a:lstStyle/>
          <a:p>
            <a:pPr marL="0" indent="0" algn="l">
              <a:lnSpc>
                <a:spcPts val="2350"/>
              </a:lnSpc>
              <a:buNone/>
            </a:pPr>
            <a:r>
              <a:rPr lang="en-US" sz="1850" b="1" dirty="0">
                <a:solidFill>
                  <a:srgbClr val="000000"/>
                </a:solidFill>
                <a:latin typeface="Inter Bold" pitchFamily="34" charset="0"/>
                <a:ea typeface="Inter Bold" pitchFamily="34" charset="-122"/>
                <a:cs typeface="Inter Bold" pitchFamily="34" charset="-120"/>
              </a:rPr>
              <a:t>Contact Assistance</a:t>
            </a:r>
            <a:endParaRPr lang="en-US" sz="1850" dirty="0"/>
          </a:p>
        </p:txBody>
      </p:sp>
      <p:sp>
        <p:nvSpPr>
          <p:cNvPr id="9" name="Text 4"/>
          <p:cNvSpPr/>
          <p:nvPr/>
        </p:nvSpPr>
        <p:spPr>
          <a:xfrm>
            <a:off x="7436882" y="3751064"/>
            <a:ext cx="6399728" cy="616744"/>
          </a:xfrm>
          <a:prstGeom prst="rect">
            <a:avLst/>
          </a:prstGeom>
          <a:noFill/>
          <a:ln/>
        </p:spPr>
        <p:txBody>
          <a:bodyPr wrap="square" lIns="0" tIns="0" rIns="0" bIns="0" rtlCol="0" anchor="t"/>
          <a:lstStyle/>
          <a:p>
            <a:pPr marL="0" indent="0" algn="l">
              <a:lnSpc>
                <a:spcPts val="2400"/>
              </a:lnSpc>
              <a:buNone/>
            </a:pPr>
            <a:r>
              <a:rPr lang="en-US" sz="1500" dirty="0">
                <a:solidFill>
                  <a:srgbClr val="000000"/>
                </a:solidFill>
                <a:latin typeface="Inter" pitchFamily="34" charset="0"/>
                <a:ea typeface="Inter" pitchFamily="34" charset="-122"/>
                <a:cs typeface="Inter" pitchFamily="34" charset="-120"/>
              </a:rPr>
              <a:t>Call university travel assistance or local emergency services depending on situation</a:t>
            </a:r>
            <a:endParaRPr lang="en-US" sz="1500" dirty="0"/>
          </a:p>
        </p:txBody>
      </p:sp>
      <p:pic>
        <p:nvPicPr>
          <p:cNvPr id="10" name="Image 3" descr="preencoded.png"/>
          <p:cNvPicPr>
            <a:picLocks noChangeAspect="1"/>
          </p:cNvPicPr>
          <p:nvPr/>
        </p:nvPicPr>
        <p:blipFill>
          <a:blip r:embed="rId6"/>
          <a:stretch>
            <a:fillRect/>
          </a:stretch>
        </p:blipFill>
        <p:spPr>
          <a:xfrm>
            <a:off x="6280190" y="4560570"/>
            <a:ext cx="963930" cy="1419106"/>
          </a:xfrm>
          <a:prstGeom prst="rect">
            <a:avLst/>
          </a:prstGeom>
        </p:spPr>
      </p:pic>
      <p:sp>
        <p:nvSpPr>
          <p:cNvPr id="11" name="Text 5"/>
          <p:cNvSpPr/>
          <p:nvPr/>
        </p:nvSpPr>
        <p:spPr>
          <a:xfrm>
            <a:off x="7436882" y="4753332"/>
            <a:ext cx="2657713" cy="301228"/>
          </a:xfrm>
          <a:prstGeom prst="rect">
            <a:avLst/>
          </a:prstGeom>
          <a:noFill/>
          <a:ln/>
        </p:spPr>
        <p:txBody>
          <a:bodyPr wrap="none" lIns="0" tIns="0" rIns="0" bIns="0" rtlCol="0" anchor="t"/>
          <a:lstStyle/>
          <a:p>
            <a:pPr marL="0" indent="0" algn="l">
              <a:lnSpc>
                <a:spcPts val="2350"/>
              </a:lnSpc>
              <a:buNone/>
            </a:pPr>
            <a:r>
              <a:rPr lang="en-US" sz="1850" b="1" dirty="0">
                <a:solidFill>
                  <a:srgbClr val="000000"/>
                </a:solidFill>
                <a:latin typeface="Inter Bold" pitchFamily="34" charset="0"/>
                <a:ea typeface="Inter Bold" pitchFamily="34" charset="-122"/>
                <a:cs typeface="Inter Bold" pitchFamily="34" charset="-120"/>
              </a:rPr>
              <a:t>Notify Program Leader</a:t>
            </a:r>
            <a:endParaRPr lang="en-US" sz="1850" dirty="0"/>
          </a:p>
        </p:txBody>
      </p:sp>
      <p:sp>
        <p:nvSpPr>
          <p:cNvPr id="12" name="Text 6"/>
          <p:cNvSpPr/>
          <p:nvPr/>
        </p:nvSpPr>
        <p:spPr>
          <a:xfrm>
            <a:off x="7436882" y="5170170"/>
            <a:ext cx="6399728" cy="616744"/>
          </a:xfrm>
          <a:prstGeom prst="rect">
            <a:avLst/>
          </a:prstGeom>
          <a:noFill/>
          <a:ln/>
        </p:spPr>
        <p:txBody>
          <a:bodyPr wrap="square" lIns="0" tIns="0" rIns="0" bIns="0" rtlCol="0" anchor="t"/>
          <a:lstStyle/>
          <a:p>
            <a:pPr marL="0" indent="0" algn="l">
              <a:lnSpc>
                <a:spcPts val="2400"/>
              </a:lnSpc>
              <a:buNone/>
            </a:pPr>
            <a:r>
              <a:rPr lang="en-US" sz="1500" dirty="0">
                <a:solidFill>
                  <a:srgbClr val="000000"/>
                </a:solidFill>
                <a:latin typeface="Inter" pitchFamily="34" charset="0"/>
                <a:ea typeface="Inter" pitchFamily="34" charset="-122"/>
                <a:cs typeface="Inter" pitchFamily="34" charset="-120"/>
              </a:rPr>
              <a:t>Update program leader about situation via designated communication channel</a:t>
            </a:r>
            <a:endParaRPr lang="en-US" sz="1500" dirty="0"/>
          </a:p>
        </p:txBody>
      </p:sp>
      <p:pic>
        <p:nvPicPr>
          <p:cNvPr id="13" name="Image 4" descr="preencoded.png"/>
          <p:cNvPicPr>
            <a:picLocks noChangeAspect="1"/>
          </p:cNvPicPr>
          <p:nvPr/>
        </p:nvPicPr>
        <p:blipFill>
          <a:blip r:embed="rId7"/>
          <a:stretch>
            <a:fillRect/>
          </a:stretch>
        </p:blipFill>
        <p:spPr>
          <a:xfrm>
            <a:off x="6280190" y="5979676"/>
            <a:ext cx="963930" cy="1419106"/>
          </a:xfrm>
          <a:prstGeom prst="rect">
            <a:avLst/>
          </a:prstGeom>
        </p:spPr>
      </p:pic>
      <p:sp>
        <p:nvSpPr>
          <p:cNvPr id="14" name="Text 7"/>
          <p:cNvSpPr/>
          <p:nvPr/>
        </p:nvSpPr>
        <p:spPr>
          <a:xfrm>
            <a:off x="7436882" y="6172438"/>
            <a:ext cx="2409944" cy="301228"/>
          </a:xfrm>
          <a:prstGeom prst="rect">
            <a:avLst/>
          </a:prstGeom>
          <a:noFill/>
          <a:ln/>
        </p:spPr>
        <p:txBody>
          <a:bodyPr wrap="none" lIns="0" tIns="0" rIns="0" bIns="0" rtlCol="0" anchor="t"/>
          <a:lstStyle/>
          <a:p>
            <a:pPr marL="0" indent="0" algn="l">
              <a:lnSpc>
                <a:spcPts val="2350"/>
              </a:lnSpc>
              <a:buNone/>
            </a:pPr>
            <a:r>
              <a:rPr lang="en-US" sz="1850" b="1" dirty="0">
                <a:solidFill>
                  <a:srgbClr val="000000"/>
                </a:solidFill>
                <a:latin typeface="Inter Bold" pitchFamily="34" charset="0"/>
                <a:ea typeface="Inter Bold" pitchFamily="34" charset="-122"/>
                <a:cs typeface="Inter Bold" pitchFamily="34" charset="-120"/>
              </a:rPr>
              <a:t>Follow Instructions</a:t>
            </a:r>
            <a:endParaRPr lang="en-US" sz="1850" dirty="0"/>
          </a:p>
        </p:txBody>
      </p:sp>
      <p:sp>
        <p:nvSpPr>
          <p:cNvPr id="15" name="Text 8"/>
          <p:cNvSpPr/>
          <p:nvPr/>
        </p:nvSpPr>
        <p:spPr>
          <a:xfrm>
            <a:off x="7436882" y="6589276"/>
            <a:ext cx="6399728" cy="616744"/>
          </a:xfrm>
          <a:prstGeom prst="rect">
            <a:avLst/>
          </a:prstGeom>
          <a:noFill/>
          <a:ln/>
        </p:spPr>
        <p:txBody>
          <a:bodyPr wrap="square" lIns="0" tIns="0" rIns="0" bIns="0" rtlCol="0" anchor="t"/>
          <a:lstStyle/>
          <a:p>
            <a:pPr marL="0" indent="0" algn="l">
              <a:lnSpc>
                <a:spcPts val="2400"/>
              </a:lnSpc>
              <a:buNone/>
            </a:pPr>
            <a:r>
              <a:rPr lang="en-US" sz="1500" dirty="0">
                <a:solidFill>
                  <a:srgbClr val="000000"/>
                </a:solidFill>
                <a:latin typeface="Inter" pitchFamily="34" charset="0"/>
                <a:ea typeface="Inter" pitchFamily="34" charset="-122"/>
                <a:cs typeface="Inter" pitchFamily="34" charset="-120"/>
              </a:rPr>
              <a:t>Comply with guidance from assistance providers, local authorities and the university</a:t>
            </a:r>
            <a:endParaRPr lang="en-US" sz="1500" dirty="0"/>
          </a:p>
        </p:txBody>
      </p:sp>
      <p:pic>
        <p:nvPicPr>
          <p:cNvPr id="16" name="Image 5" descr="preencoded.png"/>
          <p:cNvPicPr>
            <a:picLocks noChangeAspect="1"/>
          </p:cNvPicPr>
          <p:nvPr/>
        </p:nvPicPr>
        <p:blipFill>
          <a:blip r:embed="rId8"/>
          <a:stretch>
            <a:fillRect/>
          </a:stretch>
        </p:blipFill>
        <p:spPr>
          <a:xfrm>
            <a:off x="13281660" y="228600"/>
            <a:ext cx="1120140" cy="327660"/>
          </a:xfrm>
          <a:prstGeom prst="rect">
            <a:avLst/>
          </a:prstGeom>
        </p:spPr>
      </p:pic>
      <p:sp>
        <p:nvSpPr>
          <p:cNvPr id="17" name="Rectangle 16">
            <a:extLst>
              <a:ext uri="{FF2B5EF4-FFF2-40B4-BE49-F238E27FC236}">
                <a16:creationId xmlns:a16="http://schemas.microsoft.com/office/drawing/2014/main" id="{F4287522-A555-467B-B7D3-4DD2B7210B44}"/>
              </a:ext>
            </a:extLst>
          </p:cNvPr>
          <p:cNvSpPr/>
          <p:nvPr/>
        </p:nvSpPr>
        <p:spPr>
          <a:xfrm>
            <a:off x="12732026" y="7742583"/>
            <a:ext cx="1789044" cy="4174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793790" y="1496854"/>
            <a:ext cx="5923121" cy="708779"/>
          </a:xfrm>
          <a:prstGeom prst="rect">
            <a:avLst/>
          </a:prstGeom>
          <a:noFill/>
          <a:ln/>
        </p:spPr>
        <p:txBody>
          <a:bodyPr wrap="none" lIns="0" tIns="0" rIns="0" bIns="0" rtlCol="0" anchor="t"/>
          <a:lstStyle/>
          <a:p>
            <a:pPr marL="0" indent="0" algn="l">
              <a:lnSpc>
                <a:spcPts val="5550"/>
              </a:lnSpc>
              <a:buNone/>
            </a:pPr>
            <a:r>
              <a:rPr lang="en-US" sz="4450" b="1" dirty="0">
                <a:solidFill>
                  <a:srgbClr val="3967C1"/>
                </a:solidFill>
                <a:latin typeface="Inter Bold" pitchFamily="34" charset="0"/>
                <a:ea typeface="Inter Bold" pitchFamily="34" charset="-122"/>
                <a:cs typeface="Inter Bold" pitchFamily="34" charset="-120"/>
              </a:rPr>
              <a:t>Safety Best Practices</a:t>
            </a:r>
            <a:endParaRPr lang="en-US" sz="4450" dirty="0"/>
          </a:p>
        </p:txBody>
      </p:sp>
      <p:sp>
        <p:nvSpPr>
          <p:cNvPr id="3" name="Text 1"/>
          <p:cNvSpPr/>
          <p:nvPr/>
        </p:nvSpPr>
        <p:spPr>
          <a:xfrm>
            <a:off x="793790" y="2772608"/>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3967C1"/>
                </a:solidFill>
                <a:latin typeface="Inter Bold" pitchFamily="34" charset="0"/>
                <a:ea typeface="Inter Bold" pitchFamily="34" charset="-122"/>
                <a:cs typeface="Inter Bold" pitchFamily="34" charset="-120"/>
              </a:rPr>
              <a:t>Before Departure</a:t>
            </a:r>
            <a:endParaRPr lang="en-US" sz="2200" dirty="0"/>
          </a:p>
        </p:txBody>
      </p:sp>
      <p:sp>
        <p:nvSpPr>
          <p:cNvPr id="4" name="Text 2"/>
          <p:cNvSpPr/>
          <p:nvPr/>
        </p:nvSpPr>
        <p:spPr>
          <a:xfrm>
            <a:off x="793790" y="3353753"/>
            <a:ext cx="6244709"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000000"/>
                </a:solidFill>
                <a:latin typeface="Inter" pitchFamily="34" charset="0"/>
                <a:ea typeface="Inter" pitchFamily="34" charset="-122"/>
                <a:cs typeface="Inter" pitchFamily="34" charset="-120"/>
              </a:rPr>
              <a:t>Subscribe for DFAT Smartraveller updates</a:t>
            </a:r>
            <a:endParaRPr lang="en-US" sz="1750" dirty="0"/>
          </a:p>
        </p:txBody>
      </p:sp>
      <p:sp>
        <p:nvSpPr>
          <p:cNvPr id="5" name="Text 3"/>
          <p:cNvSpPr/>
          <p:nvPr/>
        </p:nvSpPr>
        <p:spPr>
          <a:xfrm>
            <a:off x="793790" y="3795951"/>
            <a:ext cx="6244709"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000000"/>
                </a:solidFill>
                <a:latin typeface="Inter" pitchFamily="34" charset="0"/>
                <a:ea typeface="Inter" pitchFamily="34" charset="-122"/>
                <a:cs typeface="Inter" pitchFamily="34" charset="-120"/>
              </a:rPr>
              <a:t>Complete university travel requirements</a:t>
            </a:r>
            <a:endParaRPr lang="en-US" sz="1750" dirty="0"/>
          </a:p>
        </p:txBody>
      </p:sp>
      <p:sp>
        <p:nvSpPr>
          <p:cNvPr id="6" name="Text 4"/>
          <p:cNvSpPr/>
          <p:nvPr/>
        </p:nvSpPr>
        <p:spPr>
          <a:xfrm>
            <a:off x="793790" y="4238149"/>
            <a:ext cx="6244709"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000000"/>
                </a:solidFill>
                <a:latin typeface="Inter" pitchFamily="34" charset="0"/>
                <a:ea typeface="Inter" pitchFamily="34" charset="-122"/>
                <a:cs typeface="Inter" pitchFamily="34" charset="-120"/>
              </a:rPr>
              <a:t>Obtain required visas and documentation</a:t>
            </a:r>
            <a:endParaRPr lang="en-US" sz="1750" dirty="0"/>
          </a:p>
        </p:txBody>
      </p:sp>
      <p:sp>
        <p:nvSpPr>
          <p:cNvPr id="7" name="Text 5"/>
          <p:cNvSpPr/>
          <p:nvPr/>
        </p:nvSpPr>
        <p:spPr>
          <a:xfrm>
            <a:off x="793790" y="4680347"/>
            <a:ext cx="6244709" cy="725805"/>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000000"/>
                </a:solidFill>
                <a:latin typeface="Inter" pitchFamily="34" charset="0"/>
                <a:ea typeface="Inter" pitchFamily="34" charset="-122"/>
                <a:cs typeface="Inter" pitchFamily="34" charset="-120"/>
              </a:rPr>
              <a:t>Visit a travel doctor to get recommended vaccinations and medications</a:t>
            </a:r>
            <a:endParaRPr lang="en-US" sz="1750" dirty="0"/>
          </a:p>
        </p:txBody>
      </p:sp>
      <p:sp>
        <p:nvSpPr>
          <p:cNvPr id="8" name="Text 6"/>
          <p:cNvSpPr/>
          <p:nvPr/>
        </p:nvSpPr>
        <p:spPr>
          <a:xfrm>
            <a:off x="793790" y="5485448"/>
            <a:ext cx="6244709" cy="725805"/>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000000"/>
                </a:solidFill>
                <a:latin typeface="Inter" pitchFamily="34" charset="0"/>
                <a:ea typeface="Inter" pitchFamily="34" charset="-122"/>
                <a:cs typeface="Inter" pitchFamily="34" charset="-120"/>
              </a:rPr>
              <a:t>Print copies of important documents including bookings and visas</a:t>
            </a:r>
            <a:endParaRPr lang="en-US" sz="1750" dirty="0"/>
          </a:p>
        </p:txBody>
      </p:sp>
      <p:sp>
        <p:nvSpPr>
          <p:cNvPr id="9" name="Text 7"/>
          <p:cNvSpPr/>
          <p:nvPr/>
        </p:nvSpPr>
        <p:spPr>
          <a:xfrm>
            <a:off x="793790" y="6290548"/>
            <a:ext cx="6244709"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000000"/>
                </a:solidFill>
                <a:latin typeface="Inter" pitchFamily="34" charset="0"/>
                <a:ea typeface="Inter" pitchFamily="34" charset="-122"/>
                <a:cs typeface="Inter" pitchFamily="34" charset="-120"/>
              </a:rPr>
              <a:t>Research local laws and customs</a:t>
            </a:r>
            <a:endParaRPr lang="en-US" sz="1750" dirty="0"/>
          </a:p>
        </p:txBody>
      </p:sp>
      <p:sp>
        <p:nvSpPr>
          <p:cNvPr id="10" name="Text 8"/>
          <p:cNvSpPr/>
          <p:nvPr/>
        </p:nvSpPr>
        <p:spPr>
          <a:xfrm>
            <a:off x="7599521" y="2772608"/>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3967C1"/>
                </a:solidFill>
                <a:latin typeface="Inter Bold" pitchFamily="34" charset="0"/>
                <a:ea typeface="Inter Bold" pitchFamily="34" charset="-122"/>
                <a:cs typeface="Inter Bold" pitchFamily="34" charset="-120"/>
              </a:rPr>
              <a:t>While Abroad</a:t>
            </a:r>
            <a:endParaRPr lang="en-US" sz="2200" dirty="0"/>
          </a:p>
        </p:txBody>
      </p:sp>
      <p:sp>
        <p:nvSpPr>
          <p:cNvPr id="11" name="Text 9"/>
          <p:cNvSpPr/>
          <p:nvPr/>
        </p:nvSpPr>
        <p:spPr>
          <a:xfrm>
            <a:off x="7599521" y="3353753"/>
            <a:ext cx="6244709"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000000"/>
                </a:solidFill>
                <a:latin typeface="Inter" pitchFamily="34" charset="0"/>
                <a:ea typeface="Inter" pitchFamily="34" charset="-122"/>
                <a:cs typeface="Inter" pitchFamily="34" charset="-120"/>
              </a:rPr>
              <a:t>Maintain regular check-ins with program leaders</a:t>
            </a:r>
            <a:endParaRPr lang="en-US" sz="1750" dirty="0"/>
          </a:p>
        </p:txBody>
      </p:sp>
      <p:sp>
        <p:nvSpPr>
          <p:cNvPr id="12" name="Text 10"/>
          <p:cNvSpPr/>
          <p:nvPr/>
        </p:nvSpPr>
        <p:spPr>
          <a:xfrm>
            <a:off x="7599521" y="3795951"/>
            <a:ext cx="6244709"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000000"/>
                </a:solidFill>
                <a:latin typeface="Inter" pitchFamily="34" charset="0"/>
                <a:ea typeface="Inter" pitchFamily="34" charset="-122"/>
                <a:cs typeface="Inter" pitchFamily="34" charset="-120"/>
              </a:rPr>
              <a:t>Monitor your Monash email</a:t>
            </a:r>
            <a:endParaRPr lang="en-US" sz="1750" dirty="0"/>
          </a:p>
        </p:txBody>
      </p:sp>
      <p:sp>
        <p:nvSpPr>
          <p:cNvPr id="13" name="Text 11"/>
          <p:cNvSpPr/>
          <p:nvPr/>
        </p:nvSpPr>
        <p:spPr>
          <a:xfrm>
            <a:off x="7599521" y="4238149"/>
            <a:ext cx="6244709"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000000"/>
                </a:solidFill>
                <a:latin typeface="Inter" pitchFamily="34" charset="0"/>
                <a:ea typeface="Inter" pitchFamily="34" charset="-122"/>
                <a:cs typeface="Inter" pitchFamily="34" charset="-120"/>
              </a:rPr>
              <a:t>Stay aware of surroundings and avoid high-risk areas</a:t>
            </a:r>
            <a:endParaRPr lang="en-US" sz="1750" dirty="0"/>
          </a:p>
        </p:txBody>
      </p:sp>
      <p:sp>
        <p:nvSpPr>
          <p:cNvPr id="14" name="Text 12"/>
          <p:cNvSpPr/>
          <p:nvPr/>
        </p:nvSpPr>
        <p:spPr>
          <a:xfrm>
            <a:off x="7599521" y="4680347"/>
            <a:ext cx="6244709"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000000"/>
                </a:solidFill>
                <a:latin typeface="Inter" pitchFamily="34" charset="0"/>
                <a:ea typeface="Inter" pitchFamily="34" charset="-122"/>
                <a:cs typeface="Inter" pitchFamily="34" charset="-120"/>
              </a:rPr>
              <a:t>Use buddy system when traveling locally</a:t>
            </a:r>
            <a:endParaRPr lang="en-US" sz="1750" dirty="0"/>
          </a:p>
        </p:txBody>
      </p:sp>
      <p:sp>
        <p:nvSpPr>
          <p:cNvPr id="15" name="Text 13"/>
          <p:cNvSpPr/>
          <p:nvPr/>
        </p:nvSpPr>
        <p:spPr>
          <a:xfrm>
            <a:off x="7599521" y="5122545"/>
            <a:ext cx="6244709"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000000"/>
                </a:solidFill>
                <a:latin typeface="Inter" pitchFamily="34" charset="0"/>
                <a:ea typeface="Inter" pitchFamily="34" charset="-122"/>
                <a:cs typeface="Inter" pitchFamily="34" charset="-120"/>
              </a:rPr>
              <a:t>Follow food and water safety guidelines</a:t>
            </a:r>
            <a:endParaRPr lang="en-US" sz="1750" dirty="0"/>
          </a:p>
        </p:txBody>
      </p:sp>
      <p:sp>
        <p:nvSpPr>
          <p:cNvPr id="16" name="Text 14"/>
          <p:cNvSpPr/>
          <p:nvPr/>
        </p:nvSpPr>
        <p:spPr>
          <a:xfrm>
            <a:off x="7599521" y="5564743"/>
            <a:ext cx="6244709"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000000"/>
                </a:solidFill>
                <a:latin typeface="Inter" pitchFamily="34" charset="0"/>
                <a:ea typeface="Inter" pitchFamily="34" charset="-122"/>
                <a:cs typeface="Inter" pitchFamily="34" charset="-120"/>
              </a:rPr>
              <a:t>Secure valuables and maintain low profile</a:t>
            </a:r>
            <a:endParaRPr lang="en-US" sz="1750" dirty="0"/>
          </a:p>
        </p:txBody>
      </p:sp>
      <p:sp>
        <p:nvSpPr>
          <p:cNvPr id="17" name="Text 15"/>
          <p:cNvSpPr/>
          <p:nvPr/>
        </p:nvSpPr>
        <p:spPr>
          <a:xfrm>
            <a:off x="7599521" y="6006941"/>
            <a:ext cx="6244709"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000000"/>
                </a:solidFill>
                <a:latin typeface="Inter" pitchFamily="34" charset="0"/>
                <a:ea typeface="Inter" pitchFamily="34" charset="-122"/>
                <a:cs typeface="Inter" pitchFamily="34" charset="-120"/>
              </a:rPr>
              <a:t>Respect local customs and dress codes</a:t>
            </a:r>
            <a:endParaRPr lang="en-US" sz="1750" dirty="0"/>
          </a:p>
        </p:txBody>
      </p:sp>
      <p:pic>
        <p:nvPicPr>
          <p:cNvPr id="18" name="Image 0" descr="preencoded.png"/>
          <p:cNvPicPr>
            <a:picLocks noChangeAspect="1"/>
          </p:cNvPicPr>
          <p:nvPr/>
        </p:nvPicPr>
        <p:blipFill>
          <a:blip r:embed="rId3"/>
          <a:stretch>
            <a:fillRect/>
          </a:stretch>
        </p:blipFill>
        <p:spPr>
          <a:xfrm>
            <a:off x="13281660" y="228600"/>
            <a:ext cx="1120140" cy="327660"/>
          </a:xfrm>
          <a:prstGeom prst="rect">
            <a:avLst/>
          </a:prstGeom>
        </p:spPr>
      </p:pic>
      <p:sp>
        <p:nvSpPr>
          <p:cNvPr id="19" name="Rectangle 18">
            <a:extLst>
              <a:ext uri="{FF2B5EF4-FFF2-40B4-BE49-F238E27FC236}">
                <a16:creationId xmlns:a16="http://schemas.microsoft.com/office/drawing/2014/main" id="{5958527D-4276-4B1F-ADF0-D62B9AE13A98}"/>
              </a:ext>
            </a:extLst>
          </p:cNvPr>
          <p:cNvSpPr/>
          <p:nvPr/>
        </p:nvSpPr>
        <p:spPr>
          <a:xfrm>
            <a:off x="12732026" y="7742583"/>
            <a:ext cx="1789044" cy="4174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793790" y="1452682"/>
            <a:ext cx="6405086" cy="708779"/>
          </a:xfrm>
          <a:prstGeom prst="rect">
            <a:avLst/>
          </a:prstGeom>
          <a:noFill/>
          <a:ln/>
        </p:spPr>
        <p:txBody>
          <a:bodyPr wrap="none" lIns="0" tIns="0" rIns="0" bIns="0" rtlCol="0" anchor="t"/>
          <a:lstStyle/>
          <a:p>
            <a:pPr marL="0" indent="0" algn="l">
              <a:lnSpc>
                <a:spcPts val="5550"/>
              </a:lnSpc>
              <a:buNone/>
            </a:pPr>
            <a:r>
              <a:rPr lang="en-US" sz="4450" b="1" dirty="0">
                <a:solidFill>
                  <a:srgbClr val="3967C1"/>
                </a:solidFill>
                <a:latin typeface="Inter Bold" pitchFamily="34" charset="0"/>
                <a:ea typeface="Inter Bold" pitchFamily="34" charset="-122"/>
                <a:cs typeface="Inter Bold" pitchFamily="34" charset="-120"/>
              </a:rPr>
              <a:t>Questions &amp; Resources</a:t>
            </a:r>
            <a:endParaRPr lang="en-US" sz="4450" dirty="0"/>
          </a:p>
        </p:txBody>
      </p:sp>
      <p:sp>
        <p:nvSpPr>
          <p:cNvPr id="3" name="Text 1"/>
          <p:cNvSpPr/>
          <p:nvPr/>
        </p:nvSpPr>
        <p:spPr>
          <a:xfrm>
            <a:off x="793790" y="2615089"/>
            <a:ext cx="13042821" cy="362903"/>
          </a:xfrm>
          <a:prstGeom prst="rect">
            <a:avLst/>
          </a:prstGeom>
          <a:noFill/>
          <a:ln/>
        </p:spPr>
        <p:txBody>
          <a:bodyPr wrap="none" lIns="0" tIns="0" rIns="0" bIns="0" rtlCol="0" anchor="t"/>
          <a:lstStyle/>
          <a:p>
            <a:pPr marL="0" indent="0" algn="l">
              <a:lnSpc>
                <a:spcPts val="2850"/>
              </a:lnSpc>
              <a:buNone/>
            </a:pPr>
            <a:r>
              <a:rPr lang="en-US" sz="1750" dirty="0">
                <a:solidFill>
                  <a:srgbClr val="000000"/>
                </a:solidFill>
                <a:latin typeface="Inter" pitchFamily="34" charset="0"/>
                <a:ea typeface="Inter" pitchFamily="34" charset="-122"/>
                <a:cs typeface="Inter" pitchFamily="34" charset="-120"/>
              </a:rPr>
              <a:t>Please direct any questions about this briefing to:</a:t>
            </a:r>
            <a:endParaRPr lang="en-US" sz="1750" dirty="0"/>
          </a:p>
        </p:txBody>
      </p:sp>
      <p:sp>
        <p:nvSpPr>
          <p:cNvPr id="4" name="Text 2"/>
          <p:cNvSpPr/>
          <p:nvPr/>
        </p:nvSpPr>
        <p:spPr>
          <a:xfrm>
            <a:off x="793790" y="3233142"/>
            <a:ext cx="13042821" cy="362903"/>
          </a:xfrm>
          <a:prstGeom prst="rect">
            <a:avLst/>
          </a:prstGeom>
          <a:noFill/>
          <a:ln/>
        </p:spPr>
        <p:txBody>
          <a:bodyPr wrap="none" lIns="0" tIns="0" rIns="0" bIns="0" rtlCol="0" anchor="t"/>
          <a:lstStyle/>
          <a:p>
            <a:pPr marL="0" indent="0" algn="l">
              <a:lnSpc>
                <a:spcPts val="2850"/>
              </a:lnSpc>
              <a:buNone/>
            </a:pPr>
            <a:r>
              <a:rPr lang="en-US" sz="1750" dirty="0">
                <a:solidFill>
                  <a:srgbClr val="000000"/>
                </a:solidFill>
                <a:latin typeface="Inter" pitchFamily="34" charset="0"/>
                <a:ea typeface="Inter" pitchFamily="34" charset="-122"/>
                <a:cs typeface="Inter" pitchFamily="34" charset="-120"/>
              </a:rPr>
              <a:t>[Insert Program Leader Email]</a:t>
            </a:r>
            <a:endParaRPr lang="en-US" sz="1750" dirty="0"/>
          </a:p>
        </p:txBody>
      </p:sp>
      <p:sp>
        <p:nvSpPr>
          <p:cNvPr id="5" name="Text 3"/>
          <p:cNvSpPr/>
          <p:nvPr/>
        </p:nvSpPr>
        <p:spPr>
          <a:xfrm>
            <a:off x="793790" y="3851196"/>
            <a:ext cx="13042821" cy="362903"/>
          </a:xfrm>
          <a:prstGeom prst="rect">
            <a:avLst/>
          </a:prstGeom>
          <a:noFill/>
          <a:ln/>
        </p:spPr>
        <p:txBody>
          <a:bodyPr wrap="none" lIns="0" tIns="0" rIns="0" bIns="0" rtlCol="0" anchor="t"/>
          <a:lstStyle/>
          <a:p>
            <a:pPr marL="0" indent="0" algn="l">
              <a:lnSpc>
                <a:spcPts val="2850"/>
              </a:lnSpc>
              <a:buNone/>
            </a:pPr>
            <a:r>
              <a:rPr lang="en-US" sz="1750" dirty="0">
                <a:solidFill>
                  <a:srgbClr val="000000"/>
                </a:solidFill>
                <a:latin typeface="Inter" pitchFamily="34" charset="0"/>
                <a:ea typeface="Inter" pitchFamily="34" charset="-122"/>
                <a:cs typeface="Inter" pitchFamily="34" charset="-120"/>
              </a:rPr>
              <a:t>Additional resources:</a:t>
            </a:r>
            <a:endParaRPr lang="en-US" sz="1750" dirty="0"/>
          </a:p>
        </p:txBody>
      </p:sp>
      <p:sp>
        <p:nvSpPr>
          <p:cNvPr id="6" name="Text 4"/>
          <p:cNvSpPr/>
          <p:nvPr/>
        </p:nvSpPr>
        <p:spPr>
          <a:xfrm>
            <a:off x="793790" y="4469249"/>
            <a:ext cx="13042821" cy="362903"/>
          </a:xfrm>
          <a:prstGeom prst="rect">
            <a:avLst/>
          </a:prstGeom>
          <a:noFill/>
          <a:ln/>
        </p:spPr>
        <p:txBody>
          <a:bodyPr wrap="none" lIns="0" tIns="0" rIns="0" bIns="0" rtlCol="0" anchor="t"/>
          <a:lstStyle/>
          <a:p>
            <a:pPr marL="342900" indent="-342900" algn="l">
              <a:lnSpc>
                <a:spcPts val="2850"/>
              </a:lnSpc>
              <a:buSzPct val="100000"/>
              <a:buChar char="•"/>
            </a:pPr>
            <a:r>
              <a:rPr lang="en-US" sz="1750" u="sng" dirty="0">
                <a:solidFill>
                  <a:srgbClr val="014785"/>
                </a:solidFill>
                <a:latin typeface="Inter" pitchFamily="34" charset="0"/>
                <a:ea typeface="Inter" pitchFamily="34" charset="-122"/>
                <a:cs typeface="Inter" pitchFamily="34" charset="-120"/>
                <a:hlinkClick r:id="rId3">
                  <a:extLst>
                    <a:ext uri="{A12FA001-AC4F-418D-AE19-62706E023703}">
                      <ahyp:hlinkClr xmlns:ahyp="http://schemas.microsoft.com/office/drawing/2018/hyperlinkcolor" val="tx"/>
                    </a:ext>
                  </a:extLst>
                </a:hlinkClick>
              </a:rPr>
              <a:t>University travel policy</a:t>
            </a:r>
            <a:endParaRPr lang="en-US" sz="1750" dirty="0"/>
          </a:p>
        </p:txBody>
      </p:sp>
      <p:sp>
        <p:nvSpPr>
          <p:cNvPr id="7" name="Text 5"/>
          <p:cNvSpPr/>
          <p:nvPr/>
        </p:nvSpPr>
        <p:spPr>
          <a:xfrm>
            <a:off x="793790" y="4911447"/>
            <a:ext cx="13042821" cy="362903"/>
          </a:xfrm>
          <a:prstGeom prst="rect">
            <a:avLst/>
          </a:prstGeom>
          <a:noFill/>
          <a:ln/>
        </p:spPr>
        <p:txBody>
          <a:bodyPr wrap="none" lIns="0" tIns="0" rIns="0" bIns="0" rtlCol="0" anchor="t"/>
          <a:lstStyle/>
          <a:p>
            <a:pPr marL="342900" indent="-342900" algn="l">
              <a:lnSpc>
                <a:spcPts val="2850"/>
              </a:lnSpc>
              <a:buSzPct val="100000"/>
              <a:buChar char="•"/>
            </a:pPr>
            <a:r>
              <a:rPr lang="en-US" sz="1750" u="sng" dirty="0">
                <a:solidFill>
                  <a:srgbClr val="014785"/>
                </a:solidFill>
                <a:latin typeface="Inter" pitchFamily="34" charset="0"/>
                <a:ea typeface="Inter" pitchFamily="34" charset="-122"/>
                <a:cs typeface="Inter" pitchFamily="34" charset="-120"/>
                <a:hlinkClick r:id="rId4">
                  <a:extLst>
                    <a:ext uri="{A12FA001-AC4F-418D-AE19-62706E023703}">
                      <ahyp:hlinkClr xmlns:ahyp="http://schemas.microsoft.com/office/drawing/2018/hyperlinkcolor" val="tx"/>
                    </a:ext>
                  </a:extLst>
                </a:hlinkClick>
              </a:rPr>
              <a:t>Travel insurance information</a:t>
            </a:r>
            <a:endParaRPr lang="en-US" sz="1750" dirty="0"/>
          </a:p>
        </p:txBody>
      </p:sp>
      <p:sp>
        <p:nvSpPr>
          <p:cNvPr id="8" name="Text 6"/>
          <p:cNvSpPr/>
          <p:nvPr/>
        </p:nvSpPr>
        <p:spPr>
          <a:xfrm>
            <a:off x="793790" y="5353645"/>
            <a:ext cx="130428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000000"/>
                </a:solidFill>
                <a:latin typeface="Inter" pitchFamily="34" charset="0"/>
                <a:ea typeface="Inter" pitchFamily="34" charset="-122"/>
                <a:cs typeface="Inter" pitchFamily="34" charset="-120"/>
              </a:rPr>
              <a:t>Destination country embassy website: [Insert Link]</a:t>
            </a:r>
            <a:endParaRPr lang="en-US" sz="1750" dirty="0"/>
          </a:p>
        </p:txBody>
      </p:sp>
      <p:sp>
        <p:nvSpPr>
          <p:cNvPr id="9" name="Text 7"/>
          <p:cNvSpPr/>
          <p:nvPr/>
        </p:nvSpPr>
        <p:spPr>
          <a:xfrm>
            <a:off x="793790" y="5795843"/>
            <a:ext cx="130428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000000"/>
                </a:solidFill>
                <a:latin typeface="Inter" pitchFamily="34" charset="0"/>
                <a:ea typeface="Inter" pitchFamily="34" charset="-122"/>
                <a:cs typeface="Inter" pitchFamily="34" charset="-120"/>
              </a:rPr>
              <a:t>Health authority travel recommendations: [Insert Link]</a:t>
            </a:r>
            <a:endParaRPr lang="en-US" sz="1750" dirty="0"/>
          </a:p>
        </p:txBody>
      </p:sp>
      <p:sp>
        <p:nvSpPr>
          <p:cNvPr id="10" name="Text 8"/>
          <p:cNvSpPr/>
          <p:nvPr/>
        </p:nvSpPr>
        <p:spPr>
          <a:xfrm>
            <a:off x="793790" y="6413897"/>
            <a:ext cx="13042821" cy="362903"/>
          </a:xfrm>
          <a:prstGeom prst="rect">
            <a:avLst/>
          </a:prstGeom>
          <a:noFill/>
          <a:ln/>
        </p:spPr>
        <p:txBody>
          <a:bodyPr wrap="none" lIns="0" tIns="0" rIns="0" bIns="0" rtlCol="0" anchor="t"/>
          <a:lstStyle/>
          <a:p>
            <a:pPr marL="0" indent="0" algn="l">
              <a:lnSpc>
                <a:spcPts val="2850"/>
              </a:lnSpc>
              <a:buNone/>
            </a:pPr>
            <a:r>
              <a:rPr lang="en-US" sz="1750" dirty="0">
                <a:solidFill>
                  <a:srgbClr val="000000"/>
                </a:solidFill>
                <a:latin typeface="Inter" pitchFamily="34" charset="0"/>
                <a:ea typeface="Inter" pitchFamily="34" charset="-122"/>
                <a:cs typeface="Inter" pitchFamily="34" charset="-120"/>
              </a:rPr>
              <a:t>Safe travels!</a:t>
            </a:r>
            <a:endParaRPr lang="en-US" sz="1750" dirty="0"/>
          </a:p>
        </p:txBody>
      </p:sp>
      <p:pic>
        <p:nvPicPr>
          <p:cNvPr id="11" name="Image 0" descr="preencoded.png"/>
          <p:cNvPicPr>
            <a:picLocks noChangeAspect="1"/>
          </p:cNvPicPr>
          <p:nvPr/>
        </p:nvPicPr>
        <p:blipFill>
          <a:blip r:embed="rId5"/>
          <a:stretch>
            <a:fillRect/>
          </a:stretch>
        </p:blipFill>
        <p:spPr>
          <a:xfrm>
            <a:off x="13281660" y="228600"/>
            <a:ext cx="1120140" cy="327660"/>
          </a:xfrm>
          <a:prstGeom prst="rect">
            <a:avLst/>
          </a:prstGeom>
        </p:spPr>
      </p:pic>
      <p:sp>
        <p:nvSpPr>
          <p:cNvPr id="12" name="Rectangle 11">
            <a:extLst>
              <a:ext uri="{FF2B5EF4-FFF2-40B4-BE49-F238E27FC236}">
                <a16:creationId xmlns:a16="http://schemas.microsoft.com/office/drawing/2014/main" id="{AE13FBC9-C4E8-4EDC-A97D-EF5C0BC0577D}"/>
              </a:ext>
            </a:extLst>
          </p:cNvPr>
          <p:cNvSpPr/>
          <p:nvPr/>
        </p:nvSpPr>
        <p:spPr>
          <a:xfrm>
            <a:off x="12732026" y="7742583"/>
            <a:ext cx="1789044" cy="4174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2019657"/>
            <a:ext cx="7556421" cy="1417558"/>
          </a:xfrm>
          <a:prstGeom prst="rect">
            <a:avLst/>
          </a:prstGeom>
          <a:noFill/>
          <a:ln/>
        </p:spPr>
        <p:txBody>
          <a:bodyPr wrap="square" lIns="0" tIns="0" rIns="0" bIns="0" rtlCol="0" anchor="t"/>
          <a:lstStyle/>
          <a:p>
            <a:pPr marL="0" indent="0" algn="l">
              <a:lnSpc>
                <a:spcPts val="5550"/>
              </a:lnSpc>
              <a:buNone/>
            </a:pPr>
            <a:r>
              <a:rPr lang="en-US" sz="4450" b="1" dirty="0">
                <a:solidFill>
                  <a:srgbClr val="3967C1"/>
                </a:solidFill>
                <a:latin typeface="Inter Bold" pitchFamily="34" charset="0"/>
                <a:ea typeface="Inter Bold" pitchFamily="34" charset="-122"/>
                <a:cs typeface="Inter Bold" pitchFamily="34" charset="-120"/>
              </a:rPr>
              <a:t>Acknowledgment of Country</a:t>
            </a:r>
            <a:endParaRPr lang="en-US" sz="4450" dirty="0"/>
          </a:p>
        </p:txBody>
      </p:sp>
      <p:sp>
        <p:nvSpPr>
          <p:cNvPr id="4" name="Text 1"/>
          <p:cNvSpPr/>
          <p:nvPr/>
        </p:nvSpPr>
        <p:spPr>
          <a:xfrm>
            <a:off x="793790" y="3777377"/>
            <a:ext cx="7556421" cy="1088708"/>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Inter" pitchFamily="34" charset="0"/>
                <a:ea typeface="Inter" pitchFamily="34" charset="-122"/>
                <a:cs typeface="Inter" pitchFamily="34" charset="-120"/>
              </a:rPr>
              <a:t>We acknowledge that our university campuses are located on the unceded lands of the Kulin nation, and we pay our respects to their Elders, past and present.</a:t>
            </a:r>
            <a:endParaRPr lang="en-US" sz="1750" dirty="0"/>
          </a:p>
        </p:txBody>
      </p:sp>
      <p:sp>
        <p:nvSpPr>
          <p:cNvPr id="5" name="Text 2"/>
          <p:cNvSpPr/>
          <p:nvPr/>
        </p:nvSpPr>
        <p:spPr>
          <a:xfrm>
            <a:off x="793790" y="5121235"/>
            <a:ext cx="7556421" cy="1088708"/>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Inter" pitchFamily="34" charset="0"/>
                <a:ea typeface="Inter" pitchFamily="34" charset="-122"/>
                <a:cs typeface="Inter" pitchFamily="34" charset="-120"/>
              </a:rPr>
              <a:t>We also acknowledge the traditional custodians of the lands we will be visiting in [destination country] and pay our respects to their Elders and communities.</a:t>
            </a:r>
            <a:endParaRPr lang="en-US" sz="17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29615" y="711041"/>
            <a:ext cx="4951571" cy="618887"/>
          </a:xfrm>
          <a:prstGeom prst="rect">
            <a:avLst/>
          </a:prstGeom>
          <a:noFill/>
          <a:ln/>
        </p:spPr>
        <p:txBody>
          <a:bodyPr wrap="none" lIns="0" tIns="0" rIns="0" bIns="0" rtlCol="0" anchor="t"/>
          <a:lstStyle/>
          <a:p>
            <a:pPr marL="0" indent="0" algn="l">
              <a:lnSpc>
                <a:spcPts val="4850"/>
              </a:lnSpc>
              <a:buNone/>
            </a:pPr>
            <a:r>
              <a:rPr lang="en-US" sz="3850" b="1" dirty="0">
                <a:solidFill>
                  <a:srgbClr val="3967C1"/>
                </a:solidFill>
                <a:latin typeface="Inter Bold" pitchFamily="34" charset="0"/>
                <a:ea typeface="Inter Bold" pitchFamily="34" charset="-122"/>
                <a:cs typeface="Inter Bold" pitchFamily="34" charset="-120"/>
              </a:rPr>
              <a:t>Country Profile</a:t>
            </a:r>
            <a:endParaRPr lang="en-US" sz="3850" dirty="0"/>
          </a:p>
        </p:txBody>
      </p:sp>
      <p:sp>
        <p:nvSpPr>
          <p:cNvPr id="3" name="Text 1"/>
          <p:cNvSpPr/>
          <p:nvPr/>
        </p:nvSpPr>
        <p:spPr>
          <a:xfrm>
            <a:off x="729615" y="1824990"/>
            <a:ext cx="3852982" cy="309324"/>
          </a:xfrm>
          <a:prstGeom prst="rect">
            <a:avLst/>
          </a:prstGeom>
          <a:noFill/>
          <a:ln/>
        </p:spPr>
        <p:txBody>
          <a:bodyPr wrap="none" lIns="0" tIns="0" rIns="0" bIns="0" rtlCol="0" anchor="t"/>
          <a:lstStyle/>
          <a:p>
            <a:pPr marL="0" indent="0" algn="l">
              <a:lnSpc>
                <a:spcPts val="2400"/>
              </a:lnSpc>
              <a:buNone/>
            </a:pPr>
            <a:r>
              <a:rPr lang="en-US" sz="1900" b="1" dirty="0">
                <a:solidFill>
                  <a:srgbClr val="3967C1"/>
                </a:solidFill>
                <a:latin typeface="Inter Bold" pitchFamily="34" charset="0"/>
                <a:ea typeface="Inter Bold" pitchFamily="34" charset="-122"/>
                <a:cs typeface="Inter Bold" pitchFamily="34" charset="-120"/>
              </a:rPr>
              <a:t>Key Cultural &amp; Practical Insights</a:t>
            </a:r>
            <a:endParaRPr lang="en-US" sz="1900" dirty="0"/>
          </a:p>
        </p:txBody>
      </p:sp>
      <p:sp>
        <p:nvSpPr>
          <p:cNvPr id="4" name="Text 2"/>
          <p:cNvSpPr/>
          <p:nvPr/>
        </p:nvSpPr>
        <p:spPr>
          <a:xfrm>
            <a:off x="729615" y="2332315"/>
            <a:ext cx="6344007" cy="633889"/>
          </a:xfrm>
          <a:prstGeom prst="rect">
            <a:avLst/>
          </a:prstGeom>
          <a:noFill/>
          <a:ln/>
        </p:spPr>
        <p:txBody>
          <a:bodyPr wrap="square" lIns="0" tIns="0" rIns="0" bIns="0" rtlCol="0" anchor="t"/>
          <a:lstStyle/>
          <a:p>
            <a:pPr marL="0" indent="0" algn="l">
              <a:lnSpc>
                <a:spcPts val="2450"/>
              </a:lnSpc>
              <a:buNone/>
            </a:pPr>
            <a:r>
              <a:rPr lang="en-US" sz="1550" dirty="0">
                <a:solidFill>
                  <a:srgbClr val="000000"/>
                </a:solidFill>
                <a:latin typeface="Inter" pitchFamily="34" charset="0"/>
                <a:ea typeface="Inter" pitchFamily="34" charset="-122"/>
                <a:cs typeface="Inter" pitchFamily="34" charset="-120"/>
              </a:rPr>
              <a:t>To help you prepare for your journey, here's an overview of key aspects of </a:t>
            </a:r>
            <a:r>
              <a:rPr lang="en-US" sz="1550" b="1" dirty="0">
                <a:solidFill>
                  <a:srgbClr val="000000"/>
                </a:solidFill>
                <a:latin typeface="Inter" pitchFamily="34" charset="0"/>
                <a:ea typeface="Inter" pitchFamily="34" charset="-122"/>
                <a:cs typeface="Inter" pitchFamily="34" charset="-120"/>
              </a:rPr>
              <a:t>[Insert Destination]</a:t>
            </a:r>
            <a:r>
              <a:rPr lang="en-US" sz="1550" dirty="0">
                <a:solidFill>
                  <a:srgbClr val="000000"/>
                </a:solidFill>
                <a:latin typeface="Inter" pitchFamily="34" charset="0"/>
                <a:ea typeface="Inter" pitchFamily="34" charset="-122"/>
                <a:cs typeface="Inter" pitchFamily="34" charset="-120"/>
              </a:rPr>
              <a:t>:</a:t>
            </a:r>
            <a:endParaRPr lang="en-US" sz="1550" dirty="0"/>
          </a:p>
        </p:txBody>
      </p:sp>
      <p:sp>
        <p:nvSpPr>
          <p:cNvPr id="5" name="Text 3"/>
          <p:cNvSpPr/>
          <p:nvPr/>
        </p:nvSpPr>
        <p:spPr>
          <a:xfrm>
            <a:off x="729615" y="3144441"/>
            <a:ext cx="6344007" cy="950833"/>
          </a:xfrm>
          <a:prstGeom prst="rect">
            <a:avLst/>
          </a:prstGeom>
          <a:noFill/>
          <a:ln/>
        </p:spPr>
        <p:txBody>
          <a:bodyPr wrap="square" lIns="0" tIns="0" rIns="0" bIns="0" rtlCol="0" anchor="t"/>
          <a:lstStyle/>
          <a:p>
            <a:pPr marL="0" indent="0" algn="l">
              <a:lnSpc>
                <a:spcPts val="2450"/>
              </a:lnSpc>
              <a:buNone/>
            </a:pPr>
            <a:r>
              <a:rPr lang="en-US" sz="1550" b="1" dirty="0">
                <a:solidFill>
                  <a:srgbClr val="000000"/>
                </a:solidFill>
                <a:latin typeface="Inter" pitchFamily="34" charset="0"/>
                <a:ea typeface="Inter" pitchFamily="34" charset="-122"/>
                <a:cs typeface="Inter" pitchFamily="34" charset="-120"/>
              </a:rPr>
              <a:t>Language:</a:t>
            </a:r>
            <a:r>
              <a:rPr lang="en-US" sz="1550" dirty="0">
                <a:solidFill>
                  <a:srgbClr val="000000"/>
                </a:solidFill>
                <a:latin typeface="Inter" pitchFamily="34" charset="0"/>
                <a:ea typeface="Inter" pitchFamily="34" charset="-122"/>
                <a:cs typeface="Inter" pitchFamily="34" charset="-120"/>
              </a:rPr>
              <a:t> [Insert Official Language(s)]. While English may be spoken in tourist areas, learning a few basic phrases in the local language can greatly enhance your experience.</a:t>
            </a:r>
            <a:endParaRPr lang="en-US" sz="1550" dirty="0"/>
          </a:p>
        </p:txBody>
      </p:sp>
      <p:sp>
        <p:nvSpPr>
          <p:cNvPr id="6" name="Text 4"/>
          <p:cNvSpPr/>
          <p:nvPr/>
        </p:nvSpPr>
        <p:spPr>
          <a:xfrm>
            <a:off x="729615" y="4273510"/>
            <a:ext cx="6344007" cy="633889"/>
          </a:xfrm>
          <a:prstGeom prst="rect">
            <a:avLst/>
          </a:prstGeom>
          <a:noFill/>
          <a:ln/>
        </p:spPr>
        <p:txBody>
          <a:bodyPr wrap="square" lIns="0" tIns="0" rIns="0" bIns="0" rtlCol="0" anchor="t"/>
          <a:lstStyle/>
          <a:p>
            <a:pPr marL="0" indent="0" algn="l">
              <a:lnSpc>
                <a:spcPts val="2450"/>
              </a:lnSpc>
              <a:buNone/>
            </a:pPr>
            <a:r>
              <a:rPr lang="en-US" sz="1550" b="1" dirty="0">
                <a:solidFill>
                  <a:srgbClr val="000000"/>
                </a:solidFill>
                <a:latin typeface="Inter" pitchFamily="34" charset="0"/>
                <a:ea typeface="Inter" pitchFamily="34" charset="-122"/>
                <a:cs typeface="Inter" pitchFamily="34" charset="-120"/>
              </a:rPr>
              <a:t>Religion:</a:t>
            </a:r>
            <a:r>
              <a:rPr lang="en-US" sz="1550" dirty="0">
                <a:solidFill>
                  <a:srgbClr val="000000"/>
                </a:solidFill>
                <a:latin typeface="Inter" pitchFamily="34" charset="0"/>
                <a:ea typeface="Inter" pitchFamily="34" charset="-122"/>
                <a:cs typeface="Inter" pitchFamily="34" charset="-120"/>
              </a:rPr>
              <a:t> [Insert Predominant Religion(s)]. Respect local religious customs and dress codes, especially when visiting sacred sites.</a:t>
            </a:r>
            <a:endParaRPr lang="en-US" sz="1550" dirty="0"/>
          </a:p>
        </p:txBody>
      </p:sp>
      <p:sp>
        <p:nvSpPr>
          <p:cNvPr id="7" name="Text 5"/>
          <p:cNvSpPr/>
          <p:nvPr/>
        </p:nvSpPr>
        <p:spPr>
          <a:xfrm>
            <a:off x="729615" y="5085636"/>
            <a:ext cx="6344007" cy="1267778"/>
          </a:xfrm>
          <a:prstGeom prst="rect">
            <a:avLst/>
          </a:prstGeom>
          <a:noFill/>
          <a:ln/>
        </p:spPr>
        <p:txBody>
          <a:bodyPr wrap="square" lIns="0" tIns="0" rIns="0" bIns="0" rtlCol="0" anchor="t"/>
          <a:lstStyle/>
          <a:p>
            <a:pPr marL="0" indent="0" algn="l">
              <a:lnSpc>
                <a:spcPts val="2450"/>
              </a:lnSpc>
              <a:buNone/>
            </a:pPr>
            <a:r>
              <a:rPr lang="en-US" sz="1550" b="1" dirty="0">
                <a:solidFill>
                  <a:srgbClr val="000000"/>
                </a:solidFill>
                <a:latin typeface="Inter" pitchFamily="34" charset="0"/>
                <a:ea typeface="Inter" pitchFamily="34" charset="-122"/>
                <a:cs typeface="Inter" pitchFamily="34" charset="-120"/>
              </a:rPr>
              <a:t>Customs &amp; Etiquette:</a:t>
            </a:r>
            <a:r>
              <a:rPr lang="en-US" sz="1550" dirty="0">
                <a:solidFill>
                  <a:srgbClr val="000000"/>
                </a:solidFill>
                <a:latin typeface="Inter" pitchFamily="34" charset="0"/>
                <a:ea typeface="Inter" pitchFamily="34" charset="-122"/>
                <a:cs typeface="Inter" pitchFamily="34" charset="-120"/>
              </a:rPr>
              <a:t> [Insert Key Customs, e.g., greetings, dining etiquette, tipping norms, conservative dress codes, respect for elders]. Observe local customs to ensure a respectful and positive interaction.</a:t>
            </a:r>
            <a:endParaRPr lang="en-US" sz="1550" dirty="0"/>
          </a:p>
        </p:txBody>
      </p:sp>
      <p:pic>
        <p:nvPicPr>
          <p:cNvPr id="8" name="Image 0" descr="preencoded.png"/>
          <p:cNvPicPr>
            <a:picLocks noChangeAspect="1"/>
          </p:cNvPicPr>
          <p:nvPr/>
        </p:nvPicPr>
        <p:blipFill>
          <a:blip r:embed="rId3"/>
          <a:stretch>
            <a:fillRect/>
          </a:stretch>
        </p:blipFill>
        <p:spPr>
          <a:xfrm>
            <a:off x="7564398" y="1849755"/>
            <a:ext cx="6344007" cy="3821668"/>
          </a:xfrm>
          <a:prstGeom prst="rect">
            <a:avLst/>
          </a:prstGeom>
        </p:spPr>
      </p:pic>
      <p:sp>
        <p:nvSpPr>
          <p:cNvPr id="9" name="Text 6"/>
          <p:cNvSpPr/>
          <p:nvPr/>
        </p:nvSpPr>
        <p:spPr>
          <a:xfrm>
            <a:off x="7564398" y="5894189"/>
            <a:ext cx="6344007" cy="316944"/>
          </a:xfrm>
          <a:prstGeom prst="rect">
            <a:avLst/>
          </a:prstGeom>
          <a:noFill/>
          <a:ln/>
        </p:spPr>
        <p:txBody>
          <a:bodyPr wrap="none" lIns="0" tIns="0" rIns="0" bIns="0" rtlCol="0" anchor="t"/>
          <a:lstStyle/>
          <a:p>
            <a:pPr marL="0" indent="0" algn="l">
              <a:lnSpc>
                <a:spcPts val="2450"/>
              </a:lnSpc>
              <a:buNone/>
            </a:pPr>
            <a:r>
              <a:rPr lang="en-US" sz="1550" b="1" dirty="0">
                <a:solidFill>
                  <a:srgbClr val="000000"/>
                </a:solidFill>
                <a:latin typeface="Inter" pitchFamily="34" charset="0"/>
                <a:ea typeface="Inter" pitchFamily="34" charset="-122"/>
                <a:cs typeface="Inter" pitchFamily="34" charset="-120"/>
              </a:rPr>
              <a:t>Time Zone:</a:t>
            </a:r>
            <a:r>
              <a:rPr lang="en-US" sz="1550" dirty="0">
                <a:solidFill>
                  <a:srgbClr val="000000"/>
                </a:solidFill>
                <a:latin typeface="Inter" pitchFamily="34" charset="0"/>
                <a:ea typeface="Inter" pitchFamily="34" charset="-122"/>
                <a:cs typeface="Inter" pitchFamily="34" charset="-120"/>
              </a:rPr>
              <a:t> [Insert Time Zone Offset from UTC, e.g., UTC+X hours]</a:t>
            </a:r>
            <a:endParaRPr lang="en-US" sz="1550" dirty="0"/>
          </a:p>
        </p:txBody>
      </p:sp>
      <p:sp>
        <p:nvSpPr>
          <p:cNvPr id="10" name="Text 7"/>
          <p:cNvSpPr/>
          <p:nvPr/>
        </p:nvSpPr>
        <p:spPr>
          <a:xfrm>
            <a:off x="7564398" y="6389370"/>
            <a:ext cx="6344007" cy="950833"/>
          </a:xfrm>
          <a:prstGeom prst="rect">
            <a:avLst/>
          </a:prstGeom>
          <a:noFill/>
          <a:ln/>
        </p:spPr>
        <p:txBody>
          <a:bodyPr wrap="square" lIns="0" tIns="0" rIns="0" bIns="0" rtlCol="0" anchor="t"/>
          <a:lstStyle/>
          <a:p>
            <a:pPr marL="0" indent="0" algn="l">
              <a:lnSpc>
                <a:spcPts val="2450"/>
              </a:lnSpc>
              <a:buNone/>
            </a:pPr>
            <a:r>
              <a:rPr lang="en-US" sz="1550" b="1" dirty="0">
                <a:solidFill>
                  <a:srgbClr val="000000"/>
                </a:solidFill>
                <a:latin typeface="Inter" pitchFamily="34" charset="0"/>
                <a:ea typeface="Inter" pitchFamily="34" charset="-122"/>
                <a:cs typeface="Inter" pitchFamily="34" charset="-120"/>
              </a:rPr>
              <a:t>Weather:</a:t>
            </a:r>
            <a:r>
              <a:rPr lang="en-US" sz="1550" dirty="0">
                <a:solidFill>
                  <a:srgbClr val="000000"/>
                </a:solidFill>
                <a:latin typeface="Inter" pitchFamily="34" charset="0"/>
                <a:ea typeface="Inter" pitchFamily="34" charset="-122"/>
                <a:cs typeface="Inter" pitchFamily="34" charset="-120"/>
              </a:rPr>
              <a:t> [Insert Typical Weather/Climate for travel period, e.g., "Expect warm and humid weather with average temperatures of X-Y degrees Celsius. Rainy season from Month to Month."]</a:t>
            </a:r>
            <a:endParaRPr lang="en-US" sz="1550" dirty="0"/>
          </a:p>
        </p:txBody>
      </p:sp>
      <p:pic>
        <p:nvPicPr>
          <p:cNvPr id="11" name="Image 1" descr="preencoded.png"/>
          <p:cNvPicPr>
            <a:picLocks noChangeAspect="1"/>
          </p:cNvPicPr>
          <p:nvPr/>
        </p:nvPicPr>
        <p:blipFill>
          <a:blip r:embed="rId4"/>
          <a:stretch>
            <a:fillRect/>
          </a:stretch>
        </p:blipFill>
        <p:spPr>
          <a:xfrm>
            <a:off x="13281660" y="228600"/>
            <a:ext cx="1120140" cy="327660"/>
          </a:xfrm>
          <a:prstGeom prst="rect">
            <a:avLst/>
          </a:prstGeom>
        </p:spPr>
      </p:pic>
      <p:sp>
        <p:nvSpPr>
          <p:cNvPr id="12" name="Rectangle 11">
            <a:extLst>
              <a:ext uri="{FF2B5EF4-FFF2-40B4-BE49-F238E27FC236}">
                <a16:creationId xmlns:a16="http://schemas.microsoft.com/office/drawing/2014/main" id="{723E5D42-8B4B-4EF8-8F7F-E1A811450092}"/>
              </a:ext>
            </a:extLst>
          </p:cNvPr>
          <p:cNvSpPr/>
          <p:nvPr/>
        </p:nvSpPr>
        <p:spPr>
          <a:xfrm>
            <a:off x="12732026" y="7742583"/>
            <a:ext cx="1789044" cy="4174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87956" y="619839"/>
            <a:ext cx="5733931" cy="633174"/>
          </a:xfrm>
          <a:prstGeom prst="rect">
            <a:avLst/>
          </a:prstGeom>
          <a:noFill/>
          <a:ln/>
        </p:spPr>
        <p:txBody>
          <a:bodyPr wrap="none" lIns="0" tIns="0" rIns="0" bIns="0" rtlCol="0" anchor="t"/>
          <a:lstStyle/>
          <a:p>
            <a:pPr marL="0" indent="0" algn="l">
              <a:lnSpc>
                <a:spcPts val="4950"/>
              </a:lnSpc>
              <a:buNone/>
            </a:pPr>
            <a:r>
              <a:rPr lang="en-US" sz="3950" b="1" dirty="0">
                <a:solidFill>
                  <a:srgbClr val="3967C1"/>
                </a:solidFill>
                <a:latin typeface="Inter Bold" pitchFamily="34" charset="0"/>
                <a:ea typeface="Inter Bold" pitchFamily="34" charset="-122"/>
                <a:cs typeface="Inter Bold" pitchFamily="34" charset="-120"/>
              </a:rPr>
              <a:t>Destination Risk Profile</a:t>
            </a:r>
            <a:endParaRPr lang="en-US" sz="3950" dirty="0"/>
          </a:p>
        </p:txBody>
      </p:sp>
      <p:sp>
        <p:nvSpPr>
          <p:cNvPr id="3" name="Text 1"/>
          <p:cNvSpPr/>
          <p:nvPr/>
        </p:nvSpPr>
        <p:spPr>
          <a:xfrm>
            <a:off x="787956" y="1658183"/>
            <a:ext cx="13054489" cy="324207"/>
          </a:xfrm>
          <a:prstGeom prst="rect">
            <a:avLst/>
          </a:prstGeom>
          <a:noFill/>
          <a:ln/>
        </p:spPr>
        <p:txBody>
          <a:bodyPr wrap="none" lIns="0" tIns="0" rIns="0" bIns="0" rtlCol="0" anchor="t"/>
          <a:lstStyle/>
          <a:p>
            <a:pPr marL="0" indent="0" algn="l">
              <a:lnSpc>
                <a:spcPts val="2550"/>
              </a:lnSpc>
              <a:buNone/>
            </a:pPr>
            <a:r>
              <a:rPr lang="en-US" sz="1550" dirty="0">
                <a:solidFill>
                  <a:srgbClr val="000000"/>
                </a:solidFill>
                <a:latin typeface="Inter" pitchFamily="34" charset="0"/>
                <a:ea typeface="Inter" pitchFamily="34" charset="-122"/>
                <a:cs typeface="Inter" pitchFamily="34" charset="-120"/>
              </a:rPr>
              <a:t>Current DFAT Smartraveller level: [Insert Level]</a:t>
            </a:r>
            <a:endParaRPr lang="en-US" sz="1550" dirty="0"/>
          </a:p>
        </p:txBody>
      </p:sp>
      <p:sp>
        <p:nvSpPr>
          <p:cNvPr id="4" name="Text 2"/>
          <p:cNvSpPr/>
          <p:nvPr/>
        </p:nvSpPr>
        <p:spPr>
          <a:xfrm>
            <a:off x="787956" y="2210276"/>
            <a:ext cx="13054489" cy="324207"/>
          </a:xfrm>
          <a:prstGeom prst="rect">
            <a:avLst/>
          </a:prstGeom>
          <a:noFill/>
          <a:ln/>
        </p:spPr>
        <p:txBody>
          <a:bodyPr wrap="none" lIns="0" tIns="0" rIns="0" bIns="0" rtlCol="0" anchor="t"/>
          <a:lstStyle/>
          <a:p>
            <a:pPr marL="0" indent="0" algn="l">
              <a:lnSpc>
                <a:spcPts val="2550"/>
              </a:lnSpc>
              <a:buNone/>
            </a:pPr>
            <a:r>
              <a:rPr lang="en-US" sz="1550" dirty="0">
                <a:solidFill>
                  <a:srgbClr val="000000"/>
                </a:solidFill>
                <a:latin typeface="Inter" pitchFamily="34" charset="0"/>
                <a:ea typeface="Inter" pitchFamily="34" charset="-122"/>
                <a:cs typeface="Inter" pitchFamily="34" charset="-120"/>
              </a:rPr>
              <a:t>Last updated: [Insert Date]</a:t>
            </a:r>
            <a:endParaRPr lang="en-US" sz="1550" dirty="0"/>
          </a:p>
        </p:txBody>
      </p:sp>
      <p:pic>
        <p:nvPicPr>
          <p:cNvPr id="5" name="Image 0" descr="preencoded.png"/>
          <p:cNvPicPr>
            <a:picLocks noChangeAspect="1"/>
          </p:cNvPicPr>
          <p:nvPr/>
        </p:nvPicPr>
        <p:blipFill>
          <a:blip r:embed="rId3"/>
          <a:stretch>
            <a:fillRect/>
          </a:stretch>
        </p:blipFill>
        <p:spPr>
          <a:xfrm>
            <a:off x="787956" y="2762369"/>
            <a:ext cx="506492" cy="506492"/>
          </a:xfrm>
          <a:prstGeom prst="rect">
            <a:avLst/>
          </a:prstGeom>
        </p:spPr>
      </p:pic>
      <p:sp>
        <p:nvSpPr>
          <p:cNvPr id="6" name="Text 3"/>
          <p:cNvSpPr/>
          <p:nvPr/>
        </p:nvSpPr>
        <p:spPr>
          <a:xfrm>
            <a:off x="787956" y="3522107"/>
            <a:ext cx="2532936" cy="316468"/>
          </a:xfrm>
          <a:prstGeom prst="rect">
            <a:avLst/>
          </a:prstGeom>
          <a:noFill/>
          <a:ln/>
        </p:spPr>
        <p:txBody>
          <a:bodyPr wrap="none" lIns="0" tIns="0" rIns="0" bIns="0" rtlCol="0" anchor="t"/>
          <a:lstStyle/>
          <a:p>
            <a:pPr marL="0" indent="0" algn="l">
              <a:lnSpc>
                <a:spcPts val="2450"/>
              </a:lnSpc>
              <a:buNone/>
            </a:pPr>
            <a:r>
              <a:rPr lang="en-US" sz="1950" b="1" dirty="0">
                <a:solidFill>
                  <a:srgbClr val="000000"/>
                </a:solidFill>
                <a:latin typeface="Inter Bold" pitchFamily="34" charset="0"/>
                <a:ea typeface="Inter Bold" pitchFamily="34" charset="-122"/>
                <a:cs typeface="Inter Bold" pitchFamily="34" charset="-120"/>
              </a:rPr>
              <a:t>Security Concerns</a:t>
            </a:r>
            <a:endParaRPr lang="en-US" sz="1950" dirty="0"/>
          </a:p>
        </p:txBody>
      </p:sp>
      <p:sp>
        <p:nvSpPr>
          <p:cNvPr id="7" name="Text 4"/>
          <p:cNvSpPr/>
          <p:nvPr/>
        </p:nvSpPr>
        <p:spPr>
          <a:xfrm>
            <a:off x="787956" y="3960138"/>
            <a:ext cx="6400562" cy="972622"/>
          </a:xfrm>
          <a:prstGeom prst="rect">
            <a:avLst/>
          </a:prstGeom>
          <a:noFill/>
          <a:ln/>
        </p:spPr>
        <p:txBody>
          <a:bodyPr wrap="square" lIns="0" tIns="0" rIns="0" bIns="0" rtlCol="0" anchor="t"/>
          <a:lstStyle/>
          <a:p>
            <a:pPr marL="0" indent="0" algn="l">
              <a:lnSpc>
                <a:spcPts val="2550"/>
              </a:lnSpc>
              <a:buNone/>
            </a:pPr>
            <a:r>
              <a:rPr lang="en-US" sz="1550" dirty="0">
                <a:solidFill>
                  <a:srgbClr val="000000"/>
                </a:solidFill>
                <a:latin typeface="Inter" pitchFamily="34" charset="0"/>
                <a:ea typeface="Inter" pitchFamily="34" charset="-122"/>
                <a:cs typeface="Inter" pitchFamily="34" charset="-120"/>
              </a:rPr>
              <a:t>An overview of current crime rates, political stability, terrorism risks, and general safety considerations specific to the destination country.</a:t>
            </a:r>
            <a:endParaRPr lang="en-US" sz="1550" dirty="0"/>
          </a:p>
        </p:txBody>
      </p:sp>
      <p:pic>
        <p:nvPicPr>
          <p:cNvPr id="8" name="Image 1" descr="preencoded.png"/>
          <p:cNvPicPr>
            <a:picLocks noChangeAspect="1"/>
          </p:cNvPicPr>
          <p:nvPr/>
        </p:nvPicPr>
        <p:blipFill>
          <a:blip r:embed="rId4"/>
          <a:stretch>
            <a:fillRect/>
          </a:stretch>
        </p:blipFill>
        <p:spPr>
          <a:xfrm>
            <a:off x="7441763" y="2762369"/>
            <a:ext cx="506492" cy="506492"/>
          </a:xfrm>
          <a:prstGeom prst="rect">
            <a:avLst/>
          </a:prstGeom>
        </p:spPr>
      </p:pic>
      <p:sp>
        <p:nvSpPr>
          <p:cNvPr id="9" name="Text 5"/>
          <p:cNvSpPr/>
          <p:nvPr/>
        </p:nvSpPr>
        <p:spPr>
          <a:xfrm>
            <a:off x="7441763" y="3522107"/>
            <a:ext cx="2532936" cy="316468"/>
          </a:xfrm>
          <a:prstGeom prst="rect">
            <a:avLst/>
          </a:prstGeom>
          <a:noFill/>
          <a:ln/>
        </p:spPr>
        <p:txBody>
          <a:bodyPr wrap="none" lIns="0" tIns="0" rIns="0" bIns="0" rtlCol="0" anchor="t"/>
          <a:lstStyle/>
          <a:p>
            <a:pPr marL="0" indent="0" algn="l">
              <a:lnSpc>
                <a:spcPts val="2450"/>
              </a:lnSpc>
              <a:buNone/>
            </a:pPr>
            <a:r>
              <a:rPr lang="en-US" sz="1950" b="1" dirty="0">
                <a:solidFill>
                  <a:srgbClr val="000000"/>
                </a:solidFill>
                <a:latin typeface="Inter Bold" pitchFamily="34" charset="0"/>
                <a:ea typeface="Inter Bold" pitchFamily="34" charset="-122"/>
                <a:cs typeface="Inter Bold" pitchFamily="34" charset="-120"/>
              </a:rPr>
              <a:t>Health Risks</a:t>
            </a:r>
            <a:endParaRPr lang="en-US" sz="1950" dirty="0"/>
          </a:p>
        </p:txBody>
      </p:sp>
      <p:sp>
        <p:nvSpPr>
          <p:cNvPr id="10" name="Text 6"/>
          <p:cNvSpPr/>
          <p:nvPr/>
        </p:nvSpPr>
        <p:spPr>
          <a:xfrm>
            <a:off x="7441763" y="3960138"/>
            <a:ext cx="6400681" cy="972622"/>
          </a:xfrm>
          <a:prstGeom prst="rect">
            <a:avLst/>
          </a:prstGeom>
          <a:noFill/>
          <a:ln/>
        </p:spPr>
        <p:txBody>
          <a:bodyPr wrap="square" lIns="0" tIns="0" rIns="0" bIns="0" rtlCol="0" anchor="t"/>
          <a:lstStyle/>
          <a:p>
            <a:pPr marL="0" indent="0" algn="l">
              <a:lnSpc>
                <a:spcPts val="2550"/>
              </a:lnSpc>
              <a:buNone/>
            </a:pPr>
            <a:r>
              <a:rPr lang="en-US" sz="1550" dirty="0">
                <a:solidFill>
                  <a:srgbClr val="000000"/>
                </a:solidFill>
                <a:latin typeface="Inter" pitchFamily="34" charset="0"/>
                <a:ea typeface="Inter" pitchFamily="34" charset="-122"/>
                <a:cs typeface="Inter" pitchFamily="34" charset="-120"/>
              </a:rPr>
              <a:t>Information on prevalent diseases, necessary vaccinations, the quality of medical facilities, and key health precautions for the region.</a:t>
            </a:r>
            <a:endParaRPr lang="en-US" sz="1550" dirty="0"/>
          </a:p>
        </p:txBody>
      </p:sp>
      <p:pic>
        <p:nvPicPr>
          <p:cNvPr id="11" name="Image 2" descr="preencoded.png"/>
          <p:cNvPicPr>
            <a:picLocks noChangeAspect="1"/>
          </p:cNvPicPr>
          <p:nvPr/>
        </p:nvPicPr>
        <p:blipFill>
          <a:blip r:embed="rId5"/>
          <a:stretch>
            <a:fillRect/>
          </a:stretch>
        </p:blipFill>
        <p:spPr>
          <a:xfrm>
            <a:off x="787956" y="5439251"/>
            <a:ext cx="506492" cy="506492"/>
          </a:xfrm>
          <a:prstGeom prst="rect">
            <a:avLst/>
          </a:prstGeom>
        </p:spPr>
      </p:pic>
      <p:sp>
        <p:nvSpPr>
          <p:cNvPr id="12" name="Text 7"/>
          <p:cNvSpPr/>
          <p:nvPr/>
        </p:nvSpPr>
        <p:spPr>
          <a:xfrm>
            <a:off x="787956" y="6198989"/>
            <a:ext cx="2709148" cy="316468"/>
          </a:xfrm>
          <a:prstGeom prst="rect">
            <a:avLst/>
          </a:prstGeom>
          <a:noFill/>
          <a:ln/>
        </p:spPr>
        <p:txBody>
          <a:bodyPr wrap="none" lIns="0" tIns="0" rIns="0" bIns="0" rtlCol="0" anchor="t"/>
          <a:lstStyle/>
          <a:p>
            <a:pPr marL="0" indent="0" algn="l">
              <a:lnSpc>
                <a:spcPts val="2450"/>
              </a:lnSpc>
              <a:buNone/>
            </a:pPr>
            <a:r>
              <a:rPr lang="en-US" sz="1950" b="1" dirty="0">
                <a:solidFill>
                  <a:srgbClr val="000000"/>
                </a:solidFill>
                <a:latin typeface="Inter Bold" pitchFamily="34" charset="0"/>
                <a:ea typeface="Inter Bold" pitchFamily="34" charset="-122"/>
                <a:cs typeface="Inter Bold" pitchFamily="34" charset="-120"/>
              </a:rPr>
              <a:t>Transportation Safety</a:t>
            </a:r>
            <a:endParaRPr lang="en-US" sz="1950" dirty="0"/>
          </a:p>
        </p:txBody>
      </p:sp>
      <p:sp>
        <p:nvSpPr>
          <p:cNvPr id="13" name="Text 8"/>
          <p:cNvSpPr/>
          <p:nvPr/>
        </p:nvSpPr>
        <p:spPr>
          <a:xfrm>
            <a:off x="787956" y="6637020"/>
            <a:ext cx="6400562" cy="648414"/>
          </a:xfrm>
          <a:prstGeom prst="rect">
            <a:avLst/>
          </a:prstGeom>
          <a:noFill/>
          <a:ln/>
        </p:spPr>
        <p:txBody>
          <a:bodyPr wrap="square" lIns="0" tIns="0" rIns="0" bIns="0" rtlCol="0" anchor="t"/>
          <a:lstStyle/>
          <a:p>
            <a:pPr marL="0" indent="0" algn="l">
              <a:lnSpc>
                <a:spcPts val="2550"/>
              </a:lnSpc>
              <a:buNone/>
            </a:pPr>
            <a:r>
              <a:rPr lang="en-US" sz="1550" dirty="0">
                <a:solidFill>
                  <a:srgbClr val="000000"/>
                </a:solidFill>
                <a:latin typeface="Inter" pitchFamily="34" charset="0"/>
                <a:ea typeface="Inter" pitchFamily="34" charset="-122"/>
                <a:cs typeface="Inter" pitchFamily="34" charset="-120"/>
              </a:rPr>
              <a:t>An assessment of local transportation systems, road conditions, and recommended modes of travel for students.</a:t>
            </a:r>
            <a:endParaRPr lang="en-US" sz="1550" dirty="0"/>
          </a:p>
        </p:txBody>
      </p:sp>
      <p:pic>
        <p:nvPicPr>
          <p:cNvPr id="14" name="Image 3" descr="preencoded.png"/>
          <p:cNvPicPr>
            <a:picLocks noChangeAspect="1"/>
          </p:cNvPicPr>
          <p:nvPr/>
        </p:nvPicPr>
        <p:blipFill>
          <a:blip r:embed="rId6"/>
          <a:stretch>
            <a:fillRect/>
          </a:stretch>
        </p:blipFill>
        <p:spPr>
          <a:xfrm>
            <a:off x="7441763" y="5439251"/>
            <a:ext cx="506492" cy="506492"/>
          </a:xfrm>
          <a:prstGeom prst="rect">
            <a:avLst/>
          </a:prstGeom>
        </p:spPr>
      </p:pic>
      <p:sp>
        <p:nvSpPr>
          <p:cNvPr id="15" name="Text 9"/>
          <p:cNvSpPr/>
          <p:nvPr/>
        </p:nvSpPr>
        <p:spPr>
          <a:xfrm>
            <a:off x="7441763" y="6198989"/>
            <a:ext cx="2777847" cy="316468"/>
          </a:xfrm>
          <a:prstGeom prst="rect">
            <a:avLst/>
          </a:prstGeom>
          <a:noFill/>
          <a:ln/>
        </p:spPr>
        <p:txBody>
          <a:bodyPr wrap="none" lIns="0" tIns="0" rIns="0" bIns="0" rtlCol="0" anchor="t"/>
          <a:lstStyle/>
          <a:p>
            <a:pPr marL="0" indent="0" algn="l">
              <a:lnSpc>
                <a:spcPts val="2450"/>
              </a:lnSpc>
              <a:buNone/>
            </a:pPr>
            <a:r>
              <a:rPr lang="en-US" sz="1950" b="1" dirty="0">
                <a:solidFill>
                  <a:srgbClr val="000000"/>
                </a:solidFill>
                <a:latin typeface="Inter Bold" pitchFamily="34" charset="0"/>
                <a:ea typeface="Inter Bold" pitchFamily="34" charset="-122"/>
                <a:cs typeface="Inter Bold" pitchFamily="34" charset="-120"/>
              </a:rPr>
              <a:t>Environmental Factors</a:t>
            </a:r>
            <a:endParaRPr lang="en-US" sz="1950" dirty="0"/>
          </a:p>
        </p:txBody>
      </p:sp>
      <p:sp>
        <p:nvSpPr>
          <p:cNvPr id="16" name="Text 10"/>
          <p:cNvSpPr/>
          <p:nvPr/>
        </p:nvSpPr>
        <p:spPr>
          <a:xfrm>
            <a:off x="7441763" y="6637020"/>
            <a:ext cx="6400681" cy="972622"/>
          </a:xfrm>
          <a:prstGeom prst="rect">
            <a:avLst/>
          </a:prstGeom>
          <a:noFill/>
          <a:ln/>
        </p:spPr>
        <p:txBody>
          <a:bodyPr wrap="square" lIns="0" tIns="0" rIns="0" bIns="0" rtlCol="0" anchor="t"/>
          <a:lstStyle/>
          <a:p>
            <a:pPr marL="0" indent="0" algn="l">
              <a:lnSpc>
                <a:spcPts val="2550"/>
              </a:lnSpc>
              <a:buNone/>
            </a:pPr>
            <a:r>
              <a:rPr lang="en-US" sz="1550" dirty="0">
                <a:solidFill>
                  <a:srgbClr val="000000"/>
                </a:solidFill>
                <a:latin typeface="Inter" pitchFamily="34" charset="0"/>
                <a:ea typeface="Inter" pitchFamily="34" charset="-122"/>
                <a:cs typeface="Inter" pitchFamily="34" charset="-120"/>
              </a:rPr>
              <a:t>Details on climate conditions, natural disaster risks, altitude considerations, and essential preparation for the local environment.</a:t>
            </a:r>
            <a:endParaRPr lang="en-US" sz="1550" dirty="0"/>
          </a:p>
        </p:txBody>
      </p:sp>
      <p:pic>
        <p:nvPicPr>
          <p:cNvPr id="17" name="Image 4" descr="preencoded.png"/>
          <p:cNvPicPr>
            <a:picLocks noChangeAspect="1"/>
          </p:cNvPicPr>
          <p:nvPr/>
        </p:nvPicPr>
        <p:blipFill>
          <a:blip r:embed="rId7"/>
          <a:stretch>
            <a:fillRect/>
          </a:stretch>
        </p:blipFill>
        <p:spPr>
          <a:xfrm>
            <a:off x="13281660" y="228600"/>
            <a:ext cx="1120140" cy="327660"/>
          </a:xfrm>
          <a:prstGeom prst="rect">
            <a:avLst/>
          </a:prstGeom>
        </p:spPr>
      </p:pic>
      <p:sp>
        <p:nvSpPr>
          <p:cNvPr id="18" name="Rectangle 17">
            <a:extLst>
              <a:ext uri="{FF2B5EF4-FFF2-40B4-BE49-F238E27FC236}">
                <a16:creationId xmlns:a16="http://schemas.microsoft.com/office/drawing/2014/main" id="{638DA552-E1C5-4352-B0FB-4D2567DD6263}"/>
              </a:ext>
            </a:extLst>
          </p:cNvPr>
          <p:cNvSpPr/>
          <p:nvPr/>
        </p:nvSpPr>
        <p:spPr>
          <a:xfrm>
            <a:off x="12732026" y="7742583"/>
            <a:ext cx="1789044" cy="4174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93790" y="1670209"/>
            <a:ext cx="8586668" cy="708779"/>
          </a:xfrm>
          <a:prstGeom prst="rect">
            <a:avLst/>
          </a:prstGeom>
          <a:noFill/>
          <a:ln/>
        </p:spPr>
        <p:txBody>
          <a:bodyPr wrap="none" lIns="0" tIns="0" rIns="0" bIns="0" rtlCol="0" anchor="t"/>
          <a:lstStyle/>
          <a:p>
            <a:pPr marL="0" indent="0" algn="l">
              <a:lnSpc>
                <a:spcPts val="5550"/>
              </a:lnSpc>
              <a:buNone/>
            </a:pPr>
            <a:r>
              <a:rPr lang="en-US" sz="4450" b="1" dirty="0">
                <a:solidFill>
                  <a:srgbClr val="3967C1"/>
                </a:solidFill>
                <a:latin typeface="Inter Bold" pitchFamily="34" charset="0"/>
                <a:ea typeface="Inter Bold" pitchFamily="34" charset="-122"/>
                <a:cs typeface="Inter Bold" pitchFamily="34" charset="-120"/>
              </a:rPr>
              <a:t>Smart Steps for a Safe Journey</a:t>
            </a:r>
            <a:endParaRPr lang="en-US" sz="4450" dirty="0"/>
          </a:p>
        </p:txBody>
      </p:sp>
      <p:sp>
        <p:nvSpPr>
          <p:cNvPr id="3" name="Shape 1"/>
          <p:cNvSpPr/>
          <p:nvPr/>
        </p:nvSpPr>
        <p:spPr>
          <a:xfrm>
            <a:off x="793790" y="2832616"/>
            <a:ext cx="510302" cy="510302"/>
          </a:xfrm>
          <a:prstGeom prst="roundRect">
            <a:avLst>
              <a:gd name="adj" fmla="val 18669"/>
            </a:avLst>
          </a:prstGeom>
          <a:solidFill>
            <a:srgbClr val="CCE7FF"/>
          </a:solidFill>
          <a:ln w="7620">
            <a:solidFill>
              <a:srgbClr val="B2CDE5"/>
            </a:solidFill>
            <a:prstDash val="solid"/>
          </a:ln>
        </p:spPr>
      </p:sp>
      <p:pic>
        <p:nvPicPr>
          <p:cNvPr id="4" name="Image 0" descr="preencoded.png"/>
          <p:cNvPicPr>
            <a:picLocks noChangeAspect="1"/>
          </p:cNvPicPr>
          <p:nvPr/>
        </p:nvPicPr>
        <p:blipFill>
          <a:blip r:embed="rId3"/>
          <a:stretch>
            <a:fillRect/>
          </a:stretch>
        </p:blipFill>
        <p:spPr>
          <a:xfrm>
            <a:off x="878860" y="2875121"/>
            <a:ext cx="340162" cy="425291"/>
          </a:xfrm>
          <a:prstGeom prst="rect">
            <a:avLst/>
          </a:prstGeom>
        </p:spPr>
      </p:pic>
      <p:sp>
        <p:nvSpPr>
          <p:cNvPr id="5" name="Text 2"/>
          <p:cNvSpPr/>
          <p:nvPr/>
        </p:nvSpPr>
        <p:spPr>
          <a:xfrm>
            <a:off x="1530906" y="2910483"/>
            <a:ext cx="3221712" cy="354330"/>
          </a:xfrm>
          <a:prstGeom prst="rect">
            <a:avLst/>
          </a:prstGeom>
          <a:noFill/>
          <a:ln/>
        </p:spPr>
        <p:txBody>
          <a:bodyPr wrap="none" lIns="0" tIns="0" rIns="0" bIns="0" rtlCol="0" anchor="t"/>
          <a:lstStyle/>
          <a:p>
            <a:pPr marL="0" indent="0" algn="l">
              <a:lnSpc>
                <a:spcPts val="2750"/>
              </a:lnSpc>
              <a:buNone/>
            </a:pPr>
            <a:r>
              <a:rPr lang="en-US" sz="2200" b="1" dirty="0">
                <a:solidFill>
                  <a:srgbClr val="000000"/>
                </a:solidFill>
                <a:latin typeface="Inter Bold" pitchFamily="34" charset="0"/>
                <a:ea typeface="Inter Bold" pitchFamily="34" charset="-122"/>
                <a:cs typeface="Inter Bold" pitchFamily="34" charset="-120"/>
              </a:rPr>
              <a:t>Stay Alert, Not Anxious</a:t>
            </a:r>
            <a:endParaRPr lang="en-US" sz="2200" dirty="0"/>
          </a:p>
        </p:txBody>
      </p:sp>
      <p:sp>
        <p:nvSpPr>
          <p:cNvPr id="6" name="Text 3"/>
          <p:cNvSpPr/>
          <p:nvPr/>
        </p:nvSpPr>
        <p:spPr>
          <a:xfrm>
            <a:off x="1530906" y="3400901"/>
            <a:ext cx="3421499" cy="1814513"/>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Inter" pitchFamily="34" charset="0"/>
                <a:ea typeface="Inter" pitchFamily="34" charset="-122"/>
                <a:cs typeface="Inter" pitchFamily="34" charset="-120"/>
              </a:rPr>
              <a:t>Regularly scan your surroundings without appearing fearful. Take your earbuds out, don't look at your phone when walking between locations.</a:t>
            </a:r>
            <a:endParaRPr lang="en-US" sz="1750" dirty="0"/>
          </a:p>
        </p:txBody>
      </p:sp>
      <p:sp>
        <p:nvSpPr>
          <p:cNvPr id="7" name="Shape 4"/>
          <p:cNvSpPr/>
          <p:nvPr/>
        </p:nvSpPr>
        <p:spPr>
          <a:xfrm>
            <a:off x="5235893" y="2832616"/>
            <a:ext cx="510302" cy="510302"/>
          </a:xfrm>
          <a:prstGeom prst="roundRect">
            <a:avLst>
              <a:gd name="adj" fmla="val 18669"/>
            </a:avLst>
          </a:prstGeom>
          <a:solidFill>
            <a:srgbClr val="CCE7FF"/>
          </a:solidFill>
          <a:ln w="7620">
            <a:solidFill>
              <a:srgbClr val="B2CDE5"/>
            </a:solidFill>
            <a:prstDash val="solid"/>
          </a:ln>
        </p:spPr>
      </p:sp>
      <p:pic>
        <p:nvPicPr>
          <p:cNvPr id="8" name="Image 1" descr="preencoded.png"/>
          <p:cNvPicPr>
            <a:picLocks noChangeAspect="1"/>
          </p:cNvPicPr>
          <p:nvPr/>
        </p:nvPicPr>
        <p:blipFill>
          <a:blip r:embed="rId4"/>
          <a:stretch>
            <a:fillRect/>
          </a:stretch>
        </p:blipFill>
        <p:spPr>
          <a:xfrm>
            <a:off x="5320963" y="2875121"/>
            <a:ext cx="340162" cy="425291"/>
          </a:xfrm>
          <a:prstGeom prst="rect">
            <a:avLst/>
          </a:prstGeom>
        </p:spPr>
      </p:pic>
      <p:sp>
        <p:nvSpPr>
          <p:cNvPr id="9" name="Text 5"/>
          <p:cNvSpPr/>
          <p:nvPr/>
        </p:nvSpPr>
        <p:spPr>
          <a:xfrm>
            <a:off x="5973008" y="2910483"/>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000000"/>
                </a:solidFill>
                <a:latin typeface="Inter Bold" pitchFamily="34" charset="0"/>
                <a:ea typeface="Inter Bold" pitchFamily="34" charset="-122"/>
                <a:cs typeface="Inter Bold" pitchFamily="34" charset="-120"/>
              </a:rPr>
              <a:t>Trust Your Instincts</a:t>
            </a:r>
            <a:endParaRPr lang="en-US" sz="2200" dirty="0"/>
          </a:p>
        </p:txBody>
      </p:sp>
      <p:sp>
        <p:nvSpPr>
          <p:cNvPr id="10" name="Text 6"/>
          <p:cNvSpPr/>
          <p:nvPr/>
        </p:nvSpPr>
        <p:spPr>
          <a:xfrm>
            <a:off x="5973008" y="3400901"/>
            <a:ext cx="3421499" cy="2177415"/>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Inter" pitchFamily="34" charset="0"/>
                <a:ea typeface="Inter" pitchFamily="34" charset="-122"/>
                <a:cs typeface="Inter" pitchFamily="34" charset="-120"/>
              </a:rPr>
              <a:t>Try to blend in. Avoid displaying valuable items and be cautious with unfamiliar people offering unexpected assistance. Observe how locals act, particularly in busy areas.</a:t>
            </a:r>
            <a:endParaRPr lang="en-US" sz="1750" dirty="0"/>
          </a:p>
        </p:txBody>
      </p:sp>
      <p:sp>
        <p:nvSpPr>
          <p:cNvPr id="11" name="Shape 7"/>
          <p:cNvSpPr/>
          <p:nvPr/>
        </p:nvSpPr>
        <p:spPr>
          <a:xfrm>
            <a:off x="9677995" y="2832616"/>
            <a:ext cx="510302" cy="510302"/>
          </a:xfrm>
          <a:prstGeom prst="roundRect">
            <a:avLst>
              <a:gd name="adj" fmla="val 18669"/>
            </a:avLst>
          </a:prstGeom>
          <a:solidFill>
            <a:srgbClr val="CCE7FF"/>
          </a:solidFill>
          <a:ln w="7620">
            <a:solidFill>
              <a:srgbClr val="B2CDE5"/>
            </a:solidFill>
            <a:prstDash val="solid"/>
          </a:ln>
        </p:spPr>
      </p:sp>
      <p:pic>
        <p:nvPicPr>
          <p:cNvPr id="12" name="Image 2" descr="preencoded.png"/>
          <p:cNvPicPr>
            <a:picLocks noChangeAspect="1"/>
          </p:cNvPicPr>
          <p:nvPr/>
        </p:nvPicPr>
        <p:blipFill>
          <a:blip r:embed="rId5"/>
          <a:stretch>
            <a:fillRect/>
          </a:stretch>
        </p:blipFill>
        <p:spPr>
          <a:xfrm>
            <a:off x="9763065" y="2875121"/>
            <a:ext cx="340162" cy="425291"/>
          </a:xfrm>
          <a:prstGeom prst="rect">
            <a:avLst/>
          </a:prstGeom>
        </p:spPr>
      </p:pic>
      <p:sp>
        <p:nvSpPr>
          <p:cNvPr id="13" name="Text 8"/>
          <p:cNvSpPr/>
          <p:nvPr/>
        </p:nvSpPr>
        <p:spPr>
          <a:xfrm>
            <a:off x="10415111" y="2910483"/>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000000"/>
                </a:solidFill>
                <a:latin typeface="Inter Bold" pitchFamily="34" charset="0"/>
                <a:ea typeface="Inter Bold" pitchFamily="34" charset="-122"/>
                <a:cs typeface="Inter Bold" pitchFamily="34" charset="-120"/>
              </a:rPr>
              <a:t>Travel Smart</a:t>
            </a:r>
            <a:endParaRPr lang="en-US" sz="2200" dirty="0"/>
          </a:p>
        </p:txBody>
      </p:sp>
      <p:sp>
        <p:nvSpPr>
          <p:cNvPr id="14" name="Text 9"/>
          <p:cNvSpPr/>
          <p:nvPr/>
        </p:nvSpPr>
        <p:spPr>
          <a:xfrm>
            <a:off x="10415111" y="3400901"/>
            <a:ext cx="3421499" cy="2540318"/>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Inter" pitchFamily="34" charset="0"/>
                <a:ea typeface="Inter" pitchFamily="34" charset="-122"/>
                <a:cs typeface="Inter" pitchFamily="34" charset="-120"/>
              </a:rPr>
              <a:t>Research safe/unsafe areas before exploring. Use buddy system after dark. Keep phone charged with local emergency numbers programmed. Share itineraries with program leaders.</a:t>
            </a:r>
            <a:endParaRPr lang="en-US" sz="1750" dirty="0"/>
          </a:p>
        </p:txBody>
      </p:sp>
      <p:sp>
        <p:nvSpPr>
          <p:cNvPr id="15" name="Text 10"/>
          <p:cNvSpPr/>
          <p:nvPr/>
        </p:nvSpPr>
        <p:spPr>
          <a:xfrm>
            <a:off x="793790" y="6196370"/>
            <a:ext cx="13042821" cy="362903"/>
          </a:xfrm>
          <a:prstGeom prst="rect">
            <a:avLst/>
          </a:prstGeom>
          <a:noFill/>
          <a:ln/>
        </p:spPr>
        <p:txBody>
          <a:bodyPr wrap="none" lIns="0" tIns="0" rIns="0" bIns="0" rtlCol="0" anchor="t"/>
          <a:lstStyle/>
          <a:p>
            <a:pPr marL="0" indent="0" algn="l">
              <a:lnSpc>
                <a:spcPts val="2850"/>
              </a:lnSpc>
              <a:buNone/>
            </a:pPr>
            <a:r>
              <a:rPr lang="en-US" sz="1750" dirty="0">
                <a:solidFill>
                  <a:srgbClr val="000000"/>
                </a:solidFill>
                <a:latin typeface="Inter" pitchFamily="34" charset="0"/>
                <a:ea typeface="Inter" pitchFamily="34" charset="-122"/>
                <a:cs typeface="Inter" pitchFamily="34" charset="-120"/>
              </a:rPr>
              <a:t>Practice these techniques </a:t>
            </a:r>
            <a:r>
              <a:rPr lang="en-US" sz="1750" b="1" dirty="0">
                <a:solidFill>
                  <a:srgbClr val="000000"/>
                </a:solidFill>
                <a:latin typeface="Inter" pitchFamily="34" charset="0"/>
                <a:ea typeface="Inter" pitchFamily="34" charset="-122"/>
                <a:cs typeface="Inter" pitchFamily="34" charset="-120"/>
              </a:rPr>
              <a:t>before</a:t>
            </a:r>
            <a:r>
              <a:rPr lang="en-US" sz="1750" dirty="0">
                <a:solidFill>
                  <a:srgbClr val="000000"/>
                </a:solidFill>
                <a:latin typeface="Inter" pitchFamily="34" charset="0"/>
                <a:ea typeface="Inter" pitchFamily="34" charset="-122"/>
                <a:cs typeface="Inter" pitchFamily="34" charset="-120"/>
              </a:rPr>
              <a:t> departure through role-playing scenarios during orientation sessions.</a:t>
            </a:r>
            <a:endParaRPr lang="en-US" sz="1750" dirty="0"/>
          </a:p>
        </p:txBody>
      </p:sp>
      <p:pic>
        <p:nvPicPr>
          <p:cNvPr id="16" name="Image 3" descr="preencoded.png"/>
          <p:cNvPicPr>
            <a:picLocks noChangeAspect="1"/>
          </p:cNvPicPr>
          <p:nvPr/>
        </p:nvPicPr>
        <p:blipFill>
          <a:blip r:embed="rId6"/>
          <a:stretch>
            <a:fillRect/>
          </a:stretch>
        </p:blipFill>
        <p:spPr>
          <a:xfrm>
            <a:off x="13281660" y="228600"/>
            <a:ext cx="1120140" cy="327660"/>
          </a:xfrm>
          <a:prstGeom prst="rect">
            <a:avLst/>
          </a:prstGeom>
        </p:spPr>
      </p:pic>
      <p:sp>
        <p:nvSpPr>
          <p:cNvPr id="17" name="Rectangle 16">
            <a:extLst>
              <a:ext uri="{FF2B5EF4-FFF2-40B4-BE49-F238E27FC236}">
                <a16:creationId xmlns:a16="http://schemas.microsoft.com/office/drawing/2014/main" id="{32436F4C-363A-4085-A3E1-F774807D7E46}"/>
              </a:ext>
            </a:extLst>
          </p:cNvPr>
          <p:cNvSpPr/>
          <p:nvPr/>
        </p:nvSpPr>
        <p:spPr>
          <a:xfrm>
            <a:off x="12732026" y="7742583"/>
            <a:ext cx="1789044" cy="4174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3790" y="697111"/>
            <a:ext cx="11748373" cy="673418"/>
          </a:xfrm>
          <a:prstGeom prst="rect">
            <a:avLst/>
          </a:prstGeom>
          <a:noFill/>
          <a:ln/>
        </p:spPr>
        <p:txBody>
          <a:bodyPr wrap="none" lIns="0" tIns="0" rIns="0" bIns="0" rtlCol="0" anchor="t"/>
          <a:lstStyle/>
          <a:p>
            <a:pPr marL="0" indent="0" algn="l">
              <a:lnSpc>
                <a:spcPts val="5300"/>
              </a:lnSpc>
              <a:buNone/>
            </a:pPr>
            <a:r>
              <a:rPr lang="en-US" sz="4200" b="1" dirty="0">
                <a:solidFill>
                  <a:srgbClr val="3967C1"/>
                </a:solidFill>
                <a:latin typeface="Inter Bold" pitchFamily="34" charset="0"/>
                <a:ea typeface="Inter Bold" pitchFamily="34" charset="-122"/>
                <a:cs typeface="Inter Bold" pitchFamily="34" charset="-120"/>
              </a:rPr>
              <a:t>Behavioural Expectations &amp; Code of Conduct</a:t>
            </a:r>
            <a:endParaRPr lang="en-US" sz="4200" dirty="0"/>
          </a:p>
        </p:txBody>
      </p:sp>
      <p:pic>
        <p:nvPicPr>
          <p:cNvPr id="3" name="Image 0" descr="preencoded.png"/>
          <p:cNvPicPr>
            <a:picLocks noChangeAspect="1"/>
          </p:cNvPicPr>
          <p:nvPr/>
        </p:nvPicPr>
        <p:blipFill>
          <a:blip r:embed="rId3"/>
          <a:stretch>
            <a:fillRect/>
          </a:stretch>
        </p:blipFill>
        <p:spPr>
          <a:xfrm>
            <a:off x="793790" y="1801416"/>
            <a:ext cx="4347567" cy="861893"/>
          </a:xfrm>
          <a:prstGeom prst="rect">
            <a:avLst/>
          </a:prstGeom>
        </p:spPr>
      </p:pic>
      <p:sp>
        <p:nvSpPr>
          <p:cNvPr id="4" name="Text 1"/>
          <p:cNvSpPr/>
          <p:nvPr/>
        </p:nvSpPr>
        <p:spPr>
          <a:xfrm>
            <a:off x="1009174" y="2878693"/>
            <a:ext cx="3424357" cy="336590"/>
          </a:xfrm>
          <a:prstGeom prst="rect">
            <a:avLst/>
          </a:prstGeom>
          <a:noFill/>
          <a:ln/>
        </p:spPr>
        <p:txBody>
          <a:bodyPr wrap="none" lIns="0" tIns="0" rIns="0" bIns="0" rtlCol="0" anchor="t"/>
          <a:lstStyle/>
          <a:p>
            <a:pPr marL="0" indent="0" algn="l">
              <a:lnSpc>
                <a:spcPts val="2650"/>
              </a:lnSpc>
              <a:buNone/>
            </a:pPr>
            <a:r>
              <a:rPr lang="en-US" sz="2100" b="1" dirty="0">
                <a:solidFill>
                  <a:srgbClr val="000000"/>
                </a:solidFill>
                <a:latin typeface="Inter Bold" pitchFamily="34" charset="0"/>
                <a:ea typeface="Inter Bold" pitchFamily="34" charset="-122"/>
                <a:cs typeface="Inter Bold" pitchFamily="34" charset="-120"/>
              </a:rPr>
              <a:t>University Representation</a:t>
            </a:r>
            <a:endParaRPr lang="en-US" sz="2100" dirty="0"/>
          </a:p>
        </p:txBody>
      </p:sp>
      <p:sp>
        <p:nvSpPr>
          <p:cNvPr id="5" name="Text 2"/>
          <p:cNvSpPr/>
          <p:nvPr/>
        </p:nvSpPr>
        <p:spPr>
          <a:xfrm>
            <a:off x="1009174" y="3344466"/>
            <a:ext cx="3916799" cy="1379220"/>
          </a:xfrm>
          <a:prstGeom prst="rect">
            <a:avLst/>
          </a:prstGeom>
          <a:noFill/>
          <a:ln/>
        </p:spPr>
        <p:txBody>
          <a:bodyPr wrap="square" lIns="0" tIns="0" rIns="0" bIns="0" rtlCol="0" anchor="t"/>
          <a:lstStyle/>
          <a:p>
            <a:pPr marL="0" indent="0" algn="l">
              <a:lnSpc>
                <a:spcPts val="2700"/>
              </a:lnSpc>
              <a:buNone/>
            </a:pPr>
            <a:r>
              <a:rPr lang="en-US" sz="1650" dirty="0">
                <a:solidFill>
                  <a:srgbClr val="000000"/>
                </a:solidFill>
                <a:latin typeface="Inter" pitchFamily="34" charset="0"/>
                <a:ea typeface="Inter" pitchFamily="34" charset="-122"/>
                <a:cs typeface="Inter" pitchFamily="34" charset="-120"/>
              </a:rPr>
              <a:t>Remember you are ambassadors of our institution. Your actions reflect on the university and future international opportunities.</a:t>
            </a:r>
            <a:endParaRPr lang="en-US" sz="1650" dirty="0"/>
          </a:p>
        </p:txBody>
      </p:sp>
      <p:pic>
        <p:nvPicPr>
          <p:cNvPr id="6" name="Image 1" descr="preencoded.png"/>
          <p:cNvPicPr>
            <a:picLocks noChangeAspect="1"/>
          </p:cNvPicPr>
          <p:nvPr/>
        </p:nvPicPr>
        <p:blipFill>
          <a:blip r:embed="rId4"/>
          <a:stretch>
            <a:fillRect/>
          </a:stretch>
        </p:blipFill>
        <p:spPr>
          <a:xfrm>
            <a:off x="5141357" y="1801416"/>
            <a:ext cx="4347567" cy="861893"/>
          </a:xfrm>
          <a:prstGeom prst="rect">
            <a:avLst/>
          </a:prstGeom>
        </p:spPr>
      </p:pic>
      <p:sp>
        <p:nvSpPr>
          <p:cNvPr id="7" name="Text 3"/>
          <p:cNvSpPr/>
          <p:nvPr/>
        </p:nvSpPr>
        <p:spPr>
          <a:xfrm>
            <a:off x="5356741" y="2878693"/>
            <a:ext cx="2693551" cy="336590"/>
          </a:xfrm>
          <a:prstGeom prst="rect">
            <a:avLst/>
          </a:prstGeom>
          <a:noFill/>
          <a:ln/>
        </p:spPr>
        <p:txBody>
          <a:bodyPr wrap="none" lIns="0" tIns="0" rIns="0" bIns="0" rtlCol="0" anchor="t"/>
          <a:lstStyle/>
          <a:p>
            <a:pPr marL="0" indent="0" algn="l">
              <a:lnSpc>
                <a:spcPts val="2650"/>
              </a:lnSpc>
              <a:buNone/>
            </a:pPr>
            <a:r>
              <a:rPr lang="en-US" sz="2100" b="1" dirty="0">
                <a:solidFill>
                  <a:srgbClr val="000000"/>
                </a:solidFill>
                <a:latin typeface="Inter Bold" pitchFamily="34" charset="0"/>
                <a:ea typeface="Inter Bold" pitchFamily="34" charset="-122"/>
                <a:cs typeface="Inter Bold" pitchFamily="34" charset="-120"/>
              </a:rPr>
              <a:t>Cultural Respect</a:t>
            </a:r>
            <a:endParaRPr lang="en-US" sz="2100" dirty="0"/>
          </a:p>
        </p:txBody>
      </p:sp>
      <p:sp>
        <p:nvSpPr>
          <p:cNvPr id="8" name="Text 4"/>
          <p:cNvSpPr/>
          <p:nvPr/>
        </p:nvSpPr>
        <p:spPr>
          <a:xfrm>
            <a:off x="5356741" y="3344466"/>
            <a:ext cx="3916799" cy="1379220"/>
          </a:xfrm>
          <a:prstGeom prst="rect">
            <a:avLst/>
          </a:prstGeom>
          <a:noFill/>
          <a:ln/>
        </p:spPr>
        <p:txBody>
          <a:bodyPr wrap="square" lIns="0" tIns="0" rIns="0" bIns="0" rtlCol="0" anchor="t"/>
          <a:lstStyle/>
          <a:p>
            <a:pPr marL="0" indent="0" algn="l">
              <a:lnSpc>
                <a:spcPts val="2700"/>
              </a:lnSpc>
              <a:buNone/>
            </a:pPr>
            <a:r>
              <a:rPr lang="en-US" sz="1650" dirty="0">
                <a:solidFill>
                  <a:srgbClr val="000000"/>
                </a:solidFill>
                <a:latin typeface="Inter" pitchFamily="34" charset="0"/>
                <a:ea typeface="Inter" pitchFamily="34" charset="-122"/>
                <a:cs typeface="Inter" pitchFamily="34" charset="-120"/>
              </a:rPr>
              <a:t>Research and observe local customs, dress codes, and social norms. Ask questions respectfully when unsure about appropriate behaviour.</a:t>
            </a:r>
            <a:endParaRPr lang="en-US" sz="1650" dirty="0"/>
          </a:p>
        </p:txBody>
      </p:sp>
      <p:pic>
        <p:nvPicPr>
          <p:cNvPr id="9" name="Image 2" descr="preencoded.png"/>
          <p:cNvPicPr>
            <a:picLocks noChangeAspect="1"/>
          </p:cNvPicPr>
          <p:nvPr/>
        </p:nvPicPr>
        <p:blipFill>
          <a:blip r:embed="rId5"/>
          <a:stretch>
            <a:fillRect/>
          </a:stretch>
        </p:blipFill>
        <p:spPr>
          <a:xfrm>
            <a:off x="9488924" y="1801416"/>
            <a:ext cx="4347567" cy="861893"/>
          </a:xfrm>
          <a:prstGeom prst="rect">
            <a:avLst/>
          </a:prstGeom>
        </p:spPr>
      </p:pic>
      <p:sp>
        <p:nvSpPr>
          <p:cNvPr id="10" name="Text 5"/>
          <p:cNvSpPr/>
          <p:nvPr/>
        </p:nvSpPr>
        <p:spPr>
          <a:xfrm>
            <a:off x="9704308" y="2878693"/>
            <a:ext cx="2693551" cy="336590"/>
          </a:xfrm>
          <a:prstGeom prst="rect">
            <a:avLst/>
          </a:prstGeom>
          <a:noFill/>
          <a:ln/>
        </p:spPr>
        <p:txBody>
          <a:bodyPr wrap="none" lIns="0" tIns="0" rIns="0" bIns="0" rtlCol="0" anchor="t"/>
          <a:lstStyle/>
          <a:p>
            <a:pPr marL="0" indent="0" algn="l">
              <a:lnSpc>
                <a:spcPts val="2650"/>
              </a:lnSpc>
              <a:buNone/>
            </a:pPr>
            <a:r>
              <a:rPr lang="en-US" sz="2100" b="1" dirty="0">
                <a:solidFill>
                  <a:srgbClr val="000000"/>
                </a:solidFill>
                <a:latin typeface="Inter Bold" pitchFamily="34" charset="0"/>
                <a:ea typeface="Inter Bold" pitchFamily="34" charset="-122"/>
                <a:cs typeface="Inter Bold" pitchFamily="34" charset="-120"/>
              </a:rPr>
              <a:t>Accountability</a:t>
            </a:r>
            <a:endParaRPr lang="en-US" sz="2100" dirty="0"/>
          </a:p>
        </p:txBody>
      </p:sp>
      <p:sp>
        <p:nvSpPr>
          <p:cNvPr id="11" name="Text 6"/>
          <p:cNvSpPr/>
          <p:nvPr/>
        </p:nvSpPr>
        <p:spPr>
          <a:xfrm>
            <a:off x="9704308" y="3344466"/>
            <a:ext cx="3916799" cy="2068830"/>
          </a:xfrm>
          <a:prstGeom prst="rect">
            <a:avLst/>
          </a:prstGeom>
          <a:noFill/>
          <a:ln/>
        </p:spPr>
        <p:txBody>
          <a:bodyPr wrap="square" lIns="0" tIns="0" rIns="0" bIns="0" rtlCol="0" anchor="t"/>
          <a:lstStyle/>
          <a:p>
            <a:pPr marL="0" indent="0" algn="l">
              <a:lnSpc>
                <a:spcPts val="2700"/>
              </a:lnSpc>
              <a:buNone/>
            </a:pPr>
            <a:r>
              <a:rPr lang="en-US" sz="1650" dirty="0">
                <a:solidFill>
                  <a:srgbClr val="000000"/>
                </a:solidFill>
                <a:latin typeface="Inter" pitchFamily="34" charset="0"/>
                <a:ea typeface="Inter" pitchFamily="34" charset="-122"/>
                <a:cs typeface="Inter" pitchFamily="34" charset="-120"/>
              </a:rPr>
              <a:t>Violations may result in early return at personal expense, academic penalties, or disciplinary action under the Student Code of Conduct. You are expected to attend all activities for the duration of the program.</a:t>
            </a:r>
            <a:endParaRPr lang="en-US" sz="1650" dirty="0"/>
          </a:p>
        </p:txBody>
      </p:sp>
      <p:sp>
        <p:nvSpPr>
          <p:cNvPr id="12" name="Shape 7"/>
          <p:cNvSpPr/>
          <p:nvPr/>
        </p:nvSpPr>
        <p:spPr>
          <a:xfrm>
            <a:off x="793790" y="5978779"/>
            <a:ext cx="13042821" cy="34528"/>
          </a:xfrm>
          <a:prstGeom prst="rect">
            <a:avLst/>
          </a:prstGeom>
          <a:solidFill>
            <a:srgbClr val="000000">
              <a:alpha val="50000"/>
            </a:srgbClr>
          </a:solidFill>
          <a:ln/>
        </p:spPr>
      </p:sp>
      <p:sp>
        <p:nvSpPr>
          <p:cNvPr id="13" name="Text 8"/>
          <p:cNvSpPr/>
          <p:nvPr/>
        </p:nvSpPr>
        <p:spPr>
          <a:xfrm>
            <a:off x="793790" y="6255663"/>
            <a:ext cx="13042821" cy="689610"/>
          </a:xfrm>
          <a:prstGeom prst="rect">
            <a:avLst/>
          </a:prstGeom>
          <a:noFill/>
          <a:ln/>
        </p:spPr>
        <p:txBody>
          <a:bodyPr wrap="square" lIns="0" tIns="0" rIns="0" bIns="0" rtlCol="0" anchor="t"/>
          <a:lstStyle/>
          <a:p>
            <a:pPr marL="0" indent="0" algn="l">
              <a:lnSpc>
                <a:spcPts val="2700"/>
              </a:lnSpc>
              <a:buNone/>
            </a:pPr>
            <a:r>
              <a:rPr lang="en-US" sz="1650" b="1" dirty="0">
                <a:solidFill>
                  <a:srgbClr val="000000"/>
                </a:solidFill>
                <a:latin typeface="Inter" pitchFamily="34" charset="0"/>
                <a:ea typeface="Inter" pitchFamily="34" charset="-122"/>
                <a:cs typeface="Inter" pitchFamily="34" charset="-120"/>
              </a:rPr>
              <a:t>Substance Policy:</a:t>
            </a:r>
            <a:r>
              <a:rPr lang="en-US" sz="1650" dirty="0">
                <a:solidFill>
                  <a:srgbClr val="000000"/>
                </a:solidFill>
                <a:latin typeface="Inter" pitchFamily="34" charset="0"/>
                <a:ea typeface="Inter" pitchFamily="34" charset="-122"/>
                <a:cs typeface="Inter" pitchFamily="34" charset="-120"/>
              </a:rPr>
              <a:t> Understand local laws regarding alcohol consumption. Illegal drug use is strictly prohibited and may carry severe legal penalties abroad.</a:t>
            </a:r>
            <a:endParaRPr lang="en-US" sz="1650" dirty="0"/>
          </a:p>
        </p:txBody>
      </p:sp>
      <p:sp>
        <p:nvSpPr>
          <p:cNvPr id="14" name="Text 9"/>
          <p:cNvSpPr/>
          <p:nvPr/>
        </p:nvSpPr>
        <p:spPr>
          <a:xfrm>
            <a:off x="793790" y="7187684"/>
            <a:ext cx="13042821" cy="344805"/>
          </a:xfrm>
          <a:prstGeom prst="rect">
            <a:avLst/>
          </a:prstGeom>
          <a:noFill/>
          <a:ln/>
        </p:spPr>
        <p:txBody>
          <a:bodyPr wrap="none" lIns="0" tIns="0" rIns="0" bIns="0" rtlCol="0" anchor="t"/>
          <a:lstStyle/>
          <a:p>
            <a:pPr marL="0" indent="0" algn="l">
              <a:lnSpc>
                <a:spcPts val="2700"/>
              </a:lnSpc>
              <a:buNone/>
            </a:pPr>
            <a:r>
              <a:rPr lang="en-US" sz="1650" dirty="0">
                <a:solidFill>
                  <a:srgbClr val="000000"/>
                </a:solidFill>
                <a:latin typeface="Inter" pitchFamily="34" charset="0"/>
                <a:ea typeface="Inter" pitchFamily="34" charset="-122"/>
                <a:cs typeface="Inter" pitchFamily="34" charset="-120"/>
              </a:rPr>
              <a:t>All participants must sign the Acknowledgement of Conditions form before departure.</a:t>
            </a:r>
            <a:endParaRPr lang="en-US" sz="1650" dirty="0"/>
          </a:p>
        </p:txBody>
      </p:sp>
      <p:pic>
        <p:nvPicPr>
          <p:cNvPr id="15" name="Image 3" descr="preencoded.png"/>
          <p:cNvPicPr>
            <a:picLocks noChangeAspect="1"/>
          </p:cNvPicPr>
          <p:nvPr/>
        </p:nvPicPr>
        <p:blipFill>
          <a:blip r:embed="rId6"/>
          <a:stretch>
            <a:fillRect/>
          </a:stretch>
        </p:blipFill>
        <p:spPr>
          <a:xfrm>
            <a:off x="13281660" y="228600"/>
            <a:ext cx="1120140" cy="327660"/>
          </a:xfrm>
          <a:prstGeom prst="rect">
            <a:avLst/>
          </a:prstGeom>
        </p:spPr>
      </p:pic>
      <p:sp>
        <p:nvSpPr>
          <p:cNvPr id="16" name="Rectangle 15">
            <a:extLst>
              <a:ext uri="{FF2B5EF4-FFF2-40B4-BE49-F238E27FC236}">
                <a16:creationId xmlns:a16="http://schemas.microsoft.com/office/drawing/2014/main" id="{38E66C04-4AAC-4F81-8270-9B0894B633BF}"/>
              </a:ext>
            </a:extLst>
          </p:cNvPr>
          <p:cNvSpPr/>
          <p:nvPr/>
        </p:nvSpPr>
        <p:spPr>
          <a:xfrm>
            <a:off x="12732026" y="7742583"/>
            <a:ext cx="1789044" cy="4174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938808"/>
            <a:ext cx="3969425" cy="496133"/>
          </a:xfrm>
          <a:prstGeom prst="rect">
            <a:avLst/>
          </a:prstGeom>
          <a:noFill/>
          <a:ln/>
        </p:spPr>
        <p:txBody>
          <a:bodyPr wrap="none" lIns="0" tIns="0" rIns="0" bIns="0" rtlCol="0" anchor="t"/>
          <a:lstStyle/>
          <a:p>
            <a:pPr marL="0" indent="0" algn="l">
              <a:lnSpc>
                <a:spcPts val="3900"/>
              </a:lnSpc>
              <a:buNone/>
            </a:pPr>
            <a:r>
              <a:rPr lang="en-US" sz="3100" b="1" dirty="0">
                <a:solidFill>
                  <a:srgbClr val="3967C1"/>
                </a:solidFill>
                <a:latin typeface="Inter Bold" pitchFamily="34" charset="0"/>
                <a:ea typeface="Inter Bold" pitchFamily="34" charset="-122"/>
                <a:cs typeface="Inter Bold" pitchFamily="34" charset="-120"/>
              </a:rPr>
              <a:t>Itinerary Overview</a:t>
            </a:r>
            <a:endParaRPr lang="en-US" sz="3100" dirty="0"/>
          </a:p>
        </p:txBody>
      </p:sp>
      <p:sp>
        <p:nvSpPr>
          <p:cNvPr id="3" name="Shape 1"/>
          <p:cNvSpPr/>
          <p:nvPr/>
        </p:nvSpPr>
        <p:spPr>
          <a:xfrm>
            <a:off x="793790" y="1752481"/>
            <a:ext cx="13042821" cy="3996214"/>
          </a:xfrm>
          <a:prstGeom prst="roundRect">
            <a:avLst>
              <a:gd name="adj" fmla="val 1669"/>
            </a:avLst>
          </a:prstGeom>
          <a:noFill/>
          <a:ln w="7620">
            <a:solidFill>
              <a:srgbClr val="000000">
                <a:alpha val="8000"/>
              </a:srgbClr>
            </a:solidFill>
            <a:prstDash val="solid"/>
          </a:ln>
        </p:spPr>
      </p:sp>
      <p:sp>
        <p:nvSpPr>
          <p:cNvPr id="4" name="Shape 2"/>
          <p:cNvSpPr/>
          <p:nvPr/>
        </p:nvSpPr>
        <p:spPr>
          <a:xfrm>
            <a:off x="801410" y="1760101"/>
            <a:ext cx="13027581" cy="459819"/>
          </a:xfrm>
          <a:prstGeom prst="rect">
            <a:avLst/>
          </a:prstGeom>
          <a:solidFill>
            <a:srgbClr val="FFFFFF">
              <a:alpha val="4000"/>
            </a:srgbClr>
          </a:solidFill>
          <a:ln/>
        </p:spPr>
      </p:sp>
      <p:sp>
        <p:nvSpPr>
          <p:cNvPr id="5" name="Text 3"/>
          <p:cNvSpPr/>
          <p:nvPr/>
        </p:nvSpPr>
        <p:spPr>
          <a:xfrm>
            <a:off x="960358" y="1862971"/>
            <a:ext cx="2284214" cy="254079"/>
          </a:xfrm>
          <a:prstGeom prst="rect">
            <a:avLst/>
          </a:prstGeom>
          <a:noFill/>
          <a:ln/>
        </p:spPr>
        <p:txBody>
          <a:bodyPr wrap="none" lIns="0" tIns="0" rIns="0" bIns="0" rtlCol="0" anchor="t"/>
          <a:lstStyle/>
          <a:p>
            <a:pPr marL="0" indent="0" algn="l">
              <a:lnSpc>
                <a:spcPts val="2000"/>
              </a:lnSpc>
              <a:buNone/>
            </a:pPr>
            <a:r>
              <a:rPr lang="en-US" sz="1250" b="1" dirty="0">
                <a:solidFill>
                  <a:srgbClr val="000000"/>
                </a:solidFill>
                <a:latin typeface="Inter" pitchFamily="34" charset="0"/>
                <a:ea typeface="Inter" pitchFamily="34" charset="-122"/>
                <a:cs typeface="Inter" pitchFamily="34" charset="-120"/>
              </a:rPr>
              <a:t>Date</a:t>
            </a:r>
            <a:endParaRPr lang="en-US" sz="1250" dirty="0"/>
          </a:p>
        </p:txBody>
      </p:sp>
      <p:sp>
        <p:nvSpPr>
          <p:cNvPr id="6" name="Text 4"/>
          <p:cNvSpPr/>
          <p:nvPr/>
        </p:nvSpPr>
        <p:spPr>
          <a:xfrm>
            <a:off x="3569613" y="1862971"/>
            <a:ext cx="2931795" cy="254079"/>
          </a:xfrm>
          <a:prstGeom prst="rect">
            <a:avLst/>
          </a:prstGeom>
          <a:noFill/>
          <a:ln/>
        </p:spPr>
        <p:txBody>
          <a:bodyPr wrap="none" lIns="0" tIns="0" rIns="0" bIns="0" rtlCol="0" anchor="t"/>
          <a:lstStyle/>
          <a:p>
            <a:pPr marL="0" indent="0" algn="l">
              <a:lnSpc>
                <a:spcPts val="2000"/>
              </a:lnSpc>
              <a:buNone/>
            </a:pPr>
            <a:r>
              <a:rPr lang="en-US" sz="1250" b="1" dirty="0">
                <a:solidFill>
                  <a:srgbClr val="000000"/>
                </a:solidFill>
                <a:latin typeface="Inter" pitchFamily="34" charset="0"/>
                <a:ea typeface="Inter" pitchFamily="34" charset="-122"/>
                <a:cs typeface="Inter" pitchFamily="34" charset="-120"/>
              </a:rPr>
              <a:t>Location</a:t>
            </a:r>
            <a:endParaRPr lang="en-US" sz="1250" dirty="0"/>
          </a:p>
        </p:txBody>
      </p:sp>
      <p:sp>
        <p:nvSpPr>
          <p:cNvPr id="7" name="Text 5"/>
          <p:cNvSpPr/>
          <p:nvPr/>
        </p:nvSpPr>
        <p:spPr>
          <a:xfrm>
            <a:off x="6826448" y="1862971"/>
            <a:ext cx="6843832" cy="254079"/>
          </a:xfrm>
          <a:prstGeom prst="rect">
            <a:avLst/>
          </a:prstGeom>
          <a:noFill/>
          <a:ln/>
        </p:spPr>
        <p:txBody>
          <a:bodyPr wrap="none" lIns="0" tIns="0" rIns="0" bIns="0" rtlCol="0" anchor="t"/>
          <a:lstStyle/>
          <a:p>
            <a:pPr marL="0" indent="0" algn="l">
              <a:lnSpc>
                <a:spcPts val="2000"/>
              </a:lnSpc>
              <a:buNone/>
            </a:pPr>
            <a:r>
              <a:rPr lang="en-US" sz="1250" b="1" dirty="0">
                <a:solidFill>
                  <a:srgbClr val="000000"/>
                </a:solidFill>
                <a:latin typeface="Inter" pitchFamily="34" charset="0"/>
                <a:ea typeface="Inter" pitchFamily="34" charset="-122"/>
                <a:cs typeface="Inter" pitchFamily="34" charset="-120"/>
              </a:rPr>
              <a:t>Key Activities</a:t>
            </a:r>
            <a:endParaRPr lang="en-US" sz="1250" dirty="0"/>
          </a:p>
        </p:txBody>
      </p:sp>
      <p:sp>
        <p:nvSpPr>
          <p:cNvPr id="8" name="Shape 6"/>
          <p:cNvSpPr/>
          <p:nvPr/>
        </p:nvSpPr>
        <p:spPr>
          <a:xfrm>
            <a:off x="801410" y="2219920"/>
            <a:ext cx="13027581" cy="459819"/>
          </a:xfrm>
          <a:prstGeom prst="rect">
            <a:avLst/>
          </a:prstGeom>
          <a:solidFill>
            <a:srgbClr val="000000">
              <a:alpha val="4000"/>
            </a:srgbClr>
          </a:solidFill>
          <a:ln/>
        </p:spPr>
      </p:sp>
      <p:sp>
        <p:nvSpPr>
          <p:cNvPr id="9" name="Text 7"/>
          <p:cNvSpPr/>
          <p:nvPr/>
        </p:nvSpPr>
        <p:spPr>
          <a:xfrm>
            <a:off x="960358" y="2322790"/>
            <a:ext cx="2284214" cy="254079"/>
          </a:xfrm>
          <a:prstGeom prst="rect">
            <a:avLst/>
          </a:prstGeom>
          <a:noFill/>
          <a:ln/>
        </p:spPr>
        <p:txBody>
          <a:bodyPr wrap="none" lIns="0" tIns="0" rIns="0" bIns="0" rtlCol="0" anchor="t"/>
          <a:lstStyle/>
          <a:p>
            <a:pPr marL="0" indent="0" algn="l">
              <a:lnSpc>
                <a:spcPts val="2000"/>
              </a:lnSpc>
              <a:buNone/>
            </a:pPr>
            <a:r>
              <a:rPr lang="en-US" sz="1250" dirty="0">
                <a:solidFill>
                  <a:srgbClr val="000000"/>
                </a:solidFill>
                <a:latin typeface="Inter" pitchFamily="34" charset="0"/>
                <a:ea typeface="Inter" pitchFamily="34" charset="-122"/>
                <a:cs typeface="Inter" pitchFamily="34" charset="-120"/>
              </a:rPr>
              <a:t>Oct 7</a:t>
            </a:r>
            <a:endParaRPr lang="en-US" sz="1250" dirty="0"/>
          </a:p>
        </p:txBody>
      </p:sp>
      <p:sp>
        <p:nvSpPr>
          <p:cNvPr id="10" name="Text 8"/>
          <p:cNvSpPr/>
          <p:nvPr/>
        </p:nvSpPr>
        <p:spPr>
          <a:xfrm>
            <a:off x="3569613" y="2322790"/>
            <a:ext cx="2931795" cy="254079"/>
          </a:xfrm>
          <a:prstGeom prst="rect">
            <a:avLst/>
          </a:prstGeom>
          <a:noFill/>
          <a:ln/>
        </p:spPr>
        <p:txBody>
          <a:bodyPr wrap="none" lIns="0" tIns="0" rIns="0" bIns="0" rtlCol="0" anchor="t"/>
          <a:lstStyle/>
          <a:p>
            <a:pPr marL="0" indent="0" algn="l">
              <a:lnSpc>
                <a:spcPts val="2000"/>
              </a:lnSpc>
              <a:buNone/>
            </a:pPr>
            <a:r>
              <a:rPr lang="en-US" sz="1250" dirty="0">
                <a:solidFill>
                  <a:srgbClr val="000000"/>
                </a:solidFill>
                <a:latin typeface="Inter" pitchFamily="34" charset="0"/>
                <a:ea typeface="Inter" pitchFamily="34" charset="-122"/>
                <a:cs typeface="Inter" pitchFamily="34" charset="-120"/>
              </a:rPr>
              <a:t>Berlin, Germany</a:t>
            </a:r>
            <a:endParaRPr lang="en-US" sz="1250" dirty="0"/>
          </a:p>
        </p:txBody>
      </p:sp>
      <p:sp>
        <p:nvSpPr>
          <p:cNvPr id="11" name="Text 9"/>
          <p:cNvSpPr/>
          <p:nvPr/>
        </p:nvSpPr>
        <p:spPr>
          <a:xfrm>
            <a:off x="6826448" y="2322790"/>
            <a:ext cx="6843832" cy="254079"/>
          </a:xfrm>
          <a:prstGeom prst="rect">
            <a:avLst/>
          </a:prstGeom>
          <a:noFill/>
          <a:ln/>
        </p:spPr>
        <p:txBody>
          <a:bodyPr wrap="none" lIns="0" tIns="0" rIns="0" bIns="0" rtlCol="0" anchor="t"/>
          <a:lstStyle/>
          <a:p>
            <a:pPr marL="0" indent="0" algn="l">
              <a:lnSpc>
                <a:spcPts val="2000"/>
              </a:lnSpc>
              <a:buNone/>
            </a:pPr>
            <a:r>
              <a:rPr lang="en-US" sz="1250" dirty="0">
                <a:solidFill>
                  <a:srgbClr val="000000"/>
                </a:solidFill>
                <a:latin typeface="Inter" pitchFamily="34" charset="0"/>
                <a:ea typeface="Inter" pitchFamily="34" charset="-122"/>
                <a:cs typeface="Inter" pitchFamily="34" charset="-120"/>
              </a:rPr>
              <a:t>Arrival in Berlin, Hotel Check-in, Welcome Dinner &amp; Program Briefing</a:t>
            </a:r>
            <a:endParaRPr lang="en-US" sz="1250" dirty="0"/>
          </a:p>
        </p:txBody>
      </p:sp>
      <p:sp>
        <p:nvSpPr>
          <p:cNvPr id="12" name="Shape 10"/>
          <p:cNvSpPr/>
          <p:nvPr/>
        </p:nvSpPr>
        <p:spPr>
          <a:xfrm>
            <a:off x="801410" y="2679740"/>
            <a:ext cx="13027581" cy="713899"/>
          </a:xfrm>
          <a:prstGeom prst="rect">
            <a:avLst/>
          </a:prstGeom>
          <a:solidFill>
            <a:srgbClr val="FFFFFF">
              <a:alpha val="4000"/>
            </a:srgbClr>
          </a:solidFill>
          <a:ln/>
        </p:spPr>
      </p:sp>
      <p:sp>
        <p:nvSpPr>
          <p:cNvPr id="13" name="Text 11"/>
          <p:cNvSpPr/>
          <p:nvPr/>
        </p:nvSpPr>
        <p:spPr>
          <a:xfrm>
            <a:off x="960358" y="2782610"/>
            <a:ext cx="2284214" cy="254079"/>
          </a:xfrm>
          <a:prstGeom prst="rect">
            <a:avLst/>
          </a:prstGeom>
          <a:noFill/>
          <a:ln/>
        </p:spPr>
        <p:txBody>
          <a:bodyPr wrap="none" lIns="0" tIns="0" rIns="0" bIns="0" rtlCol="0" anchor="t"/>
          <a:lstStyle/>
          <a:p>
            <a:pPr marL="0" indent="0" algn="l">
              <a:lnSpc>
                <a:spcPts val="2000"/>
              </a:lnSpc>
              <a:buNone/>
            </a:pPr>
            <a:r>
              <a:rPr lang="en-US" sz="1250" dirty="0">
                <a:solidFill>
                  <a:srgbClr val="000000"/>
                </a:solidFill>
                <a:latin typeface="Inter" pitchFamily="34" charset="0"/>
                <a:ea typeface="Inter" pitchFamily="34" charset="-122"/>
                <a:cs typeface="Inter" pitchFamily="34" charset="-120"/>
              </a:rPr>
              <a:t>Oct 8</a:t>
            </a:r>
            <a:endParaRPr lang="en-US" sz="1250" dirty="0"/>
          </a:p>
        </p:txBody>
      </p:sp>
      <p:sp>
        <p:nvSpPr>
          <p:cNvPr id="14" name="Text 12"/>
          <p:cNvSpPr/>
          <p:nvPr/>
        </p:nvSpPr>
        <p:spPr>
          <a:xfrm>
            <a:off x="3569613" y="2782610"/>
            <a:ext cx="2931795" cy="254079"/>
          </a:xfrm>
          <a:prstGeom prst="rect">
            <a:avLst/>
          </a:prstGeom>
          <a:noFill/>
          <a:ln/>
        </p:spPr>
        <p:txBody>
          <a:bodyPr wrap="none" lIns="0" tIns="0" rIns="0" bIns="0" rtlCol="0" anchor="t"/>
          <a:lstStyle/>
          <a:p>
            <a:pPr marL="0" indent="0" algn="l">
              <a:lnSpc>
                <a:spcPts val="2000"/>
              </a:lnSpc>
              <a:buNone/>
            </a:pPr>
            <a:r>
              <a:rPr lang="en-US" sz="1250" dirty="0">
                <a:solidFill>
                  <a:srgbClr val="000000"/>
                </a:solidFill>
                <a:latin typeface="Inter" pitchFamily="34" charset="0"/>
                <a:ea typeface="Inter" pitchFamily="34" charset="-122"/>
                <a:cs typeface="Inter" pitchFamily="34" charset="-120"/>
              </a:rPr>
              <a:t>Central Berlin</a:t>
            </a:r>
            <a:endParaRPr lang="en-US" sz="1250" dirty="0"/>
          </a:p>
        </p:txBody>
      </p:sp>
      <p:sp>
        <p:nvSpPr>
          <p:cNvPr id="15" name="Text 13"/>
          <p:cNvSpPr/>
          <p:nvPr/>
        </p:nvSpPr>
        <p:spPr>
          <a:xfrm>
            <a:off x="6826448" y="2782610"/>
            <a:ext cx="6843832" cy="508159"/>
          </a:xfrm>
          <a:prstGeom prst="rect">
            <a:avLst/>
          </a:prstGeom>
          <a:noFill/>
          <a:ln/>
        </p:spPr>
        <p:txBody>
          <a:bodyPr wrap="square" lIns="0" tIns="0" rIns="0" bIns="0" rtlCol="0" anchor="t"/>
          <a:lstStyle/>
          <a:p>
            <a:pPr marL="0" indent="0" algn="l">
              <a:lnSpc>
                <a:spcPts val="2000"/>
              </a:lnSpc>
              <a:buNone/>
            </a:pPr>
            <a:r>
              <a:rPr lang="en-US" sz="1250" dirty="0">
                <a:solidFill>
                  <a:srgbClr val="000000"/>
                </a:solidFill>
                <a:latin typeface="Inter" pitchFamily="34" charset="0"/>
                <a:ea typeface="Inter" pitchFamily="34" charset="-122"/>
                <a:cs typeface="Inter" pitchFamily="34" charset="-120"/>
              </a:rPr>
              <a:t>Morning Lecture at Humboldt University on German Economy, Afternoon visit to Brandenburg Gate &amp; Reichstag Building</a:t>
            </a:r>
            <a:endParaRPr lang="en-US" sz="1250" dirty="0"/>
          </a:p>
        </p:txBody>
      </p:sp>
      <p:sp>
        <p:nvSpPr>
          <p:cNvPr id="16" name="Shape 14"/>
          <p:cNvSpPr/>
          <p:nvPr/>
        </p:nvSpPr>
        <p:spPr>
          <a:xfrm>
            <a:off x="801410" y="3393638"/>
            <a:ext cx="13027581" cy="459819"/>
          </a:xfrm>
          <a:prstGeom prst="rect">
            <a:avLst/>
          </a:prstGeom>
          <a:solidFill>
            <a:srgbClr val="000000">
              <a:alpha val="4000"/>
            </a:srgbClr>
          </a:solidFill>
          <a:ln/>
        </p:spPr>
      </p:sp>
      <p:sp>
        <p:nvSpPr>
          <p:cNvPr id="17" name="Text 15"/>
          <p:cNvSpPr/>
          <p:nvPr/>
        </p:nvSpPr>
        <p:spPr>
          <a:xfrm>
            <a:off x="960358" y="3496508"/>
            <a:ext cx="2284214" cy="254079"/>
          </a:xfrm>
          <a:prstGeom prst="rect">
            <a:avLst/>
          </a:prstGeom>
          <a:noFill/>
          <a:ln/>
        </p:spPr>
        <p:txBody>
          <a:bodyPr wrap="none" lIns="0" tIns="0" rIns="0" bIns="0" rtlCol="0" anchor="t"/>
          <a:lstStyle/>
          <a:p>
            <a:pPr marL="0" indent="0" algn="l">
              <a:lnSpc>
                <a:spcPts val="2000"/>
              </a:lnSpc>
              <a:buNone/>
            </a:pPr>
            <a:r>
              <a:rPr lang="en-US" sz="1250" dirty="0">
                <a:solidFill>
                  <a:srgbClr val="000000"/>
                </a:solidFill>
                <a:latin typeface="Inter" pitchFamily="34" charset="0"/>
                <a:ea typeface="Inter" pitchFamily="34" charset="-122"/>
                <a:cs typeface="Inter" pitchFamily="34" charset="-120"/>
              </a:rPr>
              <a:t>Oct 9</a:t>
            </a:r>
            <a:endParaRPr lang="en-US" sz="1250" dirty="0"/>
          </a:p>
        </p:txBody>
      </p:sp>
      <p:sp>
        <p:nvSpPr>
          <p:cNvPr id="18" name="Text 16"/>
          <p:cNvSpPr/>
          <p:nvPr/>
        </p:nvSpPr>
        <p:spPr>
          <a:xfrm>
            <a:off x="3569613" y="3496508"/>
            <a:ext cx="2931795" cy="254079"/>
          </a:xfrm>
          <a:prstGeom prst="rect">
            <a:avLst/>
          </a:prstGeom>
          <a:noFill/>
          <a:ln/>
        </p:spPr>
        <p:txBody>
          <a:bodyPr wrap="none" lIns="0" tIns="0" rIns="0" bIns="0" rtlCol="0" anchor="t"/>
          <a:lstStyle/>
          <a:p>
            <a:pPr marL="0" indent="0" algn="l">
              <a:lnSpc>
                <a:spcPts val="2000"/>
              </a:lnSpc>
              <a:buNone/>
            </a:pPr>
            <a:r>
              <a:rPr lang="en-US" sz="1250" dirty="0">
                <a:solidFill>
                  <a:srgbClr val="000000"/>
                </a:solidFill>
                <a:latin typeface="Inter" pitchFamily="34" charset="0"/>
                <a:ea typeface="Inter" pitchFamily="34" charset="-122"/>
                <a:cs typeface="Inter" pitchFamily="34" charset="-120"/>
              </a:rPr>
              <a:t>Potsdam</a:t>
            </a:r>
            <a:endParaRPr lang="en-US" sz="1250" dirty="0"/>
          </a:p>
        </p:txBody>
      </p:sp>
      <p:sp>
        <p:nvSpPr>
          <p:cNvPr id="19" name="Text 17"/>
          <p:cNvSpPr/>
          <p:nvPr/>
        </p:nvSpPr>
        <p:spPr>
          <a:xfrm>
            <a:off x="6826448" y="3496508"/>
            <a:ext cx="6843832" cy="254079"/>
          </a:xfrm>
          <a:prstGeom prst="rect">
            <a:avLst/>
          </a:prstGeom>
          <a:noFill/>
          <a:ln/>
        </p:spPr>
        <p:txBody>
          <a:bodyPr wrap="none" lIns="0" tIns="0" rIns="0" bIns="0" rtlCol="0" anchor="t"/>
          <a:lstStyle/>
          <a:p>
            <a:pPr marL="0" indent="0" algn="l">
              <a:lnSpc>
                <a:spcPts val="2000"/>
              </a:lnSpc>
              <a:buNone/>
            </a:pPr>
            <a:r>
              <a:rPr lang="en-US" sz="1250" dirty="0">
                <a:solidFill>
                  <a:srgbClr val="000000"/>
                </a:solidFill>
                <a:latin typeface="Inter" pitchFamily="34" charset="0"/>
                <a:ea typeface="Inter" pitchFamily="34" charset="-122"/>
                <a:cs typeface="Inter" pitchFamily="34" charset="-120"/>
              </a:rPr>
              <a:t>Day trip to Potsdam: Company Visit to SAP Innovation Center, Sanssouci Palace tour</a:t>
            </a:r>
            <a:endParaRPr lang="en-US" sz="1250" dirty="0"/>
          </a:p>
        </p:txBody>
      </p:sp>
      <p:sp>
        <p:nvSpPr>
          <p:cNvPr id="20" name="Shape 18"/>
          <p:cNvSpPr/>
          <p:nvPr/>
        </p:nvSpPr>
        <p:spPr>
          <a:xfrm>
            <a:off x="801410" y="3853458"/>
            <a:ext cx="13027581" cy="713899"/>
          </a:xfrm>
          <a:prstGeom prst="rect">
            <a:avLst/>
          </a:prstGeom>
          <a:solidFill>
            <a:srgbClr val="FFFFFF">
              <a:alpha val="4000"/>
            </a:srgbClr>
          </a:solidFill>
          <a:ln/>
        </p:spPr>
      </p:sp>
      <p:sp>
        <p:nvSpPr>
          <p:cNvPr id="21" name="Text 19"/>
          <p:cNvSpPr/>
          <p:nvPr/>
        </p:nvSpPr>
        <p:spPr>
          <a:xfrm>
            <a:off x="960358" y="3956328"/>
            <a:ext cx="2284214" cy="254079"/>
          </a:xfrm>
          <a:prstGeom prst="rect">
            <a:avLst/>
          </a:prstGeom>
          <a:noFill/>
          <a:ln/>
        </p:spPr>
        <p:txBody>
          <a:bodyPr wrap="none" lIns="0" tIns="0" rIns="0" bIns="0" rtlCol="0" anchor="t"/>
          <a:lstStyle/>
          <a:p>
            <a:pPr marL="0" indent="0" algn="l">
              <a:lnSpc>
                <a:spcPts val="2000"/>
              </a:lnSpc>
              <a:buNone/>
            </a:pPr>
            <a:r>
              <a:rPr lang="en-US" sz="1250" dirty="0">
                <a:solidFill>
                  <a:srgbClr val="000000"/>
                </a:solidFill>
                <a:latin typeface="Inter" pitchFamily="34" charset="0"/>
                <a:ea typeface="Inter" pitchFamily="34" charset="-122"/>
                <a:cs typeface="Inter" pitchFamily="34" charset="-120"/>
              </a:rPr>
              <a:t>Oct 10</a:t>
            </a:r>
            <a:endParaRPr lang="en-US" sz="1250" dirty="0"/>
          </a:p>
        </p:txBody>
      </p:sp>
      <p:sp>
        <p:nvSpPr>
          <p:cNvPr id="22" name="Text 20"/>
          <p:cNvSpPr/>
          <p:nvPr/>
        </p:nvSpPr>
        <p:spPr>
          <a:xfrm>
            <a:off x="3569613" y="3956328"/>
            <a:ext cx="2931795" cy="254079"/>
          </a:xfrm>
          <a:prstGeom prst="rect">
            <a:avLst/>
          </a:prstGeom>
          <a:noFill/>
          <a:ln/>
        </p:spPr>
        <p:txBody>
          <a:bodyPr wrap="none" lIns="0" tIns="0" rIns="0" bIns="0" rtlCol="0" anchor="t"/>
          <a:lstStyle/>
          <a:p>
            <a:pPr marL="0" indent="0" algn="l">
              <a:lnSpc>
                <a:spcPts val="2000"/>
              </a:lnSpc>
              <a:buNone/>
            </a:pPr>
            <a:r>
              <a:rPr lang="en-US" sz="1250" dirty="0">
                <a:solidFill>
                  <a:srgbClr val="000000"/>
                </a:solidFill>
                <a:latin typeface="Inter" pitchFamily="34" charset="0"/>
                <a:ea typeface="Inter" pitchFamily="34" charset="-122"/>
                <a:cs typeface="Inter" pitchFamily="34" charset="-120"/>
              </a:rPr>
              <a:t>Berlin (Mitte)</a:t>
            </a:r>
            <a:endParaRPr lang="en-US" sz="1250" dirty="0"/>
          </a:p>
        </p:txBody>
      </p:sp>
      <p:sp>
        <p:nvSpPr>
          <p:cNvPr id="23" name="Text 21"/>
          <p:cNvSpPr/>
          <p:nvPr/>
        </p:nvSpPr>
        <p:spPr>
          <a:xfrm>
            <a:off x="6826448" y="3956328"/>
            <a:ext cx="6843832" cy="508159"/>
          </a:xfrm>
          <a:prstGeom prst="rect">
            <a:avLst/>
          </a:prstGeom>
          <a:noFill/>
          <a:ln/>
        </p:spPr>
        <p:txBody>
          <a:bodyPr wrap="square" lIns="0" tIns="0" rIns="0" bIns="0" rtlCol="0" anchor="t"/>
          <a:lstStyle/>
          <a:p>
            <a:pPr marL="0" indent="0" algn="l">
              <a:lnSpc>
                <a:spcPts val="2000"/>
              </a:lnSpc>
              <a:buNone/>
            </a:pPr>
            <a:r>
              <a:rPr lang="en-US" sz="1250" dirty="0">
                <a:solidFill>
                  <a:srgbClr val="000000"/>
                </a:solidFill>
                <a:latin typeface="Inter" pitchFamily="34" charset="0"/>
                <a:ea typeface="Inter" pitchFamily="34" charset="-122"/>
                <a:cs typeface="Inter" pitchFamily="34" charset="-120"/>
              </a:rPr>
              <a:t>Visit to a local tech Startup Accelerator, Networking session with German entrepreneurs, East Side Gallery tour</a:t>
            </a:r>
            <a:endParaRPr lang="en-US" sz="1250" dirty="0"/>
          </a:p>
        </p:txBody>
      </p:sp>
      <p:sp>
        <p:nvSpPr>
          <p:cNvPr id="24" name="Shape 22"/>
          <p:cNvSpPr/>
          <p:nvPr/>
        </p:nvSpPr>
        <p:spPr>
          <a:xfrm>
            <a:off x="801410" y="4567357"/>
            <a:ext cx="13027581" cy="713899"/>
          </a:xfrm>
          <a:prstGeom prst="rect">
            <a:avLst/>
          </a:prstGeom>
          <a:solidFill>
            <a:srgbClr val="000000">
              <a:alpha val="4000"/>
            </a:srgbClr>
          </a:solidFill>
          <a:ln/>
        </p:spPr>
      </p:sp>
      <p:sp>
        <p:nvSpPr>
          <p:cNvPr id="25" name="Text 23"/>
          <p:cNvSpPr/>
          <p:nvPr/>
        </p:nvSpPr>
        <p:spPr>
          <a:xfrm>
            <a:off x="960358" y="4670227"/>
            <a:ext cx="2284214" cy="254079"/>
          </a:xfrm>
          <a:prstGeom prst="rect">
            <a:avLst/>
          </a:prstGeom>
          <a:noFill/>
          <a:ln/>
        </p:spPr>
        <p:txBody>
          <a:bodyPr wrap="none" lIns="0" tIns="0" rIns="0" bIns="0" rtlCol="0" anchor="t"/>
          <a:lstStyle/>
          <a:p>
            <a:pPr marL="0" indent="0" algn="l">
              <a:lnSpc>
                <a:spcPts val="2000"/>
              </a:lnSpc>
              <a:buNone/>
            </a:pPr>
            <a:r>
              <a:rPr lang="en-US" sz="1250" dirty="0">
                <a:solidFill>
                  <a:srgbClr val="000000"/>
                </a:solidFill>
                <a:latin typeface="Inter" pitchFamily="34" charset="0"/>
                <a:ea typeface="Inter" pitchFamily="34" charset="-122"/>
                <a:cs typeface="Inter" pitchFamily="34" charset="-120"/>
              </a:rPr>
              <a:t>Oct 11</a:t>
            </a:r>
            <a:endParaRPr lang="en-US" sz="1250" dirty="0"/>
          </a:p>
        </p:txBody>
      </p:sp>
      <p:sp>
        <p:nvSpPr>
          <p:cNvPr id="26" name="Text 24"/>
          <p:cNvSpPr/>
          <p:nvPr/>
        </p:nvSpPr>
        <p:spPr>
          <a:xfrm>
            <a:off x="3569613" y="4670227"/>
            <a:ext cx="2931795" cy="254079"/>
          </a:xfrm>
          <a:prstGeom prst="rect">
            <a:avLst/>
          </a:prstGeom>
          <a:noFill/>
          <a:ln/>
        </p:spPr>
        <p:txBody>
          <a:bodyPr wrap="none" lIns="0" tIns="0" rIns="0" bIns="0" rtlCol="0" anchor="t"/>
          <a:lstStyle/>
          <a:p>
            <a:pPr marL="0" indent="0" algn="l">
              <a:lnSpc>
                <a:spcPts val="2000"/>
              </a:lnSpc>
              <a:buNone/>
            </a:pPr>
            <a:r>
              <a:rPr lang="en-US" sz="1250" dirty="0">
                <a:solidFill>
                  <a:srgbClr val="000000"/>
                </a:solidFill>
                <a:latin typeface="Inter" pitchFamily="34" charset="0"/>
                <a:ea typeface="Inter" pitchFamily="34" charset="-122"/>
                <a:cs typeface="Inter" pitchFamily="34" charset="-120"/>
              </a:rPr>
              <a:t>Berlin (Kreuzberg)</a:t>
            </a:r>
            <a:endParaRPr lang="en-US" sz="1250" dirty="0"/>
          </a:p>
        </p:txBody>
      </p:sp>
      <p:sp>
        <p:nvSpPr>
          <p:cNvPr id="27" name="Text 25"/>
          <p:cNvSpPr/>
          <p:nvPr/>
        </p:nvSpPr>
        <p:spPr>
          <a:xfrm>
            <a:off x="6826448" y="4670227"/>
            <a:ext cx="6843832" cy="508159"/>
          </a:xfrm>
          <a:prstGeom prst="rect">
            <a:avLst/>
          </a:prstGeom>
          <a:noFill/>
          <a:ln/>
        </p:spPr>
        <p:txBody>
          <a:bodyPr wrap="square" lIns="0" tIns="0" rIns="0" bIns="0" rtlCol="0" anchor="t"/>
          <a:lstStyle/>
          <a:p>
            <a:pPr marL="0" indent="0" algn="l">
              <a:lnSpc>
                <a:spcPts val="2000"/>
              </a:lnSpc>
              <a:buNone/>
            </a:pPr>
            <a:r>
              <a:rPr lang="en-US" sz="1250" dirty="0">
                <a:solidFill>
                  <a:srgbClr val="000000"/>
                </a:solidFill>
                <a:latin typeface="Inter" pitchFamily="34" charset="0"/>
                <a:ea typeface="Inter" pitchFamily="34" charset="-122"/>
                <a:cs typeface="Inter" pitchFamily="34" charset="-120"/>
              </a:rPr>
              <a:t>Workshop on European Business Practices, Cultural immersion at local markets, Farewell Dinner</a:t>
            </a:r>
            <a:endParaRPr lang="en-US" sz="1250" dirty="0"/>
          </a:p>
        </p:txBody>
      </p:sp>
      <p:sp>
        <p:nvSpPr>
          <p:cNvPr id="28" name="Shape 26"/>
          <p:cNvSpPr/>
          <p:nvPr/>
        </p:nvSpPr>
        <p:spPr>
          <a:xfrm>
            <a:off x="801410" y="5281255"/>
            <a:ext cx="13027581" cy="459819"/>
          </a:xfrm>
          <a:prstGeom prst="rect">
            <a:avLst/>
          </a:prstGeom>
          <a:solidFill>
            <a:srgbClr val="FFFFFF">
              <a:alpha val="4000"/>
            </a:srgbClr>
          </a:solidFill>
          <a:ln/>
        </p:spPr>
      </p:sp>
      <p:sp>
        <p:nvSpPr>
          <p:cNvPr id="29" name="Text 27"/>
          <p:cNvSpPr/>
          <p:nvPr/>
        </p:nvSpPr>
        <p:spPr>
          <a:xfrm>
            <a:off x="960358" y="5384125"/>
            <a:ext cx="2284214" cy="254079"/>
          </a:xfrm>
          <a:prstGeom prst="rect">
            <a:avLst/>
          </a:prstGeom>
          <a:noFill/>
          <a:ln/>
        </p:spPr>
        <p:txBody>
          <a:bodyPr wrap="none" lIns="0" tIns="0" rIns="0" bIns="0" rtlCol="0" anchor="t"/>
          <a:lstStyle/>
          <a:p>
            <a:pPr marL="0" indent="0" algn="l">
              <a:lnSpc>
                <a:spcPts val="2000"/>
              </a:lnSpc>
              <a:buNone/>
            </a:pPr>
            <a:r>
              <a:rPr lang="en-US" sz="1250" dirty="0">
                <a:solidFill>
                  <a:srgbClr val="000000"/>
                </a:solidFill>
                <a:latin typeface="Inter" pitchFamily="34" charset="0"/>
                <a:ea typeface="Inter" pitchFamily="34" charset="-122"/>
                <a:cs typeface="Inter" pitchFamily="34" charset="-120"/>
              </a:rPr>
              <a:t>Oct 12</a:t>
            </a:r>
            <a:endParaRPr lang="en-US" sz="1250" dirty="0"/>
          </a:p>
        </p:txBody>
      </p:sp>
      <p:sp>
        <p:nvSpPr>
          <p:cNvPr id="30" name="Text 28"/>
          <p:cNvSpPr/>
          <p:nvPr/>
        </p:nvSpPr>
        <p:spPr>
          <a:xfrm>
            <a:off x="3569613" y="5384125"/>
            <a:ext cx="2931795" cy="254079"/>
          </a:xfrm>
          <a:prstGeom prst="rect">
            <a:avLst/>
          </a:prstGeom>
          <a:noFill/>
          <a:ln/>
        </p:spPr>
        <p:txBody>
          <a:bodyPr wrap="none" lIns="0" tIns="0" rIns="0" bIns="0" rtlCol="0" anchor="t"/>
          <a:lstStyle/>
          <a:p>
            <a:pPr marL="0" indent="0" algn="l">
              <a:lnSpc>
                <a:spcPts val="2000"/>
              </a:lnSpc>
              <a:buNone/>
            </a:pPr>
            <a:r>
              <a:rPr lang="en-US" sz="1250" dirty="0">
                <a:solidFill>
                  <a:srgbClr val="000000"/>
                </a:solidFill>
                <a:latin typeface="Inter" pitchFamily="34" charset="0"/>
                <a:ea typeface="Inter" pitchFamily="34" charset="-122"/>
                <a:cs typeface="Inter" pitchFamily="34" charset="-120"/>
              </a:rPr>
              <a:t>Berlin, Germany</a:t>
            </a:r>
            <a:endParaRPr lang="en-US" sz="1250" dirty="0"/>
          </a:p>
        </p:txBody>
      </p:sp>
      <p:sp>
        <p:nvSpPr>
          <p:cNvPr id="31" name="Text 29"/>
          <p:cNvSpPr/>
          <p:nvPr/>
        </p:nvSpPr>
        <p:spPr>
          <a:xfrm>
            <a:off x="6826448" y="5384125"/>
            <a:ext cx="6843832" cy="254079"/>
          </a:xfrm>
          <a:prstGeom prst="rect">
            <a:avLst/>
          </a:prstGeom>
          <a:noFill/>
          <a:ln/>
        </p:spPr>
        <p:txBody>
          <a:bodyPr wrap="none" lIns="0" tIns="0" rIns="0" bIns="0" rtlCol="0" anchor="t"/>
          <a:lstStyle/>
          <a:p>
            <a:pPr marL="0" indent="0" algn="l">
              <a:lnSpc>
                <a:spcPts val="2000"/>
              </a:lnSpc>
              <a:buNone/>
            </a:pPr>
            <a:r>
              <a:rPr lang="en-US" sz="1250" dirty="0">
                <a:solidFill>
                  <a:srgbClr val="000000"/>
                </a:solidFill>
                <a:latin typeface="Inter" pitchFamily="34" charset="0"/>
                <a:ea typeface="Inter" pitchFamily="34" charset="-122"/>
                <a:cs typeface="Inter" pitchFamily="34" charset="-120"/>
              </a:rPr>
              <a:t>Check-out &amp; Departure</a:t>
            </a:r>
            <a:endParaRPr lang="en-US" sz="1250" dirty="0"/>
          </a:p>
        </p:txBody>
      </p:sp>
      <p:sp>
        <p:nvSpPr>
          <p:cNvPr id="32" name="Text 30"/>
          <p:cNvSpPr/>
          <p:nvPr/>
        </p:nvSpPr>
        <p:spPr>
          <a:xfrm>
            <a:off x="793790" y="5986820"/>
            <a:ext cx="2478167" cy="248007"/>
          </a:xfrm>
          <a:prstGeom prst="rect">
            <a:avLst/>
          </a:prstGeom>
          <a:noFill/>
          <a:ln/>
        </p:spPr>
        <p:txBody>
          <a:bodyPr wrap="none" lIns="0" tIns="0" rIns="0" bIns="0" rtlCol="0" anchor="t"/>
          <a:lstStyle/>
          <a:p>
            <a:pPr marL="0" indent="0" algn="l">
              <a:lnSpc>
                <a:spcPts val="1950"/>
              </a:lnSpc>
              <a:buNone/>
            </a:pPr>
            <a:r>
              <a:rPr lang="en-US" sz="1550" b="1" dirty="0">
                <a:solidFill>
                  <a:srgbClr val="3967C1"/>
                </a:solidFill>
                <a:latin typeface="Inter Bold" pitchFamily="34" charset="0"/>
                <a:ea typeface="Inter Bold" pitchFamily="34" charset="-122"/>
                <a:cs typeface="Inter Bold" pitchFamily="34" charset="-120"/>
              </a:rPr>
              <a:t>Important Notes &amp; Advice</a:t>
            </a:r>
            <a:endParaRPr lang="en-US" sz="1550" dirty="0"/>
          </a:p>
        </p:txBody>
      </p:sp>
      <p:sp>
        <p:nvSpPr>
          <p:cNvPr id="33" name="Text 31"/>
          <p:cNvSpPr/>
          <p:nvPr/>
        </p:nvSpPr>
        <p:spPr>
          <a:xfrm>
            <a:off x="793790" y="6472952"/>
            <a:ext cx="13042821" cy="254079"/>
          </a:xfrm>
          <a:prstGeom prst="rect">
            <a:avLst/>
          </a:prstGeom>
          <a:noFill/>
          <a:ln/>
        </p:spPr>
        <p:txBody>
          <a:bodyPr wrap="none" lIns="0" tIns="0" rIns="0" bIns="0" rtlCol="0" anchor="t"/>
          <a:lstStyle/>
          <a:p>
            <a:pPr marL="342900" indent="-342900" algn="l">
              <a:lnSpc>
                <a:spcPts val="2000"/>
              </a:lnSpc>
              <a:buSzPct val="100000"/>
              <a:buChar char="•"/>
            </a:pPr>
            <a:r>
              <a:rPr lang="en-US" sz="1250" b="1" dirty="0">
                <a:solidFill>
                  <a:srgbClr val="000000"/>
                </a:solidFill>
                <a:latin typeface="Inter" pitchFamily="34" charset="0"/>
                <a:ea typeface="Inter" pitchFamily="34" charset="-122"/>
                <a:cs typeface="Inter" pitchFamily="34" charset="-120"/>
              </a:rPr>
              <a:t>Key Risks:</a:t>
            </a:r>
            <a:r>
              <a:rPr lang="en-US" sz="1250" dirty="0">
                <a:solidFill>
                  <a:srgbClr val="000000"/>
                </a:solidFill>
                <a:latin typeface="Inter" pitchFamily="34" charset="0"/>
                <a:ea typeface="Inter" pitchFamily="34" charset="-122"/>
                <a:cs typeface="Inter" pitchFamily="34" charset="-120"/>
              </a:rPr>
              <a:t> Be aware of [specific risks, e.g., pickpocketing in crowded tourist areas, local transportation delays]. Always travel with a buddy, especially after dark.</a:t>
            </a:r>
            <a:endParaRPr lang="en-US" sz="1250" dirty="0"/>
          </a:p>
        </p:txBody>
      </p:sp>
      <p:sp>
        <p:nvSpPr>
          <p:cNvPr id="34" name="Text 32"/>
          <p:cNvSpPr/>
          <p:nvPr/>
        </p:nvSpPr>
        <p:spPr>
          <a:xfrm>
            <a:off x="793790" y="6782514"/>
            <a:ext cx="13042821" cy="508159"/>
          </a:xfrm>
          <a:prstGeom prst="rect">
            <a:avLst/>
          </a:prstGeom>
          <a:noFill/>
          <a:ln/>
        </p:spPr>
        <p:txBody>
          <a:bodyPr wrap="square" lIns="0" tIns="0" rIns="0" bIns="0" rtlCol="0" anchor="t"/>
          <a:lstStyle/>
          <a:p>
            <a:pPr marL="342900" indent="-342900" algn="l">
              <a:lnSpc>
                <a:spcPts val="2000"/>
              </a:lnSpc>
              <a:buSzPct val="100000"/>
              <a:buChar char="•"/>
            </a:pPr>
            <a:r>
              <a:rPr lang="en-US" sz="1250" b="1" dirty="0">
                <a:solidFill>
                  <a:srgbClr val="000000"/>
                </a:solidFill>
                <a:latin typeface="Inter" pitchFamily="34" charset="0"/>
                <a:ea typeface="Inter" pitchFamily="34" charset="-122"/>
                <a:cs typeface="Inter" pitchFamily="34" charset="-120"/>
              </a:rPr>
              <a:t>What to Bring Daily:</a:t>
            </a:r>
            <a:r>
              <a:rPr lang="en-US" sz="1250" dirty="0">
                <a:solidFill>
                  <a:srgbClr val="000000"/>
                </a:solidFill>
                <a:latin typeface="Inter" pitchFamily="34" charset="0"/>
                <a:ea typeface="Inter" pitchFamily="34" charset="-122"/>
                <a:cs typeface="Inter" pitchFamily="34" charset="-120"/>
              </a:rPr>
              <a:t> Comfortable walking shoes, a reusable water bottle, portable charger for devices, small backpack, and necessary medications. Check weather forecasts for appropriate clothing layers.</a:t>
            </a:r>
            <a:endParaRPr lang="en-US" sz="1250" dirty="0"/>
          </a:p>
        </p:txBody>
      </p:sp>
      <p:pic>
        <p:nvPicPr>
          <p:cNvPr id="35" name="Image 0" descr="preencoded.png"/>
          <p:cNvPicPr>
            <a:picLocks noChangeAspect="1"/>
          </p:cNvPicPr>
          <p:nvPr/>
        </p:nvPicPr>
        <p:blipFill>
          <a:blip r:embed="rId3"/>
          <a:stretch>
            <a:fillRect/>
          </a:stretch>
        </p:blipFill>
        <p:spPr>
          <a:xfrm>
            <a:off x="13281660" y="228600"/>
            <a:ext cx="1120140" cy="327660"/>
          </a:xfrm>
          <a:prstGeom prst="rect">
            <a:avLst/>
          </a:prstGeom>
        </p:spPr>
      </p:pic>
      <p:sp>
        <p:nvSpPr>
          <p:cNvPr id="36" name="Rectangle 35">
            <a:extLst>
              <a:ext uri="{FF2B5EF4-FFF2-40B4-BE49-F238E27FC236}">
                <a16:creationId xmlns:a16="http://schemas.microsoft.com/office/drawing/2014/main" id="{7856D164-1D9F-4313-AE81-57454095CC97}"/>
              </a:ext>
            </a:extLst>
          </p:cNvPr>
          <p:cNvSpPr/>
          <p:nvPr/>
        </p:nvSpPr>
        <p:spPr>
          <a:xfrm>
            <a:off x="12732026" y="7742583"/>
            <a:ext cx="1789044" cy="4174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37235" y="579239"/>
            <a:ext cx="5652611" cy="427792"/>
          </a:xfrm>
          <a:prstGeom prst="rect">
            <a:avLst/>
          </a:prstGeom>
          <a:noFill/>
          <a:ln/>
        </p:spPr>
        <p:txBody>
          <a:bodyPr wrap="none" lIns="0" tIns="0" rIns="0" bIns="0" rtlCol="0" anchor="t"/>
          <a:lstStyle/>
          <a:p>
            <a:pPr marL="0" indent="0" algn="l">
              <a:lnSpc>
                <a:spcPts val="3350"/>
              </a:lnSpc>
              <a:buNone/>
            </a:pPr>
            <a:r>
              <a:rPr lang="en-US" sz="2650" b="1" dirty="0">
                <a:solidFill>
                  <a:srgbClr val="3967C1"/>
                </a:solidFill>
                <a:latin typeface="Inter Bold" pitchFamily="34" charset="0"/>
                <a:ea typeface="Inter Bold" pitchFamily="34" charset="-122"/>
                <a:cs typeface="Inter Bold" pitchFamily="34" charset="-120"/>
              </a:rPr>
              <a:t>Packing List for a Tropical Climate</a:t>
            </a:r>
            <a:endParaRPr lang="en-US" sz="2650" dirty="0"/>
          </a:p>
        </p:txBody>
      </p:sp>
      <p:sp>
        <p:nvSpPr>
          <p:cNvPr id="3" name="Shape 1"/>
          <p:cNvSpPr/>
          <p:nvPr/>
        </p:nvSpPr>
        <p:spPr>
          <a:xfrm>
            <a:off x="737235" y="1366242"/>
            <a:ext cx="308015" cy="308015"/>
          </a:xfrm>
          <a:prstGeom prst="roundRect">
            <a:avLst>
              <a:gd name="adj" fmla="val 18669"/>
            </a:avLst>
          </a:prstGeom>
          <a:solidFill>
            <a:srgbClr val="CCE7FF"/>
          </a:solidFill>
          <a:ln w="7620">
            <a:solidFill>
              <a:srgbClr val="B2CDE5"/>
            </a:solidFill>
            <a:prstDash val="solid"/>
          </a:ln>
        </p:spPr>
      </p:sp>
      <p:pic>
        <p:nvPicPr>
          <p:cNvPr id="4" name="Image 0" descr="preencoded.png"/>
          <p:cNvPicPr>
            <a:picLocks noChangeAspect="1"/>
          </p:cNvPicPr>
          <p:nvPr/>
        </p:nvPicPr>
        <p:blipFill>
          <a:blip r:embed="rId3"/>
          <a:stretch>
            <a:fillRect/>
          </a:stretch>
        </p:blipFill>
        <p:spPr>
          <a:xfrm>
            <a:off x="788551" y="1391841"/>
            <a:ext cx="205264" cy="256699"/>
          </a:xfrm>
          <a:prstGeom prst="rect">
            <a:avLst/>
          </a:prstGeom>
        </p:spPr>
      </p:pic>
      <p:sp>
        <p:nvSpPr>
          <p:cNvPr id="5" name="Text 2"/>
          <p:cNvSpPr/>
          <p:nvPr/>
        </p:nvSpPr>
        <p:spPr>
          <a:xfrm>
            <a:off x="1182053" y="1413272"/>
            <a:ext cx="1755577" cy="213836"/>
          </a:xfrm>
          <a:prstGeom prst="rect">
            <a:avLst/>
          </a:prstGeom>
          <a:noFill/>
          <a:ln/>
        </p:spPr>
        <p:txBody>
          <a:bodyPr wrap="none" lIns="0" tIns="0" rIns="0" bIns="0" rtlCol="0" anchor="t"/>
          <a:lstStyle/>
          <a:p>
            <a:pPr marL="0" indent="0" algn="l">
              <a:lnSpc>
                <a:spcPts val="1650"/>
              </a:lnSpc>
              <a:buNone/>
            </a:pPr>
            <a:r>
              <a:rPr lang="en-US" sz="1300" b="1" dirty="0">
                <a:solidFill>
                  <a:srgbClr val="000000"/>
                </a:solidFill>
                <a:latin typeface="Inter Bold" pitchFamily="34" charset="0"/>
                <a:ea typeface="Inter Bold" pitchFamily="34" charset="-122"/>
                <a:cs typeface="Inter Bold" pitchFamily="34" charset="-120"/>
              </a:rPr>
              <a:t>Essential Documents</a:t>
            </a:r>
            <a:endParaRPr lang="en-US" sz="1300" dirty="0"/>
          </a:p>
        </p:txBody>
      </p:sp>
      <p:sp>
        <p:nvSpPr>
          <p:cNvPr id="6" name="Text 3"/>
          <p:cNvSpPr/>
          <p:nvPr/>
        </p:nvSpPr>
        <p:spPr>
          <a:xfrm>
            <a:off x="1182053" y="1763911"/>
            <a:ext cx="5966222" cy="219075"/>
          </a:xfrm>
          <a:prstGeom prst="rect">
            <a:avLst/>
          </a:prstGeom>
          <a:noFill/>
          <a:ln/>
        </p:spPr>
        <p:txBody>
          <a:bodyPr wrap="none" lIns="0" tIns="0" rIns="0" bIns="0" rtlCol="0" anchor="t"/>
          <a:lstStyle/>
          <a:p>
            <a:pPr marL="342900" indent="-342900" algn="l">
              <a:lnSpc>
                <a:spcPts val="1700"/>
              </a:lnSpc>
              <a:buSzPct val="100000"/>
              <a:buChar char="•"/>
            </a:pPr>
            <a:r>
              <a:rPr lang="en-US" sz="1050" dirty="0">
                <a:solidFill>
                  <a:srgbClr val="000000"/>
                </a:solidFill>
                <a:latin typeface="Inter" pitchFamily="34" charset="0"/>
                <a:ea typeface="Inter" pitchFamily="34" charset="-122"/>
                <a:cs typeface="Inter" pitchFamily="34" charset="-120"/>
              </a:rPr>
              <a:t>Passport (valid 6+ months after return)</a:t>
            </a:r>
            <a:endParaRPr lang="en-US" sz="1050" dirty="0"/>
          </a:p>
        </p:txBody>
      </p:sp>
      <p:sp>
        <p:nvSpPr>
          <p:cNvPr id="7" name="Text 4"/>
          <p:cNvSpPr/>
          <p:nvPr/>
        </p:nvSpPr>
        <p:spPr>
          <a:xfrm>
            <a:off x="1182053" y="2030849"/>
            <a:ext cx="5966222" cy="219075"/>
          </a:xfrm>
          <a:prstGeom prst="rect">
            <a:avLst/>
          </a:prstGeom>
          <a:noFill/>
          <a:ln/>
        </p:spPr>
        <p:txBody>
          <a:bodyPr wrap="none" lIns="0" tIns="0" rIns="0" bIns="0" rtlCol="0" anchor="t"/>
          <a:lstStyle/>
          <a:p>
            <a:pPr marL="342900" indent="-342900" algn="l">
              <a:lnSpc>
                <a:spcPts val="1700"/>
              </a:lnSpc>
              <a:buSzPct val="100000"/>
              <a:buChar char="•"/>
            </a:pPr>
            <a:r>
              <a:rPr lang="en-US" sz="1050" dirty="0">
                <a:solidFill>
                  <a:srgbClr val="000000"/>
                </a:solidFill>
                <a:latin typeface="Inter" pitchFamily="34" charset="0"/>
                <a:ea typeface="Inter" pitchFamily="34" charset="-122"/>
                <a:cs typeface="Inter" pitchFamily="34" charset="-120"/>
              </a:rPr>
              <a:t>Student ID and university documentation</a:t>
            </a:r>
            <a:endParaRPr lang="en-US" sz="1050" dirty="0"/>
          </a:p>
        </p:txBody>
      </p:sp>
      <p:sp>
        <p:nvSpPr>
          <p:cNvPr id="8" name="Text 5"/>
          <p:cNvSpPr/>
          <p:nvPr/>
        </p:nvSpPr>
        <p:spPr>
          <a:xfrm>
            <a:off x="1182053" y="2297787"/>
            <a:ext cx="5966222" cy="219075"/>
          </a:xfrm>
          <a:prstGeom prst="rect">
            <a:avLst/>
          </a:prstGeom>
          <a:noFill/>
          <a:ln/>
        </p:spPr>
        <p:txBody>
          <a:bodyPr wrap="none" lIns="0" tIns="0" rIns="0" bIns="0" rtlCol="0" anchor="t"/>
          <a:lstStyle/>
          <a:p>
            <a:pPr marL="342900" indent="-342900" algn="l">
              <a:lnSpc>
                <a:spcPts val="1700"/>
              </a:lnSpc>
              <a:buSzPct val="100000"/>
              <a:buChar char="•"/>
            </a:pPr>
            <a:r>
              <a:rPr lang="en-US" sz="1050" dirty="0">
                <a:solidFill>
                  <a:srgbClr val="000000"/>
                </a:solidFill>
                <a:latin typeface="Inter" pitchFamily="34" charset="0"/>
                <a:ea typeface="Inter" pitchFamily="34" charset="-122"/>
                <a:cs typeface="Inter" pitchFamily="34" charset="-120"/>
              </a:rPr>
              <a:t>Travel insurance details</a:t>
            </a:r>
            <a:endParaRPr lang="en-US" sz="1050" dirty="0"/>
          </a:p>
        </p:txBody>
      </p:sp>
      <p:sp>
        <p:nvSpPr>
          <p:cNvPr id="9" name="Text 6"/>
          <p:cNvSpPr/>
          <p:nvPr/>
        </p:nvSpPr>
        <p:spPr>
          <a:xfrm>
            <a:off x="1182053" y="2564725"/>
            <a:ext cx="5966222" cy="219075"/>
          </a:xfrm>
          <a:prstGeom prst="rect">
            <a:avLst/>
          </a:prstGeom>
          <a:noFill/>
          <a:ln/>
        </p:spPr>
        <p:txBody>
          <a:bodyPr wrap="none" lIns="0" tIns="0" rIns="0" bIns="0" rtlCol="0" anchor="t"/>
          <a:lstStyle/>
          <a:p>
            <a:pPr marL="342900" indent="-342900" algn="l">
              <a:lnSpc>
                <a:spcPts val="1700"/>
              </a:lnSpc>
              <a:buSzPct val="100000"/>
              <a:buChar char="•"/>
            </a:pPr>
            <a:r>
              <a:rPr lang="en-US" sz="1050" dirty="0">
                <a:solidFill>
                  <a:srgbClr val="000000"/>
                </a:solidFill>
                <a:latin typeface="Inter" pitchFamily="34" charset="0"/>
                <a:ea typeface="Inter" pitchFamily="34" charset="-122"/>
                <a:cs typeface="Inter" pitchFamily="34" charset="-120"/>
              </a:rPr>
              <a:t>Photocopies of important documents (stored separately)</a:t>
            </a:r>
            <a:endParaRPr lang="en-US" sz="1050" dirty="0"/>
          </a:p>
        </p:txBody>
      </p:sp>
      <p:sp>
        <p:nvSpPr>
          <p:cNvPr id="10" name="Shape 7"/>
          <p:cNvSpPr/>
          <p:nvPr/>
        </p:nvSpPr>
        <p:spPr>
          <a:xfrm>
            <a:off x="737235" y="3057525"/>
            <a:ext cx="308015" cy="308015"/>
          </a:xfrm>
          <a:prstGeom prst="roundRect">
            <a:avLst>
              <a:gd name="adj" fmla="val 18669"/>
            </a:avLst>
          </a:prstGeom>
          <a:solidFill>
            <a:srgbClr val="CCE7FF"/>
          </a:solidFill>
          <a:ln w="7620">
            <a:solidFill>
              <a:srgbClr val="B2CDE5"/>
            </a:solidFill>
            <a:prstDash val="solid"/>
          </a:ln>
        </p:spPr>
      </p:sp>
      <p:pic>
        <p:nvPicPr>
          <p:cNvPr id="11" name="Image 1" descr="preencoded.png"/>
          <p:cNvPicPr>
            <a:picLocks noChangeAspect="1"/>
          </p:cNvPicPr>
          <p:nvPr/>
        </p:nvPicPr>
        <p:blipFill>
          <a:blip r:embed="rId4"/>
          <a:stretch>
            <a:fillRect/>
          </a:stretch>
        </p:blipFill>
        <p:spPr>
          <a:xfrm>
            <a:off x="788551" y="3083123"/>
            <a:ext cx="205264" cy="256699"/>
          </a:xfrm>
          <a:prstGeom prst="rect">
            <a:avLst/>
          </a:prstGeom>
        </p:spPr>
      </p:pic>
      <p:sp>
        <p:nvSpPr>
          <p:cNvPr id="12" name="Text 8"/>
          <p:cNvSpPr/>
          <p:nvPr/>
        </p:nvSpPr>
        <p:spPr>
          <a:xfrm>
            <a:off x="1182053" y="3104555"/>
            <a:ext cx="1711404" cy="213836"/>
          </a:xfrm>
          <a:prstGeom prst="rect">
            <a:avLst/>
          </a:prstGeom>
          <a:noFill/>
          <a:ln/>
        </p:spPr>
        <p:txBody>
          <a:bodyPr wrap="none" lIns="0" tIns="0" rIns="0" bIns="0" rtlCol="0" anchor="t"/>
          <a:lstStyle/>
          <a:p>
            <a:pPr marL="0" indent="0" algn="l">
              <a:lnSpc>
                <a:spcPts val="1650"/>
              </a:lnSpc>
              <a:buNone/>
            </a:pPr>
            <a:r>
              <a:rPr lang="en-US" sz="1300" b="1" dirty="0">
                <a:solidFill>
                  <a:srgbClr val="000000"/>
                </a:solidFill>
                <a:latin typeface="Inter Bold" pitchFamily="34" charset="0"/>
                <a:ea typeface="Inter Bold" pitchFamily="34" charset="-122"/>
                <a:cs typeface="Inter Bold" pitchFamily="34" charset="-120"/>
              </a:rPr>
              <a:t>Clothing</a:t>
            </a:r>
            <a:endParaRPr lang="en-US" sz="1300" dirty="0"/>
          </a:p>
        </p:txBody>
      </p:sp>
      <p:sp>
        <p:nvSpPr>
          <p:cNvPr id="13" name="Text 9"/>
          <p:cNvSpPr/>
          <p:nvPr/>
        </p:nvSpPr>
        <p:spPr>
          <a:xfrm>
            <a:off x="1182053" y="3455194"/>
            <a:ext cx="5966222" cy="219075"/>
          </a:xfrm>
          <a:prstGeom prst="rect">
            <a:avLst/>
          </a:prstGeom>
          <a:noFill/>
          <a:ln/>
        </p:spPr>
        <p:txBody>
          <a:bodyPr wrap="none" lIns="0" tIns="0" rIns="0" bIns="0" rtlCol="0" anchor="t"/>
          <a:lstStyle/>
          <a:p>
            <a:pPr marL="342900" indent="-342900" algn="l">
              <a:lnSpc>
                <a:spcPts val="1700"/>
              </a:lnSpc>
              <a:buSzPct val="100000"/>
              <a:buChar char="•"/>
            </a:pPr>
            <a:r>
              <a:rPr lang="en-US" sz="1050" dirty="0">
                <a:solidFill>
                  <a:srgbClr val="000000"/>
                </a:solidFill>
                <a:latin typeface="Inter" pitchFamily="34" charset="0"/>
                <a:ea typeface="Inter" pitchFamily="34" charset="-122"/>
                <a:cs typeface="Inter" pitchFamily="34" charset="-120"/>
              </a:rPr>
              <a:t>Lightweight, breathable clothing</a:t>
            </a:r>
            <a:endParaRPr lang="en-US" sz="1050" dirty="0"/>
          </a:p>
        </p:txBody>
      </p:sp>
      <p:sp>
        <p:nvSpPr>
          <p:cNvPr id="14" name="Text 10"/>
          <p:cNvSpPr/>
          <p:nvPr/>
        </p:nvSpPr>
        <p:spPr>
          <a:xfrm>
            <a:off x="1182053" y="3722132"/>
            <a:ext cx="5966222" cy="219075"/>
          </a:xfrm>
          <a:prstGeom prst="rect">
            <a:avLst/>
          </a:prstGeom>
          <a:noFill/>
          <a:ln/>
        </p:spPr>
        <p:txBody>
          <a:bodyPr wrap="none" lIns="0" tIns="0" rIns="0" bIns="0" rtlCol="0" anchor="t"/>
          <a:lstStyle/>
          <a:p>
            <a:pPr marL="342900" indent="-342900" algn="l">
              <a:lnSpc>
                <a:spcPts val="1700"/>
              </a:lnSpc>
              <a:buSzPct val="100000"/>
              <a:buChar char="•"/>
            </a:pPr>
            <a:r>
              <a:rPr lang="en-US" sz="1050" dirty="0">
                <a:solidFill>
                  <a:srgbClr val="000000"/>
                </a:solidFill>
                <a:latin typeface="Inter" pitchFamily="34" charset="0"/>
                <a:ea typeface="Inter" pitchFamily="34" charset="-122"/>
                <a:cs typeface="Inter" pitchFamily="34" charset="-120"/>
              </a:rPr>
              <a:t>Rain jacket and scarf</a:t>
            </a:r>
            <a:endParaRPr lang="en-US" sz="1050" dirty="0"/>
          </a:p>
        </p:txBody>
      </p:sp>
      <p:sp>
        <p:nvSpPr>
          <p:cNvPr id="15" name="Text 11"/>
          <p:cNvSpPr/>
          <p:nvPr/>
        </p:nvSpPr>
        <p:spPr>
          <a:xfrm>
            <a:off x="1182053" y="3989070"/>
            <a:ext cx="5966222" cy="219075"/>
          </a:xfrm>
          <a:prstGeom prst="rect">
            <a:avLst/>
          </a:prstGeom>
          <a:noFill/>
          <a:ln/>
        </p:spPr>
        <p:txBody>
          <a:bodyPr wrap="none" lIns="0" tIns="0" rIns="0" bIns="0" rtlCol="0" anchor="t"/>
          <a:lstStyle/>
          <a:p>
            <a:pPr marL="342900" indent="-342900" algn="l">
              <a:lnSpc>
                <a:spcPts val="1700"/>
              </a:lnSpc>
              <a:buSzPct val="100000"/>
              <a:buChar char="•"/>
            </a:pPr>
            <a:r>
              <a:rPr lang="en-US" sz="1050" dirty="0">
                <a:solidFill>
                  <a:srgbClr val="000000"/>
                </a:solidFill>
                <a:latin typeface="Inter" pitchFamily="34" charset="0"/>
                <a:ea typeface="Inter" pitchFamily="34" charset="-122"/>
                <a:cs typeface="Inter" pitchFamily="34" charset="-120"/>
              </a:rPr>
              <a:t>Modest attire for cultural sites</a:t>
            </a:r>
            <a:endParaRPr lang="en-US" sz="1050" dirty="0"/>
          </a:p>
        </p:txBody>
      </p:sp>
      <p:sp>
        <p:nvSpPr>
          <p:cNvPr id="16" name="Text 12"/>
          <p:cNvSpPr/>
          <p:nvPr/>
        </p:nvSpPr>
        <p:spPr>
          <a:xfrm>
            <a:off x="1182053" y="4256008"/>
            <a:ext cx="5966222" cy="219075"/>
          </a:xfrm>
          <a:prstGeom prst="rect">
            <a:avLst/>
          </a:prstGeom>
          <a:noFill/>
          <a:ln/>
        </p:spPr>
        <p:txBody>
          <a:bodyPr wrap="none" lIns="0" tIns="0" rIns="0" bIns="0" rtlCol="0" anchor="t"/>
          <a:lstStyle/>
          <a:p>
            <a:pPr marL="342900" indent="-342900" algn="l">
              <a:lnSpc>
                <a:spcPts val="1700"/>
              </a:lnSpc>
              <a:buSzPct val="100000"/>
              <a:buChar char="•"/>
            </a:pPr>
            <a:r>
              <a:rPr lang="en-US" sz="1050" dirty="0">
                <a:solidFill>
                  <a:srgbClr val="000000"/>
                </a:solidFill>
                <a:latin typeface="Inter" pitchFamily="34" charset="0"/>
                <a:ea typeface="Inter" pitchFamily="34" charset="-122"/>
                <a:cs typeface="Inter" pitchFamily="34" charset="-120"/>
              </a:rPr>
              <a:t>Comfortable walking shoes and sandals</a:t>
            </a:r>
            <a:endParaRPr lang="en-US" sz="1050" dirty="0"/>
          </a:p>
        </p:txBody>
      </p:sp>
      <p:sp>
        <p:nvSpPr>
          <p:cNvPr id="17" name="Text 13"/>
          <p:cNvSpPr/>
          <p:nvPr/>
        </p:nvSpPr>
        <p:spPr>
          <a:xfrm>
            <a:off x="1182053" y="4522946"/>
            <a:ext cx="5966222" cy="219075"/>
          </a:xfrm>
          <a:prstGeom prst="rect">
            <a:avLst/>
          </a:prstGeom>
          <a:noFill/>
          <a:ln/>
        </p:spPr>
        <p:txBody>
          <a:bodyPr wrap="none" lIns="0" tIns="0" rIns="0" bIns="0" rtlCol="0" anchor="t"/>
          <a:lstStyle/>
          <a:p>
            <a:pPr marL="342900" indent="-342900" algn="l">
              <a:lnSpc>
                <a:spcPts val="1700"/>
              </a:lnSpc>
              <a:buSzPct val="100000"/>
              <a:buChar char="•"/>
            </a:pPr>
            <a:r>
              <a:rPr lang="en-US" sz="1050" dirty="0">
                <a:solidFill>
                  <a:srgbClr val="000000"/>
                </a:solidFill>
                <a:latin typeface="Inter" pitchFamily="34" charset="0"/>
                <a:ea typeface="Inter" pitchFamily="34" charset="-122"/>
                <a:cs typeface="Inter" pitchFamily="34" charset="-120"/>
              </a:rPr>
              <a:t>Hat and sunglasses</a:t>
            </a:r>
            <a:endParaRPr lang="en-US" sz="1050" dirty="0"/>
          </a:p>
        </p:txBody>
      </p:sp>
      <p:sp>
        <p:nvSpPr>
          <p:cNvPr id="18" name="Shape 14"/>
          <p:cNvSpPr/>
          <p:nvPr/>
        </p:nvSpPr>
        <p:spPr>
          <a:xfrm>
            <a:off x="737235" y="5015746"/>
            <a:ext cx="308015" cy="308015"/>
          </a:xfrm>
          <a:prstGeom prst="roundRect">
            <a:avLst>
              <a:gd name="adj" fmla="val 18669"/>
            </a:avLst>
          </a:prstGeom>
          <a:solidFill>
            <a:srgbClr val="CCE7FF"/>
          </a:solidFill>
          <a:ln w="7620">
            <a:solidFill>
              <a:srgbClr val="B2CDE5"/>
            </a:solidFill>
            <a:prstDash val="solid"/>
          </a:ln>
        </p:spPr>
      </p:sp>
      <p:pic>
        <p:nvPicPr>
          <p:cNvPr id="19" name="Image 2" descr="preencoded.png"/>
          <p:cNvPicPr>
            <a:picLocks noChangeAspect="1"/>
          </p:cNvPicPr>
          <p:nvPr/>
        </p:nvPicPr>
        <p:blipFill>
          <a:blip r:embed="rId5"/>
          <a:stretch>
            <a:fillRect/>
          </a:stretch>
        </p:blipFill>
        <p:spPr>
          <a:xfrm>
            <a:off x="788551" y="5041344"/>
            <a:ext cx="205264" cy="256699"/>
          </a:xfrm>
          <a:prstGeom prst="rect">
            <a:avLst/>
          </a:prstGeom>
        </p:spPr>
      </p:pic>
      <p:sp>
        <p:nvSpPr>
          <p:cNvPr id="20" name="Text 15"/>
          <p:cNvSpPr/>
          <p:nvPr/>
        </p:nvSpPr>
        <p:spPr>
          <a:xfrm>
            <a:off x="1182053" y="5062776"/>
            <a:ext cx="1711404" cy="213836"/>
          </a:xfrm>
          <a:prstGeom prst="rect">
            <a:avLst/>
          </a:prstGeom>
          <a:noFill/>
          <a:ln/>
        </p:spPr>
        <p:txBody>
          <a:bodyPr wrap="none" lIns="0" tIns="0" rIns="0" bIns="0" rtlCol="0" anchor="t"/>
          <a:lstStyle/>
          <a:p>
            <a:pPr marL="0" indent="0" algn="l">
              <a:lnSpc>
                <a:spcPts val="1650"/>
              </a:lnSpc>
              <a:buNone/>
            </a:pPr>
            <a:r>
              <a:rPr lang="en-US" sz="1300" b="1" dirty="0">
                <a:solidFill>
                  <a:srgbClr val="000000"/>
                </a:solidFill>
                <a:latin typeface="Inter Bold" pitchFamily="34" charset="0"/>
                <a:ea typeface="Inter Bold" pitchFamily="34" charset="-122"/>
                <a:cs typeface="Inter Bold" pitchFamily="34" charset="-120"/>
              </a:rPr>
              <a:t>Health &amp; Safety</a:t>
            </a:r>
            <a:endParaRPr lang="en-US" sz="1300" dirty="0"/>
          </a:p>
        </p:txBody>
      </p:sp>
      <p:sp>
        <p:nvSpPr>
          <p:cNvPr id="21" name="Text 16"/>
          <p:cNvSpPr/>
          <p:nvPr/>
        </p:nvSpPr>
        <p:spPr>
          <a:xfrm>
            <a:off x="1182053" y="5413415"/>
            <a:ext cx="5966222" cy="219075"/>
          </a:xfrm>
          <a:prstGeom prst="rect">
            <a:avLst/>
          </a:prstGeom>
          <a:noFill/>
          <a:ln/>
        </p:spPr>
        <p:txBody>
          <a:bodyPr wrap="none" lIns="0" tIns="0" rIns="0" bIns="0" rtlCol="0" anchor="t"/>
          <a:lstStyle/>
          <a:p>
            <a:pPr marL="342900" indent="-342900" algn="l">
              <a:lnSpc>
                <a:spcPts val="1700"/>
              </a:lnSpc>
              <a:buSzPct val="100000"/>
              <a:buChar char="•"/>
            </a:pPr>
            <a:r>
              <a:rPr lang="en-US" sz="1050" dirty="0">
                <a:solidFill>
                  <a:srgbClr val="000000"/>
                </a:solidFill>
                <a:latin typeface="Inter" pitchFamily="34" charset="0"/>
                <a:ea typeface="Inter" pitchFamily="34" charset="-122"/>
                <a:cs typeface="Inter" pitchFamily="34" charset="-120"/>
              </a:rPr>
              <a:t>Prescription medications (in original packaging)</a:t>
            </a:r>
            <a:endParaRPr lang="en-US" sz="1050" dirty="0"/>
          </a:p>
        </p:txBody>
      </p:sp>
      <p:sp>
        <p:nvSpPr>
          <p:cNvPr id="22" name="Text 17"/>
          <p:cNvSpPr/>
          <p:nvPr/>
        </p:nvSpPr>
        <p:spPr>
          <a:xfrm>
            <a:off x="1182053" y="5680353"/>
            <a:ext cx="5966222" cy="219075"/>
          </a:xfrm>
          <a:prstGeom prst="rect">
            <a:avLst/>
          </a:prstGeom>
          <a:noFill/>
          <a:ln/>
        </p:spPr>
        <p:txBody>
          <a:bodyPr wrap="none" lIns="0" tIns="0" rIns="0" bIns="0" rtlCol="0" anchor="t"/>
          <a:lstStyle/>
          <a:p>
            <a:pPr marL="342900" indent="-342900" algn="l">
              <a:lnSpc>
                <a:spcPts val="1700"/>
              </a:lnSpc>
              <a:buSzPct val="100000"/>
              <a:buChar char="•"/>
            </a:pPr>
            <a:r>
              <a:rPr lang="en-US" sz="1050" dirty="0">
                <a:solidFill>
                  <a:srgbClr val="000000"/>
                </a:solidFill>
                <a:latin typeface="Inter" pitchFamily="34" charset="0"/>
                <a:ea typeface="Inter" pitchFamily="34" charset="-122"/>
                <a:cs typeface="Inter" pitchFamily="34" charset="-120"/>
              </a:rPr>
              <a:t>High SPF sunscreen and insect repellent</a:t>
            </a:r>
            <a:endParaRPr lang="en-US" sz="1050" dirty="0"/>
          </a:p>
        </p:txBody>
      </p:sp>
      <p:sp>
        <p:nvSpPr>
          <p:cNvPr id="23" name="Text 18"/>
          <p:cNvSpPr/>
          <p:nvPr/>
        </p:nvSpPr>
        <p:spPr>
          <a:xfrm>
            <a:off x="1182053" y="5947291"/>
            <a:ext cx="5966222" cy="219075"/>
          </a:xfrm>
          <a:prstGeom prst="rect">
            <a:avLst/>
          </a:prstGeom>
          <a:noFill/>
          <a:ln/>
        </p:spPr>
        <p:txBody>
          <a:bodyPr wrap="none" lIns="0" tIns="0" rIns="0" bIns="0" rtlCol="0" anchor="t"/>
          <a:lstStyle/>
          <a:p>
            <a:pPr marL="342900" indent="-342900" algn="l">
              <a:lnSpc>
                <a:spcPts val="1700"/>
              </a:lnSpc>
              <a:buSzPct val="100000"/>
              <a:buChar char="•"/>
            </a:pPr>
            <a:r>
              <a:rPr lang="en-US" sz="1050" dirty="0">
                <a:solidFill>
                  <a:srgbClr val="000000"/>
                </a:solidFill>
                <a:latin typeface="Inter" pitchFamily="34" charset="0"/>
                <a:ea typeface="Inter" pitchFamily="34" charset="-122"/>
                <a:cs typeface="Inter" pitchFamily="34" charset="-120"/>
              </a:rPr>
              <a:t>Basic first aid kit</a:t>
            </a:r>
            <a:endParaRPr lang="en-US" sz="1050" dirty="0"/>
          </a:p>
        </p:txBody>
      </p:sp>
      <p:sp>
        <p:nvSpPr>
          <p:cNvPr id="24" name="Text 19"/>
          <p:cNvSpPr/>
          <p:nvPr/>
        </p:nvSpPr>
        <p:spPr>
          <a:xfrm>
            <a:off x="1182053" y="6214229"/>
            <a:ext cx="5966222" cy="219075"/>
          </a:xfrm>
          <a:prstGeom prst="rect">
            <a:avLst/>
          </a:prstGeom>
          <a:noFill/>
          <a:ln/>
        </p:spPr>
        <p:txBody>
          <a:bodyPr wrap="none" lIns="0" tIns="0" rIns="0" bIns="0" rtlCol="0" anchor="t"/>
          <a:lstStyle/>
          <a:p>
            <a:pPr marL="342900" indent="-342900" algn="l">
              <a:lnSpc>
                <a:spcPts val="1700"/>
              </a:lnSpc>
              <a:buSzPct val="100000"/>
              <a:buChar char="•"/>
            </a:pPr>
            <a:r>
              <a:rPr lang="en-US" sz="1050" dirty="0">
                <a:solidFill>
                  <a:srgbClr val="000000"/>
                </a:solidFill>
                <a:latin typeface="Inter" pitchFamily="34" charset="0"/>
                <a:ea typeface="Inter" pitchFamily="34" charset="-122"/>
                <a:cs typeface="Inter" pitchFamily="34" charset="-120"/>
              </a:rPr>
              <a:t>Hand sanitizer and disinfectant wipes</a:t>
            </a:r>
            <a:endParaRPr lang="en-US" sz="1050" dirty="0"/>
          </a:p>
        </p:txBody>
      </p:sp>
      <p:pic>
        <p:nvPicPr>
          <p:cNvPr id="25" name="Image 3" descr="preencoded.png"/>
          <p:cNvPicPr>
            <a:picLocks noChangeAspect="1"/>
          </p:cNvPicPr>
          <p:nvPr/>
        </p:nvPicPr>
        <p:blipFill>
          <a:blip r:embed="rId6"/>
          <a:stretch>
            <a:fillRect/>
          </a:stretch>
        </p:blipFill>
        <p:spPr>
          <a:xfrm>
            <a:off x="7489746" y="1366242"/>
            <a:ext cx="6411039" cy="2712720"/>
          </a:xfrm>
          <a:prstGeom prst="rect">
            <a:avLst/>
          </a:prstGeom>
        </p:spPr>
      </p:pic>
      <p:sp>
        <p:nvSpPr>
          <p:cNvPr id="26" name="Shape 20"/>
          <p:cNvSpPr/>
          <p:nvPr/>
        </p:nvSpPr>
        <p:spPr>
          <a:xfrm>
            <a:off x="7489746" y="4232910"/>
            <a:ext cx="308015" cy="308015"/>
          </a:xfrm>
          <a:prstGeom prst="roundRect">
            <a:avLst>
              <a:gd name="adj" fmla="val 18669"/>
            </a:avLst>
          </a:prstGeom>
          <a:solidFill>
            <a:srgbClr val="CCE7FF"/>
          </a:solidFill>
          <a:ln w="7620">
            <a:solidFill>
              <a:srgbClr val="B2CDE5"/>
            </a:solidFill>
            <a:prstDash val="solid"/>
          </a:ln>
        </p:spPr>
      </p:sp>
      <p:pic>
        <p:nvPicPr>
          <p:cNvPr id="27" name="Image 4" descr="preencoded.png"/>
          <p:cNvPicPr>
            <a:picLocks noChangeAspect="1"/>
          </p:cNvPicPr>
          <p:nvPr/>
        </p:nvPicPr>
        <p:blipFill>
          <a:blip r:embed="rId7"/>
          <a:stretch>
            <a:fillRect/>
          </a:stretch>
        </p:blipFill>
        <p:spPr>
          <a:xfrm>
            <a:off x="7541062" y="4258508"/>
            <a:ext cx="205264" cy="256699"/>
          </a:xfrm>
          <a:prstGeom prst="rect">
            <a:avLst/>
          </a:prstGeom>
        </p:spPr>
      </p:pic>
      <p:sp>
        <p:nvSpPr>
          <p:cNvPr id="28" name="Text 21"/>
          <p:cNvSpPr/>
          <p:nvPr/>
        </p:nvSpPr>
        <p:spPr>
          <a:xfrm>
            <a:off x="7934563" y="4279940"/>
            <a:ext cx="1948696" cy="213836"/>
          </a:xfrm>
          <a:prstGeom prst="rect">
            <a:avLst/>
          </a:prstGeom>
          <a:noFill/>
          <a:ln/>
        </p:spPr>
        <p:txBody>
          <a:bodyPr wrap="none" lIns="0" tIns="0" rIns="0" bIns="0" rtlCol="0" anchor="t"/>
          <a:lstStyle/>
          <a:p>
            <a:pPr marL="0" indent="0" algn="l">
              <a:lnSpc>
                <a:spcPts val="1650"/>
              </a:lnSpc>
              <a:buNone/>
            </a:pPr>
            <a:r>
              <a:rPr lang="en-US" sz="1300" b="1" dirty="0">
                <a:solidFill>
                  <a:srgbClr val="000000"/>
                </a:solidFill>
                <a:latin typeface="Inter Bold" pitchFamily="34" charset="0"/>
                <a:ea typeface="Inter Bold" pitchFamily="34" charset="-122"/>
                <a:cs typeface="Inter Bold" pitchFamily="34" charset="-120"/>
              </a:rPr>
              <a:t>Technology &amp; Adaptors</a:t>
            </a:r>
            <a:endParaRPr lang="en-US" sz="1300" dirty="0"/>
          </a:p>
        </p:txBody>
      </p:sp>
      <p:sp>
        <p:nvSpPr>
          <p:cNvPr id="29" name="Text 22"/>
          <p:cNvSpPr/>
          <p:nvPr/>
        </p:nvSpPr>
        <p:spPr>
          <a:xfrm>
            <a:off x="7934563" y="4630579"/>
            <a:ext cx="5966222" cy="219075"/>
          </a:xfrm>
          <a:prstGeom prst="rect">
            <a:avLst/>
          </a:prstGeom>
          <a:noFill/>
          <a:ln/>
        </p:spPr>
        <p:txBody>
          <a:bodyPr wrap="none" lIns="0" tIns="0" rIns="0" bIns="0" rtlCol="0" anchor="t"/>
          <a:lstStyle/>
          <a:p>
            <a:pPr marL="342900" indent="-342900" algn="l">
              <a:lnSpc>
                <a:spcPts val="1700"/>
              </a:lnSpc>
              <a:buSzPct val="100000"/>
              <a:buChar char="•"/>
            </a:pPr>
            <a:r>
              <a:rPr lang="en-US" sz="1050" dirty="0">
                <a:solidFill>
                  <a:srgbClr val="000000"/>
                </a:solidFill>
                <a:latin typeface="Inter" pitchFamily="34" charset="0"/>
                <a:ea typeface="Inter" pitchFamily="34" charset="-122"/>
                <a:cs typeface="Inter" pitchFamily="34" charset="-120"/>
              </a:rPr>
              <a:t>Phone and charger</a:t>
            </a:r>
            <a:endParaRPr lang="en-US" sz="1050" dirty="0"/>
          </a:p>
        </p:txBody>
      </p:sp>
      <p:sp>
        <p:nvSpPr>
          <p:cNvPr id="30" name="Text 23"/>
          <p:cNvSpPr/>
          <p:nvPr/>
        </p:nvSpPr>
        <p:spPr>
          <a:xfrm>
            <a:off x="7934563" y="4897517"/>
            <a:ext cx="5966222" cy="219075"/>
          </a:xfrm>
          <a:prstGeom prst="rect">
            <a:avLst/>
          </a:prstGeom>
          <a:noFill/>
          <a:ln/>
        </p:spPr>
        <p:txBody>
          <a:bodyPr wrap="none" lIns="0" tIns="0" rIns="0" bIns="0" rtlCol="0" anchor="t"/>
          <a:lstStyle/>
          <a:p>
            <a:pPr marL="342900" indent="-342900" algn="l">
              <a:lnSpc>
                <a:spcPts val="1700"/>
              </a:lnSpc>
              <a:buSzPct val="100000"/>
              <a:buChar char="•"/>
            </a:pPr>
            <a:r>
              <a:rPr lang="en-US" sz="1050" dirty="0">
                <a:solidFill>
                  <a:srgbClr val="000000"/>
                </a:solidFill>
                <a:latin typeface="Inter" pitchFamily="34" charset="0"/>
                <a:ea typeface="Inter" pitchFamily="34" charset="-122"/>
                <a:cs typeface="Inter" pitchFamily="34" charset="-120"/>
              </a:rPr>
              <a:t>Universal power adapter</a:t>
            </a:r>
            <a:endParaRPr lang="en-US" sz="1050" dirty="0"/>
          </a:p>
        </p:txBody>
      </p:sp>
      <p:sp>
        <p:nvSpPr>
          <p:cNvPr id="31" name="Text 24"/>
          <p:cNvSpPr/>
          <p:nvPr/>
        </p:nvSpPr>
        <p:spPr>
          <a:xfrm>
            <a:off x="7934563" y="5164455"/>
            <a:ext cx="5966222" cy="219075"/>
          </a:xfrm>
          <a:prstGeom prst="rect">
            <a:avLst/>
          </a:prstGeom>
          <a:noFill/>
          <a:ln/>
        </p:spPr>
        <p:txBody>
          <a:bodyPr wrap="none" lIns="0" tIns="0" rIns="0" bIns="0" rtlCol="0" anchor="t"/>
          <a:lstStyle/>
          <a:p>
            <a:pPr marL="342900" indent="-342900" algn="l">
              <a:lnSpc>
                <a:spcPts val="1700"/>
              </a:lnSpc>
              <a:buSzPct val="100000"/>
              <a:buChar char="•"/>
            </a:pPr>
            <a:r>
              <a:rPr lang="en-US" sz="1050" dirty="0">
                <a:solidFill>
                  <a:srgbClr val="000000"/>
                </a:solidFill>
                <a:latin typeface="Inter" pitchFamily="34" charset="0"/>
                <a:ea typeface="Inter" pitchFamily="34" charset="-122"/>
                <a:cs typeface="Inter" pitchFamily="34" charset="-120"/>
              </a:rPr>
              <a:t>Portable battery pack</a:t>
            </a:r>
            <a:endParaRPr lang="en-US" sz="1050" dirty="0"/>
          </a:p>
        </p:txBody>
      </p:sp>
      <p:sp>
        <p:nvSpPr>
          <p:cNvPr id="32" name="Text 25"/>
          <p:cNvSpPr/>
          <p:nvPr/>
        </p:nvSpPr>
        <p:spPr>
          <a:xfrm>
            <a:off x="7934563" y="5431393"/>
            <a:ext cx="5966222" cy="219075"/>
          </a:xfrm>
          <a:prstGeom prst="rect">
            <a:avLst/>
          </a:prstGeom>
          <a:noFill/>
          <a:ln/>
        </p:spPr>
        <p:txBody>
          <a:bodyPr wrap="none" lIns="0" tIns="0" rIns="0" bIns="0" rtlCol="0" anchor="t"/>
          <a:lstStyle/>
          <a:p>
            <a:pPr marL="342900" indent="-342900" algn="l">
              <a:lnSpc>
                <a:spcPts val="1700"/>
              </a:lnSpc>
              <a:buSzPct val="100000"/>
              <a:buChar char="•"/>
            </a:pPr>
            <a:r>
              <a:rPr lang="en-US" sz="1050" dirty="0">
                <a:solidFill>
                  <a:srgbClr val="000000"/>
                </a:solidFill>
                <a:latin typeface="Inter" pitchFamily="34" charset="0"/>
                <a:ea typeface="Inter" pitchFamily="34" charset="-122"/>
                <a:cs typeface="Inter" pitchFamily="34" charset="-120"/>
              </a:rPr>
              <a:t>Waterproof phone case</a:t>
            </a:r>
            <a:endParaRPr lang="en-US" sz="1050" dirty="0"/>
          </a:p>
        </p:txBody>
      </p:sp>
      <p:sp>
        <p:nvSpPr>
          <p:cNvPr id="33" name="Shape 26"/>
          <p:cNvSpPr/>
          <p:nvPr/>
        </p:nvSpPr>
        <p:spPr>
          <a:xfrm>
            <a:off x="7489746" y="5924193"/>
            <a:ext cx="308015" cy="308015"/>
          </a:xfrm>
          <a:prstGeom prst="roundRect">
            <a:avLst>
              <a:gd name="adj" fmla="val 18669"/>
            </a:avLst>
          </a:prstGeom>
          <a:solidFill>
            <a:srgbClr val="CCE7FF"/>
          </a:solidFill>
          <a:ln w="7620">
            <a:solidFill>
              <a:srgbClr val="B2CDE5"/>
            </a:solidFill>
            <a:prstDash val="solid"/>
          </a:ln>
        </p:spPr>
      </p:sp>
      <p:pic>
        <p:nvPicPr>
          <p:cNvPr id="34" name="Image 5" descr="preencoded.png"/>
          <p:cNvPicPr>
            <a:picLocks noChangeAspect="1"/>
          </p:cNvPicPr>
          <p:nvPr/>
        </p:nvPicPr>
        <p:blipFill>
          <a:blip r:embed="rId8"/>
          <a:stretch>
            <a:fillRect/>
          </a:stretch>
        </p:blipFill>
        <p:spPr>
          <a:xfrm>
            <a:off x="7541062" y="5975509"/>
            <a:ext cx="205264" cy="205264"/>
          </a:xfrm>
          <a:prstGeom prst="rect">
            <a:avLst/>
          </a:prstGeom>
        </p:spPr>
      </p:pic>
      <p:sp>
        <p:nvSpPr>
          <p:cNvPr id="35" name="Text 27"/>
          <p:cNvSpPr/>
          <p:nvPr/>
        </p:nvSpPr>
        <p:spPr>
          <a:xfrm>
            <a:off x="7934563" y="5971223"/>
            <a:ext cx="1711404" cy="213836"/>
          </a:xfrm>
          <a:prstGeom prst="rect">
            <a:avLst/>
          </a:prstGeom>
          <a:noFill/>
          <a:ln/>
        </p:spPr>
        <p:txBody>
          <a:bodyPr wrap="none" lIns="0" tIns="0" rIns="0" bIns="0" rtlCol="0" anchor="t"/>
          <a:lstStyle/>
          <a:p>
            <a:pPr marL="0" indent="0" algn="l">
              <a:lnSpc>
                <a:spcPts val="1650"/>
              </a:lnSpc>
              <a:buNone/>
            </a:pPr>
            <a:r>
              <a:rPr lang="en-US" sz="1300" b="1" dirty="0">
                <a:solidFill>
                  <a:srgbClr val="000000"/>
                </a:solidFill>
                <a:latin typeface="Inter Bold" pitchFamily="34" charset="0"/>
                <a:ea typeface="Inter Bold" pitchFamily="34" charset="-122"/>
                <a:cs typeface="Inter Bold" pitchFamily="34" charset="-120"/>
              </a:rPr>
              <a:t>Practical Items</a:t>
            </a:r>
            <a:endParaRPr lang="en-US" sz="1300" dirty="0"/>
          </a:p>
        </p:txBody>
      </p:sp>
      <p:sp>
        <p:nvSpPr>
          <p:cNvPr id="36" name="Text 28"/>
          <p:cNvSpPr/>
          <p:nvPr/>
        </p:nvSpPr>
        <p:spPr>
          <a:xfrm>
            <a:off x="7934563" y="6321862"/>
            <a:ext cx="5966222" cy="219075"/>
          </a:xfrm>
          <a:prstGeom prst="rect">
            <a:avLst/>
          </a:prstGeom>
          <a:noFill/>
          <a:ln/>
        </p:spPr>
        <p:txBody>
          <a:bodyPr wrap="none" lIns="0" tIns="0" rIns="0" bIns="0" rtlCol="0" anchor="t"/>
          <a:lstStyle/>
          <a:p>
            <a:pPr marL="342900" indent="-342900" algn="l">
              <a:lnSpc>
                <a:spcPts val="1700"/>
              </a:lnSpc>
              <a:buSzPct val="100000"/>
              <a:buChar char="•"/>
            </a:pPr>
            <a:r>
              <a:rPr lang="en-US" sz="1050" dirty="0">
                <a:solidFill>
                  <a:srgbClr val="000000"/>
                </a:solidFill>
                <a:latin typeface="Inter" pitchFamily="34" charset="0"/>
                <a:ea typeface="Inter" pitchFamily="34" charset="-122"/>
                <a:cs typeface="Inter" pitchFamily="34" charset="-120"/>
              </a:rPr>
              <a:t>Reusable water bottle</a:t>
            </a:r>
            <a:endParaRPr lang="en-US" sz="1050" dirty="0"/>
          </a:p>
        </p:txBody>
      </p:sp>
      <p:sp>
        <p:nvSpPr>
          <p:cNvPr id="37" name="Text 29"/>
          <p:cNvSpPr/>
          <p:nvPr/>
        </p:nvSpPr>
        <p:spPr>
          <a:xfrm>
            <a:off x="7934563" y="6588800"/>
            <a:ext cx="5966222" cy="219075"/>
          </a:xfrm>
          <a:prstGeom prst="rect">
            <a:avLst/>
          </a:prstGeom>
          <a:noFill/>
          <a:ln/>
        </p:spPr>
        <p:txBody>
          <a:bodyPr wrap="none" lIns="0" tIns="0" rIns="0" bIns="0" rtlCol="0" anchor="t"/>
          <a:lstStyle/>
          <a:p>
            <a:pPr marL="342900" indent="-342900" algn="l">
              <a:lnSpc>
                <a:spcPts val="1700"/>
              </a:lnSpc>
              <a:buSzPct val="100000"/>
              <a:buChar char="•"/>
            </a:pPr>
            <a:r>
              <a:rPr lang="en-US" sz="1050" dirty="0">
                <a:solidFill>
                  <a:srgbClr val="000000"/>
                </a:solidFill>
                <a:latin typeface="Inter" pitchFamily="34" charset="0"/>
                <a:ea typeface="Inter" pitchFamily="34" charset="-122"/>
                <a:cs typeface="Inter" pitchFamily="34" charset="-120"/>
              </a:rPr>
              <a:t>Day backpack</a:t>
            </a:r>
            <a:endParaRPr lang="en-US" sz="1050" dirty="0"/>
          </a:p>
        </p:txBody>
      </p:sp>
      <p:sp>
        <p:nvSpPr>
          <p:cNvPr id="38" name="Text 30"/>
          <p:cNvSpPr/>
          <p:nvPr/>
        </p:nvSpPr>
        <p:spPr>
          <a:xfrm>
            <a:off x="7934563" y="6855738"/>
            <a:ext cx="5966222" cy="219075"/>
          </a:xfrm>
          <a:prstGeom prst="rect">
            <a:avLst/>
          </a:prstGeom>
          <a:noFill/>
          <a:ln/>
        </p:spPr>
        <p:txBody>
          <a:bodyPr wrap="none" lIns="0" tIns="0" rIns="0" bIns="0" rtlCol="0" anchor="t"/>
          <a:lstStyle/>
          <a:p>
            <a:pPr marL="342900" indent="-342900" algn="l">
              <a:lnSpc>
                <a:spcPts val="1700"/>
              </a:lnSpc>
              <a:buSzPct val="100000"/>
              <a:buChar char="•"/>
            </a:pPr>
            <a:r>
              <a:rPr lang="en-US" sz="1050" dirty="0">
                <a:solidFill>
                  <a:srgbClr val="000000"/>
                </a:solidFill>
                <a:latin typeface="Inter" pitchFamily="34" charset="0"/>
                <a:ea typeface="Inter" pitchFamily="34" charset="-122"/>
                <a:cs typeface="Inter" pitchFamily="34" charset="-120"/>
              </a:rPr>
              <a:t>Quick-dry towel</a:t>
            </a:r>
            <a:endParaRPr lang="en-US" sz="1050" dirty="0"/>
          </a:p>
        </p:txBody>
      </p:sp>
      <p:sp>
        <p:nvSpPr>
          <p:cNvPr id="39" name="Text 31"/>
          <p:cNvSpPr/>
          <p:nvPr/>
        </p:nvSpPr>
        <p:spPr>
          <a:xfrm>
            <a:off x="7934563" y="7122676"/>
            <a:ext cx="5966222" cy="219075"/>
          </a:xfrm>
          <a:prstGeom prst="rect">
            <a:avLst/>
          </a:prstGeom>
          <a:noFill/>
          <a:ln/>
        </p:spPr>
        <p:txBody>
          <a:bodyPr wrap="none" lIns="0" tIns="0" rIns="0" bIns="0" rtlCol="0" anchor="t"/>
          <a:lstStyle/>
          <a:p>
            <a:pPr marL="342900" indent="-342900" algn="l">
              <a:lnSpc>
                <a:spcPts val="1700"/>
              </a:lnSpc>
              <a:buSzPct val="100000"/>
              <a:buChar char="•"/>
            </a:pPr>
            <a:r>
              <a:rPr lang="en-US" sz="1050" dirty="0">
                <a:solidFill>
                  <a:srgbClr val="000000"/>
                </a:solidFill>
                <a:latin typeface="Inter" pitchFamily="34" charset="0"/>
                <a:ea typeface="Inter" pitchFamily="34" charset="-122"/>
                <a:cs typeface="Inter" pitchFamily="34" charset="-120"/>
              </a:rPr>
              <a:t>Combination locks for luggage</a:t>
            </a:r>
            <a:endParaRPr lang="en-US" sz="1050" dirty="0"/>
          </a:p>
        </p:txBody>
      </p:sp>
      <p:sp>
        <p:nvSpPr>
          <p:cNvPr id="40" name="Text 32"/>
          <p:cNvSpPr/>
          <p:nvPr/>
        </p:nvSpPr>
        <p:spPr>
          <a:xfrm>
            <a:off x="737235" y="7649647"/>
            <a:ext cx="13155930" cy="219075"/>
          </a:xfrm>
          <a:prstGeom prst="rect">
            <a:avLst/>
          </a:prstGeom>
          <a:noFill/>
          <a:ln/>
        </p:spPr>
        <p:txBody>
          <a:bodyPr wrap="none" lIns="0" tIns="0" rIns="0" bIns="0" rtlCol="0" anchor="t"/>
          <a:lstStyle/>
          <a:p>
            <a:pPr marL="0" indent="0" algn="l">
              <a:lnSpc>
                <a:spcPts val="1700"/>
              </a:lnSpc>
              <a:buNone/>
            </a:pPr>
            <a:r>
              <a:rPr lang="en-US" sz="1050" b="1" dirty="0">
                <a:solidFill>
                  <a:srgbClr val="000000"/>
                </a:solidFill>
                <a:latin typeface="Inter" pitchFamily="34" charset="0"/>
                <a:ea typeface="Inter" pitchFamily="34" charset="-122"/>
                <a:cs typeface="Inter" pitchFamily="34" charset="-120"/>
              </a:rPr>
              <a:t>Remember:</a:t>
            </a:r>
            <a:r>
              <a:rPr lang="en-US" sz="1050" dirty="0">
                <a:solidFill>
                  <a:srgbClr val="000000"/>
                </a:solidFill>
                <a:latin typeface="Inter" pitchFamily="34" charset="0"/>
                <a:ea typeface="Inter" pitchFamily="34" charset="-122"/>
                <a:cs typeface="Inter" pitchFamily="34" charset="-120"/>
              </a:rPr>
              <a:t> Pack light and leave space for souvenirs! Most toiletries can be purchased at your destination if needed.</a:t>
            </a:r>
            <a:endParaRPr lang="en-US" sz="1050" dirty="0"/>
          </a:p>
        </p:txBody>
      </p:sp>
      <p:pic>
        <p:nvPicPr>
          <p:cNvPr id="41" name="Image 6" descr="preencoded.png"/>
          <p:cNvPicPr>
            <a:picLocks noChangeAspect="1"/>
          </p:cNvPicPr>
          <p:nvPr/>
        </p:nvPicPr>
        <p:blipFill>
          <a:blip r:embed="rId9"/>
          <a:stretch>
            <a:fillRect/>
          </a:stretch>
        </p:blipFill>
        <p:spPr>
          <a:xfrm>
            <a:off x="13281660" y="228600"/>
            <a:ext cx="1120140" cy="327660"/>
          </a:xfrm>
          <a:prstGeom prst="rect">
            <a:avLst/>
          </a:prstGeom>
        </p:spPr>
      </p:pic>
      <p:sp>
        <p:nvSpPr>
          <p:cNvPr id="42" name="Rectangle 41">
            <a:extLst>
              <a:ext uri="{FF2B5EF4-FFF2-40B4-BE49-F238E27FC236}">
                <a16:creationId xmlns:a16="http://schemas.microsoft.com/office/drawing/2014/main" id="{6D27A270-25F0-4605-915C-256948D1EBE9}"/>
              </a:ext>
            </a:extLst>
          </p:cNvPr>
          <p:cNvSpPr/>
          <p:nvPr/>
        </p:nvSpPr>
        <p:spPr>
          <a:xfrm>
            <a:off x="12732026" y="7742583"/>
            <a:ext cx="1789044" cy="4174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35925" y="578168"/>
            <a:ext cx="6265783" cy="427077"/>
          </a:xfrm>
          <a:prstGeom prst="rect">
            <a:avLst/>
          </a:prstGeom>
          <a:noFill/>
          <a:ln/>
        </p:spPr>
        <p:txBody>
          <a:bodyPr wrap="none" lIns="0" tIns="0" rIns="0" bIns="0" rtlCol="0" anchor="t"/>
          <a:lstStyle/>
          <a:p>
            <a:pPr marL="0" indent="0" algn="l">
              <a:lnSpc>
                <a:spcPts val="3350"/>
              </a:lnSpc>
              <a:buNone/>
            </a:pPr>
            <a:r>
              <a:rPr lang="en-US" sz="2650" b="1" dirty="0">
                <a:solidFill>
                  <a:srgbClr val="3967C1"/>
                </a:solidFill>
                <a:latin typeface="Inter Bold" pitchFamily="34" charset="0"/>
                <a:ea typeface="Inter Bold" pitchFamily="34" charset="-122"/>
                <a:cs typeface="Inter Bold" pitchFamily="34" charset="-120"/>
              </a:rPr>
              <a:t>Packing List for a Cold Winter Climate</a:t>
            </a:r>
            <a:endParaRPr lang="en-US" sz="2650" dirty="0"/>
          </a:p>
        </p:txBody>
      </p:sp>
      <p:sp>
        <p:nvSpPr>
          <p:cNvPr id="3" name="Text 1"/>
          <p:cNvSpPr/>
          <p:nvPr/>
        </p:nvSpPr>
        <p:spPr>
          <a:xfrm>
            <a:off x="735925" y="1346716"/>
            <a:ext cx="1753076" cy="213479"/>
          </a:xfrm>
          <a:prstGeom prst="rect">
            <a:avLst/>
          </a:prstGeom>
          <a:noFill/>
          <a:ln/>
        </p:spPr>
        <p:txBody>
          <a:bodyPr wrap="none" lIns="0" tIns="0" rIns="0" bIns="0" rtlCol="0" anchor="t"/>
          <a:lstStyle/>
          <a:p>
            <a:pPr marL="0" indent="0" algn="l">
              <a:lnSpc>
                <a:spcPts val="1650"/>
              </a:lnSpc>
              <a:buNone/>
            </a:pPr>
            <a:r>
              <a:rPr lang="en-US" sz="1300" b="1" dirty="0">
                <a:solidFill>
                  <a:srgbClr val="3967C1"/>
                </a:solidFill>
                <a:latin typeface="Inter Bold" pitchFamily="34" charset="0"/>
                <a:ea typeface="Inter Bold" pitchFamily="34" charset="-122"/>
                <a:cs typeface="Inter Bold" pitchFamily="34" charset="-120"/>
              </a:rPr>
              <a:t>Essential Documents</a:t>
            </a:r>
            <a:endParaRPr lang="en-US" sz="1300" dirty="0"/>
          </a:p>
        </p:txBody>
      </p:sp>
      <p:sp>
        <p:nvSpPr>
          <p:cNvPr id="4" name="Text 2"/>
          <p:cNvSpPr/>
          <p:nvPr/>
        </p:nvSpPr>
        <p:spPr>
          <a:xfrm>
            <a:off x="735925" y="1696760"/>
            <a:ext cx="6412587" cy="218599"/>
          </a:xfrm>
          <a:prstGeom prst="rect">
            <a:avLst/>
          </a:prstGeom>
          <a:noFill/>
          <a:ln/>
        </p:spPr>
        <p:txBody>
          <a:bodyPr wrap="none" lIns="0" tIns="0" rIns="0" bIns="0" rtlCol="0" anchor="t"/>
          <a:lstStyle/>
          <a:p>
            <a:pPr marL="342900" indent="-342900" algn="l">
              <a:lnSpc>
                <a:spcPts val="1700"/>
              </a:lnSpc>
              <a:buSzPct val="100000"/>
              <a:buChar char="•"/>
            </a:pPr>
            <a:r>
              <a:rPr lang="en-US" sz="1050" dirty="0">
                <a:solidFill>
                  <a:srgbClr val="000000"/>
                </a:solidFill>
                <a:latin typeface="Inter" pitchFamily="34" charset="0"/>
                <a:ea typeface="Inter" pitchFamily="34" charset="-122"/>
                <a:cs typeface="Inter" pitchFamily="34" charset="-120"/>
              </a:rPr>
              <a:t>Passport (valid 6+ months after return)</a:t>
            </a:r>
            <a:endParaRPr lang="en-US" sz="1050" dirty="0"/>
          </a:p>
        </p:txBody>
      </p:sp>
      <p:sp>
        <p:nvSpPr>
          <p:cNvPr id="5" name="Text 3"/>
          <p:cNvSpPr/>
          <p:nvPr/>
        </p:nvSpPr>
        <p:spPr>
          <a:xfrm>
            <a:off x="735925" y="1963103"/>
            <a:ext cx="6412587" cy="218599"/>
          </a:xfrm>
          <a:prstGeom prst="rect">
            <a:avLst/>
          </a:prstGeom>
          <a:noFill/>
          <a:ln/>
        </p:spPr>
        <p:txBody>
          <a:bodyPr wrap="none" lIns="0" tIns="0" rIns="0" bIns="0" rtlCol="0" anchor="t"/>
          <a:lstStyle/>
          <a:p>
            <a:pPr marL="342900" indent="-342900" algn="l">
              <a:lnSpc>
                <a:spcPts val="1700"/>
              </a:lnSpc>
              <a:buSzPct val="100000"/>
              <a:buChar char="•"/>
            </a:pPr>
            <a:r>
              <a:rPr lang="en-US" sz="1050" dirty="0">
                <a:solidFill>
                  <a:srgbClr val="000000"/>
                </a:solidFill>
                <a:latin typeface="Inter" pitchFamily="34" charset="0"/>
                <a:ea typeface="Inter" pitchFamily="34" charset="-122"/>
                <a:cs typeface="Inter" pitchFamily="34" charset="-120"/>
              </a:rPr>
              <a:t>Student ID and university documentation</a:t>
            </a:r>
            <a:endParaRPr lang="en-US" sz="1050" dirty="0"/>
          </a:p>
        </p:txBody>
      </p:sp>
      <p:sp>
        <p:nvSpPr>
          <p:cNvPr id="6" name="Text 4"/>
          <p:cNvSpPr/>
          <p:nvPr/>
        </p:nvSpPr>
        <p:spPr>
          <a:xfrm>
            <a:off x="735925" y="2229445"/>
            <a:ext cx="6412587" cy="218599"/>
          </a:xfrm>
          <a:prstGeom prst="rect">
            <a:avLst/>
          </a:prstGeom>
          <a:noFill/>
          <a:ln/>
        </p:spPr>
        <p:txBody>
          <a:bodyPr wrap="none" lIns="0" tIns="0" rIns="0" bIns="0" rtlCol="0" anchor="t"/>
          <a:lstStyle/>
          <a:p>
            <a:pPr marL="342900" indent="-342900" algn="l">
              <a:lnSpc>
                <a:spcPts val="1700"/>
              </a:lnSpc>
              <a:buSzPct val="100000"/>
              <a:buChar char="•"/>
            </a:pPr>
            <a:r>
              <a:rPr lang="en-US" sz="1050" dirty="0">
                <a:solidFill>
                  <a:srgbClr val="000000"/>
                </a:solidFill>
                <a:latin typeface="Inter" pitchFamily="34" charset="0"/>
                <a:ea typeface="Inter" pitchFamily="34" charset="-122"/>
                <a:cs typeface="Inter" pitchFamily="34" charset="-120"/>
              </a:rPr>
              <a:t>Travel insurance details</a:t>
            </a:r>
            <a:endParaRPr lang="en-US" sz="1050" dirty="0"/>
          </a:p>
        </p:txBody>
      </p:sp>
      <p:sp>
        <p:nvSpPr>
          <p:cNvPr id="7" name="Text 5"/>
          <p:cNvSpPr/>
          <p:nvPr/>
        </p:nvSpPr>
        <p:spPr>
          <a:xfrm>
            <a:off x="735925" y="2495788"/>
            <a:ext cx="6412587" cy="218599"/>
          </a:xfrm>
          <a:prstGeom prst="rect">
            <a:avLst/>
          </a:prstGeom>
          <a:noFill/>
          <a:ln/>
        </p:spPr>
        <p:txBody>
          <a:bodyPr wrap="none" lIns="0" tIns="0" rIns="0" bIns="0" rtlCol="0" anchor="t"/>
          <a:lstStyle/>
          <a:p>
            <a:pPr marL="342900" indent="-342900" algn="l">
              <a:lnSpc>
                <a:spcPts val="1700"/>
              </a:lnSpc>
              <a:buSzPct val="100000"/>
              <a:buChar char="•"/>
            </a:pPr>
            <a:r>
              <a:rPr lang="en-US" sz="1050" dirty="0">
                <a:solidFill>
                  <a:srgbClr val="000000"/>
                </a:solidFill>
                <a:latin typeface="Inter" pitchFamily="34" charset="0"/>
                <a:ea typeface="Inter" pitchFamily="34" charset="-122"/>
                <a:cs typeface="Inter" pitchFamily="34" charset="-120"/>
              </a:rPr>
              <a:t>Photocopies of important documents (stored separately)</a:t>
            </a:r>
            <a:endParaRPr lang="en-US" sz="1050" dirty="0"/>
          </a:p>
        </p:txBody>
      </p:sp>
      <p:sp>
        <p:nvSpPr>
          <p:cNvPr id="8" name="Text 6"/>
          <p:cNvSpPr/>
          <p:nvPr/>
        </p:nvSpPr>
        <p:spPr>
          <a:xfrm>
            <a:off x="735925" y="2850952"/>
            <a:ext cx="1708428" cy="213479"/>
          </a:xfrm>
          <a:prstGeom prst="rect">
            <a:avLst/>
          </a:prstGeom>
          <a:noFill/>
          <a:ln/>
        </p:spPr>
        <p:txBody>
          <a:bodyPr wrap="none" lIns="0" tIns="0" rIns="0" bIns="0" rtlCol="0" anchor="t"/>
          <a:lstStyle/>
          <a:p>
            <a:pPr marL="0" indent="0" algn="l">
              <a:lnSpc>
                <a:spcPts val="1650"/>
              </a:lnSpc>
              <a:buNone/>
            </a:pPr>
            <a:r>
              <a:rPr lang="en-US" sz="1300" b="1" dirty="0">
                <a:solidFill>
                  <a:srgbClr val="3967C1"/>
                </a:solidFill>
                <a:latin typeface="Inter Bold" pitchFamily="34" charset="0"/>
                <a:ea typeface="Inter Bold" pitchFamily="34" charset="-122"/>
                <a:cs typeface="Inter Bold" pitchFamily="34" charset="-120"/>
              </a:rPr>
              <a:t>Clothing</a:t>
            </a:r>
            <a:endParaRPr lang="en-US" sz="1300" dirty="0"/>
          </a:p>
        </p:txBody>
      </p:sp>
      <p:sp>
        <p:nvSpPr>
          <p:cNvPr id="9" name="Text 7"/>
          <p:cNvSpPr/>
          <p:nvPr/>
        </p:nvSpPr>
        <p:spPr>
          <a:xfrm>
            <a:off x="735925" y="3200995"/>
            <a:ext cx="6412587" cy="218599"/>
          </a:xfrm>
          <a:prstGeom prst="rect">
            <a:avLst/>
          </a:prstGeom>
          <a:noFill/>
          <a:ln/>
        </p:spPr>
        <p:txBody>
          <a:bodyPr wrap="none" lIns="0" tIns="0" rIns="0" bIns="0" rtlCol="0" anchor="t"/>
          <a:lstStyle/>
          <a:p>
            <a:pPr marL="342900" indent="-342900" algn="l">
              <a:lnSpc>
                <a:spcPts val="1700"/>
              </a:lnSpc>
              <a:buSzPct val="100000"/>
              <a:buChar char="•"/>
            </a:pPr>
            <a:r>
              <a:rPr lang="en-US" sz="1050" dirty="0">
                <a:solidFill>
                  <a:srgbClr val="000000"/>
                </a:solidFill>
                <a:latin typeface="Inter" pitchFamily="34" charset="0"/>
                <a:ea typeface="Inter" pitchFamily="34" charset="-122"/>
                <a:cs typeface="Inter" pitchFamily="34" charset="-120"/>
              </a:rPr>
              <a:t>Thermal underwear and base layers</a:t>
            </a:r>
            <a:endParaRPr lang="en-US" sz="1050" dirty="0"/>
          </a:p>
        </p:txBody>
      </p:sp>
      <p:sp>
        <p:nvSpPr>
          <p:cNvPr id="10" name="Text 8"/>
          <p:cNvSpPr/>
          <p:nvPr/>
        </p:nvSpPr>
        <p:spPr>
          <a:xfrm>
            <a:off x="735925" y="3467338"/>
            <a:ext cx="6412587" cy="218599"/>
          </a:xfrm>
          <a:prstGeom prst="rect">
            <a:avLst/>
          </a:prstGeom>
          <a:noFill/>
          <a:ln/>
        </p:spPr>
        <p:txBody>
          <a:bodyPr wrap="none" lIns="0" tIns="0" rIns="0" bIns="0" rtlCol="0" anchor="t"/>
          <a:lstStyle/>
          <a:p>
            <a:pPr marL="342900" indent="-342900" algn="l">
              <a:lnSpc>
                <a:spcPts val="1700"/>
              </a:lnSpc>
              <a:buSzPct val="100000"/>
              <a:buChar char="•"/>
            </a:pPr>
            <a:r>
              <a:rPr lang="en-US" sz="1050" dirty="0">
                <a:solidFill>
                  <a:srgbClr val="000000"/>
                </a:solidFill>
                <a:latin typeface="Inter" pitchFamily="34" charset="0"/>
                <a:ea typeface="Inter" pitchFamily="34" charset="-122"/>
                <a:cs typeface="Inter" pitchFamily="34" charset="-120"/>
              </a:rPr>
              <a:t>Waterproof winter coat and sweaters</a:t>
            </a:r>
            <a:endParaRPr lang="en-US" sz="1050" dirty="0"/>
          </a:p>
        </p:txBody>
      </p:sp>
      <p:sp>
        <p:nvSpPr>
          <p:cNvPr id="11" name="Text 9"/>
          <p:cNvSpPr/>
          <p:nvPr/>
        </p:nvSpPr>
        <p:spPr>
          <a:xfrm>
            <a:off x="735925" y="3733681"/>
            <a:ext cx="6412587" cy="218599"/>
          </a:xfrm>
          <a:prstGeom prst="rect">
            <a:avLst/>
          </a:prstGeom>
          <a:noFill/>
          <a:ln/>
        </p:spPr>
        <p:txBody>
          <a:bodyPr wrap="none" lIns="0" tIns="0" rIns="0" bIns="0" rtlCol="0" anchor="t"/>
          <a:lstStyle/>
          <a:p>
            <a:pPr marL="342900" indent="-342900" algn="l">
              <a:lnSpc>
                <a:spcPts val="1700"/>
              </a:lnSpc>
              <a:buSzPct val="100000"/>
              <a:buChar char="•"/>
            </a:pPr>
            <a:r>
              <a:rPr lang="en-US" sz="1050" dirty="0">
                <a:solidFill>
                  <a:srgbClr val="000000"/>
                </a:solidFill>
                <a:latin typeface="Inter" pitchFamily="34" charset="0"/>
                <a:ea typeface="Inter" pitchFamily="34" charset="-122"/>
                <a:cs typeface="Inter" pitchFamily="34" charset="-120"/>
              </a:rPr>
              <a:t>Insulated boots with good traction</a:t>
            </a:r>
            <a:endParaRPr lang="en-US" sz="1050" dirty="0"/>
          </a:p>
        </p:txBody>
      </p:sp>
      <p:sp>
        <p:nvSpPr>
          <p:cNvPr id="12" name="Text 10"/>
          <p:cNvSpPr/>
          <p:nvPr/>
        </p:nvSpPr>
        <p:spPr>
          <a:xfrm>
            <a:off x="735925" y="4000024"/>
            <a:ext cx="6412587" cy="218599"/>
          </a:xfrm>
          <a:prstGeom prst="rect">
            <a:avLst/>
          </a:prstGeom>
          <a:noFill/>
          <a:ln/>
        </p:spPr>
        <p:txBody>
          <a:bodyPr wrap="none" lIns="0" tIns="0" rIns="0" bIns="0" rtlCol="0" anchor="t"/>
          <a:lstStyle/>
          <a:p>
            <a:pPr marL="342900" indent="-342900" algn="l">
              <a:lnSpc>
                <a:spcPts val="1700"/>
              </a:lnSpc>
              <a:buSzPct val="100000"/>
              <a:buChar char="•"/>
            </a:pPr>
            <a:r>
              <a:rPr lang="en-US" sz="1050" dirty="0">
                <a:solidFill>
                  <a:srgbClr val="000000"/>
                </a:solidFill>
                <a:latin typeface="Inter" pitchFamily="34" charset="0"/>
                <a:ea typeface="Inter" pitchFamily="34" charset="-122"/>
                <a:cs typeface="Inter" pitchFamily="34" charset="-120"/>
              </a:rPr>
              <a:t>Warm hat, scarf, gloves, and thick socks</a:t>
            </a:r>
            <a:endParaRPr lang="en-US" sz="1050" dirty="0"/>
          </a:p>
        </p:txBody>
      </p:sp>
      <p:sp>
        <p:nvSpPr>
          <p:cNvPr id="13" name="Text 11"/>
          <p:cNvSpPr/>
          <p:nvPr/>
        </p:nvSpPr>
        <p:spPr>
          <a:xfrm>
            <a:off x="735925" y="4266367"/>
            <a:ext cx="6412587" cy="218599"/>
          </a:xfrm>
          <a:prstGeom prst="rect">
            <a:avLst/>
          </a:prstGeom>
          <a:noFill/>
          <a:ln/>
        </p:spPr>
        <p:txBody>
          <a:bodyPr wrap="none" lIns="0" tIns="0" rIns="0" bIns="0" rtlCol="0" anchor="t"/>
          <a:lstStyle/>
          <a:p>
            <a:pPr marL="342900" indent="-342900" algn="l">
              <a:lnSpc>
                <a:spcPts val="1700"/>
              </a:lnSpc>
              <a:buSzPct val="100000"/>
              <a:buChar char="•"/>
            </a:pPr>
            <a:r>
              <a:rPr lang="en-US" sz="1050" dirty="0">
                <a:solidFill>
                  <a:srgbClr val="000000"/>
                </a:solidFill>
                <a:latin typeface="Inter" pitchFamily="34" charset="0"/>
                <a:ea typeface="Inter" pitchFamily="34" charset="-122"/>
                <a:cs typeface="Inter" pitchFamily="34" charset="-120"/>
              </a:rPr>
              <a:t>Indoor footwear for accommodations</a:t>
            </a:r>
            <a:endParaRPr lang="en-US" sz="1050" dirty="0"/>
          </a:p>
        </p:txBody>
      </p:sp>
      <p:pic>
        <p:nvPicPr>
          <p:cNvPr id="14" name="Image 0" descr="preencoded.png"/>
          <p:cNvPicPr>
            <a:picLocks noChangeAspect="1"/>
          </p:cNvPicPr>
          <p:nvPr/>
        </p:nvPicPr>
        <p:blipFill>
          <a:blip r:embed="rId3"/>
          <a:stretch>
            <a:fillRect/>
          </a:stretch>
        </p:blipFill>
        <p:spPr>
          <a:xfrm>
            <a:off x="7489508" y="1363861"/>
            <a:ext cx="6412587" cy="3096935"/>
          </a:xfrm>
          <a:prstGeom prst="rect">
            <a:avLst/>
          </a:prstGeom>
        </p:spPr>
      </p:pic>
      <p:sp>
        <p:nvSpPr>
          <p:cNvPr id="15" name="Text 12"/>
          <p:cNvSpPr/>
          <p:nvPr/>
        </p:nvSpPr>
        <p:spPr>
          <a:xfrm>
            <a:off x="7489508" y="4614505"/>
            <a:ext cx="1708428" cy="213479"/>
          </a:xfrm>
          <a:prstGeom prst="rect">
            <a:avLst/>
          </a:prstGeom>
          <a:noFill/>
          <a:ln/>
        </p:spPr>
        <p:txBody>
          <a:bodyPr wrap="none" lIns="0" tIns="0" rIns="0" bIns="0" rtlCol="0" anchor="t"/>
          <a:lstStyle/>
          <a:p>
            <a:pPr marL="0" indent="0" algn="l">
              <a:lnSpc>
                <a:spcPts val="1650"/>
              </a:lnSpc>
              <a:buNone/>
            </a:pPr>
            <a:r>
              <a:rPr lang="en-US" sz="1300" b="1" dirty="0">
                <a:solidFill>
                  <a:srgbClr val="3967C1"/>
                </a:solidFill>
                <a:latin typeface="Inter Bold" pitchFamily="34" charset="0"/>
                <a:ea typeface="Inter Bold" pitchFamily="34" charset="-122"/>
                <a:cs typeface="Inter Bold" pitchFamily="34" charset="-120"/>
              </a:rPr>
              <a:t>Health &amp; Safety</a:t>
            </a:r>
            <a:endParaRPr lang="en-US" sz="1300" dirty="0"/>
          </a:p>
        </p:txBody>
      </p:sp>
      <p:sp>
        <p:nvSpPr>
          <p:cNvPr id="16" name="Text 13"/>
          <p:cNvSpPr/>
          <p:nvPr/>
        </p:nvSpPr>
        <p:spPr>
          <a:xfrm>
            <a:off x="7489508" y="4964549"/>
            <a:ext cx="6412587" cy="218599"/>
          </a:xfrm>
          <a:prstGeom prst="rect">
            <a:avLst/>
          </a:prstGeom>
          <a:noFill/>
          <a:ln/>
        </p:spPr>
        <p:txBody>
          <a:bodyPr wrap="none" lIns="0" tIns="0" rIns="0" bIns="0" rtlCol="0" anchor="t"/>
          <a:lstStyle/>
          <a:p>
            <a:pPr marL="342900" indent="-342900" algn="l">
              <a:lnSpc>
                <a:spcPts val="1700"/>
              </a:lnSpc>
              <a:buSzPct val="100000"/>
              <a:buChar char="•"/>
            </a:pPr>
            <a:r>
              <a:rPr lang="en-US" sz="1050" dirty="0">
                <a:solidFill>
                  <a:srgbClr val="000000"/>
                </a:solidFill>
                <a:latin typeface="Inter" pitchFamily="34" charset="0"/>
                <a:ea typeface="Inter" pitchFamily="34" charset="-122"/>
                <a:cs typeface="Inter" pitchFamily="34" charset="-120"/>
              </a:rPr>
              <a:t>Prescription medications (in original packaging)</a:t>
            </a:r>
            <a:endParaRPr lang="en-US" sz="1050" dirty="0"/>
          </a:p>
        </p:txBody>
      </p:sp>
      <p:sp>
        <p:nvSpPr>
          <p:cNvPr id="17" name="Text 14"/>
          <p:cNvSpPr/>
          <p:nvPr/>
        </p:nvSpPr>
        <p:spPr>
          <a:xfrm>
            <a:off x="7489508" y="5230892"/>
            <a:ext cx="6412587" cy="218599"/>
          </a:xfrm>
          <a:prstGeom prst="rect">
            <a:avLst/>
          </a:prstGeom>
          <a:noFill/>
          <a:ln/>
        </p:spPr>
        <p:txBody>
          <a:bodyPr wrap="none" lIns="0" tIns="0" rIns="0" bIns="0" rtlCol="0" anchor="t"/>
          <a:lstStyle/>
          <a:p>
            <a:pPr marL="342900" indent="-342900" algn="l">
              <a:lnSpc>
                <a:spcPts val="1700"/>
              </a:lnSpc>
              <a:buSzPct val="100000"/>
              <a:buChar char="•"/>
            </a:pPr>
            <a:r>
              <a:rPr lang="en-US" sz="1050" dirty="0">
                <a:solidFill>
                  <a:srgbClr val="000000"/>
                </a:solidFill>
                <a:latin typeface="Inter" pitchFamily="34" charset="0"/>
                <a:ea typeface="Inter" pitchFamily="34" charset="-122"/>
                <a:cs typeface="Inter" pitchFamily="34" charset="-120"/>
              </a:rPr>
              <a:t>Lip balm and moisturiser for dry air</a:t>
            </a:r>
            <a:endParaRPr lang="en-US" sz="1050" dirty="0"/>
          </a:p>
        </p:txBody>
      </p:sp>
      <p:sp>
        <p:nvSpPr>
          <p:cNvPr id="18" name="Text 15"/>
          <p:cNvSpPr/>
          <p:nvPr/>
        </p:nvSpPr>
        <p:spPr>
          <a:xfrm>
            <a:off x="7489508" y="5497235"/>
            <a:ext cx="6412587" cy="218599"/>
          </a:xfrm>
          <a:prstGeom prst="rect">
            <a:avLst/>
          </a:prstGeom>
          <a:noFill/>
          <a:ln/>
        </p:spPr>
        <p:txBody>
          <a:bodyPr wrap="none" lIns="0" tIns="0" rIns="0" bIns="0" rtlCol="0" anchor="t"/>
          <a:lstStyle/>
          <a:p>
            <a:pPr marL="342900" indent="-342900" algn="l">
              <a:lnSpc>
                <a:spcPts val="1700"/>
              </a:lnSpc>
              <a:buSzPct val="100000"/>
              <a:buChar char="•"/>
            </a:pPr>
            <a:r>
              <a:rPr lang="en-US" sz="1050" dirty="0">
                <a:solidFill>
                  <a:srgbClr val="000000"/>
                </a:solidFill>
                <a:latin typeface="Inter" pitchFamily="34" charset="0"/>
                <a:ea typeface="Inter" pitchFamily="34" charset="-122"/>
                <a:cs typeface="Inter" pitchFamily="34" charset="-120"/>
              </a:rPr>
              <a:t>Basic first aid kit with cold remedies</a:t>
            </a:r>
            <a:endParaRPr lang="en-US" sz="1050" dirty="0"/>
          </a:p>
        </p:txBody>
      </p:sp>
      <p:sp>
        <p:nvSpPr>
          <p:cNvPr id="19" name="Text 16"/>
          <p:cNvSpPr/>
          <p:nvPr/>
        </p:nvSpPr>
        <p:spPr>
          <a:xfrm>
            <a:off x="7489508" y="5763578"/>
            <a:ext cx="6412587" cy="218599"/>
          </a:xfrm>
          <a:prstGeom prst="rect">
            <a:avLst/>
          </a:prstGeom>
          <a:noFill/>
          <a:ln/>
        </p:spPr>
        <p:txBody>
          <a:bodyPr wrap="none" lIns="0" tIns="0" rIns="0" bIns="0" rtlCol="0" anchor="t"/>
          <a:lstStyle/>
          <a:p>
            <a:pPr marL="342900" indent="-342900" algn="l">
              <a:lnSpc>
                <a:spcPts val="1700"/>
              </a:lnSpc>
              <a:buSzPct val="100000"/>
              <a:buChar char="•"/>
            </a:pPr>
            <a:r>
              <a:rPr lang="en-US" sz="1050" dirty="0">
                <a:solidFill>
                  <a:srgbClr val="000000"/>
                </a:solidFill>
                <a:latin typeface="Inter" pitchFamily="34" charset="0"/>
                <a:ea typeface="Inter" pitchFamily="34" charset="-122"/>
                <a:cs typeface="Inter" pitchFamily="34" charset="-120"/>
              </a:rPr>
              <a:t>Hand warmers and tissues</a:t>
            </a:r>
            <a:endParaRPr lang="en-US" sz="1050" dirty="0"/>
          </a:p>
        </p:txBody>
      </p:sp>
      <p:sp>
        <p:nvSpPr>
          <p:cNvPr id="20" name="Text 17"/>
          <p:cNvSpPr/>
          <p:nvPr/>
        </p:nvSpPr>
        <p:spPr>
          <a:xfrm>
            <a:off x="7489508" y="6118741"/>
            <a:ext cx="2415897" cy="213479"/>
          </a:xfrm>
          <a:prstGeom prst="rect">
            <a:avLst/>
          </a:prstGeom>
          <a:noFill/>
          <a:ln/>
        </p:spPr>
        <p:txBody>
          <a:bodyPr wrap="none" lIns="0" tIns="0" rIns="0" bIns="0" rtlCol="0" anchor="t"/>
          <a:lstStyle/>
          <a:p>
            <a:pPr marL="0" indent="0" algn="l">
              <a:lnSpc>
                <a:spcPts val="1650"/>
              </a:lnSpc>
              <a:buNone/>
            </a:pPr>
            <a:r>
              <a:rPr lang="en-US" sz="1300" b="1" dirty="0">
                <a:solidFill>
                  <a:srgbClr val="3967C1"/>
                </a:solidFill>
                <a:latin typeface="Inter Bold" pitchFamily="34" charset="0"/>
                <a:ea typeface="Inter Bold" pitchFamily="34" charset="-122"/>
                <a:cs typeface="Inter Bold" pitchFamily="34" charset="-120"/>
              </a:rPr>
              <a:t>Technology &amp; Practical Items</a:t>
            </a:r>
            <a:endParaRPr lang="en-US" sz="1300" dirty="0"/>
          </a:p>
        </p:txBody>
      </p:sp>
      <p:sp>
        <p:nvSpPr>
          <p:cNvPr id="21" name="Text 18"/>
          <p:cNvSpPr/>
          <p:nvPr/>
        </p:nvSpPr>
        <p:spPr>
          <a:xfrm>
            <a:off x="7489508" y="6468785"/>
            <a:ext cx="6412587" cy="218599"/>
          </a:xfrm>
          <a:prstGeom prst="rect">
            <a:avLst/>
          </a:prstGeom>
          <a:noFill/>
          <a:ln/>
        </p:spPr>
        <p:txBody>
          <a:bodyPr wrap="none" lIns="0" tIns="0" rIns="0" bIns="0" rtlCol="0" anchor="t"/>
          <a:lstStyle/>
          <a:p>
            <a:pPr marL="342900" indent="-342900" algn="l">
              <a:lnSpc>
                <a:spcPts val="1700"/>
              </a:lnSpc>
              <a:buSzPct val="100000"/>
              <a:buChar char="•"/>
            </a:pPr>
            <a:r>
              <a:rPr lang="en-US" sz="1050" dirty="0">
                <a:solidFill>
                  <a:srgbClr val="000000"/>
                </a:solidFill>
                <a:latin typeface="Inter" pitchFamily="34" charset="0"/>
                <a:ea typeface="Inter" pitchFamily="34" charset="-122"/>
                <a:cs typeface="Inter" pitchFamily="34" charset="-120"/>
              </a:rPr>
              <a:t>Universal power adapter</a:t>
            </a:r>
            <a:endParaRPr lang="en-US" sz="1050" dirty="0"/>
          </a:p>
        </p:txBody>
      </p:sp>
      <p:sp>
        <p:nvSpPr>
          <p:cNvPr id="22" name="Text 19"/>
          <p:cNvSpPr/>
          <p:nvPr/>
        </p:nvSpPr>
        <p:spPr>
          <a:xfrm>
            <a:off x="7489508" y="6735127"/>
            <a:ext cx="6412587" cy="218599"/>
          </a:xfrm>
          <a:prstGeom prst="rect">
            <a:avLst/>
          </a:prstGeom>
          <a:noFill/>
          <a:ln/>
        </p:spPr>
        <p:txBody>
          <a:bodyPr wrap="none" lIns="0" tIns="0" rIns="0" bIns="0" rtlCol="0" anchor="t"/>
          <a:lstStyle/>
          <a:p>
            <a:pPr marL="342900" indent="-342900" algn="l">
              <a:lnSpc>
                <a:spcPts val="1700"/>
              </a:lnSpc>
              <a:buSzPct val="100000"/>
              <a:buChar char="•"/>
            </a:pPr>
            <a:r>
              <a:rPr lang="en-US" sz="1050" dirty="0">
                <a:solidFill>
                  <a:srgbClr val="000000"/>
                </a:solidFill>
                <a:latin typeface="Inter" pitchFamily="34" charset="0"/>
                <a:ea typeface="Inter" pitchFamily="34" charset="-122"/>
                <a:cs typeface="Inter" pitchFamily="34" charset="-120"/>
              </a:rPr>
              <a:t>Insulated water bottle for hot drinks</a:t>
            </a:r>
            <a:endParaRPr lang="en-US" sz="1050" dirty="0"/>
          </a:p>
        </p:txBody>
      </p:sp>
      <p:sp>
        <p:nvSpPr>
          <p:cNvPr id="23" name="Text 20"/>
          <p:cNvSpPr/>
          <p:nvPr/>
        </p:nvSpPr>
        <p:spPr>
          <a:xfrm>
            <a:off x="7489508" y="7001470"/>
            <a:ext cx="6412587" cy="218599"/>
          </a:xfrm>
          <a:prstGeom prst="rect">
            <a:avLst/>
          </a:prstGeom>
          <a:noFill/>
          <a:ln/>
        </p:spPr>
        <p:txBody>
          <a:bodyPr wrap="none" lIns="0" tIns="0" rIns="0" bIns="0" rtlCol="0" anchor="t"/>
          <a:lstStyle/>
          <a:p>
            <a:pPr marL="342900" indent="-342900" algn="l">
              <a:lnSpc>
                <a:spcPts val="1700"/>
              </a:lnSpc>
              <a:buSzPct val="100000"/>
              <a:buChar char="•"/>
            </a:pPr>
            <a:r>
              <a:rPr lang="en-US" sz="1050" dirty="0">
                <a:solidFill>
                  <a:srgbClr val="000000"/>
                </a:solidFill>
                <a:latin typeface="Inter" pitchFamily="34" charset="0"/>
                <a:ea typeface="Inter" pitchFamily="34" charset="-122"/>
                <a:cs typeface="Inter" pitchFamily="34" charset="-120"/>
              </a:rPr>
              <a:t>Portable battery pack (cold drains batteries faster)</a:t>
            </a:r>
            <a:endParaRPr lang="en-US" sz="1050" dirty="0"/>
          </a:p>
        </p:txBody>
      </p:sp>
      <p:sp>
        <p:nvSpPr>
          <p:cNvPr id="24" name="Text 21"/>
          <p:cNvSpPr/>
          <p:nvPr/>
        </p:nvSpPr>
        <p:spPr>
          <a:xfrm>
            <a:off x="7489508" y="7267813"/>
            <a:ext cx="6412587" cy="218599"/>
          </a:xfrm>
          <a:prstGeom prst="rect">
            <a:avLst/>
          </a:prstGeom>
          <a:noFill/>
          <a:ln/>
        </p:spPr>
        <p:txBody>
          <a:bodyPr wrap="none" lIns="0" tIns="0" rIns="0" bIns="0" rtlCol="0" anchor="t"/>
          <a:lstStyle/>
          <a:p>
            <a:pPr marL="342900" indent="-342900" algn="l">
              <a:lnSpc>
                <a:spcPts val="1700"/>
              </a:lnSpc>
              <a:buSzPct val="100000"/>
              <a:buChar char="•"/>
            </a:pPr>
            <a:r>
              <a:rPr lang="en-US" sz="1050" dirty="0">
                <a:solidFill>
                  <a:srgbClr val="000000"/>
                </a:solidFill>
                <a:latin typeface="Inter" pitchFamily="34" charset="0"/>
                <a:ea typeface="Inter" pitchFamily="34" charset="-122"/>
                <a:cs typeface="Inter" pitchFamily="34" charset="-120"/>
              </a:rPr>
              <a:t>Umbrella and waterproof day pack</a:t>
            </a:r>
            <a:endParaRPr lang="en-US" sz="1050" dirty="0"/>
          </a:p>
        </p:txBody>
      </p:sp>
      <p:sp>
        <p:nvSpPr>
          <p:cNvPr id="25" name="Text 22"/>
          <p:cNvSpPr/>
          <p:nvPr/>
        </p:nvSpPr>
        <p:spPr>
          <a:xfrm>
            <a:off x="735925" y="7687866"/>
            <a:ext cx="13158549" cy="218599"/>
          </a:xfrm>
          <a:prstGeom prst="rect">
            <a:avLst/>
          </a:prstGeom>
          <a:noFill/>
          <a:ln/>
        </p:spPr>
        <p:txBody>
          <a:bodyPr wrap="none" lIns="0" tIns="0" rIns="0" bIns="0" rtlCol="0" anchor="t"/>
          <a:lstStyle/>
          <a:p>
            <a:pPr marL="0" indent="0" algn="l">
              <a:lnSpc>
                <a:spcPts val="1700"/>
              </a:lnSpc>
              <a:buNone/>
            </a:pPr>
            <a:r>
              <a:rPr lang="en-US" sz="1050" b="1" dirty="0">
                <a:solidFill>
                  <a:srgbClr val="000000"/>
                </a:solidFill>
                <a:latin typeface="Inter" pitchFamily="34" charset="0"/>
                <a:ea typeface="Inter" pitchFamily="34" charset="-122"/>
                <a:cs typeface="Inter" pitchFamily="34" charset="-120"/>
              </a:rPr>
              <a:t>Remember:</a:t>
            </a:r>
            <a:r>
              <a:rPr lang="en-US" sz="1050" dirty="0">
                <a:solidFill>
                  <a:srgbClr val="000000"/>
                </a:solidFill>
                <a:latin typeface="Inter" pitchFamily="34" charset="0"/>
                <a:ea typeface="Inter" pitchFamily="34" charset="-122"/>
                <a:cs typeface="Inter" pitchFamily="34" charset="-120"/>
              </a:rPr>
              <a:t> Dress in layers for varying indoor/outdoor temperatures! Consider purchasing winter items at your destination if luggage space is limited.</a:t>
            </a:r>
            <a:endParaRPr lang="en-US" sz="1050" dirty="0"/>
          </a:p>
        </p:txBody>
      </p:sp>
      <p:pic>
        <p:nvPicPr>
          <p:cNvPr id="26" name="Image 1" descr="preencoded.png"/>
          <p:cNvPicPr>
            <a:picLocks noChangeAspect="1"/>
          </p:cNvPicPr>
          <p:nvPr/>
        </p:nvPicPr>
        <p:blipFill>
          <a:blip r:embed="rId4"/>
          <a:stretch>
            <a:fillRect/>
          </a:stretch>
        </p:blipFill>
        <p:spPr>
          <a:xfrm>
            <a:off x="13281660" y="228600"/>
            <a:ext cx="1120140" cy="327660"/>
          </a:xfrm>
          <a:prstGeom prst="rect">
            <a:avLst/>
          </a:prstGeom>
        </p:spPr>
      </p:pic>
      <p:sp>
        <p:nvSpPr>
          <p:cNvPr id="27" name="Rectangle 26">
            <a:extLst>
              <a:ext uri="{FF2B5EF4-FFF2-40B4-BE49-F238E27FC236}">
                <a16:creationId xmlns:a16="http://schemas.microsoft.com/office/drawing/2014/main" id="{2D3CA0B6-DFBC-47BA-B976-BC7A707500B8}"/>
              </a:ext>
            </a:extLst>
          </p:cNvPr>
          <p:cNvSpPr/>
          <p:nvPr/>
        </p:nvSpPr>
        <p:spPr>
          <a:xfrm>
            <a:off x="12732026" y="7742583"/>
            <a:ext cx="1789044" cy="4174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TotalTime>
  <Words>1492</Words>
  <Application>Microsoft Office PowerPoint</Application>
  <PresentationFormat>Custom</PresentationFormat>
  <Paragraphs>191</Paragraphs>
  <Slides>14</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Inter Bold</vt:lpstr>
      <vt:lpstr>Inter</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lastModifiedBy>Sarah Argles</cp:lastModifiedBy>
  <cp:revision>3</cp:revision>
  <dcterms:created xsi:type="dcterms:W3CDTF">2025-07-04T03:34:09Z</dcterms:created>
  <dcterms:modified xsi:type="dcterms:W3CDTF">2025-07-04T04:40:26Z</dcterms:modified>
</cp:coreProperties>
</file>