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50" r:id="rId2"/>
    <p:sldMasterId id="2147483652" r:id="rId3"/>
    <p:sldMasterId id="2147483654" r:id="rId4"/>
    <p:sldMasterId id="2147483656" r:id="rId5"/>
  </p:sldMasterIdLst>
  <p:notesMasterIdLst>
    <p:notesMasterId r:id="rId18"/>
  </p:notesMasterIdLst>
  <p:sldIdLst>
    <p:sldId id="257" r:id="rId6"/>
    <p:sldId id="267" r:id="rId7"/>
    <p:sldId id="274" r:id="rId8"/>
    <p:sldId id="269" r:id="rId9"/>
    <p:sldId id="270" r:id="rId10"/>
    <p:sldId id="271" r:id="rId11"/>
    <p:sldId id="280" r:id="rId12"/>
    <p:sldId id="282" r:id="rId13"/>
    <p:sldId id="281" r:id="rId14"/>
    <p:sldId id="276" r:id="rId15"/>
    <p:sldId id="278" r:id="rId16"/>
    <p:sldId id="279" r:id="rId17"/>
  </p:sldIdLst>
  <p:sldSz cx="9144000" cy="6858000" type="screen4x3"/>
  <p:notesSz cx="6789738" cy="9929813"/>
  <p:defaultTextStyle>
    <a:defPPr>
      <a:defRPr lang="en-US"/>
    </a:defPPr>
    <a:lvl1pPr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1pPr>
    <a:lvl2pPr marL="4572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2pPr>
    <a:lvl3pPr marL="9144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3pPr>
    <a:lvl4pPr marL="13716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4pPr>
    <a:lvl5pPr marL="1828800" algn="ctr" rtl="0" fontAlgn="base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6786C"/>
    <a:srgbClr val="949598"/>
    <a:srgbClr val="39393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5101" autoAdjust="0"/>
  </p:normalViewPr>
  <p:slideViewPr>
    <p:cSldViewPr>
      <p:cViewPr varScale="1">
        <p:scale>
          <a:sx n="72" d="100"/>
          <a:sy n="72" d="100"/>
        </p:scale>
        <p:origin x="-21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29416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4112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0838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163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20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32925"/>
            <a:ext cx="294163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74" tIns="45487" rIns="90974" bIns="45487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fld id="{4A4BD8A2-2A01-41F2-91D8-7472B710A4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A0EC2D-EB74-4001-B16A-353E50274611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endParaRPr lang="en-AU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7113FD-7374-4C50-BBD7-976CC0DC196C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4FD04C-6989-4E43-A807-4E61DCDB3705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4378A4-AE6D-45A3-88A0-43DF459B39CC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96F778-B823-4F5A-A964-2290D254D590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6A3A7D8-F0E2-4517-ABF3-DEEDB45A40DA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2E043A-5F20-48FF-8024-5A5F218AB05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E519069-8D30-496F-A8AB-A1A629D9D0E7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  <a:defRPr/>
            </a:pPr>
            <a:endParaRPr lang="en-AU" dirty="0" smtClean="0">
              <a:ea typeface="ＭＳ Ｐゴシック" charset="-128"/>
            </a:endParaRPr>
          </a:p>
          <a:p>
            <a:pPr>
              <a:defRPr/>
            </a:pPr>
            <a:endParaRPr lang="en-AU" dirty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7C216B-B7DA-429F-B66F-0030C49A68EF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381DC0-016F-451E-94CE-5AACB3D47AD7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1"/>
            <a:endParaRPr lang="en-AU" smtClean="0">
              <a:latin typeface="Arial" pitchFamily="34" charset="0"/>
              <a:ea typeface="Arial" pitchFamily="34" charset="0"/>
              <a:cs typeface="Arial" pitchFamily="34" charset="0"/>
            </a:endParaRPr>
          </a:p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64BE20-72C4-42E7-AE92-99D9EEAFE3ED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  <a:p>
            <a:pPr>
              <a:buFontTx/>
              <a:buChar char="-"/>
            </a:pPr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  <a:p>
            <a:endParaRPr lang="en-AU" smtClean="0"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B9F2D0-0784-4832-BAB1-882FF4A8677F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395288" y="1412875"/>
            <a:ext cx="8389937" cy="23050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r>
              <a:rPr lang="en-US" sz="1800"/>
              <a:t>    </a:t>
            </a:r>
          </a:p>
        </p:txBody>
      </p:sp>
      <p:pic>
        <p:nvPicPr>
          <p:cNvPr id="5" name="Picture 14" descr="Monash_logo_rg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68300"/>
            <a:ext cx="41767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395288" y="944563"/>
            <a:ext cx="8389937" cy="541337"/>
            <a:chOff x="249" y="595"/>
            <a:chExt cx="5285" cy="341"/>
          </a:xfrm>
          <a:solidFill>
            <a:srgbClr val="76786C"/>
          </a:solidFill>
        </p:grpSpPr>
        <p:sp>
          <p:nvSpPr>
            <p:cNvPr id="7" name="Rectangle 31"/>
            <p:cNvSpPr>
              <a:spLocks noChangeArrowheads="1"/>
            </p:cNvSpPr>
            <p:nvPr/>
          </p:nvSpPr>
          <p:spPr bwMode="auto">
            <a:xfrm rot="2700000">
              <a:off x="691" y="664"/>
              <a:ext cx="273" cy="2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ea typeface="Arial" charset="0"/>
              </a:endParaRPr>
            </a:p>
          </p:txBody>
        </p:sp>
        <p:sp>
          <p:nvSpPr>
            <p:cNvPr id="8" name="Rectangle 32"/>
            <p:cNvSpPr>
              <a:spLocks noChangeArrowheads="1"/>
            </p:cNvSpPr>
            <p:nvPr/>
          </p:nvSpPr>
          <p:spPr bwMode="auto">
            <a:xfrm>
              <a:off x="249" y="595"/>
              <a:ext cx="5285" cy="3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576000" tIns="46800" anchor="ctr"/>
            <a:lstStyle/>
            <a:p>
              <a:pPr algn="l">
                <a:spcBef>
                  <a:spcPct val="0"/>
                </a:spcBef>
                <a:defRPr/>
              </a:pPr>
              <a:r>
                <a:rPr lang="en-US" sz="1800" b="1">
                  <a:solidFill>
                    <a:schemeClr val="bg1"/>
                  </a:solidFill>
                  <a:latin typeface="Arial" charset="0"/>
                  <a:ea typeface="Arial" charset="0"/>
                </a:rPr>
                <a:t>Law</a:t>
              </a:r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71550" y="1557338"/>
            <a:ext cx="7813675" cy="1223962"/>
          </a:xfrm>
        </p:spPr>
        <p:txBody>
          <a:bodyPr tIns="45720"/>
          <a:lstStyle>
            <a:lvl1pPr>
              <a:defRPr sz="4200" b="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71550" y="2924175"/>
            <a:ext cx="7813675" cy="647700"/>
          </a:xfrm>
        </p:spPr>
        <p:txBody>
          <a:bodyPr tIns="45720"/>
          <a:lstStyle>
            <a:lvl1pPr marL="0" indent="0">
              <a:spcAft>
                <a:spcPct val="0"/>
              </a:spcAft>
              <a:buFont typeface="Wingdings" charset="2"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01844-6025-4799-87CD-1719DE052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9100" y="944563"/>
            <a:ext cx="2124075" cy="5472112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944563"/>
            <a:ext cx="6221412" cy="5472112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1EAA3-81D7-447C-A348-A8193229DB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395288" y="3681413"/>
            <a:ext cx="8389937" cy="2808287"/>
          </a:xfrm>
          <a:prstGeom prst="rect">
            <a:avLst/>
          </a:prstGeom>
          <a:solidFill>
            <a:srgbClr val="949598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395288" y="1412875"/>
            <a:ext cx="8389937" cy="230505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defRPr/>
            </a:pPr>
            <a:r>
              <a:rPr lang="en-US" sz="1800"/>
              <a:t>    </a:t>
            </a:r>
          </a:p>
        </p:txBody>
      </p:sp>
      <p:pic>
        <p:nvPicPr>
          <p:cNvPr id="6" name="Picture 27" descr="Monash_logo_rg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368300"/>
            <a:ext cx="41767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32"/>
          <p:cNvGrpSpPr>
            <a:grpSpLocks/>
          </p:cNvGrpSpPr>
          <p:nvPr/>
        </p:nvGrpSpPr>
        <p:grpSpPr bwMode="auto">
          <a:xfrm>
            <a:off x="395288" y="944563"/>
            <a:ext cx="8389937" cy="541337"/>
            <a:chOff x="249" y="595"/>
            <a:chExt cx="5285" cy="341"/>
          </a:xfrm>
          <a:solidFill>
            <a:srgbClr val="76786C"/>
          </a:solidFill>
        </p:grpSpPr>
        <p:sp>
          <p:nvSpPr>
            <p:cNvPr id="8" name="Rectangle 30"/>
            <p:cNvSpPr>
              <a:spLocks noChangeArrowheads="1"/>
            </p:cNvSpPr>
            <p:nvPr/>
          </p:nvSpPr>
          <p:spPr bwMode="auto">
            <a:xfrm rot="2700000">
              <a:off x="691" y="664"/>
              <a:ext cx="273" cy="27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ea typeface="Arial" charset="0"/>
              </a:endParaRPr>
            </a:p>
          </p:txBody>
        </p:sp>
        <p:sp>
          <p:nvSpPr>
            <p:cNvPr id="9" name="Rectangle 24"/>
            <p:cNvSpPr>
              <a:spLocks noChangeArrowheads="1"/>
            </p:cNvSpPr>
            <p:nvPr/>
          </p:nvSpPr>
          <p:spPr bwMode="auto">
            <a:xfrm>
              <a:off x="249" y="595"/>
              <a:ext cx="5285" cy="306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576000" tIns="46800" anchor="ctr"/>
            <a:lstStyle/>
            <a:p>
              <a:pPr algn="l">
                <a:spcBef>
                  <a:spcPct val="0"/>
                </a:spcBef>
                <a:defRPr/>
              </a:pPr>
              <a:r>
                <a:rPr lang="en-US" sz="1800" b="1">
                  <a:solidFill>
                    <a:schemeClr val="bg1"/>
                  </a:solidFill>
                  <a:latin typeface="Arial" charset="0"/>
                  <a:ea typeface="Arial" charset="0"/>
                </a:rPr>
                <a:t>Law</a:t>
              </a:r>
            </a:p>
          </p:txBody>
        </p:sp>
      </p:grpSp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550" y="1557338"/>
            <a:ext cx="7669213" cy="1470025"/>
          </a:xfrm>
        </p:spPr>
        <p:txBody>
          <a:bodyPr lIns="0" anchor="t"/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652963"/>
            <a:ext cx="7686675" cy="1752600"/>
          </a:xfrm>
        </p:spPr>
        <p:txBody>
          <a:bodyPr lIns="0" anchor="b"/>
          <a:lstStyle>
            <a:lvl1pPr marL="0" indent="0">
              <a:spcBef>
                <a:spcPct val="0"/>
              </a:spcBef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D28E93-33D7-418E-B2C8-58899DF9B0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DFFDD2-9889-46DA-B91D-48CD4CA68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DBE13-974B-48C9-93FE-E3E5EE009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351AB-E2F9-4210-8F1C-BEE181241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00FCA-2646-4686-8A66-EB8F0204B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6ED45-D553-4EB7-80D3-CC06A58315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8AB813-8E2D-4F86-B712-86848B5C8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0C66A-BCF4-4317-B21E-BB6CB0911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9D173C-A291-40CF-BCFA-A7DE030210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72E17-0F6D-435D-9D55-0624F9C29D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6063" y="333375"/>
            <a:ext cx="2090737" cy="579278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3850" y="333375"/>
            <a:ext cx="6119813" cy="579278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F04F07-F919-4B14-B831-93F85ECBCC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80DBC2-164E-41E7-858B-9D0303DF5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0CE92-539B-49A9-9D36-40D1176B07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D8FAE-A3AD-40B5-BDB1-E25CE0080F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441465-F098-467E-B439-67ABD86C7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E59AC-D537-4EF8-99F2-A12D50426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ADE5C2-B330-4C50-A1F8-6DF3251438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46CBB4-3F3E-4D3C-9B70-D23DED5D27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A324B-4A26-4F73-AB4A-E9F9C7DD1D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990C1-E44E-420D-B497-9674F1676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75502-56CD-40E3-9141-C3CD93CFE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970DF-16AE-4500-B133-BA5280281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92263"/>
            <a:ext cx="2057400" cy="4533900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92263"/>
            <a:ext cx="6019800" cy="4533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608EB-7154-475E-B09B-EDAAB449DD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4F339-F0B6-40FF-8937-89BC01353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8C9A25-6A6B-4773-B413-E612576277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C2A3E5-9526-4AD5-9657-88705DAB11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663700"/>
            <a:ext cx="4117975" cy="4681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663700"/>
            <a:ext cx="4119562" cy="46815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CD201E-1E20-42B3-8E74-3C6ABFCD5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2E4EC-EE97-43A4-9EA5-F2380E0A30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7A1462-CBEA-46EB-9372-07E086252B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663700"/>
            <a:ext cx="4144962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2650" y="1663700"/>
            <a:ext cx="4144963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DEDFF-7895-4467-B256-EB586F402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F2A03-A672-492A-AB09-394750067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DC283-9FF0-4DA3-892D-88D81047A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52500-19D5-4216-ADCF-4CB1E1F7A6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6CAE9-8A82-4B1E-B0B0-29DEF0FE33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8138" y="944563"/>
            <a:ext cx="2097087" cy="540067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944563"/>
            <a:ext cx="6140450" cy="540067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D3C32-54B8-42A1-AB62-AB76AFF089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4A7D3-44F1-46F9-B871-EBACEDD99B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31AE8-E831-4FB8-8438-C2BBCB2CF9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81568-AF4D-4410-8B3F-39D84D9A32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288" y="1663700"/>
            <a:ext cx="4117975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5663" y="1663700"/>
            <a:ext cx="4119562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3DC0D2-0722-4A62-9C43-EA8C9FBBFC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3F199-16E8-4B22-8310-3AE2790F5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15ED7-BD39-4A2A-8E95-2CE2C2E327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E0BFA-2A04-462B-83D6-D96ADB13A5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1355C2-B6A2-4066-AE2C-3988AC79EA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A7C85-58A3-4E8B-AB12-E400BBA2C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A337D-0966-420B-8339-CA3B4DB1C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79030B-4F16-439C-A94E-87CDD07D04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8138" y="944563"/>
            <a:ext cx="2097087" cy="5472112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944563"/>
            <a:ext cx="6140450" cy="5472112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E0233-E52C-4985-AEA4-4ACE7A9C4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94115F-92E9-4259-9698-6A2F238EC6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1323A0-7CB5-4574-A4EF-7A0450761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224D3A-87B5-444C-8F91-556CC52E87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AU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9A593-7347-4580-8CF0-E37BA2A8D1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944563"/>
            <a:ext cx="8208962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663700"/>
            <a:ext cx="8442325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45363" y="6542088"/>
            <a:ext cx="119697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542088"/>
            <a:ext cx="453707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b="1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5688" y="6542088"/>
            <a:ext cx="144462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9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F4CC53A1-4486-4F60-8867-64737BEE8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13" descr="Monash_logo_rg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6489700"/>
            <a:ext cx="1800225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Line 18"/>
          <p:cNvSpPr>
            <a:spLocks noChangeShapeType="1"/>
          </p:cNvSpPr>
          <p:nvPr/>
        </p:nvSpPr>
        <p:spPr bwMode="auto">
          <a:xfrm>
            <a:off x="8624888" y="6546850"/>
            <a:ext cx="0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AU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95288" y="368300"/>
            <a:ext cx="8389937" cy="417513"/>
            <a:chOff x="249" y="232"/>
            <a:chExt cx="5285" cy="263"/>
          </a:xfrm>
          <a:solidFill>
            <a:srgbClr val="76786C"/>
          </a:solidFill>
        </p:grpSpPr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249" y="232"/>
              <a:ext cx="5285" cy="2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Arial" charset="0"/>
              </a:endParaRPr>
            </a:p>
          </p:txBody>
        </p:sp>
        <p:sp>
          <p:nvSpPr>
            <p:cNvPr id="1052" name="Rectangle 28"/>
            <p:cNvSpPr>
              <a:spLocks noChangeArrowheads="1"/>
            </p:cNvSpPr>
            <p:nvPr/>
          </p:nvSpPr>
          <p:spPr bwMode="auto">
            <a:xfrm rot="2700000">
              <a:off x="409" y="314"/>
              <a:ext cx="182" cy="18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ea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8" r:id="rId1"/>
    <p:sldLayoutId id="2147484225" r:id="rId2"/>
    <p:sldLayoutId id="2147484226" r:id="rId3"/>
    <p:sldLayoutId id="2147484227" r:id="rId4"/>
    <p:sldLayoutId id="2147484228" r:id="rId5"/>
    <p:sldLayoutId id="2147484229" r:id="rId6"/>
    <p:sldLayoutId id="2147484230" r:id="rId7"/>
    <p:sldLayoutId id="2147484231" r:id="rId8"/>
    <p:sldLayoutId id="2147484232" r:id="rId9"/>
    <p:sldLayoutId id="2147484233" r:id="rId10"/>
    <p:sldLayoutId id="2147484234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265113" indent="-265113" algn="l" rtl="0" eaLnBrk="0" fontAlgn="base" hangingPunct="0">
        <a:spcBef>
          <a:spcPct val="0"/>
        </a:spcBef>
        <a:spcAft>
          <a:spcPts val="1200"/>
        </a:spcAft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901700" indent="-309563" algn="l" rtl="0" eaLnBrk="0" fontAlgn="base" hangingPunct="0">
        <a:spcBef>
          <a:spcPct val="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436688" indent="-331788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9335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3415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5pPr>
      <a:lvl6pPr marL="27987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6pPr>
      <a:lvl7pPr marL="32559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7pPr>
      <a:lvl8pPr marL="37131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8pPr>
      <a:lvl9pPr marL="41703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3850" y="3333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/>
            </a:lvl1pPr>
          </a:lstStyle>
          <a:p>
            <a:pPr>
              <a:defRPr/>
            </a:pPr>
            <a:fld id="{F834EB86-36E8-4E3D-BE90-AF65AC8355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9" r:id="rId1"/>
    <p:sldLayoutId id="2147484235" r:id="rId2"/>
    <p:sldLayoutId id="2147484236" r:id="rId3"/>
    <p:sldLayoutId id="2147484237" r:id="rId4"/>
    <p:sldLayoutId id="2147484238" r:id="rId5"/>
    <p:sldLayoutId id="2147484239" r:id="rId6"/>
    <p:sldLayoutId id="2147484240" r:id="rId7"/>
    <p:sldLayoutId id="2147484241" r:id="rId8"/>
    <p:sldLayoutId id="2147484242" r:id="rId9"/>
    <p:sldLayoutId id="2147484243" r:id="rId10"/>
    <p:sldLayoutId id="2147484244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207" name="Rectangle 23"/>
          <p:cNvSpPr>
            <a:spLocks noChangeArrowheads="1"/>
          </p:cNvSpPr>
          <p:nvPr/>
        </p:nvSpPr>
        <p:spPr bwMode="auto">
          <a:xfrm>
            <a:off x="395288" y="692150"/>
            <a:ext cx="8389937" cy="5653088"/>
          </a:xfrm>
          <a:prstGeom prst="rect">
            <a:avLst/>
          </a:prstGeom>
          <a:solidFill>
            <a:schemeClr val="bg1">
              <a:lumMod val="6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en-US">
              <a:latin typeface="Arial" charset="0"/>
              <a:ea typeface="Arial" charset="0"/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1592263"/>
            <a:ext cx="79565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95288" y="368300"/>
            <a:ext cx="8389937" cy="417513"/>
            <a:chOff x="249" y="232"/>
            <a:chExt cx="5285" cy="263"/>
          </a:xfrm>
          <a:solidFill>
            <a:srgbClr val="76786C"/>
          </a:solidFill>
        </p:grpSpPr>
        <p:sp>
          <p:nvSpPr>
            <p:cNvPr id="93192" name="Rectangle 8"/>
            <p:cNvSpPr>
              <a:spLocks noChangeArrowheads="1"/>
            </p:cNvSpPr>
            <p:nvPr/>
          </p:nvSpPr>
          <p:spPr bwMode="auto">
            <a:xfrm>
              <a:off x="249" y="232"/>
              <a:ext cx="5285" cy="205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Arial" charset="0"/>
              </a:endParaRPr>
            </a:p>
          </p:txBody>
        </p:sp>
        <p:sp>
          <p:nvSpPr>
            <p:cNvPr id="93193" name="Rectangle 9"/>
            <p:cNvSpPr>
              <a:spLocks noChangeArrowheads="1"/>
            </p:cNvSpPr>
            <p:nvPr/>
          </p:nvSpPr>
          <p:spPr bwMode="auto">
            <a:xfrm rot="2700000">
              <a:off x="409" y="314"/>
              <a:ext cx="182" cy="18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latin typeface="Arial" charset="0"/>
                <a:ea typeface="Arial" charset="0"/>
              </a:endParaRPr>
            </a:p>
          </p:txBody>
        </p:sp>
      </p:grpSp>
      <p:sp>
        <p:nvSpPr>
          <p:cNvPr id="9320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45363" y="6542088"/>
            <a:ext cx="119697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9320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542088"/>
            <a:ext cx="453707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b="1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9320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5688" y="6542088"/>
            <a:ext cx="144462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9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A408BE9-9AE1-4C7F-8488-4312B6BE8F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3080" name="Picture 20" descr="Monash_logo_rg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6489700"/>
            <a:ext cx="1800225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1" name="Line 21"/>
          <p:cNvSpPr>
            <a:spLocks noChangeShapeType="1"/>
          </p:cNvSpPr>
          <p:nvPr/>
        </p:nvSpPr>
        <p:spPr bwMode="auto">
          <a:xfrm>
            <a:off x="8624888" y="6546850"/>
            <a:ext cx="0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5" r:id="rId1"/>
    <p:sldLayoutId id="2147484246" r:id="rId2"/>
    <p:sldLayoutId id="2147484247" r:id="rId3"/>
    <p:sldLayoutId id="2147484248" r:id="rId4"/>
    <p:sldLayoutId id="2147484249" r:id="rId5"/>
    <p:sldLayoutId id="2147484250" r:id="rId6"/>
    <p:sldLayoutId id="2147484251" r:id="rId7"/>
    <p:sldLayoutId id="2147484252" r:id="rId8"/>
    <p:sldLayoutId id="2147484253" r:id="rId9"/>
    <p:sldLayoutId id="2147484254" r:id="rId10"/>
    <p:sldLayoutId id="214748425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2"/>
          <p:cNvSpPr>
            <a:spLocks noChangeArrowheads="1"/>
          </p:cNvSpPr>
          <p:nvPr/>
        </p:nvSpPr>
        <p:spPr bwMode="auto">
          <a:xfrm>
            <a:off x="0" y="0"/>
            <a:ext cx="9144000" cy="6345238"/>
          </a:xfrm>
          <a:prstGeom prst="rect">
            <a:avLst/>
          </a:prstGeom>
          <a:solidFill>
            <a:srgbClr val="76786C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944563"/>
            <a:ext cx="8101012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663700"/>
            <a:ext cx="8389937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2"/>
            <a:r>
              <a:rPr lang="en-US" smtClean="0"/>
              <a:t>Fourth level</a:t>
            </a:r>
          </a:p>
          <a:p>
            <a:pPr lvl="3"/>
            <a:r>
              <a:rPr lang="en-US" smtClean="0"/>
              <a:t>Fifth level</a:t>
            </a:r>
          </a:p>
        </p:txBody>
      </p:sp>
      <p:sp>
        <p:nvSpPr>
          <p:cNvPr id="1054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45363" y="6542088"/>
            <a:ext cx="119697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1054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542088"/>
            <a:ext cx="453707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b="1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5688" y="6542088"/>
            <a:ext cx="144462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9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D87568E-3B41-4D0B-BED9-8FEE7C9E66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4104" name="Picture 7" descr="Monash_logo_rg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6489700"/>
            <a:ext cx="1800225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5" name="Line 8"/>
          <p:cNvSpPr>
            <a:spLocks noChangeShapeType="1"/>
          </p:cNvSpPr>
          <p:nvPr/>
        </p:nvSpPr>
        <p:spPr bwMode="auto">
          <a:xfrm>
            <a:off x="8624888" y="6546850"/>
            <a:ext cx="0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AU"/>
          </a:p>
        </p:txBody>
      </p:sp>
      <p:grpSp>
        <p:nvGrpSpPr>
          <p:cNvPr id="4106" name="Group 9"/>
          <p:cNvGrpSpPr>
            <a:grpSpLocks/>
          </p:cNvGrpSpPr>
          <p:nvPr/>
        </p:nvGrpSpPr>
        <p:grpSpPr bwMode="auto">
          <a:xfrm>
            <a:off x="395288" y="368300"/>
            <a:ext cx="8389937" cy="417513"/>
            <a:chOff x="249" y="232"/>
            <a:chExt cx="5285" cy="263"/>
          </a:xfrm>
        </p:grpSpPr>
        <p:sp>
          <p:nvSpPr>
            <p:cNvPr id="4107" name="Rectangle 10"/>
            <p:cNvSpPr>
              <a:spLocks noChangeArrowheads="1"/>
            </p:cNvSpPr>
            <p:nvPr/>
          </p:nvSpPr>
          <p:spPr bwMode="auto">
            <a:xfrm>
              <a:off x="249" y="232"/>
              <a:ext cx="5285" cy="20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Rectangle 11"/>
            <p:cNvSpPr>
              <a:spLocks noChangeArrowheads="1"/>
            </p:cNvSpPr>
            <p:nvPr/>
          </p:nvSpPr>
          <p:spPr bwMode="auto">
            <a:xfrm rot="2700000">
              <a:off x="403" y="314"/>
              <a:ext cx="182" cy="18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56" r:id="rId1"/>
    <p:sldLayoutId id="2147484257" r:id="rId2"/>
    <p:sldLayoutId id="2147484258" r:id="rId3"/>
    <p:sldLayoutId id="2147484259" r:id="rId4"/>
    <p:sldLayoutId id="2147484260" r:id="rId5"/>
    <p:sldLayoutId id="2147484261" r:id="rId6"/>
    <p:sldLayoutId id="2147484262" r:id="rId7"/>
    <p:sldLayoutId id="2147484263" r:id="rId8"/>
    <p:sldLayoutId id="2147484264" r:id="rId9"/>
    <p:sldLayoutId id="2147484265" r:id="rId10"/>
    <p:sldLayoutId id="2147484266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Arial" charset="0"/>
          <a:cs typeface="Arial" charset="0"/>
        </a:defRPr>
      </a:lvl9pPr>
    </p:titleStyle>
    <p:bodyStyle>
      <a:lvl1pPr marL="265113" indent="-265113" algn="l" rtl="0" eaLnBrk="0" fontAlgn="base" hangingPunct="0">
        <a:spcBef>
          <a:spcPct val="0"/>
        </a:spcBef>
        <a:spcAft>
          <a:spcPts val="120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ea typeface="ＭＳ Ｐゴシック" charset="0"/>
          <a:cs typeface="+mn-cs"/>
        </a:defRPr>
      </a:lvl1pPr>
      <a:lvl2pPr marL="901700" indent="-309563" algn="l" rtl="0" eaLnBrk="0" fontAlgn="base" hangingPunct="0">
        <a:lnSpc>
          <a:spcPts val="2400"/>
        </a:lnSpc>
        <a:spcBef>
          <a:spcPct val="0"/>
        </a:spcBef>
        <a:spcAft>
          <a:spcPts val="1200"/>
        </a:spcAft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2pPr>
      <a:lvl3pPr marL="1436688" indent="-331788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  <a:cs typeface="+mn-cs"/>
        </a:defRPr>
      </a:lvl3pPr>
      <a:lvl4pPr marL="19335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4pPr>
      <a:lvl5pPr marL="23415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5pPr>
      <a:lvl6pPr marL="27987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6pPr>
      <a:lvl7pPr marL="32559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7pPr>
      <a:lvl8pPr marL="37131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8pPr>
      <a:lvl9pPr marL="41703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4"/>
          <p:cNvSpPr>
            <a:spLocks noChangeArrowheads="1"/>
          </p:cNvSpPr>
          <p:nvPr/>
        </p:nvSpPr>
        <p:spPr bwMode="auto">
          <a:xfrm>
            <a:off x="0" y="0"/>
            <a:ext cx="9144000" cy="63452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4213" y="944563"/>
            <a:ext cx="8101012" cy="61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288" y="1663700"/>
            <a:ext cx="8389937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2"/>
            <a:r>
              <a:rPr lang="en-US" smtClean="0"/>
              <a:t>Fourth level</a:t>
            </a:r>
          </a:p>
          <a:p>
            <a:pPr lvl="3"/>
            <a:r>
              <a:rPr 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45363" y="6542088"/>
            <a:ext cx="119697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28th February 2011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00338" y="6542088"/>
            <a:ext cx="4537075" cy="14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b="1">
                <a:latin typeface="Arial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Presentation title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75688" y="6542088"/>
            <a:ext cx="144462" cy="122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9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6E9B374-F5CF-4E9F-80E0-1F80E41E48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5128" name="Picture 8" descr="Monash_logo_rgb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57188" y="6489700"/>
            <a:ext cx="1800225" cy="20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9" name="Line 9"/>
          <p:cNvSpPr>
            <a:spLocks noChangeShapeType="1"/>
          </p:cNvSpPr>
          <p:nvPr/>
        </p:nvSpPr>
        <p:spPr bwMode="auto">
          <a:xfrm>
            <a:off x="8624888" y="6546850"/>
            <a:ext cx="0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AU"/>
          </a:p>
        </p:txBody>
      </p:sp>
      <p:grpSp>
        <p:nvGrpSpPr>
          <p:cNvPr id="5130" name="Group 10"/>
          <p:cNvGrpSpPr>
            <a:grpSpLocks/>
          </p:cNvGrpSpPr>
          <p:nvPr/>
        </p:nvGrpSpPr>
        <p:grpSpPr bwMode="auto">
          <a:xfrm>
            <a:off x="395288" y="368300"/>
            <a:ext cx="8389937" cy="417513"/>
            <a:chOff x="249" y="232"/>
            <a:chExt cx="5285" cy="263"/>
          </a:xfrm>
        </p:grpSpPr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249" y="232"/>
              <a:ext cx="5285" cy="20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 rot="2700000">
              <a:off x="403" y="314"/>
              <a:ext cx="182" cy="181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76" r:id="rId10"/>
    <p:sldLayoutId id="2147484277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  <a:ea typeface="Arial" charset="0"/>
          <a:cs typeface="Arial" charset="0"/>
        </a:defRPr>
      </a:lvl9pPr>
    </p:titleStyle>
    <p:bodyStyle>
      <a:lvl1pPr marL="265113" indent="-265113" algn="l" rtl="0" eaLnBrk="0" fontAlgn="base" hangingPunct="0">
        <a:lnSpc>
          <a:spcPts val="2400"/>
        </a:lnSpc>
        <a:spcBef>
          <a:spcPct val="0"/>
        </a:spcBef>
        <a:spcAft>
          <a:spcPts val="1200"/>
        </a:spcAft>
        <a:buFont typeface="Wingdings" pitchFamily="2" charset="2"/>
        <a:buChar char="§"/>
        <a:defRPr sz="2000">
          <a:solidFill>
            <a:schemeClr val="bg1"/>
          </a:solidFill>
          <a:latin typeface="+mn-lt"/>
          <a:ea typeface="ＭＳ Ｐゴシック" charset="0"/>
          <a:cs typeface="+mn-cs"/>
        </a:defRPr>
      </a:lvl1pPr>
      <a:lvl2pPr marL="901700" indent="-309563" algn="l" rtl="0" eaLnBrk="0" fontAlgn="base" hangingPunct="0">
        <a:lnSpc>
          <a:spcPts val="2400"/>
        </a:lnSpc>
        <a:spcBef>
          <a:spcPct val="0"/>
        </a:spcBef>
        <a:spcAft>
          <a:spcPts val="1000"/>
        </a:spcAft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2pPr>
      <a:lvl3pPr marL="1436688" indent="-331788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bg1"/>
          </a:solidFill>
          <a:latin typeface="+mn-lt"/>
          <a:ea typeface="+mn-ea"/>
          <a:cs typeface="+mn-cs"/>
        </a:defRPr>
      </a:lvl3pPr>
      <a:lvl4pPr marL="1933575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  <a:ea typeface="+mn-ea"/>
          <a:cs typeface="+mn-cs"/>
        </a:defRPr>
      </a:lvl4pPr>
      <a:lvl5pPr marL="2341563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5pPr>
      <a:lvl6pPr marL="27987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6pPr>
      <a:lvl7pPr marL="32559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7pPr>
      <a:lvl8pPr marL="37131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8pPr>
      <a:lvl9pPr marL="4170363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Helvetica" charset="0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971550" y="1557338"/>
            <a:ext cx="7669213" cy="2916237"/>
          </a:xfrm>
        </p:spPr>
        <p:txBody>
          <a:bodyPr/>
          <a:lstStyle/>
          <a:p>
            <a:pPr eaLnBrk="1" hangingPunct="1"/>
            <a:r>
              <a:rPr lang="en-AU" smtClean="0">
                <a:ea typeface="ＭＳ Ｐゴシック" charset="-128"/>
              </a:rPr>
              <a:t>Human Rights and Respect in Prisons</a:t>
            </a:r>
            <a:br>
              <a:rPr lang="en-AU" smtClean="0">
                <a:ea typeface="ＭＳ Ｐゴシック" charset="-128"/>
              </a:rPr>
            </a:br>
            <a:r>
              <a:rPr lang="en-AU" smtClean="0">
                <a:ea typeface="ＭＳ Ｐゴシック" charset="-128"/>
              </a:rPr>
              <a:t/>
            </a:r>
            <a:br>
              <a:rPr lang="en-AU" smtClean="0">
                <a:ea typeface="ＭＳ Ｐゴシック" charset="-128"/>
              </a:rPr>
            </a:br>
            <a:r>
              <a:rPr lang="en-AU" smtClean="0">
                <a:ea typeface="ＭＳ Ｐゴシック" charset="-128"/>
              </a:rPr>
              <a:t/>
            </a:r>
            <a:br>
              <a:rPr lang="en-AU" smtClean="0">
                <a:ea typeface="ＭＳ Ｐゴシック" charset="-128"/>
              </a:rPr>
            </a:br>
            <a:r>
              <a:rPr lang="en-AU" sz="3200" smtClean="0">
                <a:ea typeface="ＭＳ Ｐゴシック" charset="-128"/>
              </a:rPr>
              <a:t>Implementing Human Rights in Closed Environments Conference</a:t>
            </a:r>
            <a:endParaRPr lang="en-US" sz="3200" smtClean="0">
              <a:ea typeface="ＭＳ Ｐゴシック" charset="-128"/>
            </a:endParaRP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358775" y="4652963"/>
            <a:ext cx="7686675" cy="1752600"/>
          </a:xfrm>
        </p:spPr>
        <p:txBody>
          <a:bodyPr/>
          <a:lstStyle/>
          <a:p>
            <a:r>
              <a:rPr lang="en-AU" sz="2000" b="1" smtClean="0">
                <a:ea typeface="ＭＳ Ｐゴシック" charset="-128"/>
              </a:rPr>
              <a:t>Dr Bronwyn Naylor </a:t>
            </a:r>
          </a:p>
          <a:p>
            <a:r>
              <a:rPr lang="en-AU" sz="2000" i="1" smtClean="0">
                <a:ea typeface="ＭＳ Ｐゴシック" charset="-128"/>
              </a:rPr>
              <a:t>Associate Professor, Law Faculty, Monash University, Victoria </a:t>
            </a:r>
            <a:endParaRPr lang="en-US" sz="2000" smtClean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>
                <a:ea typeface="ＭＳ Ｐゴシック" charset="-128"/>
              </a:rPr>
              <a:t>The meaning of ‘human rights’ 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23850" y="1520825"/>
            <a:ext cx="8442325" cy="4752975"/>
          </a:xfrm>
        </p:spPr>
        <p:txBody>
          <a:bodyPr/>
          <a:lstStyle/>
          <a:p>
            <a:r>
              <a:rPr lang="en-AU" sz="2400" smtClean="0">
                <a:ea typeface="ＭＳ Ｐゴシック" charset="-128"/>
              </a:rPr>
              <a:t>Meanings</a:t>
            </a:r>
          </a:p>
          <a:p>
            <a:pPr lvl="1">
              <a:lnSpc>
                <a:spcPct val="150000"/>
              </a:lnSpc>
            </a:pPr>
            <a:r>
              <a:rPr lang="en-AU" sz="2200" smtClean="0">
                <a:ea typeface="ＭＳ Ｐゴシック" charset="-128"/>
              </a:rPr>
              <a:t>A ‘rights’ claim with international legitimacy (prisoner)</a:t>
            </a:r>
          </a:p>
          <a:p>
            <a:pPr lvl="1">
              <a:lnSpc>
                <a:spcPct val="150000"/>
              </a:lnSpc>
            </a:pPr>
            <a:r>
              <a:rPr lang="en-AU" sz="2200" smtClean="0">
                <a:ea typeface="ＭＳ Ｐゴシック" charset="-128"/>
              </a:rPr>
              <a:t>A threat/lever to use to obtain response (prisoner)</a:t>
            </a:r>
          </a:p>
          <a:p>
            <a:pPr lvl="1">
              <a:lnSpc>
                <a:spcPct val="150000"/>
              </a:lnSpc>
            </a:pPr>
            <a:r>
              <a:rPr lang="en-AU" sz="2200" smtClean="0">
                <a:ea typeface="ＭＳ Ｐゴシック" charset="-128"/>
              </a:rPr>
              <a:t>An extra compliance requirement (staff)</a:t>
            </a:r>
          </a:p>
          <a:p>
            <a:pPr lvl="1">
              <a:lnSpc>
                <a:spcPct val="150000"/>
              </a:lnSpc>
            </a:pPr>
            <a:r>
              <a:rPr lang="en-AU" sz="2200" smtClean="0">
                <a:ea typeface="ＭＳ Ｐゴシック" charset="-128"/>
              </a:rPr>
              <a:t>A claim to unmerited entitlement (staff);</a:t>
            </a:r>
          </a:p>
          <a:p>
            <a:pPr lvl="1">
              <a:lnSpc>
                <a:spcPct val="150000"/>
              </a:lnSpc>
            </a:pPr>
            <a:r>
              <a:rPr lang="en-AU" sz="2200" smtClean="0">
                <a:ea typeface="ＭＳ Ｐゴシック" charset="-128"/>
              </a:rPr>
              <a:t>Staff rights being overridden by prisoner rights (staff);</a:t>
            </a:r>
          </a:p>
          <a:p>
            <a:pPr lvl="1">
              <a:lnSpc>
                <a:spcPct val="150000"/>
              </a:lnSpc>
            </a:pPr>
            <a:r>
              <a:rPr lang="en-AU" sz="2200" smtClean="0">
                <a:ea typeface="ＭＳ Ｐゴシック" charset="-128"/>
              </a:rPr>
              <a:t>Meaningless – ‘security always wins’ (prisoner)</a:t>
            </a:r>
          </a:p>
          <a:p>
            <a:pPr lvl="1">
              <a:lnSpc>
                <a:spcPct val="150000"/>
              </a:lnSpc>
            </a:pPr>
            <a:r>
              <a:rPr lang="en-AU" sz="2200" smtClean="0">
                <a:ea typeface="ＭＳ Ｐゴシック" charset="-128"/>
              </a:rPr>
              <a:t>Meaningless – no means of enforcement (prisoner);</a:t>
            </a:r>
          </a:p>
          <a:p>
            <a:pPr lvl="1">
              <a:lnSpc>
                <a:spcPct val="150000"/>
              </a:lnSpc>
            </a:pPr>
            <a:r>
              <a:rPr lang="en-AU" sz="2200" smtClean="0">
                <a:ea typeface="ＭＳ Ｐゴシック" charset="-128"/>
              </a:rPr>
              <a:t>Increased formal access to management but only for unchallenging requests (prisoner)</a:t>
            </a:r>
          </a:p>
          <a:p>
            <a:pPr lvl="1"/>
            <a:endParaRPr lang="en-AU" smtClean="0">
              <a:ea typeface="ＭＳ Ｐゴシック" charset="-128"/>
            </a:endParaRPr>
          </a:p>
          <a:p>
            <a:endParaRPr lang="en-AU" smtClean="0">
              <a:ea typeface="ＭＳ Ｐゴシック" charset="-128"/>
            </a:endParaRP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BBE0E0F-FB3E-46AF-AE55-9D04B0802612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smtClean="0">
              <a:ea typeface="ＭＳ Ｐゴシック" charset="-128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mtClean="0">
                <a:ea typeface="ＭＳ Ｐゴシック" charset="-128"/>
              </a:rPr>
              <a:t>Language –  ‘Human Rights’ language not initially recognised by prisoners </a:t>
            </a:r>
          </a:p>
          <a:p>
            <a:r>
              <a:rPr lang="en-AU" smtClean="0">
                <a:ea typeface="ＭＳ Ｐゴシック" charset="-128"/>
              </a:rPr>
              <a:t>Language - ‘Healthy Prisons’ (posters in Victorian prison)</a:t>
            </a:r>
          </a:p>
          <a:p>
            <a:r>
              <a:rPr lang="en-AU" smtClean="0">
                <a:ea typeface="ＭＳ Ｐゴシック" charset="-128"/>
              </a:rPr>
              <a:t>Language – ‘choose respect’ (sign in regional WA prison)</a:t>
            </a:r>
          </a:p>
          <a:p>
            <a:r>
              <a:rPr lang="en-AU" smtClean="0">
                <a:ea typeface="ＭＳ Ｐゴシック" charset="-128"/>
              </a:rPr>
              <a:t>Disconnect between ‘human rights’ and management language  and the practical meaning of being treated with respect</a:t>
            </a:r>
          </a:p>
          <a:p>
            <a:endParaRPr lang="en-AU" smtClean="0">
              <a:ea typeface="ＭＳ Ｐゴシック" charset="-128"/>
            </a:endParaRPr>
          </a:p>
          <a:p>
            <a:r>
              <a:rPr lang="en-AU" smtClean="0">
                <a:ea typeface="ＭＳ Ｐゴシック" charset="-128"/>
              </a:rPr>
              <a:t>Prisoner access  to human rights information – some prisons provide; others query prisoner request for information.</a:t>
            </a:r>
          </a:p>
          <a:p>
            <a:endParaRPr lang="en-AU" smtClean="0">
              <a:ea typeface="ＭＳ Ｐゴシック" charset="-128"/>
            </a:endParaRPr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E1CB70-316C-411E-97C8-8993DB4C2EBA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smtClean="0">
              <a:ea typeface="ＭＳ Ｐゴシック" charset="-128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AU" sz="2400" dirty="0" smtClean="0">
                <a:ea typeface="ＭＳ Ｐゴシック" charset="-128"/>
              </a:rPr>
              <a:t>It’s not like outside... [there] if you brush it off, two minutes later you go on your way.  [Here] you’re constantly thinking about [it] think all day every day.</a:t>
            </a:r>
          </a:p>
          <a:p>
            <a:pPr>
              <a:defRPr/>
            </a:pPr>
            <a:r>
              <a:rPr lang="en-AU" sz="2400" dirty="0" smtClean="0">
                <a:ea typeface="ＭＳ Ｐゴシック" charset="-128"/>
              </a:rPr>
              <a:t>‘You need somewhere to let off steam – there is no privacy.’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AU" sz="2400" dirty="0" smtClean="0">
              <a:ea typeface="ＭＳ Ｐゴシック" charset="-128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AU" sz="2400" dirty="0" smtClean="0">
              <a:ea typeface="ＭＳ Ｐゴシック" charset="-128"/>
            </a:endParaRPr>
          </a:p>
          <a:p>
            <a:pPr>
              <a:defRPr/>
            </a:pPr>
            <a:r>
              <a:rPr lang="en-AU" sz="2400" dirty="0" smtClean="0">
                <a:ea typeface="ＭＳ Ｐゴシック" charset="-128"/>
              </a:rPr>
              <a:t>In the end - ‘I’m still human.’</a:t>
            </a:r>
          </a:p>
          <a:p>
            <a:pPr>
              <a:defRPr/>
            </a:pPr>
            <a:endParaRPr lang="en-AU" dirty="0" smtClean="0">
              <a:ea typeface="ＭＳ Ｐゴシック" charset="-128"/>
            </a:endParaRPr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3A8644-11FC-462C-A030-2EAA710164FE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>
                <a:ea typeface="ＭＳ Ｐゴシック" charset="-128"/>
              </a:rPr>
              <a:t>The research question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288" y="2168525"/>
            <a:ext cx="8442325" cy="4248150"/>
          </a:xfrm>
        </p:spPr>
        <p:txBody>
          <a:bodyPr/>
          <a:lstStyle/>
          <a:p>
            <a:r>
              <a:rPr lang="en-AU" sz="3600" smtClean="0">
                <a:ea typeface="ＭＳ Ｐゴシック" charset="-128"/>
              </a:rPr>
              <a:t>How can Human Rights be made part of the day to day practices of people running and living in closed environments?</a:t>
            </a:r>
          </a:p>
          <a:p>
            <a:endParaRPr lang="en-AU" smtClean="0">
              <a:ea typeface="ＭＳ Ｐゴシック" charset="-128"/>
            </a:endParaRPr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B98CBD-0C5B-4085-BF79-C14A43461225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>
                <a:ea typeface="ＭＳ Ｐゴシック" charset="-128"/>
              </a:rPr>
              <a:t>The prison-based research</a:t>
            </a:r>
            <a:br>
              <a:rPr lang="en-AU" smtClean="0">
                <a:ea typeface="ＭＳ Ｐゴシック" charset="-128"/>
              </a:rPr>
            </a:br>
            <a:r>
              <a:rPr lang="en-AU" smtClean="0">
                <a:ea typeface="ＭＳ Ｐゴシック" charset="-128"/>
              </a:rPr>
              <a:t/>
            </a:r>
            <a:br>
              <a:rPr lang="en-AU" smtClean="0">
                <a:ea typeface="ＭＳ Ｐゴシック" charset="-128"/>
              </a:rPr>
            </a:br>
            <a:endParaRPr lang="en-AU" smtClean="0">
              <a:ea typeface="ＭＳ Ｐゴシック" charset="-128"/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AU" u="sng" smtClean="0">
                <a:ea typeface="ＭＳ Ｐゴシック" charset="-128"/>
              </a:rPr>
              <a:t>Victoria and Western Australia</a:t>
            </a:r>
          </a:p>
          <a:p>
            <a:pPr>
              <a:buFont typeface="Wingdings" pitchFamily="2" charset="2"/>
              <a:buNone/>
            </a:pPr>
            <a:r>
              <a:rPr lang="en-AU" smtClean="0">
                <a:ea typeface="ＭＳ Ｐゴシック" charset="-128"/>
              </a:rPr>
              <a:t>Policy makers – interviews</a:t>
            </a:r>
          </a:p>
          <a:p>
            <a:pPr>
              <a:buFont typeface="Wingdings" pitchFamily="2" charset="2"/>
              <a:buNone/>
            </a:pPr>
            <a:r>
              <a:rPr lang="en-AU" smtClean="0">
                <a:ea typeface="ＭＳ Ｐゴシック" charset="-128"/>
              </a:rPr>
              <a:t>Prison Governors – interviews</a:t>
            </a:r>
          </a:p>
          <a:p>
            <a:pPr>
              <a:buFont typeface="Wingdings" pitchFamily="2" charset="2"/>
              <a:buNone/>
            </a:pPr>
            <a:r>
              <a:rPr lang="en-AU" smtClean="0">
                <a:ea typeface="ＭＳ Ｐゴシック" charset="-128"/>
              </a:rPr>
              <a:t>Staff – surveys</a:t>
            </a:r>
          </a:p>
          <a:p>
            <a:pPr>
              <a:buFont typeface="Wingdings" pitchFamily="2" charset="2"/>
              <a:buNone/>
            </a:pPr>
            <a:r>
              <a:rPr lang="en-AU" smtClean="0">
                <a:ea typeface="ＭＳ Ｐゴシック" charset="-128"/>
              </a:rPr>
              <a:t>Prisoners – focus groups</a:t>
            </a:r>
          </a:p>
          <a:p>
            <a:pPr>
              <a:buFont typeface="Wingdings" pitchFamily="2" charset="2"/>
              <a:buNone/>
            </a:pPr>
            <a:endParaRPr lang="en-AU" u="sng" smtClean="0">
              <a:ea typeface="ＭＳ Ｐゴシック" charset="-128"/>
            </a:endParaRPr>
          </a:p>
          <a:p>
            <a:pPr lvl="2">
              <a:lnSpc>
                <a:spcPct val="150000"/>
              </a:lnSpc>
              <a:buFont typeface="Wingdings" pitchFamily="2" charset="2"/>
              <a:buNone/>
            </a:pPr>
            <a:r>
              <a:rPr lang="en-AU" u="sng" smtClean="0">
                <a:ea typeface="ＭＳ Ｐゴシック" charset="-128"/>
              </a:rPr>
              <a:t>Questions:</a:t>
            </a: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en-AU" smtClean="0">
                <a:ea typeface="ＭＳ Ｐゴシック" charset="-128"/>
              </a:rPr>
              <a:t>Identifying important rights</a:t>
            </a: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en-AU" smtClean="0">
                <a:ea typeface="ＭＳ Ｐゴシック" charset="-128"/>
              </a:rPr>
              <a:t>Current practices/ policies</a:t>
            </a:r>
          </a:p>
          <a:p>
            <a:pPr lvl="2">
              <a:lnSpc>
                <a:spcPct val="150000"/>
              </a:lnSpc>
              <a:buFontTx/>
              <a:buChar char="-"/>
            </a:pPr>
            <a:r>
              <a:rPr lang="en-AU" smtClean="0">
                <a:ea typeface="ＭＳ Ｐゴシック" charset="-128"/>
              </a:rPr>
              <a:t>Culture change and training (management)</a:t>
            </a:r>
          </a:p>
          <a:p>
            <a:pPr>
              <a:buFont typeface="Wingdings" pitchFamily="2" charset="2"/>
              <a:buNone/>
            </a:pPr>
            <a:endParaRPr lang="en-AU" smtClean="0">
              <a:ea typeface="ＭＳ Ｐゴシック" charset="-128"/>
            </a:endParaRPr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A00E3B-6357-42A7-8E9B-518655A7733C}" type="slidenum">
              <a:rPr lang="en-US" smtClean="0"/>
              <a:pPr/>
              <a:t>3</a:t>
            </a:fld>
            <a:endParaRPr lang="en-US" smtClean="0"/>
          </a:p>
        </p:txBody>
      </p:sp>
      <p:pic>
        <p:nvPicPr>
          <p:cNvPr id="10247" name="Picture 6" descr="D:\Documents and Settings\bnaylor\Local Settings\Temporary Internet Files\Content.IE5\NP0QP2MF\MC900054709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72113" y="1916113"/>
            <a:ext cx="1836737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>
                <a:ea typeface="ＭＳ Ｐゴシック" charset="-128"/>
              </a:rPr>
              <a:t>Some preliminary themes – the prisoner voice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395288" y="2205038"/>
            <a:ext cx="8442325" cy="421163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AU" smtClean="0">
                <a:ea typeface="ＭＳ Ｐゴシック" charset="-128"/>
              </a:rPr>
              <a:t>‘</a:t>
            </a:r>
            <a:r>
              <a:rPr lang="en-AU" sz="2400" smtClean="0">
                <a:ea typeface="ＭＳ Ｐゴシック" charset="-128"/>
              </a:rPr>
              <a:t>We are in gaol but ...’</a:t>
            </a:r>
          </a:p>
          <a:p>
            <a:endParaRPr lang="en-AU" sz="2400" smtClean="0">
              <a:ea typeface="ＭＳ Ｐゴシック" charset="-128"/>
            </a:endParaRP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smtClean="0">
                <a:ea typeface="ＭＳ Ｐゴシック" charset="-128"/>
              </a:rPr>
              <a:t>Family visits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smtClean="0">
                <a:ea typeface="ＭＳ Ｐゴシック" charset="-128"/>
              </a:rPr>
              <a:t>Prison conditions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smtClean="0">
                <a:ea typeface="ＭＳ Ｐゴシック" charset="-128"/>
              </a:rPr>
              <a:t>Respect</a:t>
            </a:r>
          </a:p>
          <a:p>
            <a:pPr lvl="2">
              <a:lnSpc>
                <a:spcPct val="150000"/>
              </a:lnSpc>
            </a:pPr>
            <a:r>
              <a:rPr lang="en-AU" sz="2400" smtClean="0">
                <a:ea typeface="ＭＳ Ｐゴシック" charset="-128"/>
              </a:rPr>
              <a:t>Health care; staff relations; cultural understanding</a:t>
            </a:r>
          </a:p>
          <a:p>
            <a:pPr lvl="1">
              <a:lnSpc>
                <a:spcPct val="150000"/>
              </a:lnSpc>
              <a:buFont typeface="Wingdings" pitchFamily="2" charset="2"/>
              <a:buChar char="§"/>
            </a:pPr>
            <a:r>
              <a:rPr lang="en-AU" sz="2400" smtClean="0">
                <a:ea typeface="ＭＳ Ｐゴシック" charset="-128"/>
              </a:rPr>
              <a:t>Effective grievance and enforcement avenues</a:t>
            </a:r>
          </a:p>
          <a:p>
            <a:pPr>
              <a:buFont typeface="Wingdings" pitchFamily="2" charset="2"/>
              <a:buNone/>
            </a:pPr>
            <a:endParaRPr lang="en-AU" smtClean="0">
              <a:ea typeface="ＭＳ Ｐゴシック" charset="-128"/>
            </a:endParaRPr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1126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E447F7-7C94-48FF-BFFF-299601655352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>
                <a:ea typeface="ＭＳ Ｐゴシック" charset="-128"/>
              </a:rPr>
              <a:t>Family visits and contact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AU" smtClean="0">
                <a:ea typeface="ＭＳ Ｐゴシック" charset="-128"/>
              </a:rPr>
              <a:t>Not being able to touch/hug</a:t>
            </a:r>
          </a:p>
          <a:p>
            <a:pPr lvl="1"/>
            <a:r>
              <a:rPr lang="en-AU" smtClean="0">
                <a:ea typeface="ＭＳ Ｐゴシック" charset="-128"/>
              </a:rPr>
              <a:t>Strip searches</a:t>
            </a:r>
          </a:p>
          <a:p>
            <a:pPr lvl="1"/>
            <a:r>
              <a:rPr lang="en-AU" smtClean="0">
                <a:ea typeface="ＭＳ Ｐゴシック" charset="-128"/>
              </a:rPr>
              <a:t>Indigenous prisoner being held ‘out of country’</a:t>
            </a:r>
          </a:p>
          <a:p>
            <a:pPr lvl="1"/>
            <a:r>
              <a:rPr lang="en-AU" smtClean="0">
                <a:ea typeface="ＭＳ Ｐゴシック" charset="-128"/>
              </a:rPr>
              <a:t>Visitors being treated disrespectfully in some prisons</a:t>
            </a:r>
          </a:p>
          <a:p>
            <a:pPr lvl="2"/>
            <a:r>
              <a:rPr lang="en-AU" smtClean="0">
                <a:ea typeface="ＭＳ Ｐゴシック" charset="-128"/>
              </a:rPr>
              <a:t>There should be a ‘Right for your visitors to be treated humanely’</a:t>
            </a:r>
          </a:p>
          <a:p>
            <a:pPr lvl="1"/>
            <a:r>
              <a:rPr lang="en-AU" smtClean="0">
                <a:ea typeface="ＭＳ Ｐゴシック" charset="-128"/>
              </a:rPr>
              <a:t>In other prisons – good facilities for family interaction:</a:t>
            </a:r>
          </a:p>
          <a:p>
            <a:pPr lvl="2"/>
            <a:r>
              <a:rPr lang="en-AU" smtClean="0">
                <a:ea typeface="ＭＳ Ｐゴシック" charset="-128"/>
              </a:rPr>
              <a:t>‘you feel like you’re out in society’</a:t>
            </a:r>
          </a:p>
          <a:p>
            <a:pPr lvl="1"/>
            <a:endParaRPr lang="en-AU" smtClean="0">
              <a:ea typeface="ＭＳ Ｐゴシック" charset="-128"/>
            </a:endParaRPr>
          </a:p>
          <a:p>
            <a:endParaRPr lang="en-AU" smtClean="0">
              <a:ea typeface="ＭＳ Ｐゴシック" charset="-128"/>
            </a:endParaRPr>
          </a:p>
          <a:p>
            <a:endParaRPr lang="en-AU" smtClean="0">
              <a:ea typeface="ＭＳ Ｐゴシック" charset="-128"/>
            </a:endParaRPr>
          </a:p>
        </p:txBody>
      </p:sp>
      <p:sp>
        <p:nvSpPr>
          <p:cNvPr id="1229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1229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22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C7185AD-0D7C-4DBF-8E62-FB67F37AE3CD}" type="slidenum">
              <a:rPr lang="en-US" smtClean="0"/>
              <a:pPr/>
              <a:t>5</a:t>
            </a:fld>
            <a:endParaRPr lang="en-US" smtClean="0"/>
          </a:p>
        </p:txBody>
      </p:sp>
      <p:pic>
        <p:nvPicPr>
          <p:cNvPr id="12295" name="Picture 6" descr="family of prisoner.bmp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76938" y="4113213"/>
            <a:ext cx="2409825" cy="1893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>
                <a:ea typeface="ＭＳ Ｐゴシック" charset="-128"/>
              </a:rPr>
              <a:t>Prison conditions</a:t>
            </a:r>
            <a:br>
              <a:rPr lang="en-AU" smtClean="0">
                <a:ea typeface="ＭＳ Ｐゴシック" charset="-128"/>
              </a:rPr>
            </a:br>
            <a:endParaRPr lang="en-AU" smtClean="0">
              <a:ea typeface="ＭＳ Ｐゴシック" charset="-128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395288" y="1592263"/>
            <a:ext cx="8442325" cy="4824412"/>
          </a:xfrm>
        </p:spPr>
        <p:txBody>
          <a:bodyPr/>
          <a:lstStyle/>
          <a:p>
            <a:pPr lvl="1"/>
            <a:r>
              <a:rPr lang="en-AU" smtClean="0">
                <a:ea typeface="ＭＳ Ｐゴシック" charset="-128"/>
              </a:rPr>
              <a:t>Overcrowding </a:t>
            </a:r>
          </a:p>
          <a:p>
            <a:pPr lvl="1"/>
            <a:r>
              <a:rPr lang="en-AU" smtClean="0">
                <a:ea typeface="ＭＳ Ｐゴシック" charset="-128"/>
              </a:rPr>
              <a:t>Double bunking, smokers and non-smokers</a:t>
            </a:r>
          </a:p>
          <a:p>
            <a:pPr lvl="1"/>
            <a:r>
              <a:rPr lang="en-AU" smtClean="0">
                <a:ea typeface="ＭＳ Ｐゴシック" charset="-128"/>
              </a:rPr>
              <a:t>Heating/ cooling; airconditioning for staff but not prisoners in hot climates</a:t>
            </a:r>
          </a:p>
          <a:p>
            <a:pPr lvl="1"/>
            <a:r>
              <a:rPr lang="en-AU" smtClean="0">
                <a:ea typeface="ＭＳ Ｐゴシック" charset="-128"/>
              </a:rPr>
              <a:t>Court custody conditions</a:t>
            </a:r>
          </a:p>
          <a:p>
            <a:pPr lvl="2"/>
            <a:r>
              <a:rPr lang="en-AU" smtClean="0">
                <a:ea typeface="ＭＳ Ｐゴシック" charset="-128"/>
              </a:rPr>
              <a:t>Food; medication; facilities</a:t>
            </a:r>
          </a:p>
          <a:p>
            <a:pPr lvl="2"/>
            <a:r>
              <a:rPr lang="en-AU" smtClean="0">
                <a:ea typeface="ＭＳ Ｐゴシック" charset="-128"/>
              </a:rPr>
              <a:t>Ombudsman reports</a:t>
            </a:r>
          </a:p>
          <a:p>
            <a:pPr lvl="2"/>
            <a:r>
              <a:rPr lang="en-AU" smtClean="0">
                <a:ea typeface="ＭＳ Ｐゴシック" charset="-128"/>
              </a:rPr>
              <a:t>Consequent difficulties in focussing on court case </a:t>
            </a:r>
          </a:p>
          <a:p>
            <a:pPr lvl="2">
              <a:buFontTx/>
              <a:buNone/>
            </a:pPr>
            <a:endParaRPr lang="en-AU" smtClean="0">
              <a:ea typeface="ＭＳ Ｐゴシック" charset="-128"/>
            </a:endParaRPr>
          </a:p>
          <a:p>
            <a:pPr>
              <a:buFont typeface="Wingdings" pitchFamily="2" charset="2"/>
              <a:buNone/>
            </a:pPr>
            <a:endParaRPr lang="en-AU" smtClean="0">
              <a:ea typeface="ＭＳ Ｐゴシック" charset="-128"/>
            </a:endParaRPr>
          </a:p>
        </p:txBody>
      </p:sp>
      <p:sp>
        <p:nvSpPr>
          <p:cNvPr id="1331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33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5DF391-19DE-45F5-A06F-AF32AC8C5DB5}" type="slidenum">
              <a:rPr lang="en-US" smtClean="0"/>
              <a:pPr/>
              <a:t>6</a:t>
            </a:fld>
            <a:endParaRPr lang="en-US" smtClean="0"/>
          </a:p>
        </p:txBody>
      </p:sp>
      <p:pic>
        <p:nvPicPr>
          <p:cNvPr id="13319" name="Picture 6" descr="pic for pptMC900293832.WM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4938713"/>
            <a:ext cx="1862138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indent="-342900"/>
            <a:r>
              <a:rPr lang="en-AU" smtClean="0">
                <a:ea typeface="ＭＳ Ｐゴシック" charset="-128"/>
              </a:rPr>
              <a:t>Respect and humane treatment</a:t>
            </a:r>
            <a:br>
              <a:rPr lang="en-AU" smtClean="0">
                <a:ea typeface="ＭＳ Ｐゴシック" charset="-128"/>
              </a:rPr>
            </a:br>
            <a:endParaRPr lang="en-AU" smtClean="0">
              <a:ea typeface="ＭＳ Ｐゴシック" charset="-128"/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58775" y="1592263"/>
            <a:ext cx="8442325" cy="4752975"/>
          </a:xfrm>
        </p:spPr>
        <p:txBody>
          <a:bodyPr/>
          <a:lstStyle/>
          <a:p>
            <a:pPr marL="800100" lvl="2" indent="-265113">
              <a:spcAft>
                <a:spcPts val="1200"/>
              </a:spcAft>
              <a:buFont typeface="Wingdings" pitchFamily="2" charset="2"/>
              <a:buChar char="§"/>
            </a:pPr>
            <a:r>
              <a:rPr lang="en-AU" sz="2400" b="1" smtClean="0">
                <a:ea typeface="ＭＳ Ｐゴシック" charset="-128"/>
              </a:rPr>
              <a:t>Health care</a:t>
            </a:r>
          </a:p>
          <a:p>
            <a:pPr marL="1296988" lvl="3" indent="-265113">
              <a:spcAft>
                <a:spcPts val="1200"/>
              </a:spcAft>
              <a:buFont typeface="Wingdings" pitchFamily="2" charset="2"/>
              <a:buChar char="§"/>
            </a:pPr>
            <a:r>
              <a:rPr lang="en-AU" sz="2400" smtClean="0">
                <a:ea typeface="ＭＳ Ｐゴシック" charset="-128"/>
              </a:rPr>
              <a:t>Quality of medical treatment in prisons;</a:t>
            </a:r>
          </a:p>
          <a:p>
            <a:pPr marL="1296988" lvl="3" indent="-265113">
              <a:spcAft>
                <a:spcPts val="1200"/>
              </a:spcAft>
              <a:buFont typeface="Wingdings" pitchFamily="2" charset="2"/>
              <a:buChar char="§"/>
            </a:pPr>
            <a:r>
              <a:rPr lang="en-AU" sz="2400" smtClean="0">
                <a:ea typeface="ＭＳ Ｐゴシック" charset="-128"/>
              </a:rPr>
              <a:t>Access to own medical records</a:t>
            </a:r>
          </a:p>
          <a:p>
            <a:pPr marL="1296988" lvl="3" indent="-265113">
              <a:spcAft>
                <a:spcPts val="1200"/>
              </a:spcAft>
              <a:buFont typeface="Wingdings" pitchFamily="2" charset="2"/>
              <a:buChar char="§"/>
            </a:pPr>
            <a:r>
              <a:rPr lang="en-AU" sz="2400" smtClean="0">
                <a:ea typeface="ＭＳ Ｐゴシック" charset="-128"/>
              </a:rPr>
              <a:t>Access to specialist treatment outside prisons</a:t>
            </a:r>
          </a:p>
          <a:p>
            <a:pPr marL="1296988" lvl="3" indent="-265113">
              <a:spcAft>
                <a:spcPts val="1200"/>
              </a:spcAft>
              <a:buFont typeface="Wingdings" pitchFamily="2" charset="2"/>
              <a:buChar char="§"/>
            </a:pPr>
            <a:r>
              <a:rPr lang="en-AU" sz="2400" smtClean="0">
                <a:ea typeface="ＭＳ Ｐゴシック" charset="-128"/>
              </a:rPr>
              <a:t>Treatment with respect when attending outside appointments</a:t>
            </a:r>
          </a:p>
          <a:p>
            <a:pPr marL="1296988" lvl="3" indent="-265113">
              <a:spcAft>
                <a:spcPts val="1200"/>
              </a:spcAft>
              <a:buFont typeface="Wingdings" pitchFamily="2" charset="2"/>
              <a:buChar char="§"/>
            </a:pPr>
            <a:r>
              <a:rPr lang="en-AU" sz="2400" smtClean="0">
                <a:ea typeface="ＭＳ Ｐゴシック" charset="-128"/>
              </a:rPr>
              <a:t>Impact of overcrowding – multiple impacts</a:t>
            </a:r>
          </a:p>
          <a:p>
            <a:pPr marL="800100" lvl="2" indent="-265113">
              <a:spcAft>
                <a:spcPts val="1200"/>
              </a:spcAft>
              <a:buFontTx/>
              <a:buNone/>
            </a:pPr>
            <a:endParaRPr lang="en-AU" smtClean="0">
              <a:ea typeface="ＭＳ Ｐゴシック" charset="-128"/>
            </a:endParaRPr>
          </a:p>
          <a:p>
            <a:endParaRPr lang="en-AU" smtClean="0">
              <a:ea typeface="ＭＳ Ｐゴシック" charset="-128"/>
            </a:endParaRPr>
          </a:p>
        </p:txBody>
      </p:sp>
      <p:sp>
        <p:nvSpPr>
          <p:cNvPr id="1434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1434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43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F0147FE-D85B-4C18-A7C1-E28651092BE3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smtClean="0">
              <a:ea typeface="ＭＳ Ｐゴシック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65113" lvl="2" indent="-265113">
              <a:spcBef>
                <a:spcPct val="0"/>
              </a:spcBef>
              <a:spcAft>
                <a:spcPts val="1200"/>
              </a:spcAft>
              <a:buFont typeface="Wingdings" pitchFamily="2" charset="2"/>
              <a:buChar char="§"/>
              <a:defRPr/>
            </a:pPr>
            <a:r>
              <a:rPr lang="en-AU" sz="2400" b="1" dirty="0" smtClean="0">
                <a:ea typeface="ＭＳ Ｐゴシック" charset="-128"/>
              </a:rPr>
              <a:t>Staff relations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AU" dirty="0"/>
          </a:p>
          <a:p>
            <a:pPr>
              <a:defRPr/>
            </a:pPr>
            <a:r>
              <a:rPr lang="en-AU" b="1" dirty="0" smtClean="0"/>
              <a:t>Cultural understanding </a:t>
            </a:r>
            <a:r>
              <a:rPr lang="en-AU" dirty="0" smtClean="0"/>
              <a:t>– sense of discrimination amongst Indigenous prisoners.</a:t>
            </a:r>
          </a:p>
          <a:p>
            <a:pPr lvl="1">
              <a:defRPr/>
            </a:pPr>
            <a:r>
              <a:rPr lang="en-AU" dirty="0" smtClean="0"/>
              <a:t>Indigenous practice</a:t>
            </a:r>
          </a:p>
          <a:p>
            <a:pPr lvl="1">
              <a:defRPr/>
            </a:pPr>
            <a:r>
              <a:rPr lang="en-AU" dirty="0" smtClean="0"/>
              <a:t>Attendance at funerals</a:t>
            </a:r>
          </a:p>
          <a:p>
            <a:pPr lvl="1">
              <a:defRPr/>
            </a:pPr>
            <a:r>
              <a:rPr lang="en-AU" dirty="0" smtClean="0"/>
              <a:t>Eating habits</a:t>
            </a:r>
          </a:p>
          <a:p>
            <a:pPr lvl="1">
              <a:defRPr/>
            </a:pPr>
            <a:endParaRPr lang="en-AU" dirty="0"/>
          </a:p>
          <a:p>
            <a:pPr lvl="1">
              <a:buFont typeface="Arial" pitchFamily="34" charset="0"/>
              <a:buChar char="•"/>
              <a:defRPr/>
            </a:pPr>
            <a:r>
              <a:rPr lang="en-AU" b="1" dirty="0" smtClean="0">
                <a:ea typeface="ＭＳ Ｐゴシック" charset="-128"/>
              </a:rPr>
              <a:t>A  ‘right not to be grossly humiliated in front of others’.</a:t>
            </a:r>
          </a:p>
          <a:p>
            <a:pPr marL="592137" lvl="1" indent="0">
              <a:buFontTx/>
              <a:buNone/>
              <a:defRPr/>
            </a:pPr>
            <a:endParaRPr lang="en-AU" dirty="0" smtClean="0"/>
          </a:p>
          <a:p>
            <a:pPr lvl="1">
              <a:defRPr/>
            </a:pPr>
            <a:endParaRPr lang="en-AU" dirty="0"/>
          </a:p>
        </p:txBody>
      </p:sp>
      <p:sp>
        <p:nvSpPr>
          <p:cNvPr id="15364" name="Date Placeholder 3"/>
          <p:cNvSpPr>
            <a:spLocks noGrp="1"/>
          </p:cNvSpPr>
          <p:nvPr>
            <p:ph type="dt" sz="quarter" idx="10"/>
          </p:nvPr>
        </p:nvSpPr>
        <p:spPr>
          <a:xfrm>
            <a:off x="7380288" y="5949950"/>
            <a:ext cx="1268412" cy="395288"/>
          </a:xfrm>
          <a:noFill/>
        </p:spPr>
        <p:txBody>
          <a:bodyPr/>
          <a:lstStyle/>
          <a:p>
            <a:endParaRPr lang="en-US" smtClean="0">
              <a:latin typeface="Arial" pitchFamily="34" charset="0"/>
              <a:ea typeface="ＭＳ Ｐゴシック" charset="-128"/>
            </a:endParaRPr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53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E7195EE-E71A-4624-8B4A-1C6A3B4B1387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>
                <a:ea typeface="ＭＳ Ｐゴシック" charset="-128"/>
              </a:rPr>
              <a:t>Effective complaints enforcement avenues</a:t>
            </a:r>
            <a:br>
              <a:rPr lang="en-AU" smtClean="0">
                <a:ea typeface="ＭＳ Ｐゴシック" charset="-128"/>
              </a:rPr>
            </a:br>
            <a:endParaRPr lang="en-AU" smtClean="0">
              <a:ea typeface="ＭＳ Ｐゴシック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395288" y="2312988"/>
            <a:ext cx="8442325" cy="4103687"/>
          </a:xfrm>
        </p:spPr>
        <p:txBody>
          <a:bodyPr/>
          <a:lstStyle/>
          <a:p>
            <a:r>
              <a:rPr lang="en-AU" sz="2400" smtClean="0">
                <a:ea typeface="ＭＳ Ｐゴシック" charset="-128"/>
              </a:rPr>
              <a:t>Clear rights with clear avenues</a:t>
            </a:r>
          </a:p>
          <a:p>
            <a:r>
              <a:rPr lang="en-AU" sz="2400" smtClean="0">
                <a:ea typeface="ＭＳ Ｐゴシック" charset="-128"/>
              </a:rPr>
              <a:t>Avenues that can produce results</a:t>
            </a:r>
          </a:p>
          <a:p>
            <a:r>
              <a:rPr lang="en-AU" sz="2400" smtClean="0">
                <a:ea typeface="ＭＳ Ｐゴシック" charset="-128"/>
              </a:rPr>
              <a:t>Safe avenues – no recriminations</a:t>
            </a:r>
          </a:p>
          <a:p>
            <a:endParaRPr lang="en-AU" smtClean="0">
              <a:ea typeface="ＭＳ Ｐゴシック" charset="-128"/>
            </a:endParaRPr>
          </a:p>
          <a:p>
            <a:pPr>
              <a:buFont typeface="Wingdings" pitchFamily="2" charset="2"/>
              <a:buChar char="Ø"/>
            </a:pPr>
            <a:r>
              <a:rPr lang="en-AU" smtClean="0">
                <a:ea typeface="ＭＳ Ｐゴシック" charset="-128"/>
              </a:rPr>
              <a:t>Prisoner rep meetings with Governor –‘it makes you feel like, well, he acknowledges that we have some rights ...’</a:t>
            </a:r>
          </a:p>
          <a:p>
            <a:pPr>
              <a:buFont typeface="Wingdings" pitchFamily="2" charset="2"/>
              <a:buChar char="Ø"/>
            </a:pPr>
            <a:r>
              <a:rPr lang="en-AU" smtClean="0">
                <a:ea typeface="ＭＳ Ｐゴシック" charset="-128"/>
              </a:rPr>
              <a:t>Prisoners involved in new staff induction – seen as leading to more respectful relations with that cohort.</a:t>
            </a:r>
          </a:p>
          <a:p>
            <a:pPr>
              <a:buFont typeface="Wingdings" pitchFamily="2" charset="2"/>
              <a:buNone/>
            </a:pPr>
            <a:endParaRPr lang="en-AU" smtClean="0">
              <a:ea typeface="ＭＳ Ｐゴシック" charset="-128"/>
            </a:endParaRPr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28th February 2011</a:t>
            </a:r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>
                <a:latin typeface="Arial" pitchFamily="34" charset="0"/>
                <a:ea typeface="ＭＳ Ｐゴシック" charset="-128"/>
              </a:rPr>
              <a:t>Presentation title</a:t>
            </a:r>
          </a:p>
        </p:txBody>
      </p:sp>
      <p:sp>
        <p:nvSpPr>
          <p:cNvPr id="163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124269D-CEF9-4FD1-B48A-9F053F3E5D5A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nash_Law">
  <a:themeElements>
    <a:clrScheme name="Master with image 1">
      <a:dk1>
        <a:srgbClr val="393938"/>
      </a:dk1>
      <a:lt1>
        <a:srgbClr val="FFFFFF"/>
      </a:lt1>
      <a:dk2>
        <a:srgbClr val="393938"/>
      </a:dk2>
      <a:lt2>
        <a:srgbClr val="343333"/>
      </a:lt2>
      <a:accent1>
        <a:srgbClr val="695C4B"/>
      </a:accent1>
      <a:accent2>
        <a:srgbClr val="00528B"/>
      </a:accent2>
      <a:accent3>
        <a:srgbClr val="FFFFFF"/>
      </a:accent3>
      <a:accent4>
        <a:srgbClr val="2F2F2E"/>
      </a:accent4>
      <a:accent5>
        <a:srgbClr val="B9B5B1"/>
      </a:accent5>
      <a:accent6>
        <a:srgbClr val="00497D"/>
      </a:accent6>
      <a:hlink>
        <a:srgbClr val="911C11"/>
      </a:hlink>
      <a:folHlink>
        <a:srgbClr val="99CC00"/>
      </a:folHlink>
    </a:clrScheme>
    <a:fontScheme name="Master with imag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Master with image 1">
        <a:dk1>
          <a:srgbClr val="393938"/>
        </a:dk1>
        <a:lt1>
          <a:srgbClr val="FFFFFF"/>
        </a:lt1>
        <a:dk2>
          <a:srgbClr val="393938"/>
        </a:dk2>
        <a:lt2>
          <a:srgbClr val="343333"/>
        </a:lt2>
        <a:accent1>
          <a:srgbClr val="695C4B"/>
        </a:accent1>
        <a:accent2>
          <a:srgbClr val="00528B"/>
        </a:accent2>
        <a:accent3>
          <a:srgbClr val="FFFFFF"/>
        </a:accent3>
        <a:accent4>
          <a:srgbClr val="2F2F2E"/>
        </a:accent4>
        <a:accent5>
          <a:srgbClr val="B9B5B1"/>
        </a:accent5>
        <a:accent6>
          <a:srgbClr val="00497D"/>
        </a:accent6>
        <a:hlink>
          <a:srgbClr val="911C11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aster without image">
  <a:themeElements>
    <a:clrScheme name="Master without image 1">
      <a:dk1>
        <a:srgbClr val="393938"/>
      </a:dk1>
      <a:lt1>
        <a:srgbClr val="FFFFFF"/>
      </a:lt1>
      <a:dk2>
        <a:srgbClr val="393938"/>
      </a:dk2>
      <a:lt2>
        <a:srgbClr val="343333"/>
      </a:lt2>
      <a:accent1>
        <a:srgbClr val="695C4B"/>
      </a:accent1>
      <a:accent2>
        <a:srgbClr val="00528B"/>
      </a:accent2>
      <a:accent3>
        <a:srgbClr val="FFFFFF"/>
      </a:accent3>
      <a:accent4>
        <a:srgbClr val="2F2F2E"/>
      </a:accent4>
      <a:accent5>
        <a:srgbClr val="B9B5B1"/>
      </a:accent5>
      <a:accent6>
        <a:srgbClr val="00497D"/>
      </a:accent6>
      <a:hlink>
        <a:srgbClr val="911C11"/>
      </a:hlink>
      <a:folHlink>
        <a:srgbClr val="99CC00"/>
      </a:folHlink>
    </a:clrScheme>
    <a:fontScheme name="Master without imag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Master without image 1">
        <a:dk1>
          <a:srgbClr val="393938"/>
        </a:dk1>
        <a:lt1>
          <a:srgbClr val="FFFFFF"/>
        </a:lt1>
        <a:dk2>
          <a:srgbClr val="393938"/>
        </a:dk2>
        <a:lt2>
          <a:srgbClr val="343333"/>
        </a:lt2>
        <a:accent1>
          <a:srgbClr val="695C4B"/>
        </a:accent1>
        <a:accent2>
          <a:srgbClr val="00528B"/>
        </a:accent2>
        <a:accent3>
          <a:srgbClr val="FFFFFF"/>
        </a:accent3>
        <a:accent4>
          <a:srgbClr val="2F2F2E"/>
        </a:accent4>
        <a:accent5>
          <a:srgbClr val="B9B5B1"/>
        </a:accent5>
        <a:accent6>
          <a:srgbClr val="00497D"/>
        </a:accent6>
        <a:hlink>
          <a:srgbClr val="911C11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ivider slide grey">
  <a:themeElements>
    <a:clrScheme name="Divider slide grey 1">
      <a:dk1>
        <a:srgbClr val="393938"/>
      </a:dk1>
      <a:lt1>
        <a:srgbClr val="FFFFFF"/>
      </a:lt1>
      <a:dk2>
        <a:srgbClr val="393938"/>
      </a:dk2>
      <a:lt2>
        <a:srgbClr val="343333"/>
      </a:lt2>
      <a:accent1>
        <a:srgbClr val="695C4B"/>
      </a:accent1>
      <a:accent2>
        <a:srgbClr val="00528B"/>
      </a:accent2>
      <a:accent3>
        <a:srgbClr val="FFFFFF"/>
      </a:accent3>
      <a:accent4>
        <a:srgbClr val="2F2F2E"/>
      </a:accent4>
      <a:accent5>
        <a:srgbClr val="B9B5B1"/>
      </a:accent5>
      <a:accent6>
        <a:srgbClr val="00497D"/>
      </a:accent6>
      <a:hlink>
        <a:srgbClr val="911C11"/>
      </a:hlink>
      <a:folHlink>
        <a:srgbClr val="99CC00"/>
      </a:folHlink>
    </a:clrScheme>
    <a:fontScheme name="Divider slide grey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Divider slide grey 1">
        <a:dk1>
          <a:srgbClr val="393938"/>
        </a:dk1>
        <a:lt1>
          <a:srgbClr val="FFFFFF"/>
        </a:lt1>
        <a:dk2>
          <a:srgbClr val="393938"/>
        </a:dk2>
        <a:lt2>
          <a:srgbClr val="343333"/>
        </a:lt2>
        <a:accent1>
          <a:srgbClr val="695C4B"/>
        </a:accent1>
        <a:accent2>
          <a:srgbClr val="00528B"/>
        </a:accent2>
        <a:accent3>
          <a:srgbClr val="FFFFFF"/>
        </a:accent3>
        <a:accent4>
          <a:srgbClr val="2F2F2E"/>
        </a:accent4>
        <a:accent5>
          <a:srgbClr val="B9B5B1"/>
        </a:accent5>
        <a:accent6>
          <a:srgbClr val="00497D"/>
        </a:accent6>
        <a:hlink>
          <a:srgbClr val="911C11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Blue background half line space">
  <a:themeElements>
    <a:clrScheme name="Blue background half line space 1">
      <a:dk1>
        <a:srgbClr val="393938"/>
      </a:dk1>
      <a:lt1>
        <a:srgbClr val="FFFFFF"/>
      </a:lt1>
      <a:dk2>
        <a:srgbClr val="393938"/>
      </a:dk2>
      <a:lt2>
        <a:srgbClr val="343333"/>
      </a:lt2>
      <a:accent1>
        <a:srgbClr val="695C4B"/>
      </a:accent1>
      <a:accent2>
        <a:srgbClr val="00528B"/>
      </a:accent2>
      <a:accent3>
        <a:srgbClr val="FFFFFF"/>
      </a:accent3>
      <a:accent4>
        <a:srgbClr val="2F2F2E"/>
      </a:accent4>
      <a:accent5>
        <a:srgbClr val="B9B5B1"/>
      </a:accent5>
      <a:accent6>
        <a:srgbClr val="00497D"/>
      </a:accent6>
      <a:hlink>
        <a:srgbClr val="911C11"/>
      </a:hlink>
      <a:folHlink>
        <a:srgbClr val="99CC00"/>
      </a:folHlink>
    </a:clrScheme>
    <a:fontScheme name="Blue background half line spa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Blue background half line space 1">
        <a:dk1>
          <a:srgbClr val="393938"/>
        </a:dk1>
        <a:lt1>
          <a:srgbClr val="FFFFFF"/>
        </a:lt1>
        <a:dk2>
          <a:srgbClr val="393938"/>
        </a:dk2>
        <a:lt2>
          <a:srgbClr val="343333"/>
        </a:lt2>
        <a:accent1>
          <a:srgbClr val="695C4B"/>
        </a:accent1>
        <a:accent2>
          <a:srgbClr val="00528B"/>
        </a:accent2>
        <a:accent3>
          <a:srgbClr val="FFFFFF"/>
        </a:accent3>
        <a:accent4>
          <a:srgbClr val="2F2F2E"/>
        </a:accent4>
        <a:accent5>
          <a:srgbClr val="B9B5B1"/>
        </a:accent5>
        <a:accent6>
          <a:srgbClr val="00497D"/>
        </a:accent6>
        <a:hlink>
          <a:srgbClr val="911C11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Grey background half line space">
  <a:themeElements>
    <a:clrScheme name="Grey background half line space 1">
      <a:dk1>
        <a:srgbClr val="393938"/>
      </a:dk1>
      <a:lt1>
        <a:srgbClr val="FFFFFF"/>
      </a:lt1>
      <a:dk2>
        <a:srgbClr val="393938"/>
      </a:dk2>
      <a:lt2>
        <a:srgbClr val="343333"/>
      </a:lt2>
      <a:accent1>
        <a:srgbClr val="695C4B"/>
      </a:accent1>
      <a:accent2>
        <a:srgbClr val="00528B"/>
      </a:accent2>
      <a:accent3>
        <a:srgbClr val="FFFFFF"/>
      </a:accent3>
      <a:accent4>
        <a:srgbClr val="2F2F2E"/>
      </a:accent4>
      <a:accent5>
        <a:srgbClr val="B9B5B1"/>
      </a:accent5>
      <a:accent6>
        <a:srgbClr val="00497D"/>
      </a:accent6>
      <a:hlink>
        <a:srgbClr val="911C11"/>
      </a:hlink>
      <a:folHlink>
        <a:srgbClr val="99CC00"/>
      </a:folHlink>
    </a:clrScheme>
    <a:fontScheme name="Grey background half line spac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Arial" charset="0"/>
            <a:cs typeface="Arial" charset="0"/>
          </a:defRPr>
        </a:defPPr>
      </a:lstStyle>
    </a:lnDef>
  </a:objectDefaults>
  <a:extraClrSchemeLst>
    <a:extraClrScheme>
      <a:clrScheme name="Grey background half line space 1">
        <a:dk1>
          <a:srgbClr val="393938"/>
        </a:dk1>
        <a:lt1>
          <a:srgbClr val="FFFFFF"/>
        </a:lt1>
        <a:dk2>
          <a:srgbClr val="393938"/>
        </a:dk2>
        <a:lt2>
          <a:srgbClr val="343333"/>
        </a:lt2>
        <a:accent1>
          <a:srgbClr val="695C4B"/>
        </a:accent1>
        <a:accent2>
          <a:srgbClr val="00528B"/>
        </a:accent2>
        <a:accent3>
          <a:srgbClr val="FFFFFF"/>
        </a:accent3>
        <a:accent4>
          <a:srgbClr val="2F2F2E"/>
        </a:accent4>
        <a:accent5>
          <a:srgbClr val="B9B5B1"/>
        </a:accent5>
        <a:accent6>
          <a:srgbClr val="00497D"/>
        </a:accent6>
        <a:hlink>
          <a:srgbClr val="911C11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1055</TotalTime>
  <Words>637</Words>
  <Application>Microsoft Office PowerPoint</Application>
  <PresentationFormat>On-screen Show (4:3)</PresentationFormat>
  <Paragraphs>130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ＭＳ Ｐゴシック</vt:lpstr>
      <vt:lpstr>Wingdings</vt:lpstr>
      <vt:lpstr>Helvetica</vt:lpstr>
      <vt:lpstr>Monash_Law</vt:lpstr>
      <vt:lpstr>Master without image</vt:lpstr>
      <vt:lpstr>Divider slide grey</vt:lpstr>
      <vt:lpstr>Blue background half line space</vt:lpstr>
      <vt:lpstr>Grey background half line space</vt:lpstr>
      <vt:lpstr>Human Rights and Respect in Prisons   Implementing Human Rights in Closed Environments Conference</vt:lpstr>
      <vt:lpstr>The research question</vt:lpstr>
      <vt:lpstr>The prison-based research  </vt:lpstr>
      <vt:lpstr>Some preliminary themes – the prisoner voice</vt:lpstr>
      <vt:lpstr>Family visits and contact</vt:lpstr>
      <vt:lpstr>Prison conditions </vt:lpstr>
      <vt:lpstr>Respect and humane treatment </vt:lpstr>
      <vt:lpstr>Slide 8</vt:lpstr>
      <vt:lpstr>Effective complaints enforcement avenues </vt:lpstr>
      <vt:lpstr>The meaning of ‘human rights’ </vt:lpstr>
      <vt:lpstr>Slide 11</vt:lpstr>
      <vt:lpstr>Slide 12</vt:lpstr>
    </vt:vector>
  </TitlesOfParts>
  <Company>Precedent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with an image</dc:title>
  <dc:creator>Mark North</dc:creator>
  <cp:lastModifiedBy>default</cp:lastModifiedBy>
  <cp:revision>235</cp:revision>
  <cp:lastPrinted>2012-02-21T03:01:56Z</cp:lastPrinted>
  <dcterms:created xsi:type="dcterms:W3CDTF">2011-05-23T10:08:07Z</dcterms:created>
  <dcterms:modified xsi:type="dcterms:W3CDTF">2012-03-02T04:50:28Z</dcterms:modified>
</cp:coreProperties>
</file>