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2" r:id="rId5"/>
    <p:sldId id="263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81" r:id="rId15"/>
    <p:sldId id="271" r:id="rId16"/>
    <p:sldId id="272" r:id="rId17"/>
    <p:sldId id="273" r:id="rId18"/>
    <p:sldId id="274" r:id="rId19"/>
    <p:sldId id="276" r:id="rId20"/>
    <p:sldId id="279" r:id="rId21"/>
    <p:sldId id="277" r:id="rId22"/>
    <p:sldId id="282" r:id="rId23"/>
    <p:sldId id="280" r:id="rId24"/>
    <p:sldId id="278" r:id="rId25"/>
    <p:sldId id="27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1D0D-4C60-41C2-B3DE-86DF477766F1}" type="datetimeFigureOut">
              <a:rPr lang="en-CA" smtClean="0"/>
              <a:pPr/>
              <a:t>05/08/2012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76563-5817-475A-B994-CEE7AEA99F2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1D0D-4C60-41C2-B3DE-86DF477766F1}" type="datetimeFigureOut">
              <a:rPr lang="en-CA" smtClean="0"/>
              <a:pPr/>
              <a:t>05/08/2012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76563-5817-475A-B994-CEE7AEA99F2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1D0D-4C60-41C2-B3DE-86DF477766F1}" type="datetimeFigureOut">
              <a:rPr lang="en-CA" smtClean="0"/>
              <a:pPr/>
              <a:t>05/08/2012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76563-5817-475A-B994-CEE7AEA99F2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1D0D-4C60-41C2-B3DE-86DF477766F1}" type="datetimeFigureOut">
              <a:rPr lang="en-CA" smtClean="0"/>
              <a:pPr/>
              <a:t>05/08/2012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76563-5817-475A-B994-CEE7AEA99F2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1D0D-4C60-41C2-B3DE-86DF477766F1}" type="datetimeFigureOut">
              <a:rPr lang="en-CA" smtClean="0"/>
              <a:pPr/>
              <a:t>05/08/2012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76563-5817-475A-B994-CEE7AEA99F2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1D0D-4C60-41C2-B3DE-86DF477766F1}" type="datetimeFigureOut">
              <a:rPr lang="en-CA" smtClean="0"/>
              <a:pPr/>
              <a:t>05/08/2012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76563-5817-475A-B994-CEE7AEA99F2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1D0D-4C60-41C2-B3DE-86DF477766F1}" type="datetimeFigureOut">
              <a:rPr lang="en-CA" smtClean="0"/>
              <a:pPr/>
              <a:t>05/08/2012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76563-5817-475A-B994-CEE7AEA99F2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1D0D-4C60-41C2-B3DE-86DF477766F1}" type="datetimeFigureOut">
              <a:rPr lang="en-CA" smtClean="0"/>
              <a:pPr/>
              <a:t>05/08/2012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76563-5817-475A-B994-CEE7AEA99F2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1D0D-4C60-41C2-B3DE-86DF477766F1}" type="datetimeFigureOut">
              <a:rPr lang="en-CA" smtClean="0"/>
              <a:pPr/>
              <a:t>05/08/2012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76563-5817-475A-B994-CEE7AEA99F2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1D0D-4C60-41C2-B3DE-86DF477766F1}" type="datetimeFigureOut">
              <a:rPr lang="en-CA" smtClean="0"/>
              <a:pPr/>
              <a:t>05/08/2012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76563-5817-475A-B994-CEE7AEA99F2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1D0D-4C60-41C2-B3DE-86DF477766F1}" type="datetimeFigureOut">
              <a:rPr lang="en-CA" smtClean="0"/>
              <a:pPr/>
              <a:t>05/08/2012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76563-5817-475A-B994-CEE7AEA99F2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51D0D-4C60-41C2-B3DE-86DF477766F1}" type="datetimeFigureOut">
              <a:rPr lang="en-CA" smtClean="0"/>
              <a:pPr/>
              <a:t>05/08/2012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76563-5817-475A-B994-CEE7AEA99F24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37.pn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Figure_9._Rangea reconstruction REVISED 7 PT 72dpi 22X34cm.jpg"/>
          <p:cNvPicPr>
            <a:picLocks noChangeAspect="1"/>
          </p:cNvPicPr>
          <p:nvPr/>
        </p:nvPicPr>
        <p:blipFill>
          <a:blip r:embed="rId2" cstate="print">
            <a:lum bright="60000" contrast="-82000"/>
          </a:blip>
          <a:srcRect t="11780" b="34624"/>
          <a:stretch>
            <a:fillRect/>
          </a:stretch>
        </p:blipFill>
        <p:spPr bwMode="auto">
          <a:xfrm>
            <a:off x="684213" y="0"/>
            <a:ext cx="8280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55650" y="549275"/>
            <a:ext cx="7991475" cy="1223963"/>
          </a:xfrm>
          <a:prstGeom prst="rect">
            <a:avLst/>
          </a:prstGeom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rPr>
              <a:t>Reconstructing </a:t>
            </a:r>
            <a:r>
              <a:rPr lang="en-AU" sz="3600" b="1" i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rPr>
              <a:t>Rangea</a:t>
            </a:r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rPr>
              <a:t>: </a:t>
            </a:r>
            <a:r>
              <a:rPr lang="en-AU" sz="28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rPr>
              <a:t/>
            </a:r>
            <a:br>
              <a:rPr lang="en-AU" sz="28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rPr>
            </a:br>
            <a:r>
              <a:rPr lang="en-AU" sz="26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rPr>
              <a:t>New discoveries from the Ediacaran of southern Namibia</a:t>
            </a:r>
            <a:r>
              <a:rPr lang="en-CA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en-CA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endParaRPr lang="en-CA" sz="2800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52" name="Subtitle 2"/>
          <p:cNvSpPr txBox="1">
            <a:spLocks/>
          </p:cNvSpPr>
          <p:nvPr/>
        </p:nvSpPr>
        <p:spPr bwMode="auto">
          <a:xfrm>
            <a:off x="1187450" y="2997200"/>
            <a:ext cx="69453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CA" sz="20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Patricia Vickers-Rich</a:t>
            </a:r>
            <a:r>
              <a:rPr lang="en-CA" sz="2000" b="1" baseline="30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1</a:t>
            </a:r>
            <a:r>
              <a:rPr lang="en-CA" sz="20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en-CA" sz="2000" b="1" dirty="0" err="1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Andrey</a:t>
            </a:r>
            <a:r>
              <a:rPr lang="en-CA" sz="20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Yu. </a:t>
            </a:r>
            <a:r>
              <a:rPr lang="en-CA" sz="2000" b="1" dirty="0" err="1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Ivantsov</a:t>
            </a:r>
            <a:r>
              <a:rPr lang="en-CA" sz="2000" b="1" baseline="30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2</a:t>
            </a:r>
            <a:r>
              <a:rPr lang="en-CA" sz="20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, Peter W. Trusler</a:t>
            </a:r>
            <a:r>
              <a:rPr lang="en-CA" sz="2000" b="1" baseline="30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1</a:t>
            </a:r>
            <a:r>
              <a:rPr lang="en-CA" sz="20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, Guy M. Narbonne</a:t>
            </a:r>
            <a:r>
              <a:rPr lang="en-CA" sz="2000" b="1" baseline="30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3</a:t>
            </a:r>
            <a:r>
              <a:rPr lang="en-CA" sz="20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, Mike Hall</a:t>
            </a:r>
            <a:r>
              <a:rPr lang="en-CA" sz="2000" b="1" baseline="30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1</a:t>
            </a:r>
            <a:r>
              <a:rPr lang="en-CA" sz="20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, Mikhail A. Fedonkin</a:t>
            </a:r>
            <a:r>
              <a:rPr lang="en-CA" sz="2000" b="1" baseline="30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2</a:t>
            </a:r>
            <a:r>
              <a:rPr lang="en-CA" sz="20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,     David A. Elliot</a:t>
            </a:r>
            <a:r>
              <a:rPr lang="en-CA" sz="2000" b="1" baseline="30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1</a:t>
            </a:r>
            <a:r>
              <a:rPr lang="en-CA" sz="20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, and K.H. Hoffmann</a:t>
            </a:r>
            <a:r>
              <a:rPr lang="en-CA" sz="2000" b="1" baseline="30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4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CA" sz="2000" b="1" baseline="30000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CA" sz="2000" b="1" baseline="30000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CA" sz="2000" b="1" baseline="30000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CA" sz="2000" b="1" baseline="30000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CA" sz="2000" b="1" baseline="30000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CA" baseline="30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1 </a:t>
            </a:r>
            <a:r>
              <a:rPr lang="en-CA" dirty="0" err="1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Monash</a:t>
            </a:r>
            <a:r>
              <a:rPr lang="en-CA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University, Melbourne, Australia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CA" baseline="30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2 </a:t>
            </a:r>
            <a:r>
              <a:rPr lang="en-CA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Paleontological Institute, Moscow, Russia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CA" baseline="30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3 </a:t>
            </a:r>
            <a:r>
              <a:rPr lang="en-CA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Queen’s University, Kingston, Canada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CA" baseline="30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4 </a:t>
            </a:r>
            <a:r>
              <a:rPr lang="en-CA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Namibian Geological Survey, Windhoek, Namibia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CA" sz="2000" b="1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CA" sz="2000" b="1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CA" sz="2000" b="1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CA" sz="2000" b="1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1692275" y="4149725"/>
            <a:ext cx="5830888" cy="2087563"/>
            <a:chOff x="-2052736" y="908720"/>
            <a:chExt cx="6120680" cy="2198960"/>
          </a:xfrm>
        </p:grpSpPr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-2052736" y="908720"/>
              <a:ext cx="6120680" cy="2198960"/>
              <a:chOff x="-2700808" y="332656"/>
              <a:chExt cx="6120680" cy="2198960"/>
            </a:xfrm>
          </p:grpSpPr>
          <p:pic>
            <p:nvPicPr>
              <p:cNvPr id="14351" name="Picture 4" descr="Fig_6_7 and 8_axial bulb transverse_down.jpg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-2700808" y="332656"/>
                <a:ext cx="6097018" cy="2198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352" name="TextBox 26"/>
              <p:cNvSpPr txBox="1">
                <a:spLocks noChangeArrowheads="1"/>
              </p:cNvSpPr>
              <p:nvPr/>
            </p:nvSpPr>
            <p:spPr bwMode="auto">
              <a:xfrm>
                <a:off x="3203848" y="2204864"/>
                <a:ext cx="21602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CA" sz="1200" b="1">
                    <a:solidFill>
                      <a:srgbClr val="FF0000"/>
                    </a:solidFill>
                    <a:latin typeface="Calibri" pitchFamily="34" charset="0"/>
                  </a:rPr>
                  <a:t>F</a:t>
                </a:r>
              </a:p>
            </p:txBody>
          </p:sp>
          <p:sp>
            <p:nvSpPr>
              <p:cNvPr id="14353" name="TextBox 28"/>
              <p:cNvSpPr txBox="1">
                <a:spLocks noChangeArrowheads="1"/>
              </p:cNvSpPr>
              <p:nvPr/>
            </p:nvSpPr>
            <p:spPr bwMode="auto">
              <a:xfrm>
                <a:off x="397775" y="2228311"/>
                <a:ext cx="21602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CA" sz="1200" b="1">
                    <a:solidFill>
                      <a:srgbClr val="FF0000"/>
                    </a:solidFill>
                    <a:latin typeface="Calibri" pitchFamily="34" charset="0"/>
                  </a:rPr>
                  <a:t>E</a:t>
                </a: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1043431" y="980626"/>
              <a:ext cx="216632" cy="143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-2052736" y="980626"/>
              <a:ext cx="216632" cy="2157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68313" y="6211888"/>
            <a:ext cx="84963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A transverse cut across the axis reveals  a sandstone-filled axial bulb flanked by 6 radiating vanes replaced by pyrite/</a:t>
            </a:r>
            <a:r>
              <a:rPr lang="en-CA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jarosite</a:t>
            </a:r>
            <a:r>
              <a:rPr lang="en-CA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67175" y="0"/>
            <a:ext cx="3673475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14341" name="Picture 1" descr="Fig_6_1 and 2_no red_down3.jpg"/>
          <p:cNvPicPr>
            <a:picLocks noChangeAspect="1"/>
          </p:cNvPicPr>
          <p:nvPr/>
        </p:nvPicPr>
        <p:blipFill>
          <a:blip r:embed="rId3" cstate="print"/>
          <a:srcRect t="5080"/>
          <a:stretch>
            <a:fillRect/>
          </a:stretch>
        </p:blipFill>
        <p:spPr bwMode="auto">
          <a:xfrm>
            <a:off x="993775" y="188913"/>
            <a:ext cx="6757988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4067175" y="0"/>
            <a:ext cx="3673475" cy="40052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25" name="Oval 24"/>
          <p:cNvSpPr/>
          <p:nvPr/>
        </p:nvSpPr>
        <p:spPr>
          <a:xfrm>
            <a:off x="6659563" y="2636838"/>
            <a:ext cx="144462" cy="144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643438" y="2636838"/>
            <a:ext cx="2160587" cy="261937"/>
            <a:chOff x="4644008" y="2636912"/>
            <a:chExt cx="2160240" cy="261610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4931299" y="2781194"/>
              <a:ext cx="1728510" cy="7928"/>
            </a:xfrm>
            <a:prstGeom prst="line">
              <a:avLst/>
            </a:prstGeom>
            <a:ln w="190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46" name="TextBox 27"/>
            <p:cNvSpPr txBox="1">
              <a:spLocks noChangeArrowheads="1"/>
            </p:cNvSpPr>
            <p:nvPr/>
          </p:nvSpPr>
          <p:spPr bwMode="auto">
            <a:xfrm>
              <a:off x="4644008" y="2636912"/>
              <a:ext cx="288032" cy="260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sz="1100" b="1">
                  <a:solidFill>
                    <a:srgbClr val="FF0000"/>
                  </a:solidFill>
                  <a:latin typeface="Calibri" pitchFamily="34" charset="0"/>
                </a:rPr>
                <a:t>E</a:t>
              </a:r>
            </a:p>
          </p:txBody>
        </p:sp>
        <p:sp>
          <p:nvSpPr>
            <p:cNvPr id="14347" name="TextBox 28"/>
            <p:cNvSpPr txBox="1">
              <a:spLocks noChangeArrowheads="1"/>
            </p:cNvSpPr>
            <p:nvPr/>
          </p:nvSpPr>
          <p:spPr bwMode="auto">
            <a:xfrm>
              <a:off x="6588224" y="2636912"/>
              <a:ext cx="21602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sz="1100" b="1">
                  <a:solidFill>
                    <a:srgbClr val="FF0000"/>
                  </a:solidFill>
                  <a:latin typeface="Calibri" pitchFamily="34" charset="0"/>
                </a:rPr>
                <a:t>F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 rot="2347330">
            <a:off x="7099735" y="2799664"/>
            <a:ext cx="345129" cy="14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50825" y="4076700"/>
            <a:ext cx="8159750" cy="1695450"/>
            <a:chOff x="899592" y="4437112"/>
            <a:chExt cx="6470424" cy="1178384"/>
          </a:xfrm>
        </p:grpSpPr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899592" y="4509120"/>
              <a:ext cx="6470424" cy="1106376"/>
              <a:chOff x="899592" y="4509120"/>
              <a:chExt cx="6470424" cy="1106376"/>
            </a:xfrm>
          </p:grpSpPr>
          <p:pic>
            <p:nvPicPr>
              <p:cNvPr id="15375" name="Picture 2" descr="Fig_6_3 and 4_axial bulb longitudinal down.jpg"/>
              <p:cNvPicPr>
                <a:picLocks noChangeAspect="1"/>
              </p:cNvPicPr>
              <p:nvPr/>
            </p:nvPicPr>
            <p:blipFill>
              <a:blip r:embed="rId2" cstate="print"/>
              <a:srcRect t="7930" b="4840"/>
              <a:stretch>
                <a:fillRect/>
              </a:stretch>
            </p:blipFill>
            <p:spPr bwMode="auto">
              <a:xfrm>
                <a:off x="899592" y="4509120"/>
                <a:ext cx="6359991" cy="1080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376" name="TextBox 17"/>
              <p:cNvSpPr txBox="1">
                <a:spLocks noChangeArrowheads="1"/>
              </p:cNvSpPr>
              <p:nvPr/>
            </p:nvSpPr>
            <p:spPr bwMode="auto">
              <a:xfrm flipH="1">
                <a:off x="3983337" y="5338496"/>
                <a:ext cx="43204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CA" sz="1200" b="1">
                    <a:solidFill>
                      <a:srgbClr val="FF0000"/>
                    </a:solidFill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5377" name="TextBox 18"/>
              <p:cNvSpPr txBox="1">
                <a:spLocks noChangeArrowheads="1"/>
              </p:cNvSpPr>
              <p:nvPr/>
            </p:nvSpPr>
            <p:spPr bwMode="auto">
              <a:xfrm flipH="1">
                <a:off x="7009976" y="5338497"/>
                <a:ext cx="36004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CA" sz="1200" b="1">
                    <a:solidFill>
                      <a:srgbClr val="FF0000"/>
                    </a:solidFill>
                    <a:latin typeface="Calibri" pitchFamily="34" charset="0"/>
                  </a:rPr>
                  <a:t>B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971346" y="4437112"/>
              <a:ext cx="216520" cy="21625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139839" y="4508830"/>
              <a:ext cx="215262" cy="2162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07950" y="5876925"/>
            <a:ext cx="87852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A longitudinal cut along the axis reveals that this sandstone-filled axial bulb passes distally into an empty stalk (axial void)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67175" y="0"/>
            <a:ext cx="3673475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15365" name="Picture 1" descr="Fig_6_1 and 2_no red_down3.jpg"/>
          <p:cNvPicPr>
            <a:picLocks noChangeAspect="1"/>
          </p:cNvPicPr>
          <p:nvPr/>
        </p:nvPicPr>
        <p:blipFill>
          <a:blip r:embed="rId3" cstate="print"/>
          <a:srcRect t="5080"/>
          <a:stretch>
            <a:fillRect/>
          </a:stretch>
        </p:blipFill>
        <p:spPr bwMode="auto">
          <a:xfrm>
            <a:off x="993775" y="188913"/>
            <a:ext cx="6757988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5724525" y="620713"/>
            <a:ext cx="287338" cy="3430587"/>
            <a:chOff x="5724128" y="620688"/>
            <a:chExt cx="288032" cy="3429962"/>
          </a:xfrm>
        </p:grpSpPr>
        <p:sp>
          <p:nvSpPr>
            <p:cNvPr id="15369" name="TextBox 16"/>
            <p:cNvSpPr txBox="1">
              <a:spLocks noChangeArrowheads="1"/>
            </p:cNvSpPr>
            <p:nvPr/>
          </p:nvSpPr>
          <p:spPr bwMode="auto">
            <a:xfrm>
              <a:off x="5724128" y="620688"/>
              <a:ext cx="28803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sz="1100" b="1">
                  <a:solidFill>
                    <a:srgbClr val="FF0000"/>
                  </a:solidFill>
                  <a:latin typeface="Calibri" pitchFamily="34" charset="0"/>
                </a:rPr>
                <a:t>A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5868940" y="836549"/>
              <a:ext cx="0" cy="2952212"/>
            </a:xfrm>
            <a:prstGeom prst="line">
              <a:avLst/>
            </a:prstGeom>
            <a:ln w="190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71" name="TextBox 18"/>
            <p:cNvSpPr txBox="1">
              <a:spLocks noChangeArrowheads="1"/>
            </p:cNvSpPr>
            <p:nvPr/>
          </p:nvSpPr>
          <p:spPr bwMode="auto">
            <a:xfrm>
              <a:off x="5724128" y="3789040"/>
              <a:ext cx="28803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sz="1100" b="1">
                  <a:solidFill>
                    <a:srgbClr val="FF0000"/>
                  </a:solidFill>
                  <a:latin typeface="Calibri" pitchFamily="34" charset="0"/>
                </a:rPr>
                <a:t>B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4067175" y="0"/>
            <a:ext cx="3673475" cy="40052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27" name="Oval 26"/>
          <p:cNvSpPr/>
          <p:nvPr/>
        </p:nvSpPr>
        <p:spPr>
          <a:xfrm>
            <a:off x="6659563" y="2636838"/>
            <a:ext cx="144462" cy="144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9" name="Rectangle 18"/>
          <p:cNvSpPr/>
          <p:nvPr/>
        </p:nvSpPr>
        <p:spPr>
          <a:xfrm rot="2347330">
            <a:off x="7099735" y="2799664"/>
            <a:ext cx="345129" cy="14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04813"/>
            <a:ext cx="395288" cy="21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4213" y="115888"/>
            <a:ext cx="8172450" cy="3005137"/>
            <a:chOff x="395288" y="333375"/>
            <a:chExt cx="8569325" cy="3202016"/>
          </a:xfrm>
        </p:grpSpPr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395288" y="333375"/>
              <a:ext cx="8569325" cy="2808288"/>
              <a:chOff x="0" y="332656"/>
              <a:chExt cx="8964613" cy="2880320"/>
            </a:xfrm>
          </p:grpSpPr>
          <p:grpSp>
            <p:nvGrpSpPr>
              <p:cNvPr id="6" name="Group 12"/>
              <p:cNvGrpSpPr>
                <a:grpSpLocks/>
              </p:cNvGrpSpPr>
              <p:nvPr/>
            </p:nvGrpSpPr>
            <p:grpSpPr bwMode="auto">
              <a:xfrm>
                <a:off x="0" y="333375"/>
                <a:ext cx="8964613" cy="2879601"/>
                <a:chOff x="0" y="333375"/>
                <a:chExt cx="8964613" cy="2879601"/>
              </a:xfrm>
            </p:grpSpPr>
            <p:pic>
              <p:nvPicPr>
                <p:cNvPr id="18449" name="Picture 2" descr="Fig_7_5 to 7_axial bulbs_down.jpg"/>
                <p:cNvPicPr>
                  <a:picLocks noChangeAspect="1"/>
                </p:cNvPicPr>
                <p:nvPr/>
              </p:nvPicPr>
              <p:blipFill>
                <a:blip r:embed="rId2" cstate="print"/>
                <a:srcRect b="33580"/>
                <a:stretch>
                  <a:fillRect/>
                </a:stretch>
              </p:blipFill>
              <p:spPr bwMode="auto">
                <a:xfrm>
                  <a:off x="0" y="333375"/>
                  <a:ext cx="7561263" cy="28796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" name="TextBox 3"/>
                <p:cNvSpPr txBox="1"/>
                <p:nvPr/>
              </p:nvSpPr>
              <p:spPr>
                <a:xfrm>
                  <a:off x="7667286" y="620648"/>
                  <a:ext cx="1152792" cy="369531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CA" dirty="0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atin typeface="+mn-lt"/>
                      <a:cs typeface="+mn-cs"/>
                    </a:rPr>
                    <a:t>Top View</a:t>
                  </a:r>
                </a:p>
              </p:txBody>
            </p:sp>
            <p:sp>
              <p:nvSpPr>
                <p:cNvPr id="5" name="TextBox 4"/>
                <p:cNvSpPr txBox="1"/>
                <p:nvPr/>
              </p:nvSpPr>
              <p:spPr>
                <a:xfrm>
                  <a:off x="7667286" y="2275733"/>
                  <a:ext cx="1297327" cy="369531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CA" dirty="0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atin typeface="+mn-lt"/>
                      <a:cs typeface="+mn-cs"/>
                    </a:rPr>
                    <a:t>Side View</a:t>
                  </a:r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2411808" y="403786"/>
                  <a:ext cx="215931" cy="21686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5002978" y="403786"/>
                  <a:ext cx="215931" cy="21686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</p:grpSp>
          <p:sp>
            <p:nvSpPr>
              <p:cNvPr id="15" name="Rectangle 14"/>
              <p:cNvSpPr/>
              <p:nvPr/>
            </p:nvSpPr>
            <p:spPr>
              <a:xfrm>
                <a:off x="0" y="332656"/>
                <a:ext cx="323896" cy="28799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95288" y="3141271"/>
              <a:ext cx="7775314" cy="3941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omic Sans MS" pitchFamily="66" charset="0"/>
                  <a:cs typeface="+mn-cs"/>
                </a:rPr>
                <a:t>Sandstone-filled axial bulbs exhibit six-fold radial symmetry.</a:t>
              </a:r>
            </a:p>
          </p:txBody>
        </p:sp>
      </p:grpSp>
      <p:sp>
        <p:nvSpPr>
          <p:cNvPr id="20" name="TextBox 19"/>
          <p:cNvSpPr txBox="1"/>
          <p:nvPr/>
        </p:nvSpPr>
        <p:spPr bwMode="auto">
          <a:xfrm>
            <a:off x="0" y="6251575"/>
            <a:ext cx="9144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Axial bulbs and stalks are surrounded by 6 vanes that correspond to this symmetry</a:t>
            </a:r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1476375" y="3462338"/>
            <a:ext cx="5970588" cy="2714625"/>
            <a:chOff x="1476375" y="3462338"/>
            <a:chExt cx="5970588" cy="2714625"/>
          </a:xfrm>
        </p:grpSpPr>
        <p:pic>
          <p:nvPicPr>
            <p:cNvPr id="18438" name="Picture 18" descr="Figure 8. Rangea marginal tubes 1_3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76375" y="3462338"/>
              <a:ext cx="5970588" cy="271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9" name="TextBox 15"/>
            <p:cNvSpPr txBox="1">
              <a:spLocks noChangeArrowheads="1"/>
            </p:cNvSpPr>
            <p:nvPr/>
          </p:nvSpPr>
          <p:spPr bwMode="auto">
            <a:xfrm>
              <a:off x="6156176" y="5157192"/>
              <a:ext cx="14401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sz="1200">
                  <a:latin typeface="Arial Black" pitchFamily="34" charset="0"/>
                </a:rPr>
                <a:t>1</a:t>
              </a:r>
            </a:p>
          </p:txBody>
        </p:sp>
        <p:sp>
          <p:nvSpPr>
            <p:cNvPr id="18440" name="TextBox 18"/>
            <p:cNvSpPr txBox="1">
              <a:spLocks noChangeArrowheads="1"/>
            </p:cNvSpPr>
            <p:nvPr/>
          </p:nvSpPr>
          <p:spPr bwMode="auto">
            <a:xfrm>
              <a:off x="6156176" y="5589240"/>
              <a:ext cx="14401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sz="1200">
                  <a:latin typeface="Arial Black" pitchFamily="34" charset="0"/>
                </a:rPr>
                <a:t>2</a:t>
              </a:r>
            </a:p>
          </p:txBody>
        </p:sp>
        <p:sp>
          <p:nvSpPr>
            <p:cNvPr id="18441" name="TextBox 20"/>
            <p:cNvSpPr txBox="1">
              <a:spLocks noChangeArrowheads="1"/>
            </p:cNvSpPr>
            <p:nvPr/>
          </p:nvSpPr>
          <p:spPr bwMode="auto">
            <a:xfrm>
              <a:off x="6084168" y="5805264"/>
              <a:ext cx="14401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sz="1200">
                  <a:latin typeface="Arial Black" pitchFamily="34" charset="0"/>
                </a:rPr>
                <a:t>3</a:t>
              </a:r>
            </a:p>
          </p:txBody>
        </p:sp>
        <p:sp>
          <p:nvSpPr>
            <p:cNvPr id="18442" name="TextBox 21"/>
            <p:cNvSpPr txBox="1">
              <a:spLocks noChangeArrowheads="1"/>
            </p:cNvSpPr>
            <p:nvPr/>
          </p:nvSpPr>
          <p:spPr bwMode="auto">
            <a:xfrm>
              <a:off x="6372200" y="5877272"/>
              <a:ext cx="14401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sz="1200">
                  <a:latin typeface="Arial Black" pitchFamily="34" charset="0"/>
                </a:rPr>
                <a:t>4</a:t>
              </a:r>
            </a:p>
          </p:txBody>
        </p:sp>
        <p:sp>
          <p:nvSpPr>
            <p:cNvPr id="18443" name="TextBox 22"/>
            <p:cNvSpPr txBox="1">
              <a:spLocks noChangeArrowheads="1"/>
            </p:cNvSpPr>
            <p:nvPr/>
          </p:nvSpPr>
          <p:spPr bwMode="auto">
            <a:xfrm>
              <a:off x="6588224" y="5733256"/>
              <a:ext cx="207640" cy="279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sz="1200">
                  <a:latin typeface="Arial Black" pitchFamily="34" charset="0"/>
                </a:rPr>
                <a:t>5</a:t>
              </a:r>
            </a:p>
          </p:txBody>
        </p:sp>
        <p:sp>
          <p:nvSpPr>
            <p:cNvPr id="18444" name="TextBox 23"/>
            <p:cNvSpPr txBox="1">
              <a:spLocks noChangeArrowheads="1"/>
            </p:cNvSpPr>
            <p:nvPr/>
          </p:nvSpPr>
          <p:spPr bwMode="auto">
            <a:xfrm>
              <a:off x="6588224" y="5445224"/>
              <a:ext cx="14401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sz="1200">
                  <a:latin typeface="Arial Black" pitchFamily="34" charset="0"/>
                </a:rPr>
                <a:t>6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10" descr="Figure_9._Rangea reconstruction REVISED 7 PT 72dpi 22X34cm.jpg"/>
          <p:cNvPicPr>
            <a:picLocks noChangeAspect="1"/>
          </p:cNvPicPr>
          <p:nvPr/>
        </p:nvPicPr>
        <p:blipFill>
          <a:blip r:embed="rId2" cstate="print"/>
          <a:srcRect b="9683"/>
          <a:stretch>
            <a:fillRect/>
          </a:stretch>
        </p:blipFill>
        <p:spPr bwMode="auto">
          <a:xfrm>
            <a:off x="2349387" y="-171400"/>
            <a:ext cx="448894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267744" y="6088559"/>
            <a:ext cx="45365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Reconstructing </a:t>
            </a:r>
            <a:r>
              <a:rPr lang="en-US" sz="24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Rangea</a:t>
            </a:r>
            <a:endParaRPr lang="en-US" sz="2000" b="1" i="1" dirty="0">
              <a:solidFill>
                <a:schemeClr val="accent1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Fig_12_Morphological_development_of_Spaniards_Bay_Fronds_2b_-_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69850"/>
            <a:ext cx="8763000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484813" y="1201738"/>
            <a:ext cx="1570037" cy="292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chemeClr val="bg1"/>
                </a:solidFill>
              </a:rPr>
              <a:t>Trepassia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37413" y="1201738"/>
            <a:ext cx="1643062" cy="3286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chemeClr val="bg1"/>
                </a:solidFill>
              </a:rPr>
              <a:t>Charnia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79613" y="1214438"/>
            <a:ext cx="1592262" cy="279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chemeClr val="bg1"/>
                </a:solidFill>
              </a:rPr>
              <a:t>Avalofractus</a:t>
            </a:r>
          </a:p>
        </p:txBody>
      </p:sp>
      <p:pic>
        <p:nvPicPr>
          <p:cNvPr id="20486" name="Picture 5" descr="Avalofractus_plainblack_down2_25 Janua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3" y="2928938"/>
            <a:ext cx="191770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6" descr="Trepassia ver 4_11Jan2009_dow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8" y="2857500"/>
            <a:ext cx="2051050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 descr="Charnia rotate invert_Antcliffe Brasier_Palaeontology_20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0938" y="3000375"/>
            <a:ext cx="8699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0" descr="Rangea_Invert_Grazhdankin Seilacher_20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0" y="3214688"/>
            <a:ext cx="164465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3" descr="DSCN0333.JPG"/>
          <p:cNvPicPr>
            <a:picLocks noChangeAspect="1"/>
          </p:cNvPicPr>
          <p:nvPr/>
        </p:nvPicPr>
        <p:blipFill>
          <a:blip r:embed="rId7" cstate="print">
            <a:lum contrast="10000"/>
          </a:blip>
          <a:srcRect l="27283" t="10001" r="28703" b="11926"/>
          <a:stretch>
            <a:fillRect/>
          </a:stretch>
        </p:blipFill>
        <p:spPr bwMode="auto">
          <a:xfrm>
            <a:off x="5786438" y="3071813"/>
            <a:ext cx="1155700" cy="2733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143500" y="6581775"/>
            <a:ext cx="40005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After Narbonne et al., </a:t>
            </a:r>
            <a:r>
              <a:rPr lang="en-US" sz="12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Journal of Paleontology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, 2009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86188" y="1785938"/>
            <a:ext cx="1643062" cy="285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714750" y="1714500"/>
            <a:ext cx="1785938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Secondary and tertiary branches double-sided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00688" y="1785938"/>
            <a:ext cx="1643062" cy="1428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429250" y="1785938"/>
            <a:ext cx="178593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Secondary and tertiary branches single-sided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286625" y="1785938"/>
            <a:ext cx="1500188" cy="1428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215188" y="1785938"/>
            <a:ext cx="178593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Secondary and tertiary branches single-sided</a:t>
            </a:r>
          </a:p>
        </p:txBody>
      </p:sp>
      <p:pic>
        <p:nvPicPr>
          <p:cNvPr id="20498" name="Picture 10" descr="Figure_9._Rangea reconstruction REVISED 7 PT 72dpi 22X34cm.jpg"/>
          <p:cNvPicPr>
            <a:picLocks noChangeAspect="1"/>
          </p:cNvPicPr>
          <p:nvPr/>
        </p:nvPicPr>
        <p:blipFill>
          <a:blip r:embed="rId8" cstate="print"/>
          <a:srcRect b="9683"/>
          <a:stretch>
            <a:fillRect/>
          </a:stretch>
        </p:blipFill>
        <p:spPr bwMode="auto">
          <a:xfrm>
            <a:off x="323850" y="2997200"/>
            <a:ext cx="1792288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0" y="5949950"/>
            <a:ext cx="9144000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000" i="1" dirty="0">
                <a:solidFill>
                  <a:srgbClr val="FFFFCC"/>
                </a:solidFill>
                <a:latin typeface="Comic Sans MS" pitchFamily="66" charset="0"/>
                <a:cs typeface="+mn-cs"/>
              </a:rPr>
              <a:t>Rangea</a:t>
            </a:r>
            <a:r>
              <a:rPr lang="en-CA" sz="2000" dirty="0">
                <a:solidFill>
                  <a:srgbClr val="FFFFCC"/>
                </a:solidFill>
                <a:latin typeface="Comic Sans MS" pitchFamily="66" charset="0"/>
                <a:cs typeface="+mn-cs"/>
              </a:rPr>
              <a:t>  architecture is similar to that of the simplest rangeomorphs from Avalon, but its construction is much more complex and three-dimensional</a:t>
            </a:r>
            <a:endParaRPr lang="en-CA" sz="2000" b="1" i="1" dirty="0">
              <a:solidFill>
                <a:srgbClr val="FFFFCC"/>
              </a:solidFill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15_Rangea event bed 2 (site 1 deposition) outline dorsal PT 100dp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0350"/>
            <a:ext cx="8634413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4" descr="Gutter cast assembl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404813"/>
            <a:ext cx="25288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388" y="5373688"/>
            <a:ext cx="87137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The new </a:t>
            </a:r>
            <a:r>
              <a:rPr lang="en-CA" sz="20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Rangea</a:t>
            </a:r>
            <a:r>
              <a:rPr lang="en-CA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discoveries occur in </a:t>
            </a:r>
            <a:r>
              <a:rPr lang="en-CA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shallow-water gutter </a:t>
            </a:r>
            <a:r>
              <a:rPr lang="en-CA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casts.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3528" y="5805488"/>
            <a:ext cx="8496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</a:rPr>
              <a:t>There </a:t>
            </a:r>
            <a:r>
              <a:rPr lang="en-CA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</a:rPr>
              <a:t>is no alignment of </a:t>
            </a:r>
            <a:r>
              <a:rPr lang="en-CA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</a:rPr>
              <a:t>fossils, implying transport of </a:t>
            </a:r>
            <a:r>
              <a:rPr lang="en-CA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</a:rPr>
              <a:t>untethered</a:t>
            </a:r>
            <a:r>
              <a:rPr lang="en-CA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</a:rPr>
              <a:t> individuals</a:t>
            </a:r>
            <a:endParaRPr lang="en-CA" dirty="0">
              <a:solidFill>
                <a:schemeClr val="accent1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Fig_5_3 Rangea bulb thin section dow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260350"/>
            <a:ext cx="5984875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58775" y="3357563"/>
            <a:ext cx="8785225" cy="2735262"/>
            <a:chOff x="107628" y="3933825"/>
            <a:chExt cx="8784976" cy="2734563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900113" y="3933825"/>
              <a:ext cx="7488237" cy="2087563"/>
              <a:chOff x="323850" y="3284538"/>
              <a:chExt cx="8488363" cy="2881312"/>
            </a:xfrm>
          </p:grpSpPr>
          <p:pic>
            <p:nvPicPr>
              <p:cNvPr id="17415" name="Picture 1" descr="Fig_5 Rangea bulb thin section down2.jp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3850" y="3284538"/>
                <a:ext cx="8488363" cy="2881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Rectangle 6"/>
              <p:cNvSpPr/>
              <p:nvPr/>
            </p:nvSpPr>
            <p:spPr>
              <a:xfrm>
                <a:off x="395439" y="3356825"/>
                <a:ext cx="215937" cy="21686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643999" y="3356825"/>
                <a:ext cx="215937" cy="2168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07628" y="6022441"/>
              <a:ext cx="8784976" cy="6459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omic Sans MS" pitchFamily="66" charset="0"/>
                  <a:cs typeface="+mn-cs"/>
                </a:rPr>
                <a:t>Axial bulbs are filled with sandstone that precisely matches strata lower in the gutter cast and does </a:t>
              </a:r>
              <a:r>
                <a:rPr lang="en-CA" u="sng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omic Sans MS" pitchFamily="66" charset="0"/>
                  <a:cs typeface="+mn-cs"/>
                </a:rPr>
                <a:t>not</a:t>
              </a:r>
              <a:r>
                <a:rPr lang="en-C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omic Sans MS" pitchFamily="66" charset="0"/>
                  <a:cs typeface="+mn-cs"/>
                </a:rPr>
                <a:t> match the sediment in which they were entombed.</a:t>
              </a: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6165850"/>
            <a:ext cx="89296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dirty="0">
                <a:solidFill>
                  <a:srgbClr val="FFFFCC"/>
                </a:solidFill>
                <a:latin typeface="Comic Sans MS" pitchFamily="66" charset="0"/>
              </a:rPr>
              <a:t> This </a:t>
            </a:r>
            <a:r>
              <a:rPr lang="en-CA" dirty="0" smtClean="0">
                <a:solidFill>
                  <a:srgbClr val="FFFFCC"/>
                </a:solidFill>
                <a:latin typeface="Comic Sans MS" pitchFamily="66" charset="0"/>
              </a:rPr>
              <a:t>implies </a:t>
            </a:r>
            <a:r>
              <a:rPr lang="en-CA" dirty="0">
                <a:solidFill>
                  <a:srgbClr val="FFFFCC"/>
                </a:solidFill>
                <a:latin typeface="Comic Sans MS" pitchFamily="66" charset="0"/>
              </a:rPr>
              <a:t>that sand fill preceded final deposition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237312"/>
            <a:ext cx="89296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Char char="•"/>
            </a:pPr>
            <a:r>
              <a:rPr lang="en-CA" dirty="0">
                <a:solidFill>
                  <a:srgbClr val="FFFFCC"/>
                </a:solidFill>
                <a:latin typeface="Comic Sans MS" pitchFamily="66" charset="0"/>
              </a:rPr>
              <a:t> This implies active sand fill of the bulb while the </a:t>
            </a:r>
            <a:r>
              <a:rPr lang="en-CA" i="1" dirty="0">
                <a:solidFill>
                  <a:srgbClr val="FFFFCC"/>
                </a:solidFill>
                <a:latin typeface="Comic Sans MS" pitchFamily="66" charset="0"/>
              </a:rPr>
              <a:t>Rangea </a:t>
            </a:r>
            <a:r>
              <a:rPr lang="en-CA" dirty="0">
                <a:solidFill>
                  <a:srgbClr val="FFFFCC"/>
                </a:solidFill>
                <a:latin typeface="Comic Sans MS" pitchFamily="66" charset="0"/>
              </a:rPr>
              <a:t> was </a:t>
            </a:r>
            <a:r>
              <a:rPr lang="en-CA" dirty="0" smtClean="0">
                <a:solidFill>
                  <a:srgbClr val="FFFFCC"/>
                </a:solidFill>
                <a:latin typeface="Comic Sans MS" pitchFamily="66" charset="0"/>
              </a:rPr>
              <a:t>upright </a:t>
            </a:r>
            <a:endParaRPr lang="en-CA" dirty="0">
              <a:solidFill>
                <a:srgbClr val="FFFFCC"/>
              </a:solidFill>
              <a:latin typeface="Comic Sans MS" pitchFamily="66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971550" y="260350"/>
            <a:ext cx="7632700" cy="5184775"/>
            <a:chOff x="539552" y="188640"/>
            <a:chExt cx="8290123" cy="5761310"/>
          </a:xfrm>
        </p:grpSpPr>
        <p:pic>
          <p:nvPicPr>
            <p:cNvPr id="16391" name="Picture 1" descr="Fig_7_1 to 4_axial bulb longitudinal down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188" y="188913"/>
              <a:ext cx="8218487" cy="5761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4788068" y="188640"/>
              <a:ext cx="287948" cy="287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58762" y="4581066"/>
              <a:ext cx="217254" cy="216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84388" y="4581066"/>
              <a:ext cx="215530" cy="2169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9" name="Right Triangle 8"/>
            <p:cNvSpPr/>
            <p:nvPr/>
          </p:nvSpPr>
          <p:spPr>
            <a:xfrm rot="5400000">
              <a:off x="540009" y="188183"/>
              <a:ext cx="647398" cy="648312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</p:grpSp>
      <p:sp>
        <p:nvSpPr>
          <p:cNvPr id="18" name="Down Arrow 17"/>
          <p:cNvSpPr/>
          <p:nvPr/>
        </p:nvSpPr>
        <p:spPr>
          <a:xfrm rot="2433733">
            <a:off x="2746375" y="4310063"/>
            <a:ext cx="123825" cy="190500"/>
          </a:xfrm>
          <a:prstGeom prst="downArrow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21" name="TextBox 20"/>
          <p:cNvSpPr txBox="1"/>
          <p:nvPr/>
        </p:nvSpPr>
        <p:spPr>
          <a:xfrm>
            <a:off x="179388" y="5588025"/>
            <a:ext cx="875030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Sandstone fill was layered perpendicular to the axis in the proximal bulb and  distally lines the stalk around an axial void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95289" y="260350"/>
            <a:ext cx="3672655" cy="2592586"/>
            <a:chOff x="539552" y="548680"/>
            <a:chExt cx="8064896" cy="5832648"/>
          </a:xfrm>
        </p:grpSpPr>
        <p:pic>
          <p:nvPicPr>
            <p:cNvPr id="21508" name="Picture 1" descr="Fig_10-1.jpg"/>
            <p:cNvPicPr>
              <a:picLocks noChangeAspect="1"/>
            </p:cNvPicPr>
            <p:nvPr/>
          </p:nvPicPr>
          <p:blipFill>
            <a:blip r:embed="rId2" cstate="print"/>
            <a:srcRect l="1755" t="4703"/>
            <a:stretch>
              <a:fillRect/>
            </a:stretch>
          </p:blipFill>
          <p:spPr bwMode="auto">
            <a:xfrm>
              <a:off x="539552" y="548680"/>
              <a:ext cx="8064896" cy="583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ight Triangle 3"/>
            <p:cNvSpPr/>
            <p:nvPr/>
          </p:nvSpPr>
          <p:spPr>
            <a:xfrm rot="5400000">
              <a:off x="899463" y="188769"/>
              <a:ext cx="432745" cy="115256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</p:grp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411760" y="6237312"/>
            <a:ext cx="45365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Reconstructing </a:t>
            </a:r>
            <a:r>
              <a:rPr lang="en-US" sz="24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Rangea</a:t>
            </a:r>
            <a:endParaRPr lang="en-US" sz="2000" b="1" i="1" dirty="0">
              <a:solidFill>
                <a:schemeClr val="accent1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0" descr="Figure_9._Rangea reconstruction REVISED 7 PT 72dpi 22X34cm.jpg"/>
          <p:cNvPicPr>
            <a:picLocks noChangeAspect="1"/>
          </p:cNvPicPr>
          <p:nvPr/>
        </p:nvPicPr>
        <p:blipFill>
          <a:blip r:embed="rId3" cstate="print"/>
          <a:srcRect b="9683"/>
          <a:stretch>
            <a:fillRect/>
          </a:stretch>
        </p:blipFill>
        <p:spPr bwMode="auto">
          <a:xfrm>
            <a:off x="4437970" y="0"/>
            <a:ext cx="4454510" cy="621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395536" y="3140968"/>
            <a:ext cx="3672408" cy="2605276"/>
            <a:chOff x="395536" y="2276872"/>
            <a:chExt cx="3672408" cy="2605276"/>
          </a:xfrm>
        </p:grpSpPr>
        <p:pic>
          <p:nvPicPr>
            <p:cNvPr id="9" name="Picture 3" descr="Fig_10-3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5536" y="2276872"/>
              <a:ext cx="3672408" cy="2605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467544" y="2348880"/>
              <a:ext cx="14401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banner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71663" y="274638"/>
            <a:ext cx="5399087" cy="1143000"/>
          </a:xfrm>
          <a:noFill/>
          <a:ln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447800" y="1600200"/>
            <a:ext cx="624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CA" b="1">
                <a:solidFill>
                  <a:srgbClr val="FF0000"/>
                </a:solidFill>
              </a:rPr>
              <a:t>Vote for Canada to host IGC 2020</a:t>
            </a:r>
          </a:p>
          <a:p>
            <a:pPr algn="ctr"/>
            <a:r>
              <a:rPr lang="en-CA" b="1"/>
              <a:t>A World of Geology - </a:t>
            </a:r>
            <a:r>
              <a:rPr lang="en-US" b="1"/>
              <a:t>La géologie, tout un monde</a:t>
            </a:r>
            <a:endParaRPr lang="en-CA" b="1"/>
          </a:p>
        </p:txBody>
      </p:sp>
      <p:pic>
        <p:nvPicPr>
          <p:cNvPr id="205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267200"/>
            <a:ext cx="1639888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3394075" y="5181600"/>
            <a:ext cx="201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www.IGC2020.ca</a:t>
            </a:r>
          </a:p>
        </p:txBody>
      </p:sp>
      <p:pic>
        <p:nvPicPr>
          <p:cNvPr id="206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4868863"/>
            <a:ext cx="1633537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il_fi" descr="ANd9GcROqUYToCJ6VIZPS6hOjE-AEJCQKFXDAGcKc0jUm3JQ3RVaP2sE9i13KbF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2362200"/>
            <a:ext cx="35290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Rangea_type2RotateDownsam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5888"/>
            <a:ext cx="50323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940152" y="404813"/>
            <a:ext cx="2259012" cy="2724348"/>
            <a:chOff x="5939755" y="404813"/>
            <a:chExt cx="2259012" cy="2724666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5939755" y="2853222"/>
              <a:ext cx="2259012" cy="27625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n-lt"/>
                  <a:cs typeface="+mn-cs"/>
                </a:rPr>
                <a:t>Namibia Post stamp, 2008</a:t>
              </a:r>
            </a:p>
          </p:txBody>
        </p:sp>
        <p:pic>
          <p:nvPicPr>
            <p:cNvPr id="4111" name="Picture 1" descr="Rangea stamp high_crop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56325" y="404813"/>
              <a:ext cx="1871663" cy="2438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395536" y="6237312"/>
            <a:ext cx="83529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2400" b="1" i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Rangea: </a:t>
            </a:r>
            <a:r>
              <a:rPr lang="en-CA" sz="2400" b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The first-described complex Ediacaran taxon</a:t>
            </a:r>
            <a:endParaRPr lang="en-CA" sz="2400" dirty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2627784" y="5733256"/>
            <a:ext cx="25193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i="1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Rangea </a:t>
            </a:r>
            <a:r>
              <a:rPr lang="en-US" sz="1000" i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schneiderhoehni</a:t>
            </a:r>
            <a:r>
              <a:rPr lang="en-US" sz="1000" i="1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100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Gürich, 1930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084168" y="3429000"/>
            <a:ext cx="1935193" cy="2622485"/>
            <a:chOff x="6084168" y="3429000"/>
            <a:chExt cx="1935193" cy="2622485"/>
          </a:xfrm>
        </p:grpSpPr>
        <p:pic>
          <p:nvPicPr>
            <p:cNvPr id="22" name="Picture 6" descr="RangeaReconstructio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56176" y="3429000"/>
              <a:ext cx="1795059" cy="24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 bwMode="auto">
            <a:xfrm>
              <a:off x="6084168" y="5805264"/>
              <a:ext cx="193519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CA" sz="1000" i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n-lt"/>
                </a:rPr>
                <a:t>National Geographic</a:t>
              </a:r>
              <a:r>
                <a:rPr lang="en-CA" sz="10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n-lt"/>
                </a:rPr>
                <a:t>, 1997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10" descr="Figure_9._Rangea reconstruction REVISED 7 PT 72dpi 22X34cm.jpg"/>
          <p:cNvPicPr>
            <a:picLocks noChangeAspect="1"/>
          </p:cNvPicPr>
          <p:nvPr/>
        </p:nvPicPr>
        <p:blipFill>
          <a:blip r:embed="rId2" cstate="print"/>
          <a:srcRect b="9683"/>
          <a:stretch>
            <a:fillRect/>
          </a:stretch>
        </p:blipFill>
        <p:spPr bwMode="auto">
          <a:xfrm>
            <a:off x="2349387" y="-171400"/>
            <a:ext cx="448894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267744" y="6088559"/>
            <a:ext cx="45365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Reconstructing </a:t>
            </a:r>
            <a:r>
              <a:rPr lang="en-US" sz="24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Rangea</a:t>
            </a:r>
            <a:endParaRPr lang="en-US" sz="2000" b="1" i="1" dirty="0">
              <a:solidFill>
                <a:schemeClr val="accent1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Fig_6_1 and 2_no red_down3.jpg"/>
          <p:cNvPicPr>
            <a:picLocks noChangeAspect="1"/>
          </p:cNvPicPr>
          <p:nvPr/>
        </p:nvPicPr>
        <p:blipFill>
          <a:blip r:embed="rId2" cstate="print"/>
          <a:srcRect t="5080"/>
          <a:stretch>
            <a:fillRect/>
          </a:stretch>
        </p:blipFill>
        <p:spPr bwMode="auto">
          <a:xfrm>
            <a:off x="539750" y="333375"/>
            <a:ext cx="484505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949950"/>
            <a:ext cx="9144000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Architecture is similar to that of the simplest rangeomorphs from Avalon, but the construction is much more complex and three-dimensional</a:t>
            </a:r>
            <a:endParaRPr lang="en-CA" sz="2000" b="1" i="1" dirty="0">
              <a:solidFill>
                <a:schemeClr val="accent1">
                  <a:lumMod val="20000"/>
                  <a:lumOff val="80000"/>
                </a:schemeClr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26628" name="Picture 43" descr="Fractofusus misrai both.jpg"/>
          <p:cNvPicPr>
            <a:picLocks noChangeAspect="1"/>
          </p:cNvPicPr>
          <p:nvPr/>
        </p:nvPicPr>
        <p:blipFill>
          <a:blip r:embed="rId3" cstate="print"/>
          <a:srcRect l="2083" t="2792" r="2083"/>
          <a:stretch>
            <a:fillRect/>
          </a:stretch>
        </p:blipFill>
        <p:spPr bwMode="auto">
          <a:xfrm>
            <a:off x="4067175" y="3357563"/>
            <a:ext cx="3313113" cy="2505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29" name="Picture 2" descr="Avalofractus_plainblack_down2_25 January"/>
          <p:cNvPicPr>
            <a:picLocks noChangeAspect="1" noChangeArrowheads="1"/>
          </p:cNvPicPr>
          <p:nvPr/>
        </p:nvPicPr>
        <p:blipFill>
          <a:blip r:embed="rId4" cstate="print"/>
          <a:srcRect b="4662"/>
          <a:stretch>
            <a:fillRect/>
          </a:stretch>
        </p:blipFill>
        <p:spPr bwMode="auto">
          <a:xfrm>
            <a:off x="2173288" y="3216275"/>
            <a:ext cx="1792287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7" descr="cropDSCN0222isolatedelementrotat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3300" y="3284538"/>
            <a:ext cx="1143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0" descr="Figure_9._Rangea reconstruction REVISED 7 PT 72dpi 22X34cm.jpg"/>
          <p:cNvPicPr>
            <a:picLocks noChangeAspect="1"/>
          </p:cNvPicPr>
          <p:nvPr/>
        </p:nvPicPr>
        <p:blipFill>
          <a:blip r:embed="rId6" cstate="print"/>
          <a:srcRect b="9683"/>
          <a:stretch>
            <a:fillRect/>
          </a:stretch>
        </p:blipFill>
        <p:spPr bwMode="auto">
          <a:xfrm>
            <a:off x="5580063" y="53975"/>
            <a:ext cx="2160587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885113" y="1125538"/>
            <a:ext cx="10795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555-550 Ma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12088" y="4221163"/>
            <a:ext cx="108108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570-560 Ma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971550" y="3141663"/>
            <a:ext cx="6408738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95288" y="260350"/>
            <a:ext cx="8353425" cy="5905500"/>
            <a:chOff x="539552" y="548680"/>
            <a:chExt cx="8064896" cy="5832648"/>
          </a:xfrm>
        </p:grpSpPr>
        <p:pic>
          <p:nvPicPr>
            <p:cNvPr id="21508" name="Picture 1" descr="Fig_10-1.jpg"/>
            <p:cNvPicPr>
              <a:picLocks noChangeAspect="1"/>
            </p:cNvPicPr>
            <p:nvPr/>
          </p:nvPicPr>
          <p:blipFill>
            <a:blip r:embed="rId2" cstate="print"/>
            <a:srcRect l="1755" t="4703"/>
            <a:stretch>
              <a:fillRect/>
            </a:stretch>
          </p:blipFill>
          <p:spPr bwMode="auto">
            <a:xfrm>
              <a:off x="539552" y="548680"/>
              <a:ext cx="8064896" cy="583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ight Triangle 3"/>
            <p:cNvSpPr/>
            <p:nvPr/>
          </p:nvSpPr>
          <p:spPr>
            <a:xfrm rot="5400000">
              <a:off x="899463" y="188769"/>
              <a:ext cx="432745" cy="115256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</p:grpSp>
      <p:pic>
        <p:nvPicPr>
          <p:cNvPr id="6" name="Picture 5" descr="Roly poly clown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588" y="4797425"/>
            <a:ext cx="257810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411760" y="6237312"/>
            <a:ext cx="45365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Reconstructing </a:t>
            </a:r>
            <a:r>
              <a:rPr lang="en-US" sz="24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Rangea</a:t>
            </a:r>
            <a:endParaRPr lang="en-US" sz="2000" b="1" i="1" dirty="0">
              <a:solidFill>
                <a:schemeClr val="accent1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Fig_10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88913"/>
            <a:ext cx="3960812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4" descr="Fig_10-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98438"/>
            <a:ext cx="3959225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 descr="Fig_10-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3506788"/>
            <a:ext cx="3959225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Fig_10-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506788"/>
            <a:ext cx="3960813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339975" y="2997200"/>
            <a:ext cx="403225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6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Rangea</a:t>
            </a:r>
            <a:r>
              <a:rPr lang="en-CA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transported in a gutter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288" y="2997200"/>
            <a:ext cx="11525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External view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08850" y="2997200"/>
            <a:ext cx="1150938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Internal view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3850" y="6273800"/>
            <a:ext cx="40322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Fossil deposition and replacement of organics by pyrite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27538" y="6273800"/>
            <a:ext cx="43211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Stratal</a:t>
            </a:r>
            <a:r>
              <a:rPr lang="en-CA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accumulation, compaction, and late alteration of pyrite to </a:t>
            </a:r>
            <a:r>
              <a:rPr lang="en-CA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jarosite</a:t>
            </a:r>
            <a:endParaRPr lang="en-CA" sz="1600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116013" y="188913"/>
            <a:ext cx="6911975" cy="5472112"/>
            <a:chOff x="755576" y="404664"/>
            <a:chExt cx="6997392" cy="5616624"/>
          </a:xfrm>
        </p:grpSpPr>
        <p:pic>
          <p:nvPicPr>
            <p:cNvPr id="10244" name="Picture 3" descr="Basal Aar ripples_1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81021" y="3717032"/>
              <a:ext cx="3571947" cy="2304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5" name="Picture 4" descr="Basal Aar ripples_2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5576" y="3717032"/>
              <a:ext cx="3312368" cy="227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6" name="Picture 5" descr="Basal Aar strata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5576" y="404664"/>
              <a:ext cx="6984776" cy="3191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539552" y="5589240"/>
            <a:ext cx="8208963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Event beds in Kliphoek </a:t>
            </a:r>
            <a:r>
              <a:rPr lang="en-CA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Formation at </a:t>
            </a:r>
            <a:r>
              <a:rPr lang="en-CA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Farm </a:t>
            </a:r>
            <a:r>
              <a:rPr lang="en-CA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</a:rPr>
              <a:t>Aar </a:t>
            </a:r>
            <a:endParaRPr lang="en-CA" sz="2000" dirty="0">
              <a:solidFill>
                <a:srgbClr val="FFFFCC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267744" y="6088559"/>
            <a:ext cx="453650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Reconstructing </a:t>
            </a:r>
            <a:r>
              <a:rPr lang="en-US" sz="24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Rangea: </a:t>
            </a:r>
            <a:r>
              <a:rPr lang="en-US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Taphonomy and Ecology</a:t>
            </a:r>
            <a:endParaRPr lang="en-US" sz="2000" b="1" i="1" dirty="0">
              <a:solidFill>
                <a:schemeClr val="accent1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1187624" y="6211669"/>
            <a:ext cx="684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Previous global database for </a:t>
            </a:r>
            <a:r>
              <a:rPr lang="en-CA" b="1" i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Rangea</a:t>
            </a:r>
            <a:r>
              <a:rPr lang="en-CA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&lt;30 specimens</a:t>
            </a:r>
          </a:p>
        </p:txBody>
      </p:sp>
      <p:pic>
        <p:nvPicPr>
          <p:cNvPr id="12" name="Picture 3" descr="Rangea_type2RotateDownsam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5888"/>
            <a:ext cx="50323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627784" y="5733256"/>
            <a:ext cx="25193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i="1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Rangea </a:t>
            </a:r>
            <a:r>
              <a:rPr lang="en-US" sz="1000" i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schneiderhoehni</a:t>
            </a:r>
            <a:r>
              <a:rPr lang="en-US" sz="1000" i="1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100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Gürich, 1930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940152" y="404813"/>
            <a:ext cx="2259012" cy="2724348"/>
            <a:chOff x="5939755" y="404813"/>
            <a:chExt cx="2259012" cy="2724666"/>
          </a:xfrm>
        </p:grpSpPr>
        <p:sp>
          <p:nvSpPr>
            <p:cNvPr id="15" name="TextBox 14"/>
            <p:cNvSpPr txBox="1"/>
            <p:nvPr/>
          </p:nvSpPr>
          <p:spPr bwMode="auto">
            <a:xfrm>
              <a:off x="5939755" y="2853222"/>
              <a:ext cx="2259012" cy="27625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n-lt"/>
                  <a:cs typeface="+mn-cs"/>
                </a:rPr>
                <a:t>Namibia Post stamp, 2008</a:t>
              </a:r>
            </a:p>
          </p:txBody>
        </p:sp>
        <p:pic>
          <p:nvPicPr>
            <p:cNvPr id="16" name="Picture 1" descr="Rangea stamp high_crop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56325" y="404813"/>
              <a:ext cx="1871663" cy="2438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5580112" y="476672"/>
            <a:ext cx="3312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Interpretations:</a:t>
            </a:r>
          </a:p>
          <a:p>
            <a:pPr algn="ctr"/>
            <a:endParaRPr lang="en-CA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CA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simple leaf or complex frond?</a:t>
            </a:r>
          </a:p>
          <a:p>
            <a:endParaRPr lang="en-CA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CA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CA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2, 3, 4, 5, or 6 vanes?</a:t>
            </a:r>
          </a:p>
          <a:p>
            <a:pPr>
              <a:buFont typeface="Arial" pitchFamily="34" charset="0"/>
              <a:buChar char="•"/>
            </a:pPr>
            <a:endParaRPr lang="en-CA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CA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CA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epifaunal</a:t>
            </a:r>
            <a:r>
              <a:rPr lang="en-CA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or infaunal?</a:t>
            </a:r>
          </a:p>
          <a:p>
            <a:pPr>
              <a:buFont typeface="Arial" pitchFamily="34" charset="0"/>
              <a:buChar char="•"/>
            </a:pPr>
            <a:endParaRPr lang="en-CA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defTabSz="360000">
              <a:buFont typeface="Arial" pitchFamily="34" charset="0"/>
              <a:buChar char="•"/>
            </a:pPr>
            <a:r>
              <a:rPr lang="en-CA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CA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primitive radial animal or 	extinct group?</a:t>
            </a:r>
            <a:endParaRPr lang="en-CA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7" name="Picture 6" descr="RangeaReconstruc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429000"/>
            <a:ext cx="1795059" cy="24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 bwMode="auto">
          <a:xfrm>
            <a:off x="6084168" y="5805264"/>
            <a:ext cx="19351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CA" sz="10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National Geographic</a:t>
            </a:r>
            <a:r>
              <a:rPr lang="en-CA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, 1997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Fig_1_location_colour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88913"/>
            <a:ext cx="5026025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4213" y="6308725"/>
            <a:ext cx="82089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Location of the new </a:t>
            </a:r>
            <a:r>
              <a:rPr lang="en-CA" sz="20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Rangea</a:t>
            </a:r>
            <a:r>
              <a:rPr lang="en-CA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discoveries on Aar Farm, Namibia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6156325" y="6065838"/>
            <a:ext cx="1727200" cy="30638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400" b="1" i="1" dirty="0">
                <a:solidFill>
                  <a:schemeClr val="bg1">
                    <a:lumMod val="75000"/>
                  </a:schemeClr>
                </a:solidFill>
                <a:latin typeface="+mj-lt"/>
                <a:cs typeface="+mn-cs"/>
              </a:rPr>
              <a:t>Pteridinium, </a:t>
            </a:r>
            <a:r>
              <a:rPr lang="en-CA" sz="1400" b="1" i="1" dirty="0">
                <a:solidFill>
                  <a:srgbClr val="CC9900"/>
                </a:solidFill>
                <a:latin typeface="+mj-lt"/>
                <a:cs typeface="+mn-cs"/>
              </a:rPr>
              <a:t>Rangea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6011863" y="5057775"/>
            <a:ext cx="2016125" cy="5238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400" b="1" i="1" dirty="0">
                <a:solidFill>
                  <a:schemeClr val="bg1">
                    <a:lumMod val="75000"/>
                  </a:schemeClr>
                </a:solidFill>
                <a:latin typeface="+mj-lt"/>
                <a:cs typeface="+mn-cs"/>
              </a:rPr>
              <a:t>Pteridinium, Ernietta, </a:t>
            </a:r>
            <a:r>
              <a:rPr lang="en-CA" sz="1400" b="1" i="1" dirty="0" err="1">
                <a:solidFill>
                  <a:schemeClr val="bg1">
                    <a:lumMod val="75000"/>
                  </a:schemeClr>
                </a:solidFill>
                <a:latin typeface="+mj-lt"/>
                <a:cs typeface="+mn-cs"/>
              </a:rPr>
              <a:t>Ausia</a:t>
            </a:r>
            <a:r>
              <a:rPr lang="en-CA" sz="1400" b="1" i="1" dirty="0">
                <a:solidFill>
                  <a:schemeClr val="bg1">
                    <a:lumMod val="75000"/>
                  </a:schemeClr>
                </a:solidFill>
                <a:latin typeface="+mj-lt"/>
                <a:cs typeface="+mn-cs"/>
              </a:rPr>
              <a:t>, </a:t>
            </a:r>
            <a:r>
              <a:rPr lang="en-CA" sz="1400" b="1" i="1" dirty="0" err="1">
                <a:solidFill>
                  <a:schemeClr val="bg1">
                    <a:lumMod val="75000"/>
                  </a:schemeClr>
                </a:solidFill>
                <a:latin typeface="+mj-lt"/>
                <a:cs typeface="+mn-cs"/>
              </a:rPr>
              <a:t>Namalia</a:t>
            </a:r>
            <a:r>
              <a:rPr lang="en-CA" sz="1400" b="1" i="1" dirty="0">
                <a:solidFill>
                  <a:schemeClr val="bg1">
                    <a:lumMod val="75000"/>
                  </a:schemeClr>
                </a:solidFill>
                <a:latin typeface="+mj-lt"/>
                <a:cs typeface="+mn-cs"/>
              </a:rPr>
              <a:t>, </a:t>
            </a:r>
            <a:r>
              <a:rPr lang="en-CA" sz="1400" b="1" i="1" dirty="0">
                <a:solidFill>
                  <a:srgbClr val="CC9900"/>
                </a:solidFill>
                <a:latin typeface="+mn-lt"/>
                <a:cs typeface="+mn-cs"/>
              </a:rPr>
              <a:t>Rangea</a:t>
            </a:r>
            <a:r>
              <a:rPr lang="en-CA" sz="1400" b="1" i="1" dirty="0">
                <a:solidFill>
                  <a:srgbClr val="CC9900"/>
                </a:solidFill>
                <a:latin typeface="Arial Black" pitchFamily="34" charset="0"/>
                <a:cs typeface="+mn-cs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6156325" y="4337050"/>
            <a:ext cx="1727200" cy="3079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400" b="1" i="1" dirty="0">
                <a:solidFill>
                  <a:schemeClr val="bg1">
                    <a:lumMod val="75000"/>
                  </a:schemeClr>
                </a:solidFill>
                <a:latin typeface="+mj-lt"/>
                <a:cs typeface="+mn-cs"/>
              </a:rPr>
              <a:t>Pteridinium, </a:t>
            </a:r>
            <a:r>
              <a:rPr lang="en-CA" sz="1400" b="1" i="1" dirty="0">
                <a:solidFill>
                  <a:srgbClr val="CC9900"/>
                </a:solidFill>
                <a:latin typeface="+mj-lt"/>
                <a:cs typeface="+mn-cs"/>
              </a:rPr>
              <a:t>Rangea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5940425" y="1314450"/>
            <a:ext cx="2087563" cy="30638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400" b="1" i="1" dirty="0" err="1">
                <a:solidFill>
                  <a:schemeClr val="bg1">
                    <a:lumMod val="75000"/>
                  </a:schemeClr>
                </a:solidFill>
                <a:latin typeface="+mj-lt"/>
                <a:cs typeface="+mn-cs"/>
              </a:rPr>
              <a:t>Swartpuntia</a:t>
            </a:r>
            <a:r>
              <a:rPr lang="en-CA" sz="1400" b="1" i="1" dirty="0">
                <a:solidFill>
                  <a:schemeClr val="bg1">
                    <a:lumMod val="75000"/>
                  </a:schemeClr>
                </a:solidFill>
                <a:latin typeface="+mj-lt"/>
                <a:cs typeface="+mn-cs"/>
              </a:rPr>
              <a:t>, Pteridinium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6083300" y="3402013"/>
            <a:ext cx="1873250" cy="3079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400" b="1" i="1" dirty="0">
                <a:solidFill>
                  <a:schemeClr val="bg1">
                    <a:lumMod val="75000"/>
                  </a:schemeClr>
                </a:solidFill>
                <a:latin typeface="+mj-lt"/>
                <a:cs typeface="+mn-cs"/>
              </a:rPr>
              <a:t>Pteridinium, </a:t>
            </a:r>
            <a:r>
              <a:rPr lang="en-CA" sz="1400" b="1" i="1" dirty="0" err="1">
                <a:solidFill>
                  <a:schemeClr val="bg1">
                    <a:lumMod val="75000"/>
                  </a:schemeClr>
                </a:solidFill>
                <a:latin typeface="+mj-lt"/>
                <a:cs typeface="+mn-cs"/>
              </a:rPr>
              <a:t>Nasepia</a:t>
            </a:r>
            <a:endParaRPr lang="en-CA" sz="1400" b="1" i="1" dirty="0">
              <a:solidFill>
                <a:schemeClr val="bg1">
                  <a:lumMod val="7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6588125" y="1673225"/>
            <a:ext cx="936625" cy="307975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+mn-cs"/>
              </a:rPr>
              <a:t>Cloudina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6588125" y="2825750"/>
            <a:ext cx="936625" cy="307975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+mn-cs"/>
              </a:rPr>
              <a:t>Cloudina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6588125" y="4697413"/>
            <a:ext cx="936625" cy="307975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+mn-cs"/>
              </a:rPr>
              <a:t>Cloudina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6588125" y="5705475"/>
            <a:ext cx="936625" cy="307975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+mn-cs"/>
              </a:rPr>
              <a:t>Cloudina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956550" y="5057775"/>
            <a:ext cx="431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4400" dirty="0">
                <a:solidFill>
                  <a:srgbClr val="CC9900"/>
                </a:solidFill>
                <a:latin typeface="Arial Black" pitchFamily="34" charset="0"/>
              </a:rPr>
              <a:t>*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15100" y="3905250"/>
            <a:ext cx="1079500" cy="3079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400" b="1" i="1" dirty="0">
                <a:solidFill>
                  <a:schemeClr val="bg1">
                    <a:lumMod val="75000"/>
                  </a:schemeClr>
                </a:solidFill>
                <a:latin typeface="+mj-lt"/>
                <a:cs typeface="+mn-cs"/>
              </a:rPr>
              <a:t>Pteridinium</a:t>
            </a:r>
            <a:endParaRPr lang="en-CA" sz="1400" b="1" i="1" dirty="0">
              <a:solidFill>
                <a:srgbClr val="CC9900"/>
              </a:solidFill>
              <a:latin typeface="+mj-lt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59450" y="6611938"/>
            <a:ext cx="338455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After Saylor et al., </a:t>
            </a:r>
            <a:r>
              <a:rPr lang="en-CA" sz="10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PC Research</a:t>
            </a:r>
            <a:r>
              <a:rPr lang="en-CA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, 1995</a:t>
            </a:r>
          </a:p>
        </p:txBody>
      </p:sp>
      <p:pic>
        <p:nvPicPr>
          <p:cNvPr id="8206" name="Picture 20" descr="Figure 2.1 Stratigraphy REVISED 5 color PT 600ppi JP format 9.5x9cm.jpg"/>
          <p:cNvPicPr>
            <a:picLocks noChangeAspect="1"/>
          </p:cNvPicPr>
          <p:nvPr/>
        </p:nvPicPr>
        <p:blipFill>
          <a:blip r:embed="rId2" cstate="print"/>
          <a:srcRect b="1698"/>
          <a:stretch>
            <a:fillRect/>
          </a:stretch>
        </p:blipFill>
        <p:spPr bwMode="auto">
          <a:xfrm>
            <a:off x="1835150" y="188913"/>
            <a:ext cx="3643313" cy="651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2195513" y="188913"/>
            <a:ext cx="3384550" cy="476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24" name="TextBox 23"/>
          <p:cNvSpPr txBox="1"/>
          <p:nvPr/>
        </p:nvSpPr>
        <p:spPr>
          <a:xfrm>
            <a:off x="2267744" y="0"/>
            <a:ext cx="3239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Nama Group </a:t>
            </a:r>
            <a:r>
              <a:rPr lang="en-CA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stratigraphy, southern Namibia</a:t>
            </a:r>
            <a:endParaRPr lang="en-CA" b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Rangea discovery sla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76672"/>
            <a:ext cx="5966991" cy="500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16178" y="6581001"/>
            <a:ext cx="35278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Discovery </a:t>
            </a:r>
            <a:r>
              <a:rPr lang="en-CA" sz="1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Slab, Farm Aar, </a:t>
            </a:r>
            <a:r>
              <a:rPr lang="en-CA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2004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5736" y="6165304"/>
            <a:ext cx="493204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2.  Exhibit 3-D structures previously unknown from </a:t>
            </a:r>
            <a:r>
              <a:rPr lang="en-CA" sz="1600" b="1" i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Rangea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3728" y="6165304"/>
            <a:ext cx="468052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1. </a:t>
            </a:r>
            <a:r>
              <a:rPr lang="en-CA" sz="1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Significantly expands </a:t>
            </a:r>
            <a:r>
              <a:rPr lang="en-CA" sz="1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the global </a:t>
            </a:r>
            <a:r>
              <a:rPr lang="en-CA" sz="1600" b="1" i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Rangea</a:t>
            </a:r>
            <a:r>
              <a:rPr lang="en-CA" sz="1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 </a:t>
            </a:r>
            <a:r>
              <a:rPr lang="en-CA" sz="1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dataset</a:t>
            </a:r>
            <a:endParaRPr lang="en-CA" sz="1600" b="1" dirty="0">
              <a:solidFill>
                <a:schemeClr val="tx2">
                  <a:lumMod val="20000"/>
                  <a:lumOff val="80000"/>
                </a:schemeClr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5661248"/>
            <a:ext cx="676843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b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New </a:t>
            </a:r>
            <a:r>
              <a:rPr lang="en-CA" b="1" i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Rangea</a:t>
            </a:r>
            <a:r>
              <a:rPr lang="en-CA" b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 discovery, Farm Aar, Namibia</a:t>
            </a:r>
            <a:endParaRPr lang="en-CA" b="1" dirty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11560" y="404664"/>
            <a:ext cx="7128470" cy="4752826"/>
            <a:chOff x="611188" y="260350"/>
            <a:chExt cx="8208962" cy="5321300"/>
          </a:xfrm>
        </p:grpSpPr>
        <p:pic>
          <p:nvPicPr>
            <p:cNvPr id="7170" name="Picture 1" descr="Fig_5 Rangea jarosite down2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188" y="260350"/>
              <a:ext cx="8208962" cy="532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4213" y="333375"/>
              <a:ext cx="503237" cy="503238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51520" y="6165304"/>
            <a:ext cx="864235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3. Organic tissues were replaced by </a:t>
            </a:r>
            <a:r>
              <a:rPr lang="en-CA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pyrite/jarosite which </a:t>
            </a:r>
            <a:r>
              <a:rPr lang="en-CA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permits tracing of </a:t>
            </a:r>
            <a:r>
              <a:rPr lang="en-CA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Rangea</a:t>
            </a:r>
            <a:r>
              <a:rPr lang="en-CA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 morphology through the rock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7624" y="5661248"/>
            <a:ext cx="676843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b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New </a:t>
            </a:r>
            <a:r>
              <a:rPr lang="en-CA" b="1" i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Rangea</a:t>
            </a:r>
            <a:r>
              <a:rPr lang="en-CA" b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 discovery, Farm Aar, Namibia</a:t>
            </a:r>
            <a:endParaRPr lang="en-CA" b="1" dirty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Fig_6_1 and 2_no red_down3.jpg"/>
          <p:cNvPicPr>
            <a:picLocks noChangeAspect="1"/>
          </p:cNvPicPr>
          <p:nvPr/>
        </p:nvPicPr>
        <p:blipFill>
          <a:blip r:embed="rId2" cstate="print"/>
          <a:srcRect t="5080"/>
          <a:stretch>
            <a:fillRect/>
          </a:stretch>
        </p:blipFill>
        <p:spPr bwMode="auto">
          <a:xfrm>
            <a:off x="993775" y="188913"/>
            <a:ext cx="6757988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67544" y="6150114"/>
            <a:ext cx="820896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External morphology is similar </a:t>
            </a:r>
            <a:r>
              <a:rPr lang="en-CA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to that of </a:t>
            </a:r>
            <a:r>
              <a:rPr lang="en-CA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previously reported specimens of </a:t>
            </a:r>
            <a:r>
              <a:rPr lang="en-CA" sz="20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Rangea</a:t>
            </a:r>
            <a:r>
              <a:rPr lang="en-CA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 from Namibia and Russia</a:t>
            </a:r>
            <a:endParaRPr lang="en-CA" sz="2000" b="1" i="1" dirty="0">
              <a:solidFill>
                <a:schemeClr val="accent1">
                  <a:lumMod val="20000"/>
                  <a:lumOff val="80000"/>
                </a:schemeClr>
              </a:solidFill>
              <a:latin typeface="Comic Sans MS" pitchFamily="66" charset="0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619672" y="4149080"/>
            <a:ext cx="6192688" cy="1980088"/>
            <a:chOff x="1619672" y="4149080"/>
            <a:chExt cx="6192688" cy="1980088"/>
          </a:xfrm>
        </p:grpSpPr>
        <p:pic>
          <p:nvPicPr>
            <p:cNvPr id="6" name="Picture 5" descr="Grazhdankin Seilacher_Geological Magazine_2005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44208" y="4221088"/>
              <a:ext cx="1368152" cy="1777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7" descr="Rangea_type2RotateDownsampl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19672" y="4149080"/>
              <a:ext cx="1800200" cy="1980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" descr="Rangea-type1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07904" y="4149080"/>
              <a:ext cx="2377596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>
          <a:xfrm rot="2347330">
            <a:off x="7099735" y="2799664"/>
            <a:ext cx="345129" cy="14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1187624" y="5661248"/>
            <a:ext cx="676843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b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New </a:t>
            </a:r>
            <a:r>
              <a:rPr lang="en-CA" b="1" i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Rangea</a:t>
            </a:r>
            <a:r>
              <a:rPr lang="en-CA" b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 discovery, Farm Aar, Namibia</a:t>
            </a:r>
            <a:endParaRPr lang="en-CA" b="1" dirty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4067175" y="0"/>
            <a:ext cx="3673475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13315" name="Picture 1" descr="Fig_6_1 and 2_no red_down3.jpg"/>
          <p:cNvPicPr>
            <a:picLocks noChangeAspect="1"/>
          </p:cNvPicPr>
          <p:nvPr/>
        </p:nvPicPr>
        <p:blipFill>
          <a:blip r:embed="rId2" cstate="print"/>
          <a:srcRect t="5080"/>
          <a:stretch>
            <a:fillRect/>
          </a:stretch>
        </p:blipFill>
        <p:spPr bwMode="auto">
          <a:xfrm>
            <a:off x="993775" y="188913"/>
            <a:ext cx="6757988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19"/>
          <p:cNvSpPr txBox="1">
            <a:spLocks noChangeArrowheads="1"/>
          </p:cNvSpPr>
          <p:nvPr/>
        </p:nvSpPr>
        <p:spPr bwMode="auto">
          <a:xfrm>
            <a:off x="1403350" y="4292600"/>
            <a:ext cx="64087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400" b="1" i="1">
                <a:solidFill>
                  <a:srgbClr val="FF3300"/>
                </a:solidFill>
                <a:latin typeface="Calibri" pitchFamily="34" charset="0"/>
              </a:rPr>
              <a:t>Rangea</a:t>
            </a:r>
            <a:r>
              <a:rPr lang="en-CA" sz="2400" b="1">
                <a:solidFill>
                  <a:srgbClr val="FF3300"/>
                </a:solidFill>
                <a:latin typeface="Calibri" pitchFamily="34" charset="0"/>
              </a:rPr>
              <a:t>: Slicing Through an Enigma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9388" y="5516563"/>
            <a:ext cx="849630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A longitudinal cut through the vanes reveals two, parallel vanes (replaced by pyrite/</a:t>
            </a:r>
            <a:r>
              <a:rPr lang="en-CA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jarosite</a:t>
            </a:r>
            <a:r>
              <a:rPr lang="en-CA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  <a:cs typeface="+mn-cs"/>
              </a:rPr>
              <a:t>), consistent with the surface view of the specimen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5724525" y="476250"/>
            <a:ext cx="287338" cy="3575050"/>
            <a:chOff x="5724128" y="476672"/>
            <a:chExt cx="288032" cy="3573978"/>
          </a:xfrm>
        </p:grpSpPr>
        <p:sp>
          <p:nvSpPr>
            <p:cNvPr id="13336" name="TextBox 16"/>
            <p:cNvSpPr txBox="1">
              <a:spLocks noChangeArrowheads="1"/>
            </p:cNvSpPr>
            <p:nvPr/>
          </p:nvSpPr>
          <p:spPr bwMode="auto">
            <a:xfrm>
              <a:off x="5724128" y="476672"/>
              <a:ext cx="288032" cy="260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sz="1100" b="1">
                  <a:solidFill>
                    <a:srgbClr val="FF0000"/>
                  </a:solidFill>
                  <a:latin typeface="Calibri" pitchFamily="34" charset="0"/>
                </a:rPr>
                <a:t>A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5868940" y="836927"/>
              <a:ext cx="0" cy="2951865"/>
            </a:xfrm>
            <a:prstGeom prst="line">
              <a:avLst/>
            </a:prstGeom>
            <a:ln w="190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8" name="TextBox 27"/>
            <p:cNvSpPr txBox="1">
              <a:spLocks noChangeArrowheads="1"/>
            </p:cNvSpPr>
            <p:nvPr/>
          </p:nvSpPr>
          <p:spPr bwMode="auto">
            <a:xfrm>
              <a:off x="5724128" y="3789040"/>
              <a:ext cx="28803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sz="1100" b="1">
                  <a:solidFill>
                    <a:srgbClr val="FF0000"/>
                  </a:solidFill>
                  <a:latin typeface="Calibri" pitchFamily="34" charset="0"/>
                </a:rPr>
                <a:t>B</a:t>
              </a:r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6227763" y="0"/>
            <a:ext cx="576262" cy="3330575"/>
            <a:chOff x="6228184" y="0"/>
            <a:chExt cx="576064" cy="3330570"/>
          </a:xfrm>
        </p:grpSpPr>
        <p:sp>
          <p:nvSpPr>
            <p:cNvPr id="13333" name="TextBox 30"/>
            <p:cNvSpPr txBox="1">
              <a:spLocks noChangeArrowheads="1"/>
            </p:cNvSpPr>
            <p:nvPr/>
          </p:nvSpPr>
          <p:spPr bwMode="auto">
            <a:xfrm>
              <a:off x="6516216" y="3068960"/>
              <a:ext cx="28803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sz="1100" b="1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3334" name="TextBox 28"/>
            <p:cNvSpPr txBox="1">
              <a:spLocks noChangeArrowheads="1"/>
            </p:cNvSpPr>
            <p:nvPr/>
          </p:nvSpPr>
          <p:spPr bwMode="auto">
            <a:xfrm>
              <a:off x="6228184" y="0"/>
              <a:ext cx="27126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sz="1100" b="1">
                  <a:solidFill>
                    <a:srgbClr val="FF0000"/>
                  </a:solidFill>
                  <a:latin typeface="Calibri" pitchFamily="34" charset="0"/>
                </a:rPr>
                <a:t>C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372596" y="260350"/>
              <a:ext cx="287239" cy="2736846"/>
            </a:xfrm>
            <a:prstGeom prst="line">
              <a:avLst/>
            </a:prstGeom>
            <a:ln w="190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4067175" y="0"/>
            <a:ext cx="3673475" cy="40052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0" name="Oval 39"/>
          <p:cNvSpPr/>
          <p:nvPr/>
        </p:nvSpPr>
        <p:spPr>
          <a:xfrm>
            <a:off x="6659563" y="2636838"/>
            <a:ext cx="144462" cy="144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4643438" y="2636838"/>
            <a:ext cx="2160587" cy="261937"/>
            <a:chOff x="4644008" y="2636912"/>
            <a:chExt cx="2160240" cy="261610"/>
          </a:xfrm>
        </p:grpSpPr>
        <p:cxnSp>
          <p:nvCxnSpPr>
            <p:cNvPr id="21" name="Straight Connector 20"/>
            <p:cNvCxnSpPr>
              <a:stCxn id="13332" idx="1"/>
            </p:cNvCxnSpPr>
            <p:nvPr/>
          </p:nvCxnSpPr>
          <p:spPr>
            <a:xfrm flipH="1">
              <a:off x="4859873" y="2768510"/>
              <a:ext cx="1728509" cy="20612"/>
            </a:xfrm>
            <a:prstGeom prst="line">
              <a:avLst/>
            </a:prstGeom>
            <a:ln w="190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1" name="TextBox 31"/>
            <p:cNvSpPr txBox="1">
              <a:spLocks noChangeArrowheads="1"/>
            </p:cNvSpPr>
            <p:nvPr/>
          </p:nvSpPr>
          <p:spPr bwMode="auto">
            <a:xfrm>
              <a:off x="4644008" y="2636912"/>
              <a:ext cx="288032" cy="260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sz="1100" b="1">
                  <a:solidFill>
                    <a:srgbClr val="FF0000"/>
                  </a:solidFill>
                  <a:latin typeface="Calibri" pitchFamily="34" charset="0"/>
                </a:rPr>
                <a:t>E</a:t>
              </a:r>
            </a:p>
          </p:txBody>
        </p:sp>
        <p:sp>
          <p:nvSpPr>
            <p:cNvPr id="13332" name="TextBox 33"/>
            <p:cNvSpPr txBox="1">
              <a:spLocks noChangeArrowheads="1"/>
            </p:cNvSpPr>
            <p:nvPr/>
          </p:nvSpPr>
          <p:spPr bwMode="auto">
            <a:xfrm>
              <a:off x="6588224" y="2636912"/>
              <a:ext cx="21602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sz="1100" b="1">
                  <a:solidFill>
                    <a:srgbClr val="FF0000"/>
                  </a:solidFill>
                  <a:latin typeface="Calibri" pitchFamily="34" charset="0"/>
                </a:rPr>
                <a:t>F</a:t>
              </a: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827088" y="4365625"/>
            <a:ext cx="6934200" cy="1079500"/>
            <a:chOff x="827088" y="4365104"/>
            <a:chExt cx="6934200" cy="1080021"/>
          </a:xfrm>
        </p:grpSpPr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827088" y="4365625"/>
              <a:ext cx="6934200" cy="1079500"/>
              <a:chOff x="827584" y="4365104"/>
              <a:chExt cx="6933148" cy="1080120"/>
            </a:xfrm>
          </p:grpSpPr>
          <p:pic>
            <p:nvPicPr>
              <p:cNvPr id="13327" name="Picture 13" descr="Fig_6_5 and 6_vanes in thin section_down.jp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27584" y="4365104"/>
                <a:ext cx="6933148" cy="1080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328" name="TextBox 12"/>
              <p:cNvSpPr txBox="1">
                <a:spLocks noChangeArrowheads="1"/>
              </p:cNvSpPr>
              <p:nvPr/>
            </p:nvSpPr>
            <p:spPr bwMode="auto">
              <a:xfrm flipH="1">
                <a:off x="4572000" y="5085184"/>
                <a:ext cx="431800" cy="27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CA" sz="1200" b="1">
                    <a:solidFill>
                      <a:srgbClr val="FF0000"/>
                    </a:solidFill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3329" name="TextBox 13"/>
              <p:cNvSpPr txBox="1">
                <a:spLocks noChangeArrowheads="1"/>
              </p:cNvSpPr>
              <p:nvPr/>
            </p:nvSpPr>
            <p:spPr bwMode="auto">
              <a:xfrm flipH="1">
                <a:off x="7092280" y="5085184"/>
                <a:ext cx="359833" cy="27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CA" sz="1200" b="1">
                    <a:solidFill>
                      <a:srgbClr val="FF0000"/>
                    </a:solidFill>
                    <a:latin typeface="Calibri" pitchFamily="34" charset="0"/>
                  </a:rPr>
                  <a:t>D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827088" y="4365104"/>
              <a:ext cx="288925" cy="2874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56100" y="4365104"/>
              <a:ext cx="287338" cy="287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</p:grpSp>
      <p:sp>
        <p:nvSpPr>
          <p:cNvPr id="27" name="Rectangle 26"/>
          <p:cNvSpPr/>
          <p:nvPr/>
        </p:nvSpPr>
        <p:spPr>
          <a:xfrm rot="2347330">
            <a:off x="7099735" y="2799664"/>
            <a:ext cx="345129" cy="14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637</Words>
  <Application>Microsoft Office PowerPoint</Application>
  <PresentationFormat>On-screen Show (4:3)</PresentationFormat>
  <Paragraphs>113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narbonne</dc:creator>
  <cp:lastModifiedBy>narbonne</cp:lastModifiedBy>
  <cp:revision>18</cp:revision>
  <dcterms:created xsi:type="dcterms:W3CDTF">2012-07-27T04:25:32Z</dcterms:created>
  <dcterms:modified xsi:type="dcterms:W3CDTF">2012-08-05T23:03:47Z</dcterms:modified>
</cp:coreProperties>
</file>