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9" r:id="rId2"/>
  </p:sldIdLst>
  <p:sldSz cx="32404050" cy="43205400"/>
  <p:notesSz cx="6858000" cy="9710738"/>
  <p:defaultTextStyle>
    <a:defPPr>
      <a:defRPr lang="ko-KR"/>
    </a:defPPr>
    <a:lvl1pPr marL="0" algn="l" defTabSz="4319305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9650" algn="l" defTabSz="4319305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19305" algn="l" defTabSz="4319305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78955" algn="l" defTabSz="4319305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38605" algn="l" defTabSz="4319305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98256" algn="l" defTabSz="4319305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57906" algn="l" defTabSz="4319305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17561" algn="l" defTabSz="4319305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77211" algn="l" defTabSz="4319305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" initials="SAN" lastIdx="16" clrIdx="0">
    <p:extLst>
      <p:ext uri="{19B8F6BF-5375-455C-9EA6-DF929625EA0E}">
        <p15:presenceInfo xmlns:p15="http://schemas.microsoft.com/office/powerpoint/2012/main" userId="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EA"/>
    <a:srgbClr val="38D3AA"/>
    <a:srgbClr val="FFFFFF"/>
    <a:srgbClr val="31FBA9"/>
    <a:srgbClr val="A6FDD6"/>
    <a:srgbClr val="D5FFFF"/>
    <a:srgbClr val="31FCD6"/>
    <a:srgbClr val="00FBAA"/>
    <a:srgbClr val="73FDD6"/>
    <a:srgbClr val="76D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3255" autoAdjust="0"/>
  </p:normalViewPr>
  <p:slideViewPr>
    <p:cSldViewPr>
      <p:cViewPr>
        <p:scale>
          <a:sx n="33" d="100"/>
          <a:sy n="33" d="100"/>
        </p:scale>
        <p:origin x="-303" y="-4572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96" cy="4850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5404" y="1"/>
            <a:ext cx="2971003" cy="4850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F64C9-1CB4-4395-8B2D-2851DDCD7E42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27075"/>
            <a:ext cx="2732088" cy="3643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7" y="4612832"/>
            <a:ext cx="5486400" cy="437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224121"/>
            <a:ext cx="2972596" cy="4850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5404" y="9224121"/>
            <a:ext cx="2971003" cy="4850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ABF32-A0CF-40B0-907C-57EB22CEB4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48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00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30307" y="13421681"/>
            <a:ext cx="27543443" cy="926116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611" y="24483065"/>
            <a:ext cx="22682835" cy="110413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8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2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0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2CD-146D-4286-A55A-A120058B41DE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B4FD-6147-4E15-8358-FF1900F4F4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2CD-146D-4286-A55A-A120058B41DE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B4FD-6147-4E15-8358-FF1900F4F4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254786" y="10901366"/>
            <a:ext cx="25833230" cy="23224902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43856" y="10901366"/>
            <a:ext cx="76970870" cy="23224902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2CD-146D-4286-A55A-A120058B41DE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B4FD-6147-4E15-8358-FF1900F4F4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2CD-146D-4286-A55A-A120058B41DE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B4FD-6147-4E15-8358-FF1900F4F4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700" y="27763490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700" y="18312298"/>
            <a:ext cx="27543443" cy="9451179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58829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765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47648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63532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7941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29529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11181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27064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2CD-146D-4286-A55A-A120058B41DE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B4FD-6147-4E15-8358-FF1900F4F4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43851" y="63507953"/>
            <a:ext cx="51402047" cy="179642453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85967" y="63507953"/>
            <a:ext cx="51402051" cy="179642453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2CD-146D-4286-A55A-A120058B41DE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B4FD-6147-4E15-8358-FF1900F4F4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6" y="1730220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6" y="9671214"/>
            <a:ext cx="14317416" cy="4030503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8829" indent="0">
              <a:buNone/>
              <a:defRPr sz="9500" b="1"/>
            </a:lvl2pPr>
            <a:lvl3pPr marL="4317659" indent="0">
              <a:buNone/>
              <a:defRPr sz="8500" b="1"/>
            </a:lvl3pPr>
            <a:lvl4pPr marL="6476488" indent="0">
              <a:buNone/>
              <a:defRPr sz="7700" b="1"/>
            </a:lvl4pPr>
            <a:lvl5pPr marL="8635326" indent="0">
              <a:buNone/>
              <a:defRPr sz="7700" b="1"/>
            </a:lvl5pPr>
            <a:lvl6pPr marL="10794157" indent="0">
              <a:buNone/>
              <a:defRPr sz="7700" b="1"/>
            </a:lvl6pPr>
            <a:lvl7pPr marL="12952985" indent="0">
              <a:buNone/>
              <a:defRPr sz="7700" b="1"/>
            </a:lvl7pPr>
            <a:lvl8pPr marL="15111816" indent="0">
              <a:buNone/>
              <a:defRPr sz="7700" b="1"/>
            </a:lvl8pPr>
            <a:lvl9pPr marL="17270645" indent="0">
              <a:buNone/>
              <a:defRPr sz="7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6" y="13701714"/>
            <a:ext cx="14317416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13" y="9671214"/>
            <a:ext cx="14323040" cy="4030503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8829" indent="0">
              <a:buNone/>
              <a:defRPr sz="9500" b="1"/>
            </a:lvl2pPr>
            <a:lvl3pPr marL="4317659" indent="0">
              <a:buNone/>
              <a:defRPr sz="8500" b="1"/>
            </a:lvl3pPr>
            <a:lvl4pPr marL="6476488" indent="0">
              <a:buNone/>
              <a:defRPr sz="7700" b="1"/>
            </a:lvl4pPr>
            <a:lvl5pPr marL="8635326" indent="0">
              <a:buNone/>
              <a:defRPr sz="7700" b="1"/>
            </a:lvl5pPr>
            <a:lvl6pPr marL="10794157" indent="0">
              <a:buNone/>
              <a:defRPr sz="7700" b="1"/>
            </a:lvl6pPr>
            <a:lvl7pPr marL="12952985" indent="0">
              <a:buNone/>
              <a:defRPr sz="7700" b="1"/>
            </a:lvl7pPr>
            <a:lvl8pPr marL="15111816" indent="0">
              <a:buNone/>
              <a:defRPr sz="7700" b="1"/>
            </a:lvl8pPr>
            <a:lvl9pPr marL="17270645" indent="0">
              <a:buNone/>
              <a:defRPr sz="7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13" y="13701714"/>
            <a:ext cx="14323040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2CD-146D-4286-A55A-A120058B41DE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B4FD-6147-4E15-8358-FF1900F4F4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2CD-146D-4286-A55A-A120058B41DE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B4FD-6147-4E15-8358-FF1900F4F4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2CD-146D-4286-A55A-A120058B41DE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B4FD-6147-4E15-8358-FF1900F4F4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15" y="1720222"/>
            <a:ext cx="10660710" cy="7320916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6" y="1720221"/>
            <a:ext cx="18114762" cy="36874613"/>
          </a:xfrm>
        </p:spPr>
        <p:txBody>
          <a:bodyPr/>
          <a:lstStyle>
            <a:lvl1pPr>
              <a:defRPr sz="15400"/>
            </a:lvl1pPr>
            <a:lvl2pPr>
              <a:defRPr sz="130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15" y="9041150"/>
            <a:ext cx="10660710" cy="29553697"/>
          </a:xfrm>
        </p:spPr>
        <p:txBody>
          <a:bodyPr/>
          <a:lstStyle>
            <a:lvl1pPr marL="0" indent="0">
              <a:buNone/>
              <a:defRPr sz="6700"/>
            </a:lvl1pPr>
            <a:lvl2pPr marL="2158829" indent="0">
              <a:buNone/>
              <a:defRPr sz="5900"/>
            </a:lvl2pPr>
            <a:lvl3pPr marL="4317659" indent="0">
              <a:buNone/>
              <a:defRPr sz="4900"/>
            </a:lvl3pPr>
            <a:lvl4pPr marL="6476488" indent="0">
              <a:buNone/>
              <a:defRPr sz="4500"/>
            </a:lvl4pPr>
            <a:lvl5pPr marL="8635326" indent="0">
              <a:buNone/>
              <a:defRPr sz="4500"/>
            </a:lvl5pPr>
            <a:lvl6pPr marL="10794157" indent="0">
              <a:buNone/>
              <a:defRPr sz="4500"/>
            </a:lvl6pPr>
            <a:lvl7pPr marL="12952985" indent="0">
              <a:buNone/>
              <a:defRPr sz="4500"/>
            </a:lvl7pPr>
            <a:lvl8pPr marL="15111816" indent="0">
              <a:buNone/>
              <a:defRPr sz="4500"/>
            </a:lvl8pPr>
            <a:lvl9pPr marL="17270645" indent="0">
              <a:buNone/>
              <a:defRPr sz="4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2CD-146D-4286-A55A-A120058B41DE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B4FD-6147-4E15-8358-FF1900F4F4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0" y="30243782"/>
            <a:ext cx="19442430" cy="3570452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0" y="3860480"/>
            <a:ext cx="19442430" cy="25923240"/>
          </a:xfrm>
        </p:spPr>
        <p:txBody>
          <a:bodyPr/>
          <a:lstStyle>
            <a:lvl1pPr marL="0" indent="0">
              <a:buNone/>
              <a:defRPr sz="15400"/>
            </a:lvl1pPr>
            <a:lvl2pPr marL="2158829" indent="0">
              <a:buNone/>
              <a:defRPr sz="13000"/>
            </a:lvl2pPr>
            <a:lvl3pPr marL="4317659" indent="0">
              <a:buNone/>
              <a:defRPr sz="11300"/>
            </a:lvl3pPr>
            <a:lvl4pPr marL="6476488" indent="0">
              <a:buNone/>
              <a:defRPr sz="9500"/>
            </a:lvl4pPr>
            <a:lvl5pPr marL="8635326" indent="0">
              <a:buNone/>
              <a:defRPr sz="9500"/>
            </a:lvl5pPr>
            <a:lvl6pPr marL="10794157" indent="0">
              <a:buNone/>
              <a:defRPr sz="9500"/>
            </a:lvl6pPr>
            <a:lvl7pPr marL="12952985" indent="0">
              <a:buNone/>
              <a:defRPr sz="9500"/>
            </a:lvl7pPr>
            <a:lvl8pPr marL="15111816" indent="0">
              <a:buNone/>
              <a:defRPr sz="9500"/>
            </a:lvl8pPr>
            <a:lvl9pPr marL="17270645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0" y="33814234"/>
            <a:ext cx="19442430" cy="5070628"/>
          </a:xfrm>
        </p:spPr>
        <p:txBody>
          <a:bodyPr/>
          <a:lstStyle>
            <a:lvl1pPr marL="0" indent="0">
              <a:buNone/>
              <a:defRPr sz="6700"/>
            </a:lvl1pPr>
            <a:lvl2pPr marL="2158829" indent="0">
              <a:buNone/>
              <a:defRPr sz="5900"/>
            </a:lvl2pPr>
            <a:lvl3pPr marL="4317659" indent="0">
              <a:buNone/>
              <a:defRPr sz="4900"/>
            </a:lvl3pPr>
            <a:lvl4pPr marL="6476488" indent="0">
              <a:buNone/>
              <a:defRPr sz="4500"/>
            </a:lvl4pPr>
            <a:lvl5pPr marL="8635326" indent="0">
              <a:buNone/>
              <a:defRPr sz="4500"/>
            </a:lvl5pPr>
            <a:lvl6pPr marL="10794157" indent="0">
              <a:buNone/>
              <a:defRPr sz="4500"/>
            </a:lvl6pPr>
            <a:lvl7pPr marL="12952985" indent="0">
              <a:buNone/>
              <a:defRPr sz="4500"/>
            </a:lvl7pPr>
            <a:lvl8pPr marL="15111816" indent="0">
              <a:buNone/>
              <a:defRPr sz="4500"/>
            </a:lvl8pPr>
            <a:lvl9pPr marL="17270645" indent="0">
              <a:buNone/>
              <a:defRPr sz="4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72CD-146D-4286-A55A-A120058B41DE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B4FD-6147-4E15-8358-FF1900F4F4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620206" y="1730220"/>
            <a:ext cx="29163645" cy="7200900"/>
          </a:xfrm>
          <a:prstGeom prst="rect">
            <a:avLst/>
          </a:prstGeom>
        </p:spPr>
        <p:txBody>
          <a:bodyPr vert="horz" lIns="431768" tIns="215881" rIns="431768" bIns="215881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6" y="10081280"/>
            <a:ext cx="29163645" cy="28513567"/>
          </a:xfrm>
          <a:prstGeom prst="rect">
            <a:avLst/>
          </a:prstGeom>
        </p:spPr>
        <p:txBody>
          <a:bodyPr vert="horz" lIns="431768" tIns="215881" rIns="431768" bIns="21588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620206" y="40045020"/>
            <a:ext cx="7560945" cy="2300288"/>
          </a:xfrm>
          <a:prstGeom prst="rect">
            <a:avLst/>
          </a:prstGeom>
        </p:spPr>
        <p:txBody>
          <a:bodyPr vert="horz" lIns="431768" tIns="215881" rIns="431768" bIns="215881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072CD-146D-4286-A55A-A120058B41DE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1071387" y="40045020"/>
            <a:ext cx="10261283" cy="2300288"/>
          </a:xfrm>
          <a:prstGeom prst="rect">
            <a:avLst/>
          </a:prstGeom>
        </p:spPr>
        <p:txBody>
          <a:bodyPr vert="horz" lIns="431768" tIns="215881" rIns="431768" bIns="215881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3222906" y="40045020"/>
            <a:ext cx="7560945" cy="2300288"/>
          </a:xfrm>
          <a:prstGeom prst="rect">
            <a:avLst/>
          </a:prstGeom>
        </p:spPr>
        <p:txBody>
          <a:bodyPr vert="horz" lIns="431768" tIns="215881" rIns="431768" bIns="215881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B4FD-6147-4E15-8358-FF1900F4F4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317659" rtl="0" eaLnBrk="1" latinLnBrk="1" hangingPunct="1">
        <a:spcBef>
          <a:spcPct val="0"/>
        </a:spcBef>
        <a:buNone/>
        <a:defRPr sz="20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125" indent="-1619125" algn="l" defTabSz="4317659" rtl="0" eaLnBrk="1" latinLnBrk="1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105" indent="-1349272" algn="l" defTabSz="4317659" rtl="0" eaLnBrk="1" latinLnBrk="1" hangingPunct="1">
        <a:spcBef>
          <a:spcPct val="20000"/>
        </a:spcBef>
        <a:buFont typeface="Arial" pitchFamily="34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076" indent="-1079417" algn="l" defTabSz="4317659" rtl="0" eaLnBrk="1" latinLnBrk="1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5905" indent="-1079417" algn="l" defTabSz="4317659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4739" indent="-1079417" algn="l" defTabSz="4317659" rtl="0" eaLnBrk="1" latinLnBrk="1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3569" indent="-1079417" algn="l" defTabSz="4317659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2395" indent="-1079417" algn="l" defTabSz="4317659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1228" indent="-1079417" algn="l" defTabSz="4317659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0062" indent="-1079417" algn="l" defTabSz="4317659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17659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8829" algn="l" defTabSz="4317659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7659" algn="l" defTabSz="4317659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6488" algn="l" defTabSz="4317659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5326" algn="l" defTabSz="4317659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4157" algn="l" defTabSz="4317659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2985" algn="l" defTabSz="4317659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1816" algn="l" defTabSz="4317659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0645" algn="l" defTabSz="4317659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55" Type="http://schemas.openxmlformats.org/officeDocument/2006/relationships/image" Target="../media/image19.png"/><Relationship Id="rId68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59" Type="http://schemas.openxmlformats.org/officeDocument/2006/relationships/image" Target="../media/image1.wmf"/><Relationship Id="rId6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54" Type="http://schemas.openxmlformats.org/officeDocument/2006/relationships/image" Target="../media/image4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8" Type="http://schemas.openxmlformats.org/officeDocument/2006/relationships/oleObject" Target="../embeddings/oleObject1.bin"/><Relationship Id="rId66" Type="http://schemas.openxmlformats.org/officeDocument/2006/relationships/image" Target="../media/image4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57" Type="http://schemas.openxmlformats.org/officeDocument/2006/relationships/image" Target="../media/image21.png"/><Relationship Id="rId61" Type="http://schemas.openxmlformats.org/officeDocument/2006/relationships/image" Target="../media/image23.png"/><Relationship Id="rId10" Type="http://schemas.openxmlformats.org/officeDocument/2006/relationships/image" Target="../media/image10.png"/><Relationship Id="rId60" Type="http://schemas.openxmlformats.org/officeDocument/2006/relationships/image" Target="../media/image22.jpg"/><Relationship Id="rId65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56" Type="http://schemas.openxmlformats.org/officeDocument/2006/relationships/image" Target="../media/image20.png"/><Relationship Id="rId64" Type="http://schemas.openxmlformats.org/officeDocument/2006/relationships/image" Target="../media/image46.png"/><Relationship Id="rId69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61C6C-9CD2-420A-B173-2F9839AE0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66" y="209553"/>
            <a:ext cx="32404050" cy="54535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6F0147-917C-4BC1-9C42-EED94C4256FD}"/>
              </a:ext>
            </a:extLst>
          </p:cNvPr>
          <p:cNvSpPr txBox="1"/>
          <p:nvPr/>
        </p:nvSpPr>
        <p:spPr>
          <a:xfrm>
            <a:off x="2680556" y="234442"/>
            <a:ext cx="27648685" cy="245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1" lang="en-US" sz="5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High Efficiency Ammonia Electrosynthesis via Understanding </a:t>
            </a:r>
          </a:p>
          <a:p>
            <a:pPr lvl="0" algn="ctr">
              <a:lnSpc>
                <a:spcPct val="150000"/>
              </a:lnSpc>
              <a:defRPr/>
            </a:pPr>
            <a:r>
              <a:rPr kumimoji="1" lang="en-US" sz="5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Mass-transport Effects of Phosphonium Ionic Liquids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7FE25-CD8B-403F-A493-2CB01494F84A}"/>
              </a:ext>
            </a:extLst>
          </p:cNvPr>
          <p:cNvSpPr txBox="1"/>
          <p:nvPr/>
        </p:nvSpPr>
        <p:spPr>
          <a:xfrm>
            <a:off x="3456609" y="2916047"/>
            <a:ext cx="27291032" cy="337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1" lang="en-US" sz="3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Nguyen </a:t>
            </a:r>
            <a:r>
              <a:rPr kumimoji="1" lang="en-US" sz="34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sz="3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Hoang-Long Du</a:t>
            </a:r>
            <a:r>
              <a:rPr lang="en-US" sz="34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kumimoji="1" lang="en-US" sz="3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Luke A. O’Dell </a:t>
            </a:r>
            <a:r>
              <a:rPr kumimoji="1" lang="en-US" sz="34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1" lang="en-US" sz="3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 Simonov</a:t>
            </a:r>
            <a:r>
              <a:rPr lang="en-US" sz="34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,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*, Douglas R. MacFarlane</a:t>
            </a:r>
            <a:r>
              <a:rPr lang="en-US" sz="34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,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32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 Center of Excellence for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Electromaterials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Science, School of Chemistry, Monash University, Clayton, Victoria 3800, Australia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Frontier Materials, Deakin University, Geelong, Victoria 3216, Australia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Email: trung.nguyen3@monash.edu</a:t>
            </a:r>
            <a:endParaRPr lang="en-AU" sz="2400" dirty="0"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0407FF70-DBB1-4B08-933A-A0B21CC8B851}"/>
              </a:ext>
            </a:extLst>
          </p:cNvPr>
          <p:cNvSpPr/>
          <p:nvPr/>
        </p:nvSpPr>
        <p:spPr>
          <a:xfrm>
            <a:off x="197620" y="6010959"/>
            <a:ext cx="12340315" cy="18375126"/>
          </a:xfrm>
          <a:prstGeom prst="flowChartAlternateProcess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6238F-587D-4594-88F3-E73AB96BA922}"/>
              </a:ext>
            </a:extLst>
          </p:cNvPr>
          <p:cNvSpPr/>
          <p:nvPr/>
        </p:nvSpPr>
        <p:spPr>
          <a:xfrm>
            <a:off x="4111166" y="5686511"/>
            <a:ext cx="4824535" cy="8665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FEC48-9153-4940-8A91-E106D5C7E491}"/>
              </a:ext>
            </a:extLst>
          </p:cNvPr>
          <p:cNvSpPr txBox="1"/>
          <p:nvPr/>
        </p:nvSpPr>
        <p:spPr>
          <a:xfrm>
            <a:off x="761310" y="6663012"/>
            <a:ext cx="6668259" cy="17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2800" b="1" dirty="0">
                <a:latin typeface="+mj-lt"/>
                <a:ea typeface="Times New Roman" charset="0"/>
                <a:cs typeface="Times New Roman" charset="0"/>
              </a:rPr>
              <a:t>Conventional Haber-Bosch process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Intensive resource and energy consumption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Contribute ~2% of global CO</a:t>
            </a:r>
            <a:r>
              <a:rPr lang="en-AU" sz="2400" baseline="-25000" dirty="0"/>
              <a:t>2</a:t>
            </a:r>
            <a:r>
              <a:rPr lang="en-AU" sz="2400" dirty="0"/>
              <a:t> emissions</a:t>
            </a:r>
            <a:endParaRPr lang="en-US" altLang="ko-KR" sz="2400" b="1" dirty="0">
              <a:latin typeface="+mj-lt"/>
              <a:ea typeface="Times New Roman" charset="0"/>
              <a:cs typeface="Times New Roman" charset="0"/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81BC92A-45A5-4FD9-9327-C2991246AC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07263" y="8489525"/>
            <a:ext cx="2585344" cy="706559"/>
          </a:xfrm>
          <a:prstGeom prst="curvedConnector3">
            <a:avLst>
              <a:gd name="adj1" fmla="val 44105"/>
            </a:avLst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95AEBF-17D8-4E78-80CB-7C7FA3BA44A4}"/>
              </a:ext>
            </a:extLst>
          </p:cNvPr>
          <p:cNvSpPr txBox="1"/>
          <p:nvPr/>
        </p:nvSpPr>
        <p:spPr>
          <a:xfrm>
            <a:off x="5867856" y="9577364"/>
            <a:ext cx="5149593" cy="288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2800" b="1" dirty="0">
                <a:latin typeface="+mj-lt"/>
                <a:ea typeface="Times New Roman" charset="0"/>
                <a:cs typeface="Times New Roman" charset="0"/>
              </a:rPr>
              <a:t>NH</a:t>
            </a:r>
            <a:r>
              <a:rPr lang="en-US" altLang="ko-KR" sz="2800" b="1" baseline="-25000" dirty="0">
                <a:latin typeface="+mj-lt"/>
                <a:ea typeface="Times New Roman" charset="0"/>
                <a:cs typeface="Times New Roman" charset="0"/>
              </a:rPr>
              <a:t>3</a:t>
            </a:r>
            <a:r>
              <a:rPr lang="en-US" altLang="ko-KR" sz="2800" b="1" dirty="0">
                <a:latin typeface="+mj-lt"/>
                <a:ea typeface="Times New Roman" charset="0"/>
                <a:cs typeface="Times New Roman" charset="0"/>
              </a:rPr>
              <a:t> electrosynthesis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Allow to occur under mild ambient conditions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Green &amp; zero emission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/>
              <a:t>Powered </a:t>
            </a:r>
            <a:r>
              <a:rPr lang="en-AU" sz="2400" dirty="0"/>
              <a:t>by </a:t>
            </a:r>
            <a:r>
              <a:rPr lang="en-AU" sz="2400"/>
              <a:t>renewable energy</a:t>
            </a:r>
            <a:endParaRPr lang="en-AU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389CDD-7838-462E-9E4A-A25759AD7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242" y="6799006"/>
            <a:ext cx="3221207" cy="23463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B458C5-79B0-4749-93F9-BAFC3ED17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878" y="9420898"/>
            <a:ext cx="2657408" cy="301268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06390AF-3D4E-402D-BB5A-5ECD0220362F}"/>
              </a:ext>
            </a:extLst>
          </p:cNvPr>
          <p:cNvSpPr/>
          <p:nvPr/>
        </p:nvSpPr>
        <p:spPr>
          <a:xfrm>
            <a:off x="2116782" y="12966641"/>
            <a:ext cx="9368656" cy="1291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AU" sz="2600" b="1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</a:t>
            </a:r>
            <a:r>
              <a:rPr lang="en-AU" sz="2600" b="1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can be converted into NH</a:t>
            </a:r>
            <a:r>
              <a:rPr lang="en-AU" sz="2600" b="1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</a:t>
            </a:r>
          </a:p>
          <a:p>
            <a:pPr algn="ctr"/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electrochemical process enabled by renewable electricity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F69615-7572-462E-B82D-536C3FA6C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518" y="15025128"/>
            <a:ext cx="6764803" cy="309239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9FAC19-D1D4-4015-B276-63EB262EEFBE}"/>
              </a:ext>
            </a:extLst>
          </p:cNvPr>
          <p:cNvSpPr txBox="1"/>
          <p:nvPr/>
        </p:nvSpPr>
        <p:spPr>
          <a:xfrm>
            <a:off x="761310" y="18353229"/>
            <a:ext cx="11766883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b="1" dirty="0">
                <a:latin typeface="+mj-lt"/>
                <a:cs typeface="Arial" panose="020B0604020202020204" pitchFamily="34" charset="0"/>
              </a:rPr>
              <a:t>Li-mediated nitrogen reduction (</a:t>
            </a:r>
            <a:r>
              <a:rPr lang="en-AU" sz="2400" b="1" dirty="0">
                <a:cs typeface="Arial" panose="020B0604020202020204" pitchFamily="34" charset="0"/>
              </a:rPr>
              <a:t>Li-NRR</a:t>
            </a:r>
            <a:r>
              <a:rPr lang="en-AU" sz="2400" b="1" dirty="0">
                <a:latin typeface="+mj-lt"/>
                <a:cs typeface="Arial" panose="020B0604020202020204" pitchFamily="34" charset="0"/>
              </a:rPr>
              <a:t>): </a:t>
            </a:r>
            <a:r>
              <a:rPr lang="en-AU" sz="2400" dirty="0">
                <a:latin typeface="+mj-lt"/>
                <a:cs typeface="Arial" panose="020B0604020202020204" pitchFamily="34" charset="0"/>
              </a:rPr>
              <a:t>the most promising way to synthesize NH</a:t>
            </a:r>
            <a:r>
              <a:rPr lang="en-AU" sz="2400" baseline="-25000" dirty="0">
                <a:latin typeface="+mj-lt"/>
                <a:cs typeface="Arial" panose="020B0604020202020204" pitchFamily="34" charset="0"/>
              </a:rPr>
              <a:t>3</a:t>
            </a:r>
            <a:r>
              <a:rPr lang="en-AU" sz="2400" dirty="0">
                <a:latin typeface="+mj-lt"/>
                <a:cs typeface="Arial" panose="020B0604020202020204" pitchFamily="34" charset="0"/>
              </a:rPr>
              <a:t> with high faradaic efficiency and prospective rates.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8E8841-A59D-4E25-B988-1A74A8FBFE22}"/>
              </a:ext>
            </a:extLst>
          </p:cNvPr>
          <p:cNvSpPr txBox="1"/>
          <p:nvPr/>
        </p:nvSpPr>
        <p:spPr>
          <a:xfrm>
            <a:off x="975761" y="1995618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Common proton carrier: </a:t>
            </a:r>
            <a:r>
              <a:rPr lang="en-AU" sz="2400" b="1" dirty="0"/>
              <a:t>Ethanol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BC5B29A-9676-47E7-B42B-B324D4BF6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08863"/>
            <a:ext cx="5867856" cy="263613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D2B9209-2D74-43DC-BB35-4136E30D7F17}"/>
              </a:ext>
            </a:extLst>
          </p:cNvPr>
          <p:cNvSpPr txBox="1"/>
          <p:nvPr/>
        </p:nvSpPr>
        <p:spPr>
          <a:xfrm>
            <a:off x="975761" y="20817256"/>
            <a:ext cx="1081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Alternative: </a:t>
            </a:r>
            <a:r>
              <a:rPr lang="en-AU" sz="2400" b="1" dirty="0"/>
              <a:t>Phosphonium-based ionic liquids </a:t>
            </a:r>
            <a:r>
              <a:rPr lang="en-AU" sz="2400" dirty="0"/>
              <a:t>with unique properties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39EA32C-69E0-4389-92B2-7E8E8339EA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5313" y="21657400"/>
            <a:ext cx="7408524" cy="2424655"/>
          </a:xfrm>
          <a:prstGeom prst="rect">
            <a:avLst/>
          </a:prstGeom>
        </p:spPr>
      </p:pic>
      <p:sp>
        <p:nvSpPr>
          <p:cNvPr id="60" name="Rounded Rectangle 5503">
            <a:extLst>
              <a:ext uri="{FF2B5EF4-FFF2-40B4-BE49-F238E27FC236}">
                <a16:creationId xmlns:a16="http://schemas.microsoft.com/office/drawing/2014/main" id="{15977A52-9DD8-4F6D-90E2-C8420A15482E}"/>
              </a:ext>
            </a:extLst>
          </p:cNvPr>
          <p:cNvSpPr/>
          <p:nvPr/>
        </p:nvSpPr>
        <p:spPr>
          <a:xfrm>
            <a:off x="12732440" y="23477061"/>
            <a:ext cx="19364376" cy="16703701"/>
          </a:xfrm>
          <a:prstGeom prst="roundRect">
            <a:avLst/>
          </a:prstGeom>
          <a:noFill/>
          <a:ln w="57150" cap="flat" cmpd="sng" algn="ctr">
            <a:solidFill>
              <a:srgbClr val="E6842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721B02-DA0B-48CD-AF7F-B687DD5648CC}"/>
              </a:ext>
            </a:extLst>
          </p:cNvPr>
          <p:cNvSpPr txBox="1"/>
          <p:nvPr/>
        </p:nvSpPr>
        <p:spPr>
          <a:xfrm>
            <a:off x="13537729" y="24386499"/>
            <a:ext cx="7239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+mj-lt"/>
              </a:rPr>
              <a:t>New phosphonium-based ionic liquids as proton shuttles for the NRR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620D3C-0AC6-4554-B5EB-C42161E4B3DD}"/>
              </a:ext>
            </a:extLst>
          </p:cNvPr>
          <p:cNvSpPr txBox="1"/>
          <p:nvPr/>
        </p:nvSpPr>
        <p:spPr>
          <a:xfrm>
            <a:off x="21363185" y="24386084"/>
            <a:ext cx="1046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+mj-lt"/>
              </a:rPr>
              <a:t>Diffusion coefficients of Li</a:t>
            </a:r>
            <a:r>
              <a:rPr lang="en-AU" sz="3000" b="1" baseline="30000" dirty="0">
                <a:latin typeface="+mj-lt"/>
              </a:rPr>
              <a:t>+</a:t>
            </a:r>
            <a:r>
              <a:rPr lang="en-AU" sz="3000" b="1" dirty="0">
                <a:latin typeface="+mj-lt"/>
              </a:rPr>
              <a:t> and phosphonium cations </a:t>
            </a:r>
          </a:p>
          <a:p>
            <a:r>
              <a:rPr lang="en-AU" sz="3000" b="1" dirty="0">
                <a:latin typeface="+mj-lt"/>
              </a:rPr>
              <a:t>in the electrolyte solution</a:t>
            </a:r>
          </a:p>
        </p:txBody>
      </p:sp>
      <p:sp>
        <p:nvSpPr>
          <p:cNvPr id="52" name="Rounded Rectangle 44">
            <a:extLst>
              <a:ext uri="{FF2B5EF4-FFF2-40B4-BE49-F238E27FC236}">
                <a16:creationId xmlns:a16="http://schemas.microsoft.com/office/drawing/2014/main" id="{F615D29E-6E5B-4AEA-84F2-C0C74977BF85}"/>
              </a:ext>
            </a:extLst>
          </p:cNvPr>
          <p:cNvSpPr/>
          <p:nvPr/>
        </p:nvSpPr>
        <p:spPr>
          <a:xfrm>
            <a:off x="12702606" y="6010958"/>
            <a:ext cx="19413187" cy="16894575"/>
          </a:xfrm>
          <a:prstGeom prst="roundRect">
            <a:avLst/>
          </a:prstGeom>
          <a:solidFill>
            <a:srgbClr val="FFFFFF"/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72AB777-CDFB-4F40-AADC-9407A24DA1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57809" y="6420149"/>
            <a:ext cx="1731824" cy="5649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288D69-45CA-4F92-9320-F09576F51C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37729" y="7057084"/>
            <a:ext cx="8250713" cy="118719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4BD802D-00C1-4E37-9063-D0D639FFB5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98569" y="9093093"/>
            <a:ext cx="5752157" cy="41784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72AF0AF-8934-4CE6-B9BA-4F137C740CF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86"/>
          <a:stretch/>
        </p:blipFill>
        <p:spPr>
          <a:xfrm>
            <a:off x="26899651" y="9145315"/>
            <a:ext cx="5087649" cy="40474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628BD19-6A90-4AB0-A770-4BEE2DE61B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07762" y="9351446"/>
            <a:ext cx="6139399" cy="388613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8FAEE9E-BD8D-4E55-9820-AEEF786DDC47}"/>
              </a:ext>
            </a:extLst>
          </p:cNvPr>
          <p:cNvSpPr txBox="1"/>
          <p:nvPr/>
        </p:nvSpPr>
        <p:spPr>
          <a:xfrm>
            <a:off x="13651604" y="21892632"/>
            <a:ext cx="4110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</a:t>
            </a:r>
            <a:r>
              <a:rPr lang="en-AU" sz="2200" dirty="0">
                <a:solidFill>
                  <a:srgbClr val="2308EA"/>
                </a:solidFill>
                <a:latin typeface="+mj-lt"/>
                <a:cs typeface="Arial" panose="020B0604020202020204" pitchFamily="34" charset="0"/>
              </a:rPr>
              <a:t>potential</a:t>
            </a:r>
            <a:r>
              <a:rPr lang="en-AU" sz="22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20 bar N</a:t>
            </a:r>
            <a:r>
              <a:rPr lang="en-AU" sz="2200" baseline="-250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2200" dirty="0">
              <a:solidFill>
                <a:srgbClr val="2308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A6FBEA4-C74A-4AEE-BB14-37CE86A65532}"/>
              </a:ext>
            </a:extLst>
          </p:cNvPr>
          <p:cNvSpPr txBox="1"/>
          <p:nvPr/>
        </p:nvSpPr>
        <p:spPr>
          <a:xfrm>
            <a:off x="24136357" y="21896429"/>
            <a:ext cx="438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operation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4F476A-5C25-460B-AED7-196BE4FFE9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63861" y="17698857"/>
            <a:ext cx="8451849" cy="403049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F424599-807D-40E3-89AA-F98CFB32AD60}"/>
              </a:ext>
            </a:extLst>
          </p:cNvPr>
          <p:cNvSpPr txBox="1"/>
          <p:nvPr/>
        </p:nvSpPr>
        <p:spPr>
          <a:xfrm>
            <a:off x="22525692" y="8651912"/>
            <a:ext cx="4816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Electrochemical analysis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A779EA-37BB-4424-BF0C-0B6F26033501}"/>
              </a:ext>
            </a:extLst>
          </p:cNvPr>
          <p:cNvSpPr txBox="1"/>
          <p:nvPr/>
        </p:nvSpPr>
        <p:spPr>
          <a:xfrm>
            <a:off x="12965175" y="8658160"/>
            <a:ext cx="8656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Cyclic transformation of phosphonium IL (</a:t>
            </a:r>
            <a:r>
              <a:rPr lang="en-AU" sz="26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31</a:t>
            </a:r>
            <a:r>
              <a:rPr lang="en-A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P NMR)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2345C7-626F-40B2-A702-CB548A4599C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10751"/>
          <a:stretch/>
        </p:blipFill>
        <p:spPr>
          <a:xfrm>
            <a:off x="14137913" y="13421372"/>
            <a:ext cx="5752402" cy="3916302"/>
          </a:xfrm>
          <a:prstGeom prst="rect">
            <a:avLst/>
          </a:prstGeom>
        </p:spPr>
      </p:pic>
      <p:sp>
        <p:nvSpPr>
          <p:cNvPr id="77" name="모서리가 둥근 직사각형 349">
            <a:extLst>
              <a:ext uri="{FF2B5EF4-FFF2-40B4-BE49-F238E27FC236}">
                <a16:creationId xmlns:a16="http://schemas.microsoft.com/office/drawing/2014/main" id="{43D21779-D68D-49AD-B309-42E0107630F6}"/>
              </a:ext>
            </a:extLst>
          </p:cNvPr>
          <p:cNvSpPr/>
          <p:nvPr/>
        </p:nvSpPr>
        <p:spPr>
          <a:xfrm>
            <a:off x="359818" y="40324780"/>
            <a:ext cx="31627482" cy="2591813"/>
          </a:xfrm>
          <a:prstGeom prst="roundRect">
            <a:avLst/>
          </a:prstGeom>
          <a:solidFill>
            <a:srgbClr val="D5FC79">
              <a:alpha val="68000"/>
            </a:srgbClr>
          </a:solidFill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574" tIns="147287" rIns="294574" bIns="147287"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631CCBA-4AB4-4CFD-83F0-8773725183C4}"/>
              </a:ext>
            </a:extLst>
          </p:cNvPr>
          <p:cNvGrpSpPr/>
          <p:nvPr/>
        </p:nvGrpSpPr>
        <p:grpSpPr>
          <a:xfrm>
            <a:off x="119076" y="24555545"/>
            <a:ext cx="12604652" cy="5267022"/>
            <a:chOff x="145074" y="34912582"/>
            <a:chExt cx="12466667" cy="5267022"/>
          </a:xfrm>
        </p:grpSpPr>
        <p:sp>
          <p:nvSpPr>
            <p:cNvPr id="78" name="矩形 517">
              <a:extLst>
                <a:ext uri="{FF2B5EF4-FFF2-40B4-BE49-F238E27FC236}">
                  <a16:creationId xmlns:a16="http://schemas.microsoft.com/office/drawing/2014/main" id="{083A1A1B-2DB0-4309-98FD-4EC842023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49" y="35359840"/>
              <a:ext cx="12258064" cy="4819764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27E9666-328E-488E-A6A4-5ABB9C67511B}"/>
                </a:ext>
              </a:extLst>
            </p:cNvPr>
            <p:cNvGrpSpPr/>
            <p:nvPr/>
          </p:nvGrpSpPr>
          <p:grpSpPr>
            <a:xfrm>
              <a:off x="145074" y="34912582"/>
              <a:ext cx="12466667" cy="5021640"/>
              <a:chOff x="222619" y="35068196"/>
              <a:chExt cx="12466667" cy="502164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13CDA46-19D3-43DC-B92E-1A1A04FFFDCB}"/>
                  </a:ext>
                </a:extLst>
              </p:cNvPr>
              <p:cNvSpPr/>
              <p:nvPr/>
            </p:nvSpPr>
            <p:spPr>
              <a:xfrm>
                <a:off x="4292075" y="35068196"/>
                <a:ext cx="4909628" cy="9011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Arial" panose="020B0604020202020204" pitchFamily="34" charset="0"/>
                  </a:rPr>
                  <a:t>Objectives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A91CB3-39FB-477E-A932-819E0D4707EB}"/>
                  </a:ext>
                </a:extLst>
              </p:cNvPr>
              <p:cNvSpPr txBox="1"/>
              <p:nvPr/>
            </p:nvSpPr>
            <p:spPr>
              <a:xfrm>
                <a:off x="222619" y="35931775"/>
                <a:ext cx="12466667" cy="4158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AU" sz="3000" dirty="0"/>
                  <a:t>Investigation of the mass-transport effects of phosphonium-based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3000" dirty="0"/>
                  <a:t>    ionic liquids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AU" sz="3000" dirty="0"/>
                  <a:t>Designing an effective continuous flow cell to study mass-transport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3000" dirty="0"/>
                  <a:t>    in the Li-NRR system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AU" sz="3000" dirty="0"/>
                  <a:t>Kinetic modelling and simulation for discovering mechanistic insight for the Li-NRR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3B2973-5F55-4D81-A976-93FA7CDE690A}"/>
              </a:ext>
            </a:extLst>
          </p:cNvPr>
          <p:cNvSpPr txBox="1"/>
          <p:nvPr/>
        </p:nvSpPr>
        <p:spPr>
          <a:xfrm>
            <a:off x="13537729" y="34442190"/>
            <a:ext cx="14030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+mj-lt"/>
                <a:cs typeface="Arial" panose="020B0604020202020204" pitchFamily="34" charset="0"/>
              </a:rPr>
              <a:t>Lithium-mediated NRR performance 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CD97A21-2D54-457D-B4A0-7746C87A479E}"/>
              </a:ext>
            </a:extLst>
          </p:cNvPr>
          <p:cNvGrpSpPr/>
          <p:nvPr/>
        </p:nvGrpSpPr>
        <p:grpSpPr>
          <a:xfrm>
            <a:off x="175845" y="30006483"/>
            <a:ext cx="12421432" cy="10130855"/>
            <a:chOff x="247772" y="24893916"/>
            <a:chExt cx="12998234" cy="10030264"/>
          </a:xfrm>
        </p:grpSpPr>
        <p:sp>
          <p:nvSpPr>
            <p:cNvPr id="29" name="Rounded Rectangle 44">
              <a:extLst>
                <a:ext uri="{FF2B5EF4-FFF2-40B4-BE49-F238E27FC236}">
                  <a16:creationId xmlns:a16="http://schemas.microsoft.com/office/drawing/2014/main" id="{DA29493A-3A9F-4E25-A2E8-83A57714E759}"/>
                </a:ext>
              </a:extLst>
            </p:cNvPr>
            <p:cNvSpPr/>
            <p:nvPr/>
          </p:nvSpPr>
          <p:spPr>
            <a:xfrm>
              <a:off x="247772" y="25204581"/>
              <a:ext cx="12998234" cy="9719599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3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FAF4729-5634-4919-B7D3-6B1199384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33242" y="26777913"/>
              <a:ext cx="9862245" cy="323330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3E2176-CD05-45E6-BEB3-64D4474D1BA3}"/>
                </a:ext>
              </a:extLst>
            </p:cNvPr>
            <p:cNvSpPr txBox="1"/>
            <p:nvPr/>
          </p:nvSpPr>
          <p:spPr>
            <a:xfrm>
              <a:off x="743735" y="25995188"/>
              <a:ext cx="8136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cs typeface="Arial" panose="020B0604020202020204" pitchFamily="34" charset="0"/>
                </a:rPr>
                <a:t>Electrochemical and control procedure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CA7A4F-B04A-4135-9B68-174D08CC74BC}"/>
                </a:ext>
              </a:extLst>
            </p:cNvPr>
            <p:cNvSpPr/>
            <p:nvPr/>
          </p:nvSpPr>
          <p:spPr>
            <a:xfrm>
              <a:off x="4116562" y="24893916"/>
              <a:ext cx="5316711" cy="8852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Experimental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81BD0AC-B472-4D78-80B8-C558612C225F}"/>
                </a:ext>
              </a:extLst>
            </p:cNvPr>
            <p:cNvSpPr txBox="1"/>
            <p:nvPr/>
          </p:nvSpPr>
          <p:spPr>
            <a:xfrm>
              <a:off x="743733" y="30387675"/>
              <a:ext cx="11793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/>
                <a:t>Ammonia quantification: </a:t>
              </a:r>
              <a:r>
                <a:rPr lang="en-AU" sz="2800" dirty="0"/>
                <a:t>Spectrophotometric Berthelot method</a:t>
              </a:r>
              <a:r>
                <a:rPr lang="en-AU" sz="2800" b="1" dirty="0"/>
                <a:t> 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18C8386-5760-4560-B5A1-6C1323218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15686" y="30910895"/>
              <a:ext cx="5295212" cy="339331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499746-32CA-4B5F-BA9F-ED3B6D62DD48}"/>
                </a:ext>
              </a:extLst>
            </p:cNvPr>
            <p:cNvSpPr txBox="1"/>
            <p:nvPr/>
          </p:nvSpPr>
          <p:spPr>
            <a:xfrm>
              <a:off x="319735" y="31107260"/>
              <a:ext cx="7186834" cy="2301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300000"/>
                </a:lnSpc>
                <a:buFont typeface="Arial" panose="020B0604020202020204" pitchFamily="34" charset="0"/>
                <a:buChar char="•"/>
              </a:pPr>
              <a:r>
                <a:rPr lang="en-AU" sz="1900" dirty="0"/>
                <a:t>Standard addition method: eliminate matrix interferences</a:t>
              </a:r>
            </a:p>
            <a:p>
              <a:pPr marL="285750" indent="-285750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lang="en-AU" sz="1900" dirty="0"/>
                <a:t>Ammonia concentrations correspond to absorbance of</a:t>
              </a:r>
            </a:p>
            <a:p>
              <a:pPr>
                <a:lnSpc>
                  <a:spcPct val="250000"/>
                </a:lnSpc>
              </a:pPr>
              <a:r>
                <a:rPr lang="en-AU" sz="1900" dirty="0"/>
                <a:t>indophenol chromophore 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BD1F186-1621-408F-8459-928F5E9BC1C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30617" y="19875503"/>
            <a:ext cx="4459374" cy="626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7B3E24-FB6B-4CCD-AD22-5E20FE491D00}"/>
                  </a:ext>
                </a:extLst>
              </p:cNvPr>
              <p:cNvSpPr txBox="1"/>
              <p:nvPr/>
            </p:nvSpPr>
            <p:spPr>
              <a:xfrm>
                <a:off x="22176923" y="6545747"/>
                <a:ext cx="8971181" cy="1879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AU" sz="2000" b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[P</a:t>
                </a:r>
                <a:r>
                  <a:rPr lang="en-AU" sz="2000" b="1" baseline="-25000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6,6,6,14</a:t>
                </a:r>
                <a:r>
                  <a:rPr lang="en-AU" sz="2000" b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][</a:t>
                </a:r>
                <a:r>
                  <a:rPr lang="en-AU" sz="2000" b="1" dirty="0" err="1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eFAP</a:t>
                </a:r>
                <a:r>
                  <a:rPr lang="en-AU" sz="2000" b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]: a stable proton shuttle for Li-NRR</a:t>
                </a: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AU" sz="2000" b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NH</a:t>
                </a:r>
                <a:r>
                  <a:rPr lang="en-AU" sz="2000" b="1" baseline="-25000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3</a:t>
                </a:r>
                <a:r>
                  <a:rPr lang="en-AU" sz="2000" b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yield rate ~ 53 </a:t>
                </a:r>
                <a14:m>
                  <m:oMath xmlns:m="http://schemas.openxmlformats.org/officeDocument/2006/math">
                    <m:r>
                      <a:rPr lang="en-AU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AU" sz="2000" b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1 nmol s</a:t>
                </a:r>
                <a:r>
                  <a:rPr lang="en-AU" sz="2000" b="1" baseline="30000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-1</a:t>
                </a:r>
                <a:r>
                  <a:rPr lang="en-AU" sz="2000" b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cm</a:t>
                </a:r>
                <a:r>
                  <a:rPr lang="en-AU" sz="2000" b="1" baseline="30000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-2</a:t>
                </a:r>
                <a:r>
                  <a:rPr lang="en-AU" sz="2000" b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; Faradaic efficiency ~ 69 </a:t>
                </a:r>
                <a14:m>
                  <m:oMath xmlns:m="http://schemas.openxmlformats.org/officeDocument/2006/math">
                    <m:r>
                      <a:rPr lang="en-AU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AU" sz="2000" b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1 % in 20h under 19.5 bar N</a:t>
                </a:r>
                <a:r>
                  <a:rPr lang="en-AU" sz="2000" b="1" baseline="-25000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2</a:t>
                </a:r>
                <a:r>
                  <a:rPr lang="en-AU" sz="2000" b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&amp; 0.5 bar H</a:t>
                </a:r>
                <a:r>
                  <a:rPr lang="en-AU" sz="2000" b="1" baseline="-25000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2</a:t>
                </a: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AU" sz="2000" b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Continuous operation is successfully conducted in 3 days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7B3E24-FB6B-4CCD-AD22-5E20FE49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6923" y="6545747"/>
                <a:ext cx="8971181" cy="1879489"/>
              </a:xfrm>
              <a:prstGeom prst="rect">
                <a:avLst/>
              </a:prstGeom>
              <a:blipFill>
                <a:blip r:embed="rId54"/>
                <a:stretch>
                  <a:fillRect l="-611" r="-1155" b="-48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1474EF9D-F958-4A21-B241-0A30E1F73C44}"/>
              </a:ext>
            </a:extLst>
          </p:cNvPr>
          <p:cNvSpPr txBox="1"/>
          <p:nvPr/>
        </p:nvSpPr>
        <p:spPr>
          <a:xfrm>
            <a:off x="1074344" y="41068056"/>
            <a:ext cx="6567636" cy="1220780"/>
          </a:xfrm>
          <a:prstGeom prst="rect">
            <a:avLst/>
          </a:prstGeom>
          <a:noFill/>
          <a:ln>
            <a:noFill/>
          </a:ln>
        </p:spPr>
        <p:txBody>
          <a:bodyPr wrap="square" lIns="294574" tIns="147287" rIns="294574" bIns="147287" rtlCol="0">
            <a:spAutoFit/>
          </a:bodyPr>
          <a:lstStyle/>
          <a:p>
            <a:r>
              <a:rPr lang="en-US" altLang="ko-KR" sz="60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ko-KR" altLang="en-US" sz="6000" b="1" cap="al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84393C-EBAC-4479-90C5-DE471BCBC828}"/>
              </a:ext>
            </a:extLst>
          </p:cNvPr>
          <p:cNvSpPr txBox="1"/>
          <p:nvPr/>
        </p:nvSpPr>
        <p:spPr>
          <a:xfrm>
            <a:off x="7230617" y="40324780"/>
            <a:ext cx="24332528" cy="307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1600" dirty="0"/>
              <a:t>1. MacFarlane, D. R.; </a:t>
            </a:r>
            <a:r>
              <a:rPr lang="en-AU" sz="1600" dirty="0" err="1"/>
              <a:t>Cherepanov</a:t>
            </a:r>
            <a:r>
              <a:rPr lang="en-AU" sz="1600" dirty="0"/>
              <a:t>, P. V.; Choi, J.; </a:t>
            </a:r>
            <a:r>
              <a:rPr lang="en-AU" sz="1600" dirty="0" err="1"/>
              <a:t>Suryanto</a:t>
            </a:r>
            <a:r>
              <a:rPr lang="en-AU" sz="1600" dirty="0"/>
              <a:t>, B. H. R.; Hodgetts, R. Y.; Bakker, J. M.; Ferrero </a:t>
            </a:r>
            <a:r>
              <a:rPr lang="en-AU" sz="1600" dirty="0" err="1"/>
              <a:t>Vallana</a:t>
            </a:r>
            <a:r>
              <a:rPr lang="en-AU" sz="1600" dirty="0"/>
              <a:t>, F. M.; Simonov, A. N., A Roadmap to the Ammonia Economy. </a:t>
            </a:r>
            <a:r>
              <a:rPr lang="en-AU" sz="1600" i="1" dirty="0"/>
              <a:t>Joule </a:t>
            </a:r>
            <a:r>
              <a:rPr lang="en-AU" sz="1600" b="1" dirty="0"/>
              <a:t>2020,</a:t>
            </a:r>
            <a:r>
              <a:rPr lang="en-AU" sz="1600" dirty="0"/>
              <a:t> </a:t>
            </a:r>
            <a:r>
              <a:rPr lang="en-AU" sz="1600" i="1" dirty="0"/>
              <a:t>4</a:t>
            </a:r>
            <a:r>
              <a:rPr lang="en-AU" sz="1600" dirty="0"/>
              <a:t> (6), 1186-1205.</a:t>
            </a:r>
          </a:p>
          <a:p>
            <a:pPr>
              <a:lnSpc>
                <a:spcPct val="200000"/>
              </a:lnSpc>
            </a:pPr>
            <a:r>
              <a:rPr lang="en-AU" sz="1600" dirty="0"/>
              <a:t>2. </a:t>
            </a:r>
            <a:r>
              <a:rPr lang="en-AU" sz="1600" dirty="0" err="1"/>
              <a:t>Suryanto</a:t>
            </a:r>
            <a:r>
              <a:rPr lang="en-AU" sz="1600" dirty="0"/>
              <a:t>, B. H. R.; </a:t>
            </a:r>
            <a:r>
              <a:rPr lang="en-AU" sz="1600" dirty="0" err="1"/>
              <a:t>Matuszek</a:t>
            </a:r>
            <a:r>
              <a:rPr lang="en-AU" sz="1600" dirty="0"/>
              <a:t>, K.; Choi, J.; Hodgetts, R. Y.; Du, H.-L.; Bakker, J. M.; Kang, C. S. M.; </a:t>
            </a:r>
            <a:r>
              <a:rPr lang="en-AU" sz="1600" dirty="0" err="1"/>
              <a:t>Cherepanov</a:t>
            </a:r>
            <a:r>
              <a:rPr lang="en-AU" sz="1600" dirty="0"/>
              <a:t>, P. V.; Simonov, A. N.; MacFarlane, D. R., Nitrogen reduction to ammonia at high efficiency and rates based on a phosphonium proton shuttle. </a:t>
            </a:r>
            <a:r>
              <a:rPr lang="en-AU" sz="1600" i="1" dirty="0"/>
              <a:t>Science </a:t>
            </a:r>
            <a:r>
              <a:rPr lang="en-AU" sz="1600" b="1" dirty="0"/>
              <a:t>2021,</a:t>
            </a:r>
            <a:r>
              <a:rPr lang="en-AU" sz="1600" dirty="0"/>
              <a:t> </a:t>
            </a:r>
            <a:r>
              <a:rPr lang="en-AU" sz="1600" i="1" dirty="0"/>
              <a:t>372</a:t>
            </a:r>
            <a:r>
              <a:rPr lang="en-AU" sz="1600" dirty="0"/>
              <a:t> (6547), 1187-1191.</a:t>
            </a:r>
          </a:p>
          <a:p>
            <a:pPr>
              <a:lnSpc>
                <a:spcPct val="200000"/>
              </a:lnSpc>
            </a:pPr>
            <a:r>
              <a:rPr lang="en-AU" sz="1600" dirty="0"/>
              <a:t>3. Choi, J.; </a:t>
            </a:r>
            <a:r>
              <a:rPr lang="en-AU" sz="1600" dirty="0" err="1"/>
              <a:t>Suryanto</a:t>
            </a:r>
            <a:r>
              <a:rPr lang="en-AU" sz="1600" dirty="0"/>
              <a:t>, B. H. R.; Wang, D.; Du, H.-L.; Hodgetts, R. Y.; Ferrero </a:t>
            </a:r>
            <a:r>
              <a:rPr lang="en-AU" sz="1600" dirty="0" err="1"/>
              <a:t>Vallana</a:t>
            </a:r>
            <a:r>
              <a:rPr lang="en-AU" sz="1600" dirty="0"/>
              <a:t>, F. M.; MacFarlane, D. R.; Simonov, A. N., Identification and elimination of false positives in electrochemical nitrogen reduction studies. </a:t>
            </a:r>
            <a:r>
              <a:rPr lang="en-AU" sz="1600" i="1" dirty="0"/>
              <a:t>Nature Communications </a:t>
            </a:r>
            <a:r>
              <a:rPr lang="en-AU" sz="1600" b="1" dirty="0"/>
              <a:t>2020,</a:t>
            </a:r>
            <a:r>
              <a:rPr lang="en-AU" sz="1600" dirty="0"/>
              <a:t> </a:t>
            </a:r>
            <a:r>
              <a:rPr lang="en-AU" sz="1600" i="1" dirty="0"/>
              <a:t>11</a:t>
            </a:r>
            <a:r>
              <a:rPr lang="en-AU" sz="1600" dirty="0"/>
              <a:t> (1), 5546.</a:t>
            </a:r>
          </a:p>
          <a:p>
            <a:pPr>
              <a:lnSpc>
                <a:spcPct val="200000"/>
              </a:lnSpc>
            </a:pPr>
            <a:r>
              <a:rPr lang="en-AU" sz="1600" dirty="0"/>
              <a:t>4. </a:t>
            </a:r>
            <a:r>
              <a:rPr lang="en-AU" sz="1600" dirty="0" err="1"/>
              <a:t>Lazouski</a:t>
            </a:r>
            <a:r>
              <a:rPr lang="en-AU" sz="1600" dirty="0"/>
              <a:t>, N.; Steinberg, K. J.; Gala, M. L.; Krishnamurthy, D.; Viswanathan, V.; </a:t>
            </a:r>
            <a:r>
              <a:rPr lang="en-AU" sz="1600" dirty="0" err="1"/>
              <a:t>Manthiram</a:t>
            </a:r>
            <a:r>
              <a:rPr lang="en-AU" sz="1600" dirty="0"/>
              <a:t>, K., Proton Donors Induce a Differential Transport Effect for Selectivity toward Ammonia in Lithium-Mediated Nitrogen Reduction. </a:t>
            </a:r>
            <a:r>
              <a:rPr lang="en-AU" sz="1600" i="1" dirty="0"/>
              <a:t>ACS Catalysis </a:t>
            </a:r>
            <a:r>
              <a:rPr lang="en-AU" sz="1600" b="1" dirty="0"/>
              <a:t>2022</a:t>
            </a:r>
            <a:r>
              <a:rPr lang="en-AU" sz="1600" dirty="0"/>
              <a:t>, 5197-5208.</a:t>
            </a:r>
            <a:endParaRPr lang="en-AU" sz="2000" dirty="0"/>
          </a:p>
          <a:p>
            <a:pPr>
              <a:lnSpc>
                <a:spcPct val="200000"/>
              </a:lnSpc>
            </a:pPr>
            <a:endParaRPr lang="en-AU" sz="20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A704CB-0E3D-4007-99B2-DFDBD96D42E9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635" y="1481556"/>
            <a:ext cx="4278388" cy="26561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CC81F6-5B9E-47FF-A30C-3D940C48584B}"/>
              </a:ext>
            </a:extLst>
          </p:cNvPr>
          <p:cNvSpPr txBox="1"/>
          <p:nvPr/>
        </p:nvSpPr>
        <p:spPr>
          <a:xfrm>
            <a:off x="8281145" y="9105173"/>
            <a:ext cx="2427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DOI: 10.1016/j.joule.2020.04.004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D65A2C-F545-456F-BFDD-6E7DE29DAA5E}"/>
              </a:ext>
            </a:extLst>
          </p:cNvPr>
          <p:cNvSpPr txBox="1"/>
          <p:nvPr/>
        </p:nvSpPr>
        <p:spPr>
          <a:xfrm>
            <a:off x="2266948" y="12420990"/>
            <a:ext cx="2427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DOI: 10.1016/j.joule.2020.04.004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1750974C-74F5-4A3E-8BC5-56D287E66CF0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9890315" y="25861610"/>
            <a:ext cx="11577406" cy="81299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D0FB621-B34E-497C-AB5F-F379E8D3A45E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833" y="6787706"/>
            <a:ext cx="1008859" cy="1008859"/>
          </a:xfrm>
          <a:prstGeom prst="rect">
            <a:avLst/>
          </a:prstGeom>
        </p:spPr>
      </p:pic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2B59B44E-8D7E-4E87-808C-EF617B5CA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76998"/>
              </p:ext>
            </p:extLst>
          </p:nvPr>
        </p:nvGraphicFramePr>
        <p:xfrm>
          <a:off x="13609737" y="35047998"/>
          <a:ext cx="9484426" cy="5089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Graph" r:id="rId58" imgW="3956760" imgH="2170080" progId="Origin50.Graph">
                  <p:embed/>
                </p:oleObj>
              </mc:Choice>
              <mc:Fallback>
                <p:oleObj name="Graph" r:id="rId58" imgW="3956760" imgH="2170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3609737" y="35047998"/>
                        <a:ext cx="9484426" cy="5089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175E6D78-5023-4C97-B591-F9BE5A2D8AB4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248" y="25638105"/>
            <a:ext cx="4614065" cy="777514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50DA1DD-4DEE-4502-89B8-DD4DEF9A85A3}"/>
              </a:ext>
            </a:extLst>
          </p:cNvPr>
          <p:cNvSpPr txBox="1"/>
          <p:nvPr/>
        </p:nvSpPr>
        <p:spPr>
          <a:xfrm>
            <a:off x="22328867" y="13322740"/>
            <a:ext cx="7726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i="1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rate increased 10 times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08996F0-EBB1-4F7E-8DA0-516AC7AAD876}"/>
              </a:ext>
            </a:extLst>
          </p:cNvPr>
          <p:cNvPicPr>
            <a:picLocks noChangeAspect="1"/>
          </p:cNvPicPr>
          <p:nvPr/>
        </p:nvPicPr>
        <p:blipFill rotWithShape="1">
          <a:blip r:embed="rId61"/>
          <a:srcRect l="3453" t="-4110" r="-1219" b="2775"/>
          <a:stretch/>
        </p:blipFill>
        <p:spPr>
          <a:xfrm>
            <a:off x="21621427" y="13566602"/>
            <a:ext cx="10549838" cy="4293342"/>
          </a:xfrm>
          <a:prstGeom prst="snip2Diag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4C5A841-DD1C-45BC-A6FA-3800D85B3DA0}"/>
              </a:ext>
            </a:extLst>
          </p:cNvPr>
          <p:cNvSpPr txBox="1"/>
          <p:nvPr/>
        </p:nvSpPr>
        <p:spPr>
          <a:xfrm rot="16200000">
            <a:off x="19772581" y="10711425"/>
            <a:ext cx="31859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density (mA cm</a:t>
            </a:r>
            <a:r>
              <a:rPr lang="en-AU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DD0515D-D671-4017-AE3B-5DE93A597A65}"/>
              </a:ext>
            </a:extLst>
          </p:cNvPr>
          <p:cNvSpPr txBox="1"/>
          <p:nvPr/>
        </p:nvSpPr>
        <p:spPr>
          <a:xfrm rot="16200000">
            <a:off x="25530022" y="10613300"/>
            <a:ext cx="31393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density (mA cm</a:t>
            </a:r>
            <a:r>
              <a:rPr lang="en-AU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B7AF94-D4F5-4AF1-9895-586351C92170}"/>
                  </a:ext>
                </a:extLst>
              </p:cNvPr>
              <p:cNvSpPr txBox="1"/>
              <p:nvPr/>
            </p:nvSpPr>
            <p:spPr>
              <a:xfrm>
                <a:off x="23484833" y="12906795"/>
                <a:ext cx="2008088" cy="4149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AU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en-AU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 V </a:t>
                </a:r>
                <a:r>
                  <a:rPr lang="en-AU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vs.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16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AU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𝐿𝑖</m:t>
                        </m:r>
                      </m:e>
                      <m:sub>
                        <m:r>
                          <a:rPr lang="en-AU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𝑎𝑝𝑝</m:t>
                        </m:r>
                      </m:sub>
                      <m:sup>
                        <m:r>
                          <a:rPr lang="en-AU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0/+</m:t>
                        </m:r>
                      </m:sup>
                    </m:sSubSup>
                  </m:oMath>
                </a14:m>
                <a:r>
                  <a:rPr lang="en-AU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9B7AF94-D4F5-4AF1-9895-586351C92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4833" y="12906795"/>
                <a:ext cx="2008088" cy="414985"/>
              </a:xfrm>
              <a:prstGeom prst="rect">
                <a:avLst/>
              </a:prstGeom>
              <a:blipFill>
                <a:blip r:embed="rId64"/>
                <a:stretch>
                  <a:fillRect l="-1515" b="-102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36222F94-80D5-482D-9FB3-67E2D5001684}"/>
              </a:ext>
            </a:extLst>
          </p:cNvPr>
          <p:cNvSpPr txBox="1"/>
          <p:nvPr/>
        </p:nvSpPr>
        <p:spPr>
          <a:xfrm>
            <a:off x="29163118" y="12868250"/>
            <a:ext cx="1595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(min)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84D386F-018A-4AAA-B961-789C96A75D25}"/>
              </a:ext>
            </a:extLst>
          </p:cNvPr>
          <p:cNvSpPr txBox="1"/>
          <p:nvPr/>
        </p:nvSpPr>
        <p:spPr>
          <a:xfrm>
            <a:off x="23762865" y="17360303"/>
            <a:ext cx="2131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(Z) (</a:t>
            </a:r>
            <a:r>
              <a:rPr lang="en-A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kΩ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2DFB589-DB34-4832-A828-C00ED5211439}"/>
              </a:ext>
            </a:extLst>
          </p:cNvPr>
          <p:cNvSpPr txBox="1"/>
          <p:nvPr/>
        </p:nvSpPr>
        <p:spPr>
          <a:xfrm rot="16200000">
            <a:off x="20884933" y="15322042"/>
            <a:ext cx="17111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A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(Z) (</a:t>
            </a:r>
            <a:r>
              <a:rPr lang="en-A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kΩ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F8A8C51-D168-49AD-AF4A-A7978423A17A}"/>
              </a:ext>
            </a:extLst>
          </p:cNvPr>
          <p:cNvSpPr txBox="1"/>
          <p:nvPr/>
        </p:nvSpPr>
        <p:spPr>
          <a:xfrm rot="16200000">
            <a:off x="25661685" y="15176445"/>
            <a:ext cx="25889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Conductivity (mS cm</a:t>
            </a:r>
            <a:r>
              <a:rPr lang="en-AU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EF068850-15EE-45B1-9688-7BF3C50FFC2F}"/>
              </a:ext>
            </a:extLst>
          </p:cNvPr>
          <p:cNvPicPr>
            <a:picLocks noChangeAspect="1"/>
          </p:cNvPicPr>
          <p:nvPr/>
        </p:nvPicPr>
        <p:blipFill rotWithShape="1">
          <a:blip r:embed="rId65"/>
          <a:srcRect l="1340" t="7451" r="-86" b="3192"/>
          <a:stretch/>
        </p:blipFill>
        <p:spPr>
          <a:xfrm>
            <a:off x="13307816" y="17809710"/>
            <a:ext cx="9842389" cy="4009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C2E96A7-E69A-4D2E-9D73-E47D6A7D7522}"/>
                  </a:ext>
                </a:extLst>
              </p:cNvPr>
              <p:cNvSpPr txBox="1"/>
              <p:nvPr/>
            </p:nvSpPr>
            <p:spPr>
              <a:xfrm>
                <a:off x="14680506" y="21538789"/>
                <a:ext cx="3870014" cy="4149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AU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en-AU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 V </a:t>
                </a:r>
                <a:r>
                  <a:rPr lang="en-AU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vs.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16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AU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𝐿𝑖</m:t>
                        </m:r>
                      </m:e>
                      <m:sub>
                        <m:r>
                          <a:rPr lang="en-AU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𝑎𝑝𝑝</m:t>
                        </m:r>
                      </m:sub>
                      <m:sup>
                        <m:r>
                          <a:rPr lang="en-AU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0/+</m:t>
                        </m:r>
                      </m:sup>
                    </m:sSubSup>
                  </m:oMath>
                </a14:m>
                <a:r>
                  <a:rPr lang="en-AU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C2E96A7-E69A-4D2E-9D73-E47D6A7D7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0506" y="21538789"/>
                <a:ext cx="3870014" cy="414985"/>
              </a:xfrm>
              <a:prstGeom prst="rect">
                <a:avLst/>
              </a:prstGeom>
              <a:blipFill>
                <a:blip r:embed="rId66"/>
                <a:stretch>
                  <a:fillRect l="-787" b="-102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C64724FB-27BD-4E11-8223-D93A61915BD5}"/>
              </a:ext>
            </a:extLst>
          </p:cNvPr>
          <p:cNvSpPr txBox="1"/>
          <p:nvPr/>
        </p:nvSpPr>
        <p:spPr>
          <a:xfrm>
            <a:off x="19761054" y="21570796"/>
            <a:ext cx="38700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AU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FB68571-5A12-40E9-AC33-5BF11D6842B4}"/>
                  </a:ext>
                </a:extLst>
              </p:cNvPr>
              <p:cNvSpPr txBox="1"/>
              <p:nvPr/>
            </p:nvSpPr>
            <p:spPr>
              <a:xfrm>
                <a:off x="17891275" y="21845277"/>
                <a:ext cx="6080411" cy="64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200" dirty="0">
                    <a:solidFill>
                      <a:srgbClr val="2308E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Effects of N</a:t>
                </a:r>
                <a:r>
                  <a:rPr lang="en-AU" sz="2200" baseline="-25000" dirty="0">
                    <a:solidFill>
                      <a:srgbClr val="2308E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AU" sz="2200" dirty="0">
                    <a:solidFill>
                      <a:srgbClr val="2308E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pressure at </a:t>
                </a:r>
                <a:r>
                  <a:rPr lang="en-AU" sz="2200" i="1" dirty="0">
                    <a:solidFill>
                      <a:srgbClr val="2308E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= </a:t>
                </a:r>
                <a:r>
                  <a:rPr lang="en-AU" sz="2200" dirty="0">
                    <a:solidFill>
                      <a:srgbClr val="2308E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-0.75V </a:t>
                </a:r>
                <a:r>
                  <a:rPr lang="en-AU" sz="2200" i="1" dirty="0">
                    <a:solidFill>
                      <a:srgbClr val="2308E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vs.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i="1">
                            <a:solidFill>
                              <a:srgbClr val="2308E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AU" sz="2200" i="0" smtClean="0">
                            <a:solidFill>
                              <a:srgbClr val="2308E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</m:t>
                        </m:r>
                      </m:e>
                      <m:sub>
                        <m:r>
                          <m:rPr>
                            <m:nor/>
                          </m:rPr>
                          <a:rPr lang="en-AU" sz="2200" i="0" smtClean="0">
                            <a:solidFill>
                              <a:srgbClr val="2308E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app</m:t>
                        </m:r>
                      </m:sub>
                      <m:sup>
                        <m:r>
                          <m:rPr>
                            <m:nor/>
                          </m:rPr>
                          <a:rPr lang="en-AU" sz="2200" i="0" smtClean="0">
                            <a:solidFill>
                              <a:srgbClr val="2308E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0/+</m:t>
                        </m:r>
                      </m:sup>
                    </m:sSubSup>
                  </m:oMath>
                </a14:m>
                <a:endParaRPr lang="en-AU" sz="2200" dirty="0">
                  <a:solidFill>
                    <a:srgbClr val="2308E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FB68571-5A12-40E9-AC33-5BF11D684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275" y="21845277"/>
                <a:ext cx="6080411" cy="649152"/>
              </a:xfrm>
              <a:prstGeom prst="rect">
                <a:avLst/>
              </a:prstGeom>
              <a:blipFill>
                <a:blip r:embed="rId67"/>
                <a:stretch>
                  <a:fillRect l="-1304" b="-47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F81E1697-CF75-45F6-A475-5C09E557C97D}"/>
              </a:ext>
            </a:extLst>
          </p:cNvPr>
          <p:cNvSpPr/>
          <p:nvPr/>
        </p:nvSpPr>
        <p:spPr>
          <a:xfrm>
            <a:off x="16432635" y="23107316"/>
            <a:ext cx="13544228" cy="8529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Improved Phosphonium Proton Shuttle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9F11BA1-5498-4E39-A5E1-A1B3CBE03C04}"/>
              </a:ext>
            </a:extLst>
          </p:cNvPr>
          <p:cNvSpPr/>
          <p:nvPr/>
        </p:nvSpPr>
        <p:spPr>
          <a:xfrm>
            <a:off x="15841985" y="5616924"/>
            <a:ext cx="13753528" cy="811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Phosphonium Proton Shuttle for the NRR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DB5B71F-1DDA-47BC-B905-91702D1A5A7F}"/>
              </a:ext>
            </a:extLst>
          </p:cNvPr>
          <p:cNvSpPr/>
          <p:nvPr/>
        </p:nvSpPr>
        <p:spPr>
          <a:xfrm>
            <a:off x="14980760" y="18649720"/>
            <a:ext cx="510664" cy="1185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7AE96EC-CEDA-40E3-B378-426BB3487E7F}"/>
              </a:ext>
            </a:extLst>
          </p:cNvPr>
          <p:cNvSpPr/>
          <p:nvPr/>
        </p:nvSpPr>
        <p:spPr>
          <a:xfrm>
            <a:off x="22049159" y="18659488"/>
            <a:ext cx="360040" cy="1185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F7FC616B-FAAD-4C1F-B95C-1D3C33C874BE}"/>
              </a:ext>
            </a:extLst>
          </p:cNvPr>
          <p:cNvSpPr/>
          <p:nvPr/>
        </p:nvSpPr>
        <p:spPr>
          <a:xfrm>
            <a:off x="21962665" y="6601682"/>
            <a:ext cx="9228916" cy="1823554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A867D-24ED-420F-8A10-F24A40182AE4}"/>
              </a:ext>
            </a:extLst>
          </p:cNvPr>
          <p:cNvSpPr txBox="1"/>
          <p:nvPr/>
        </p:nvSpPr>
        <p:spPr>
          <a:xfrm>
            <a:off x="21741538" y="29648334"/>
            <a:ext cx="326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 LiNTf</a:t>
            </a:r>
            <a:r>
              <a:rPr lang="en-AU" sz="1800" baseline="-250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18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THF solvent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47CEB39-7E72-43AE-BE11-266BE7E0B2C5}"/>
              </a:ext>
            </a:extLst>
          </p:cNvPr>
          <p:cNvSpPr txBox="1"/>
          <p:nvPr/>
        </p:nvSpPr>
        <p:spPr>
          <a:xfrm>
            <a:off x="27410926" y="33991592"/>
            <a:ext cx="438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 M ILs in LiNTf</a:t>
            </a:r>
            <a:r>
              <a:rPr lang="en-AU" sz="1800" baseline="-250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18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THF electrolyte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4922143-D11F-4958-A1A9-BF9203106625}"/>
              </a:ext>
            </a:extLst>
          </p:cNvPr>
          <p:cNvSpPr txBox="1"/>
          <p:nvPr/>
        </p:nvSpPr>
        <p:spPr>
          <a:xfrm>
            <a:off x="21962665" y="33950944"/>
            <a:ext cx="438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Neat [P</a:t>
            </a:r>
            <a:r>
              <a:rPr lang="en-AU" sz="1800" baseline="-250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1,4,4,4</a:t>
            </a:r>
            <a:r>
              <a:rPr lang="en-AU" sz="18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[NTf</a:t>
            </a:r>
            <a:r>
              <a:rPr lang="en-AU" sz="1800" baseline="-250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18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40C4E30-4A4C-4204-B204-7C63E3749289}"/>
              </a:ext>
            </a:extLst>
          </p:cNvPr>
          <p:cNvSpPr txBox="1"/>
          <p:nvPr/>
        </p:nvSpPr>
        <p:spPr>
          <a:xfrm>
            <a:off x="27767292" y="29577185"/>
            <a:ext cx="438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Neat [P</a:t>
            </a:r>
            <a:r>
              <a:rPr lang="en-AU" sz="1800" baseline="-250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6,6,6,14</a:t>
            </a:r>
            <a:r>
              <a:rPr lang="en-AU" sz="18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[NTf</a:t>
            </a:r>
            <a:r>
              <a:rPr lang="en-AU" sz="1800" baseline="-250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1800" dirty="0">
                <a:solidFill>
                  <a:srgbClr val="230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93EF756-A94A-4AF6-ABB0-26C3F2334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276117"/>
              </p:ext>
            </p:extLst>
          </p:nvPr>
        </p:nvGraphicFramePr>
        <p:xfrm>
          <a:off x="23474833" y="34629751"/>
          <a:ext cx="7128792" cy="523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Graph" r:id="rId68" imgW="3901320" imgH="2986920" progId="Origin50.Graph">
                  <p:embed/>
                </p:oleObj>
              </mc:Choice>
              <mc:Fallback>
                <p:oleObj name="Graph" r:id="rId68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23474833" y="34629751"/>
                        <a:ext cx="7128792" cy="523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CBBB01CC-5CB4-422A-A87C-E0853857CCC4}"/>
              </a:ext>
            </a:extLst>
          </p:cNvPr>
          <p:cNvSpPr txBox="1"/>
          <p:nvPr/>
        </p:nvSpPr>
        <p:spPr>
          <a:xfrm>
            <a:off x="5575941" y="18130000"/>
            <a:ext cx="2427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  <a:cs typeface="Arial" panose="020B0604020202020204" pitchFamily="34" charset="0"/>
              </a:rPr>
              <a:t>DOI: 10.1126/science.abg2371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0492DA3-4AD7-4169-8C55-0816651A3C9E}"/>
              </a:ext>
            </a:extLst>
          </p:cNvPr>
          <p:cNvSpPr txBox="1"/>
          <p:nvPr/>
        </p:nvSpPr>
        <p:spPr>
          <a:xfrm>
            <a:off x="8193211" y="39615733"/>
            <a:ext cx="2427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  <a:cs typeface="Arial" panose="020B0604020202020204" pitchFamily="34" charset="0"/>
              </a:rPr>
              <a:t>DOI: 10.1126/science.abg2371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B1FBBB1-9EB1-4F0C-B3F0-8E442B4C27E3}"/>
              </a:ext>
            </a:extLst>
          </p:cNvPr>
          <p:cNvSpPr txBox="1"/>
          <p:nvPr/>
        </p:nvSpPr>
        <p:spPr>
          <a:xfrm>
            <a:off x="4874694" y="35149387"/>
            <a:ext cx="292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  <a:cs typeface="Arial" panose="020B0604020202020204" pitchFamily="34" charset="0"/>
              </a:rPr>
              <a:t>DOI: </a:t>
            </a:r>
            <a:r>
              <a:rPr lang="en-AU" sz="1200" dirty="0"/>
              <a:t>10.1038/s41467-020-19130-z</a:t>
            </a:r>
            <a:endParaRPr lang="en-AU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8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14195</TotalTime>
  <Words>745</Words>
  <Application>Microsoft Office PowerPoint</Application>
  <PresentationFormat>Custom</PresentationFormat>
  <Paragraphs>69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맑은 고딕</vt:lpstr>
      <vt:lpstr>宋体</vt:lpstr>
      <vt:lpstr>Arial</vt:lpstr>
      <vt:lpstr>Arial Black</vt:lpstr>
      <vt:lpstr>Cambria Math</vt:lpstr>
      <vt:lpstr>Palatino Linotype</vt:lpstr>
      <vt:lpstr>Times New Roman</vt:lpstr>
      <vt:lpstr>Wingdings</vt:lpstr>
      <vt:lpstr>Office 테마</vt:lpstr>
      <vt:lpstr>Graph</vt:lpstr>
      <vt:lpstr>PowerPoint Presentation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Your User Name</dc:creator>
  <cp:lastModifiedBy>Trung Nguyen</cp:lastModifiedBy>
  <cp:revision>832</cp:revision>
  <cp:lastPrinted>2020-02-03T11:34:29Z</cp:lastPrinted>
  <dcterms:created xsi:type="dcterms:W3CDTF">2010-10-19T04:39:45Z</dcterms:created>
  <dcterms:modified xsi:type="dcterms:W3CDTF">2022-05-22T02:29:54Z</dcterms:modified>
</cp:coreProperties>
</file>