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2.xml"/><Relationship Id="rId19" Type="http://schemas.openxmlformats.org/officeDocument/2006/relationships/font" Target="fonts/ArialNarrow-italic.fntdata"/><Relationship Id="rId18" Type="http://schemas.openxmlformats.org/officeDocument/2006/relationships/font" Target="fonts/Arial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c3824671a_0_75:notes"/>
          <p:cNvSpPr/>
          <p:nvPr>
            <p:ph idx="2" type="sldImg"/>
          </p:nvPr>
        </p:nvSpPr>
        <p:spPr>
          <a:xfrm>
            <a:off x="425426" y="1143550"/>
            <a:ext cx="6007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fc3824671a_0_75:notes"/>
          <p:cNvSpPr txBox="1"/>
          <p:nvPr>
            <p:ph idx="1" type="body"/>
          </p:nvPr>
        </p:nvSpPr>
        <p:spPr>
          <a:xfrm>
            <a:off x="685800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fc3824671a_0_75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474cf181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3474cf181a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474cf181a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3474cf181a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c3824671a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fc3824671a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b3219faf3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eb3219faf3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b3219faf3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eb3219faf3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c3824671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fc3824671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469a892dc_2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3469a892dc_2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c3824671a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fc3824671a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471d5af8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3471d5af8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471d5af8e_6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3471d5af8e_6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a8ec79e87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13a8ec79e87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9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1.jpg"/><Relationship Id="rId4" Type="http://schemas.openxmlformats.org/officeDocument/2006/relationships/image" Target="../media/image3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2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Option 1">
  <p:cSld name="Title slide_Option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5813411" y="483852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813411" y="2081984"/>
            <a:ext cx="615808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813580" y="4079868"/>
            <a:ext cx="6157913" cy="405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body"/>
          </p:nvPr>
        </p:nvSpPr>
        <p:spPr>
          <a:xfrm>
            <a:off x="5813580" y="4445593"/>
            <a:ext cx="6157913" cy="456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with logo">
  <p:cSld name="Blank slide with log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_option 2">
  <p:cSld name="Image slide_option 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>
            <p:ph idx="2" type="pic"/>
          </p:nvPr>
        </p:nvSpPr>
        <p:spPr>
          <a:xfrm>
            <a:off x="7965065" y="0"/>
            <a:ext cx="4226935" cy="6867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_option 1">
  <p:cSld name="Image slide_option 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>
            <p:ph idx="2" type="pic"/>
          </p:nvPr>
        </p:nvSpPr>
        <p:spPr>
          <a:xfrm>
            <a:off x="0" y="3059676"/>
            <a:ext cx="12192000" cy="290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1340" y="4032207"/>
            <a:ext cx="5798306" cy="294913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659779" y="565999"/>
            <a:ext cx="10515600" cy="1017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8534126" y="4412356"/>
            <a:ext cx="3167063" cy="176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751840" y="1885686"/>
            <a:ext cx="10514979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664632" y="1781021"/>
            <a:ext cx="10515600" cy="71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659779" y="565999"/>
            <a:ext cx="10515600" cy="1017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673652" y="2531857"/>
            <a:ext cx="10514979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6"/>
          <p:cNvSpPr/>
          <p:nvPr>
            <p:ph idx="3" type="pic"/>
          </p:nvPr>
        </p:nvSpPr>
        <p:spPr>
          <a:xfrm>
            <a:off x="8414786" y="-135896"/>
            <a:ext cx="6096000" cy="8177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7494" y="722167"/>
            <a:ext cx="5367617" cy="273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9190" y="1914486"/>
            <a:ext cx="5022810" cy="494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771" y="2523961"/>
            <a:ext cx="4230161" cy="390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25242" y="264917"/>
            <a:ext cx="10515600" cy="1017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5242" y="264917"/>
            <a:ext cx="10515600" cy="1017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Option 2">
  <p:cSld name="Title slide_Option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3254938" y="2252880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254938" y="3851012"/>
            <a:ext cx="615808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3255107" y="5848896"/>
            <a:ext cx="6157913" cy="405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3" type="body"/>
          </p:nvPr>
        </p:nvSpPr>
        <p:spPr>
          <a:xfrm>
            <a:off x="3255107" y="6214621"/>
            <a:ext cx="6157913" cy="456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25242" y="264917"/>
            <a:ext cx="10515600" cy="1017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lide copy_texture">
  <p:cSld name="Full slide copy_textur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/>
          <p:nvPr/>
        </p:nvSpPr>
        <p:spPr>
          <a:xfrm>
            <a:off x="219075" y="85725"/>
            <a:ext cx="27717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06060" y="978761"/>
            <a:ext cx="74517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4"/>
          <p:cNvSpPr txBox="1"/>
          <p:nvPr>
            <p:ph idx="2" type="body"/>
          </p:nvPr>
        </p:nvSpPr>
        <p:spPr>
          <a:xfrm>
            <a:off x="306060" y="326309"/>
            <a:ext cx="7452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4"/>
          <p:cNvSpPr txBox="1"/>
          <p:nvPr>
            <p:ph idx="3" type="body"/>
          </p:nvPr>
        </p:nvSpPr>
        <p:spPr>
          <a:xfrm>
            <a:off x="306060" y="1729723"/>
            <a:ext cx="10809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4"/>
          <p:cNvSpPr txBox="1"/>
          <p:nvPr>
            <p:ph idx="4" type="body"/>
          </p:nvPr>
        </p:nvSpPr>
        <p:spPr>
          <a:xfrm>
            <a:off x="300211" y="2097681"/>
            <a:ext cx="108156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5267" y="6373900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/>
          <p:nvPr/>
        </p:nvSpPr>
        <p:spPr>
          <a:xfrm>
            <a:off x="0" y="6006108"/>
            <a:ext cx="12192000" cy="870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90967" y="6298367"/>
            <a:ext cx="1267288" cy="36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py with two images">
  <p:cSld name="Copy with two image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06060" y="1046138"/>
            <a:ext cx="74517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306060" y="359998"/>
            <a:ext cx="7452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5"/>
          <p:cNvSpPr txBox="1"/>
          <p:nvPr>
            <p:ph idx="3" type="body"/>
          </p:nvPr>
        </p:nvSpPr>
        <p:spPr>
          <a:xfrm>
            <a:off x="306060" y="1763411"/>
            <a:ext cx="7451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5"/>
          <p:cNvSpPr txBox="1"/>
          <p:nvPr>
            <p:ph idx="4" type="body"/>
          </p:nvPr>
        </p:nvSpPr>
        <p:spPr>
          <a:xfrm>
            <a:off x="300212" y="2131371"/>
            <a:ext cx="4352700" cy="3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2459" y="6329169"/>
            <a:ext cx="1262004" cy="3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>
            <p:ph idx="5" type="pic"/>
          </p:nvPr>
        </p:nvSpPr>
        <p:spPr>
          <a:xfrm>
            <a:off x="7380288" y="2520000"/>
            <a:ext cx="4028100" cy="2268000"/>
          </a:xfrm>
          <a:prstGeom prst="rect">
            <a:avLst/>
          </a:prstGeom>
          <a:blipFill rotWithShape="1">
            <a:blip r:embed="rId4">
              <a:alphaModFix/>
            </a:blip>
            <a:tile algn="ctr" flip="none" tx="0" sx="39997" ty="0" sy="39997"/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5"/>
          <p:cNvSpPr/>
          <p:nvPr>
            <p:ph idx="6" type="pic"/>
          </p:nvPr>
        </p:nvSpPr>
        <p:spPr>
          <a:xfrm>
            <a:off x="4960507" y="2519363"/>
            <a:ext cx="2281200" cy="2268900"/>
          </a:xfrm>
          <a:prstGeom prst="rect">
            <a:avLst/>
          </a:prstGeom>
          <a:blipFill rotWithShape="1">
            <a:blip r:embed="rId5">
              <a:alphaModFix/>
            </a:blip>
            <a:tile algn="b" flip="none" tx="0" sx="39997" ty="0" sy="39997"/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list with texture">
  <p:cSld name="Bulleted list with textur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>
            <a:off x="219075" y="85725"/>
            <a:ext cx="27717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06060" y="978761"/>
            <a:ext cx="74517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2" type="body"/>
          </p:nvPr>
        </p:nvSpPr>
        <p:spPr>
          <a:xfrm>
            <a:off x="306060" y="326309"/>
            <a:ext cx="7452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6"/>
          <p:cNvSpPr txBox="1"/>
          <p:nvPr>
            <p:ph idx="3" type="body"/>
          </p:nvPr>
        </p:nvSpPr>
        <p:spPr>
          <a:xfrm>
            <a:off x="306060" y="1729723"/>
            <a:ext cx="7451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6"/>
          <p:cNvSpPr txBox="1"/>
          <p:nvPr>
            <p:ph idx="4" type="body"/>
          </p:nvPr>
        </p:nvSpPr>
        <p:spPr>
          <a:xfrm>
            <a:off x="300211" y="2131371"/>
            <a:ext cx="74517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5" type="body"/>
          </p:nvPr>
        </p:nvSpPr>
        <p:spPr>
          <a:xfrm>
            <a:off x="300211" y="4111606"/>
            <a:ext cx="7451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6" type="body"/>
          </p:nvPr>
        </p:nvSpPr>
        <p:spPr>
          <a:xfrm>
            <a:off x="294362" y="4513254"/>
            <a:ext cx="74517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6"/>
          <p:cNvSpPr/>
          <p:nvPr/>
        </p:nvSpPr>
        <p:spPr>
          <a:xfrm>
            <a:off x="9253537" y="0"/>
            <a:ext cx="2942507" cy="6853646"/>
          </a:xfrm>
          <a:custGeom>
            <a:rect b="b" l="l" r="r" t="t"/>
            <a:pathLst>
              <a:path extrusionOk="0" h="6853646" w="3772445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ctr" flip="none" tx="1270000" sx="80002" ty="0" sy="80002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90967" y="6298367"/>
            <a:ext cx="1267288" cy="36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lide copy_texture 1">
  <p:cSld name="Full slide copy_texture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/>
          <p:nvPr/>
        </p:nvSpPr>
        <p:spPr>
          <a:xfrm>
            <a:off x="219075" y="85725"/>
            <a:ext cx="27717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06060" y="978761"/>
            <a:ext cx="74517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7"/>
          <p:cNvSpPr txBox="1"/>
          <p:nvPr>
            <p:ph idx="2" type="body"/>
          </p:nvPr>
        </p:nvSpPr>
        <p:spPr>
          <a:xfrm>
            <a:off x="306060" y="326309"/>
            <a:ext cx="7452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7"/>
          <p:cNvSpPr txBox="1"/>
          <p:nvPr>
            <p:ph idx="3" type="body"/>
          </p:nvPr>
        </p:nvSpPr>
        <p:spPr>
          <a:xfrm>
            <a:off x="306060" y="1729723"/>
            <a:ext cx="10809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7"/>
          <p:cNvSpPr txBox="1"/>
          <p:nvPr>
            <p:ph idx="4" type="body"/>
          </p:nvPr>
        </p:nvSpPr>
        <p:spPr>
          <a:xfrm>
            <a:off x="300211" y="2097681"/>
            <a:ext cx="108156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5" name="Google Shape;16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5267" y="6373900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/>
          <p:nvPr/>
        </p:nvSpPr>
        <p:spPr>
          <a:xfrm>
            <a:off x="0" y="6006108"/>
            <a:ext cx="12192000" cy="870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90967" y="6298367"/>
            <a:ext cx="1267288" cy="36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lide copy_texture option 2">
  <p:cSld name="Full slide copy_texture option 2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/>
          <p:nvPr/>
        </p:nvSpPr>
        <p:spPr>
          <a:xfrm>
            <a:off x="219075" y="85725"/>
            <a:ext cx="27717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06060" y="978761"/>
            <a:ext cx="74517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idx="2" type="body"/>
          </p:nvPr>
        </p:nvSpPr>
        <p:spPr>
          <a:xfrm>
            <a:off x="306060" y="326309"/>
            <a:ext cx="7452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28"/>
          <p:cNvSpPr txBox="1"/>
          <p:nvPr>
            <p:ph idx="3" type="body"/>
          </p:nvPr>
        </p:nvSpPr>
        <p:spPr>
          <a:xfrm>
            <a:off x="306060" y="1729723"/>
            <a:ext cx="10809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8"/>
          <p:cNvSpPr txBox="1"/>
          <p:nvPr>
            <p:ph idx="4" type="body"/>
          </p:nvPr>
        </p:nvSpPr>
        <p:spPr>
          <a:xfrm>
            <a:off x="300211" y="2097681"/>
            <a:ext cx="10815600" cy="3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8"/>
          <p:cNvSpPr/>
          <p:nvPr/>
        </p:nvSpPr>
        <p:spPr>
          <a:xfrm>
            <a:off x="9993085" y="-19049"/>
            <a:ext cx="123900" cy="11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5267" y="6373900"/>
            <a:ext cx="1267288" cy="36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914" y="6404379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/>
          <p:nvPr/>
        </p:nvSpPr>
        <p:spPr>
          <a:xfrm flipH="1" rot="-5400000">
            <a:off x="8957474" y="-680244"/>
            <a:ext cx="2562300" cy="3884700"/>
          </a:xfrm>
          <a:prstGeom prst="triangle">
            <a:avLst>
              <a:gd fmla="val 0" name="adj"/>
            </a:avLst>
          </a:prstGeom>
          <a:blipFill rotWithShape="0">
            <a:blip r:embed="rId3">
              <a:alphaModFix/>
            </a:blip>
            <a:tile algn="ctr" flip="none" tx="76200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459" y="6329169"/>
            <a:ext cx="1262009" cy="3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image option 3">
  <p:cSld name="Title slide_image option 3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79112" y="2765699"/>
            <a:ext cx="60123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9"/>
          <p:cNvSpPr txBox="1"/>
          <p:nvPr>
            <p:ph idx="2" type="body"/>
          </p:nvPr>
        </p:nvSpPr>
        <p:spPr>
          <a:xfrm>
            <a:off x="370485" y="4463086"/>
            <a:ext cx="5649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idx="3" type="body"/>
          </p:nvPr>
        </p:nvSpPr>
        <p:spPr>
          <a:xfrm>
            <a:off x="378808" y="1959605"/>
            <a:ext cx="60126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CAB"/>
              </a:buClr>
              <a:buSzPts val="4500"/>
              <a:buFont typeface="Arial"/>
              <a:buNone/>
              <a:defRPr b="1" i="0" sz="4500" u="none" cap="none" strike="noStrike">
                <a:solidFill>
                  <a:srgbClr val="006CA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9"/>
          <p:cNvSpPr txBox="1"/>
          <p:nvPr>
            <p:ph idx="4" type="body"/>
          </p:nvPr>
        </p:nvSpPr>
        <p:spPr>
          <a:xfrm>
            <a:off x="370183" y="4872811"/>
            <a:ext cx="56496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668" y="440724"/>
            <a:ext cx="2270107" cy="66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6463" l="0" r="64111" t="0"/>
          <a:stretch/>
        </p:blipFill>
        <p:spPr>
          <a:xfrm>
            <a:off x="8618530" y="0"/>
            <a:ext cx="301413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_Option 2">
  <p:cSld name="1_Title slide_Option 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type="ctrTitle"/>
          </p:nvPr>
        </p:nvSpPr>
        <p:spPr>
          <a:xfrm>
            <a:off x="3254938" y="2252880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3254938" y="3851012"/>
            <a:ext cx="615808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3255107" y="5848896"/>
            <a:ext cx="6157913" cy="405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3255107" y="6214621"/>
            <a:ext cx="6157913" cy="456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Option 3">
  <p:cSld name="Title slide_Option 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ctrTitle"/>
          </p:nvPr>
        </p:nvSpPr>
        <p:spPr>
          <a:xfrm>
            <a:off x="3254938" y="2252880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3254938" y="3851012"/>
            <a:ext cx="615808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3255107" y="5848896"/>
            <a:ext cx="6157913" cy="405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3" type="body"/>
          </p:nvPr>
        </p:nvSpPr>
        <p:spPr>
          <a:xfrm>
            <a:off x="3255107" y="6214621"/>
            <a:ext cx="6157913" cy="456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Option 5">
  <p:cSld name="Title slide_Option 5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type="ctrTitle"/>
          </p:nvPr>
        </p:nvSpPr>
        <p:spPr>
          <a:xfrm>
            <a:off x="5878054" y="168895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5878054" y="1767027"/>
            <a:ext cx="615808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Option 6">
  <p:cSld name="Title slide_Option 6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type="ctrTitle"/>
          </p:nvPr>
        </p:nvSpPr>
        <p:spPr>
          <a:xfrm>
            <a:off x="278518" y="2070465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78518" y="3668597"/>
            <a:ext cx="615808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78518" y="4530409"/>
            <a:ext cx="6157913" cy="405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278518" y="4896134"/>
            <a:ext cx="6157913" cy="456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Option 7">
  <p:cSld name="Title slide_Option 7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type="ctrTitle"/>
          </p:nvPr>
        </p:nvSpPr>
        <p:spPr>
          <a:xfrm>
            <a:off x="4889763" y="4195233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4889763" y="5793365"/>
            <a:ext cx="6158082" cy="819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Option 8">
  <p:cSld name="Title slide_Option 8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type="ctrTitle"/>
          </p:nvPr>
        </p:nvSpPr>
        <p:spPr>
          <a:xfrm>
            <a:off x="3236454" y="4084397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236454" y="5682529"/>
            <a:ext cx="6158082" cy="819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Option 9">
  <p:cSld name="Title slide_Option 9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type="ctrTitle"/>
          </p:nvPr>
        </p:nvSpPr>
        <p:spPr>
          <a:xfrm>
            <a:off x="3236454" y="4084397"/>
            <a:ext cx="6158082" cy="159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Narrow"/>
              <a:buNone/>
              <a:defRPr b="1" i="0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0"/>
          <p:cNvSpPr txBox="1"/>
          <p:nvPr>
            <p:ph idx="1" type="subTitle"/>
          </p:nvPr>
        </p:nvSpPr>
        <p:spPr>
          <a:xfrm>
            <a:off x="3236454" y="5682529"/>
            <a:ext cx="6158082" cy="819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SEBS-publications@monash.edu" TargetMode="External"/><Relationship Id="rId4" Type="http://schemas.openxmlformats.org/officeDocument/2006/relationships/hyperlink" Target="mailto:educationprogams@monash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615925" y="4460270"/>
            <a:ext cx="45351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CourseLoop 2022 upversion</a:t>
            </a:r>
            <a:endParaRPr/>
          </a:p>
        </p:txBody>
      </p:sp>
      <p:sp>
        <p:nvSpPr>
          <p:cNvPr id="193" name="Google Shape;193;p30"/>
          <p:cNvSpPr txBox="1"/>
          <p:nvPr>
            <p:ph idx="3" type="body"/>
          </p:nvPr>
        </p:nvSpPr>
        <p:spPr>
          <a:xfrm>
            <a:off x="517250" y="1910275"/>
            <a:ext cx="6044700" cy="25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AB"/>
              </a:buClr>
              <a:buSzPts val="4500"/>
              <a:buNone/>
            </a:pPr>
            <a:r>
              <a:rPr lang="en-US" sz="3600"/>
              <a:t>Student and Education Business Services (SEBS)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AB"/>
              </a:buClr>
              <a:buSzPts val="4500"/>
              <a:buNone/>
            </a:pPr>
            <a:r>
              <a:rPr lang="en-US" sz="3600"/>
              <a:t>Academic Programs and Governance (APG)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Notifications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325650" y="700650"/>
            <a:ext cx="117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You will receive an </a:t>
            </a:r>
            <a:r>
              <a:rPr lang="en-US">
                <a:solidFill>
                  <a:schemeClr val="dk1"/>
                </a:solidFill>
              </a:rPr>
              <a:t>email</a:t>
            </a:r>
            <a:r>
              <a:rPr lang="en-US">
                <a:solidFill>
                  <a:schemeClr val="dk1"/>
                </a:solidFill>
              </a:rPr>
              <a:t> notification when a task has been assigned to you or when a task you have created has been actioned.</a:t>
            </a:r>
            <a:endParaRPr/>
          </a:p>
        </p:txBody>
      </p:sp>
      <p:pic>
        <p:nvPicPr>
          <p:cNvPr id="300" name="Google Shape;3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613" y="1172475"/>
            <a:ext cx="4814617" cy="42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9"/>
          <p:cNvSpPr txBox="1"/>
          <p:nvPr/>
        </p:nvSpPr>
        <p:spPr>
          <a:xfrm>
            <a:off x="6526475" y="1516225"/>
            <a:ext cx="1995300" cy="4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Do not reply to the CourseLoop email address in notifications.</a:t>
            </a:r>
            <a:endParaRPr sz="900"/>
          </a:p>
        </p:txBody>
      </p:sp>
      <p:cxnSp>
        <p:nvCxnSpPr>
          <p:cNvPr id="302" name="Google Shape;302;p39"/>
          <p:cNvCxnSpPr/>
          <p:nvPr/>
        </p:nvCxnSpPr>
        <p:spPr>
          <a:xfrm flipH="1" rot="10800000">
            <a:off x="5222550" y="1745950"/>
            <a:ext cx="1303800" cy="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39"/>
          <p:cNvSpPr txBox="1"/>
          <p:nvPr/>
        </p:nvSpPr>
        <p:spPr>
          <a:xfrm>
            <a:off x="1329175" y="4503825"/>
            <a:ext cx="20367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Click on link to view proposal landing page.</a:t>
            </a:r>
            <a:endParaRPr sz="900"/>
          </a:p>
        </p:txBody>
      </p:sp>
      <p:cxnSp>
        <p:nvCxnSpPr>
          <p:cNvPr id="304" name="Google Shape;304;p39"/>
          <p:cNvCxnSpPr/>
          <p:nvPr/>
        </p:nvCxnSpPr>
        <p:spPr>
          <a:xfrm flipH="1" rot="10800000">
            <a:off x="3365875" y="4400325"/>
            <a:ext cx="1134000" cy="35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Open and action t</a:t>
            </a: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asks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10" name="Google Shape;3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25" y="1676475"/>
            <a:ext cx="7094674" cy="20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8000" y="253350"/>
            <a:ext cx="2686800" cy="35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1388" y="3758800"/>
            <a:ext cx="2760025" cy="26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0"/>
          <p:cNvSpPr/>
          <p:nvPr/>
        </p:nvSpPr>
        <p:spPr>
          <a:xfrm>
            <a:off x="6623075" y="2819075"/>
            <a:ext cx="415800" cy="3705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4" name="Google Shape;314;p40"/>
          <p:cNvCxnSpPr>
            <a:endCxn id="313" idx="2"/>
          </p:cNvCxnSpPr>
          <p:nvPr/>
        </p:nvCxnSpPr>
        <p:spPr>
          <a:xfrm flipH="1" rot="10800000">
            <a:off x="5457875" y="3189575"/>
            <a:ext cx="1373100" cy="7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40"/>
          <p:cNvSpPr txBox="1"/>
          <p:nvPr/>
        </p:nvSpPr>
        <p:spPr>
          <a:xfrm>
            <a:off x="4930475" y="3758800"/>
            <a:ext cx="1295100" cy="32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Click to open task.</a:t>
            </a:r>
            <a:endParaRPr sz="900"/>
          </a:p>
        </p:txBody>
      </p:sp>
      <p:sp>
        <p:nvSpPr>
          <p:cNvPr id="316" name="Google Shape;316;p40"/>
          <p:cNvSpPr txBox="1"/>
          <p:nvPr/>
        </p:nvSpPr>
        <p:spPr>
          <a:xfrm>
            <a:off x="5374925" y="559075"/>
            <a:ext cx="1539000" cy="4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A task can be edited or deleted.</a:t>
            </a:r>
            <a:endParaRPr sz="900"/>
          </a:p>
        </p:txBody>
      </p:sp>
      <p:cxnSp>
        <p:nvCxnSpPr>
          <p:cNvPr id="317" name="Google Shape;317;p40"/>
          <p:cNvCxnSpPr>
            <a:stCxn id="316" idx="3"/>
            <a:endCxn id="318" idx="1"/>
          </p:cNvCxnSpPr>
          <p:nvPr/>
        </p:nvCxnSpPr>
        <p:spPr>
          <a:xfrm>
            <a:off x="6913925" y="789925"/>
            <a:ext cx="683700" cy="1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8" name="Google Shape;318;p40"/>
          <p:cNvSpPr/>
          <p:nvPr/>
        </p:nvSpPr>
        <p:spPr>
          <a:xfrm>
            <a:off x="7597725" y="637400"/>
            <a:ext cx="1175700" cy="5190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0"/>
          <p:cNvSpPr txBox="1"/>
          <p:nvPr/>
        </p:nvSpPr>
        <p:spPr>
          <a:xfrm>
            <a:off x="5655275" y="5331400"/>
            <a:ext cx="1175700" cy="32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Click to action task.</a:t>
            </a:r>
            <a:endParaRPr sz="900"/>
          </a:p>
        </p:txBody>
      </p:sp>
      <p:cxnSp>
        <p:nvCxnSpPr>
          <p:cNvPr id="320" name="Google Shape;320;p40"/>
          <p:cNvCxnSpPr>
            <a:endCxn id="321" idx="1"/>
          </p:cNvCxnSpPr>
          <p:nvPr/>
        </p:nvCxnSpPr>
        <p:spPr>
          <a:xfrm>
            <a:off x="6518025" y="5654450"/>
            <a:ext cx="1079700" cy="68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40"/>
          <p:cNvSpPr/>
          <p:nvPr/>
        </p:nvSpPr>
        <p:spPr>
          <a:xfrm>
            <a:off x="7597725" y="6084650"/>
            <a:ext cx="2269200" cy="5190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Additional information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94700" y="1371600"/>
            <a:ext cx="56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394700" y="1131750"/>
            <a:ext cx="56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1"/>
          <p:cNvSpPr txBox="1"/>
          <p:nvPr/>
        </p:nvSpPr>
        <p:spPr>
          <a:xfrm>
            <a:off x="305900" y="716100"/>
            <a:ext cx="11199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additional information or assistance, please contact us via email.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SEBS - Curriculum and Publications</a:t>
            </a:r>
            <a:r>
              <a:rPr lang="en-US"/>
              <a:t> </a:t>
            </a:r>
            <a:r>
              <a:rPr lang="en-US"/>
              <a:t>(units, tasks, notifications)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SEBS-Publications@monash.edu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Academic Programs and Governance (courses, AoS, governance meetings, tasks and notifications)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educationprogams@monash.edu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/>
        </p:nvSpPr>
        <p:spPr>
          <a:xfrm>
            <a:off x="404600" y="2002200"/>
            <a:ext cx="111306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Changes to Dashboard view - Governance Meetings, Tasks and Notifications added to navigation and listed on the Dashboard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Governance Meetings - new format for viewing meetings from the Dashboard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Tasks (new feature) - create tasks for proposals and assign to users or groups of users for information or action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Notifications (new feature) - notifications emailed to users or groups of users to inform or request an action for a task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2259650" y="463750"/>
            <a:ext cx="74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Summary</a:t>
            </a:r>
            <a:endParaRPr b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New Dashboard view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309325" y="561575"/>
            <a:ext cx="1171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Dashboard navigation now includes Governance Meetings, My Tasks and Notifications.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</a:t>
            </a:r>
            <a:r>
              <a:rPr b="1" lang="en-US"/>
              <a:t>Governance Meetings </a:t>
            </a:r>
            <a:r>
              <a:rPr lang="en-US"/>
              <a:t>is no longer listed in the Dashboard menu.</a:t>
            </a: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25" y="1485300"/>
            <a:ext cx="11434601" cy="46128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187475" y="1894575"/>
            <a:ext cx="157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2"/>
          <p:cNvSpPr/>
          <p:nvPr/>
        </p:nvSpPr>
        <p:spPr>
          <a:xfrm>
            <a:off x="187475" y="1973525"/>
            <a:ext cx="1490100" cy="12336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3379125" y="1346375"/>
            <a:ext cx="1771800" cy="157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0" name="Google Shape;210;p32"/>
          <p:cNvCxnSpPr>
            <a:stCxn id="209" idx="1"/>
            <a:endCxn id="208" idx="3"/>
          </p:cNvCxnSpPr>
          <p:nvPr/>
        </p:nvCxnSpPr>
        <p:spPr>
          <a:xfrm flipH="1">
            <a:off x="1677525" y="2133575"/>
            <a:ext cx="1701600" cy="456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Governance Meetings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164575" y="547600"/>
            <a:ext cx="117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</a:t>
            </a:r>
            <a:r>
              <a:rPr lang="en-US"/>
              <a:t>overnance Meetings are listed on the Dashboard.</a:t>
            </a:r>
            <a:endParaRPr/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00" y="1256250"/>
            <a:ext cx="10428256" cy="50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/>
          <p:nvPr/>
        </p:nvSpPr>
        <p:spPr>
          <a:xfrm>
            <a:off x="10013300" y="3476800"/>
            <a:ext cx="382500" cy="3942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1899575" y="2299325"/>
            <a:ext cx="2967900" cy="7287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4414775" y="1613100"/>
            <a:ext cx="2283000" cy="323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Filters are available to search meetings</a:t>
            </a:r>
            <a:endParaRPr sz="900"/>
          </a:p>
        </p:txBody>
      </p:sp>
      <p:sp>
        <p:nvSpPr>
          <p:cNvPr id="221" name="Google Shape;221;p33"/>
          <p:cNvSpPr/>
          <p:nvPr/>
        </p:nvSpPr>
        <p:spPr>
          <a:xfrm>
            <a:off x="1899575" y="3190325"/>
            <a:ext cx="7411200" cy="3231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2" name="Google Shape;222;p33"/>
          <p:cNvCxnSpPr>
            <a:stCxn id="220" idx="2"/>
            <a:endCxn id="219" idx="0"/>
          </p:cNvCxnSpPr>
          <p:nvPr/>
        </p:nvCxnSpPr>
        <p:spPr>
          <a:xfrm flipH="1">
            <a:off x="3383375" y="1936200"/>
            <a:ext cx="2172900" cy="36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33"/>
          <p:cNvSpPr txBox="1"/>
          <p:nvPr/>
        </p:nvSpPr>
        <p:spPr>
          <a:xfrm>
            <a:off x="6147900" y="2377200"/>
            <a:ext cx="2967900" cy="43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By clicking on each one of the heading you will be able to sort in ascending or descending order</a:t>
            </a:r>
            <a:endParaRPr sz="800"/>
          </a:p>
        </p:txBody>
      </p:sp>
      <p:cxnSp>
        <p:nvCxnSpPr>
          <p:cNvPr id="224" name="Google Shape;224;p33"/>
          <p:cNvCxnSpPr>
            <a:stCxn id="223" idx="2"/>
            <a:endCxn id="221" idx="0"/>
          </p:cNvCxnSpPr>
          <p:nvPr/>
        </p:nvCxnSpPr>
        <p:spPr>
          <a:xfrm flipH="1">
            <a:off x="5605050" y="2808300"/>
            <a:ext cx="2026800" cy="38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3"/>
          <p:cNvSpPr txBox="1"/>
          <p:nvPr/>
        </p:nvSpPr>
        <p:spPr>
          <a:xfrm>
            <a:off x="7961675" y="4178950"/>
            <a:ext cx="1707300" cy="60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Click on the arrow to view proposals assigned to a meeting.</a:t>
            </a:r>
            <a:endParaRPr sz="900"/>
          </a:p>
        </p:txBody>
      </p:sp>
      <p:cxnSp>
        <p:nvCxnSpPr>
          <p:cNvPr id="226" name="Google Shape;226;p33"/>
          <p:cNvCxnSpPr>
            <a:stCxn id="218" idx="1"/>
            <a:endCxn id="225" idx="0"/>
          </p:cNvCxnSpPr>
          <p:nvPr/>
        </p:nvCxnSpPr>
        <p:spPr>
          <a:xfrm flipH="1">
            <a:off x="8815400" y="3673900"/>
            <a:ext cx="1197900" cy="5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New Meeting view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331675" y="543600"/>
            <a:ext cx="117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new format below listing academic item proposals for each meeting.</a:t>
            </a:r>
            <a:endParaRPr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75" y="917700"/>
            <a:ext cx="9817936" cy="545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/>
          <p:nvPr/>
        </p:nvSpPr>
        <p:spPr>
          <a:xfrm>
            <a:off x="5701375" y="3791175"/>
            <a:ext cx="973500" cy="600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4"/>
          <p:cNvSpPr/>
          <p:nvPr/>
        </p:nvSpPr>
        <p:spPr>
          <a:xfrm>
            <a:off x="9758650" y="3374950"/>
            <a:ext cx="311400" cy="408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4"/>
          <p:cNvSpPr txBox="1"/>
          <p:nvPr/>
        </p:nvSpPr>
        <p:spPr>
          <a:xfrm>
            <a:off x="9480450" y="5527900"/>
            <a:ext cx="3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9233825" y="5135250"/>
            <a:ext cx="352800" cy="3927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9367250" y="2839425"/>
            <a:ext cx="16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8108950" y="2409050"/>
            <a:ext cx="20367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Click arrow to view proposal landing page.</a:t>
            </a:r>
            <a:endParaRPr sz="900"/>
          </a:p>
        </p:txBody>
      </p:sp>
      <p:cxnSp>
        <p:nvCxnSpPr>
          <p:cNvPr id="240" name="Google Shape;240;p34"/>
          <p:cNvCxnSpPr>
            <a:stCxn id="239" idx="2"/>
            <a:endCxn id="235" idx="0"/>
          </p:cNvCxnSpPr>
          <p:nvPr/>
        </p:nvCxnSpPr>
        <p:spPr>
          <a:xfrm>
            <a:off x="9127300" y="2870750"/>
            <a:ext cx="787200" cy="50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34"/>
          <p:cNvSpPr txBox="1"/>
          <p:nvPr/>
        </p:nvSpPr>
        <p:spPr>
          <a:xfrm>
            <a:off x="8694650" y="4287750"/>
            <a:ext cx="1358400" cy="6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Click arrow to view the proposal academic course information tab</a:t>
            </a:r>
            <a:endParaRPr/>
          </a:p>
        </p:txBody>
      </p:sp>
      <p:cxnSp>
        <p:nvCxnSpPr>
          <p:cNvPr id="242" name="Google Shape;242;p34"/>
          <p:cNvCxnSpPr>
            <a:stCxn id="241" idx="2"/>
            <a:endCxn id="237" idx="0"/>
          </p:cNvCxnSpPr>
          <p:nvPr/>
        </p:nvCxnSpPr>
        <p:spPr>
          <a:xfrm>
            <a:off x="9373850" y="4888050"/>
            <a:ext cx="36300" cy="2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34"/>
          <p:cNvSpPr/>
          <p:nvPr/>
        </p:nvSpPr>
        <p:spPr>
          <a:xfrm>
            <a:off x="595975" y="2771775"/>
            <a:ext cx="1429200" cy="600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539050" y="3839350"/>
            <a:ext cx="1528200" cy="6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P</a:t>
            </a:r>
            <a:r>
              <a:rPr lang="en-US" sz="900"/>
              <a:t>roposals are now listed by proposal id number not course title </a:t>
            </a:r>
            <a:endParaRPr sz="900"/>
          </a:p>
        </p:txBody>
      </p:sp>
      <p:cxnSp>
        <p:nvCxnSpPr>
          <p:cNvPr id="245" name="Google Shape;245;p34"/>
          <p:cNvCxnSpPr>
            <a:stCxn id="243" idx="2"/>
            <a:endCxn id="244" idx="0"/>
          </p:cNvCxnSpPr>
          <p:nvPr/>
        </p:nvCxnSpPr>
        <p:spPr>
          <a:xfrm flipH="1">
            <a:off x="1303075" y="3372075"/>
            <a:ext cx="7500" cy="46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34"/>
          <p:cNvSpPr txBox="1"/>
          <p:nvPr/>
        </p:nvSpPr>
        <p:spPr>
          <a:xfrm>
            <a:off x="4741300" y="3001425"/>
            <a:ext cx="2858400" cy="6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The information in this column is not currently configured for Monash. This is temporary until new features are added in the system.</a:t>
            </a:r>
            <a:endParaRPr sz="900"/>
          </a:p>
        </p:txBody>
      </p:sp>
      <p:cxnSp>
        <p:nvCxnSpPr>
          <p:cNvPr id="247" name="Google Shape;247;p34"/>
          <p:cNvCxnSpPr>
            <a:stCxn id="246" idx="2"/>
            <a:endCxn id="234" idx="0"/>
          </p:cNvCxnSpPr>
          <p:nvPr/>
        </p:nvCxnSpPr>
        <p:spPr>
          <a:xfrm>
            <a:off x="6170500" y="3601725"/>
            <a:ext cx="17700" cy="18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4"/>
          <p:cNvSpPr/>
          <p:nvPr/>
        </p:nvSpPr>
        <p:spPr>
          <a:xfrm>
            <a:off x="5862325" y="4081050"/>
            <a:ext cx="651600" cy="206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Tasks and Notifications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354450" y="700650"/>
            <a:ext cx="1171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Tasks and Notifications are </a:t>
            </a:r>
            <a:r>
              <a:rPr lang="en-US">
                <a:solidFill>
                  <a:schemeClr val="dk1"/>
                </a:solidFill>
              </a:rPr>
              <a:t>listed</a:t>
            </a:r>
            <a:r>
              <a:rPr lang="en-US">
                <a:solidFill>
                  <a:schemeClr val="dk1"/>
                </a:solidFill>
              </a:rPr>
              <a:t> on the Dashboard. You will be able to view all tasks and notifications that are allocated to you or that you have allocated to another Courseloop user.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50" y="1513850"/>
            <a:ext cx="10063927" cy="4992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/>
          <p:nvPr/>
        </p:nvSpPr>
        <p:spPr>
          <a:xfrm>
            <a:off x="2037600" y="1824575"/>
            <a:ext cx="585000" cy="4473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2037600" y="5254000"/>
            <a:ext cx="717000" cy="4473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164875" y="1824575"/>
            <a:ext cx="1429200" cy="600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9" name="Google Shape;259;p35"/>
          <p:cNvCxnSpPr>
            <a:stCxn id="258" idx="3"/>
            <a:endCxn id="256" idx="1"/>
          </p:cNvCxnSpPr>
          <p:nvPr/>
        </p:nvCxnSpPr>
        <p:spPr>
          <a:xfrm flipH="1" rot="10800000">
            <a:off x="1594075" y="2048225"/>
            <a:ext cx="443400" cy="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5"/>
          <p:cNvCxnSpPr>
            <a:stCxn id="258" idx="3"/>
            <a:endCxn id="257" idx="0"/>
          </p:cNvCxnSpPr>
          <p:nvPr/>
        </p:nvCxnSpPr>
        <p:spPr>
          <a:xfrm>
            <a:off x="1594075" y="2124725"/>
            <a:ext cx="801900" cy="312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Tasks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325650" y="608450"/>
            <a:ext cx="1171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There are 3 types of </a:t>
            </a:r>
            <a:r>
              <a:rPr lang="en-US"/>
              <a:t>t</a:t>
            </a:r>
            <a:r>
              <a:rPr lang="en-US"/>
              <a:t>asks: information, endorse or </a:t>
            </a:r>
            <a:r>
              <a:rPr lang="en-US">
                <a:solidFill>
                  <a:schemeClr val="dk1"/>
                </a:solidFill>
              </a:rPr>
              <a:t>approve</a:t>
            </a:r>
            <a:r>
              <a:rPr lang="en-US"/>
              <a:t>. Tasks can be assigned to a single user or a group of users. </a:t>
            </a:r>
            <a:r>
              <a:rPr lang="en-US">
                <a:solidFill>
                  <a:schemeClr val="dk1"/>
                </a:solidFill>
              </a:rPr>
              <a:t>Note: Tasks can only be created from within a proposal and not from the Dashboard.</a:t>
            </a:r>
            <a:endParaRPr/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0" y="1376450"/>
            <a:ext cx="5956651" cy="37175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" name="Google Shape;2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850" y="1376450"/>
            <a:ext cx="6360748" cy="37175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9" name="Google Shape;269;p36"/>
          <p:cNvSpPr/>
          <p:nvPr/>
        </p:nvSpPr>
        <p:spPr>
          <a:xfrm>
            <a:off x="773525" y="1773450"/>
            <a:ext cx="1122600" cy="3492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2499925" y="2173950"/>
            <a:ext cx="2273400" cy="323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Click to go to the proposal landing page</a:t>
            </a:r>
            <a:endParaRPr sz="900"/>
          </a:p>
        </p:txBody>
      </p:sp>
      <p:cxnSp>
        <p:nvCxnSpPr>
          <p:cNvPr id="271" name="Google Shape;271;p36"/>
          <p:cNvCxnSpPr>
            <a:stCxn id="269" idx="2"/>
            <a:endCxn id="270" idx="1"/>
          </p:cNvCxnSpPr>
          <p:nvPr/>
        </p:nvCxnSpPr>
        <p:spPr>
          <a:xfrm>
            <a:off x="1334825" y="2122650"/>
            <a:ext cx="11652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36"/>
          <p:cNvSpPr/>
          <p:nvPr/>
        </p:nvSpPr>
        <p:spPr>
          <a:xfrm>
            <a:off x="5726525" y="3221250"/>
            <a:ext cx="717300" cy="2691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6"/>
          <p:cNvSpPr txBox="1"/>
          <p:nvPr/>
        </p:nvSpPr>
        <p:spPr>
          <a:xfrm>
            <a:off x="7461625" y="2339350"/>
            <a:ext cx="18867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Go to </a:t>
            </a:r>
            <a:r>
              <a:rPr lang="en-US" sz="900"/>
              <a:t>proposal</a:t>
            </a:r>
            <a:r>
              <a:rPr lang="en-US" sz="900"/>
              <a:t> task to create and assign new tasks </a:t>
            </a:r>
            <a:endParaRPr sz="900"/>
          </a:p>
        </p:txBody>
      </p:sp>
      <p:cxnSp>
        <p:nvCxnSpPr>
          <p:cNvPr id="274" name="Google Shape;274;p36"/>
          <p:cNvCxnSpPr>
            <a:stCxn id="272" idx="3"/>
            <a:endCxn id="273" idx="1"/>
          </p:cNvCxnSpPr>
          <p:nvPr/>
        </p:nvCxnSpPr>
        <p:spPr>
          <a:xfrm flipH="1" rot="10800000">
            <a:off x="6443825" y="2570100"/>
            <a:ext cx="1017900" cy="78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/>
        </p:nvSpPr>
        <p:spPr>
          <a:xfrm>
            <a:off x="138625" y="253349"/>
            <a:ext cx="3315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Create a t</a:t>
            </a: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ask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325650" y="608450"/>
            <a:ext cx="117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Click</a:t>
            </a:r>
            <a:r>
              <a:rPr lang="en-US">
                <a:solidFill>
                  <a:schemeClr val="dk1"/>
                </a:solidFill>
              </a:rPr>
              <a:t> on the plus sign to create a new task.</a:t>
            </a: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49" y="1311225"/>
            <a:ext cx="9987923" cy="49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/>
          <p:nvPr/>
        </p:nvSpPr>
        <p:spPr>
          <a:xfrm>
            <a:off x="8905025" y="4629375"/>
            <a:ext cx="1275000" cy="15399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/>
        </p:nvSpPr>
        <p:spPr>
          <a:xfrm>
            <a:off x="138625" y="253350"/>
            <a:ext cx="13425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Create a </a:t>
            </a:r>
            <a:r>
              <a:rPr b="1"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task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025" y="1295400"/>
            <a:ext cx="3113774" cy="509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50" y="1311225"/>
            <a:ext cx="6798676" cy="33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/>
          <p:nvPr/>
        </p:nvSpPr>
        <p:spPr>
          <a:xfrm>
            <a:off x="7478025" y="1295400"/>
            <a:ext cx="3113700" cy="50958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8"/>
          <p:cNvSpPr/>
          <p:nvPr/>
        </p:nvSpPr>
        <p:spPr>
          <a:xfrm>
            <a:off x="6263700" y="3650675"/>
            <a:ext cx="660900" cy="9624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Google Shape;292;p38"/>
          <p:cNvCxnSpPr>
            <a:stCxn id="291" idx="3"/>
            <a:endCxn id="290" idx="1"/>
          </p:cNvCxnSpPr>
          <p:nvPr/>
        </p:nvCxnSpPr>
        <p:spPr>
          <a:xfrm flipH="1" rot="10800000">
            <a:off x="6924600" y="3843275"/>
            <a:ext cx="553500" cy="28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8"/>
          <p:cNvSpPr txBox="1"/>
          <p:nvPr/>
        </p:nvSpPr>
        <p:spPr>
          <a:xfrm>
            <a:off x="325650" y="608450"/>
            <a:ext cx="1171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Select one of the following types</a:t>
            </a:r>
            <a:r>
              <a:rPr lang="en-US"/>
              <a:t>: Information | Approval | Endorse and complete all required sections. </a:t>
            </a:r>
            <a:br>
              <a:rPr lang="en-US"/>
            </a:br>
            <a:r>
              <a:rPr lang="en-US"/>
              <a:t>Note: Information task should be used to create a bespoke request (e.g. seeking confirmation by another user that proposal content is accurate).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