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A4A3A4"/>
          </p15:clr>
        </p15:guide>
        <p15:guide id="2" orient="horz" pos="3840">
          <p15:clr>
            <a:srgbClr val="A4A3A4"/>
          </p15:clr>
        </p15:guide>
        <p15:guide id="3" pos="3648">
          <p15:clr>
            <a:srgbClr val="A4A3A4"/>
          </p15:clr>
        </p15:guide>
        <p15:guide id="4" pos="48">
          <p15:clr>
            <a:srgbClr val="A4A3A4"/>
          </p15:clr>
        </p15:guide>
      </p15:sldGuideLst>
    </p:ext>
    <p:ext uri="{2D200454-40CA-4A62-9FC3-DE9A4176ACB9}">
      <p15:notesGuideLst>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3840" orient="horz"/>
        <p:guide pos="3648"/>
        <p:guide pos="48"/>
      </p:guideLst>
    </p:cSldViewPr>
  </p:slideViewPr>
  <p:notesViewPr>
    <p:cSldViewPr snapToGrid="0">
      <p:cViewPr varScale="1">
        <p:scale>
          <a:sx n="100" d="100"/>
          <a:sy n="100" d="100"/>
        </p:scale>
        <p:origin x="0" y="0"/>
      </p:cViewPr>
      <p:guideLst>
        <p:guide pos="2929" orient="horz"/>
        <p:guide pos="2209"/>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9"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6"/>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First, I would like to thank the conference organizers for inviting me to present the paper titled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ourier New"/>
              <a:buChar char="o"/>
            </a:pPr>
            <a:r>
              <a:rPr lang="en-US" sz="1200">
                <a:latin typeface="Calibri"/>
                <a:ea typeface="Calibri"/>
                <a:cs typeface="Calibri"/>
                <a:sym typeface="Calibri"/>
              </a:rPr>
              <a:t>“ESG and shareholder value: the role of board facial impression and perceived trustworthiness”</a:t>
            </a:r>
            <a:endParaRPr sz="1200">
              <a:latin typeface="Calibri"/>
              <a:ea typeface="Calibri"/>
              <a:cs typeface="Calibri"/>
              <a:sym typeface="Calibri"/>
            </a:endParaRPr>
          </a:p>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I’m Jiawen Yan, currently a 3-rd year PhD candidate of accounting at Cornell. This is a joint with Aaron Yoon from Northwestern, Siew Hong Teoh from UCLA, and Luo Zuo from Cornell.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35" name="Google Shape;35;p1: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 name="Google Shape;119;p1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 name="Google Shape;125;p1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2: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Trust is a trait that is rooted in the human evolutionary past, and is associated with the observer’s perception of whether the observed has the intention to help or harm </a:t>
            </a:r>
            <a:endParaRPr/>
          </a:p>
          <a:p>
            <a:pPr indent="-228600" lvl="0" marL="342900" rtl="0" algn="l">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a:p>
            <a:pPr indent="-342900" lvl="0" marL="34290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To operationalize the construct of trust, we use facial trustworthiness. In finance and accounting, facial traits have impacts on various outcomes such as compensation contracting, financial reporting, audit pricing, and analyst behavior and performance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33" name="Google Shape;133;p12: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3: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To measure directors’ facial trustworthiness, we download their profile images from proxy statements, and use machine learning algorithm following Peng et al. (2022) to measure the trust of each board member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41" name="Google Shape;141;p13: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4: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In order to evaluate the investment outcome/ESG value </a:t>
            </a:r>
            <a:endParaRPr sz="1800">
              <a:latin typeface="Calibri"/>
              <a:ea typeface="Calibri"/>
              <a:cs typeface="Calibri"/>
              <a:sym typeface="Calibri"/>
            </a:endParaRPr>
          </a:p>
          <a:p>
            <a:pPr indent="-342900" lvl="0" marL="34290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We construct portfolios based on ESG score and Board Trust at time t, and examine investment outcomes in time t+1 </a:t>
            </a:r>
            <a:endParaRPr sz="1800">
              <a:latin typeface="Calibri"/>
              <a:ea typeface="Calibri"/>
              <a:cs typeface="Calibri"/>
              <a:sym typeface="Calibri"/>
            </a:endParaRPr>
          </a:p>
          <a:p>
            <a:pPr indent="-342900" lvl="0" marL="34290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When calculating risk-adjusted returns, we control for the five factors of market risk, size, book-to-market, profitability, and investment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57" name="Google Shape;157;p14: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 name="Google Shape;164;p1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 name="Google Shape;193;p1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First, Let me talk about our motivations. ESG is becoming a very hot topic in recent days. If we look at the assets invested in ESG, they are becoming larger and larger.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ourier New"/>
              <a:buChar char="o"/>
            </a:pPr>
            <a:r>
              <a:rPr lang="en-US" sz="1200">
                <a:latin typeface="Calibri"/>
                <a:ea typeface="Calibri"/>
                <a:cs typeface="Calibri"/>
                <a:sym typeface="Calibri"/>
              </a:rPr>
              <a:t>The global ESG investments by asset managers increased from less than 10 trillion dollars in 2006 to almost 100 trillion dollars in 2019 </a:t>
            </a:r>
            <a:endParaRPr sz="1200">
              <a:latin typeface="Calibri"/>
              <a:ea typeface="Calibri"/>
              <a:cs typeface="Calibri"/>
              <a:sym typeface="Calibri"/>
            </a:endParaRPr>
          </a:p>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So, the key issue is to understand whether ESG activities (or ESG investment) create shareholder value. If yes, how should we identify them?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45" name="Google Shape;45;p2: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1: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21: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2: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9" name="Google Shape;229;p22: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3: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7" name="Google Shape;237;p23: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If we search around the literature, we find that there are a lot debates about whether ESG activities increases shareholders value or not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ourier New"/>
              <a:buChar char="o"/>
            </a:pPr>
            <a:r>
              <a:rPr lang="en-US" sz="1200">
                <a:latin typeface="Calibri"/>
                <a:ea typeface="Calibri"/>
                <a:cs typeface="Calibri"/>
                <a:sym typeface="Calibri"/>
              </a:rPr>
              <a:t>Some existing studies find negative or no relation, and argue that there are tradeoffs between ESG and financial returns. If the managers are doing good with other people’s money, the final outcome benefits broad scope of stakeholders, not the shareholders.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ourier New"/>
              <a:buChar char="o"/>
            </a:pPr>
            <a:r>
              <a:rPr lang="en-US" sz="1200">
                <a:latin typeface="Calibri"/>
                <a:ea typeface="Calibri"/>
                <a:cs typeface="Calibri"/>
                <a:sym typeface="Calibri"/>
              </a:rPr>
              <a:t>Some other existing studies find positive relation. By investing material ESG issues, and selecting high ability CEOs, shareholder value is increased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55" name="Google Shape;55;p3: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Why is there a debate? There are three reasons explaining the mixed evidence: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definition is not clear. We do not have an agreement on what ESG activities. Different dataset, different measurement of ESG</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ESG disclosure is voluntary. We do not have a mandated guidance on ESG related disclosures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costs and benefits of ESG are hard to verify </a:t>
            </a:r>
            <a:endParaRPr sz="1200">
              <a:latin typeface="Calibri"/>
              <a:ea typeface="Calibri"/>
              <a:cs typeface="Calibri"/>
              <a:sym typeface="Calibri"/>
            </a:endParaRPr>
          </a:p>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In this paper, we try solve the puzzle. Our broad research question is when do ESG activities create shareholder value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63" name="Google Shape;63;p4: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5: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Specifically, we investigate: do ESG activities increase firm value </a:t>
            </a:r>
            <a:r>
              <a:rPr lang="en-US" sz="1800">
                <a:solidFill>
                  <a:srgbClr val="C00000"/>
                </a:solidFill>
                <a:latin typeface="Calibri"/>
                <a:ea typeface="Calibri"/>
                <a:cs typeface="Calibri"/>
                <a:sym typeface="Calibri"/>
              </a:rPr>
              <a:t>when managers and employees trust the board of directors more?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71" name="Google Shape;71;p5: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 name="Google Shape;79;p6: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7: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Introduce a conditioning factor of “trust” </a:t>
            </a:r>
            <a:endParaRPr sz="1200">
              <a:latin typeface="Calibri"/>
              <a:ea typeface="Calibri"/>
              <a:cs typeface="Calibri"/>
              <a:sym typeface="Calibri"/>
            </a:endParaRPr>
          </a:p>
        </p:txBody>
      </p:sp>
      <p:sp>
        <p:nvSpPr>
          <p:cNvPr id="87" name="Google Shape;87;p7: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8:notes"/>
          <p:cNvSpPr txBox="1"/>
          <p:nvPr>
            <p:ph idx="1" type="body"/>
          </p:nvPr>
        </p:nvSpPr>
        <p:spPr>
          <a:xfrm>
            <a:off x="701040" y="4415791"/>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5" name="Google Shape;95;p8:notes"/>
          <p:cNvSpPr txBox="1"/>
          <p:nvPr>
            <p:ph idx="12" type="sldNum"/>
          </p:nvPr>
        </p:nvSpPr>
        <p:spPr>
          <a:xfrm>
            <a:off x="3970939" y="8829966"/>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701040" y="4415791"/>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 name="Google Shape;102;p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2"/>
          <p:cNvSpPr txBox="1"/>
          <p:nvPr>
            <p:ph type="ctrTitle"/>
          </p:nvPr>
        </p:nvSpPr>
        <p:spPr>
          <a:xfrm>
            <a:off x="457200" y="2590800"/>
            <a:ext cx="8001000" cy="762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C00000"/>
              </a:buClr>
              <a:buSzPts val="3000"/>
              <a:buFont typeface="Arial"/>
              <a:buNone/>
              <a:defRPr sz="300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57200" y="3372728"/>
            <a:ext cx="8001000" cy="530225"/>
          </a:xfrm>
          <a:prstGeom prst="rect">
            <a:avLst/>
          </a:prstGeom>
          <a:noFill/>
          <a:ln>
            <a:noFill/>
          </a:ln>
        </p:spPr>
        <p:txBody>
          <a:bodyPr anchorCtr="0" anchor="t" bIns="45700" lIns="91425" spcFirstLastPara="1" rIns="91425" wrap="square" tIns="45700">
            <a:noAutofit/>
          </a:bodyPr>
          <a:lstStyle>
            <a:lvl1pPr lvl="0" algn="l">
              <a:lnSpc>
                <a:spcPct val="130000"/>
              </a:lnSpc>
              <a:spcBef>
                <a:spcPts val="400"/>
              </a:spcBef>
              <a:spcAft>
                <a:spcPts val="0"/>
              </a:spcAft>
              <a:buClr>
                <a:srgbClr val="7F7F7F"/>
              </a:buClr>
              <a:buSzPts val="2000"/>
              <a:buNone/>
              <a:defRPr>
                <a:solidFill>
                  <a:srgbClr val="7F7F7F"/>
                </a:solidFill>
              </a:defRPr>
            </a:lvl1pPr>
            <a:lvl2pPr lvl="1" algn="ctr">
              <a:lnSpc>
                <a:spcPct val="144444"/>
              </a:lnSpc>
              <a:spcBef>
                <a:spcPts val="400"/>
              </a:spcBef>
              <a:spcAft>
                <a:spcPts val="0"/>
              </a:spcAft>
              <a:buClr>
                <a:srgbClr val="B4888B"/>
              </a:buClr>
              <a:buSzPts val="1800"/>
              <a:buNone/>
              <a:defRPr>
                <a:solidFill>
                  <a:srgbClr val="B4888B"/>
                </a:solidFill>
              </a:defRPr>
            </a:lvl2pPr>
            <a:lvl3pPr lvl="2" algn="ctr">
              <a:lnSpc>
                <a:spcPct val="162500"/>
              </a:lnSpc>
              <a:spcBef>
                <a:spcPts val="400"/>
              </a:spcBef>
              <a:spcAft>
                <a:spcPts val="0"/>
              </a:spcAft>
              <a:buClr>
                <a:srgbClr val="B4888B"/>
              </a:buClr>
              <a:buSzPts val="1600"/>
              <a:buNone/>
              <a:defRPr>
                <a:solidFill>
                  <a:srgbClr val="B4888B"/>
                </a:solidFill>
              </a:defRPr>
            </a:lvl3pPr>
            <a:lvl4pPr lvl="3" algn="ctr">
              <a:lnSpc>
                <a:spcPct val="185714"/>
              </a:lnSpc>
              <a:spcBef>
                <a:spcPts val="400"/>
              </a:spcBef>
              <a:spcAft>
                <a:spcPts val="0"/>
              </a:spcAft>
              <a:buClr>
                <a:srgbClr val="B4888B"/>
              </a:buClr>
              <a:buSzPts val="1400"/>
              <a:buNone/>
              <a:defRPr>
                <a:solidFill>
                  <a:srgbClr val="B4888B"/>
                </a:solidFill>
              </a:defRPr>
            </a:lvl4pPr>
            <a:lvl5pPr lvl="4" algn="ctr">
              <a:lnSpc>
                <a:spcPct val="185714"/>
              </a:lnSpc>
              <a:spcBef>
                <a:spcPts val="400"/>
              </a:spcBef>
              <a:spcAft>
                <a:spcPts val="0"/>
              </a:spcAft>
              <a:buClr>
                <a:srgbClr val="B4888B"/>
              </a:buClr>
              <a:buSzPts val="1400"/>
              <a:buNone/>
              <a:defRPr>
                <a:solidFill>
                  <a:srgbClr val="B4888B"/>
                </a:solidFill>
              </a:defRPr>
            </a:lvl5pPr>
            <a:lvl6pPr lvl="5" algn="ctr">
              <a:spcBef>
                <a:spcPts val="400"/>
              </a:spcBef>
              <a:spcAft>
                <a:spcPts val="0"/>
              </a:spcAft>
              <a:buClr>
                <a:srgbClr val="B4888B"/>
              </a:buClr>
              <a:buSzPts val="2000"/>
              <a:buNone/>
              <a:defRPr>
                <a:solidFill>
                  <a:srgbClr val="B4888B"/>
                </a:solidFill>
              </a:defRPr>
            </a:lvl6pPr>
            <a:lvl7pPr lvl="6" algn="ctr">
              <a:spcBef>
                <a:spcPts val="400"/>
              </a:spcBef>
              <a:spcAft>
                <a:spcPts val="0"/>
              </a:spcAft>
              <a:buClr>
                <a:srgbClr val="B4888B"/>
              </a:buClr>
              <a:buSzPts val="2000"/>
              <a:buNone/>
              <a:defRPr>
                <a:solidFill>
                  <a:srgbClr val="B4888B"/>
                </a:solidFill>
              </a:defRPr>
            </a:lvl7pPr>
            <a:lvl8pPr lvl="7" algn="ctr">
              <a:spcBef>
                <a:spcPts val="400"/>
              </a:spcBef>
              <a:spcAft>
                <a:spcPts val="0"/>
              </a:spcAft>
              <a:buClr>
                <a:srgbClr val="B4888B"/>
              </a:buClr>
              <a:buSzPts val="2000"/>
              <a:buNone/>
              <a:defRPr>
                <a:solidFill>
                  <a:srgbClr val="B4888B"/>
                </a:solidFill>
              </a:defRPr>
            </a:lvl8pPr>
            <a:lvl9pPr lvl="8" algn="ctr">
              <a:spcBef>
                <a:spcPts val="400"/>
              </a:spcBef>
              <a:spcAft>
                <a:spcPts val="0"/>
              </a:spcAft>
              <a:buClr>
                <a:srgbClr val="B4888B"/>
              </a:buClr>
              <a:buSzPts val="2000"/>
              <a:buNone/>
              <a:defRPr>
                <a:solidFill>
                  <a:srgbClr val="B4888B"/>
                </a:solidFill>
              </a:defRPr>
            </a:lvl9pPr>
          </a:lstStyle>
          <a:p/>
        </p:txBody>
      </p:sp>
      <p:sp>
        <p:nvSpPr>
          <p:cNvPr id="16" name="Google Shape;16;p2"/>
          <p:cNvSpPr/>
          <p:nvPr/>
        </p:nvSpPr>
        <p:spPr>
          <a:xfrm>
            <a:off x="0" y="1422042"/>
            <a:ext cx="9144000" cy="4572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
          <p:cNvSpPr/>
          <p:nvPr>
            <p:ph idx="2" type="pic"/>
          </p:nvPr>
        </p:nvSpPr>
        <p:spPr>
          <a:xfrm>
            <a:off x="-31167" y="0"/>
            <a:ext cx="2258568" cy="1371600"/>
          </a:xfrm>
          <a:prstGeom prst="rect">
            <a:avLst/>
          </a:prstGeom>
          <a:noFill/>
          <a:ln>
            <a:noFill/>
          </a:ln>
        </p:spPr>
      </p:sp>
      <p:sp>
        <p:nvSpPr>
          <p:cNvPr id="18" name="Google Shape;18;p2"/>
          <p:cNvSpPr/>
          <p:nvPr>
            <p:ph idx="3" type="pic"/>
          </p:nvPr>
        </p:nvSpPr>
        <p:spPr>
          <a:xfrm>
            <a:off x="2274366" y="0"/>
            <a:ext cx="2258568" cy="1371600"/>
          </a:xfrm>
          <a:prstGeom prst="rect">
            <a:avLst/>
          </a:prstGeom>
          <a:noFill/>
          <a:ln>
            <a:noFill/>
          </a:ln>
        </p:spPr>
      </p:sp>
      <p:sp>
        <p:nvSpPr>
          <p:cNvPr id="19" name="Google Shape;19;p2"/>
          <p:cNvSpPr/>
          <p:nvPr>
            <p:ph idx="4" type="pic"/>
          </p:nvPr>
        </p:nvSpPr>
        <p:spPr>
          <a:xfrm>
            <a:off x="4579899" y="0"/>
            <a:ext cx="2258568" cy="1371600"/>
          </a:xfrm>
          <a:prstGeom prst="rect">
            <a:avLst/>
          </a:prstGeom>
          <a:noFill/>
          <a:ln>
            <a:noFill/>
          </a:ln>
        </p:spPr>
      </p:sp>
      <p:sp>
        <p:nvSpPr>
          <p:cNvPr id="20" name="Google Shape;20;p2"/>
          <p:cNvSpPr/>
          <p:nvPr>
            <p:ph idx="5" type="pic"/>
          </p:nvPr>
        </p:nvSpPr>
        <p:spPr>
          <a:xfrm>
            <a:off x="6885432" y="0"/>
            <a:ext cx="2258568" cy="1371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No Subtitle">
  <p:cSld name="Text with No Subtitle">
    <p:spTree>
      <p:nvGrpSpPr>
        <p:cNvPr id="21" name="Shape 21"/>
        <p:cNvGrpSpPr/>
        <p:nvPr/>
      </p:nvGrpSpPr>
      <p:grpSpPr>
        <a:xfrm>
          <a:off x="0" y="0"/>
          <a:ext cx="0" cy="0"/>
          <a:chOff x="0" y="0"/>
          <a:chExt cx="0" cy="0"/>
        </a:xfrm>
      </p:grpSpPr>
      <p:sp>
        <p:nvSpPr>
          <p:cNvPr id="22" name="Google Shape;22;p3"/>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lvl1pPr indent="-355600" lvl="0" marL="457200" algn="l">
              <a:lnSpc>
                <a:spcPct val="130000"/>
              </a:lnSpc>
              <a:spcBef>
                <a:spcPts val="400"/>
              </a:spcBef>
              <a:spcAft>
                <a:spcPts val="0"/>
              </a:spcAft>
              <a:buClr>
                <a:schemeClr val="dk2"/>
              </a:buClr>
              <a:buSzPts val="2000"/>
              <a:buFont typeface="Arial"/>
              <a:buChar char="•"/>
              <a:defRPr>
                <a:solidFill>
                  <a:schemeClr val="dk2"/>
                </a:solidFill>
              </a:defRPr>
            </a:lvl1pPr>
            <a:lvl2pPr indent="-342900" lvl="1" marL="914400" algn="l">
              <a:lnSpc>
                <a:spcPct val="144444"/>
              </a:lnSpc>
              <a:spcBef>
                <a:spcPts val="400"/>
              </a:spcBef>
              <a:spcAft>
                <a:spcPts val="0"/>
              </a:spcAft>
              <a:buClr>
                <a:srgbClr val="000000"/>
              </a:buClr>
              <a:buSzPts val="1800"/>
              <a:buChar char="•"/>
              <a:defRPr/>
            </a:lvl2pPr>
            <a:lvl3pPr indent="-330200" lvl="2" marL="1371600" algn="l">
              <a:lnSpc>
                <a:spcPct val="162500"/>
              </a:lnSpc>
              <a:spcBef>
                <a:spcPts val="400"/>
              </a:spcBef>
              <a:spcAft>
                <a:spcPts val="0"/>
              </a:spcAft>
              <a:buClr>
                <a:srgbClr val="000000"/>
              </a:buClr>
              <a:buSzPts val="1600"/>
              <a:buChar char="•"/>
              <a:defRPr/>
            </a:lvl3pPr>
            <a:lvl4pPr indent="-317500" lvl="3" marL="1828800" algn="l">
              <a:lnSpc>
                <a:spcPct val="185714"/>
              </a:lnSpc>
              <a:spcBef>
                <a:spcPts val="400"/>
              </a:spcBef>
              <a:spcAft>
                <a:spcPts val="0"/>
              </a:spcAft>
              <a:buClr>
                <a:srgbClr val="000000"/>
              </a:buClr>
              <a:buSzPts val="1400"/>
              <a:buChar char="•"/>
              <a:defRPr/>
            </a:lvl4pPr>
            <a:lvl5pPr indent="-317500" lvl="4" marL="2286000" algn="l">
              <a:lnSpc>
                <a:spcPct val="185714"/>
              </a:lnSpc>
              <a:spcBef>
                <a:spcPts val="400"/>
              </a:spcBef>
              <a:spcAft>
                <a:spcPts val="0"/>
              </a:spcAft>
              <a:buClr>
                <a:srgbClr val="000000"/>
              </a:buClr>
              <a:buSzPts val="1400"/>
              <a:buChar char="•"/>
              <a:defRPr/>
            </a:lvl5pPr>
            <a:lvl6pPr indent="-342900" lvl="5" marL="2743200" algn="l">
              <a:spcBef>
                <a:spcPts val="4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3"/>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C00000"/>
              </a:buClr>
              <a:buSzPts val="3000"/>
              <a:buFont typeface="Arial"/>
              <a:buNone/>
              <a:defRPr>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4"/>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4"/>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C00000"/>
              </a:buClr>
              <a:buSzPts val="3000"/>
              <a:buFont typeface="Arial"/>
              <a:buNone/>
              <a:defRPr>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Subtitle">
  <p:cSld name="Text with Subtitle">
    <p:spTree>
      <p:nvGrpSpPr>
        <p:cNvPr id="28" name="Shape 28"/>
        <p:cNvGrpSpPr/>
        <p:nvPr/>
      </p:nvGrpSpPr>
      <p:grpSpPr>
        <a:xfrm>
          <a:off x="0" y="0"/>
          <a:ext cx="0" cy="0"/>
          <a:chOff x="0" y="0"/>
          <a:chExt cx="0" cy="0"/>
        </a:xfrm>
      </p:grpSpPr>
      <p:sp>
        <p:nvSpPr>
          <p:cNvPr id="29" name="Google Shape;29;p5"/>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lvl1pPr indent="-228600" lvl="0" marL="457200" algn="l">
              <a:lnSpc>
                <a:spcPct val="130000"/>
              </a:lnSpc>
              <a:spcBef>
                <a:spcPts val="400"/>
              </a:spcBef>
              <a:spcAft>
                <a:spcPts val="0"/>
              </a:spcAft>
              <a:buClr>
                <a:schemeClr val="dk2"/>
              </a:buClr>
              <a:buSzPts val="2000"/>
              <a:buNone/>
              <a:defRPr>
                <a:solidFill>
                  <a:schemeClr val="dk2"/>
                </a:solidFill>
              </a:defRPr>
            </a:lvl1pPr>
            <a:lvl2pPr indent="-342900" lvl="1" marL="914400" algn="l">
              <a:lnSpc>
                <a:spcPct val="144444"/>
              </a:lnSpc>
              <a:spcBef>
                <a:spcPts val="400"/>
              </a:spcBef>
              <a:spcAft>
                <a:spcPts val="0"/>
              </a:spcAft>
              <a:buClr>
                <a:srgbClr val="000000"/>
              </a:buClr>
              <a:buSzPts val="1800"/>
              <a:buChar char="•"/>
              <a:defRPr/>
            </a:lvl2pPr>
            <a:lvl3pPr indent="-330200" lvl="2" marL="1371600" algn="l">
              <a:lnSpc>
                <a:spcPct val="162500"/>
              </a:lnSpc>
              <a:spcBef>
                <a:spcPts val="400"/>
              </a:spcBef>
              <a:spcAft>
                <a:spcPts val="0"/>
              </a:spcAft>
              <a:buClr>
                <a:srgbClr val="000000"/>
              </a:buClr>
              <a:buSzPts val="1600"/>
              <a:buChar char="•"/>
              <a:defRPr/>
            </a:lvl3pPr>
            <a:lvl4pPr indent="-317500" lvl="3" marL="1828800" algn="l">
              <a:lnSpc>
                <a:spcPct val="185714"/>
              </a:lnSpc>
              <a:spcBef>
                <a:spcPts val="400"/>
              </a:spcBef>
              <a:spcAft>
                <a:spcPts val="0"/>
              </a:spcAft>
              <a:buClr>
                <a:srgbClr val="000000"/>
              </a:buClr>
              <a:buSzPts val="1400"/>
              <a:buChar char="•"/>
              <a:defRPr/>
            </a:lvl4pPr>
            <a:lvl5pPr indent="-317500" lvl="4" marL="2286000" algn="l">
              <a:lnSpc>
                <a:spcPct val="185714"/>
              </a:lnSpc>
              <a:spcBef>
                <a:spcPts val="400"/>
              </a:spcBef>
              <a:spcAft>
                <a:spcPts val="0"/>
              </a:spcAft>
              <a:buClr>
                <a:srgbClr val="000000"/>
              </a:buClr>
              <a:buSzPts val="1400"/>
              <a:buChar char="•"/>
              <a:defRPr/>
            </a:lvl5pPr>
            <a:lvl6pPr indent="-342900" lvl="5" marL="2743200" algn="l">
              <a:spcBef>
                <a:spcPts val="4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5"/>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5"/>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C00000"/>
              </a:buClr>
              <a:buSzPts val="3000"/>
              <a:buFont typeface="Arial"/>
              <a:buNone/>
              <a:defRPr>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21C5E"/>
              </a:buClr>
              <a:buSzPts val="3000"/>
              <a:buFont typeface="Arial"/>
              <a:buNone/>
              <a:defRPr b="0" i="0" sz="3000" u="none" cap="none" strike="noStrike">
                <a:solidFill>
                  <a:srgbClr val="421C5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400"/>
              </a:spcBef>
              <a:spcAft>
                <a:spcPts val="0"/>
              </a:spcAft>
              <a:buClr>
                <a:srgbClr val="421C5E"/>
              </a:buClr>
              <a:buSzPts val="2000"/>
              <a:buFont typeface="Arial"/>
              <a:buNone/>
              <a:defRPr b="0" i="0" sz="2000" u="none" cap="none" strike="noStrike">
                <a:solidFill>
                  <a:srgbClr val="421C5E"/>
                </a:solidFill>
                <a:latin typeface="Arial"/>
                <a:ea typeface="Arial"/>
                <a:cs typeface="Arial"/>
                <a:sym typeface="Arial"/>
              </a:defRPr>
            </a:lvl1pPr>
            <a:lvl2pPr indent="-342900" lvl="1" marL="914400" marR="0" rtl="0" algn="l">
              <a:lnSpc>
                <a:spcPct val="144444"/>
              </a:lnSpc>
              <a:spcBef>
                <a:spcPts val="4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30200" lvl="2" marL="1371600" marR="0" rtl="0" algn="l">
              <a:lnSpc>
                <a:spcPct val="162500"/>
              </a:lnSpc>
              <a:spcBef>
                <a:spcPts val="4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lnSpc>
                <a:spcPct val="185714"/>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85714"/>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50" u="none" cap="none" strike="noStrike">
                <a:solidFill>
                  <a:schemeClr val="lt1"/>
                </a:solidFill>
                <a:latin typeface="Arial"/>
                <a:ea typeface="Arial"/>
                <a:cs typeface="Arial"/>
                <a:sym typeface="Arial"/>
              </a:defRPr>
            </a:lvl1pPr>
            <a:lvl2pPr indent="0" lvl="1" marL="0" marR="0" rtl="0" algn="l">
              <a:spcBef>
                <a:spcPts val="0"/>
              </a:spcBef>
              <a:buNone/>
              <a:defRPr b="0" i="0" sz="1050" u="none" cap="none" strike="noStrike">
                <a:solidFill>
                  <a:schemeClr val="lt1"/>
                </a:solidFill>
                <a:latin typeface="Arial"/>
                <a:ea typeface="Arial"/>
                <a:cs typeface="Arial"/>
                <a:sym typeface="Arial"/>
              </a:defRPr>
            </a:lvl2pPr>
            <a:lvl3pPr indent="0" lvl="2" marL="0" marR="0" rtl="0" algn="l">
              <a:spcBef>
                <a:spcPts val="0"/>
              </a:spcBef>
              <a:buNone/>
              <a:defRPr b="0" i="0" sz="1050" u="none" cap="none" strike="noStrike">
                <a:solidFill>
                  <a:schemeClr val="lt1"/>
                </a:solidFill>
                <a:latin typeface="Arial"/>
                <a:ea typeface="Arial"/>
                <a:cs typeface="Arial"/>
                <a:sym typeface="Arial"/>
              </a:defRPr>
            </a:lvl3pPr>
            <a:lvl4pPr indent="0" lvl="3" marL="0" marR="0" rtl="0" algn="l">
              <a:spcBef>
                <a:spcPts val="0"/>
              </a:spcBef>
              <a:buNone/>
              <a:defRPr b="0" i="0" sz="1050" u="none" cap="none" strike="noStrike">
                <a:solidFill>
                  <a:schemeClr val="lt1"/>
                </a:solidFill>
                <a:latin typeface="Arial"/>
                <a:ea typeface="Arial"/>
                <a:cs typeface="Arial"/>
                <a:sym typeface="Arial"/>
              </a:defRPr>
            </a:lvl4pPr>
            <a:lvl5pPr indent="0" lvl="4" marL="0" marR="0" rtl="0" algn="l">
              <a:spcBef>
                <a:spcPts val="0"/>
              </a:spcBef>
              <a:buNone/>
              <a:defRPr b="0" i="0" sz="1050" u="none" cap="none" strike="noStrike">
                <a:solidFill>
                  <a:schemeClr val="lt1"/>
                </a:solidFill>
                <a:latin typeface="Arial"/>
                <a:ea typeface="Arial"/>
                <a:cs typeface="Arial"/>
                <a:sym typeface="Arial"/>
              </a:defRPr>
            </a:lvl5pPr>
            <a:lvl6pPr indent="0" lvl="5" marL="0" marR="0" rtl="0" algn="l">
              <a:spcBef>
                <a:spcPts val="0"/>
              </a:spcBef>
              <a:buNone/>
              <a:defRPr b="0" i="0" sz="1050" u="none" cap="none" strike="noStrike">
                <a:solidFill>
                  <a:schemeClr val="lt1"/>
                </a:solidFill>
                <a:latin typeface="Arial"/>
                <a:ea typeface="Arial"/>
                <a:cs typeface="Arial"/>
                <a:sym typeface="Arial"/>
              </a:defRPr>
            </a:lvl6pPr>
            <a:lvl7pPr indent="0" lvl="6" marL="0" marR="0" rtl="0" algn="l">
              <a:spcBef>
                <a:spcPts val="0"/>
              </a:spcBef>
              <a:buNone/>
              <a:defRPr b="0" i="0" sz="1050" u="none" cap="none" strike="noStrike">
                <a:solidFill>
                  <a:schemeClr val="lt1"/>
                </a:solidFill>
                <a:latin typeface="Arial"/>
                <a:ea typeface="Arial"/>
                <a:cs typeface="Arial"/>
                <a:sym typeface="Arial"/>
              </a:defRPr>
            </a:lvl7pPr>
            <a:lvl8pPr indent="0" lvl="7" marL="0" marR="0" rtl="0" algn="l">
              <a:spcBef>
                <a:spcPts val="0"/>
              </a:spcBef>
              <a:buNone/>
              <a:defRPr b="0" i="0" sz="1050" u="none" cap="none" strike="noStrike">
                <a:solidFill>
                  <a:schemeClr val="lt1"/>
                </a:solidFill>
                <a:latin typeface="Arial"/>
                <a:ea typeface="Arial"/>
                <a:cs typeface="Arial"/>
                <a:sym typeface="Arial"/>
              </a:defRPr>
            </a:lvl8pPr>
            <a:lvl9pPr indent="0" lvl="8" marL="0" marR="0" rtl="0" algn="l">
              <a:spcBef>
                <a:spcPts val="0"/>
              </a:spcBef>
              <a:buNone/>
              <a:defRPr b="0" i="0" sz="105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6"/>
          <p:cNvSpPr txBox="1"/>
          <p:nvPr>
            <p:ph type="ctrTitle"/>
          </p:nvPr>
        </p:nvSpPr>
        <p:spPr>
          <a:xfrm>
            <a:off x="457200" y="2590800"/>
            <a:ext cx="9448800"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2800"/>
              <a:buFont typeface="Arial"/>
              <a:buNone/>
            </a:pPr>
            <a:r>
              <a:rPr b="1" lang="en-US" sz="2800"/>
              <a:t>ESG and Shareholder Value:</a:t>
            </a:r>
            <a:endParaRPr/>
          </a:p>
        </p:txBody>
      </p:sp>
      <p:sp>
        <p:nvSpPr>
          <p:cNvPr id="38" name="Google Shape;38;p6"/>
          <p:cNvSpPr txBox="1"/>
          <p:nvPr>
            <p:ph idx="1" type="subTitle"/>
          </p:nvPr>
        </p:nvSpPr>
        <p:spPr>
          <a:xfrm>
            <a:off x="457200" y="3372728"/>
            <a:ext cx="8610600" cy="530225"/>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rgbClr val="7F7F7F"/>
              </a:buClr>
              <a:buSzPts val="2000"/>
              <a:buNone/>
            </a:pPr>
            <a:r>
              <a:rPr lang="en-US"/>
              <a:t>The Role of Board Facial Impressions and Perceived Trustworthiness</a:t>
            </a:r>
            <a:endParaRPr/>
          </a:p>
        </p:txBody>
      </p:sp>
      <p:sp>
        <p:nvSpPr>
          <p:cNvPr id="39" name="Google Shape;39;p6"/>
          <p:cNvSpPr txBox="1"/>
          <p:nvPr/>
        </p:nvSpPr>
        <p:spPr>
          <a:xfrm>
            <a:off x="234933" y="4840814"/>
            <a:ext cx="8832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2E322C"/>
                </a:solidFill>
                <a:latin typeface="Arial"/>
                <a:ea typeface="Arial"/>
                <a:cs typeface="Arial"/>
                <a:sym typeface="Arial"/>
              </a:rPr>
              <a:t>Aaron Yoon (Northwestern), </a:t>
            </a:r>
            <a:r>
              <a:rPr b="1" i="0" lang="en-US" sz="1600" u="none" cap="none" strike="noStrike">
                <a:solidFill>
                  <a:srgbClr val="C00000"/>
                </a:solidFill>
                <a:latin typeface="Arial"/>
                <a:ea typeface="Arial"/>
                <a:cs typeface="Arial"/>
                <a:sym typeface="Arial"/>
              </a:rPr>
              <a:t>Jiawen Yan (Cornell)</a:t>
            </a:r>
            <a:r>
              <a:rPr b="0" i="0" lang="en-US" sz="1600" u="none" cap="none" strike="noStrike">
                <a:solidFill>
                  <a:srgbClr val="000000"/>
                </a:solidFill>
                <a:latin typeface="Arial"/>
                <a:ea typeface="Arial"/>
                <a:cs typeface="Arial"/>
                <a:sym typeface="Arial"/>
              </a:rPr>
              <a:t>, </a:t>
            </a:r>
            <a:r>
              <a:rPr b="0" i="0" lang="en-US" sz="1600" u="none" cap="none" strike="noStrike">
                <a:solidFill>
                  <a:srgbClr val="2E322C"/>
                </a:solidFill>
                <a:latin typeface="Arial"/>
                <a:ea typeface="Arial"/>
                <a:cs typeface="Arial"/>
                <a:sym typeface="Arial"/>
              </a:rPr>
              <a:t>Siew Hong Teoh (UCLA), Luo Zuo (Cornell)</a:t>
            </a:r>
            <a:endParaRPr/>
          </a:p>
        </p:txBody>
      </p:sp>
      <p:sp>
        <p:nvSpPr>
          <p:cNvPr id="40" name="Google Shape;40;p6"/>
          <p:cNvSpPr/>
          <p:nvPr/>
        </p:nvSpPr>
        <p:spPr>
          <a:xfrm>
            <a:off x="76200" y="1447800"/>
            <a:ext cx="79248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SC Johnson College of Business | Cornell</a:t>
            </a:r>
            <a:endParaRPr sz="2000">
              <a:solidFill>
                <a:schemeClr val="lt1"/>
              </a:solidFill>
              <a:latin typeface="Arial"/>
              <a:ea typeface="Arial"/>
              <a:cs typeface="Arial"/>
              <a:sym typeface="Arial"/>
            </a:endParaRPr>
          </a:p>
        </p:txBody>
      </p:sp>
      <p:sp>
        <p:nvSpPr>
          <p:cNvPr id="41" name="Google Shape;41;p6"/>
          <p:cNvSpPr txBox="1"/>
          <p:nvPr/>
        </p:nvSpPr>
        <p:spPr>
          <a:xfrm>
            <a:off x="1717051" y="5824841"/>
            <a:ext cx="586862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2E322C"/>
                </a:solidFill>
                <a:latin typeface="Arial"/>
                <a:ea typeface="Arial"/>
                <a:cs typeface="Arial"/>
                <a:sym typeface="Arial"/>
              </a:rPr>
              <a:t>2022 ICVG Conference: Governance in its institutional context</a:t>
            </a:r>
            <a:endParaRPr/>
          </a:p>
          <a:p>
            <a:pPr indent="0" lvl="0" marL="0" marR="0" rtl="0" algn="ctr">
              <a:spcBef>
                <a:spcPts val="0"/>
              </a:spcBef>
              <a:spcAft>
                <a:spcPts val="0"/>
              </a:spcAft>
              <a:buNone/>
            </a:pPr>
            <a:r>
              <a:rPr lang="en-US" sz="1600">
                <a:solidFill>
                  <a:srgbClr val="2E322C"/>
                </a:solidFill>
                <a:latin typeface="Arial"/>
                <a:ea typeface="Arial"/>
                <a:cs typeface="Arial"/>
                <a:sym typeface="Arial"/>
              </a:rPr>
              <a:t>(Dec.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22" name="Google Shape;122;p15"/>
          <p:cNvSpPr txBox="1"/>
          <p:nvPr>
            <p:ph type="title"/>
          </p:nvPr>
        </p:nvSpPr>
        <p:spPr>
          <a:xfrm>
            <a:off x="438912" y="2697162"/>
            <a:ext cx="8266176" cy="73183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C00000"/>
              </a:buClr>
              <a:buSzPts val="3000"/>
              <a:buFont typeface="Arial"/>
              <a:buNone/>
            </a:pPr>
            <a:r>
              <a:rPr lang="en-US"/>
              <a:t>Methodology &amp; Results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28" name="Google Shape;128;p16"/>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ESG Data</a:t>
            </a:r>
            <a:endParaRPr/>
          </a:p>
        </p:txBody>
      </p:sp>
      <p:sp>
        <p:nvSpPr>
          <p:cNvPr id="129" name="Google Shape;129;p16"/>
          <p:cNvSpPr txBox="1"/>
          <p:nvPr/>
        </p:nvSpPr>
        <p:spPr>
          <a:xfrm>
            <a:off x="533400" y="1541306"/>
            <a:ext cx="8266176" cy="4525963"/>
          </a:xfrm>
          <a:prstGeom prst="rect">
            <a:avLst/>
          </a:prstGeom>
          <a:noFill/>
          <a:ln>
            <a:noFill/>
          </a:ln>
        </p:spPr>
        <p:txBody>
          <a:bodyPr anchorCtr="0" anchor="t" bIns="45700" lIns="91425" spcFirstLastPara="1" rIns="91425" wrap="square" tIns="45700">
            <a:noAutofit/>
          </a:bodyPr>
          <a:lstStyle/>
          <a:p>
            <a:pPr indent="0" lvl="0" marL="0" marR="0" rtl="0" algn="l">
              <a:lnSpc>
                <a:spcPct val="144444"/>
              </a:lnSpc>
              <a:spcBef>
                <a:spcPts val="0"/>
              </a:spcBef>
              <a:spcAft>
                <a:spcPts val="0"/>
              </a:spcAft>
              <a:buClr>
                <a:schemeClr val="dk2"/>
              </a:buClr>
              <a:buSzPts val="1800"/>
              <a:buFont typeface="Arial"/>
              <a:buNone/>
            </a:pPr>
            <a:r>
              <a:rPr lang="en-US" sz="1800">
                <a:solidFill>
                  <a:schemeClr val="dk2"/>
                </a:solidFill>
                <a:latin typeface="Arial"/>
                <a:ea typeface="Arial"/>
                <a:cs typeface="Arial"/>
                <a:sym typeface="Arial"/>
              </a:rPr>
              <a:t>From MSCI ESG Ratings dataset</a:t>
            </a:r>
            <a:endParaRPr/>
          </a:p>
          <a:p>
            <a:pPr indent="0" lvl="0" marL="0" marR="0" rtl="0" algn="l">
              <a:lnSpc>
                <a:spcPct val="144444"/>
              </a:lnSpc>
              <a:spcBef>
                <a:spcPts val="800"/>
              </a:spcBef>
              <a:spcAft>
                <a:spcPts val="0"/>
              </a:spcAft>
              <a:buClr>
                <a:schemeClr val="dk2"/>
              </a:buClr>
              <a:buSzPts val="1800"/>
              <a:buFont typeface="Arial"/>
              <a:buNone/>
            </a:pPr>
            <a:r>
              <a:rPr lang="en-US" sz="1800">
                <a:solidFill>
                  <a:schemeClr val="dk2"/>
                </a:solidFill>
                <a:latin typeface="Arial"/>
                <a:ea typeface="Arial"/>
                <a:cs typeface="Arial"/>
                <a:sym typeface="Arial"/>
              </a:rPr>
              <a:t>	- One of the most widely used</a:t>
            </a:r>
            <a:endParaRPr/>
          </a:p>
          <a:p>
            <a:pPr indent="0" lvl="0" marL="0" marR="0" rtl="0" algn="l">
              <a:lnSpc>
                <a:spcPct val="144444"/>
              </a:lnSpc>
              <a:spcBef>
                <a:spcPts val="800"/>
              </a:spcBef>
              <a:spcAft>
                <a:spcPts val="0"/>
              </a:spcAft>
              <a:buClr>
                <a:schemeClr val="dk2"/>
              </a:buClr>
              <a:buSzPts val="1800"/>
              <a:buFont typeface="Arial"/>
              <a:buNone/>
            </a:pPr>
            <a:r>
              <a:rPr lang="en-US" sz="1800">
                <a:solidFill>
                  <a:schemeClr val="dk2"/>
                </a:solidFill>
                <a:latin typeface="Arial"/>
                <a:ea typeface="Arial"/>
                <a:cs typeface="Arial"/>
                <a:sym typeface="Arial"/>
              </a:rPr>
              <a:t>	- Most comprehensive</a:t>
            </a:r>
            <a:endParaRPr/>
          </a:p>
          <a:p>
            <a:pPr indent="0" lvl="0" marL="0" marR="0" rtl="0" algn="l">
              <a:lnSpc>
                <a:spcPct val="144444"/>
              </a:lnSpc>
              <a:spcBef>
                <a:spcPts val="800"/>
              </a:spcBef>
              <a:spcAft>
                <a:spcPts val="0"/>
              </a:spcAft>
              <a:buClr>
                <a:srgbClr val="421C5E"/>
              </a:buClr>
              <a:buSzPts val="1800"/>
              <a:buFont typeface="Arial"/>
              <a:buNone/>
            </a:pPr>
            <a:r>
              <a:rPr lang="en-US" sz="1800">
                <a:solidFill>
                  <a:srgbClr val="421C5E"/>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6" name="Google Shape;136;p17"/>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2800"/>
              <a:buFont typeface="Arial"/>
              <a:buNone/>
            </a:pPr>
            <a:r>
              <a:rPr lang="en-US" sz="2800"/>
              <a:t>Operationalization of Trust</a:t>
            </a:r>
            <a:endParaRPr/>
          </a:p>
        </p:txBody>
      </p:sp>
      <p:sp>
        <p:nvSpPr>
          <p:cNvPr id="137" name="Google Shape;137;p17"/>
          <p:cNvSpPr txBox="1"/>
          <p:nvPr/>
        </p:nvSpPr>
        <p:spPr>
          <a:xfrm>
            <a:off x="643211" y="1516918"/>
            <a:ext cx="7894153" cy="468070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dk2"/>
              </a:buClr>
              <a:buSzPts val="1800"/>
              <a:buFont typeface="Arial"/>
              <a:buChar char="•"/>
            </a:pPr>
            <a:r>
              <a:rPr b="1" lang="en-US" sz="1800">
                <a:solidFill>
                  <a:schemeClr val="dk2"/>
                </a:solidFill>
                <a:latin typeface="Arial"/>
                <a:ea typeface="Arial"/>
                <a:cs typeface="Arial"/>
                <a:sym typeface="Arial"/>
              </a:rPr>
              <a:t>Perceived trustworthiness </a:t>
            </a:r>
            <a:endParaRPr/>
          </a:p>
          <a:p>
            <a:pPr indent="-171450" lvl="1" marL="742950" marR="0" rtl="0" algn="just">
              <a:lnSpc>
                <a:spcPct val="125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a:p>
            <a:pPr indent="-285750" lvl="1" marL="742950" marR="0" rtl="0" algn="just">
              <a:lnSpc>
                <a:spcPct val="125000"/>
              </a:lnSpc>
              <a:spcBef>
                <a:spcPts val="0"/>
              </a:spcBef>
              <a:spcAft>
                <a:spcPts val="0"/>
              </a:spcAft>
              <a:buClr>
                <a:schemeClr val="dk2"/>
              </a:buClr>
              <a:buSzPts val="1800"/>
              <a:buFont typeface="Arial"/>
              <a:buChar char="•"/>
            </a:pPr>
            <a:r>
              <a:rPr b="0" i="0" lang="en-US" sz="1800" u="none" cap="none" strike="noStrike">
                <a:solidFill>
                  <a:schemeClr val="dk2"/>
                </a:solidFill>
                <a:latin typeface="Arial"/>
                <a:ea typeface="Arial"/>
                <a:cs typeface="Arial"/>
                <a:sym typeface="Arial"/>
              </a:rPr>
              <a:t>Trust is a trait that is rooted in the human evolutionary past and is associated with the </a:t>
            </a:r>
            <a:r>
              <a:rPr b="1" i="0" lang="en-US" sz="1800" u="none" cap="none" strike="noStrike">
                <a:solidFill>
                  <a:schemeClr val="dk2"/>
                </a:solidFill>
                <a:latin typeface="Arial"/>
                <a:ea typeface="Arial"/>
                <a:cs typeface="Arial"/>
                <a:sym typeface="Arial"/>
              </a:rPr>
              <a:t>observer’s perception </a:t>
            </a:r>
            <a:r>
              <a:rPr b="0" i="0" lang="en-US" sz="1800" u="none" cap="none" strike="noStrike">
                <a:solidFill>
                  <a:schemeClr val="dk2"/>
                </a:solidFill>
                <a:latin typeface="Arial"/>
                <a:ea typeface="Arial"/>
                <a:cs typeface="Arial"/>
                <a:sym typeface="Arial"/>
              </a:rPr>
              <a:t>of whether the observed has the intention to help or harm </a:t>
            </a:r>
            <a:r>
              <a:rPr b="0" i="0" lang="en-US" sz="1800" u="none" cap="none" strike="noStrike">
                <a:solidFill>
                  <a:srgbClr val="A5A5A5"/>
                </a:solidFill>
                <a:latin typeface="Arial"/>
                <a:ea typeface="Arial"/>
                <a:cs typeface="Arial"/>
                <a:sym typeface="Arial"/>
              </a:rPr>
              <a:t>(Bowles and Gintis 2011)</a:t>
            </a:r>
            <a:endParaRPr/>
          </a:p>
          <a:p>
            <a:pPr indent="-285750" lvl="1" marL="742950" marR="0" rtl="0" algn="just">
              <a:lnSpc>
                <a:spcPct val="125000"/>
              </a:lnSpc>
              <a:spcBef>
                <a:spcPts val="0"/>
              </a:spcBef>
              <a:spcAft>
                <a:spcPts val="0"/>
              </a:spcAft>
              <a:buClr>
                <a:schemeClr val="dk2"/>
              </a:buClr>
              <a:buSzPts val="1800"/>
              <a:buFont typeface="Arial"/>
              <a:buChar char="•"/>
            </a:pPr>
            <a:r>
              <a:rPr b="0" i="0" lang="en-US" sz="1800" u="none" cap="none" strike="noStrike">
                <a:solidFill>
                  <a:schemeClr val="dk2"/>
                </a:solidFill>
                <a:latin typeface="Arial"/>
                <a:ea typeface="Arial"/>
                <a:cs typeface="Arial"/>
                <a:sym typeface="Arial"/>
              </a:rPr>
              <a:t>Facial trait perceptions have developed over the evolutionary history and serve as shortcuts to aid survival during threats and uncertainties </a:t>
            </a:r>
            <a:r>
              <a:rPr b="0" i="0" lang="en-US" sz="1800" u="none" cap="none" strike="noStrike">
                <a:solidFill>
                  <a:srgbClr val="A5A5A5"/>
                </a:solidFill>
                <a:latin typeface="Arial"/>
                <a:ea typeface="Arial"/>
                <a:cs typeface="Arial"/>
                <a:sym typeface="Arial"/>
              </a:rPr>
              <a:t>(Oosterhof and Todorov 2008)</a:t>
            </a:r>
            <a:endParaRPr/>
          </a:p>
          <a:p>
            <a:pPr indent="-171450" lvl="1" marL="742950" marR="0" rtl="0" algn="just">
              <a:lnSpc>
                <a:spcPct val="125000"/>
              </a:lnSpc>
              <a:spcBef>
                <a:spcPts val="0"/>
              </a:spcBef>
              <a:spcAft>
                <a:spcPts val="0"/>
              </a:spcAft>
              <a:buClr>
                <a:schemeClr val="dk1"/>
              </a:buClr>
              <a:buSzPts val="1800"/>
              <a:buFont typeface="Arial"/>
              <a:buNone/>
            </a:pPr>
            <a:r>
              <a:t/>
            </a:r>
            <a:endParaRPr b="0" i="0" sz="1800" u="none" cap="none" strike="noStrike">
              <a:solidFill>
                <a:srgbClr val="A5A5A5"/>
              </a:solidFill>
              <a:latin typeface="Arial"/>
              <a:ea typeface="Arial"/>
              <a:cs typeface="Arial"/>
              <a:sym typeface="Arial"/>
            </a:endParaRPr>
          </a:p>
          <a:p>
            <a:pPr indent="-285750" lvl="1" marL="742950" marR="0" rtl="0" algn="just">
              <a:lnSpc>
                <a:spcPct val="125000"/>
              </a:lnSpc>
              <a:spcBef>
                <a:spcPts val="0"/>
              </a:spcBef>
              <a:spcAft>
                <a:spcPts val="0"/>
              </a:spcAft>
              <a:buClr>
                <a:schemeClr val="dk2"/>
              </a:buClr>
              <a:buSzPts val="1800"/>
              <a:buFont typeface="Arial"/>
              <a:buChar char="•"/>
            </a:pPr>
            <a:r>
              <a:rPr b="0" i="0" lang="en-US" sz="1800" u="none" cap="none" strike="noStrike">
                <a:solidFill>
                  <a:schemeClr val="dk2"/>
                </a:solidFill>
                <a:latin typeface="Arial"/>
                <a:ea typeface="Arial"/>
                <a:cs typeface="Arial"/>
                <a:sym typeface="Arial"/>
              </a:rPr>
              <a:t>Facial trait impressions impact compensation contracting </a:t>
            </a:r>
            <a:r>
              <a:rPr b="0" i="0" lang="en-US" sz="1800" u="none" cap="none" strike="noStrike">
                <a:solidFill>
                  <a:srgbClr val="A5A5A5"/>
                </a:solidFill>
                <a:latin typeface="Arial"/>
                <a:ea typeface="Arial"/>
                <a:cs typeface="Arial"/>
                <a:sym typeface="Arial"/>
              </a:rPr>
              <a:t>(Li et al. 2020)</a:t>
            </a:r>
            <a:r>
              <a:rPr b="0" i="0" lang="en-US" sz="1800" u="none" cap="none" strike="noStrike">
                <a:solidFill>
                  <a:schemeClr val="dk2"/>
                </a:solidFill>
                <a:latin typeface="Arial"/>
                <a:ea typeface="Arial"/>
                <a:cs typeface="Arial"/>
                <a:sym typeface="Arial"/>
              </a:rPr>
              <a:t>, financial reporting </a:t>
            </a:r>
            <a:r>
              <a:rPr b="0" i="0" lang="en-US" sz="1800" u="none" cap="none" strike="noStrike">
                <a:solidFill>
                  <a:srgbClr val="A5A5A5"/>
                </a:solidFill>
                <a:latin typeface="Arial"/>
                <a:ea typeface="Arial"/>
                <a:cs typeface="Arial"/>
                <a:sym typeface="Arial"/>
              </a:rPr>
              <a:t>(Jia et al. 2014)</a:t>
            </a:r>
            <a:r>
              <a:rPr b="0" i="0" lang="en-US" sz="1800" u="none" cap="none" strike="noStrike">
                <a:solidFill>
                  <a:schemeClr val="dk2"/>
                </a:solidFill>
                <a:latin typeface="Arial"/>
                <a:ea typeface="Arial"/>
                <a:cs typeface="Arial"/>
                <a:sym typeface="Arial"/>
              </a:rPr>
              <a:t>, audit pricing </a:t>
            </a:r>
            <a:r>
              <a:rPr b="0" i="0" lang="en-US" sz="1800" u="none" cap="none" strike="noStrike">
                <a:solidFill>
                  <a:srgbClr val="A5A5A5"/>
                </a:solidFill>
                <a:latin typeface="Arial"/>
                <a:ea typeface="Arial"/>
                <a:cs typeface="Arial"/>
                <a:sym typeface="Arial"/>
              </a:rPr>
              <a:t>(Hsieh et al. 2020)</a:t>
            </a:r>
            <a:r>
              <a:rPr b="0" i="0" lang="en-US" sz="1800" u="none" cap="none" strike="noStrike">
                <a:solidFill>
                  <a:schemeClr val="dk2"/>
                </a:solidFill>
                <a:latin typeface="Arial"/>
                <a:ea typeface="Arial"/>
                <a:cs typeface="Arial"/>
                <a:sym typeface="Arial"/>
              </a:rPr>
              <a:t>, and analyst behavior and performance </a:t>
            </a:r>
            <a:r>
              <a:rPr b="0" i="0" lang="en-US" sz="1800" u="none" cap="none" strike="noStrike">
                <a:solidFill>
                  <a:srgbClr val="A5A5A5"/>
                </a:solidFill>
                <a:latin typeface="Arial"/>
                <a:ea typeface="Arial"/>
                <a:cs typeface="Arial"/>
                <a:sym typeface="Arial"/>
              </a:rPr>
              <a:t>(Peng et al. 2020)</a:t>
            </a:r>
            <a:endParaRPr/>
          </a:p>
          <a:p>
            <a:pPr indent="-171450" lvl="0" marL="285750" marR="0" rtl="0" algn="just">
              <a:lnSpc>
                <a:spcPct val="150000"/>
              </a:lnSpc>
              <a:spcBef>
                <a:spcPts val="0"/>
              </a:spcBef>
              <a:spcAft>
                <a:spcPts val="0"/>
              </a:spcAft>
              <a:buClr>
                <a:schemeClr val="dk1"/>
              </a:buClr>
              <a:buSzPts val="1800"/>
              <a:buFont typeface="Arial"/>
              <a:buNone/>
            </a:pPr>
            <a:r>
              <a:t/>
            </a:r>
            <a:endParaRPr sz="1800">
              <a:solidFill>
                <a:srgbClr val="A5A5A5"/>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44" name="Google Shape;144;p18"/>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2800"/>
              <a:buFont typeface="Arial"/>
              <a:buNone/>
            </a:pPr>
            <a:r>
              <a:rPr lang="en-US" sz="2800"/>
              <a:t>Operationalization of Trust</a:t>
            </a:r>
            <a:endParaRPr/>
          </a:p>
        </p:txBody>
      </p:sp>
      <p:sp>
        <p:nvSpPr>
          <p:cNvPr id="145" name="Google Shape;145;p18"/>
          <p:cNvSpPr txBox="1"/>
          <p:nvPr/>
        </p:nvSpPr>
        <p:spPr>
          <a:xfrm>
            <a:off x="5286590" y="5062451"/>
            <a:ext cx="1722294"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Vernon et al. (2014)’s Machine Learning algorithm</a:t>
            </a:r>
            <a:endParaRPr/>
          </a:p>
        </p:txBody>
      </p:sp>
      <p:pic>
        <p:nvPicPr>
          <p:cNvPr id="146" name="Google Shape;146;p18"/>
          <p:cNvPicPr preferRelativeResize="0"/>
          <p:nvPr/>
        </p:nvPicPr>
        <p:blipFill rotWithShape="1">
          <a:blip r:embed="rId3">
            <a:alphaModFix/>
          </a:blip>
          <a:srcRect b="0" l="26663" r="-2120" t="0"/>
          <a:stretch/>
        </p:blipFill>
        <p:spPr>
          <a:xfrm>
            <a:off x="367711" y="3384251"/>
            <a:ext cx="2164636" cy="1606360"/>
          </a:xfrm>
          <a:prstGeom prst="rect">
            <a:avLst/>
          </a:prstGeom>
          <a:noFill/>
          <a:ln>
            <a:noFill/>
          </a:ln>
          <a:effectLst>
            <a:outerShdw blurRad="292100" rotWithShape="0" algn="tl" dir="2700000" dist="139700">
              <a:srgbClr val="333333">
                <a:alpha val="64705"/>
              </a:srgbClr>
            </a:outerShdw>
          </a:effectLst>
        </p:spPr>
      </p:pic>
      <p:pic>
        <p:nvPicPr>
          <p:cNvPr id="147" name="Google Shape;147;p18"/>
          <p:cNvPicPr preferRelativeResize="0"/>
          <p:nvPr/>
        </p:nvPicPr>
        <p:blipFill rotWithShape="1">
          <a:blip r:embed="rId4">
            <a:alphaModFix/>
          </a:blip>
          <a:srcRect b="5642" l="29058" r="3060" t="2151"/>
          <a:stretch/>
        </p:blipFill>
        <p:spPr>
          <a:xfrm>
            <a:off x="3352800" y="3377271"/>
            <a:ext cx="2069595" cy="1606360"/>
          </a:xfrm>
          <a:prstGeom prst="rect">
            <a:avLst/>
          </a:prstGeom>
          <a:noFill/>
          <a:ln>
            <a:noFill/>
          </a:ln>
        </p:spPr>
      </p:pic>
      <p:sp>
        <p:nvSpPr>
          <p:cNvPr id="148" name="Google Shape;148;p18"/>
          <p:cNvSpPr/>
          <p:nvPr/>
        </p:nvSpPr>
        <p:spPr>
          <a:xfrm>
            <a:off x="2630963" y="4069013"/>
            <a:ext cx="632207" cy="313150"/>
          </a:xfrm>
          <a:prstGeom prst="rightArrow">
            <a:avLst>
              <a:gd fmla="val 50000" name="adj1"/>
              <a:gd fmla="val 50000" name="adj2"/>
            </a:avLst>
          </a:prstGeom>
          <a:solidFill>
            <a:schemeClr val="accent1"/>
          </a:solidFill>
          <a:ln cap="flat" cmpd="sng" w="25400">
            <a:solidFill>
              <a:srgbClr val="0053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8"/>
          <p:cNvSpPr txBox="1"/>
          <p:nvPr/>
        </p:nvSpPr>
        <p:spPr>
          <a:xfrm>
            <a:off x="2043532" y="5080303"/>
            <a:ext cx="203975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IBUG (Imperial College tool) to obtain 68 fiducial landmark points</a:t>
            </a:r>
            <a:endParaRPr/>
          </a:p>
        </p:txBody>
      </p:sp>
      <p:sp>
        <p:nvSpPr>
          <p:cNvPr id="150" name="Google Shape;150;p18"/>
          <p:cNvSpPr/>
          <p:nvPr/>
        </p:nvSpPr>
        <p:spPr>
          <a:xfrm>
            <a:off x="5828279" y="4002826"/>
            <a:ext cx="638917" cy="369209"/>
          </a:xfrm>
          <a:prstGeom prst="rightArrow">
            <a:avLst>
              <a:gd fmla="val 50000" name="adj1"/>
              <a:gd fmla="val 50000" name="adj2"/>
            </a:avLst>
          </a:prstGeom>
          <a:solidFill>
            <a:schemeClr val="accent1"/>
          </a:solidFill>
          <a:ln cap="flat" cmpd="sng" w="25400">
            <a:solidFill>
              <a:srgbClr val="0053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18"/>
          <p:cNvSpPr txBox="1"/>
          <p:nvPr/>
        </p:nvSpPr>
        <p:spPr>
          <a:xfrm>
            <a:off x="6665808" y="4002826"/>
            <a:ext cx="2005752" cy="646331"/>
          </a:xfrm>
          <a:prstGeom prst="rect">
            <a:avLst/>
          </a:prstGeom>
          <a:noFill/>
          <a:ln cap="flat" cmpd="sng" w="9525">
            <a:solidFill>
              <a:srgbClr val="421C5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Arial"/>
                <a:ea typeface="Arial"/>
                <a:cs typeface="Arial"/>
                <a:sym typeface="Arial"/>
              </a:rPr>
              <a:t>Director Trustworthiness</a:t>
            </a:r>
            <a:endParaRPr/>
          </a:p>
        </p:txBody>
      </p:sp>
      <p:sp>
        <p:nvSpPr>
          <p:cNvPr id="152" name="Google Shape;152;p18"/>
          <p:cNvSpPr txBox="1"/>
          <p:nvPr/>
        </p:nvSpPr>
        <p:spPr>
          <a:xfrm>
            <a:off x="5201334" y="5829688"/>
            <a:ext cx="1892805" cy="76944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accent1"/>
                </a:solidFill>
                <a:latin typeface="Arial"/>
                <a:ea typeface="Arial"/>
                <a:cs typeface="Arial"/>
                <a:sym typeface="Arial"/>
              </a:rPr>
              <a:t>65 Physical Cues</a:t>
            </a:r>
            <a:endParaRPr/>
          </a:p>
          <a:p>
            <a:pPr indent="0" lvl="0" marL="0" marR="0" rtl="0" algn="l">
              <a:spcBef>
                <a:spcPts val="0"/>
              </a:spcBef>
              <a:spcAft>
                <a:spcPts val="0"/>
              </a:spcAft>
              <a:buNone/>
            </a:pPr>
            <a:r>
              <a:rPr lang="en-US" sz="1100">
                <a:solidFill>
                  <a:schemeClr val="dk1"/>
                </a:solidFill>
                <a:latin typeface="Arial"/>
                <a:ea typeface="Arial"/>
                <a:cs typeface="Arial"/>
                <a:sym typeface="Arial"/>
              </a:rPr>
              <a:t>Eye Width; Nose Height; Jaw Curve; Mouth gap; Cheekbone Position; etc. </a:t>
            </a:r>
            <a:endParaRPr/>
          </a:p>
        </p:txBody>
      </p:sp>
      <p:sp>
        <p:nvSpPr>
          <p:cNvPr id="153" name="Google Shape;153;p18"/>
          <p:cNvSpPr txBox="1"/>
          <p:nvPr/>
        </p:nvSpPr>
        <p:spPr>
          <a:xfrm>
            <a:off x="457200" y="1510884"/>
            <a:ext cx="8546432" cy="20467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Arial"/>
                <a:ea typeface="Arial"/>
                <a:cs typeface="Arial"/>
                <a:sym typeface="Arial"/>
              </a:rPr>
              <a:t>Following Peng et al. (2022):</a:t>
            </a:r>
            <a:endParaRPr/>
          </a:p>
          <a:p>
            <a:pPr indent="-342900" lvl="0" marL="342900" marR="0" rtl="0" algn="l">
              <a:lnSpc>
                <a:spcPct val="100000"/>
              </a:lnSpc>
              <a:spcBef>
                <a:spcPts val="600"/>
              </a:spcBef>
              <a:spcAft>
                <a:spcPts val="0"/>
              </a:spcAft>
              <a:buClr>
                <a:schemeClr val="dk2"/>
              </a:buClr>
              <a:buSzPts val="1800"/>
              <a:buFont typeface="Arial"/>
              <a:buAutoNum type="arabicPeriod"/>
            </a:pPr>
            <a:r>
              <a:rPr lang="en-US" sz="1800">
                <a:solidFill>
                  <a:schemeClr val="dk2"/>
                </a:solidFill>
                <a:latin typeface="Arial"/>
                <a:ea typeface="Arial"/>
                <a:cs typeface="Arial"/>
                <a:sym typeface="Arial"/>
              </a:rPr>
              <a:t>Standardize photos </a:t>
            </a:r>
            <a:endParaRPr sz="1800">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800"/>
              <a:buFont typeface="Arial"/>
              <a:buAutoNum type="arabicPeriod"/>
            </a:pPr>
            <a:r>
              <a:rPr lang="en-US" sz="1800">
                <a:solidFill>
                  <a:schemeClr val="dk2"/>
                </a:solidFill>
                <a:latin typeface="Arial"/>
                <a:ea typeface="Arial"/>
                <a:cs typeface="Arial"/>
                <a:sym typeface="Arial"/>
              </a:rPr>
              <a:t>Locate 68 facial landmarks</a:t>
            </a:r>
            <a:endParaRPr/>
          </a:p>
          <a:p>
            <a:pPr indent="-342900" lvl="0" marL="342900" marR="0" rtl="0" algn="l">
              <a:lnSpc>
                <a:spcPct val="100000"/>
              </a:lnSpc>
              <a:spcBef>
                <a:spcPts val="0"/>
              </a:spcBef>
              <a:spcAft>
                <a:spcPts val="0"/>
              </a:spcAft>
              <a:buClr>
                <a:schemeClr val="dk2"/>
              </a:buClr>
              <a:buSzPts val="1800"/>
              <a:buFont typeface="Arial"/>
              <a:buAutoNum type="arabicPeriod"/>
            </a:pPr>
            <a:r>
              <a:rPr lang="en-US" sz="1800">
                <a:solidFill>
                  <a:schemeClr val="dk2"/>
                </a:solidFill>
                <a:latin typeface="Arial"/>
                <a:ea typeface="Arial"/>
                <a:cs typeface="Arial"/>
                <a:sym typeface="Arial"/>
              </a:rPr>
              <a:t>Calculate the 65 facial attributes</a:t>
            </a:r>
            <a:endParaRPr sz="1800">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800"/>
              <a:buFont typeface="Arial"/>
              <a:buAutoNum type="arabicPeriod"/>
            </a:pPr>
            <a:r>
              <a:rPr lang="en-US" sz="1800">
                <a:solidFill>
                  <a:schemeClr val="dk2"/>
                </a:solidFill>
                <a:latin typeface="Arial"/>
                <a:ea typeface="Arial"/>
                <a:cs typeface="Arial"/>
                <a:sym typeface="Arial"/>
              </a:rPr>
              <a:t>Compute the  raw scores for trustworthiness (Vernon et al. 2014)</a:t>
            </a:r>
            <a:endParaRPr/>
          </a:p>
          <a:p>
            <a:pPr indent="-228600" lvl="0" marL="342900" marR="0" rtl="0" algn="l">
              <a:lnSpc>
                <a:spcPct val="100000"/>
              </a:lnSpc>
              <a:spcBef>
                <a:spcPts val="0"/>
              </a:spcBef>
              <a:spcAft>
                <a:spcPts val="0"/>
              </a:spcAft>
              <a:buClr>
                <a:schemeClr val="dk1"/>
              </a:buClr>
              <a:buSzPts val="1800"/>
              <a:buFont typeface="Arial"/>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t/>
            </a:r>
            <a:endParaRPr sz="140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txBox="1"/>
          <p:nvPr>
            <p:ph idx="1" type="body"/>
          </p:nvPr>
        </p:nvSpPr>
        <p:spPr>
          <a:xfrm>
            <a:off x="533400" y="1541306"/>
            <a:ext cx="8266176" cy="4525963"/>
          </a:xfrm>
          <a:prstGeom prst="rect">
            <a:avLst/>
          </a:prstGeom>
          <a:blipFill rotWithShape="1">
            <a:blip r:embed="rId3">
              <a:alphaModFix/>
            </a:blip>
            <a:stretch>
              <a:fillRect b="0" l="-663" r="0" t="-134"/>
            </a:stretch>
          </a:blip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SzPts val="2000"/>
              <a:buFont typeface="Arial"/>
              <a:buChar char="•"/>
            </a:pPr>
            <a:r>
              <a:rPr lang="en-US"/>
              <a:t> </a:t>
            </a:r>
            <a:endParaRPr/>
          </a:p>
        </p:txBody>
      </p:sp>
      <p:sp>
        <p:nvSpPr>
          <p:cNvPr id="160" name="Google Shape;160;p19"/>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1" name="Google Shape;161;p19"/>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Portfolio Construction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nvSpPr>
        <p:spPr>
          <a:xfrm>
            <a:off x="457200" y="548640"/>
            <a:ext cx="8266176" cy="731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00000"/>
              </a:buClr>
              <a:buSzPts val="3000"/>
              <a:buFont typeface="Arial"/>
              <a:buNone/>
            </a:pPr>
            <a:r>
              <a:rPr b="0" lang="en-US" sz="3000">
                <a:solidFill>
                  <a:srgbClr val="C00000"/>
                </a:solidFill>
                <a:latin typeface="Arial"/>
                <a:ea typeface="Arial"/>
                <a:cs typeface="Arial"/>
                <a:sym typeface="Arial"/>
              </a:rPr>
              <a:t>Sample Development</a:t>
            </a:r>
            <a:endParaRPr b="1" sz="3000">
              <a:solidFill>
                <a:srgbClr val="C00000"/>
              </a:solidFill>
              <a:latin typeface="Arial"/>
              <a:ea typeface="Arial"/>
              <a:cs typeface="Arial"/>
              <a:sym typeface="Arial"/>
            </a:endParaRPr>
          </a:p>
        </p:txBody>
      </p:sp>
      <p:sp>
        <p:nvSpPr>
          <p:cNvPr id="167" name="Google Shape;167;p20"/>
          <p:cNvSpPr txBox="1"/>
          <p:nvPr/>
        </p:nvSpPr>
        <p:spPr>
          <a:xfrm>
            <a:off x="2438400" y="5410200"/>
            <a:ext cx="487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Roughly 4000 firm- years across 9 years</a:t>
            </a:r>
            <a:endParaRPr/>
          </a:p>
        </p:txBody>
      </p:sp>
      <p:pic>
        <p:nvPicPr>
          <p:cNvPr id="168" name="Google Shape;168;p20"/>
          <p:cNvPicPr preferRelativeResize="0"/>
          <p:nvPr/>
        </p:nvPicPr>
        <p:blipFill rotWithShape="1">
          <a:blip r:embed="rId3">
            <a:alphaModFix/>
          </a:blip>
          <a:srcRect b="8170" l="0" r="67435" t="0"/>
          <a:stretch/>
        </p:blipFill>
        <p:spPr>
          <a:xfrm>
            <a:off x="609600" y="1905000"/>
            <a:ext cx="2895600" cy="3229708"/>
          </a:xfrm>
          <a:prstGeom prst="rect">
            <a:avLst/>
          </a:prstGeom>
          <a:noFill/>
          <a:ln>
            <a:noFill/>
          </a:ln>
        </p:spPr>
      </p:pic>
      <p:pic>
        <p:nvPicPr>
          <p:cNvPr id="169" name="Google Shape;169;p20"/>
          <p:cNvPicPr preferRelativeResize="0"/>
          <p:nvPr/>
        </p:nvPicPr>
        <p:blipFill rotWithShape="1">
          <a:blip r:embed="rId4">
            <a:alphaModFix/>
          </a:blip>
          <a:srcRect b="10541" l="0" r="43737" t="0"/>
          <a:stretch/>
        </p:blipFill>
        <p:spPr>
          <a:xfrm>
            <a:off x="4343399" y="1905000"/>
            <a:ext cx="4529363" cy="3200400"/>
          </a:xfrm>
          <a:prstGeom prst="rect">
            <a:avLst/>
          </a:prstGeom>
          <a:noFill/>
          <a:ln>
            <a:noFill/>
          </a:ln>
        </p:spPr>
      </p:pic>
      <p:sp>
        <p:nvSpPr>
          <p:cNvPr id="170" name="Google Shape;170;p20"/>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6" name="Google Shape;176;p21"/>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Role of Perceived Trust in ESG</a:t>
            </a:r>
            <a:endParaRPr/>
          </a:p>
        </p:txBody>
      </p:sp>
      <p:sp>
        <p:nvSpPr>
          <p:cNvPr id="177" name="Google Shape;177;p21"/>
          <p:cNvSpPr txBox="1"/>
          <p:nvPr/>
        </p:nvSpPr>
        <p:spPr>
          <a:xfrm>
            <a:off x="955390" y="5867400"/>
            <a:ext cx="7620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Trust and ESG are both needed to generate the most shareholder value</a:t>
            </a:r>
            <a:endParaRPr/>
          </a:p>
        </p:txBody>
      </p:sp>
      <p:pic>
        <p:nvPicPr>
          <p:cNvPr id="178" name="Google Shape;178;p21"/>
          <p:cNvPicPr preferRelativeResize="0"/>
          <p:nvPr/>
        </p:nvPicPr>
        <p:blipFill rotWithShape="1">
          <a:blip r:embed="rId3">
            <a:alphaModFix/>
          </a:blip>
          <a:srcRect b="0" l="0" r="0" t="0"/>
          <a:stretch/>
        </p:blipFill>
        <p:spPr>
          <a:xfrm>
            <a:off x="838199" y="1635930"/>
            <a:ext cx="7582585" cy="3850470"/>
          </a:xfrm>
          <a:prstGeom prst="rect">
            <a:avLst/>
          </a:prstGeom>
          <a:noFill/>
          <a:ln>
            <a:noFill/>
          </a:ln>
        </p:spPr>
      </p:pic>
      <p:sp>
        <p:nvSpPr>
          <p:cNvPr id="179" name="Google Shape;179;p21"/>
          <p:cNvSpPr/>
          <p:nvPr/>
        </p:nvSpPr>
        <p:spPr>
          <a:xfrm>
            <a:off x="838199" y="3383437"/>
            <a:ext cx="7582585" cy="274163"/>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21"/>
          <p:cNvSpPr/>
          <p:nvPr/>
        </p:nvSpPr>
        <p:spPr>
          <a:xfrm>
            <a:off x="7162800" y="5222070"/>
            <a:ext cx="685800" cy="274163"/>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86" name="Google Shape;186;p22"/>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Cross Sectional Tests – By Tenure</a:t>
            </a:r>
            <a:endParaRPr/>
          </a:p>
        </p:txBody>
      </p:sp>
      <p:sp>
        <p:nvSpPr>
          <p:cNvPr id="187" name="Google Shape;187;p22"/>
          <p:cNvSpPr txBox="1"/>
          <p:nvPr/>
        </p:nvSpPr>
        <p:spPr>
          <a:xfrm>
            <a:off x="818493" y="5367267"/>
            <a:ext cx="7315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Perception of trust forms rather quickly </a:t>
            </a:r>
            <a:r>
              <a:rPr lang="en-US" sz="1800">
                <a:solidFill>
                  <a:srgbClr val="9BA499"/>
                </a:solidFill>
                <a:latin typeface="Arial"/>
                <a:ea typeface="Arial"/>
                <a:cs typeface="Arial"/>
                <a:sym typeface="Arial"/>
              </a:rPr>
              <a:t>(Engell, Haxby, and Todorov 2007; Oosterhof and Todorov 2008)</a:t>
            </a:r>
            <a:r>
              <a:rPr lang="en-US" sz="1800">
                <a:solidFill>
                  <a:schemeClr val="dk2"/>
                </a:solidFill>
                <a:latin typeface="Arial"/>
                <a:ea typeface="Arial"/>
                <a:cs typeface="Arial"/>
                <a:sym typeface="Arial"/>
              </a:rPr>
              <a:t> and the impact of this perception does decrease over time </a:t>
            </a:r>
            <a:r>
              <a:rPr lang="en-US" sz="1800">
                <a:solidFill>
                  <a:srgbClr val="9BA499"/>
                </a:solidFill>
                <a:latin typeface="Arial"/>
                <a:ea typeface="Arial"/>
                <a:cs typeface="Arial"/>
                <a:sym typeface="Arial"/>
              </a:rPr>
              <a:t>(Peng et al. 2022)</a:t>
            </a:r>
            <a:r>
              <a:rPr lang="en-US" sz="1800">
                <a:solidFill>
                  <a:schemeClr val="dk2"/>
                </a:solidFill>
                <a:latin typeface="Arial"/>
                <a:ea typeface="Arial"/>
                <a:cs typeface="Arial"/>
                <a:sym typeface="Arial"/>
              </a:rPr>
              <a:t> </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sz="1800">
              <a:solidFill>
                <a:schemeClr val="dk2"/>
              </a:solidFill>
              <a:latin typeface="Arial"/>
              <a:ea typeface="Arial"/>
              <a:cs typeface="Arial"/>
              <a:sym typeface="Arial"/>
            </a:endParaRPr>
          </a:p>
        </p:txBody>
      </p:sp>
      <p:pic>
        <p:nvPicPr>
          <p:cNvPr id="188" name="Google Shape;188;p22"/>
          <p:cNvPicPr preferRelativeResize="0"/>
          <p:nvPr/>
        </p:nvPicPr>
        <p:blipFill rotWithShape="1">
          <a:blip r:embed="rId3">
            <a:alphaModFix/>
          </a:blip>
          <a:srcRect b="0" l="0" r="0" t="0"/>
          <a:stretch/>
        </p:blipFill>
        <p:spPr>
          <a:xfrm>
            <a:off x="685800" y="1600200"/>
            <a:ext cx="6496707" cy="3270572"/>
          </a:xfrm>
          <a:prstGeom prst="rect">
            <a:avLst/>
          </a:prstGeom>
          <a:noFill/>
          <a:ln>
            <a:noFill/>
          </a:ln>
        </p:spPr>
      </p:pic>
      <p:sp>
        <p:nvSpPr>
          <p:cNvPr id="189" name="Google Shape;189;p22"/>
          <p:cNvSpPr/>
          <p:nvPr/>
        </p:nvSpPr>
        <p:spPr>
          <a:xfrm>
            <a:off x="683341" y="3383437"/>
            <a:ext cx="6496707" cy="274163"/>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2"/>
          <p:cNvSpPr/>
          <p:nvPr/>
        </p:nvSpPr>
        <p:spPr>
          <a:xfrm>
            <a:off x="707922" y="4375352"/>
            <a:ext cx="6496707" cy="274163"/>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96" name="Google Shape;196;p23"/>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Cross Sectional Tests – By Director Type</a:t>
            </a:r>
            <a:endParaRPr/>
          </a:p>
        </p:txBody>
      </p:sp>
      <p:sp>
        <p:nvSpPr>
          <p:cNvPr id="197" name="Google Shape;197;p23"/>
          <p:cNvSpPr txBox="1"/>
          <p:nvPr/>
        </p:nvSpPr>
        <p:spPr>
          <a:xfrm>
            <a:off x="856488" y="4734600"/>
            <a:ext cx="7467600"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Not driven by the CEO’s facial trustworthiness </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Not driven by the Inside directors’ facial trustworthiness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Inside directors are likely to already have a closer working relationship with the management, and the perception of trust may be less important. </a:t>
            </a:r>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id="198" name="Google Shape;198;p23"/>
          <p:cNvPicPr preferRelativeResize="0"/>
          <p:nvPr/>
        </p:nvPicPr>
        <p:blipFill rotWithShape="1">
          <a:blip r:embed="rId3">
            <a:alphaModFix/>
          </a:blip>
          <a:srcRect b="0" l="0" r="0" t="0"/>
          <a:stretch/>
        </p:blipFill>
        <p:spPr>
          <a:xfrm>
            <a:off x="1066800" y="2057400"/>
            <a:ext cx="6907192" cy="2200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4" name="Google Shape;204;p24"/>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Cross Sectional Tests – By ESG</a:t>
            </a:r>
            <a:endParaRPr/>
          </a:p>
        </p:txBody>
      </p:sp>
      <p:sp>
        <p:nvSpPr>
          <p:cNvPr id="205" name="Google Shape;205;p24"/>
          <p:cNvSpPr txBox="1"/>
          <p:nvPr/>
        </p:nvSpPr>
        <p:spPr>
          <a:xfrm>
            <a:off x="765651" y="4800600"/>
            <a:ext cx="731520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2"/>
              </a:buClr>
              <a:buSzPts val="1800"/>
              <a:buFont typeface="Arial"/>
              <a:buChar char="•"/>
            </a:pPr>
            <a:r>
              <a:rPr lang="en-US" sz="1800">
                <a:solidFill>
                  <a:schemeClr val="dk2"/>
                </a:solidFill>
                <a:latin typeface="Arial"/>
                <a:ea typeface="Arial"/>
                <a:cs typeface="Arial"/>
                <a:sym typeface="Arial"/>
              </a:rPr>
              <a:t>Good </a:t>
            </a:r>
            <a:r>
              <a:rPr i="1" lang="en-US" sz="1800">
                <a:solidFill>
                  <a:schemeClr val="dk2"/>
                </a:solidFill>
                <a:latin typeface="Arial"/>
                <a:ea typeface="Arial"/>
                <a:cs typeface="Arial"/>
                <a:sym typeface="Arial"/>
              </a:rPr>
              <a:t>G</a:t>
            </a:r>
            <a:r>
              <a:rPr lang="en-US" sz="1800">
                <a:solidFill>
                  <a:schemeClr val="dk2"/>
                </a:solidFill>
                <a:latin typeface="Arial"/>
                <a:ea typeface="Arial"/>
                <a:cs typeface="Arial"/>
                <a:sym typeface="Arial"/>
              </a:rPr>
              <a:t> and </a:t>
            </a:r>
            <a:r>
              <a:rPr i="1" lang="en-US" sz="1800">
                <a:solidFill>
                  <a:schemeClr val="dk2"/>
                </a:solidFill>
                <a:latin typeface="Arial"/>
                <a:ea typeface="Arial"/>
                <a:cs typeface="Arial"/>
                <a:sym typeface="Arial"/>
              </a:rPr>
              <a:t>S</a:t>
            </a:r>
            <a:r>
              <a:rPr lang="en-US" sz="1800">
                <a:solidFill>
                  <a:schemeClr val="dk2"/>
                </a:solidFill>
                <a:latin typeface="Arial"/>
                <a:ea typeface="Arial"/>
                <a:cs typeface="Arial"/>
                <a:sym typeface="Arial"/>
              </a:rPr>
              <a:t> are associated with better firm value</a:t>
            </a:r>
            <a:endParaRPr/>
          </a:p>
          <a:p>
            <a:pPr indent="-171450" lvl="0" marL="285750" marR="0" rtl="0" algn="l">
              <a:spcBef>
                <a:spcPts val="0"/>
              </a:spcBef>
              <a:spcAft>
                <a:spcPts val="0"/>
              </a:spcAft>
              <a:buClr>
                <a:schemeClr val="dk1"/>
              </a:buClr>
              <a:buSzPts val="1800"/>
              <a:buFont typeface="Arial"/>
              <a:buNone/>
            </a:pPr>
            <a:r>
              <a:t/>
            </a:r>
            <a:endParaRPr sz="1800">
              <a:solidFill>
                <a:schemeClr val="dk2"/>
              </a:solidFill>
              <a:latin typeface="Arial"/>
              <a:ea typeface="Arial"/>
              <a:cs typeface="Arial"/>
              <a:sym typeface="Arial"/>
            </a:endParaRPr>
          </a:p>
          <a:p>
            <a:pPr indent="-285750" lvl="0" marL="285750" marR="0" rtl="0" algn="l">
              <a:spcBef>
                <a:spcPts val="0"/>
              </a:spcBef>
              <a:spcAft>
                <a:spcPts val="0"/>
              </a:spcAft>
              <a:buClr>
                <a:schemeClr val="dk2"/>
              </a:buClr>
              <a:buSzPts val="1800"/>
              <a:buFont typeface="Arial"/>
              <a:buChar char="•"/>
            </a:pPr>
            <a:r>
              <a:rPr lang="en-US" sz="1800">
                <a:solidFill>
                  <a:schemeClr val="dk2"/>
                </a:solidFill>
                <a:latin typeface="Arial"/>
                <a:ea typeface="Arial"/>
                <a:cs typeface="Arial"/>
                <a:sym typeface="Arial"/>
              </a:rPr>
              <a:t>Role of directors are more crucial for those investments that are hard to quantify and nascent</a:t>
            </a:r>
            <a:endParaRPr/>
          </a:p>
        </p:txBody>
      </p:sp>
      <p:pic>
        <p:nvPicPr>
          <p:cNvPr id="206" name="Google Shape;206;p24"/>
          <p:cNvPicPr preferRelativeResize="0"/>
          <p:nvPr/>
        </p:nvPicPr>
        <p:blipFill rotWithShape="1">
          <a:blip r:embed="rId3">
            <a:alphaModFix/>
          </a:blip>
          <a:srcRect b="0" l="0" r="0" t="0"/>
          <a:stretch/>
        </p:blipFill>
        <p:spPr>
          <a:xfrm>
            <a:off x="1066800" y="2057400"/>
            <a:ext cx="6664960" cy="2438400"/>
          </a:xfrm>
          <a:prstGeom prst="rect">
            <a:avLst/>
          </a:prstGeom>
          <a:noFill/>
          <a:ln>
            <a:noFill/>
          </a:ln>
        </p:spPr>
      </p:pic>
      <p:sp>
        <p:nvSpPr>
          <p:cNvPr id="207" name="Google Shape;207;p24"/>
          <p:cNvSpPr/>
          <p:nvPr/>
        </p:nvSpPr>
        <p:spPr>
          <a:xfrm>
            <a:off x="990600" y="3917361"/>
            <a:ext cx="6741160" cy="578439"/>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3">
            <a:alphaModFix/>
          </a:blip>
          <a:srcRect b="0" l="0" r="0" t="0"/>
          <a:stretch/>
        </p:blipFill>
        <p:spPr>
          <a:xfrm>
            <a:off x="452783" y="1447800"/>
            <a:ext cx="6858000" cy="4248866"/>
          </a:xfrm>
          <a:prstGeom prst="rect">
            <a:avLst/>
          </a:prstGeom>
          <a:noFill/>
          <a:ln>
            <a:noFill/>
          </a:ln>
        </p:spPr>
      </p:pic>
      <p:sp>
        <p:nvSpPr>
          <p:cNvPr id="48" name="Google Shape;48;p7"/>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49" name="Google Shape;49;p7"/>
          <p:cNvSpPr txBox="1"/>
          <p:nvPr>
            <p:ph type="title"/>
          </p:nvPr>
        </p:nvSpPr>
        <p:spPr>
          <a:xfrm>
            <a:off x="457200" y="548640"/>
            <a:ext cx="8266176" cy="7318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latin typeface="Arial"/>
                <a:ea typeface="Arial"/>
                <a:cs typeface="Arial"/>
                <a:sym typeface="Arial"/>
              </a:rPr>
              <a:t>Growing interest in ESG</a:t>
            </a:r>
            <a:endParaRPr/>
          </a:p>
        </p:txBody>
      </p:sp>
      <p:sp>
        <p:nvSpPr>
          <p:cNvPr id="50" name="Google Shape;50;p7"/>
          <p:cNvSpPr txBox="1"/>
          <p:nvPr/>
        </p:nvSpPr>
        <p:spPr>
          <a:xfrm>
            <a:off x="762000" y="5791200"/>
            <a:ext cx="65532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chemeClr val="dk2"/>
                </a:solidFill>
                <a:latin typeface="Arial"/>
                <a:ea typeface="Arial"/>
                <a:cs typeface="Arial"/>
                <a:sym typeface="Arial"/>
              </a:rPr>
              <a:t>Key issue: </a:t>
            </a:r>
            <a:r>
              <a:rPr lang="en-US" sz="1600">
                <a:solidFill>
                  <a:schemeClr val="dk2"/>
                </a:solidFill>
                <a:latin typeface="Arial"/>
                <a:ea typeface="Arial"/>
                <a:cs typeface="Arial"/>
                <a:sym typeface="Arial"/>
              </a:rPr>
              <a:t>understand whether ESG activity creates shareholder value and if so, how to identify that</a:t>
            </a:r>
            <a:endParaRPr sz="1600">
              <a:solidFill>
                <a:schemeClr val="dk2"/>
              </a:solidFill>
              <a:latin typeface="Arial"/>
              <a:ea typeface="Arial"/>
              <a:cs typeface="Arial"/>
              <a:sym typeface="Arial"/>
            </a:endParaRPr>
          </a:p>
        </p:txBody>
      </p:sp>
      <p:pic>
        <p:nvPicPr>
          <p:cNvPr id="51" name="Google Shape;51;p7"/>
          <p:cNvPicPr preferRelativeResize="0"/>
          <p:nvPr/>
        </p:nvPicPr>
        <p:blipFill rotWithShape="1">
          <a:blip r:embed="rId4">
            <a:alphaModFix/>
          </a:blip>
          <a:srcRect b="57198" l="61667" r="7499" t="28158"/>
          <a:stretch/>
        </p:blipFill>
        <p:spPr>
          <a:xfrm>
            <a:off x="1524000" y="2209800"/>
            <a:ext cx="1878155" cy="5785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3" name="Google Shape;213;p25"/>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Accounting Performance- ROA Growth</a:t>
            </a:r>
            <a:endParaRPr/>
          </a:p>
        </p:txBody>
      </p:sp>
      <p:sp>
        <p:nvSpPr>
          <p:cNvPr id="214" name="Google Shape;214;p25"/>
          <p:cNvSpPr txBox="1"/>
          <p:nvPr/>
        </p:nvSpPr>
        <p:spPr>
          <a:xfrm>
            <a:off x="1676400" y="6034722"/>
            <a:ext cx="6248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Similar results using Sales Growth </a:t>
            </a:r>
            <a:endParaRPr sz="1800">
              <a:solidFill>
                <a:schemeClr val="dk2"/>
              </a:solidFill>
              <a:latin typeface="Arial"/>
              <a:ea typeface="Arial"/>
              <a:cs typeface="Arial"/>
              <a:sym typeface="Arial"/>
            </a:endParaRPr>
          </a:p>
        </p:txBody>
      </p:sp>
      <p:pic>
        <p:nvPicPr>
          <p:cNvPr id="215" name="Google Shape;215;p25"/>
          <p:cNvPicPr preferRelativeResize="0"/>
          <p:nvPr/>
        </p:nvPicPr>
        <p:blipFill rotWithShape="1">
          <a:blip r:embed="rId3">
            <a:alphaModFix/>
          </a:blip>
          <a:srcRect b="0" l="0" r="0" t="0"/>
          <a:stretch/>
        </p:blipFill>
        <p:spPr>
          <a:xfrm>
            <a:off x="1524000" y="1524000"/>
            <a:ext cx="5445520" cy="4267200"/>
          </a:xfrm>
          <a:prstGeom prst="rect">
            <a:avLst/>
          </a:prstGeom>
          <a:noFill/>
          <a:ln>
            <a:noFill/>
          </a:ln>
        </p:spPr>
      </p:pic>
      <p:sp>
        <p:nvSpPr>
          <p:cNvPr id="216" name="Google Shape;216;p25"/>
          <p:cNvSpPr/>
          <p:nvPr/>
        </p:nvSpPr>
        <p:spPr>
          <a:xfrm>
            <a:off x="4231640" y="2211466"/>
            <a:ext cx="2705554" cy="304801"/>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25"/>
          <p:cNvSpPr/>
          <p:nvPr/>
        </p:nvSpPr>
        <p:spPr>
          <a:xfrm>
            <a:off x="4263966" y="4800600"/>
            <a:ext cx="2705554" cy="304801"/>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idx="1" type="body"/>
          </p:nvPr>
        </p:nvSpPr>
        <p:spPr>
          <a:xfrm>
            <a:off x="457200" y="1600200"/>
            <a:ext cx="8266176" cy="4525963"/>
          </a:xfrm>
          <a:prstGeom prst="rect">
            <a:avLst/>
          </a:prstGeom>
          <a:noFill/>
          <a:ln>
            <a:noFill/>
          </a:ln>
        </p:spPr>
        <p:txBody>
          <a:bodyPr anchorCtr="0" anchor="t" bIns="45700" lIns="91425" spcFirstLastPara="1" rIns="91425" wrap="square" tIns="45700">
            <a:noAutofit/>
          </a:bodyPr>
          <a:lstStyle/>
          <a:p>
            <a:pPr indent="-173038" lvl="0" marL="173038" rtl="0" algn="l">
              <a:lnSpc>
                <a:spcPct val="144444"/>
              </a:lnSpc>
              <a:spcBef>
                <a:spcPts val="0"/>
              </a:spcBef>
              <a:spcAft>
                <a:spcPts val="0"/>
              </a:spcAft>
              <a:buClr>
                <a:schemeClr val="dk2"/>
              </a:buClr>
              <a:buSzPts val="1800"/>
              <a:buFont typeface="Arial"/>
              <a:buChar char="•"/>
            </a:pPr>
            <a:r>
              <a:rPr lang="en-US" sz="1800"/>
              <a:t>Alternative factor model benchmarks (ff 3-factor, 4-factor)</a:t>
            </a:r>
            <a:endParaRPr/>
          </a:p>
          <a:p>
            <a:pPr indent="-173038" lvl="0" marL="173038" rtl="0" algn="l">
              <a:lnSpc>
                <a:spcPct val="144444"/>
              </a:lnSpc>
              <a:spcBef>
                <a:spcPts val="800"/>
              </a:spcBef>
              <a:spcAft>
                <a:spcPts val="0"/>
              </a:spcAft>
              <a:buClr>
                <a:schemeClr val="dk2"/>
              </a:buClr>
              <a:buSzPts val="1800"/>
              <a:buFont typeface="Arial"/>
              <a:buChar char="•"/>
            </a:pPr>
            <a:r>
              <a:rPr lang="en-US" sz="1800"/>
              <a:t>Value-weighted and equal weighted portfolios </a:t>
            </a:r>
            <a:endParaRPr sz="1800"/>
          </a:p>
          <a:p>
            <a:pPr indent="-173038" lvl="0" marL="173038" rtl="0" algn="l">
              <a:lnSpc>
                <a:spcPct val="144444"/>
              </a:lnSpc>
              <a:spcBef>
                <a:spcPts val="800"/>
              </a:spcBef>
              <a:spcAft>
                <a:spcPts val="0"/>
              </a:spcAft>
              <a:buClr>
                <a:schemeClr val="dk2"/>
              </a:buClr>
              <a:buSzPts val="1800"/>
              <a:buFont typeface="Arial"/>
              <a:buChar char="•"/>
            </a:pPr>
            <a:r>
              <a:rPr lang="en-US" sz="1800"/>
              <a:t>Alternative portfolio breakpoints (terciles and quintiles) </a:t>
            </a:r>
            <a:endParaRPr sz="1800"/>
          </a:p>
          <a:p>
            <a:pPr indent="-173038" lvl="0" marL="173038" rtl="0" algn="l">
              <a:lnSpc>
                <a:spcPct val="144444"/>
              </a:lnSpc>
              <a:spcBef>
                <a:spcPts val="800"/>
              </a:spcBef>
              <a:spcAft>
                <a:spcPts val="0"/>
              </a:spcAft>
              <a:buClr>
                <a:schemeClr val="dk2"/>
              </a:buClr>
              <a:buSzPts val="1800"/>
              <a:buFont typeface="Arial"/>
              <a:buChar char="•"/>
            </a:pPr>
            <a:r>
              <a:rPr lang="en-US" sz="1800"/>
              <a:t>Fama-MacBeth Regressions </a:t>
            </a:r>
            <a:endParaRPr sz="1800"/>
          </a:p>
          <a:p>
            <a:pPr indent="-173038" lvl="0" marL="173038" rtl="0" algn="l">
              <a:lnSpc>
                <a:spcPct val="144444"/>
              </a:lnSpc>
              <a:spcBef>
                <a:spcPts val="800"/>
              </a:spcBef>
              <a:spcAft>
                <a:spcPts val="0"/>
              </a:spcAft>
              <a:buClr>
                <a:schemeClr val="dk2"/>
              </a:buClr>
              <a:buSzPts val="1800"/>
              <a:buFont typeface="Arial"/>
              <a:buChar char="•"/>
            </a:pPr>
            <a:r>
              <a:rPr lang="en-US" sz="1800"/>
              <a:t>…</a:t>
            </a:r>
            <a:endParaRPr/>
          </a:p>
          <a:p>
            <a:pPr indent="-71438" lvl="0" marL="173038" rtl="0" algn="l">
              <a:lnSpc>
                <a:spcPct val="162500"/>
              </a:lnSpc>
              <a:spcBef>
                <a:spcPts val="800"/>
              </a:spcBef>
              <a:spcAft>
                <a:spcPts val="0"/>
              </a:spcAft>
              <a:buClr>
                <a:schemeClr val="dk2"/>
              </a:buClr>
              <a:buSzPts val="1600"/>
              <a:buFont typeface="Arial"/>
              <a:buNone/>
            </a:pPr>
            <a:r>
              <a:t/>
            </a:r>
            <a:endParaRPr sz="1600"/>
          </a:p>
        </p:txBody>
      </p:sp>
      <p:sp>
        <p:nvSpPr>
          <p:cNvPr id="224" name="Google Shape;224;p26"/>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25" name="Google Shape;225;p26"/>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Robustness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idx="1" type="body"/>
          </p:nvPr>
        </p:nvSpPr>
        <p:spPr>
          <a:xfrm>
            <a:off x="457200" y="1600200"/>
            <a:ext cx="8266176" cy="4525963"/>
          </a:xfrm>
          <a:prstGeom prst="rect">
            <a:avLst/>
          </a:prstGeom>
          <a:noFill/>
          <a:ln>
            <a:noFill/>
          </a:ln>
        </p:spPr>
        <p:txBody>
          <a:bodyPr anchorCtr="0" anchor="t" bIns="45700" lIns="91425" spcFirstLastPara="1" rIns="91425" wrap="square" tIns="45700">
            <a:noAutofit/>
          </a:bodyPr>
          <a:lstStyle/>
          <a:p>
            <a:pPr indent="0" lvl="0" marL="0" rtl="0" algn="l">
              <a:lnSpc>
                <a:spcPct val="144444"/>
              </a:lnSpc>
              <a:spcBef>
                <a:spcPts val="0"/>
              </a:spcBef>
              <a:spcAft>
                <a:spcPts val="0"/>
              </a:spcAft>
              <a:buClr>
                <a:schemeClr val="dk2"/>
              </a:buClr>
              <a:buSzPts val="1800"/>
              <a:buNone/>
            </a:pPr>
            <a:r>
              <a:rPr b="1" lang="en-US" sz="1800"/>
              <a:t>ESG may create future shareholder value when managers and employees trust the board. </a:t>
            </a:r>
            <a:endParaRPr/>
          </a:p>
          <a:p>
            <a:pPr indent="-173038" lvl="0" marL="173038" rtl="0" algn="l">
              <a:lnSpc>
                <a:spcPct val="162500"/>
              </a:lnSpc>
              <a:spcBef>
                <a:spcPts val="800"/>
              </a:spcBef>
              <a:spcAft>
                <a:spcPts val="0"/>
              </a:spcAft>
              <a:buClr>
                <a:schemeClr val="dk2"/>
              </a:buClr>
              <a:buSzPts val="1600"/>
              <a:buFont typeface="Arial"/>
              <a:buChar char="•"/>
            </a:pPr>
            <a:r>
              <a:rPr lang="en-US" sz="1600"/>
              <a:t>ESG investments are subject to high information asymmetry, harder to quantify, and often face much uncertainty. Trust motivates agents to </a:t>
            </a:r>
            <a:r>
              <a:rPr lang="en-US" sz="1600">
                <a:solidFill>
                  <a:srgbClr val="C00000"/>
                </a:solidFill>
              </a:rPr>
              <a:t>take risks</a:t>
            </a:r>
            <a:r>
              <a:rPr lang="en-US" sz="1600"/>
              <a:t>. </a:t>
            </a:r>
            <a:endParaRPr sz="1600"/>
          </a:p>
          <a:p>
            <a:pPr indent="-173038" lvl="0" marL="173038" rtl="0" algn="l">
              <a:lnSpc>
                <a:spcPct val="162500"/>
              </a:lnSpc>
              <a:spcBef>
                <a:spcPts val="800"/>
              </a:spcBef>
              <a:spcAft>
                <a:spcPts val="0"/>
              </a:spcAft>
              <a:buClr>
                <a:schemeClr val="dk2"/>
              </a:buClr>
              <a:buSzPts val="1600"/>
              <a:buFont typeface="Arial"/>
              <a:buChar char="•"/>
            </a:pPr>
            <a:r>
              <a:rPr lang="en-US" sz="1600"/>
              <a:t>A more trusting environment can </a:t>
            </a:r>
            <a:r>
              <a:rPr lang="en-US" sz="1600">
                <a:solidFill>
                  <a:srgbClr val="C00000"/>
                </a:solidFill>
              </a:rPr>
              <a:t>curb agency problems</a:t>
            </a:r>
            <a:endParaRPr sz="1600">
              <a:solidFill>
                <a:srgbClr val="C00000"/>
              </a:solidFill>
            </a:endParaRPr>
          </a:p>
          <a:p>
            <a:pPr indent="-173038" lvl="0" marL="173038" rtl="0" algn="l">
              <a:lnSpc>
                <a:spcPct val="162500"/>
              </a:lnSpc>
              <a:spcBef>
                <a:spcPts val="800"/>
              </a:spcBef>
              <a:spcAft>
                <a:spcPts val="0"/>
              </a:spcAft>
              <a:buClr>
                <a:schemeClr val="dk2"/>
              </a:buClr>
              <a:buSzPts val="1600"/>
              <a:buFont typeface="Arial"/>
              <a:buChar char="•"/>
            </a:pPr>
            <a:r>
              <a:rPr lang="en-US" sz="1600"/>
              <a:t>Managers may be more open to </a:t>
            </a:r>
            <a:r>
              <a:rPr lang="en-US" sz="1600">
                <a:solidFill>
                  <a:srgbClr val="C00000"/>
                </a:solidFill>
              </a:rPr>
              <a:t>sharing information </a:t>
            </a:r>
            <a:r>
              <a:rPr lang="en-US" sz="1600"/>
              <a:t>and receiving guidance from trustworthy directors</a:t>
            </a:r>
            <a:endParaRPr/>
          </a:p>
        </p:txBody>
      </p:sp>
      <p:sp>
        <p:nvSpPr>
          <p:cNvPr id="232" name="Google Shape;232;p27"/>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3" name="Google Shape;233;p27"/>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Conclusion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0" name="Google Shape;240;p28"/>
          <p:cNvSpPr txBox="1"/>
          <p:nvPr>
            <p:ph type="title"/>
          </p:nvPr>
        </p:nvSpPr>
        <p:spPr>
          <a:xfrm>
            <a:off x="3810000" y="3063081"/>
            <a:ext cx="1524000"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Thanks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8"/>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Clr>
                <a:schemeClr val="dk2"/>
              </a:buClr>
              <a:buSzPts val="2000"/>
              <a:buFont typeface="Arial"/>
              <a:buChar char="•"/>
            </a:pPr>
            <a:r>
              <a:rPr lang="en-US">
                <a:latin typeface="Arial"/>
                <a:ea typeface="Arial"/>
                <a:cs typeface="Arial"/>
                <a:sym typeface="Arial"/>
              </a:rPr>
              <a:t>Negative/No relation ☹</a:t>
            </a:r>
            <a:endParaRPr>
              <a:latin typeface="Arial"/>
              <a:ea typeface="Arial"/>
              <a:cs typeface="Arial"/>
              <a:sym typeface="Arial"/>
            </a:endParaRPr>
          </a:p>
          <a:p>
            <a:pPr indent="-160337" lvl="1" marL="622300" rtl="0" algn="l">
              <a:lnSpc>
                <a:spcPct val="144444"/>
              </a:lnSpc>
              <a:spcBef>
                <a:spcPts val="800"/>
              </a:spcBef>
              <a:spcAft>
                <a:spcPts val="0"/>
              </a:spcAft>
              <a:buClr>
                <a:srgbClr val="000000"/>
              </a:buClr>
              <a:buSzPts val="1800"/>
              <a:buChar char="•"/>
            </a:pPr>
            <a:r>
              <a:rPr lang="en-US">
                <a:latin typeface="Arial"/>
                <a:ea typeface="Arial"/>
                <a:cs typeface="Arial"/>
                <a:sym typeface="Arial"/>
              </a:rPr>
              <a:t>CSR &amp; financial returns have tradeoffs </a:t>
            </a:r>
            <a:r>
              <a:rPr lang="en-US">
                <a:solidFill>
                  <a:srgbClr val="9BA499"/>
                </a:solidFill>
                <a:latin typeface="Arial"/>
                <a:ea typeface="Arial"/>
                <a:cs typeface="Arial"/>
                <a:sym typeface="Arial"/>
              </a:rPr>
              <a:t>(McWilliams and Siegel 1997)</a:t>
            </a:r>
            <a:endParaRPr>
              <a:solidFill>
                <a:srgbClr val="9BA499"/>
              </a:solidFill>
              <a:latin typeface="Arial"/>
              <a:ea typeface="Arial"/>
              <a:cs typeface="Arial"/>
              <a:sym typeface="Arial"/>
            </a:endParaRPr>
          </a:p>
          <a:p>
            <a:pPr indent="-180975" lvl="2" marL="1087438" rtl="0" algn="l">
              <a:lnSpc>
                <a:spcPct val="162500"/>
              </a:lnSpc>
              <a:spcBef>
                <a:spcPts val="800"/>
              </a:spcBef>
              <a:spcAft>
                <a:spcPts val="0"/>
              </a:spcAft>
              <a:buClr>
                <a:srgbClr val="000000"/>
              </a:buClr>
              <a:buSzPts val="1600"/>
              <a:buChar char="•"/>
            </a:pPr>
            <a:r>
              <a:rPr lang="en-US">
                <a:latin typeface="Arial"/>
                <a:ea typeface="Arial"/>
                <a:cs typeface="Arial"/>
                <a:sym typeface="Arial"/>
              </a:rPr>
              <a:t>Managers do good with other people’s money </a:t>
            </a:r>
            <a:r>
              <a:rPr lang="en-US">
                <a:solidFill>
                  <a:srgbClr val="9BA499"/>
                </a:solidFill>
                <a:latin typeface="Arial"/>
                <a:ea typeface="Arial"/>
                <a:cs typeface="Arial"/>
                <a:sym typeface="Arial"/>
              </a:rPr>
              <a:t>(Cheng, Hong and Shue 2014)</a:t>
            </a:r>
            <a:r>
              <a:rPr lang="en-US">
                <a:latin typeface="Arial"/>
                <a:ea typeface="Arial"/>
                <a:cs typeface="Arial"/>
                <a:sym typeface="Arial"/>
              </a:rPr>
              <a:t> </a:t>
            </a:r>
            <a:endParaRPr/>
          </a:p>
          <a:p>
            <a:pPr indent="-180975" lvl="2" marL="1087438" rtl="0" algn="l">
              <a:lnSpc>
                <a:spcPct val="162500"/>
              </a:lnSpc>
              <a:spcBef>
                <a:spcPts val="800"/>
              </a:spcBef>
              <a:spcAft>
                <a:spcPts val="0"/>
              </a:spcAft>
              <a:buClr>
                <a:srgbClr val="000000"/>
              </a:buClr>
              <a:buSzPts val="1600"/>
              <a:buChar char="•"/>
            </a:pPr>
            <a:r>
              <a:rPr lang="en-US">
                <a:latin typeface="Arial"/>
                <a:ea typeface="Arial"/>
                <a:cs typeface="Arial"/>
                <a:sym typeface="Arial"/>
              </a:rPr>
              <a:t>Benefit stakeholders, not the shareholders </a:t>
            </a:r>
            <a:r>
              <a:rPr lang="en-US">
                <a:solidFill>
                  <a:srgbClr val="9BA499"/>
                </a:solidFill>
                <a:latin typeface="Arial"/>
                <a:ea typeface="Arial"/>
                <a:cs typeface="Arial"/>
                <a:sym typeface="Arial"/>
              </a:rPr>
              <a:t>(Di Giuli and Kostovetsky 2014)</a:t>
            </a:r>
            <a:endParaRPr/>
          </a:p>
          <a:p>
            <a:pPr indent="-180975" lvl="2" marL="1087438" rtl="0" algn="l">
              <a:lnSpc>
                <a:spcPct val="162500"/>
              </a:lnSpc>
              <a:spcBef>
                <a:spcPts val="800"/>
              </a:spcBef>
              <a:spcAft>
                <a:spcPts val="0"/>
              </a:spcAft>
              <a:buClr>
                <a:schemeClr val="dk2"/>
              </a:buClr>
              <a:buSzPts val="1600"/>
              <a:buChar char="•"/>
            </a:pPr>
            <a:r>
              <a:rPr lang="en-US">
                <a:solidFill>
                  <a:schemeClr val="dk2"/>
                </a:solidFill>
                <a:latin typeface="Arial"/>
                <a:ea typeface="Arial"/>
                <a:cs typeface="Arial"/>
                <a:sym typeface="Arial"/>
              </a:rPr>
              <a:t>At best does not help nor harm shareholder value </a:t>
            </a:r>
            <a:r>
              <a:rPr lang="en-US">
                <a:solidFill>
                  <a:srgbClr val="9BA499"/>
                </a:solidFill>
                <a:latin typeface="Arial"/>
                <a:ea typeface="Arial"/>
                <a:cs typeface="Arial"/>
                <a:sym typeface="Arial"/>
              </a:rPr>
              <a:t>(Bebchuk et al. 2022)</a:t>
            </a:r>
            <a:endParaRPr/>
          </a:p>
          <a:p>
            <a:pPr indent="-173038" lvl="0" marL="173038" rtl="0" algn="l">
              <a:lnSpc>
                <a:spcPct val="130000"/>
              </a:lnSpc>
              <a:spcBef>
                <a:spcPts val="800"/>
              </a:spcBef>
              <a:spcAft>
                <a:spcPts val="0"/>
              </a:spcAft>
              <a:buClr>
                <a:schemeClr val="dk2"/>
              </a:buClr>
              <a:buSzPts val="2000"/>
              <a:buFont typeface="Arial"/>
              <a:buChar char="•"/>
            </a:pPr>
            <a:r>
              <a:rPr lang="en-US">
                <a:latin typeface="Arial"/>
                <a:ea typeface="Arial"/>
                <a:cs typeface="Arial"/>
                <a:sym typeface="Arial"/>
              </a:rPr>
              <a:t>Positive relation </a:t>
            </a:r>
            <a:r>
              <a:rPr lang="en-US">
                <a:latin typeface="Batang"/>
                <a:ea typeface="Batang"/>
                <a:cs typeface="Batang"/>
                <a:sym typeface="Batang"/>
              </a:rPr>
              <a:t>☺</a:t>
            </a:r>
            <a:endParaRPr>
              <a:latin typeface="Arial"/>
              <a:ea typeface="Arial"/>
              <a:cs typeface="Arial"/>
              <a:sym typeface="Arial"/>
            </a:endParaRPr>
          </a:p>
          <a:p>
            <a:pPr indent="-160337" lvl="1" marL="622300" rtl="0" algn="l">
              <a:lnSpc>
                <a:spcPct val="144444"/>
              </a:lnSpc>
              <a:spcBef>
                <a:spcPts val="800"/>
              </a:spcBef>
              <a:spcAft>
                <a:spcPts val="0"/>
              </a:spcAft>
              <a:buClr>
                <a:srgbClr val="000000"/>
              </a:buClr>
              <a:buSzPts val="1800"/>
              <a:buChar char="•"/>
            </a:pPr>
            <a:r>
              <a:rPr lang="en-US">
                <a:latin typeface="Arial"/>
                <a:ea typeface="Arial"/>
                <a:cs typeface="Arial"/>
                <a:sym typeface="Arial"/>
              </a:rPr>
              <a:t>Shareholder value is generated through:</a:t>
            </a:r>
            <a:endParaRPr/>
          </a:p>
          <a:p>
            <a:pPr indent="-180975" lvl="2" marL="1087438" rtl="0" algn="l">
              <a:lnSpc>
                <a:spcPct val="162500"/>
              </a:lnSpc>
              <a:spcBef>
                <a:spcPts val="800"/>
              </a:spcBef>
              <a:spcAft>
                <a:spcPts val="0"/>
              </a:spcAft>
              <a:buClr>
                <a:srgbClr val="000000"/>
              </a:buClr>
              <a:buSzPts val="1600"/>
              <a:buChar char="•"/>
            </a:pPr>
            <a:r>
              <a:rPr lang="en-US">
                <a:latin typeface="Arial"/>
                <a:ea typeface="Arial"/>
                <a:cs typeface="Arial"/>
                <a:sym typeface="Arial"/>
              </a:rPr>
              <a:t>Investments in material ESG issues </a:t>
            </a:r>
            <a:r>
              <a:rPr lang="en-US">
                <a:solidFill>
                  <a:srgbClr val="9BA499"/>
                </a:solidFill>
                <a:latin typeface="Arial"/>
                <a:ea typeface="Arial"/>
                <a:cs typeface="Arial"/>
                <a:sym typeface="Arial"/>
              </a:rPr>
              <a:t>(Khan et al. 2016) </a:t>
            </a:r>
            <a:endParaRPr/>
          </a:p>
          <a:p>
            <a:pPr indent="-180975" lvl="2" marL="1087438" rtl="0" algn="l">
              <a:lnSpc>
                <a:spcPct val="162500"/>
              </a:lnSpc>
              <a:spcBef>
                <a:spcPts val="800"/>
              </a:spcBef>
              <a:spcAft>
                <a:spcPts val="0"/>
              </a:spcAft>
              <a:buClr>
                <a:srgbClr val="000000"/>
              </a:buClr>
              <a:buSzPts val="1600"/>
              <a:buChar char="•"/>
            </a:pPr>
            <a:r>
              <a:rPr lang="en-US">
                <a:latin typeface="Arial"/>
                <a:ea typeface="Arial"/>
                <a:cs typeface="Arial"/>
                <a:sym typeface="Arial"/>
              </a:rPr>
              <a:t>High ability CEOs engaging in ESG issues  </a:t>
            </a:r>
            <a:r>
              <a:rPr lang="en-US">
                <a:solidFill>
                  <a:srgbClr val="9BA499"/>
                </a:solidFill>
                <a:latin typeface="Arial"/>
                <a:ea typeface="Arial"/>
                <a:cs typeface="Arial"/>
                <a:sym typeface="Arial"/>
              </a:rPr>
              <a:t>(Welch and Yoon 2022)</a:t>
            </a:r>
            <a:endParaRPr/>
          </a:p>
          <a:p>
            <a:pPr indent="-46037" lvl="0" marL="173038" rtl="0" algn="l">
              <a:lnSpc>
                <a:spcPct val="130000"/>
              </a:lnSpc>
              <a:spcBef>
                <a:spcPts val="800"/>
              </a:spcBef>
              <a:spcAft>
                <a:spcPts val="0"/>
              </a:spcAft>
              <a:buClr>
                <a:schemeClr val="dk2"/>
              </a:buClr>
              <a:buSzPts val="2000"/>
              <a:buFont typeface="Arial"/>
              <a:buNone/>
            </a:pPr>
            <a:r>
              <a:t/>
            </a:r>
            <a:endParaRPr>
              <a:latin typeface="Arial"/>
              <a:ea typeface="Arial"/>
              <a:cs typeface="Arial"/>
              <a:sym typeface="Arial"/>
            </a:endParaRPr>
          </a:p>
        </p:txBody>
      </p:sp>
      <p:sp>
        <p:nvSpPr>
          <p:cNvPr id="58" name="Google Shape;58;p8"/>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 name="Google Shape;59;p8"/>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The Debate- ESG &amp; Shareholder Value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idx="1" type="body"/>
          </p:nvPr>
        </p:nvSpPr>
        <p:spPr>
          <a:xfrm>
            <a:off x="457200" y="1508760"/>
            <a:ext cx="8266176" cy="5196840"/>
          </a:xfrm>
          <a:prstGeom prst="rect">
            <a:avLst/>
          </a:prstGeom>
          <a:noFill/>
          <a:ln>
            <a:noFill/>
          </a:ln>
        </p:spPr>
        <p:txBody>
          <a:bodyPr anchorCtr="0" anchor="t" bIns="45700" lIns="91425" spcFirstLastPara="1" rIns="91425" wrap="square" tIns="45700">
            <a:noAutofit/>
          </a:bodyPr>
          <a:lstStyle/>
          <a:p>
            <a:pPr indent="-173038" lvl="0" marL="173038" rtl="0" algn="l">
              <a:lnSpc>
                <a:spcPct val="100000"/>
              </a:lnSpc>
              <a:spcBef>
                <a:spcPts val="0"/>
              </a:spcBef>
              <a:spcAft>
                <a:spcPts val="0"/>
              </a:spcAft>
              <a:buClr>
                <a:schemeClr val="dk2"/>
              </a:buClr>
              <a:buSzPts val="1800"/>
              <a:buChar char="•"/>
            </a:pPr>
            <a:r>
              <a:rPr lang="en-US" sz="1800">
                <a:latin typeface="Arial"/>
                <a:ea typeface="Arial"/>
                <a:cs typeface="Arial"/>
                <a:sym typeface="Arial"/>
              </a:rPr>
              <a:t>Lack of agreement about what constitutes ESG activities </a:t>
            </a:r>
            <a:r>
              <a:rPr lang="en-US" sz="1800">
                <a:solidFill>
                  <a:srgbClr val="9BA499"/>
                </a:solidFill>
                <a:latin typeface="Arial"/>
                <a:ea typeface="Arial"/>
                <a:cs typeface="Arial"/>
                <a:sym typeface="Arial"/>
              </a:rPr>
              <a:t>(Berg et al. 2022)</a:t>
            </a:r>
            <a:endParaRPr/>
          </a:p>
          <a:p>
            <a:pPr indent="-173038" lvl="0" marL="173038" rtl="0" algn="l">
              <a:lnSpc>
                <a:spcPct val="100000"/>
              </a:lnSpc>
              <a:spcBef>
                <a:spcPts val="800"/>
              </a:spcBef>
              <a:spcAft>
                <a:spcPts val="0"/>
              </a:spcAft>
              <a:buClr>
                <a:schemeClr val="dk2"/>
              </a:buClr>
              <a:buSzPts val="1800"/>
              <a:buChar char="•"/>
            </a:pPr>
            <a:r>
              <a:rPr lang="en-US" sz="1800">
                <a:latin typeface="Arial"/>
                <a:ea typeface="Arial"/>
                <a:cs typeface="Arial"/>
                <a:sym typeface="Arial"/>
              </a:rPr>
              <a:t>No mandated guidance on ESG related disclosures </a:t>
            </a:r>
            <a:r>
              <a:rPr lang="en-US" sz="1800">
                <a:solidFill>
                  <a:srgbClr val="9BA499"/>
                </a:solidFill>
                <a:latin typeface="Arial"/>
                <a:ea typeface="Arial"/>
                <a:cs typeface="Arial"/>
                <a:sym typeface="Arial"/>
              </a:rPr>
              <a:t>(Christensen et al. 2019)</a:t>
            </a:r>
            <a:endParaRPr/>
          </a:p>
          <a:p>
            <a:pPr indent="-173038" lvl="0" marL="173038" rtl="0" algn="l">
              <a:lnSpc>
                <a:spcPct val="100000"/>
              </a:lnSpc>
              <a:spcBef>
                <a:spcPts val="800"/>
              </a:spcBef>
              <a:spcAft>
                <a:spcPts val="0"/>
              </a:spcAft>
              <a:buClr>
                <a:schemeClr val="dk2"/>
              </a:buClr>
              <a:buSzPts val="1800"/>
              <a:buChar char="•"/>
            </a:pPr>
            <a:r>
              <a:rPr lang="en-US" sz="1800">
                <a:latin typeface="Arial"/>
                <a:ea typeface="Arial"/>
                <a:cs typeface="Arial"/>
                <a:sym typeface="Arial"/>
              </a:rPr>
              <a:t>Costs &amp; benefits of ESG are hard to verify </a:t>
            </a:r>
            <a:r>
              <a:rPr lang="en-US" sz="1800">
                <a:solidFill>
                  <a:srgbClr val="9BA499"/>
                </a:solidFill>
                <a:latin typeface="Arial"/>
                <a:ea typeface="Arial"/>
                <a:cs typeface="Arial"/>
                <a:sym typeface="Arial"/>
              </a:rPr>
              <a:t>(Serafeim and Yoon 2022)</a:t>
            </a:r>
            <a:endParaRPr/>
          </a:p>
          <a:p>
            <a:pPr indent="-173038" lvl="0" marL="173038" rtl="0" algn="l">
              <a:lnSpc>
                <a:spcPct val="100000"/>
              </a:lnSpc>
              <a:spcBef>
                <a:spcPts val="800"/>
              </a:spcBef>
              <a:spcAft>
                <a:spcPts val="0"/>
              </a:spcAft>
              <a:buClr>
                <a:schemeClr val="dk2"/>
              </a:buClr>
              <a:buSzPts val="1800"/>
              <a:buChar char="•"/>
            </a:pPr>
            <a:r>
              <a:rPr lang="en-US" sz="1800">
                <a:latin typeface="Arial"/>
                <a:ea typeface="Arial"/>
                <a:cs typeface="Arial"/>
                <a:sym typeface="Arial"/>
              </a:rPr>
              <a:t>Murky and inconsistent ESG measurements </a:t>
            </a:r>
            <a:r>
              <a:rPr lang="en-US" sz="1800">
                <a:solidFill>
                  <a:srgbClr val="9BA499"/>
                </a:solidFill>
                <a:latin typeface="Arial"/>
                <a:ea typeface="Arial"/>
                <a:cs typeface="Arial"/>
                <a:sym typeface="Arial"/>
              </a:rPr>
              <a:t>(Chatterji et al. 2016) </a:t>
            </a:r>
            <a:endParaRPr sz="1800">
              <a:solidFill>
                <a:srgbClr val="9BA499"/>
              </a:solidFill>
              <a:latin typeface="Arial"/>
              <a:ea typeface="Arial"/>
              <a:cs typeface="Arial"/>
              <a:sym typeface="Arial"/>
            </a:endParaRPr>
          </a:p>
          <a:p>
            <a:pPr indent="-58737" lvl="1" marL="622300" rtl="0" algn="l">
              <a:lnSpc>
                <a:spcPct val="100000"/>
              </a:lnSpc>
              <a:spcBef>
                <a:spcPts val="800"/>
              </a:spcBef>
              <a:spcAft>
                <a:spcPts val="0"/>
              </a:spcAft>
              <a:buClr>
                <a:srgbClr val="000000"/>
              </a:buClr>
              <a:buSzPts val="1600"/>
              <a:buNone/>
            </a:pPr>
            <a:r>
              <a:t/>
            </a:r>
            <a:endParaRPr sz="1600">
              <a:solidFill>
                <a:srgbClr val="9BA499"/>
              </a:solidFill>
              <a:latin typeface="Arial"/>
              <a:ea typeface="Arial"/>
              <a:cs typeface="Arial"/>
              <a:sym typeface="Arial"/>
            </a:endParaRPr>
          </a:p>
          <a:p>
            <a:pPr indent="-46037" lvl="0" marL="173038" rtl="0" algn="l">
              <a:lnSpc>
                <a:spcPct val="130000"/>
              </a:lnSpc>
              <a:spcBef>
                <a:spcPts val="800"/>
              </a:spcBef>
              <a:spcAft>
                <a:spcPts val="0"/>
              </a:spcAft>
              <a:buClr>
                <a:schemeClr val="dk2"/>
              </a:buClr>
              <a:buSzPts val="2000"/>
              <a:buFont typeface="Arial"/>
              <a:buNone/>
            </a:pPr>
            <a:r>
              <a:t/>
            </a:r>
            <a:endParaRPr b="1">
              <a:latin typeface="Arial"/>
              <a:ea typeface="Arial"/>
              <a:cs typeface="Arial"/>
              <a:sym typeface="Arial"/>
            </a:endParaRPr>
          </a:p>
          <a:p>
            <a:pPr indent="-173038" lvl="0" marL="173038" rtl="0" algn="l">
              <a:lnSpc>
                <a:spcPct val="130000"/>
              </a:lnSpc>
              <a:spcBef>
                <a:spcPts val="800"/>
              </a:spcBef>
              <a:spcAft>
                <a:spcPts val="0"/>
              </a:spcAft>
              <a:buClr>
                <a:schemeClr val="dk2"/>
              </a:buClr>
              <a:buSzPts val="2000"/>
              <a:buFont typeface="Arial"/>
              <a:buChar char="•"/>
            </a:pPr>
            <a:r>
              <a:rPr b="1" lang="en-US"/>
              <a:t>Under what circumstances do ESG activities create shareholder value?</a:t>
            </a:r>
            <a:endParaRPr sz="1800"/>
          </a:p>
          <a:p>
            <a:pPr indent="-46037" lvl="1" marL="622300" rtl="0" algn="l">
              <a:lnSpc>
                <a:spcPct val="144444"/>
              </a:lnSpc>
              <a:spcBef>
                <a:spcPts val="800"/>
              </a:spcBef>
              <a:spcAft>
                <a:spcPts val="0"/>
              </a:spcAft>
              <a:buClr>
                <a:srgbClr val="000000"/>
              </a:buClr>
              <a:buSzPts val="1800"/>
              <a:buNone/>
            </a:pPr>
            <a:r>
              <a:t/>
            </a:r>
            <a:endParaRPr>
              <a:latin typeface="Arial"/>
              <a:ea typeface="Arial"/>
              <a:cs typeface="Arial"/>
              <a:sym typeface="Arial"/>
            </a:endParaRPr>
          </a:p>
        </p:txBody>
      </p:sp>
      <p:sp>
        <p:nvSpPr>
          <p:cNvPr id="66" name="Google Shape;66;p9"/>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7" name="Google Shape;67;p9"/>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Why is there a debate?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72" name="Shape 72"/>
        <p:cNvGrpSpPr/>
        <p:nvPr/>
      </p:nvGrpSpPr>
      <p:grpSpPr>
        <a:xfrm>
          <a:off x="0" y="0"/>
          <a:ext cx="0" cy="0"/>
          <a:chOff x="0" y="0"/>
          <a:chExt cx="0" cy="0"/>
        </a:xfrm>
      </p:grpSpPr>
      <p:sp>
        <p:nvSpPr>
          <p:cNvPr id="73" name="Google Shape;73;p10"/>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Clr>
                <a:schemeClr val="dk2"/>
              </a:buClr>
              <a:buSzPts val="2000"/>
              <a:buFont typeface="Arial"/>
              <a:buChar char="•"/>
            </a:pPr>
            <a:r>
              <a:rPr lang="en-US">
                <a:latin typeface="Arial"/>
                <a:ea typeface="Arial"/>
                <a:cs typeface="Arial"/>
                <a:sym typeface="Arial"/>
              </a:rPr>
              <a:t>Do ESG activities increase firm value when </a:t>
            </a:r>
            <a:r>
              <a:rPr b="1" lang="en-US">
                <a:solidFill>
                  <a:srgbClr val="2D601D"/>
                </a:solidFill>
                <a:latin typeface="Arial"/>
                <a:ea typeface="Arial"/>
                <a:cs typeface="Arial"/>
                <a:sym typeface="Arial"/>
              </a:rPr>
              <a:t>managers &amp; employees </a:t>
            </a:r>
            <a:r>
              <a:rPr b="1" lang="en-US">
                <a:latin typeface="Arial"/>
                <a:ea typeface="Arial"/>
                <a:cs typeface="Arial"/>
                <a:sym typeface="Arial"/>
              </a:rPr>
              <a:t>trust</a:t>
            </a:r>
            <a:r>
              <a:rPr lang="en-US">
                <a:latin typeface="Arial"/>
                <a:ea typeface="Arial"/>
                <a:cs typeface="Arial"/>
                <a:sym typeface="Arial"/>
              </a:rPr>
              <a:t> the </a:t>
            </a:r>
            <a:r>
              <a:rPr b="1" lang="en-US">
                <a:solidFill>
                  <a:schemeClr val="dk1"/>
                </a:solidFill>
                <a:latin typeface="Arial"/>
                <a:ea typeface="Arial"/>
                <a:cs typeface="Arial"/>
                <a:sym typeface="Arial"/>
              </a:rPr>
              <a:t>board</a:t>
            </a:r>
            <a:r>
              <a:rPr lang="en-US">
                <a:latin typeface="Arial"/>
                <a:ea typeface="Arial"/>
                <a:cs typeface="Arial"/>
                <a:sym typeface="Arial"/>
              </a:rPr>
              <a:t> more?</a:t>
            </a:r>
            <a:endParaRPr/>
          </a:p>
          <a:p>
            <a:pPr indent="-46037" lvl="0" marL="173038" rtl="0" algn="l">
              <a:lnSpc>
                <a:spcPct val="130000"/>
              </a:lnSpc>
              <a:spcBef>
                <a:spcPts val="800"/>
              </a:spcBef>
              <a:spcAft>
                <a:spcPts val="0"/>
              </a:spcAft>
              <a:buClr>
                <a:schemeClr val="dk2"/>
              </a:buClr>
              <a:buSzPts val="2000"/>
              <a:buFont typeface="Arial"/>
              <a:buNone/>
            </a:pPr>
            <a:r>
              <a:t/>
            </a:r>
            <a:endParaRPr>
              <a:latin typeface="Arial"/>
              <a:ea typeface="Arial"/>
              <a:cs typeface="Arial"/>
              <a:sym typeface="Arial"/>
            </a:endParaRPr>
          </a:p>
        </p:txBody>
      </p:sp>
      <p:sp>
        <p:nvSpPr>
          <p:cNvPr id="74" name="Google Shape;74;p10"/>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5" name="Google Shape;75;p10"/>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b="1" lang="en-US"/>
              <a:t>Research Question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1"/>
          <p:cNvSpPr txBox="1"/>
          <p:nvPr>
            <p:ph idx="1" type="body"/>
          </p:nvPr>
        </p:nvSpPr>
        <p:spPr>
          <a:xfrm>
            <a:off x="457200" y="1508760"/>
            <a:ext cx="8266176" cy="4892040"/>
          </a:xfrm>
          <a:prstGeom prst="rect">
            <a:avLst/>
          </a:prstGeom>
          <a:no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Clr>
                <a:schemeClr val="dk2"/>
              </a:buClr>
              <a:buSzPts val="2000"/>
              <a:buFont typeface="Arial"/>
              <a:buChar char="•"/>
            </a:pPr>
            <a:r>
              <a:rPr b="1" lang="en-US"/>
              <a:t>ESG activities </a:t>
            </a:r>
            <a:r>
              <a:rPr lang="en-US">
                <a:solidFill>
                  <a:srgbClr val="9BA499"/>
                </a:solidFill>
              </a:rPr>
              <a:t>(Edmans 2011; Serafeim and Yoon 2022)</a:t>
            </a:r>
            <a:r>
              <a:rPr lang="en-US"/>
              <a:t>: </a:t>
            </a:r>
            <a:endParaRPr/>
          </a:p>
          <a:p>
            <a:pPr indent="-160337" lvl="1" marL="622300" rtl="0" algn="l">
              <a:lnSpc>
                <a:spcPct val="144444"/>
              </a:lnSpc>
              <a:spcBef>
                <a:spcPts val="800"/>
              </a:spcBef>
              <a:spcAft>
                <a:spcPts val="0"/>
              </a:spcAft>
              <a:buClr>
                <a:srgbClr val="000000"/>
              </a:buClr>
              <a:buSzPts val="1800"/>
              <a:buChar char="•"/>
            </a:pPr>
            <a:r>
              <a:rPr b="1" lang="en-US"/>
              <a:t>Risky:</a:t>
            </a:r>
            <a:r>
              <a:rPr lang="en-US"/>
              <a:t> hard to verify, involve multi-step effort, require additional effort</a:t>
            </a:r>
            <a:endParaRPr/>
          </a:p>
          <a:p>
            <a:pPr indent="-160337" lvl="1" marL="622300" rtl="0" algn="l">
              <a:lnSpc>
                <a:spcPct val="144444"/>
              </a:lnSpc>
              <a:spcBef>
                <a:spcPts val="800"/>
              </a:spcBef>
              <a:spcAft>
                <a:spcPts val="0"/>
              </a:spcAft>
              <a:buClr>
                <a:srgbClr val="000000"/>
              </a:buClr>
              <a:buSzPts val="1800"/>
              <a:buChar char="•"/>
            </a:pPr>
            <a:r>
              <a:rPr b="1" lang="en-US"/>
              <a:t>Tradeoff: </a:t>
            </a:r>
            <a:r>
              <a:rPr lang="en-US"/>
              <a:t>costly in short-term but may provide benefits in the future </a:t>
            </a:r>
            <a:endParaRPr/>
          </a:p>
          <a:p>
            <a:pPr indent="-173038" lvl="0" marL="173038" rtl="0" algn="l">
              <a:lnSpc>
                <a:spcPct val="130000"/>
              </a:lnSpc>
              <a:spcBef>
                <a:spcPts val="800"/>
              </a:spcBef>
              <a:spcAft>
                <a:spcPts val="0"/>
              </a:spcAft>
              <a:buClr>
                <a:schemeClr val="dk2"/>
              </a:buClr>
              <a:buSzPts val="2000"/>
              <a:buFont typeface="Arial"/>
              <a:buChar char="•"/>
            </a:pPr>
            <a:r>
              <a:rPr b="1" lang="en-US"/>
              <a:t>Risk-averse</a:t>
            </a:r>
            <a:r>
              <a:rPr lang="en-US"/>
              <a:t> </a:t>
            </a:r>
            <a:r>
              <a:rPr b="1" lang="en-US"/>
              <a:t>agents </a:t>
            </a:r>
            <a:r>
              <a:rPr lang="en-US">
                <a:solidFill>
                  <a:srgbClr val="9BA499"/>
                </a:solidFill>
              </a:rPr>
              <a:t> </a:t>
            </a:r>
            <a:endParaRPr b="1"/>
          </a:p>
          <a:p>
            <a:pPr indent="-160337" lvl="1" marL="622300" rtl="0" algn="l">
              <a:lnSpc>
                <a:spcPct val="144444"/>
              </a:lnSpc>
              <a:spcBef>
                <a:spcPts val="800"/>
              </a:spcBef>
              <a:spcAft>
                <a:spcPts val="0"/>
              </a:spcAft>
              <a:buClr>
                <a:srgbClr val="000000"/>
              </a:buClr>
              <a:buSzPts val="1800"/>
              <a:buChar char="•"/>
            </a:pPr>
            <a:r>
              <a:rPr lang="en-US"/>
              <a:t>Discouraged from taking innovation, even if it is value increasing </a:t>
            </a:r>
            <a:r>
              <a:rPr lang="en-US">
                <a:solidFill>
                  <a:srgbClr val="9BA499"/>
                </a:solidFill>
              </a:rPr>
              <a:t>(Jensen and Meckling 1976)</a:t>
            </a:r>
            <a:endParaRPr/>
          </a:p>
          <a:p>
            <a:pPr indent="-160337" lvl="1" marL="622300" rtl="0" algn="l">
              <a:lnSpc>
                <a:spcPct val="144444"/>
              </a:lnSpc>
              <a:spcBef>
                <a:spcPts val="800"/>
              </a:spcBef>
              <a:spcAft>
                <a:spcPts val="0"/>
              </a:spcAft>
              <a:buClr>
                <a:srgbClr val="000000"/>
              </a:buClr>
              <a:buSzPts val="1800"/>
              <a:buChar char="•"/>
            </a:pPr>
            <a:r>
              <a:rPr lang="en-US"/>
              <a:t>Engage in myopic behavior, just to increase investor perceptions (taking ESG activities that have low immediate costs and low future returns) </a:t>
            </a:r>
            <a:r>
              <a:rPr lang="en-US">
                <a:solidFill>
                  <a:srgbClr val="9BA499"/>
                </a:solidFill>
              </a:rPr>
              <a:t>(Stein 1989)</a:t>
            </a:r>
            <a:endParaRPr/>
          </a:p>
          <a:p>
            <a:pPr indent="-173038" lvl="0" marL="173038" rtl="0" algn="l">
              <a:lnSpc>
                <a:spcPct val="130000"/>
              </a:lnSpc>
              <a:spcBef>
                <a:spcPts val="800"/>
              </a:spcBef>
              <a:spcAft>
                <a:spcPts val="0"/>
              </a:spcAft>
              <a:buClr>
                <a:schemeClr val="dk2"/>
              </a:buClr>
              <a:buSzPts val="2000"/>
              <a:buFont typeface="Arial"/>
              <a:buChar char="•"/>
            </a:pPr>
            <a:r>
              <a:rPr lang="en-US"/>
              <a:t>Potentially positive NPV ESG projects that have delayed net benefits are risky for myopic agents </a:t>
            </a:r>
            <a:endParaRPr>
              <a:solidFill>
                <a:srgbClr val="9BA499"/>
              </a:solidFill>
            </a:endParaRPr>
          </a:p>
          <a:p>
            <a:pPr indent="-160337" lvl="1" marL="622300" rtl="0" algn="l">
              <a:lnSpc>
                <a:spcPct val="144444"/>
              </a:lnSpc>
              <a:spcBef>
                <a:spcPts val="800"/>
              </a:spcBef>
              <a:spcAft>
                <a:spcPts val="0"/>
              </a:spcAft>
              <a:buClr>
                <a:srgbClr val="000000"/>
              </a:buClr>
              <a:buSzPts val="1800"/>
              <a:buChar char="•"/>
            </a:pPr>
            <a:r>
              <a:rPr lang="en-US">
                <a:solidFill>
                  <a:srgbClr val="000000"/>
                </a:solidFill>
              </a:rPr>
              <a:t>How can we break this dilemma? </a:t>
            </a:r>
            <a:endParaRPr/>
          </a:p>
          <a:p>
            <a:pPr indent="0" lvl="1" marL="461962" rtl="0" algn="l">
              <a:lnSpc>
                <a:spcPct val="144444"/>
              </a:lnSpc>
              <a:spcBef>
                <a:spcPts val="800"/>
              </a:spcBef>
              <a:spcAft>
                <a:spcPts val="0"/>
              </a:spcAft>
              <a:buClr>
                <a:srgbClr val="000000"/>
              </a:buClr>
              <a:buSzPts val="1800"/>
              <a:buNone/>
            </a:pPr>
            <a:r>
              <a:t/>
            </a:r>
            <a:endParaRPr>
              <a:solidFill>
                <a:srgbClr val="9BA499"/>
              </a:solidFill>
            </a:endParaRPr>
          </a:p>
          <a:p>
            <a:pPr indent="0" lvl="1" marL="461962" rtl="0" algn="l">
              <a:lnSpc>
                <a:spcPct val="144444"/>
              </a:lnSpc>
              <a:spcBef>
                <a:spcPts val="800"/>
              </a:spcBef>
              <a:spcAft>
                <a:spcPts val="0"/>
              </a:spcAft>
              <a:buClr>
                <a:srgbClr val="000000"/>
              </a:buClr>
              <a:buSzPts val="1800"/>
              <a:buNone/>
            </a:pPr>
            <a:r>
              <a:t/>
            </a:r>
            <a:endParaRPr>
              <a:solidFill>
                <a:srgbClr val="9BA499"/>
              </a:solidFill>
            </a:endParaRPr>
          </a:p>
          <a:p>
            <a:pPr indent="0" lvl="1" marL="461962" rtl="0" algn="l">
              <a:lnSpc>
                <a:spcPct val="144444"/>
              </a:lnSpc>
              <a:spcBef>
                <a:spcPts val="800"/>
              </a:spcBef>
              <a:spcAft>
                <a:spcPts val="0"/>
              </a:spcAft>
              <a:buClr>
                <a:srgbClr val="000000"/>
              </a:buClr>
              <a:buSzPts val="1800"/>
              <a:buNone/>
            </a:pPr>
            <a:r>
              <a:t/>
            </a:r>
            <a:endParaRPr/>
          </a:p>
          <a:p>
            <a:pPr indent="-46037" lvl="0" marL="173038" rtl="0" algn="l">
              <a:lnSpc>
                <a:spcPct val="130000"/>
              </a:lnSpc>
              <a:spcBef>
                <a:spcPts val="800"/>
              </a:spcBef>
              <a:spcAft>
                <a:spcPts val="0"/>
              </a:spcAft>
              <a:buClr>
                <a:schemeClr val="dk2"/>
              </a:buClr>
              <a:buSzPts val="2000"/>
              <a:buFont typeface="Arial"/>
              <a:buNone/>
            </a:pPr>
            <a:r>
              <a:t/>
            </a:r>
            <a:endParaRPr/>
          </a:p>
        </p:txBody>
      </p:sp>
      <p:sp>
        <p:nvSpPr>
          <p:cNvPr id="82" name="Google Shape;82;p11"/>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3" name="Google Shape;83;p11"/>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Issues with ESG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Clr>
                <a:schemeClr val="dk2"/>
              </a:buClr>
              <a:buSzPts val="2000"/>
              <a:buFont typeface="Arial"/>
              <a:buChar char="•"/>
            </a:pPr>
            <a:r>
              <a:rPr b="1" lang="en-US">
                <a:latin typeface="Arial"/>
                <a:ea typeface="Arial"/>
                <a:cs typeface="Arial"/>
                <a:sym typeface="Arial"/>
              </a:rPr>
              <a:t>Trust</a:t>
            </a:r>
            <a:endParaRPr b="1">
              <a:latin typeface="Arial"/>
              <a:ea typeface="Arial"/>
              <a:cs typeface="Arial"/>
              <a:sym typeface="Arial"/>
            </a:endParaRPr>
          </a:p>
          <a:p>
            <a:pPr indent="-160337" lvl="1" marL="622300" rtl="0" algn="l">
              <a:lnSpc>
                <a:spcPct val="144444"/>
              </a:lnSpc>
              <a:spcBef>
                <a:spcPts val="800"/>
              </a:spcBef>
              <a:spcAft>
                <a:spcPts val="0"/>
              </a:spcAft>
              <a:buClr>
                <a:srgbClr val="000000"/>
              </a:buClr>
              <a:buSzPts val="1800"/>
              <a:buChar char="•"/>
            </a:pPr>
            <a:r>
              <a:rPr lang="en-US">
                <a:latin typeface="Arial"/>
                <a:ea typeface="Arial"/>
                <a:cs typeface="Arial"/>
                <a:sym typeface="Arial"/>
              </a:rPr>
              <a:t>Reflects multiple traits related to the observer’s perceptions about whether the observed has the intention to help or hurt. </a:t>
            </a:r>
            <a:r>
              <a:rPr lang="en-US">
                <a:solidFill>
                  <a:srgbClr val="A5A5A5"/>
                </a:solidFill>
                <a:latin typeface="Arial"/>
                <a:ea typeface="Arial"/>
                <a:cs typeface="Arial"/>
                <a:sym typeface="Arial"/>
              </a:rPr>
              <a:t>(Peng et al. 2022) </a:t>
            </a:r>
            <a:endParaRPr/>
          </a:p>
          <a:p>
            <a:pPr indent="0" lvl="0" marL="0" rtl="0" algn="l">
              <a:lnSpc>
                <a:spcPct val="130000"/>
              </a:lnSpc>
              <a:spcBef>
                <a:spcPts val="800"/>
              </a:spcBef>
              <a:spcAft>
                <a:spcPts val="0"/>
              </a:spcAft>
              <a:buClr>
                <a:schemeClr val="dk2"/>
              </a:buClr>
              <a:buSzPts val="2000"/>
              <a:buNone/>
            </a:pPr>
            <a:r>
              <a:t/>
            </a:r>
            <a:endParaRPr>
              <a:solidFill>
                <a:srgbClr val="A5A5A5"/>
              </a:solidFill>
              <a:latin typeface="Arial"/>
              <a:ea typeface="Arial"/>
              <a:cs typeface="Arial"/>
              <a:sym typeface="Arial"/>
            </a:endParaRPr>
          </a:p>
          <a:p>
            <a:pPr indent="-173038" lvl="0" marL="173038" rtl="0" algn="l">
              <a:lnSpc>
                <a:spcPct val="130000"/>
              </a:lnSpc>
              <a:spcBef>
                <a:spcPts val="800"/>
              </a:spcBef>
              <a:spcAft>
                <a:spcPts val="0"/>
              </a:spcAft>
              <a:buClr>
                <a:schemeClr val="dk2"/>
              </a:buClr>
              <a:buSzPts val="2000"/>
              <a:buFont typeface="Arial"/>
              <a:buChar char="•"/>
            </a:pPr>
            <a:r>
              <a:rPr b="1" lang="en-US">
                <a:latin typeface="Arial"/>
                <a:ea typeface="Arial"/>
                <a:cs typeface="Arial"/>
                <a:sym typeface="Arial"/>
              </a:rPr>
              <a:t>Beneficial role of trust: </a:t>
            </a:r>
            <a:endParaRPr b="1">
              <a:latin typeface="Arial"/>
              <a:ea typeface="Arial"/>
              <a:cs typeface="Arial"/>
              <a:sym typeface="Arial"/>
            </a:endParaRPr>
          </a:p>
          <a:p>
            <a:pPr indent="-160337" lvl="1" marL="622300" rtl="0" algn="l">
              <a:lnSpc>
                <a:spcPct val="144444"/>
              </a:lnSpc>
              <a:spcBef>
                <a:spcPts val="800"/>
              </a:spcBef>
              <a:spcAft>
                <a:spcPts val="0"/>
              </a:spcAft>
              <a:buClr>
                <a:srgbClr val="000000"/>
              </a:buClr>
              <a:buSzPts val="1800"/>
              <a:buChar char="•"/>
            </a:pPr>
            <a:r>
              <a:rPr b="1" lang="en-US">
                <a:latin typeface="Arial"/>
                <a:ea typeface="Arial"/>
                <a:cs typeface="Arial"/>
                <a:sym typeface="Arial"/>
              </a:rPr>
              <a:t>Individual level: </a:t>
            </a:r>
            <a:r>
              <a:rPr lang="en-US">
                <a:latin typeface="Arial"/>
                <a:ea typeface="Arial"/>
                <a:cs typeface="Arial"/>
                <a:sym typeface="Arial"/>
              </a:rPr>
              <a:t>positive outcomes such as employee satisfaction </a:t>
            </a:r>
            <a:r>
              <a:rPr lang="en-US">
                <a:solidFill>
                  <a:srgbClr val="A5A5A5"/>
                </a:solidFill>
                <a:latin typeface="Arial"/>
                <a:ea typeface="Arial"/>
                <a:cs typeface="Arial"/>
                <a:sym typeface="Arial"/>
              </a:rPr>
              <a:t>(Edwards and Cable 2009), </a:t>
            </a:r>
            <a:r>
              <a:rPr lang="en-US">
                <a:latin typeface="Arial"/>
                <a:ea typeface="Arial"/>
                <a:cs typeface="Arial"/>
                <a:sym typeface="Arial"/>
              </a:rPr>
              <a:t>high effort and performance </a:t>
            </a:r>
            <a:r>
              <a:rPr lang="en-US">
                <a:solidFill>
                  <a:srgbClr val="A5A5A5"/>
                </a:solidFill>
                <a:latin typeface="Arial"/>
                <a:ea typeface="Arial"/>
                <a:cs typeface="Arial"/>
                <a:sym typeface="Arial"/>
              </a:rPr>
              <a:t>(Colquitt et al. 2007), </a:t>
            </a:r>
            <a:r>
              <a:rPr lang="en-US">
                <a:latin typeface="Arial"/>
                <a:ea typeface="Arial"/>
                <a:cs typeface="Arial"/>
                <a:sym typeface="Arial"/>
              </a:rPr>
              <a:t>and leadership effectiveness</a:t>
            </a:r>
            <a:r>
              <a:rPr lang="en-US">
                <a:solidFill>
                  <a:srgbClr val="A5A5A5"/>
                </a:solidFill>
                <a:latin typeface="Arial"/>
                <a:ea typeface="Arial"/>
                <a:cs typeface="Arial"/>
                <a:sym typeface="Arial"/>
              </a:rPr>
              <a:t> (Gillespie and Mann 2004)</a:t>
            </a:r>
            <a:endParaRPr/>
          </a:p>
          <a:p>
            <a:pPr indent="-160337" lvl="1" marL="622300" rtl="0" algn="l">
              <a:lnSpc>
                <a:spcPct val="144444"/>
              </a:lnSpc>
              <a:spcBef>
                <a:spcPts val="800"/>
              </a:spcBef>
              <a:spcAft>
                <a:spcPts val="0"/>
              </a:spcAft>
              <a:buClr>
                <a:srgbClr val="000000"/>
              </a:buClr>
              <a:buSzPts val="1800"/>
              <a:buChar char="•"/>
            </a:pPr>
            <a:r>
              <a:rPr b="1" lang="en-US">
                <a:latin typeface="Arial"/>
                <a:ea typeface="Arial"/>
                <a:cs typeface="Arial"/>
                <a:sym typeface="Arial"/>
              </a:rPr>
              <a:t>Firm level: </a:t>
            </a:r>
            <a:r>
              <a:rPr lang="en-US">
                <a:latin typeface="Arial"/>
                <a:ea typeface="Arial"/>
                <a:cs typeface="Arial"/>
                <a:sym typeface="Arial"/>
              </a:rPr>
              <a:t>organizational change and survival </a:t>
            </a:r>
            <a:r>
              <a:rPr lang="en-US">
                <a:solidFill>
                  <a:srgbClr val="A5A5A5"/>
                </a:solidFill>
                <a:latin typeface="Arial"/>
                <a:ea typeface="Arial"/>
                <a:cs typeface="Arial"/>
                <a:sym typeface="Arial"/>
              </a:rPr>
              <a:t>(Sonpar et al. 2009), </a:t>
            </a:r>
            <a:r>
              <a:rPr lang="en-US">
                <a:latin typeface="Arial"/>
                <a:ea typeface="Arial"/>
                <a:cs typeface="Arial"/>
                <a:sym typeface="Arial"/>
              </a:rPr>
              <a:t>strategic alliances </a:t>
            </a:r>
            <a:r>
              <a:rPr lang="en-US">
                <a:solidFill>
                  <a:srgbClr val="A5A5A5"/>
                </a:solidFill>
                <a:latin typeface="Arial"/>
                <a:ea typeface="Arial"/>
                <a:cs typeface="Arial"/>
                <a:sym typeface="Arial"/>
              </a:rPr>
              <a:t>(Ireland et al. 2002), </a:t>
            </a:r>
            <a:r>
              <a:rPr lang="en-US">
                <a:latin typeface="Arial"/>
                <a:ea typeface="Arial"/>
                <a:cs typeface="Arial"/>
                <a:sym typeface="Arial"/>
              </a:rPr>
              <a:t>mergers and acquisitions </a:t>
            </a:r>
            <a:r>
              <a:rPr lang="en-US">
                <a:solidFill>
                  <a:srgbClr val="A5A5A5"/>
                </a:solidFill>
                <a:latin typeface="Arial"/>
                <a:ea typeface="Arial"/>
                <a:cs typeface="Arial"/>
                <a:sym typeface="Arial"/>
              </a:rPr>
              <a:t>(Maguire and Phillips 2008), </a:t>
            </a:r>
            <a:r>
              <a:rPr lang="en-US">
                <a:latin typeface="Arial"/>
                <a:ea typeface="Arial"/>
                <a:cs typeface="Arial"/>
                <a:sym typeface="Arial"/>
              </a:rPr>
              <a:t>and Tobin’s Q </a:t>
            </a:r>
            <a:r>
              <a:rPr lang="en-US">
                <a:solidFill>
                  <a:srgbClr val="A5A5A5"/>
                </a:solidFill>
                <a:latin typeface="Arial"/>
                <a:ea typeface="Arial"/>
                <a:cs typeface="Arial"/>
                <a:sym typeface="Arial"/>
              </a:rPr>
              <a:t>(Xu et al. 2019). </a:t>
            </a:r>
            <a:endParaRPr>
              <a:solidFill>
                <a:srgbClr val="A5A5A5"/>
              </a:solidFill>
              <a:latin typeface="Arial"/>
              <a:ea typeface="Arial"/>
              <a:cs typeface="Arial"/>
              <a:sym typeface="Arial"/>
            </a:endParaRPr>
          </a:p>
          <a:p>
            <a:pPr indent="-46037" lvl="1" marL="622300" rtl="0" algn="l">
              <a:lnSpc>
                <a:spcPct val="144444"/>
              </a:lnSpc>
              <a:spcBef>
                <a:spcPts val="800"/>
              </a:spcBef>
              <a:spcAft>
                <a:spcPts val="0"/>
              </a:spcAft>
              <a:buClr>
                <a:srgbClr val="000000"/>
              </a:buClr>
              <a:buSzPts val="1800"/>
              <a:buNone/>
            </a:pPr>
            <a:r>
              <a:t/>
            </a:r>
            <a:endParaRPr>
              <a:latin typeface="Arial"/>
              <a:ea typeface="Arial"/>
              <a:cs typeface="Arial"/>
              <a:sym typeface="Arial"/>
            </a:endParaRPr>
          </a:p>
          <a:p>
            <a:pPr indent="-46037" lvl="0" marL="173038" rtl="0" algn="l">
              <a:lnSpc>
                <a:spcPct val="130000"/>
              </a:lnSpc>
              <a:spcBef>
                <a:spcPts val="800"/>
              </a:spcBef>
              <a:spcAft>
                <a:spcPts val="0"/>
              </a:spcAft>
              <a:buClr>
                <a:schemeClr val="dk2"/>
              </a:buClr>
              <a:buSzPts val="2000"/>
              <a:buFont typeface="Arial"/>
              <a:buNone/>
            </a:pPr>
            <a:r>
              <a:t/>
            </a:r>
            <a:endParaRPr/>
          </a:p>
        </p:txBody>
      </p:sp>
      <p:sp>
        <p:nvSpPr>
          <p:cNvPr id="90" name="Google Shape;90;p12"/>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1" name="Google Shape;91;p12"/>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Role of Trust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idx="1" type="body"/>
          </p:nvPr>
        </p:nvSpPr>
        <p:spPr>
          <a:xfrm>
            <a:off x="457200" y="1508760"/>
            <a:ext cx="8266176" cy="4525963"/>
          </a:xfrm>
          <a:prstGeom prst="rect">
            <a:avLst/>
          </a:prstGeom>
          <a:noFill/>
          <a:ln>
            <a:noFill/>
          </a:ln>
        </p:spPr>
        <p:txBody>
          <a:bodyPr anchorCtr="0" anchor="t" bIns="45700" lIns="91425" spcFirstLastPara="1" rIns="91425" wrap="square" tIns="45700">
            <a:noAutofit/>
          </a:bodyPr>
          <a:lstStyle/>
          <a:p>
            <a:pPr indent="-173038" lvl="0" marL="173038" rtl="0" algn="l">
              <a:lnSpc>
                <a:spcPct val="130000"/>
              </a:lnSpc>
              <a:spcBef>
                <a:spcPts val="0"/>
              </a:spcBef>
              <a:spcAft>
                <a:spcPts val="0"/>
              </a:spcAft>
              <a:buClr>
                <a:schemeClr val="dk2"/>
              </a:buClr>
              <a:buSzPts val="2000"/>
              <a:buFont typeface="Arial"/>
              <a:buChar char="•"/>
            </a:pPr>
            <a:r>
              <a:rPr b="1" lang="en-US"/>
              <a:t>Trust can:</a:t>
            </a:r>
            <a:endParaRPr/>
          </a:p>
          <a:p>
            <a:pPr indent="-342900" lvl="1" marL="804862" rtl="0" algn="l">
              <a:lnSpc>
                <a:spcPct val="144444"/>
              </a:lnSpc>
              <a:spcBef>
                <a:spcPts val="800"/>
              </a:spcBef>
              <a:spcAft>
                <a:spcPts val="0"/>
              </a:spcAft>
              <a:buClr>
                <a:srgbClr val="000000"/>
              </a:buClr>
              <a:buSzPts val="1800"/>
              <a:buFont typeface="Arial"/>
              <a:buAutoNum type="arabicPeriod"/>
            </a:pPr>
            <a:r>
              <a:rPr b="1" lang="en-US"/>
              <a:t>Motivate agents risk taking </a:t>
            </a:r>
            <a:endParaRPr b="1"/>
          </a:p>
          <a:p>
            <a:pPr indent="-342900" lvl="2" marL="1270000" rtl="0" algn="l">
              <a:lnSpc>
                <a:spcPct val="162500"/>
              </a:lnSpc>
              <a:spcBef>
                <a:spcPts val="800"/>
              </a:spcBef>
              <a:spcAft>
                <a:spcPts val="0"/>
              </a:spcAft>
              <a:buClr>
                <a:srgbClr val="000000"/>
              </a:buClr>
              <a:buSzPts val="1600"/>
              <a:buChar char="•"/>
            </a:pPr>
            <a:r>
              <a:rPr lang="en-US"/>
              <a:t>ESG investments are long-term and risky; agents want a board they can trust to not punish them inferior short-term outcomes</a:t>
            </a:r>
            <a:endParaRPr/>
          </a:p>
          <a:p>
            <a:pPr indent="-342900" lvl="1" marL="804862" rtl="0" algn="l">
              <a:lnSpc>
                <a:spcPct val="144444"/>
              </a:lnSpc>
              <a:spcBef>
                <a:spcPts val="800"/>
              </a:spcBef>
              <a:spcAft>
                <a:spcPts val="0"/>
              </a:spcAft>
              <a:buClr>
                <a:srgbClr val="000000"/>
              </a:buClr>
              <a:buSzPts val="1800"/>
              <a:buFont typeface="Arial"/>
              <a:buAutoNum type="arabicPeriod"/>
            </a:pPr>
            <a:r>
              <a:rPr b="1" lang="en-US"/>
              <a:t>Reduce agency problems/free riding</a:t>
            </a:r>
            <a:endParaRPr/>
          </a:p>
          <a:p>
            <a:pPr indent="-342900" lvl="2" marL="1270000" rtl="0" algn="l">
              <a:lnSpc>
                <a:spcPct val="162500"/>
              </a:lnSpc>
              <a:spcBef>
                <a:spcPts val="800"/>
              </a:spcBef>
              <a:spcAft>
                <a:spcPts val="0"/>
              </a:spcAft>
              <a:buClr>
                <a:srgbClr val="000000"/>
              </a:buClr>
              <a:buSzPts val="1600"/>
              <a:buChar char="•"/>
            </a:pPr>
            <a:r>
              <a:rPr lang="en-US"/>
              <a:t>Different ways to control risk (e.g., contracts) </a:t>
            </a:r>
            <a:endParaRPr/>
          </a:p>
          <a:p>
            <a:pPr indent="-342900" lvl="2" marL="1270000" rtl="0" algn="l">
              <a:lnSpc>
                <a:spcPct val="162500"/>
              </a:lnSpc>
              <a:spcBef>
                <a:spcPts val="800"/>
              </a:spcBef>
              <a:spcAft>
                <a:spcPts val="0"/>
              </a:spcAft>
              <a:buClr>
                <a:srgbClr val="000000"/>
              </a:buClr>
              <a:buSzPts val="1600"/>
              <a:buChar char="•"/>
            </a:pPr>
            <a:r>
              <a:rPr lang="en-US"/>
              <a:t>A powerful alternative to formal governance mechanisms that align incentives and address agency problems </a:t>
            </a:r>
            <a:r>
              <a:rPr lang="en-US">
                <a:solidFill>
                  <a:srgbClr val="BFBFBF"/>
                </a:solidFill>
              </a:rPr>
              <a:t>(Puranam and Vanneste 2009)</a:t>
            </a:r>
            <a:endParaRPr/>
          </a:p>
          <a:p>
            <a:pPr indent="-342900" lvl="1" marL="804862" rtl="0" algn="l">
              <a:lnSpc>
                <a:spcPct val="144444"/>
              </a:lnSpc>
              <a:spcBef>
                <a:spcPts val="800"/>
              </a:spcBef>
              <a:spcAft>
                <a:spcPts val="0"/>
              </a:spcAft>
              <a:buClr>
                <a:srgbClr val="000000"/>
              </a:buClr>
              <a:buSzPts val="1800"/>
              <a:buFont typeface="Arial"/>
              <a:buAutoNum type="arabicPeriod"/>
            </a:pPr>
            <a:r>
              <a:rPr b="1" lang="en-US"/>
              <a:t>Encourage information flow </a:t>
            </a:r>
            <a:r>
              <a:rPr lang="en-US">
                <a:solidFill>
                  <a:schemeClr val="lt2"/>
                </a:solidFill>
              </a:rPr>
              <a:t>(Sandvik et al. 2020)</a:t>
            </a:r>
            <a:endParaRPr b="1"/>
          </a:p>
          <a:p>
            <a:pPr indent="-342900" lvl="2" marL="1270000" rtl="0" algn="l">
              <a:lnSpc>
                <a:spcPct val="162500"/>
              </a:lnSpc>
              <a:spcBef>
                <a:spcPts val="800"/>
              </a:spcBef>
              <a:spcAft>
                <a:spcPts val="0"/>
              </a:spcAft>
              <a:buClr>
                <a:srgbClr val="000000"/>
              </a:buClr>
              <a:buSzPts val="1600"/>
              <a:buChar char="•"/>
            </a:pPr>
            <a:r>
              <a:rPr lang="en-US"/>
              <a:t>Better information flow to and from board and agents </a:t>
            </a:r>
            <a:endParaRPr/>
          </a:p>
          <a:p>
            <a:pPr indent="-342900" lvl="2" marL="1270000" rtl="0" algn="l">
              <a:lnSpc>
                <a:spcPct val="162500"/>
              </a:lnSpc>
              <a:spcBef>
                <a:spcPts val="800"/>
              </a:spcBef>
              <a:spcAft>
                <a:spcPts val="0"/>
              </a:spcAft>
              <a:buClr>
                <a:srgbClr val="000000"/>
              </a:buClr>
              <a:buSzPts val="1600"/>
              <a:buChar char="•"/>
            </a:pPr>
            <a:r>
              <a:rPr lang="en-US"/>
              <a:t>Board has useful information. If they are trusted, managers use that information for the benefit of the firm. </a:t>
            </a:r>
            <a:endParaRPr/>
          </a:p>
        </p:txBody>
      </p:sp>
      <p:sp>
        <p:nvSpPr>
          <p:cNvPr id="98" name="Google Shape;98;p13"/>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9" name="Google Shape;99;p13"/>
          <p:cNvSpPr txBox="1"/>
          <p:nvPr>
            <p:ph type="title"/>
          </p:nvPr>
        </p:nvSpPr>
        <p:spPr>
          <a:xfrm>
            <a:off x="457200" y="548640"/>
            <a:ext cx="8266176" cy="73183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3000"/>
              <a:buFont typeface="Arial"/>
              <a:buNone/>
            </a:pPr>
            <a:r>
              <a:rPr lang="en-US"/>
              <a:t>Trust in the ESG setting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idx="12" type="sldNum"/>
          </p:nvPr>
        </p:nvSpPr>
        <p:spPr>
          <a:xfrm>
            <a:off x="8305800" y="6400800"/>
            <a:ext cx="36576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05" name="Google Shape;105;p14"/>
          <p:cNvSpPr txBox="1"/>
          <p:nvPr/>
        </p:nvSpPr>
        <p:spPr>
          <a:xfrm>
            <a:off x="457200" y="548640"/>
            <a:ext cx="8266176" cy="731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C00000"/>
              </a:buClr>
              <a:buSzPts val="3000"/>
              <a:buFont typeface="Arial"/>
              <a:buNone/>
            </a:pPr>
            <a:r>
              <a:rPr b="0" lang="en-US" sz="3000">
                <a:solidFill>
                  <a:srgbClr val="C00000"/>
                </a:solidFill>
                <a:latin typeface="Arial"/>
                <a:ea typeface="Arial"/>
                <a:cs typeface="Arial"/>
                <a:sym typeface="Arial"/>
              </a:rPr>
              <a:t>Key Result- Annualized Alpha</a:t>
            </a:r>
            <a:endParaRPr/>
          </a:p>
        </p:txBody>
      </p:sp>
      <p:grpSp>
        <p:nvGrpSpPr>
          <p:cNvPr id="106" name="Google Shape;106;p14"/>
          <p:cNvGrpSpPr/>
          <p:nvPr/>
        </p:nvGrpSpPr>
        <p:grpSpPr>
          <a:xfrm>
            <a:off x="-680876" y="1765522"/>
            <a:ext cx="7946178" cy="4561628"/>
            <a:chOff x="-872226" y="1732661"/>
            <a:chExt cx="7946178" cy="4561628"/>
          </a:xfrm>
        </p:grpSpPr>
        <p:sp>
          <p:nvSpPr>
            <p:cNvPr id="107" name="Google Shape;107;p14"/>
            <p:cNvSpPr/>
            <p:nvPr/>
          </p:nvSpPr>
          <p:spPr>
            <a:xfrm>
              <a:off x="2009089" y="1732661"/>
              <a:ext cx="2415771" cy="1647649"/>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2700">
                  <a:solidFill>
                    <a:schemeClr val="lt1"/>
                  </a:solidFill>
                  <a:latin typeface="Arial"/>
                  <a:ea typeface="Arial"/>
                  <a:cs typeface="Arial"/>
                  <a:sym typeface="Arial"/>
                </a:rPr>
                <a:t>-0.2%</a:t>
              </a:r>
              <a:endParaRPr/>
            </a:p>
          </p:txBody>
        </p:sp>
        <p:sp>
          <p:nvSpPr>
            <p:cNvPr id="108" name="Google Shape;108;p14"/>
            <p:cNvSpPr/>
            <p:nvPr/>
          </p:nvSpPr>
          <p:spPr>
            <a:xfrm>
              <a:off x="2009088" y="3633519"/>
              <a:ext cx="2415771" cy="1647649"/>
            </a:xfrm>
            <a:prstGeom prst="rect">
              <a:avLst/>
            </a:prstGeom>
            <a:solidFill>
              <a:srgbClr val="C00000"/>
            </a:solidFill>
            <a:ln cap="flat" cmpd="sng" w="25400">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-4.9%</a:t>
              </a:r>
              <a:endParaRPr/>
            </a:p>
          </p:txBody>
        </p:sp>
        <p:sp>
          <p:nvSpPr>
            <p:cNvPr id="109" name="Google Shape;109;p14"/>
            <p:cNvSpPr/>
            <p:nvPr/>
          </p:nvSpPr>
          <p:spPr>
            <a:xfrm>
              <a:off x="4658181" y="3633825"/>
              <a:ext cx="2415771" cy="1647649"/>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0.6%</a:t>
              </a:r>
              <a:endParaRPr/>
            </a:p>
          </p:txBody>
        </p:sp>
        <p:sp>
          <p:nvSpPr>
            <p:cNvPr id="110" name="Google Shape;110;p14"/>
            <p:cNvSpPr/>
            <p:nvPr/>
          </p:nvSpPr>
          <p:spPr>
            <a:xfrm>
              <a:off x="4658180" y="1732661"/>
              <a:ext cx="2415771" cy="1647649"/>
            </a:xfrm>
            <a:prstGeom prst="rect">
              <a:avLst/>
            </a:prstGeom>
            <a:solidFill>
              <a:srgbClr val="1E4013"/>
            </a:solidFill>
            <a:ln cap="flat" cmpd="sng" w="25400">
              <a:solidFill>
                <a:srgbClr val="421C5E"/>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2700">
                  <a:solidFill>
                    <a:schemeClr val="lt1"/>
                  </a:solidFill>
                  <a:latin typeface="Arial"/>
                  <a:ea typeface="Arial"/>
                  <a:cs typeface="Arial"/>
                  <a:sym typeface="Arial"/>
                </a:rPr>
                <a:t>2.8%</a:t>
              </a:r>
              <a:endParaRPr/>
            </a:p>
          </p:txBody>
        </p:sp>
        <p:sp>
          <p:nvSpPr>
            <p:cNvPr id="111" name="Google Shape;111;p14"/>
            <p:cNvSpPr txBox="1"/>
            <p:nvPr/>
          </p:nvSpPr>
          <p:spPr>
            <a:xfrm>
              <a:off x="5187830" y="5463292"/>
              <a:ext cx="135647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2"/>
                  </a:solidFill>
                  <a:latin typeface="Arial"/>
                  <a:ea typeface="Arial"/>
                  <a:cs typeface="Arial"/>
                  <a:sym typeface="Arial"/>
                </a:rPr>
                <a:t>Top</a:t>
              </a:r>
              <a:endParaRPr/>
            </a:p>
            <a:p>
              <a:pPr indent="0" lvl="0" marL="0" marR="0" rtl="0" algn="ctr">
                <a:spcBef>
                  <a:spcPts val="0"/>
                </a:spcBef>
                <a:spcAft>
                  <a:spcPts val="0"/>
                </a:spcAft>
                <a:buNone/>
              </a:pPr>
              <a:r>
                <a:rPr lang="en-US" sz="1600">
                  <a:solidFill>
                    <a:schemeClr val="dk2"/>
                  </a:solidFill>
                  <a:latin typeface="Arial"/>
                  <a:ea typeface="Arial"/>
                  <a:cs typeface="Arial"/>
                  <a:sym typeface="Arial"/>
                </a:rPr>
                <a:t>Quartile</a:t>
              </a:r>
              <a:endParaRPr/>
            </a:p>
          </p:txBody>
        </p:sp>
        <p:sp>
          <p:nvSpPr>
            <p:cNvPr id="112" name="Google Shape;112;p14"/>
            <p:cNvSpPr txBox="1"/>
            <p:nvPr/>
          </p:nvSpPr>
          <p:spPr>
            <a:xfrm>
              <a:off x="2538737" y="5463292"/>
              <a:ext cx="135647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2"/>
                  </a:solidFill>
                  <a:latin typeface="Arial"/>
                  <a:ea typeface="Arial"/>
                  <a:cs typeface="Arial"/>
                  <a:sym typeface="Arial"/>
                </a:rPr>
                <a:t>Bottom</a:t>
              </a:r>
              <a:br>
                <a:rPr lang="en-US" sz="1600">
                  <a:solidFill>
                    <a:schemeClr val="dk2"/>
                  </a:solidFill>
                  <a:latin typeface="Arial"/>
                  <a:ea typeface="Arial"/>
                  <a:cs typeface="Arial"/>
                  <a:sym typeface="Arial"/>
                </a:rPr>
              </a:br>
              <a:r>
                <a:rPr lang="en-US" sz="1600">
                  <a:solidFill>
                    <a:schemeClr val="dk2"/>
                  </a:solidFill>
                  <a:latin typeface="Arial"/>
                  <a:ea typeface="Arial"/>
                  <a:cs typeface="Arial"/>
                  <a:sym typeface="Arial"/>
                </a:rPr>
                <a:t>Quartile</a:t>
              </a:r>
              <a:endParaRPr/>
            </a:p>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13" name="Google Shape;113;p14"/>
            <p:cNvSpPr txBox="1"/>
            <p:nvPr/>
          </p:nvSpPr>
          <p:spPr>
            <a:xfrm>
              <a:off x="801466" y="2217931"/>
              <a:ext cx="1089212"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2"/>
                  </a:solidFill>
                  <a:latin typeface="Arial"/>
                  <a:ea typeface="Arial"/>
                  <a:cs typeface="Arial"/>
                  <a:sym typeface="Arial"/>
                </a:rPr>
                <a:t>Top</a:t>
              </a:r>
              <a:endParaRPr/>
            </a:p>
            <a:p>
              <a:pPr indent="0" lvl="0" marL="0" marR="0" rtl="0" algn="ctr">
                <a:spcBef>
                  <a:spcPts val="0"/>
                </a:spcBef>
                <a:spcAft>
                  <a:spcPts val="0"/>
                </a:spcAft>
                <a:buNone/>
              </a:pPr>
              <a:r>
                <a:rPr lang="en-US" sz="1600">
                  <a:solidFill>
                    <a:schemeClr val="dk2"/>
                  </a:solidFill>
                  <a:latin typeface="Arial"/>
                  <a:ea typeface="Arial"/>
                  <a:cs typeface="Arial"/>
                  <a:sym typeface="Arial"/>
                </a:rPr>
                <a:t>Quartile</a:t>
              </a:r>
              <a:endParaRPr/>
            </a:p>
          </p:txBody>
        </p:sp>
        <p:sp>
          <p:nvSpPr>
            <p:cNvPr id="114" name="Google Shape;114;p14"/>
            <p:cNvSpPr txBox="1"/>
            <p:nvPr/>
          </p:nvSpPr>
          <p:spPr>
            <a:xfrm>
              <a:off x="852359" y="4118789"/>
              <a:ext cx="1089212"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2"/>
                  </a:solidFill>
                  <a:latin typeface="Arial"/>
                  <a:ea typeface="Arial"/>
                  <a:cs typeface="Arial"/>
                  <a:sym typeface="Arial"/>
                </a:rPr>
                <a:t>Bottom</a:t>
              </a:r>
              <a:br>
                <a:rPr lang="en-US" sz="1600">
                  <a:solidFill>
                    <a:schemeClr val="dk2"/>
                  </a:solidFill>
                  <a:latin typeface="Arial"/>
                  <a:ea typeface="Arial"/>
                  <a:cs typeface="Arial"/>
                  <a:sym typeface="Arial"/>
                </a:rPr>
              </a:br>
              <a:r>
                <a:rPr lang="en-US" sz="1600">
                  <a:solidFill>
                    <a:schemeClr val="dk2"/>
                  </a:solidFill>
                  <a:latin typeface="Arial"/>
                  <a:ea typeface="Arial"/>
                  <a:cs typeface="Arial"/>
                  <a:sym typeface="Arial"/>
                </a:rPr>
                <a:t>Quartile</a:t>
              </a:r>
              <a:endParaRPr/>
            </a:p>
          </p:txBody>
        </p:sp>
        <p:sp>
          <p:nvSpPr>
            <p:cNvPr id="115" name="Google Shape;115;p14"/>
            <p:cNvSpPr txBox="1"/>
            <p:nvPr/>
          </p:nvSpPr>
          <p:spPr>
            <a:xfrm>
              <a:off x="2801267" y="5926474"/>
              <a:ext cx="37430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Arial"/>
                  <a:ea typeface="Arial"/>
                  <a:cs typeface="Arial"/>
                  <a:sym typeface="Arial"/>
                </a:rPr>
                <a:t>Board Trust</a:t>
              </a:r>
              <a:endParaRPr/>
            </a:p>
          </p:txBody>
        </p:sp>
        <p:sp>
          <p:nvSpPr>
            <p:cNvPr id="116" name="Google Shape;116;p14"/>
            <p:cNvSpPr txBox="1"/>
            <p:nvPr/>
          </p:nvSpPr>
          <p:spPr>
            <a:xfrm>
              <a:off x="-872226" y="3404405"/>
              <a:ext cx="344917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Arial"/>
                  <a:ea typeface="Arial"/>
                  <a:cs typeface="Arial"/>
                  <a:sym typeface="Arial"/>
                </a:rPr>
                <a:t>ESG Score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HBS PPT Template Option 1">
  <a:themeElements>
    <a:clrScheme name="HBS">
      <a:dk1>
        <a:srgbClr val="90002A"/>
      </a:dk1>
      <a:lt1>
        <a:srgbClr val="FFFFFF"/>
      </a:lt1>
      <a:dk2>
        <a:srgbClr val="000000"/>
      </a:dk2>
      <a:lt2>
        <a:srgbClr val="C2C4C3"/>
      </a:lt2>
      <a:accent1>
        <a:srgbClr val="0073AE"/>
      </a:accent1>
      <a:accent2>
        <a:srgbClr val="3D8128"/>
      </a:accent2>
      <a:accent3>
        <a:srgbClr val="F0C01C"/>
      </a:accent3>
      <a:accent4>
        <a:srgbClr val="63522B"/>
      </a:accent4>
      <a:accent5>
        <a:srgbClr val="DC5313"/>
      </a:accent5>
      <a:accent6>
        <a:srgbClr val="5D645A"/>
      </a:accent6>
      <a:hlink>
        <a:srgbClr val="728448"/>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