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3" r:id="rId3"/>
    <p:sldMasterId id="2147483704" r:id="rId4"/>
    <p:sldMasterId id="214748370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4" name="Google Shape;25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show the title</a:t>
            </a:r>
            <a:endParaRPr/>
          </a:p>
        </p:txBody>
      </p:sp>
      <p:sp>
        <p:nvSpPr>
          <p:cNvPr id="2535" name="Google Shape;253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2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4" name="Google Shape;26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0" name="Google Shape;26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5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7" name="Google Shape;265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6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8" name="Google Shape;26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9" name="Google Shape;26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7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9" name="Google Shape;26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6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8" name="Google Shape;26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6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3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5" name="Google Shape;271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3" name="Google Shape;27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3" name="Google Shape;25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0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2" name="Google Shape;27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0" name="Google Shape;274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9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1" name="Google Shape;25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2" name="Google Shape;255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7" name="Google Shape;25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2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1" name="Google Shape;25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1" name="Google Shape;25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2" name="Google Shape;26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3" name="Google Shape;260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3" name="Google Shape;26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4" name="Google Shape;261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7" name="Google Shape;77;p2"/>
          <p:cNvSpPr txBox="1"/>
          <p:nvPr>
            <p:ph idx="2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78" name="Google Shape;78;p2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79" name="Google Shape;79;p2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2"/>
          <p:cNvSpPr/>
          <p:nvPr>
            <p:ph idx="3" type="pic"/>
          </p:nvPr>
        </p:nvSpPr>
        <p:spPr>
          <a:xfrm>
            <a:off x="6272241" y="1030147"/>
            <a:ext cx="5919758" cy="5825419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"/>
          <p:cNvSpPr txBox="1"/>
          <p:nvPr>
            <p:ph idx="4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text">
  <p:cSld name="Three column 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11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1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11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36" name="Google Shape;436;p11"/>
          <p:cNvSpPr txBox="1"/>
          <p:nvPr>
            <p:ph idx="1" type="body"/>
          </p:nvPr>
        </p:nvSpPr>
        <p:spPr>
          <a:xfrm>
            <a:off x="316357" y="1532415"/>
            <a:ext cx="11408408" cy="44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"/>
          <p:cNvSpPr/>
          <p:nvPr>
            <p:ph idx="2" type="pic"/>
          </p:nvPr>
        </p:nvSpPr>
        <p:spPr>
          <a:xfrm>
            <a:off x="1" y="1"/>
            <a:ext cx="6538648" cy="685799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9" name="Google Shape;439;p12"/>
          <p:cNvSpPr/>
          <p:nvPr/>
        </p:nvSpPr>
        <p:spPr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2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41" name="Google Shape;441;p12"/>
          <p:cNvSpPr txBox="1"/>
          <p:nvPr>
            <p:ph idx="1" type="body"/>
          </p:nvPr>
        </p:nvSpPr>
        <p:spPr>
          <a:xfrm>
            <a:off x="607255" y="616633"/>
            <a:ext cx="1260000" cy="126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•"/>
              <a:defRPr sz="200">
                <a:solidFill>
                  <a:schemeClr val="dk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–"/>
              <a:defRPr sz="2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2" name="Google Shape;442;p12"/>
          <p:cNvSpPr/>
          <p:nvPr/>
        </p:nvSpPr>
        <p:spPr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2"/>
          <p:cNvSpPr txBox="1"/>
          <p:nvPr>
            <p:ph idx="3" type="subTitle"/>
          </p:nvPr>
        </p:nvSpPr>
        <p:spPr>
          <a:xfrm>
            <a:off x="4774179" y="0"/>
            <a:ext cx="7417821" cy="68796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0000" lIns="2304000" spcFirstLastPara="1" rIns="720000" wrap="square" tIns="270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4" name="Google Shape;444;p12"/>
          <p:cNvSpPr txBox="1"/>
          <p:nvPr>
            <p:ph idx="4" type="body"/>
          </p:nvPr>
        </p:nvSpPr>
        <p:spPr>
          <a:xfrm>
            <a:off x="500063" y="5394937"/>
            <a:ext cx="2782490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5" name="Google Shape;445;p12"/>
          <p:cNvSpPr txBox="1"/>
          <p:nvPr>
            <p:ph idx="5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B">
  <p:cSld name="Section Header B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3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3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49" name="Google Shape;449;p13"/>
          <p:cNvSpPr txBox="1"/>
          <p:nvPr>
            <p:ph idx="1" type="subTitle"/>
          </p:nvPr>
        </p:nvSpPr>
        <p:spPr>
          <a:xfrm>
            <a:off x="500063" y="2487775"/>
            <a:ext cx="599929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0" name="Google Shape;450;p13"/>
          <p:cNvSpPr/>
          <p:nvPr>
            <p:ph idx="2" type="pic"/>
          </p:nvPr>
        </p:nvSpPr>
        <p:spPr>
          <a:xfrm>
            <a:off x="6499359" y="-1"/>
            <a:ext cx="5704638" cy="687966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1" name="Google Shape;451;p13"/>
          <p:cNvSpPr txBox="1"/>
          <p:nvPr>
            <p:ph idx="3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52" name="Google Shape;452;p13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453" name="Google Shape;453;p13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13"/>
          <p:cNvSpPr txBox="1"/>
          <p:nvPr>
            <p:ph idx="4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">
  <p:cSld name="Section Header C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4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4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515" name="Google Shape;515;p14"/>
          <p:cNvPicPr preferRelativeResize="0"/>
          <p:nvPr>
            <p:ph idx="2" type="pic"/>
          </p:nvPr>
        </p:nvPicPr>
        <p:blipFill/>
        <p:spPr>
          <a:xfrm>
            <a:off x="6499358" y="-1"/>
            <a:ext cx="5704638" cy="68796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grpSp>
        <p:nvGrpSpPr>
          <p:cNvPr id="516" name="Google Shape;516;p14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517" name="Google Shape;517;p14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p14"/>
          <p:cNvSpPr txBox="1"/>
          <p:nvPr>
            <p:ph idx="3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6" name="Google Shape;576;p14"/>
          <p:cNvSpPr txBox="1"/>
          <p:nvPr>
            <p:ph idx="4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and Presenter">
  <p:cSld name="Video and Presenter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5"/>
          <p:cNvSpPr txBox="1"/>
          <p:nvPr>
            <p:ph type="title"/>
          </p:nvPr>
        </p:nvSpPr>
        <p:spPr>
          <a:xfrm>
            <a:off x="1428765" y="395066"/>
            <a:ext cx="5400702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15"/>
          <p:cNvSpPr/>
          <p:nvPr>
            <p:ph idx="2" type="pic"/>
          </p:nvPr>
        </p:nvSpPr>
        <p:spPr>
          <a:xfrm>
            <a:off x="7241680" y="433468"/>
            <a:ext cx="4516849" cy="6424532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15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15"/>
          <p:cNvSpPr txBox="1"/>
          <p:nvPr>
            <p:ph idx="1" type="body"/>
          </p:nvPr>
        </p:nvSpPr>
        <p:spPr>
          <a:xfrm>
            <a:off x="316357" y="1532415"/>
            <a:ext cx="6513110" cy="445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">
  <p:cSld name="Text and Image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"/>
          <p:cNvSpPr txBox="1"/>
          <p:nvPr>
            <p:ph idx="1" type="body"/>
          </p:nvPr>
        </p:nvSpPr>
        <p:spPr>
          <a:xfrm>
            <a:off x="316357" y="1532415"/>
            <a:ext cx="6326669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16"/>
          <p:cNvSpPr/>
          <p:nvPr>
            <p:ph idx="2" type="pic"/>
          </p:nvPr>
        </p:nvSpPr>
        <p:spPr>
          <a:xfrm>
            <a:off x="6929159" y="433469"/>
            <a:ext cx="4829371" cy="57390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85" name="Google Shape;585;p16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16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6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6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wo images">
  <p:cSld name="Text and two images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7"/>
          <p:cNvSpPr txBox="1"/>
          <p:nvPr>
            <p:ph idx="1" type="body"/>
          </p:nvPr>
        </p:nvSpPr>
        <p:spPr>
          <a:xfrm>
            <a:off x="316357" y="1532415"/>
            <a:ext cx="6326669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591" name="Google Shape;591;p17"/>
          <p:cNvSpPr/>
          <p:nvPr>
            <p:ph idx="2" type="pic"/>
          </p:nvPr>
        </p:nvSpPr>
        <p:spPr>
          <a:xfrm>
            <a:off x="6929160" y="433470"/>
            <a:ext cx="4829370" cy="278970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92" name="Google Shape;592;p17"/>
          <p:cNvSpPr/>
          <p:nvPr>
            <p:ph idx="3" type="pic"/>
          </p:nvPr>
        </p:nvSpPr>
        <p:spPr>
          <a:xfrm>
            <a:off x="6929159" y="3385373"/>
            <a:ext cx="4829371" cy="27871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93" name="Google Shape;593;p17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17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17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17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hree images">
  <p:cSld name="Text and three images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8"/>
          <p:cNvSpPr/>
          <p:nvPr>
            <p:ph idx="2" type="pic"/>
          </p:nvPr>
        </p:nvSpPr>
        <p:spPr>
          <a:xfrm>
            <a:off x="6929159" y="3385373"/>
            <a:ext cx="4829371" cy="27871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99" name="Google Shape;599;p18"/>
          <p:cNvSpPr txBox="1"/>
          <p:nvPr>
            <p:ph idx="1" type="body"/>
          </p:nvPr>
        </p:nvSpPr>
        <p:spPr>
          <a:xfrm>
            <a:off x="316357" y="1532415"/>
            <a:ext cx="6326669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600" name="Google Shape;600;p18"/>
          <p:cNvSpPr/>
          <p:nvPr>
            <p:ph idx="3" type="pic"/>
          </p:nvPr>
        </p:nvSpPr>
        <p:spPr>
          <a:xfrm>
            <a:off x="6929160" y="433469"/>
            <a:ext cx="2340000" cy="278970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01" name="Google Shape;601;p18"/>
          <p:cNvSpPr/>
          <p:nvPr>
            <p:ph idx="4" type="pic"/>
          </p:nvPr>
        </p:nvSpPr>
        <p:spPr>
          <a:xfrm>
            <a:off x="9465648" y="433469"/>
            <a:ext cx="2292882" cy="278970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02" name="Google Shape;602;p18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18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4" name="Google Shape;604;p18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8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our images">
  <p:cSld name="Text and four images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9"/>
          <p:cNvSpPr/>
          <p:nvPr>
            <p:ph idx="2" type="pic"/>
          </p:nvPr>
        </p:nvSpPr>
        <p:spPr>
          <a:xfrm>
            <a:off x="6929159" y="3385373"/>
            <a:ext cx="4829371" cy="27871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08" name="Google Shape;608;p19"/>
          <p:cNvSpPr/>
          <p:nvPr>
            <p:ph idx="3" type="pic"/>
          </p:nvPr>
        </p:nvSpPr>
        <p:spPr>
          <a:xfrm>
            <a:off x="6929160" y="433469"/>
            <a:ext cx="2340000" cy="278970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09" name="Google Shape;609;p19"/>
          <p:cNvSpPr txBox="1"/>
          <p:nvPr>
            <p:ph idx="1" type="body"/>
          </p:nvPr>
        </p:nvSpPr>
        <p:spPr>
          <a:xfrm>
            <a:off x="316357" y="1532415"/>
            <a:ext cx="6326669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610" name="Google Shape;610;p19"/>
          <p:cNvSpPr/>
          <p:nvPr>
            <p:ph idx="4" type="pic"/>
          </p:nvPr>
        </p:nvSpPr>
        <p:spPr>
          <a:xfrm>
            <a:off x="9456458" y="433469"/>
            <a:ext cx="2302072" cy="133183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1" name="Google Shape;611;p19"/>
          <p:cNvSpPr/>
          <p:nvPr>
            <p:ph idx="5" type="pic"/>
          </p:nvPr>
        </p:nvSpPr>
        <p:spPr>
          <a:xfrm>
            <a:off x="9456458" y="1953366"/>
            <a:ext cx="2302072" cy="127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2" name="Google Shape;612;p19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19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19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19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image">
  <p:cSld name="One image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0"/>
          <p:cNvSpPr/>
          <p:nvPr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0"/>
          <p:cNvSpPr/>
          <p:nvPr>
            <p:ph idx="2" type="pic"/>
          </p:nvPr>
        </p:nvSpPr>
        <p:spPr>
          <a:xfrm>
            <a:off x="433470" y="433470"/>
            <a:ext cx="11325062" cy="599106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9" name="Google Shape;619;p20"/>
          <p:cNvSpPr txBox="1"/>
          <p:nvPr>
            <p:ph idx="1" type="body"/>
          </p:nvPr>
        </p:nvSpPr>
        <p:spPr>
          <a:xfrm>
            <a:off x="433470" y="433470"/>
            <a:ext cx="720000" cy="72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•"/>
              <a:defRPr sz="200">
                <a:solidFill>
                  <a:schemeClr val="dk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–"/>
              <a:defRPr sz="2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0" name="Google Shape;620;p20"/>
          <p:cNvSpPr txBox="1"/>
          <p:nvPr>
            <p:ph idx="3" type="body"/>
          </p:nvPr>
        </p:nvSpPr>
        <p:spPr>
          <a:xfrm>
            <a:off x="2313784" y="2007045"/>
            <a:ext cx="2965787" cy="826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1" name="Google Shape;621;p20"/>
          <p:cNvSpPr txBox="1"/>
          <p:nvPr>
            <p:ph idx="4" type="body"/>
          </p:nvPr>
        </p:nvSpPr>
        <p:spPr>
          <a:xfrm>
            <a:off x="6945656" y="2007045"/>
            <a:ext cx="2965787" cy="826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2" name="Google Shape;142;p3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1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24" name="Google Shape;624;p21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Discovery">
  <p:cSld name="Title Slide-Discovery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3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3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93" name="Google Shape;693;p23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694" name="Google Shape;694;p23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23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3214" l="-79795" r="-79795" t="-4321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3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4" name="Google Shape;754;p23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Fluidity">
  <p:cSld name="Title Slide-Fluidity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4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4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758" name="Google Shape;758;p24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759" name="Google Shape;759;p24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7" name="Google Shape;817;p24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2301" l="-59422" r="-32306" t="-594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4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9" name="Google Shape;819;p24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Strength">
  <p:cSld name="Title Slide-Strength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5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5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823" name="Google Shape;823;p25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824" name="Google Shape;824;p25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2" name="Google Shape;882;p25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3070" l="-32407" r="-52938" t="-4227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25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4" name="Google Shape;884;p25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Structure">
  <p:cSld name="Title Slide-Structure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6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6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888" name="Google Shape;888;p26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889" name="Google Shape;889;p26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26"/>
          <p:cNvGrpSpPr/>
          <p:nvPr/>
        </p:nvGrpSpPr>
        <p:grpSpPr>
          <a:xfrm>
            <a:off x="6276611" y="3462916"/>
            <a:ext cx="5911492" cy="3388593"/>
            <a:chOff x="109275" y="60819225"/>
            <a:chExt cx="147787300" cy="84714825"/>
          </a:xfrm>
        </p:grpSpPr>
        <p:sp>
          <p:nvSpPr>
            <p:cNvPr id="948" name="Google Shape;948;p26"/>
            <p:cNvSpPr/>
            <p:nvPr/>
          </p:nvSpPr>
          <p:spPr>
            <a:xfrm>
              <a:off x="109275" y="625794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109275" y="662528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109275" y="699263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9275" y="608192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109275" y="644926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109275" y="681661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109275" y="718395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109275" y="73623925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109275" y="77297375"/>
              <a:ext cx="147787300" cy="201400"/>
            </a:xfrm>
            <a:custGeom>
              <a:rect b="b" l="l" r="r" t="t"/>
              <a:pathLst>
                <a:path extrusionOk="0" h="8056" w="5911492">
                  <a:moveTo>
                    <a:pt x="0" y="0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109275" y="80970825"/>
              <a:ext cx="147787300" cy="201400"/>
            </a:xfrm>
            <a:custGeom>
              <a:rect b="b" l="l" r="r" t="t"/>
              <a:pathLst>
                <a:path extrusionOk="0" h="8056" w="5911492">
                  <a:moveTo>
                    <a:pt x="0" y="0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109275" y="84644250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7"/>
                  </a:lnTo>
                  <a:lnTo>
                    <a:pt x="5911491" y="805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109275" y="88317700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7"/>
                  </a:lnTo>
                  <a:lnTo>
                    <a:pt x="5911491" y="805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109275" y="91991150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109275" y="95664600"/>
              <a:ext cx="147787300" cy="201400"/>
            </a:xfrm>
            <a:custGeom>
              <a:rect b="b" l="l" r="r" t="t"/>
              <a:pathLst>
                <a:path extrusionOk="0" h="8056" w="5911492">
                  <a:moveTo>
                    <a:pt x="0" y="0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109275" y="99338050"/>
              <a:ext cx="147787300" cy="193350"/>
            </a:xfrm>
            <a:custGeom>
              <a:rect b="b" l="l" r="r" t="t"/>
              <a:pathLst>
                <a:path extrusionOk="0" h="7734" w="5911492">
                  <a:moveTo>
                    <a:pt x="0" y="0"/>
                  </a:moveTo>
                  <a:lnTo>
                    <a:pt x="0" y="7734"/>
                  </a:lnTo>
                  <a:lnTo>
                    <a:pt x="5911491" y="7734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109275" y="103011500"/>
              <a:ext cx="147787300" cy="193350"/>
            </a:xfrm>
            <a:custGeom>
              <a:rect b="b" l="l" r="r" t="t"/>
              <a:pathLst>
                <a:path extrusionOk="0" h="7734" w="5911492">
                  <a:moveTo>
                    <a:pt x="0" y="0"/>
                  </a:moveTo>
                  <a:lnTo>
                    <a:pt x="0" y="7734"/>
                  </a:lnTo>
                  <a:lnTo>
                    <a:pt x="5911491" y="7734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109275" y="106684950"/>
              <a:ext cx="147787300" cy="193350"/>
            </a:xfrm>
            <a:custGeom>
              <a:rect b="b" l="l" r="r" t="t"/>
              <a:pathLst>
                <a:path extrusionOk="0" h="7734" w="5911492">
                  <a:moveTo>
                    <a:pt x="0" y="0"/>
                  </a:moveTo>
                  <a:lnTo>
                    <a:pt x="0" y="7734"/>
                  </a:lnTo>
                  <a:lnTo>
                    <a:pt x="5911491" y="7734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109275" y="1103463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109275" y="11401975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109275" y="1176932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109275" y="1213666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109275" y="1250400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109275" y="1287135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109275" y="1323869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109275" y="1360604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109275" y="1397338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109275" y="14340730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109275" y="7553315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109275" y="7920660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109275" y="8288005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109275" y="865534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109275" y="902269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109275" y="939003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109275" y="975738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109275" y="1012472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109275" y="1049207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109275" y="1085941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109275" y="11226760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109275" y="11594105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109275" y="1196145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109275" y="12328795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109275" y="1269614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109275" y="1306348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109275" y="1343082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109275" y="1379817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1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109275" y="1416551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109275" y="1453286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5" name="Google Shape;995;p26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6" name="Google Shape;996;p26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Community">
  <p:cSld name="Title Slide-Community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7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27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00" name="Google Shape;1000;p27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1001" name="Google Shape;1001;p27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9" name="Google Shape;1059;p27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410" l="-28852" r="-6491" t="-329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27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1" name="Google Shape;1061;p27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Knowledge">
  <p:cSld name="Title Slide-Knowledge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8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28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65" name="Google Shape;1065;p28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1066" name="Google Shape;1066;p28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8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8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8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8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8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8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4" name="Google Shape;1124;p28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410" l="-28852" r="-6491" t="-329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28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6" name="Google Shape;1126;p28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Learning">
  <p:cSld name="Title Slide-Learning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9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9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30" name="Google Shape;1130;p29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1131" name="Google Shape;1131;p29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9" name="Google Shape;1189;p29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8768" l="-74009" r="-74012" t="-3876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29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1" name="Google Shape;1191;p29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Movement">
  <p:cSld name="Title Slide-Movement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30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30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95" name="Google Shape;1195;p30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1196" name="Google Shape;1196;p30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4" name="Google Shape;1254;p30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6265" l="-34593" r="-34593" t="-1626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30"/>
          <p:cNvSpPr txBox="1"/>
          <p:nvPr>
            <p:ph idx="2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6" name="Google Shape;1256;p30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Discovery">
  <p:cSld name="Title Slide B-Discovery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3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31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260" name="Google Shape;1260;p31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261" name="Google Shape;1261;p31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1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1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1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1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1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1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1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1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1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9" name="Google Shape;1319;p31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3214" l="-79795" r="-79795" t="-4321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31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1" name="Google Shape;1321;p31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4"/>
          <p:cNvPicPr preferRelativeResize="0"/>
          <p:nvPr>
            <p:ph idx="2" type="pic"/>
          </p:nvPr>
        </p:nvPicPr>
        <p:blipFill/>
        <p:spPr>
          <a:xfrm>
            <a:off x="6272241" y="1030147"/>
            <a:ext cx="5919758" cy="58254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48" name="Google Shape;148;p4"/>
          <p:cNvSpPr txBox="1"/>
          <p:nvPr>
            <p:ph idx="1" type="subTitle"/>
          </p:nvPr>
        </p:nvSpPr>
        <p:spPr>
          <a:xfrm>
            <a:off x="500063" y="3522183"/>
            <a:ext cx="4772203" cy="122763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0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9" name="Google Shape;149;p4"/>
          <p:cNvSpPr txBox="1"/>
          <p:nvPr/>
        </p:nvSpPr>
        <p:spPr>
          <a:xfrm>
            <a:off x="514871" y="2525876"/>
            <a:ext cx="3164224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/>
          </a:p>
        </p:txBody>
      </p:sp>
      <p:sp>
        <p:nvSpPr>
          <p:cNvPr id="150" name="Google Shape;150;p4"/>
          <p:cNvSpPr txBox="1"/>
          <p:nvPr>
            <p:ph idx="3" type="body"/>
          </p:nvPr>
        </p:nvSpPr>
        <p:spPr>
          <a:xfrm>
            <a:off x="500063" y="5394937"/>
            <a:ext cx="477220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1" name="Google Shape;151;p4"/>
          <p:cNvSpPr txBox="1"/>
          <p:nvPr>
            <p:ph idx="4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52" name="Google Shape;152;p4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153" name="Google Shape;153;p4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Fluidity">
  <p:cSld name="Title Slide B-Fluidity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32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32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325" name="Google Shape;1325;p32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326" name="Google Shape;1326;p32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4" name="Google Shape;1384;p32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2301" l="-59422" r="-32306" t="-594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32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6" name="Google Shape;1386;p32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Strength">
  <p:cSld name="Title Slide B-Strength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3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33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390" name="Google Shape;1390;p33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391" name="Google Shape;1391;p33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9" name="Google Shape;1449;p33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3070" l="-32407" r="-52938" t="-4227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33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1" name="Google Shape;1451;p33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Structure">
  <p:cSld name="Title Slide B-Structur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4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34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455" name="Google Shape;1455;p34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456" name="Google Shape;1456;p34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4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4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4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4" name="Google Shape;1514;p34"/>
          <p:cNvGrpSpPr/>
          <p:nvPr/>
        </p:nvGrpSpPr>
        <p:grpSpPr>
          <a:xfrm>
            <a:off x="6276611" y="3462916"/>
            <a:ext cx="5911492" cy="3388593"/>
            <a:chOff x="109275" y="60819225"/>
            <a:chExt cx="147787300" cy="84714825"/>
          </a:xfrm>
        </p:grpSpPr>
        <p:sp>
          <p:nvSpPr>
            <p:cNvPr id="1515" name="Google Shape;1515;p34"/>
            <p:cNvSpPr/>
            <p:nvPr/>
          </p:nvSpPr>
          <p:spPr>
            <a:xfrm>
              <a:off x="109275" y="625794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109275" y="662528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109275" y="699263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109275" y="608192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4"/>
            <p:cNvSpPr/>
            <p:nvPr/>
          </p:nvSpPr>
          <p:spPr>
            <a:xfrm>
              <a:off x="109275" y="644926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109275" y="681661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109275" y="718395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109275" y="73623925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109275" y="77297375"/>
              <a:ext cx="147787300" cy="201400"/>
            </a:xfrm>
            <a:custGeom>
              <a:rect b="b" l="l" r="r" t="t"/>
              <a:pathLst>
                <a:path extrusionOk="0" h="8056" w="5911492">
                  <a:moveTo>
                    <a:pt x="0" y="0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109275" y="80970825"/>
              <a:ext cx="147787300" cy="201400"/>
            </a:xfrm>
            <a:custGeom>
              <a:rect b="b" l="l" r="r" t="t"/>
              <a:pathLst>
                <a:path extrusionOk="0" h="8056" w="5911492">
                  <a:moveTo>
                    <a:pt x="0" y="0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109275" y="84644250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7"/>
                  </a:lnTo>
                  <a:lnTo>
                    <a:pt x="5911491" y="805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109275" y="88317700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7"/>
                  </a:lnTo>
                  <a:lnTo>
                    <a:pt x="5911491" y="805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109275" y="91991150"/>
              <a:ext cx="147787300" cy="201425"/>
            </a:xfrm>
            <a:custGeom>
              <a:rect b="b" l="l" r="r" t="t"/>
              <a:pathLst>
                <a:path extrusionOk="0" h="8057" w="5911492">
                  <a:moveTo>
                    <a:pt x="0" y="1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109275" y="95664600"/>
              <a:ext cx="147787300" cy="201400"/>
            </a:xfrm>
            <a:custGeom>
              <a:rect b="b" l="l" r="r" t="t"/>
              <a:pathLst>
                <a:path extrusionOk="0" h="8056" w="5911492">
                  <a:moveTo>
                    <a:pt x="0" y="0"/>
                  </a:moveTo>
                  <a:lnTo>
                    <a:pt x="0" y="8056"/>
                  </a:lnTo>
                  <a:lnTo>
                    <a:pt x="5911491" y="8056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109275" y="99338050"/>
              <a:ext cx="147787300" cy="193350"/>
            </a:xfrm>
            <a:custGeom>
              <a:rect b="b" l="l" r="r" t="t"/>
              <a:pathLst>
                <a:path extrusionOk="0" h="7734" w="5911492">
                  <a:moveTo>
                    <a:pt x="0" y="0"/>
                  </a:moveTo>
                  <a:lnTo>
                    <a:pt x="0" y="7734"/>
                  </a:lnTo>
                  <a:lnTo>
                    <a:pt x="5911491" y="7734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109275" y="103011500"/>
              <a:ext cx="147787300" cy="193350"/>
            </a:xfrm>
            <a:custGeom>
              <a:rect b="b" l="l" r="r" t="t"/>
              <a:pathLst>
                <a:path extrusionOk="0" h="7734" w="5911492">
                  <a:moveTo>
                    <a:pt x="0" y="0"/>
                  </a:moveTo>
                  <a:lnTo>
                    <a:pt x="0" y="7734"/>
                  </a:lnTo>
                  <a:lnTo>
                    <a:pt x="5911491" y="7734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109275" y="106684950"/>
              <a:ext cx="147787300" cy="193350"/>
            </a:xfrm>
            <a:custGeom>
              <a:rect b="b" l="l" r="r" t="t"/>
              <a:pathLst>
                <a:path extrusionOk="0" h="7734" w="5911492">
                  <a:moveTo>
                    <a:pt x="0" y="0"/>
                  </a:moveTo>
                  <a:lnTo>
                    <a:pt x="0" y="7734"/>
                  </a:lnTo>
                  <a:lnTo>
                    <a:pt x="5911491" y="7734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109275" y="1103463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109275" y="11401975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109275" y="1176932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109275" y="1213666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109275" y="1250400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109275" y="1287135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109275" y="1323869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109275" y="1360604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109275" y="1397338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109275" y="14340730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109275" y="7553315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109275" y="7920660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109275" y="8288005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109275" y="865534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109275" y="902269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109275" y="939003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109275" y="975738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109275" y="1012472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109275" y="1049207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109275" y="1085941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109275" y="11226760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109275" y="115941050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109275" y="1196145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109275" y="12328795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109275" y="126961400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109275" y="13063482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109275" y="134308275"/>
              <a:ext cx="147787300" cy="205450"/>
            </a:xfrm>
            <a:custGeom>
              <a:rect b="b" l="l" r="r" t="t"/>
              <a:pathLst>
                <a:path extrusionOk="0" h="8218" w="5911492">
                  <a:moveTo>
                    <a:pt x="0" y="1"/>
                  </a:moveTo>
                  <a:lnTo>
                    <a:pt x="0" y="8218"/>
                  </a:lnTo>
                  <a:lnTo>
                    <a:pt x="5911491" y="8218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109275" y="1379817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1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109275" y="14165517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109275" y="145328625"/>
              <a:ext cx="147787300" cy="205425"/>
            </a:xfrm>
            <a:custGeom>
              <a:rect b="b" l="l" r="r" t="t"/>
              <a:pathLst>
                <a:path extrusionOk="0" h="8217" w="5911492">
                  <a:moveTo>
                    <a:pt x="0" y="0"/>
                  </a:moveTo>
                  <a:lnTo>
                    <a:pt x="0" y="8217"/>
                  </a:lnTo>
                  <a:lnTo>
                    <a:pt x="5911491" y="8217"/>
                  </a:lnTo>
                  <a:lnTo>
                    <a:pt x="5911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2" name="Google Shape;1562;p34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3" name="Google Shape;1563;p34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Community">
  <p:cSld name="Title Slide B-Community"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35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35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567" name="Google Shape;1567;p35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568" name="Google Shape;1568;p35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6" name="Google Shape;1626;p35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410" l="-28852" r="-6491" t="-329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35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28" name="Google Shape;1628;p35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Knowledge">
  <p:cSld name="Title Slide B-Knowledge"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36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36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632" name="Google Shape;1632;p36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633" name="Google Shape;1633;p36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36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6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1" name="Google Shape;1691;p36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8768" l="-74009" r="-74012" t="-3876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36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3" name="Google Shape;1693;p36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Learning">
  <p:cSld name="Title Slide B-Learning"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37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37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697" name="Google Shape;1697;p37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698" name="Google Shape;1698;p37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7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6" name="Google Shape;1756;p37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8768" l="-74009" r="-74012" t="-3876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7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58" name="Google Shape;1758;p37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Movement">
  <p:cSld name="Title Slide B-Movement"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38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38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762" name="Google Shape;1762;p38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763" name="Google Shape;1763;p38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8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8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8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8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8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8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8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8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8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8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8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8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8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8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8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8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8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8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8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8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38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38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8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1" name="Google Shape;1821;p38"/>
          <p:cNvSpPr/>
          <p:nvPr/>
        </p:nvSpPr>
        <p:spPr>
          <a:xfrm>
            <a:off x="6272240" y="1030147"/>
            <a:ext cx="5919758" cy="5825419"/>
          </a:xfrm>
          <a:custGeom>
            <a:rect b="b" l="l" r="r" t="t"/>
            <a:pathLst>
              <a:path extrusionOk="0" h="5825419" w="5919758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6265" l="-34593" r="-34593" t="-1626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38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3" name="Google Shape;1823;p38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Discovery">
  <p:cSld name="Section Header C-Discovery"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39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39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827" name="Google Shape;1827;p39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1828" name="Google Shape;1828;p39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6" name="Google Shape;1886;p39"/>
          <p:cNvSpPr/>
          <p:nvPr/>
        </p:nvSpPr>
        <p:spPr>
          <a:xfrm>
            <a:off x="6499358" y="-1"/>
            <a:ext cx="5704638" cy="6879660"/>
          </a:xfrm>
          <a:custGeom>
            <a:rect b="b" l="l" r="r" t="t"/>
            <a:pathLst>
              <a:path extrusionOk="0" h="6879660" w="5704638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6689" l="-60926" r="-107566" t="-3064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39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8" name="Google Shape;1888;p39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Fluidity">
  <p:cSld name="Section Header C-Fluidity"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40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40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892" name="Google Shape;1892;p40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1893" name="Google Shape;1893;p40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1" name="Google Shape;1951;p40"/>
          <p:cNvSpPr/>
          <p:nvPr/>
        </p:nvSpPr>
        <p:spPr>
          <a:xfrm>
            <a:off x="6499358" y="-1"/>
            <a:ext cx="5704638" cy="6879660"/>
          </a:xfrm>
          <a:custGeom>
            <a:rect b="b" l="l" r="r" t="t"/>
            <a:pathLst>
              <a:path extrusionOk="0" h="6879660" w="5704638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6689" l="-122099" r="-54319" t="-3529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40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3" name="Google Shape;1953;p40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Strength">
  <p:cSld name="Section Header C-Strength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4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41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957" name="Google Shape;1957;p41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1958" name="Google Shape;1958;p41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6" name="Google Shape;2016;p41"/>
          <p:cNvSpPr/>
          <p:nvPr/>
        </p:nvSpPr>
        <p:spPr>
          <a:xfrm>
            <a:off x="6499358" y="-1"/>
            <a:ext cx="5704638" cy="6879660"/>
          </a:xfrm>
          <a:custGeom>
            <a:rect b="b" l="l" r="r" t="t"/>
            <a:pathLst>
              <a:path extrusionOk="0" h="6879660" w="5704638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6374" l="-55177" r="-67663" t="-4028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41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18" name="Google Shape;2018;p41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 Slide B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4" name="Google Shape;214;p5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5" name="Google Shape;215;p5"/>
          <p:cNvSpPr/>
          <p:nvPr>
            <p:ph idx="3" type="pic"/>
          </p:nvPr>
        </p:nvSpPr>
        <p:spPr>
          <a:xfrm>
            <a:off x="6272241" y="1030147"/>
            <a:ext cx="5919758" cy="5825419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6" name="Google Shape;216;p5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217" name="Google Shape;217;p5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5"/>
          <p:cNvSpPr txBox="1"/>
          <p:nvPr>
            <p:ph idx="4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Structure">
  <p:cSld name="Section Header C-Structure"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42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42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022" name="Google Shape;2022;p42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2023" name="Google Shape;2023;p42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2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42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2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1" name="Google Shape;2081;p42"/>
          <p:cNvGrpSpPr/>
          <p:nvPr/>
        </p:nvGrpSpPr>
        <p:grpSpPr>
          <a:xfrm>
            <a:off x="6503570" y="2873033"/>
            <a:ext cx="5696672" cy="4001835"/>
            <a:chOff x="105300" y="71825850"/>
            <a:chExt cx="142416800" cy="100045875"/>
          </a:xfrm>
        </p:grpSpPr>
        <p:sp>
          <p:nvSpPr>
            <p:cNvPr id="2082" name="Google Shape;2082;p42"/>
            <p:cNvSpPr/>
            <p:nvPr/>
          </p:nvSpPr>
          <p:spPr>
            <a:xfrm>
              <a:off x="105300" y="7390457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2"/>
            <p:cNvSpPr/>
            <p:nvPr/>
          </p:nvSpPr>
          <p:spPr>
            <a:xfrm>
              <a:off x="105300" y="7824282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2"/>
            <p:cNvSpPr/>
            <p:nvPr/>
          </p:nvSpPr>
          <p:spPr>
            <a:xfrm>
              <a:off x="105300" y="8258105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2"/>
            <p:cNvSpPr/>
            <p:nvPr/>
          </p:nvSpPr>
          <p:spPr>
            <a:xfrm>
              <a:off x="105300" y="71825850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2"/>
            <p:cNvSpPr/>
            <p:nvPr/>
          </p:nvSpPr>
          <p:spPr>
            <a:xfrm>
              <a:off x="105300" y="7616407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2"/>
            <p:cNvSpPr/>
            <p:nvPr/>
          </p:nvSpPr>
          <p:spPr>
            <a:xfrm>
              <a:off x="105300" y="8050232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2"/>
            <p:cNvSpPr/>
            <p:nvPr/>
          </p:nvSpPr>
          <p:spPr>
            <a:xfrm>
              <a:off x="105300" y="8484055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2"/>
            <p:cNvSpPr/>
            <p:nvPr/>
          </p:nvSpPr>
          <p:spPr>
            <a:xfrm>
              <a:off x="105300" y="86947850"/>
              <a:ext cx="142416800" cy="237850"/>
            </a:xfrm>
            <a:custGeom>
              <a:rect b="b" l="l" r="r" t="t"/>
              <a:pathLst>
                <a:path extrusionOk="0" h="9514" w="5696672">
                  <a:moveTo>
                    <a:pt x="0" y="0"/>
                  </a:moveTo>
                  <a:lnTo>
                    <a:pt x="0" y="9514"/>
                  </a:lnTo>
                  <a:lnTo>
                    <a:pt x="5696672" y="951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2"/>
            <p:cNvSpPr/>
            <p:nvPr/>
          </p:nvSpPr>
          <p:spPr>
            <a:xfrm>
              <a:off x="105300" y="91286075"/>
              <a:ext cx="142416800" cy="237850"/>
            </a:xfrm>
            <a:custGeom>
              <a:rect b="b" l="l" r="r" t="t"/>
              <a:pathLst>
                <a:path extrusionOk="0" h="9514" w="5696672">
                  <a:moveTo>
                    <a:pt x="0" y="1"/>
                  </a:moveTo>
                  <a:lnTo>
                    <a:pt x="0" y="9514"/>
                  </a:lnTo>
                  <a:lnTo>
                    <a:pt x="5696672" y="9514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2"/>
            <p:cNvSpPr/>
            <p:nvPr/>
          </p:nvSpPr>
          <p:spPr>
            <a:xfrm>
              <a:off x="105300" y="95624325"/>
              <a:ext cx="142416800" cy="237850"/>
            </a:xfrm>
            <a:custGeom>
              <a:rect b="b" l="l" r="r" t="t"/>
              <a:pathLst>
                <a:path extrusionOk="0" h="9514" w="5696672">
                  <a:moveTo>
                    <a:pt x="0" y="0"/>
                  </a:moveTo>
                  <a:lnTo>
                    <a:pt x="0" y="9514"/>
                  </a:lnTo>
                  <a:lnTo>
                    <a:pt x="5696672" y="951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2"/>
            <p:cNvSpPr/>
            <p:nvPr/>
          </p:nvSpPr>
          <p:spPr>
            <a:xfrm>
              <a:off x="105300" y="99962550"/>
              <a:ext cx="142416800" cy="237875"/>
            </a:xfrm>
            <a:custGeom>
              <a:rect b="b" l="l" r="r" t="t"/>
              <a:pathLst>
                <a:path extrusionOk="0" h="9515" w="5696672">
                  <a:moveTo>
                    <a:pt x="0" y="1"/>
                  </a:moveTo>
                  <a:lnTo>
                    <a:pt x="0" y="9514"/>
                  </a:lnTo>
                  <a:lnTo>
                    <a:pt x="5696672" y="9514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2"/>
            <p:cNvSpPr/>
            <p:nvPr/>
          </p:nvSpPr>
          <p:spPr>
            <a:xfrm>
              <a:off x="105300" y="104300800"/>
              <a:ext cx="142416800" cy="237850"/>
            </a:xfrm>
            <a:custGeom>
              <a:rect b="b" l="l" r="r" t="t"/>
              <a:pathLst>
                <a:path extrusionOk="0" h="9514" w="5696672">
                  <a:moveTo>
                    <a:pt x="0" y="0"/>
                  </a:moveTo>
                  <a:lnTo>
                    <a:pt x="0" y="9514"/>
                  </a:lnTo>
                  <a:lnTo>
                    <a:pt x="5696672" y="951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2"/>
            <p:cNvSpPr/>
            <p:nvPr/>
          </p:nvSpPr>
          <p:spPr>
            <a:xfrm>
              <a:off x="105300" y="108639025"/>
              <a:ext cx="142416800" cy="237850"/>
            </a:xfrm>
            <a:custGeom>
              <a:rect b="b" l="l" r="r" t="t"/>
              <a:pathLst>
                <a:path extrusionOk="0" h="9514" w="5696672">
                  <a:moveTo>
                    <a:pt x="0" y="1"/>
                  </a:moveTo>
                  <a:lnTo>
                    <a:pt x="0" y="9514"/>
                  </a:lnTo>
                  <a:lnTo>
                    <a:pt x="5696672" y="9514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2"/>
            <p:cNvSpPr/>
            <p:nvPr/>
          </p:nvSpPr>
          <p:spPr>
            <a:xfrm>
              <a:off x="105300" y="112977275"/>
              <a:ext cx="142416800" cy="237850"/>
            </a:xfrm>
            <a:custGeom>
              <a:rect b="b" l="l" r="r" t="t"/>
              <a:pathLst>
                <a:path extrusionOk="0" h="9514" w="5696672">
                  <a:moveTo>
                    <a:pt x="0" y="0"/>
                  </a:moveTo>
                  <a:lnTo>
                    <a:pt x="0" y="9514"/>
                  </a:lnTo>
                  <a:lnTo>
                    <a:pt x="5696672" y="951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105300" y="117315500"/>
              <a:ext cx="142416800" cy="228350"/>
            </a:xfrm>
            <a:custGeom>
              <a:rect b="b" l="l" r="r" t="t"/>
              <a:pathLst>
                <a:path extrusionOk="0" h="9134" w="5696672">
                  <a:moveTo>
                    <a:pt x="0" y="1"/>
                  </a:moveTo>
                  <a:lnTo>
                    <a:pt x="0" y="9134"/>
                  </a:lnTo>
                  <a:lnTo>
                    <a:pt x="5696672" y="9134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105300" y="121653750"/>
              <a:ext cx="142416800" cy="228350"/>
            </a:xfrm>
            <a:custGeom>
              <a:rect b="b" l="l" r="r" t="t"/>
              <a:pathLst>
                <a:path extrusionOk="0" h="9134" w="5696672">
                  <a:moveTo>
                    <a:pt x="0" y="0"/>
                  </a:moveTo>
                  <a:lnTo>
                    <a:pt x="0" y="9134"/>
                  </a:lnTo>
                  <a:lnTo>
                    <a:pt x="5696672" y="913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105300" y="125991975"/>
              <a:ext cx="142416800" cy="228350"/>
            </a:xfrm>
            <a:custGeom>
              <a:rect b="b" l="l" r="r" t="t"/>
              <a:pathLst>
                <a:path extrusionOk="0" h="9134" w="5696672">
                  <a:moveTo>
                    <a:pt x="0" y="1"/>
                  </a:moveTo>
                  <a:lnTo>
                    <a:pt x="0" y="9134"/>
                  </a:lnTo>
                  <a:lnTo>
                    <a:pt x="5696672" y="9134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105300" y="13031595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2"/>
            <p:cNvSpPr/>
            <p:nvPr/>
          </p:nvSpPr>
          <p:spPr>
            <a:xfrm>
              <a:off x="105300" y="134654200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2"/>
            <p:cNvSpPr/>
            <p:nvPr/>
          </p:nvSpPr>
          <p:spPr>
            <a:xfrm>
              <a:off x="105300" y="13899242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2"/>
            <p:cNvSpPr/>
            <p:nvPr/>
          </p:nvSpPr>
          <p:spPr>
            <a:xfrm>
              <a:off x="105300" y="14333067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105300" y="14766890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105300" y="152007150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105300" y="15634537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2"/>
            <p:cNvSpPr/>
            <p:nvPr/>
          </p:nvSpPr>
          <p:spPr>
            <a:xfrm>
              <a:off x="105300" y="16068362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2"/>
            <p:cNvSpPr/>
            <p:nvPr/>
          </p:nvSpPr>
          <p:spPr>
            <a:xfrm>
              <a:off x="105300" y="16502185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105300" y="169360100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2"/>
            <p:cNvSpPr/>
            <p:nvPr/>
          </p:nvSpPr>
          <p:spPr>
            <a:xfrm>
              <a:off x="105300" y="8920257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2"/>
            <p:cNvSpPr/>
            <p:nvPr/>
          </p:nvSpPr>
          <p:spPr>
            <a:xfrm>
              <a:off x="105300" y="9354082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105300" y="9787905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2"/>
            <p:cNvSpPr/>
            <p:nvPr/>
          </p:nvSpPr>
          <p:spPr>
            <a:xfrm>
              <a:off x="105300" y="10221730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2"/>
            <p:cNvSpPr/>
            <p:nvPr/>
          </p:nvSpPr>
          <p:spPr>
            <a:xfrm>
              <a:off x="105300" y="10655552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105300" y="11089377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105300" y="11523202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105300" y="11957025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105300" y="123908500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105300" y="12824672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2"/>
            <p:cNvSpPr/>
            <p:nvPr/>
          </p:nvSpPr>
          <p:spPr>
            <a:xfrm>
              <a:off x="105300" y="13258497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105300" y="13692320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105300" y="141261450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105300" y="14559967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105300" y="14993792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2"/>
            <p:cNvSpPr/>
            <p:nvPr/>
          </p:nvSpPr>
          <p:spPr>
            <a:xfrm>
              <a:off x="105300" y="15427615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2"/>
            <p:cNvSpPr/>
            <p:nvPr/>
          </p:nvSpPr>
          <p:spPr>
            <a:xfrm>
              <a:off x="105300" y="158614400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105300" y="162952625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105300" y="167290875"/>
              <a:ext cx="142416800" cy="242600"/>
            </a:xfrm>
            <a:custGeom>
              <a:rect b="b" l="l" r="r" t="t"/>
              <a:pathLst>
                <a:path extrusionOk="0" h="9704" w="5696672">
                  <a:moveTo>
                    <a:pt x="0" y="0"/>
                  </a:moveTo>
                  <a:lnTo>
                    <a:pt x="0" y="9704"/>
                  </a:lnTo>
                  <a:lnTo>
                    <a:pt x="5696672" y="9704"/>
                  </a:lnTo>
                  <a:lnTo>
                    <a:pt x="5696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105300" y="171629100"/>
              <a:ext cx="142416800" cy="242625"/>
            </a:xfrm>
            <a:custGeom>
              <a:rect b="b" l="l" r="r" t="t"/>
              <a:pathLst>
                <a:path extrusionOk="0" h="9705" w="5696672">
                  <a:moveTo>
                    <a:pt x="0" y="1"/>
                  </a:moveTo>
                  <a:lnTo>
                    <a:pt x="0" y="9705"/>
                  </a:lnTo>
                  <a:lnTo>
                    <a:pt x="5696672" y="9705"/>
                  </a:lnTo>
                  <a:lnTo>
                    <a:pt x="56966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B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9" name="Google Shape;2129;p42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30" name="Google Shape;2130;p42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Community">
  <p:cSld name="Section Header C-Community">
    <p:spTree>
      <p:nvGrpSpPr>
        <p:cNvPr id="213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43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43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134" name="Google Shape;2134;p43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2135" name="Google Shape;2135;p43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3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3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3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3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43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43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3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3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43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43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3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3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3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3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3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3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3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3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3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3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3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3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3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3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3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3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3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3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3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3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3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3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3" name="Google Shape;2193;p43"/>
          <p:cNvSpPr/>
          <p:nvPr/>
        </p:nvSpPr>
        <p:spPr>
          <a:xfrm>
            <a:off x="6499358" y="-1"/>
            <a:ext cx="5704638" cy="6879660"/>
          </a:xfrm>
          <a:custGeom>
            <a:rect b="b" l="l" r="r" t="t"/>
            <a:pathLst>
              <a:path extrusionOk="0" h="6879660" w="5704638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565" l="-37081" r="-54820" t="-1207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43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95" name="Google Shape;2195;p43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Knowledge">
  <p:cSld name="Section Header C-Knowledge"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44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44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199" name="Google Shape;2199;p44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2200" name="Google Shape;2200;p44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4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4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4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4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4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4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4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4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4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4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4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4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4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4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4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4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4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4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4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4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4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4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4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4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4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4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4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4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44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4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4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4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4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4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4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4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4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4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4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4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4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4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4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4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44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4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4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4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4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4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4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4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8" name="Google Shape;2258;p44"/>
          <p:cNvSpPr/>
          <p:nvPr/>
        </p:nvSpPr>
        <p:spPr>
          <a:xfrm>
            <a:off x="6499358" y="-1"/>
            <a:ext cx="5704638" cy="6879660"/>
          </a:xfrm>
          <a:custGeom>
            <a:rect b="b" l="l" r="r" t="t"/>
            <a:pathLst>
              <a:path extrusionOk="0" h="6879660" w="5704638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325" l="-30011" r="-48013" t="-1287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44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0" name="Google Shape;2260;p44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Learning">
  <p:cSld name="Section Header C-Learning"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45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45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264" name="Google Shape;2264;p45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2265" name="Google Shape;2265;p45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5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5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5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5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5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5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5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5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3" name="Google Shape;2323;p45"/>
          <p:cNvSpPr/>
          <p:nvPr/>
        </p:nvSpPr>
        <p:spPr>
          <a:xfrm>
            <a:off x="6499358" y="-1"/>
            <a:ext cx="5704638" cy="6879660"/>
          </a:xfrm>
          <a:custGeom>
            <a:rect b="b" l="l" r="r" t="t"/>
            <a:pathLst>
              <a:path extrusionOk="0" h="6879660" w="5704638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0280" l="-53570" r="-76929" t="-1758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45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5" name="Google Shape;2325;p45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-Movement">
  <p:cSld name="Section Header C-Movement"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46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46"/>
          <p:cNvSpPr txBox="1"/>
          <p:nvPr>
            <p:ph idx="1" type="subTitle"/>
          </p:nvPr>
        </p:nvSpPr>
        <p:spPr>
          <a:xfrm>
            <a:off x="500063" y="2487775"/>
            <a:ext cx="5999291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329" name="Google Shape;2329;p46"/>
          <p:cNvGrpSpPr/>
          <p:nvPr/>
        </p:nvGrpSpPr>
        <p:grpSpPr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2330" name="Google Shape;2330;p46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8" name="Google Shape;2388;p46"/>
          <p:cNvSpPr/>
          <p:nvPr/>
        </p:nvSpPr>
        <p:spPr>
          <a:xfrm>
            <a:off x="6499358" y="-1"/>
            <a:ext cx="5704638" cy="6879660"/>
          </a:xfrm>
          <a:custGeom>
            <a:rect b="b" l="l" r="r" t="t"/>
            <a:pathLst>
              <a:path extrusionOk="0" h="6879660" w="5704638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8812" l="-39966" r="-35866" t="-358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9" name="Google Shape;2389;p46"/>
          <p:cNvSpPr txBox="1"/>
          <p:nvPr>
            <p:ph idx="2" type="body"/>
          </p:nvPr>
        </p:nvSpPr>
        <p:spPr>
          <a:xfrm>
            <a:off x="500062" y="5394937"/>
            <a:ext cx="477220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90" name="Google Shape;2390;p46"/>
          <p:cNvSpPr txBox="1"/>
          <p:nvPr>
            <p:ph idx="3" type="body"/>
          </p:nvPr>
        </p:nvSpPr>
        <p:spPr>
          <a:xfrm>
            <a:off x="607255" y="53389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8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9" name="Google Shape;2459;p48"/>
          <p:cNvSpPr txBox="1"/>
          <p:nvPr>
            <p:ph idx="1" type="body"/>
          </p:nvPr>
        </p:nvSpPr>
        <p:spPr>
          <a:xfrm>
            <a:off x="316358" y="1532415"/>
            <a:ext cx="11408407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460" name="Google Shape;2460;p48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1" name="Google Shape;2461;p48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p48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49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5" name="Google Shape;2465;p49"/>
          <p:cNvSpPr txBox="1"/>
          <p:nvPr>
            <p:ph idx="1" type="body"/>
          </p:nvPr>
        </p:nvSpPr>
        <p:spPr>
          <a:xfrm>
            <a:off x="316358" y="1532415"/>
            <a:ext cx="5400000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466" name="Google Shape;2466;p49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p49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8" name="Google Shape;2468;p49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469" name="Google Shape;2469;p49"/>
          <p:cNvSpPr txBox="1"/>
          <p:nvPr>
            <p:ph idx="2" type="body"/>
          </p:nvPr>
        </p:nvSpPr>
        <p:spPr>
          <a:xfrm>
            <a:off x="6313741" y="1532415"/>
            <a:ext cx="5400000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">
  <p:cSld name="Two column text"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50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2" name="Google Shape;2472;p50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3" name="Google Shape;2473;p50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4" name="Google Shape;2474;p50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475" name="Google Shape;2475;p50"/>
          <p:cNvSpPr txBox="1"/>
          <p:nvPr>
            <p:ph idx="1" type="body"/>
          </p:nvPr>
        </p:nvSpPr>
        <p:spPr>
          <a:xfrm>
            <a:off x="316358" y="1532415"/>
            <a:ext cx="11408407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text">
  <p:cSld name="Three column text">
    <p:spTree>
      <p:nvGrpSpPr>
        <p:cNvPr id="2476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51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8" name="Google Shape;2478;p51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9" name="Google Shape;2479;p51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0" name="Google Shape;2480;p51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481" name="Google Shape;2481;p51"/>
          <p:cNvSpPr txBox="1"/>
          <p:nvPr>
            <p:ph idx="1" type="body"/>
          </p:nvPr>
        </p:nvSpPr>
        <p:spPr>
          <a:xfrm>
            <a:off x="316358" y="1532415"/>
            <a:ext cx="11408407" cy="44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and Presenter">
  <p:cSld name="Video and Presenter"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52"/>
          <p:cNvSpPr txBox="1"/>
          <p:nvPr>
            <p:ph idx="1" type="body"/>
          </p:nvPr>
        </p:nvSpPr>
        <p:spPr>
          <a:xfrm>
            <a:off x="316357" y="1532415"/>
            <a:ext cx="7559430" cy="59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484" name="Google Shape;2484;p52"/>
          <p:cNvSpPr txBox="1"/>
          <p:nvPr>
            <p:ph type="title"/>
          </p:nvPr>
        </p:nvSpPr>
        <p:spPr>
          <a:xfrm>
            <a:off x="1428765" y="395066"/>
            <a:ext cx="6447022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5" name="Google Shape;2485;p52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p52"/>
          <p:cNvSpPr/>
          <p:nvPr>
            <p:ph idx="2" type="pic"/>
          </p:nvPr>
        </p:nvSpPr>
        <p:spPr>
          <a:xfrm>
            <a:off x="8136900" y="433468"/>
            <a:ext cx="3621629" cy="5739039"/>
          </a:xfrm>
          <a:prstGeom prst="rect">
            <a:avLst/>
          </a:prstGeom>
          <a:noFill/>
          <a:ln>
            <a:noFill/>
          </a:ln>
        </p:spPr>
      </p:sp>
      <p:sp>
        <p:nvSpPr>
          <p:cNvPr id="2487" name="Google Shape;2487;p52"/>
          <p:cNvSpPr/>
          <p:nvPr>
            <p:ph idx="3" type="media"/>
          </p:nvPr>
        </p:nvSpPr>
        <p:spPr>
          <a:xfrm>
            <a:off x="433469" y="2124868"/>
            <a:ext cx="7442318" cy="404763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8" name="Google Shape;2488;p52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9" name="Google Shape;2489;p52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 Slide C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/>
          <p:nvPr>
            <p:ph idx="2" type="pic"/>
          </p:nvPr>
        </p:nvSpPr>
        <p:spPr>
          <a:xfrm>
            <a:off x="1" y="1"/>
            <a:ext cx="12204000" cy="685799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8" name="Google Shape;278;p6"/>
          <p:cNvSpPr txBox="1"/>
          <p:nvPr>
            <p:ph idx="1" type="subTitle"/>
          </p:nvPr>
        </p:nvSpPr>
        <p:spPr>
          <a:xfrm>
            <a:off x="0" y="0"/>
            <a:ext cx="5729283" cy="6857998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576000" spcFirstLastPara="1" rIns="1404000" wrap="square" tIns="2484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9" name="Google Shape;279;p6"/>
          <p:cNvSpPr txBox="1"/>
          <p:nvPr>
            <p:ph idx="3" type="body"/>
          </p:nvPr>
        </p:nvSpPr>
        <p:spPr>
          <a:xfrm>
            <a:off x="607255" y="616633"/>
            <a:ext cx="1440000" cy="144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•"/>
              <a:defRPr sz="200">
                <a:solidFill>
                  <a:schemeClr val="dk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–"/>
              <a:defRPr sz="2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" name="Google Shape;280;p6"/>
          <p:cNvSpPr txBox="1"/>
          <p:nvPr>
            <p:ph idx="4" type="body"/>
          </p:nvPr>
        </p:nvSpPr>
        <p:spPr>
          <a:xfrm>
            <a:off x="500063" y="5265337"/>
            <a:ext cx="3567112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1" name="Google Shape;281;p6"/>
          <p:cNvSpPr txBox="1"/>
          <p:nvPr>
            <p:ph idx="5" type="body"/>
          </p:nvPr>
        </p:nvSpPr>
        <p:spPr>
          <a:xfrm>
            <a:off x="607255" y="5209360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">
  <p:cSld name="Text and Image">
    <p:spTree>
      <p:nvGrpSpPr>
        <p:cNvPr id="2490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53"/>
          <p:cNvSpPr txBox="1"/>
          <p:nvPr>
            <p:ph idx="1" type="body"/>
          </p:nvPr>
        </p:nvSpPr>
        <p:spPr>
          <a:xfrm>
            <a:off x="316359" y="1532415"/>
            <a:ext cx="6326668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492" name="Google Shape;2492;p53"/>
          <p:cNvSpPr/>
          <p:nvPr>
            <p:ph idx="2" type="pic"/>
          </p:nvPr>
        </p:nvSpPr>
        <p:spPr>
          <a:xfrm>
            <a:off x="6929159" y="433469"/>
            <a:ext cx="4829371" cy="573903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93" name="Google Shape;2493;p53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p53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5" name="Google Shape;2495;p53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6" name="Google Shape;2496;p53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wo images">
  <p:cSld name="Text and two images"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54"/>
          <p:cNvSpPr txBox="1"/>
          <p:nvPr>
            <p:ph idx="1" type="body"/>
          </p:nvPr>
        </p:nvSpPr>
        <p:spPr>
          <a:xfrm>
            <a:off x="316359" y="1532415"/>
            <a:ext cx="6326668" cy="3894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499" name="Google Shape;2499;p54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0" name="Google Shape;2500;p54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1" name="Google Shape;2501;p54"/>
          <p:cNvSpPr/>
          <p:nvPr>
            <p:ph idx="2" type="pic"/>
          </p:nvPr>
        </p:nvSpPr>
        <p:spPr>
          <a:xfrm>
            <a:off x="6929160" y="433470"/>
            <a:ext cx="4829370" cy="278970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02" name="Google Shape;2502;p54"/>
          <p:cNvSpPr/>
          <p:nvPr>
            <p:ph idx="3" type="pic"/>
          </p:nvPr>
        </p:nvSpPr>
        <p:spPr>
          <a:xfrm>
            <a:off x="6929159" y="3385373"/>
            <a:ext cx="4829371" cy="27871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03" name="Google Shape;2503;p54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4" name="Google Shape;2504;p54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hree images">
  <p:cSld name="Text and three images"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55"/>
          <p:cNvSpPr txBox="1"/>
          <p:nvPr>
            <p:ph idx="1" type="body"/>
          </p:nvPr>
        </p:nvSpPr>
        <p:spPr>
          <a:xfrm>
            <a:off x="316359" y="1532415"/>
            <a:ext cx="6326668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507" name="Google Shape;2507;p55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8" name="Google Shape;2508;p55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9" name="Google Shape;2509;p55"/>
          <p:cNvSpPr/>
          <p:nvPr>
            <p:ph idx="2" type="pic"/>
          </p:nvPr>
        </p:nvSpPr>
        <p:spPr>
          <a:xfrm>
            <a:off x="6929159" y="3385373"/>
            <a:ext cx="4829371" cy="27871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10" name="Google Shape;2510;p55"/>
          <p:cNvSpPr/>
          <p:nvPr>
            <p:ph idx="3" type="pic"/>
          </p:nvPr>
        </p:nvSpPr>
        <p:spPr>
          <a:xfrm>
            <a:off x="6929160" y="433469"/>
            <a:ext cx="2340000" cy="278970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11" name="Google Shape;2511;p55"/>
          <p:cNvSpPr/>
          <p:nvPr>
            <p:ph idx="4" type="pic"/>
          </p:nvPr>
        </p:nvSpPr>
        <p:spPr>
          <a:xfrm>
            <a:off x="9465648" y="433469"/>
            <a:ext cx="2292882" cy="278970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12" name="Google Shape;2512;p55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3" name="Google Shape;2513;p55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our images">
  <p:cSld name="Text and four images"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56"/>
          <p:cNvSpPr txBox="1"/>
          <p:nvPr>
            <p:ph idx="1" type="body"/>
          </p:nvPr>
        </p:nvSpPr>
        <p:spPr>
          <a:xfrm>
            <a:off x="316359" y="1532415"/>
            <a:ext cx="6326668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516" name="Google Shape;2516;p56"/>
          <p:cNvSpPr txBox="1"/>
          <p:nvPr>
            <p:ph type="title"/>
          </p:nvPr>
        </p:nvSpPr>
        <p:spPr>
          <a:xfrm>
            <a:off x="1428765" y="395066"/>
            <a:ext cx="5214261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7" name="Google Shape;2517;p56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8" name="Google Shape;2518;p56"/>
          <p:cNvSpPr/>
          <p:nvPr>
            <p:ph idx="2" type="pic"/>
          </p:nvPr>
        </p:nvSpPr>
        <p:spPr>
          <a:xfrm>
            <a:off x="6929159" y="3385373"/>
            <a:ext cx="4829371" cy="278712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19" name="Google Shape;2519;p56"/>
          <p:cNvSpPr/>
          <p:nvPr>
            <p:ph idx="3" type="pic"/>
          </p:nvPr>
        </p:nvSpPr>
        <p:spPr>
          <a:xfrm>
            <a:off x="6929160" y="433469"/>
            <a:ext cx="2340000" cy="278970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20" name="Google Shape;2520;p56"/>
          <p:cNvSpPr/>
          <p:nvPr>
            <p:ph idx="4" type="pic"/>
          </p:nvPr>
        </p:nvSpPr>
        <p:spPr>
          <a:xfrm>
            <a:off x="9456458" y="433469"/>
            <a:ext cx="2302072" cy="133183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21" name="Google Shape;2521;p56"/>
          <p:cNvSpPr/>
          <p:nvPr>
            <p:ph idx="5" type="pic"/>
          </p:nvPr>
        </p:nvSpPr>
        <p:spPr>
          <a:xfrm>
            <a:off x="9456458" y="1953366"/>
            <a:ext cx="2302072" cy="127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22" name="Google Shape;2522;p56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3" name="Google Shape;2523;p56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image">
  <p:cSld name="One image"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57"/>
          <p:cNvSpPr/>
          <p:nvPr>
            <p:ph idx="2" type="pic"/>
          </p:nvPr>
        </p:nvSpPr>
        <p:spPr>
          <a:xfrm>
            <a:off x="433470" y="433470"/>
            <a:ext cx="11325062" cy="599106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26" name="Google Shape;2526;p57"/>
          <p:cNvSpPr txBox="1"/>
          <p:nvPr>
            <p:ph idx="1" type="body"/>
          </p:nvPr>
        </p:nvSpPr>
        <p:spPr>
          <a:xfrm>
            <a:off x="433470" y="433470"/>
            <a:ext cx="720000" cy="72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•"/>
              <a:defRPr sz="200">
                <a:solidFill>
                  <a:schemeClr val="dk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Char char="–"/>
              <a:defRPr sz="2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27" name="Google Shape;2527;p57"/>
          <p:cNvSpPr txBox="1"/>
          <p:nvPr>
            <p:ph idx="3" type="body"/>
          </p:nvPr>
        </p:nvSpPr>
        <p:spPr>
          <a:xfrm>
            <a:off x="2313784" y="2007045"/>
            <a:ext cx="2965787" cy="826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28" name="Google Shape;2528;p57"/>
          <p:cNvSpPr txBox="1"/>
          <p:nvPr>
            <p:ph idx="4" type="body"/>
          </p:nvPr>
        </p:nvSpPr>
        <p:spPr>
          <a:xfrm>
            <a:off x="6945656" y="2007045"/>
            <a:ext cx="2965787" cy="826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529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58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31" name="Google Shape;2531;p58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partner">
  <p:cSld name="Title Slide-partner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5" name="Google Shape;285;p7"/>
          <p:cNvSpPr txBox="1"/>
          <p:nvPr>
            <p:ph idx="2" type="body"/>
          </p:nvPr>
        </p:nvSpPr>
        <p:spPr>
          <a:xfrm>
            <a:off x="2494666" y="686883"/>
            <a:ext cx="3765573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86" name="Google Shape;286;p7"/>
          <p:cNvGrpSpPr/>
          <p:nvPr/>
        </p:nvGrpSpPr>
        <p:grpSpPr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287" name="Google Shape;287;p7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7"/>
          <p:cNvSpPr/>
          <p:nvPr>
            <p:ph idx="3" type="pic"/>
          </p:nvPr>
        </p:nvSpPr>
        <p:spPr>
          <a:xfrm>
            <a:off x="6272241" y="1030147"/>
            <a:ext cx="5919758" cy="5825419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7"/>
          <p:cNvSpPr/>
          <p:nvPr>
            <p:ph idx="4" type="pic"/>
          </p:nvPr>
        </p:nvSpPr>
        <p:spPr>
          <a:xfrm>
            <a:off x="500062" y="5410200"/>
            <a:ext cx="1939655" cy="923925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7"/>
          <p:cNvSpPr/>
          <p:nvPr>
            <p:ph idx="5" type="pic"/>
          </p:nvPr>
        </p:nvSpPr>
        <p:spPr>
          <a:xfrm>
            <a:off x="2601859" y="5410200"/>
            <a:ext cx="1939655" cy="923925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7"/>
          <p:cNvSpPr/>
          <p:nvPr>
            <p:ph idx="6" type="pic"/>
          </p:nvPr>
        </p:nvSpPr>
        <p:spPr>
          <a:xfrm>
            <a:off x="4703656" y="5410200"/>
            <a:ext cx="1939655" cy="923925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7"/>
          <p:cNvSpPr txBox="1"/>
          <p:nvPr>
            <p:ph idx="7" type="body"/>
          </p:nvPr>
        </p:nvSpPr>
        <p:spPr>
          <a:xfrm>
            <a:off x="2601859" y="630906"/>
            <a:ext cx="288000" cy="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-partner">
  <p:cSld name="Title Slide B-partner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 txBox="1"/>
          <p:nvPr>
            <p:ph idx="1" type="subTitle"/>
          </p:nvPr>
        </p:nvSpPr>
        <p:spPr>
          <a:xfrm>
            <a:off x="500063" y="2487775"/>
            <a:ext cx="4772203" cy="227293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b="1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b="1"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53" name="Google Shape;353;p8"/>
          <p:cNvSpPr/>
          <p:nvPr>
            <p:ph idx="2" type="pic"/>
          </p:nvPr>
        </p:nvSpPr>
        <p:spPr>
          <a:xfrm>
            <a:off x="6272241" y="1030147"/>
            <a:ext cx="5919758" cy="5825419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54" name="Google Shape;354;p8"/>
          <p:cNvGrpSpPr/>
          <p:nvPr/>
        </p:nvGrpSpPr>
        <p:grpSpPr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355" name="Google Shape;355;p8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8"/>
          <p:cNvSpPr/>
          <p:nvPr>
            <p:ph idx="3" type="pic"/>
          </p:nvPr>
        </p:nvSpPr>
        <p:spPr>
          <a:xfrm>
            <a:off x="500062" y="5410200"/>
            <a:ext cx="1939655" cy="923925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8"/>
          <p:cNvSpPr/>
          <p:nvPr>
            <p:ph idx="4" type="pic"/>
          </p:nvPr>
        </p:nvSpPr>
        <p:spPr>
          <a:xfrm>
            <a:off x="2601859" y="5410200"/>
            <a:ext cx="1939655" cy="923925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8"/>
          <p:cNvSpPr/>
          <p:nvPr>
            <p:ph idx="5" type="pic"/>
          </p:nvPr>
        </p:nvSpPr>
        <p:spPr>
          <a:xfrm>
            <a:off x="4703656" y="5410200"/>
            <a:ext cx="1939655" cy="923925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8"/>
          <p:cNvSpPr txBox="1"/>
          <p:nvPr>
            <p:ph idx="6" type="body"/>
          </p:nvPr>
        </p:nvSpPr>
        <p:spPr>
          <a:xfrm>
            <a:off x="2494666" y="686883"/>
            <a:ext cx="3776837" cy="70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7" name="Google Shape;417;p8"/>
          <p:cNvSpPr txBox="1"/>
          <p:nvPr>
            <p:ph idx="7" type="body"/>
          </p:nvPr>
        </p:nvSpPr>
        <p:spPr>
          <a:xfrm>
            <a:off x="2601859" y="630906"/>
            <a:ext cx="288000" cy="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1pPr>
            <a:lvl2pPr indent="-241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•"/>
              <a:defRPr sz="200">
                <a:solidFill>
                  <a:schemeClr val="accent2"/>
                </a:solidFill>
              </a:defRPr>
            </a:lvl2pPr>
            <a:lvl3pPr indent="-241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"/>
              <a:buChar char="–"/>
              <a:defRPr sz="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"/>
              <a:buNone/>
              <a:defRPr sz="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"/>
              <a:buNone/>
              <a:defRPr sz="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obj">
  <p:cSld name="OBJEC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9"/>
          <p:cNvSpPr txBox="1"/>
          <p:nvPr>
            <p:ph idx="1" type="body"/>
          </p:nvPr>
        </p:nvSpPr>
        <p:spPr>
          <a:xfrm>
            <a:off x="316357" y="1532415"/>
            <a:ext cx="5400000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421" name="Google Shape;421;p9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9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9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24" name="Google Shape;424;p9"/>
          <p:cNvSpPr txBox="1"/>
          <p:nvPr>
            <p:ph idx="2" type="body"/>
          </p:nvPr>
        </p:nvSpPr>
        <p:spPr>
          <a:xfrm>
            <a:off x="6324765" y="1532415"/>
            <a:ext cx="5400000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">
  <p:cSld name="Two column tex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10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10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10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30" name="Google Shape;430;p10"/>
          <p:cNvSpPr txBox="1"/>
          <p:nvPr>
            <p:ph idx="1" type="body"/>
          </p:nvPr>
        </p:nvSpPr>
        <p:spPr>
          <a:xfrm>
            <a:off x="316357" y="1532415"/>
            <a:ext cx="11408408" cy="445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b="1" i="0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433469" y="432000"/>
            <a:ext cx="718160" cy="720000"/>
            <a:chOff x="2864" y="1181"/>
            <a:chExt cx="1952" cy="1957"/>
          </a:xfrm>
        </p:grpSpPr>
        <p:sp>
          <p:nvSpPr>
            <p:cNvPr id="16" name="Google Shape;16;p1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2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b="1" i="0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7" name="Google Shape;627;p22"/>
          <p:cNvSpPr txBox="1"/>
          <p:nvPr>
            <p:ph idx="1" type="body"/>
          </p:nvPr>
        </p:nvSpPr>
        <p:spPr>
          <a:xfrm>
            <a:off x="316358" y="1532415"/>
            <a:ext cx="11408407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22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22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22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grpSp>
        <p:nvGrpSpPr>
          <p:cNvPr id="631" name="Google Shape;631;p22"/>
          <p:cNvGrpSpPr/>
          <p:nvPr/>
        </p:nvGrpSpPr>
        <p:grpSpPr>
          <a:xfrm>
            <a:off x="433469" y="432000"/>
            <a:ext cx="718160" cy="720000"/>
            <a:chOff x="2864" y="1181"/>
            <a:chExt cx="1952" cy="1957"/>
          </a:xfrm>
        </p:grpSpPr>
        <p:sp>
          <p:nvSpPr>
            <p:cNvPr id="632" name="Google Shape;632;p22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47"/>
          <p:cNvSpPr/>
          <p:nvPr/>
        </p:nvSpPr>
        <p:spPr>
          <a:xfrm>
            <a:off x="6097" y="0"/>
            <a:ext cx="6433456" cy="2650285"/>
          </a:xfrm>
          <a:custGeom>
            <a:rect b="b" l="l" r="r" t="t"/>
            <a:pathLst>
              <a:path extrusionOk="0" h="2650285" w="6433456">
                <a:moveTo>
                  <a:pt x="0" y="0"/>
                </a:moveTo>
                <a:lnTo>
                  <a:pt x="6185409" y="0"/>
                </a:lnTo>
                <a:lnTo>
                  <a:pt x="6433456" y="924909"/>
                </a:lnTo>
                <a:lnTo>
                  <a:pt x="0" y="2650285"/>
                </a:lnTo>
                <a:lnTo>
                  <a:pt x="0" y="0"/>
                </a:lnTo>
                <a:close/>
              </a:path>
            </a:pathLst>
          </a:custGeom>
          <a:solidFill>
            <a:srgbClr val="D7EBE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3" name="Google Shape;2393;p47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b="1" i="0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94" name="Google Shape;2394;p47"/>
          <p:cNvSpPr txBox="1"/>
          <p:nvPr>
            <p:ph idx="1" type="body"/>
          </p:nvPr>
        </p:nvSpPr>
        <p:spPr>
          <a:xfrm>
            <a:off x="316358" y="1532415"/>
            <a:ext cx="11408407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5" name="Google Shape;2395;p47"/>
          <p:cNvSpPr txBox="1"/>
          <p:nvPr>
            <p:ph idx="10" type="dt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6" name="Google Shape;2396;p47"/>
          <p:cNvSpPr txBox="1"/>
          <p:nvPr>
            <p:ph idx="11" type="ftr"/>
          </p:nvPr>
        </p:nvSpPr>
        <p:spPr>
          <a:xfrm>
            <a:off x="1428765" y="6172501"/>
            <a:ext cx="69230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7" name="Google Shape;2397;p47"/>
          <p:cNvSpPr txBox="1"/>
          <p:nvPr>
            <p:ph idx="12" type="sldNum"/>
          </p:nvPr>
        </p:nvSpPr>
        <p:spPr>
          <a:xfrm>
            <a:off x="10960060" y="6172501"/>
            <a:ext cx="753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grpSp>
        <p:nvGrpSpPr>
          <p:cNvPr id="2398" name="Google Shape;2398;p47"/>
          <p:cNvGrpSpPr/>
          <p:nvPr/>
        </p:nvGrpSpPr>
        <p:grpSpPr>
          <a:xfrm>
            <a:off x="433469" y="432000"/>
            <a:ext cx="718160" cy="720000"/>
            <a:chOff x="2864" y="1181"/>
            <a:chExt cx="1952" cy="1957"/>
          </a:xfrm>
        </p:grpSpPr>
        <p:sp>
          <p:nvSpPr>
            <p:cNvPr id="2399" name="Google Shape;2399;p47"/>
            <p:cNvSpPr/>
            <p:nvPr/>
          </p:nvSpPr>
          <p:spPr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2865" y="1181"/>
              <a:ext cx="1950" cy="195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3091" y="2463"/>
              <a:ext cx="90" cy="109"/>
            </a:xfrm>
            <a:custGeom>
              <a:rect b="b" l="l" r="r" t="t"/>
              <a:pathLst>
                <a:path extrusionOk="0" h="160" w="132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3187" y="2465"/>
              <a:ext cx="111" cy="107"/>
            </a:xfrm>
            <a:custGeom>
              <a:rect b="b" l="l" r="r" t="t"/>
              <a:pathLst>
                <a:path extrusionOk="0" h="157" w="164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3312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3433" y="2465"/>
              <a:ext cx="106" cy="109"/>
            </a:xfrm>
            <a:custGeom>
              <a:rect b="b" l="l" r="r" t="t"/>
              <a:pathLst>
                <a:path extrusionOk="0" h="160" w="156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3553" y="2463"/>
              <a:ext cx="114" cy="110"/>
            </a:xfrm>
            <a:custGeom>
              <a:rect b="b" l="l" r="r" t="t"/>
              <a:pathLst>
                <a:path extrusionOk="0" h="162" w="168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3686" y="2465"/>
              <a:ext cx="38" cy="107"/>
            </a:xfrm>
            <a:custGeom>
              <a:rect b="b" l="l" r="r" t="t"/>
              <a:pathLst>
                <a:path extrusionOk="0" h="157" w="56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3730" y="2465"/>
              <a:ext cx="112" cy="109"/>
            </a:xfrm>
            <a:custGeom>
              <a:rect b="b" l="l" r="r" t="t"/>
              <a:pathLst>
                <a:path extrusionOk="0" h="160" w="166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7"/>
            <p:cNvSpPr/>
            <p:nvPr/>
          </p:nvSpPr>
          <p:spPr>
            <a:xfrm>
              <a:off x="3848" y="2464"/>
              <a:ext cx="64" cy="108"/>
            </a:xfrm>
            <a:custGeom>
              <a:rect b="b" l="l" r="r" t="t"/>
              <a:pathLst>
                <a:path extrusionOk="0" h="160" w="94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7"/>
            <p:cNvSpPr/>
            <p:nvPr/>
          </p:nvSpPr>
          <p:spPr>
            <a:xfrm>
              <a:off x="3930" y="2465"/>
              <a:ext cx="107" cy="107"/>
            </a:xfrm>
            <a:custGeom>
              <a:rect b="b" l="l" r="r" t="t"/>
              <a:pathLst>
                <a:path extrusionOk="0" h="157" w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4040" y="2463"/>
              <a:ext cx="55" cy="111"/>
            </a:xfrm>
            <a:custGeom>
              <a:rect b="b" l="l" r="r" t="t"/>
              <a:pathLst>
                <a:path extrusionOk="0" h="163" w="81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4117" y="2465"/>
              <a:ext cx="37" cy="107"/>
            </a:xfrm>
            <a:custGeom>
              <a:rect b="b" l="l" r="r" t="t"/>
              <a:pathLst>
                <a:path extrusionOk="0" h="157" w="55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4164" y="2463"/>
              <a:ext cx="89" cy="109"/>
            </a:xfrm>
            <a:custGeom>
              <a:rect b="b" l="l" r="r" t="t"/>
              <a:pathLst>
                <a:path extrusionOk="0" h="160" w="132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4258" y="2465"/>
              <a:ext cx="102" cy="107"/>
            </a:xfrm>
            <a:custGeom>
              <a:rect b="b" l="l" r="r" t="t"/>
              <a:pathLst>
                <a:path extrusionOk="0" h="157" w="151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4406" y="2463"/>
              <a:ext cx="111" cy="111"/>
            </a:xfrm>
            <a:custGeom>
              <a:rect b="b" l="l" r="r" t="t"/>
              <a:pathLst>
                <a:path extrusionOk="0" h="163" w="164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4530" y="2464"/>
              <a:ext cx="62" cy="108"/>
            </a:xfrm>
            <a:custGeom>
              <a:rect b="b" l="l" r="r" t="t"/>
              <a:pathLst>
                <a:path extrusionOk="0" h="159" w="92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3091" y="2736"/>
              <a:ext cx="222" cy="168"/>
            </a:xfrm>
            <a:custGeom>
              <a:rect b="b" l="l" r="r" t="t"/>
              <a:pathLst>
                <a:path extrusionOk="0" h="247" w="32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7"/>
            <p:cNvSpPr/>
            <p:nvPr/>
          </p:nvSpPr>
          <p:spPr>
            <a:xfrm>
              <a:off x="3324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7"/>
            <p:cNvSpPr/>
            <p:nvPr/>
          </p:nvSpPr>
          <p:spPr>
            <a:xfrm>
              <a:off x="3460" y="2740"/>
              <a:ext cx="114" cy="164"/>
            </a:xfrm>
            <a:custGeom>
              <a:rect b="b" l="l" r="r" t="t"/>
              <a:pathLst>
                <a:path extrusionOk="0" h="241" w="167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3589" y="2740"/>
              <a:ext cx="124" cy="164"/>
            </a:xfrm>
            <a:custGeom>
              <a:rect b="b" l="l" r="r" t="t"/>
              <a:pathLst>
                <a:path extrusionOk="0" h="241" w="183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3734" y="2738"/>
              <a:ext cx="176" cy="169"/>
            </a:xfrm>
            <a:custGeom>
              <a:rect b="b" l="l" r="r" t="t"/>
              <a:pathLst>
                <a:path extrusionOk="0" h="249" w="25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3925" y="2740"/>
              <a:ext cx="172" cy="167"/>
            </a:xfrm>
            <a:custGeom>
              <a:rect b="b" l="l" r="r" t="t"/>
              <a:pathLst>
                <a:path extrusionOk="0" h="245" w="254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4116" y="2740"/>
              <a:ext cx="170" cy="164"/>
            </a:xfrm>
            <a:custGeom>
              <a:rect b="b" l="l" r="r" t="t"/>
              <a:pathLst>
                <a:path extrusionOk="0" h="241" w="25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4290" y="2737"/>
              <a:ext cx="180" cy="169"/>
            </a:xfrm>
            <a:custGeom>
              <a:rect b="b" l="l" r="r" t="t"/>
              <a:pathLst>
                <a:path extrusionOk="0" h="249" w="266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4480" y="2739"/>
              <a:ext cx="109" cy="165"/>
            </a:xfrm>
            <a:custGeom>
              <a:rect b="b" l="l" r="r" t="t"/>
              <a:pathLst>
                <a:path extrusionOk="0" h="243" w="161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3433" y="1396"/>
              <a:ext cx="862" cy="953"/>
            </a:xfrm>
            <a:custGeom>
              <a:rect b="b" l="l" r="r" t="t"/>
              <a:pathLst>
                <a:path extrusionOk="0" h="1401" w="127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429" y="1389"/>
              <a:ext cx="874" cy="964"/>
            </a:xfrm>
            <a:custGeom>
              <a:rect b="b" l="l" r="r" t="t"/>
              <a:pathLst>
                <a:path extrusionOk="0" h="1419" w="1290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3372" y="2167"/>
              <a:ext cx="82" cy="78"/>
            </a:xfrm>
            <a:custGeom>
              <a:rect b="b" l="l" r="r" t="t"/>
              <a:pathLst>
                <a:path extrusionOk="0" h="115" w="121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7"/>
            <p:cNvSpPr/>
            <p:nvPr/>
          </p:nvSpPr>
          <p:spPr>
            <a:xfrm>
              <a:off x="4222" y="2172"/>
              <a:ext cx="81" cy="75"/>
            </a:xfrm>
            <a:custGeom>
              <a:rect b="b" l="l" r="r" t="t"/>
              <a:pathLst>
                <a:path extrusionOk="0" h="111" w="120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7"/>
            <p:cNvSpPr/>
            <p:nvPr/>
          </p:nvSpPr>
          <p:spPr>
            <a:xfrm>
              <a:off x="3269" y="2086"/>
              <a:ext cx="185" cy="119"/>
            </a:xfrm>
            <a:custGeom>
              <a:rect b="b" l="l" r="r" t="t"/>
              <a:pathLst>
                <a:path extrusionOk="0" h="175" w="273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7"/>
            <p:cNvSpPr/>
            <p:nvPr/>
          </p:nvSpPr>
          <p:spPr>
            <a:xfrm>
              <a:off x="4222" y="2091"/>
              <a:ext cx="185" cy="118"/>
            </a:xfrm>
            <a:custGeom>
              <a:rect b="b" l="l" r="r" t="t"/>
              <a:pathLst>
                <a:path extrusionOk="0" h="173" w="274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7"/>
            <p:cNvSpPr/>
            <p:nvPr/>
          </p:nvSpPr>
          <p:spPr>
            <a:xfrm>
              <a:off x="3350" y="2108"/>
              <a:ext cx="975" cy="256"/>
            </a:xfrm>
            <a:custGeom>
              <a:rect b="b" l="l" r="r" t="t"/>
              <a:pathLst>
                <a:path extrusionOk="0" h="376" w="1439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7"/>
            <p:cNvSpPr/>
            <p:nvPr/>
          </p:nvSpPr>
          <p:spPr>
            <a:xfrm>
              <a:off x="3374" y="2137"/>
              <a:ext cx="925" cy="195"/>
            </a:xfrm>
            <a:custGeom>
              <a:rect b="b" l="l" r="r" t="t"/>
              <a:pathLst>
                <a:path extrusionOk="0" h="287" w="1365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7"/>
            <p:cNvSpPr/>
            <p:nvPr/>
          </p:nvSpPr>
          <p:spPr>
            <a:xfrm>
              <a:off x="3547" y="1746"/>
              <a:ext cx="70" cy="69"/>
            </a:xfrm>
            <a:custGeom>
              <a:rect b="b" l="l" r="r" t="t"/>
              <a:pathLst>
                <a:path extrusionOk="0" h="101" w="104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7"/>
            <p:cNvSpPr/>
            <p:nvPr/>
          </p:nvSpPr>
          <p:spPr>
            <a:xfrm>
              <a:off x="3668" y="1778"/>
              <a:ext cx="70" cy="69"/>
            </a:xfrm>
            <a:custGeom>
              <a:rect b="b" l="l" r="r" t="t"/>
              <a:pathLst>
                <a:path extrusionOk="0" h="69" w="70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7"/>
            <p:cNvSpPr/>
            <p:nvPr/>
          </p:nvSpPr>
          <p:spPr>
            <a:xfrm>
              <a:off x="3524" y="1902"/>
              <a:ext cx="71" cy="69"/>
            </a:xfrm>
            <a:custGeom>
              <a:rect b="b" l="l" r="r" t="t"/>
              <a:pathLst>
                <a:path extrusionOk="0" h="101" w="104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7"/>
            <p:cNvSpPr/>
            <p:nvPr/>
          </p:nvSpPr>
          <p:spPr>
            <a:xfrm>
              <a:off x="3677" y="1911"/>
              <a:ext cx="50" cy="48"/>
            </a:xfrm>
            <a:custGeom>
              <a:rect b="b" l="l" r="r" t="t"/>
              <a:pathLst>
                <a:path extrusionOk="0" h="48" w="50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7"/>
            <p:cNvSpPr/>
            <p:nvPr/>
          </p:nvSpPr>
          <p:spPr>
            <a:xfrm>
              <a:off x="3667" y="2037"/>
              <a:ext cx="71" cy="69"/>
            </a:xfrm>
            <a:custGeom>
              <a:rect b="b" l="l" r="r" t="t"/>
              <a:pathLst>
                <a:path extrusionOk="0" h="69" w="71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7"/>
            <p:cNvSpPr/>
            <p:nvPr/>
          </p:nvSpPr>
          <p:spPr>
            <a:xfrm>
              <a:off x="3639" y="1671"/>
              <a:ext cx="20" cy="12"/>
            </a:xfrm>
            <a:custGeom>
              <a:rect b="b" l="l" r="r" t="t"/>
              <a:pathLst>
                <a:path extrusionOk="0" h="18" w="30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7"/>
            <p:cNvSpPr/>
            <p:nvPr/>
          </p:nvSpPr>
          <p:spPr>
            <a:xfrm>
              <a:off x="3664" y="1674"/>
              <a:ext cx="12" cy="20"/>
            </a:xfrm>
            <a:custGeom>
              <a:rect b="b" l="l" r="r" t="t"/>
              <a:pathLst>
                <a:path extrusionOk="0" h="29" w="18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7"/>
            <p:cNvSpPr/>
            <p:nvPr/>
          </p:nvSpPr>
          <p:spPr>
            <a:xfrm>
              <a:off x="3659" y="1689"/>
              <a:ext cx="14" cy="21"/>
            </a:xfrm>
            <a:custGeom>
              <a:rect b="b" l="l" r="r" t="t"/>
              <a:pathLst>
                <a:path extrusionOk="0" h="30" w="21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7"/>
            <p:cNvSpPr/>
            <p:nvPr/>
          </p:nvSpPr>
          <p:spPr>
            <a:xfrm>
              <a:off x="3649" y="1702"/>
              <a:ext cx="15" cy="24"/>
            </a:xfrm>
            <a:custGeom>
              <a:rect b="b" l="l" r="r" t="t"/>
              <a:pathLst>
                <a:path extrusionOk="0" h="35" w="22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7"/>
            <p:cNvSpPr/>
            <p:nvPr/>
          </p:nvSpPr>
          <p:spPr>
            <a:xfrm>
              <a:off x="3622" y="1701"/>
              <a:ext cx="27" cy="11"/>
            </a:xfrm>
            <a:custGeom>
              <a:rect b="b" l="l" r="r" t="t"/>
              <a:pathLst>
                <a:path extrusionOk="0" h="16" w="39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7"/>
            <p:cNvSpPr/>
            <p:nvPr/>
          </p:nvSpPr>
          <p:spPr>
            <a:xfrm>
              <a:off x="3634" y="1717"/>
              <a:ext cx="16" cy="23"/>
            </a:xfrm>
            <a:custGeom>
              <a:rect b="b" l="l" r="r" t="t"/>
              <a:pathLst>
                <a:path extrusionOk="0" h="34" w="23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7"/>
            <p:cNvSpPr/>
            <p:nvPr/>
          </p:nvSpPr>
          <p:spPr>
            <a:xfrm>
              <a:off x="3559" y="1682"/>
              <a:ext cx="18" cy="26"/>
            </a:xfrm>
            <a:custGeom>
              <a:rect b="b" l="l" r="r" t="t"/>
              <a:pathLst>
                <a:path extrusionOk="0" h="39" w="26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7"/>
            <p:cNvSpPr/>
            <p:nvPr/>
          </p:nvSpPr>
          <p:spPr>
            <a:xfrm>
              <a:off x="3608" y="1714"/>
              <a:ext cx="27" cy="14"/>
            </a:xfrm>
            <a:custGeom>
              <a:rect b="b" l="l" r="r" t="t"/>
              <a:pathLst>
                <a:path extrusionOk="0" h="21" w="40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7"/>
            <p:cNvSpPr/>
            <p:nvPr/>
          </p:nvSpPr>
          <p:spPr>
            <a:xfrm>
              <a:off x="3631" y="1685"/>
              <a:ext cx="25" cy="15"/>
            </a:xfrm>
            <a:custGeom>
              <a:rect b="b" l="l" r="r" t="t"/>
              <a:pathLst>
                <a:path extrusionOk="0" h="22" w="37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7"/>
            <p:cNvSpPr/>
            <p:nvPr/>
          </p:nvSpPr>
          <p:spPr>
            <a:xfrm>
              <a:off x="3542" y="1671"/>
              <a:ext cx="26" cy="18"/>
            </a:xfrm>
            <a:custGeom>
              <a:rect b="b" l="l" r="r" t="t"/>
              <a:pathLst>
                <a:path extrusionOk="0" h="27" w="3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7"/>
            <p:cNvSpPr/>
            <p:nvPr/>
          </p:nvSpPr>
          <p:spPr>
            <a:xfrm>
              <a:off x="3594" y="1635"/>
              <a:ext cx="22" cy="11"/>
            </a:xfrm>
            <a:custGeom>
              <a:rect b="b" l="l" r="r" t="t"/>
              <a:pathLst>
                <a:path extrusionOk="0" h="15" w="32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7"/>
            <p:cNvSpPr/>
            <p:nvPr/>
          </p:nvSpPr>
          <p:spPr>
            <a:xfrm>
              <a:off x="3614" y="1646"/>
              <a:ext cx="13" cy="22"/>
            </a:xfrm>
            <a:custGeom>
              <a:rect b="b" l="l" r="r" t="t"/>
              <a:pathLst>
                <a:path extrusionOk="0" h="32" w="18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7"/>
            <p:cNvSpPr/>
            <p:nvPr/>
          </p:nvSpPr>
          <p:spPr>
            <a:xfrm>
              <a:off x="3574" y="1643"/>
              <a:ext cx="26" cy="14"/>
            </a:xfrm>
            <a:custGeom>
              <a:rect b="b" l="l" r="r" t="t"/>
              <a:pathLst>
                <a:path extrusionOk="0" h="20" w="38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7"/>
            <p:cNvSpPr/>
            <p:nvPr/>
          </p:nvSpPr>
          <p:spPr>
            <a:xfrm>
              <a:off x="3602" y="1651"/>
              <a:ext cx="14" cy="25"/>
            </a:xfrm>
            <a:custGeom>
              <a:rect b="b" l="l" r="r" t="t"/>
              <a:pathLst>
                <a:path extrusionOk="0" h="37" w="20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47"/>
            <p:cNvSpPr/>
            <p:nvPr/>
          </p:nvSpPr>
          <p:spPr>
            <a:xfrm>
              <a:off x="3610" y="1731"/>
              <a:ext cx="21" cy="14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47"/>
            <p:cNvSpPr/>
            <p:nvPr/>
          </p:nvSpPr>
          <p:spPr>
            <a:xfrm>
              <a:off x="3559" y="1655"/>
              <a:ext cx="24" cy="14"/>
            </a:xfrm>
            <a:custGeom>
              <a:rect b="b" l="l" r="r" t="t"/>
              <a:pathLst>
                <a:path extrusionOk="0" h="20" w="36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7"/>
            <p:cNvSpPr/>
            <p:nvPr/>
          </p:nvSpPr>
          <p:spPr>
            <a:xfrm>
              <a:off x="3588" y="1659"/>
              <a:ext cx="15" cy="27"/>
            </a:xfrm>
            <a:custGeom>
              <a:rect b="b" l="l" r="r" t="t"/>
              <a:pathLst>
                <a:path extrusionOk="0" h="39" w="22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7"/>
            <p:cNvSpPr/>
            <p:nvPr/>
          </p:nvSpPr>
          <p:spPr>
            <a:xfrm>
              <a:off x="3578" y="1672"/>
              <a:ext cx="9" cy="26"/>
            </a:xfrm>
            <a:custGeom>
              <a:rect b="b" l="l" r="r" t="t"/>
              <a:pathLst>
                <a:path extrusionOk="0" h="39" w="13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59"/>
          <p:cNvSpPr txBox="1"/>
          <p:nvPr>
            <p:ph idx="1" type="subTitle"/>
          </p:nvPr>
        </p:nvSpPr>
        <p:spPr>
          <a:xfrm>
            <a:off x="2313432" y="1115568"/>
            <a:ext cx="9006840" cy="1515059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AU" sz="3000"/>
              <a:t>Vertical pay disparity, cultural traditionality, and employee productivity: the China experience</a:t>
            </a:r>
            <a:endParaRPr sz="3000"/>
          </a:p>
        </p:txBody>
      </p:sp>
      <p:sp>
        <p:nvSpPr>
          <p:cNvPr id="2538" name="Google Shape;2538;p59"/>
          <p:cNvSpPr txBox="1"/>
          <p:nvPr>
            <p:ph idx="4" type="body"/>
          </p:nvPr>
        </p:nvSpPr>
        <p:spPr>
          <a:xfrm>
            <a:off x="1863294" y="3591308"/>
            <a:ext cx="4772202" cy="2116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b="0" lang="en-AU" sz="2500">
                <a:latin typeface="Times New Roman"/>
                <a:ea typeface="Times New Roman"/>
                <a:cs typeface="Times New Roman"/>
                <a:sym typeface="Times New Roman"/>
              </a:rPr>
              <a:t>Yu Flora Kuang</a:t>
            </a:r>
            <a:endParaRPr b="0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b="0" lang="en-AU" sz="2500">
                <a:latin typeface="Times New Roman"/>
                <a:ea typeface="Times New Roman"/>
                <a:cs typeface="Times New Roman"/>
                <a:sym typeface="Times New Roman"/>
              </a:rPr>
              <a:t>Bo Qin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b="0" lang="en-AU" sz="2500">
                <a:latin typeface="Times New Roman"/>
                <a:ea typeface="Times New Roman"/>
                <a:cs typeface="Times New Roman"/>
                <a:sym typeface="Times New Roman"/>
              </a:rPr>
              <a:t>Xing Yang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b="0" i="1" lang="en-AU" sz="2500">
                <a:latin typeface="Times New Roman"/>
                <a:ea typeface="Times New Roman"/>
                <a:cs typeface="Times New Roman"/>
                <a:sym typeface="Times New Roman"/>
              </a:rPr>
              <a:t>The University of Melbourne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39" name="Google Shape;2539;p59"/>
          <p:cNvSpPr txBox="1"/>
          <p:nvPr>
            <p:ph idx="4294967295" type="sldNum"/>
          </p:nvPr>
        </p:nvSpPr>
        <p:spPr>
          <a:xfrm>
            <a:off x="11437938" y="6172200"/>
            <a:ext cx="7540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540" name="Google Shape;2540;p5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5833" l="0" r="0" t="5833"/>
          <a:stretch/>
        </p:blipFill>
        <p:spPr>
          <a:xfrm>
            <a:off x="7703834" y="2441359"/>
            <a:ext cx="4488166" cy="441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8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China Setting</a:t>
            </a:r>
            <a:endParaRPr/>
          </a:p>
        </p:txBody>
      </p:sp>
      <p:sp>
        <p:nvSpPr>
          <p:cNvPr id="2627" name="Google Shape;2627;p68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28" name="Google Shape;2628;p68"/>
          <p:cNvSpPr/>
          <p:nvPr/>
        </p:nvSpPr>
        <p:spPr>
          <a:xfrm>
            <a:off x="1428765" y="1746504"/>
            <a:ext cx="1588755" cy="1088136"/>
          </a:xfrm>
          <a:prstGeom prst="rect">
            <a:avLst/>
          </a:prstGeom>
          <a:noFill/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Inequality</a:t>
            </a:r>
            <a:endParaRPr/>
          </a:p>
        </p:txBody>
      </p:sp>
      <p:sp>
        <p:nvSpPr>
          <p:cNvPr id="2629" name="Google Shape;2629;p68"/>
          <p:cNvSpPr/>
          <p:nvPr/>
        </p:nvSpPr>
        <p:spPr>
          <a:xfrm>
            <a:off x="5101605" y="1746504"/>
            <a:ext cx="1588755" cy="1088136"/>
          </a:xfrm>
          <a:prstGeom prst="rect">
            <a:avLst/>
          </a:prstGeom>
          <a:noFill/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Disparity</a:t>
            </a:r>
            <a:endParaRPr/>
          </a:p>
        </p:txBody>
      </p:sp>
      <p:sp>
        <p:nvSpPr>
          <p:cNvPr id="2630" name="Google Shape;2630;p68"/>
          <p:cNvSpPr/>
          <p:nvPr/>
        </p:nvSpPr>
        <p:spPr>
          <a:xfrm>
            <a:off x="8785818" y="1746504"/>
            <a:ext cx="1588755" cy="1088136"/>
          </a:xfrm>
          <a:prstGeom prst="rect">
            <a:avLst/>
          </a:prstGeom>
          <a:noFill/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Effort</a:t>
            </a:r>
            <a:endParaRPr/>
          </a:p>
        </p:txBody>
      </p:sp>
      <p:cxnSp>
        <p:nvCxnSpPr>
          <p:cNvPr id="2631" name="Google Shape;2631;p68"/>
          <p:cNvCxnSpPr>
            <a:stCxn id="2629" idx="1"/>
            <a:endCxn id="2628" idx="3"/>
          </p:cNvCxnSpPr>
          <p:nvPr/>
        </p:nvCxnSpPr>
        <p:spPr>
          <a:xfrm rot="10800000">
            <a:off x="3017505" y="2290572"/>
            <a:ext cx="2084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32" name="Google Shape;2632;p68"/>
          <p:cNvCxnSpPr>
            <a:stCxn id="2629" idx="3"/>
            <a:endCxn id="2630" idx="1"/>
          </p:cNvCxnSpPr>
          <p:nvPr/>
        </p:nvCxnSpPr>
        <p:spPr>
          <a:xfrm>
            <a:off x="6690360" y="2290572"/>
            <a:ext cx="2095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33" name="Google Shape;2633;p68"/>
          <p:cNvSpPr/>
          <p:nvPr/>
        </p:nvSpPr>
        <p:spPr>
          <a:xfrm>
            <a:off x="3270871" y="1804809"/>
            <a:ext cx="1588755" cy="42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endParaRPr/>
          </a:p>
        </p:txBody>
      </p:sp>
      <p:sp>
        <p:nvSpPr>
          <p:cNvPr id="2634" name="Google Shape;2634;p68"/>
          <p:cNvSpPr/>
          <p:nvPr/>
        </p:nvSpPr>
        <p:spPr>
          <a:xfrm>
            <a:off x="6955084" y="1804808"/>
            <a:ext cx="1588755" cy="42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endParaRPr/>
          </a:p>
        </p:txBody>
      </p:sp>
      <p:sp>
        <p:nvSpPr>
          <p:cNvPr id="2635" name="Google Shape;2635;p68"/>
          <p:cNvSpPr/>
          <p:nvPr/>
        </p:nvSpPr>
        <p:spPr>
          <a:xfrm>
            <a:off x="1417392" y="4481713"/>
            <a:ext cx="1588755" cy="421365"/>
          </a:xfrm>
          <a:prstGeom prst="rect">
            <a:avLst/>
          </a:prstGeom>
          <a:noFill/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Inequality</a:t>
            </a:r>
            <a:endParaRPr/>
          </a:p>
        </p:txBody>
      </p:sp>
      <p:sp>
        <p:nvSpPr>
          <p:cNvPr id="2636" name="Google Shape;2636;p68"/>
          <p:cNvSpPr/>
          <p:nvPr/>
        </p:nvSpPr>
        <p:spPr>
          <a:xfrm>
            <a:off x="5101605" y="4148328"/>
            <a:ext cx="1588755" cy="1088136"/>
          </a:xfrm>
          <a:prstGeom prst="rect">
            <a:avLst/>
          </a:prstGeom>
          <a:noFill/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Disparity</a:t>
            </a:r>
            <a:endParaRPr/>
          </a:p>
        </p:txBody>
      </p:sp>
      <p:sp>
        <p:nvSpPr>
          <p:cNvPr id="2637" name="Google Shape;2637;p68"/>
          <p:cNvSpPr/>
          <p:nvPr/>
        </p:nvSpPr>
        <p:spPr>
          <a:xfrm>
            <a:off x="8785818" y="3657600"/>
            <a:ext cx="1588755" cy="2084832"/>
          </a:xfrm>
          <a:prstGeom prst="rect">
            <a:avLst/>
          </a:prstGeom>
          <a:noFill/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Effort</a:t>
            </a:r>
            <a:endParaRPr/>
          </a:p>
        </p:txBody>
      </p:sp>
      <p:cxnSp>
        <p:nvCxnSpPr>
          <p:cNvPr id="2638" name="Google Shape;2638;p68"/>
          <p:cNvCxnSpPr>
            <a:stCxn id="2636" idx="1"/>
            <a:endCxn id="2635" idx="3"/>
          </p:cNvCxnSpPr>
          <p:nvPr/>
        </p:nvCxnSpPr>
        <p:spPr>
          <a:xfrm rot="10800000">
            <a:off x="3006105" y="4692396"/>
            <a:ext cx="2095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39" name="Google Shape;2639;p68"/>
          <p:cNvCxnSpPr>
            <a:stCxn id="2636" idx="3"/>
            <a:endCxn id="2637" idx="1"/>
          </p:cNvCxnSpPr>
          <p:nvPr/>
        </p:nvCxnSpPr>
        <p:spPr>
          <a:xfrm>
            <a:off x="6690360" y="4692396"/>
            <a:ext cx="2095500" cy="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40" name="Google Shape;2640;p68"/>
          <p:cNvSpPr/>
          <p:nvPr/>
        </p:nvSpPr>
        <p:spPr>
          <a:xfrm>
            <a:off x="3270871" y="4206633"/>
            <a:ext cx="1588755" cy="42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endParaRPr/>
          </a:p>
        </p:txBody>
      </p:sp>
      <p:sp>
        <p:nvSpPr>
          <p:cNvPr id="2641" name="Google Shape;2641;p68"/>
          <p:cNvSpPr/>
          <p:nvPr/>
        </p:nvSpPr>
        <p:spPr>
          <a:xfrm>
            <a:off x="6955084" y="4206632"/>
            <a:ext cx="1588755" cy="42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endParaRPr/>
          </a:p>
        </p:txBody>
      </p:sp>
      <p:sp>
        <p:nvSpPr>
          <p:cNvPr id="2642" name="Google Shape;2642;p68"/>
          <p:cNvSpPr/>
          <p:nvPr/>
        </p:nvSpPr>
        <p:spPr>
          <a:xfrm>
            <a:off x="1417392" y="5612562"/>
            <a:ext cx="1588755" cy="42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AA472B"/>
                </a:solidFill>
                <a:latin typeface="Calibri"/>
                <a:ea typeface="Calibri"/>
                <a:cs typeface="Calibri"/>
                <a:sym typeface="Calibri"/>
              </a:rPr>
              <a:t>High power distance</a:t>
            </a:r>
            <a:endParaRPr/>
          </a:p>
        </p:txBody>
      </p:sp>
      <p:sp>
        <p:nvSpPr>
          <p:cNvPr id="2643" name="Google Shape;2643;p68"/>
          <p:cNvSpPr/>
          <p:nvPr/>
        </p:nvSpPr>
        <p:spPr>
          <a:xfrm flipH="1" rot="10800000">
            <a:off x="1969453" y="4949375"/>
            <a:ext cx="484632" cy="44424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984C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4" name="Google Shape;2644;p68"/>
          <p:cNvSpPr/>
          <p:nvPr/>
        </p:nvSpPr>
        <p:spPr>
          <a:xfrm>
            <a:off x="1969453" y="3991170"/>
            <a:ext cx="484632" cy="49054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5" name="Google Shape;2645;p68"/>
          <p:cNvSpPr/>
          <p:nvPr/>
        </p:nvSpPr>
        <p:spPr>
          <a:xfrm>
            <a:off x="8555959" y="6015649"/>
            <a:ext cx="2218649" cy="42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en-AU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masculinity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6" name="Google Shape;2646;p68"/>
          <p:cNvSpPr/>
          <p:nvPr/>
        </p:nvSpPr>
        <p:spPr>
          <a:xfrm flipH="1" rot="10800000">
            <a:off x="9338918" y="3657600"/>
            <a:ext cx="484632" cy="44424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84C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7" name="Google Shape;2647;p68"/>
          <p:cNvSpPr/>
          <p:nvPr/>
        </p:nvSpPr>
        <p:spPr>
          <a:xfrm>
            <a:off x="9338918" y="5236464"/>
            <a:ext cx="484632" cy="49054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6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69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Hypothesis</a:t>
            </a:r>
            <a:endParaRPr/>
          </a:p>
        </p:txBody>
      </p:sp>
      <p:sp>
        <p:nvSpPr>
          <p:cNvPr id="2653" name="Google Shape;2653;p69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54" name="Google Shape;2654;p69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China: high power distance and high masculinity – competition, efforts, and high rewards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/>
              <a:t>Chinese firms tend to provide more pay incentive than US firms, possibly due to the greater power distance in China (Merchant et al., 2011).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/>
              <a:t>Chinese employees prefer more unequal distribution of rewards than US employees (Chen, 1995)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With a high degree of power distance and masculinity, employees in China may believe that pay disparity is essential for maintaining power distance and selecting talents.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1" lang="en-AU"/>
              <a:t>H1: There is positive association between pay disparity and employee productivity in China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1" lang="en-AU"/>
              <a:t>H2: The positive association between pay disparity and employee productivity is more pronounced when culture traditionality is stronger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8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70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Main Results (H1)</a:t>
            </a:r>
            <a:endParaRPr/>
          </a:p>
        </p:txBody>
      </p:sp>
      <p:sp>
        <p:nvSpPr>
          <p:cNvPr id="2660" name="Google Shape;2660;p70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61" name="Google Shape;2661;p70"/>
          <p:cNvSpPr txBox="1"/>
          <p:nvPr>
            <p:ph idx="1" type="body"/>
          </p:nvPr>
        </p:nvSpPr>
        <p:spPr>
          <a:xfrm>
            <a:off x="316356" y="1532414"/>
            <a:ext cx="11408409" cy="4930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H1: a two-step DID design following (Bakke et al. 2016), using the 2015 pay-cut policy as an event.</a:t>
            </a:r>
            <a:endParaRPr/>
          </a:p>
        </p:txBody>
      </p:sp>
      <p:pic>
        <p:nvPicPr>
          <p:cNvPr id="2662" name="Google Shape;26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614" y="2031392"/>
            <a:ext cx="10287892" cy="230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" name="Google Shape;26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7591" y="4450624"/>
            <a:ext cx="7336818" cy="19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4" name="Google Shape;2664;p70"/>
          <p:cNvSpPr/>
          <p:nvPr/>
        </p:nvSpPr>
        <p:spPr>
          <a:xfrm>
            <a:off x="2744826" y="3101609"/>
            <a:ext cx="4030878" cy="97661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5" name="Google Shape;2665;p70"/>
          <p:cNvSpPr/>
          <p:nvPr/>
        </p:nvSpPr>
        <p:spPr>
          <a:xfrm>
            <a:off x="4323690" y="5019253"/>
            <a:ext cx="2817774" cy="103407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71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Degree of Culture Traditionality</a:t>
            </a:r>
            <a:endParaRPr/>
          </a:p>
        </p:txBody>
      </p:sp>
      <p:sp>
        <p:nvSpPr>
          <p:cNvPr id="2671" name="Google Shape;2671;p71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72" name="Google Shape;2672;p71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/>
              <a:t>Regional culture traditionality in China</a:t>
            </a:r>
            <a:endParaRPr/>
          </a:p>
        </p:txBody>
      </p:sp>
      <p:sp>
        <p:nvSpPr>
          <p:cNvPr id="2673" name="Google Shape;2673;p71"/>
          <p:cNvSpPr txBox="1"/>
          <p:nvPr/>
        </p:nvSpPr>
        <p:spPr>
          <a:xfrm>
            <a:off x="2596896" y="3988514"/>
            <a:ext cx="950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pic>
        <p:nvPicPr>
          <p:cNvPr id="2674" name="Google Shape;267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637" y="4437720"/>
            <a:ext cx="7268726" cy="102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5" name="Google Shape;267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9258" y="2023640"/>
            <a:ext cx="7173484" cy="1964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6" name="Google Shape;2676;p71"/>
          <p:cNvSpPr/>
          <p:nvPr/>
        </p:nvSpPr>
        <p:spPr>
          <a:xfrm>
            <a:off x="8851392" y="2157983"/>
            <a:ext cx="722376" cy="330216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p72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Degree of Culture Traditionality</a:t>
            </a:r>
            <a:endParaRPr/>
          </a:p>
        </p:txBody>
      </p:sp>
      <p:sp>
        <p:nvSpPr>
          <p:cNvPr id="2682" name="Google Shape;2682;p72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83" name="Google Shape;2683;p72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/>
              <a:t>Regional culture traditionality in China</a:t>
            </a:r>
            <a:endParaRPr/>
          </a:p>
        </p:txBody>
      </p:sp>
      <p:grpSp>
        <p:nvGrpSpPr>
          <p:cNvPr id="2684" name="Google Shape;2684;p72"/>
          <p:cNvGrpSpPr/>
          <p:nvPr/>
        </p:nvGrpSpPr>
        <p:grpSpPr>
          <a:xfrm>
            <a:off x="2726563" y="1938528"/>
            <a:ext cx="5813933" cy="4753006"/>
            <a:chOff x="0" y="0"/>
            <a:chExt cx="6958858" cy="5665445"/>
          </a:xfrm>
        </p:grpSpPr>
        <p:pic>
          <p:nvPicPr>
            <p:cNvPr id="2685" name="Google Shape;2685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632222" cy="5571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6" name="Google Shape;2686;p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55425" y="4221007"/>
              <a:ext cx="603433" cy="14444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0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73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Degree of Culture Traditionality</a:t>
            </a:r>
            <a:endParaRPr/>
          </a:p>
        </p:txBody>
      </p:sp>
      <p:sp>
        <p:nvSpPr>
          <p:cNvPr id="2692" name="Google Shape;2692;p73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93" name="Google Shape;2693;p73"/>
          <p:cNvSpPr txBox="1"/>
          <p:nvPr>
            <p:ph idx="1" type="body"/>
          </p:nvPr>
        </p:nvSpPr>
        <p:spPr>
          <a:xfrm>
            <a:off x="316356" y="1532415"/>
            <a:ext cx="114084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Shaanxi province has the highest level of culture traditionality (6.533)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</a:t>
            </a:r>
            <a:endParaRPr/>
          </a:p>
        </p:txBody>
      </p:sp>
      <p:pic>
        <p:nvPicPr>
          <p:cNvPr id="2694" name="Google Shape;26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263" y="2049168"/>
            <a:ext cx="5089588" cy="337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5" name="Google Shape;269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3836" y="2049168"/>
            <a:ext cx="5089588" cy="3373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9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74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Main Results(H2)</a:t>
            </a:r>
            <a:endParaRPr/>
          </a:p>
        </p:txBody>
      </p:sp>
      <p:sp>
        <p:nvSpPr>
          <p:cNvPr id="2701" name="Google Shape;2701;p74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702" name="Google Shape;2702;p74"/>
          <p:cNvSpPr txBox="1"/>
          <p:nvPr>
            <p:ph idx="1" type="body"/>
          </p:nvPr>
        </p:nvSpPr>
        <p:spPr>
          <a:xfrm>
            <a:off x="316356" y="1532414"/>
            <a:ext cx="11408409" cy="4930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AU"/>
              <a:t>H2: Moderating effect of culture traditionality </a:t>
            </a:r>
            <a:endParaRPr/>
          </a:p>
        </p:txBody>
      </p:sp>
      <p:pic>
        <p:nvPicPr>
          <p:cNvPr id="2703" name="Google Shape;270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856" y="1903360"/>
            <a:ext cx="9960203" cy="266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4" name="Google Shape;270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856" y="4640101"/>
            <a:ext cx="9983065" cy="20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05" name="Google Shape;2705;p74"/>
          <p:cNvSpPr/>
          <p:nvPr/>
        </p:nvSpPr>
        <p:spPr>
          <a:xfrm>
            <a:off x="9917142" y="2919506"/>
            <a:ext cx="846000" cy="391437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9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75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Key Takeaways</a:t>
            </a:r>
            <a:endParaRPr/>
          </a:p>
        </p:txBody>
      </p:sp>
      <p:sp>
        <p:nvSpPr>
          <p:cNvPr id="2711" name="Google Shape;2711;p75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712" name="Google Shape;2712;p75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AU"/>
              <a:t>Main findings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1" lang="en-AU"/>
              <a:t>        </a:t>
            </a:r>
            <a:r>
              <a:rPr lang="en-AU"/>
              <a:t>a. Reduction in pay disparity is associated with reduced employee productivity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       b. Employees’ productivity decreases more when cultural traditionality is higher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 startAt="2"/>
            </a:pPr>
            <a:r>
              <a:rPr lang="en-AU"/>
              <a:t>Contribution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       a. To the studies on pay disparity and firm performance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       b. To the literature of informal institution and corporate governance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 startAt="3"/>
            </a:pPr>
            <a:r>
              <a:rPr lang="en-AU"/>
              <a:t>Practical implication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       Culture factors should be considered when restricting executives’ compensation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6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76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Sample Selection</a:t>
            </a:r>
            <a:endParaRPr/>
          </a:p>
        </p:txBody>
      </p:sp>
      <p:sp>
        <p:nvSpPr>
          <p:cNvPr id="2718" name="Google Shape;2718;p76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719" name="Google Shape;2719;p76"/>
          <p:cNvSpPr txBox="1"/>
          <p:nvPr>
            <p:ph idx="1" type="body"/>
          </p:nvPr>
        </p:nvSpPr>
        <p:spPr>
          <a:xfrm>
            <a:off x="316356" y="1532414"/>
            <a:ext cx="11408409" cy="4930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A quasi-natural experiment – the 2015 pay-cut reform in China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  </a:t>
            </a:r>
            <a:endParaRPr/>
          </a:p>
        </p:txBody>
      </p:sp>
      <p:pic>
        <p:nvPicPr>
          <p:cNvPr id="2720" name="Google Shape;272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879" y="2370472"/>
            <a:ext cx="9891617" cy="25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p77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Research Design (H1)</a:t>
            </a:r>
            <a:endParaRPr/>
          </a:p>
        </p:txBody>
      </p:sp>
      <p:sp>
        <p:nvSpPr>
          <p:cNvPr id="2726" name="Google Shape;2726;p77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727" name="Google Shape;2727;p77"/>
          <p:cNvSpPr txBox="1"/>
          <p:nvPr>
            <p:ph idx="1" type="body"/>
          </p:nvPr>
        </p:nvSpPr>
        <p:spPr>
          <a:xfrm>
            <a:off x="316356" y="1532414"/>
            <a:ext cx="11408409" cy="4930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A quasi-natural experiment – the 2015 pay-cut reform in China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H1: a two-step DID design following (Bakke et al. 2016)</a:t>
            </a:r>
            <a:endParaRPr/>
          </a:p>
        </p:txBody>
      </p:sp>
      <p:pic>
        <p:nvPicPr>
          <p:cNvPr id="2728" name="Google Shape;272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2838" y="3137197"/>
            <a:ext cx="7690918" cy="12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9" name="Google Shape;272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4258" y="4531296"/>
            <a:ext cx="7828078" cy="158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60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Research Motivation</a:t>
            </a:r>
            <a:endParaRPr/>
          </a:p>
        </p:txBody>
      </p:sp>
      <p:pic>
        <p:nvPicPr>
          <p:cNvPr id="2546" name="Google Shape;2546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876" y="1466580"/>
            <a:ext cx="5562247" cy="437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7" name="Google Shape;2547;p60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48" name="Google Shape;2548;p60"/>
          <p:cNvSpPr txBox="1"/>
          <p:nvPr/>
        </p:nvSpPr>
        <p:spPr>
          <a:xfrm>
            <a:off x="4113275" y="5985731"/>
            <a:ext cx="39654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Fortune 500 CEOs and their employees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78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Research Design (H2)</a:t>
            </a:r>
            <a:endParaRPr/>
          </a:p>
        </p:txBody>
      </p:sp>
      <p:sp>
        <p:nvSpPr>
          <p:cNvPr id="2735" name="Google Shape;2735;p78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736" name="Google Shape;2736;p78"/>
          <p:cNvSpPr txBox="1"/>
          <p:nvPr>
            <p:ph idx="1" type="body"/>
          </p:nvPr>
        </p:nvSpPr>
        <p:spPr>
          <a:xfrm>
            <a:off x="316356" y="1532414"/>
            <a:ext cx="11408409" cy="4930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A quasi-natural experiment – the 2015 pay-cut reform in China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/>
              <a:t>      “Downward adjust” executive compensation for State-owned firms to achieve a “reasonable” income distribution between firm managers and employees.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AU"/>
              <a:t>H2: Moderating effect of culture traditionality </a:t>
            </a:r>
            <a:endParaRPr/>
          </a:p>
        </p:txBody>
      </p:sp>
      <p:pic>
        <p:nvPicPr>
          <p:cNvPr id="2737" name="Google Shape;273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800" y="3772075"/>
            <a:ext cx="8546400" cy="207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2" name="Google Shape;274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833" l="0" r="0" t="5833"/>
          <a:stretch/>
        </p:blipFill>
        <p:spPr>
          <a:xfrm>
            <a:off x="6096000" y="710551"/>
            <a:ext cx="5919758" cy="58254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p61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Research Motivation</a:t>
            </a:r>
            <a:endParaRPr/>
          </a:p>
        </p:txBody>
      </p:sp>
      <p:sp>
        <p:nvSpPr>
          <p:cNvPr id="2555" name="Google Shape;2555;p61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56" name="Google Shape;2556;p61"/>
          <p:cNvSpPr txBox="1"/>
          <p:nvPr/>
        </p:nvSpPr>
        <p:spPr>
          <a:xfrm>
            <a:off x="1956816" y="1490470"/>
            <a:ext cx="3035808" cy="7078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Executives and employees pay disparity</a:t>
            </a:r>
            <a:endParaRPr/>
          </a:p>
        </p:txBody>
      </p:sp>
      <p:sp>
        <p:nvSpPr>
          <p:cNvPr id="2557" name="Google Shape;2557;p61"/>
          <p:cNvSpPr txBox="1"/>
          <p:nvPr/>
        </p:nvSpPr>
        <p:spPr>
          <a:xfrm>
            <a:off x="7034784" y="1644358"/>
            <a:ext cx="2529840" cy="4001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 performance</a:t>
            </a:r>
            <a:endParaRPr/>
          </a:p>
        </p:txBody>
      </p:sp>
      <p:cxnSp>
        <p:nvCxnSpPr>
          <p:cNvPr id="2558" name="Google Shape;2558;p61"/>
          <p:cNvCxnSpPr>
            <a:stCxn id="2556" idx="3"/>
            <a:endCxn id="2557" idx="1"/>
          </p:cNvCxnSpPr>
          <p:nvPr/>
        </p:nvCxnSpPr>
        <p:spPr>
          <a:xfrm>
            <a:off x="4992624" y="1844413"/>
            <a:ext cx="2042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59" name="Google Shape;2559;p61"/>
          <p:cNvSpPr txBox="1"/>
          <p:nvPr/>
        </p:nvSpPr>
        <p:spPr>
          <a:xfrm>
            <a:off x="3810000" y="2615152"/>
            <a:ext cx="4386072" cy="4001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Employees’ perception of pay disparity</a:t>
            </a:r>
            <a:endParaRPr/>
          </a:p>
        </p:txBody>
      </p:sp>
      <p:cxnSp>
        <p:nvCxnSpPr>
          <p:cNvPr id="2560" name="Google Shape;2560;p61"/>
          <p:cNvCxnSpPr/>
          <p:nvPr/>
        </p:nvCxnSpPr>
        <p:spPr>
          <a:xfrm flipH="1" rot="10800000">
            <a:off x="5999988" y="1844413"/>
            <a:ext cx="9144" cy="76239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61" name="Google Shape;2561;p61"/>
          <p:cNvSpPr/>
          <p:nvPr/>
        </p:nvSpPr>
        <p:spPr>
          <a:xfrm>
            <a:off x="877824" y="3858872"/>
            <a:ext cx="4828032" cy="27392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 theory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pay disparity may cause resentment, sabotage, and lack of team potency. It may also reflect agency problem.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Shaw (2015)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Akerlof and Yellen (1990)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Bebchuk et al. (2011)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Duffy et al. (2012)</a:t>
            </a:r>
            <a:endParaRPr/>
          </a:p>
        </p:txBody>
      </p:sp>
      <p:sp>
        <p:nvSpPr>
          <p:cNvPr id="2562" name="Google Shape;2562;p61"/>
          <p:cNvSpPr/>
          <p:nvPr/>
        </p:nvSpPr>
        <p:spPr>
          <a:xfrm>
            <a:off x="6454140" y="3854248"/>
            <a:ext cx="4692396" cy="27392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Tournament theory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pay disparity can reward the talent of managers and thus inspire greater employee efforts for promotion.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Lawler (1971)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Lazear and Rosen (1981)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Rosen (1986)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Mueller et al. (2017)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3" name="Google Shape;2563;p61"/>
          <p:cNvCxnSpPr>
            <a:stCxn id="2559" idx="2"/>
            <a:endCxn id="2561" idx="0"/>
          </p:cNvCxnSpPr>
          <p:nvPr/>
        </p:nvCxnSpPr>
        <p:spPr>
          <a:xfrm rot="5400000">
            <a:off x="4225686" y="2081512"/>
            <a:ext cx="843600" cy="2711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64" name="Google Shape;2564;p61"/>
          <p:cNvCxnSpPr>
            <a:stCxn id="2559" idx="2"/>
            <a:endCxn id="2562" idx="0"/>
          </p:cNvCxnSpPr>
          <p:nvPr/>
        </p:nvCxnSpPr>
        <p:spPr>
          <a:xfrm flipH="1" rot="-5400000">
            <a:off x="6982086" y="2036212"/>
            <a:ext cx="839100" cy="279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8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62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Informal Institutions (Culture)</a:t>
            </a:r>
            <a:endParaRPr/>
          </a:p>
        </p:txBody>
      </p:sp>
      <p:sp>
        <p:nvSpPr>
          <p:cNvPr id="2570" name="Google Shape;2570;p62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71" name="Google Shape;2571;p62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/>
              <a:t>Employee perception is influenced by </a:t>
            </a:r>
            <a:r>
              <a:rPr b="1" lang="en-AU"/>
              <a:t>informal institutions </a:t>
            </a:r>
            <a:r>
              <a:rPr lang="en-AU"/>
              <a:t>(Hayes et al. 2018; Xie et al. 2015)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/>
              <a:t>Culture defines what is right and wrong (Leventhal et al. 1980) and shape the general mindset (Lai et al. 2020)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/>
              <a:t>Culture explains homogeneity among individuals in their beliefs and behaviors (Dequech 2003; Scott 2001)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/>
              <a:t>Culture further affects economic activities, e.g. investors’ asset valuations (Chan et al. 2005), trading behavior (Chui et al. 2010), and managers’ decision making (Lai et al. 2020).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5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63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Informal Institutions (Culture)</a:t>
            </a:r>
            <a:endParaRPr/>
          </a:p>
        </p:txBody>
      </p:sp>
      <p:sp>
        <p:nvSpPr>
          <p:cNvPr id="2577" name="Google Shape;2577;p63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78" name="Google Shape;2578;p63"/>
          <p:cNvSpPr txBox="1"/>
          <p:nvPr>
            <p:ph idx="1" type="body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/>
              <a:t>Hofstede (1980) describes culture from four dimensions: power distance, uncertainty avoidance, individualism-collectivism, and masculinity-femininity.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AU"/>
              <a:t>Power distance </a:t>
            </a:r>
            <a:r>
              <a:rPr lang="en-AU"/>
              <a:t>reflects a society’s tolerance for </a:t>
            </a:r>
            <a:r>
              <a:rPr i="1" lang="en-AU"/>
              <a:t>unequal power distribution </a:t>
            </a:r>
            <a:r>
              <a:rPr lang="en-AU"/>
              <a:t>and shapes employees’ perceptions of </a:t>
            </a:r>
            <a:r>
              <a:rPr i="1" lang="en-AU"/>
              <a:t>pay fairness </a:t>
            </a:r>
            <a:r>
              <a:rPr lang="en-AU"/>
              <a:t>(Akerlof and Yellen 1990).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AU"/>
              <a:t>Masculinity</a:t>
            </a:r>
            <a:r>
              <a:rPr lang="en-AU"/>
              <a:t> emphasizes ambition and wealth acquisition, which is highly relevant to the </a:t>
            </a:r>
            <a:r>
              <a:rPr i="1" lang="en-AU"/>
              <a:t>promotion in workplace</a:t>
            </a:r>
            <a:r>
              <a:rPr lang="en-AU"/>
              <a:t> and the </a:t>
            </a:r>
            <a:r>
              <a:rPr i="1" lang="en-AU"/>
              <a:t>achievement of high compensation</a:t>
            </a:r>
            <a:r>
              <a:rPr lang="en-AU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2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p64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China vs. Other Countries</a:t>
            </a:r>
            <a:endParaRPr/>
          </a:p>
        </p:txBody>
      </p:sp>
      <p:sp>
        <p:nvSpPr>
          <p:cNvPr id="2584" name="Google Shape;2584;p64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85" name="Google Shape;2585;p64"/>
          <p:cNvSpPr txBox="1"/>
          <p:nvPr>
            <p:ph idx="1" type="body"/>
          </p:nvPr>
        </p:nvSpPr>
        <p:spPr>
          <a:xfrm>
            <a:off x="1428765" y="1948288"/>
            <a:ext cx="4725801" cy="437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/>
              <a:t>China: High power distance and masculinity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/>
              <a:t>        - Hierarchies and competitiveness are well-established norms. Pay disparity may maintain orders and promote effective competition and talent selection </a:t>
            </a:r>
            <a:r>
              <a:rPr b="1" lang="en-AU"/>
              <a:t>– greater employee efforts</a:t>
            </a:r>
            <a:endParaRPr/>
          </a:p>
        </p:txBody>
      </p:sp>
      <p:pic>
        <p:nvPicPr>
          <p:cNvPr id="2586" name="Google Shape;258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533" y="2706667"/>
            <a:ext cx="1589561" cy="323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7" name="Google Shape;258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2335" y="2749327"/>
            <a:ext cx="1434901" cy="305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8" name="Google Shape;258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5226" y="1948288"/>
            <a:ext cx="3874217" cy="52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3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65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China: High Power Distance</a:t>
            </a:r>
            <a:endParaRPr/>
          </a:p>
        </p:txBody>
      </p:sp>
      <p:sp>
        <p:nvSpPr>
          <p:cNvPr id="2595" name="Google Shape;2595;p65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96" name="Google Shape;2596;p65"/>
          <p:cNvSpPr txBox="1"/>
          <p:nvPr/>
        </p:nvSpPr>
        <p:spPr>
          <a:xfrm>
            <a:off x="2439606" y="1666305"/>
            <a:ext cx="18013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years ago</a:t>
            </a:r>
            <a:endParaRPr/>
          </a:p>
        </p:txBody>
      </p:sp>
      <p:sp>
        <p:nvSpPr>
          <p:cNvPr id="2597" name="Google Shape;2597;p65"/>
          <p:cNvSpPr txBox="1"/>
          <p:nvPr/>
        </p:nvSpPr>
        <p:spPr>
          <a:xfrm>
            <a:off x="8372956" y="1673129"/>
            <a:ext cx="1951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21st century </a:t>
            </a:r>
            <a:endParaRPr/>
          </a:p>
        </p:txBody>
      </p:sp>
      <p:pic>
        <p:nvPicPr>
          <p:cNvPr id="2598" name="Google Shape;259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613" y="2217420"/>
            <a:ext cx="5573316" cy="313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9" name="Google Shape;259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1073" y="2217420"/>
            <a:ext cx="5836468" cy="313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4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p66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China: High Masculinity</a:t>
            </a:r>
            <a:endParaRPr/>
          </a:p>
        </p:txBody>
      </p:sp>
      <p:sp>
        <p:nvSpPr>
          <p:cNvPr id="2606" name="Google Shape;2606;p66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07" name="Google Shape;2607;p66"/>
          <p:cNvSpPr txBox="1"/>
          <p:nvPr/>
        </p:nvSpPr>
        <p:spPr>
          <a:xfrm>
            <a:off x="2439606" y="1666305"/>
            <a:ext cx="18013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 years ago</a:t>
            </a:r>
            <a:endParaRPr/>
          </a:p>
        </p:txBody>
      </p:sp>
      <p:sp>
        <p:nvSpPr>
          <p:cNvPr id="2608" name="Google Shape;2608;p66"/>
          <p:cNvSpPr txBox="1"/>
          <p:nvPr/>
        </p:nvSpPr>
        <p:spPr>
          <a:xfrm>
            <a:off x="8372956" y="1673129"/>
            <a:ext cx="1951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21st century </a:t>
            </a:r>
            <a:endParaRPr/>
          </a:p>
        </p:txBody>
      </p:sp>
      <p:pic>
        <p:nvPicPr>
          <p:cNvPr descr="A high angle view of people in an office&#10;&#10;Description automatically generated with medium confidence" id="2609" name="Google Shape;260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6723" y="2072401"/>
            <a:ext cx="5158042" cy="3395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at tables in front of a building&#10;&#10;Description automatically generated with low confidence" id="2610" name="Google Shape;261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659" y="2072401"/>
            <a:ext cx="5297522" cy="352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67"/>
          <p:cNvSpPr txBox="1"/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en-AU"/>
              <a:t>China: High Masculinity</a:t>
            </a:r>
            <a:endParaRPr/>
          </a:p>
        </p:txBody>
      </p:sp>
      <p:sp>
        <p:nvSpPr>
          <p:cNvPr id="2617" name="Google Shape;2617;p67"/>
          <p:cNvSpPr txBox="1"/>
          <p:nvPr>
            <p:ph idx="12" type="sldNum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18" name="Google Shape;2618;p67"/>
          <p:cNvSpPr txBox="1"/>
          <p:nvPr/>
        </p:nvSpPr>
        <p:spPr>
          <a:xfrm>
            <a:off x="2439606" y="1666305"/>
            <a:ext cx="18013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 years ago</a:t>
            </a:r>
            <a:endParaRPr/>
          </a:p>
        </p:txBody>
      </p:sp>
      <p:sp>
        <p:nvSpPr>
          <p:cNvPr id="2619" name="Google Shape;2619;p67"/>
          <p:cNvSpPr txBox="1"/>
          <p:nvPr/>
        </p:nvSpPr>
        <p:spPr>
          <a:xfrm>
            <a:off x="8372956" y="1673129"/>
            <a:ext cx="1951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21st century </a:t>
            </a:r>
            <a:endParaRPr/>
          </a:p>
        </p:txBody>
      </p:sp>
      <p:pic>
        <p:nvPicPr>
          <p:cNvPr descr="社会] 高考状元穿官服骑马游街" id="2620" name="Google Shape;262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6723" y="2183808"/>
            <a:ext cx="5158042" cy="328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1" name="Google Shape;262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380" y="2183807"/>
            <a:ext cx="5663820" cy="3284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University of Melbourne">
  <a:themeElements>
    <a:clrScheme name="University of Melbourne">
      <a:dk1>
        <a:srgbClr val="000000"/>
      </a:dk1>
      <a:lt1>
        <a:srgbClr val="FFFFFF"/>
      </a:lt1>
      <a:dk2>
        <a:srgbClr val="094183"/>
      </a:dk2>
      <a:lt2>
        <a:srgbClr val="FFFFFF"/>
      </a:lt2>
      <a:accent1>
        <a:srgbClr val="094183"/>
      </a:accent1>
      <a:accent2>
        <a:srgbClr val="4597AD"/>
      </a:accent2>
      <a:accent3>
        <a:srgbClr val="6DAF7F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niversity of Melbourne Patterns">
  <a:themeElements>
    <a:clrScheme name="University of Melbourne">
      <a:dk1>
        <a:srgbClr val="000000"/>
      </a:dk1>
      <a:lt1>
        <a:srgbClr val="FFFFFF"/>
      </a:lt1>
      <a:dk2>
        <a:srgbClr val="094183"/>
      </a:dk2>
      <a:lt2>
        <a:srgbClr val="FFFFFF"/>
      </a:lt2>
      <a:accent1>
        <a:srgbClr val="094183"/>
      </a:accent1>
      <a:accent2>
        <a:srgbClr val="4597AD"/>
      </a:accent2>
      <a:accent3>
        <a:srgbClr val="6DAF7F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University of Melbourne-Layout B">
  <a:themeElements>
    <a:clrScheme name="University of Melbourne">
      <a:dk1>
        <a:srgbClr val="000000"/>
      </a:dk1>
      <a:lt1>
        <a:srgbClr val="FFFFFF"/>
      </a:lt1>
      <a:dk2>
        <a:srgbClr val="094183"/>
      </a:dk2>
      <a:lt2>
        <a:srgbClr val="FFFFFF"/>
      </a:lt2>
      <a:accent1>
        <a:srgbClr val="094183"/>
      </a:accent1>
      <a:accent2>
        <a:srgbClr val="4597AD"/>
      </a:accent2>
      <a:accent3>
        <a:srgbClr val="6DAF7F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