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  <p:embeddedFont>
      <p:font typeface="Roboto Condensed"/>
      <p:regular r:id="rId33"/>
      <p:bold r:id="rId34"/>
      <p:italic r:id="rId35"/>
      <p:boldItalic r:id="rId36"/>
    </p:embeddedFont>
    <p:embeddedFont>
      <p:font typeface="Roboto Condensed Medium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CondensedMedium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5.xml"/><Relationship Id="rId33" Type="http://schemas.openxmlformats.org/officeDocument/2006/relationships/font" Target="fonts/RobotoCondensed-regular.fntdata"/><Relationship Id="rId10" Type="http://schemas.openxmlformats.org/officeDocument/2006/relationships/slide" Target="slides/slide4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7.xml"/><Relationship Id="rId35" Type="http://schemas.openxmlformats.org/officeDocument/2006/relationships/font" Target="fonts/RobotoCondensed-italic.fntdata"/><Relationship Id="rId12" Type="http://schemas.openxmlformats.org/officeDocument/2006/relationships/slide" Target="slides/slide6.xml"/><Relationship Id="rId34" Type="http://schemas.openxmlformats.org/officeDocument/2006/relationships/font" Target="fonts/RobotoCondensed-bold.fntdata"/><Relationship Id="rId15" Type="http://schemas.openxmlformats.org/officeDocument/2006/relationships/slide" Target="slides/slide9.xml"/><Relationship Id="rId37" Type="http://schemas.openxmlformats.org/officeDocument/2006/relationships/font" Target="fonts/RobotoCondensedMedium-regular.fntdata"/><Relationship Id="rId14" Type="http://schemas.openxmlformats.org/officeDocument/2006/relationships/slide" Target="slides/slide8.xml"/><Relationship Id="rId36" Type="http://schemas.openxmlformats.org/officeDocument/2006/relationships/font" Target="fonts/RobotoCondensed-boldItalic.fntdata"/><Relationship Id="rId17" Type="http://schemas.openxmlformats.org/officeDocument/2006/relationships/slide" Target="slides/slide11.xml"/><Relationship Id="rId39" Type="http://schemas.openxmlformats.org/officeDocument/2006/relationships/font" Target="fonts/RobotoCondensedMedium-italic.fntdata"/><Relationship Id="rId16" Type="http://schemas.openxmlformats.org/officeDocument/2006/relationships/slide" Target="slides/slide10.xml"/><Relationship Id="rId38" Type="http://schemas.openxmlformats.org/officeDocument/2006/relationships/font" Target="fonts/RobotoCondensedMedium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DILJJwsFl3w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9908b08c5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9908b08c5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/>
              <a:t>Optional to show to students</a:t>
            </a:r>
            <a:endParaRPr b="1" i="1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9908b08c57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9908b08c57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REFER TO LESSON PLAN + ACCOMPANYING DIAGRAM SHEET FOR FULL INSTRUCTIONS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9908b08c57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9908b08c57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REFER TO LESSON PLAN + ACCOMPANYING DIAGRAM SHEET FOR FULL INSTRUCTIONS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9908b08c57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9908b08c57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REFER TO LESSON PLAN + ACCOMPANYING DIAGRAM SHEET FOR FULL INSTRUCTIONS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e60c2377aa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e60c2377aa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REFER TO LESSON PLAN + ACCOMPANYING DIAGRAM SHEET FOR FULL INSTRUCTIONS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e60c2377aa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e60c2377aa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REFER TO LESSON PLAN + ACCOMPANYING DIAGRAM SHEET FOR FULL INSTRUCTIONS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e60c2377aa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e60c2377aa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REFER TO LESSON PLAN + ACCOMPANYING DIAGRAM SHEET FOR FULL INSTRUCTIONS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9908b08c57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9908b08c57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SPEAKER NOTES: 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/>
              <a:t>A</a:t>
            </a:r>
            <a:r>
              <a:rPr b="1" lang="en-GB"/>
              <a:t>sk class for their findings </a:t>
            </a:r>
            <a:r>
              <a:rPr b="1" i="1" lang="en-GB" u="sng"/>
              <a:t>before</a:t>
            </a:r>
            <a:r>
              <a:rPr b="1" lang="en-GB"/>
              <a:t> moving to the next slide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u="sng"/>
              <a:t>Prompts</a:t>
            </a:r>
            <a:r>
              <a:rPr lang="en-GB"/>
              <a:t> – </a:t>
            </a:r>
            <a:endParaRPr/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Did more blades make it spin faster or slower?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How did blade number change the power or efficiency?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Was there an optimum number of blades?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9908b08c57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9908b08c57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ALL CONTENT ON SLIDE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9908b08c57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9908b08c57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SPEAKER NOTES: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Ask class for their findings </a:t>
            </a:r>
            <a:r>
              <a:rPr b="1" i="1" lang="en-GB" u="sng">
                <a:solidFill>
                  <a:schemeClr val="dk1"/>
                </a:solidFill>
              </a:rPr>
              <a:t>before</a:t>
            </a:r>
            <a:r>
              <a:rPr b="1" lang="en-GB">
                <a:solidFill>
                  <a:schemeClr val="dk1"/>
                </a:solidFill>
              </a:rPr>
              <a:t> moving to the next slide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dk1"/>
                </a:solidFill>
              </a:rPr>
              <a:t>Prompts</a:t>
            </a:r>
            <a:r>
              <a:rPr lang="en-GB">
                <a:solidFill>
                  <a:schemeClr val="dk1"/>
                </a:solidFill>
              </a:rPr>
              <a:t> –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Did larger blades make it spin faster or slower?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How did blade size change the power or efficiency?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Was there an optimum blade size?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9908b08c57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9908b08c57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ALL CONTENT ON SLIDE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9908b08c5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9908b08c5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USE THESE SLIDES ALONGSIDE THE LESSON PLAN</a:t>
            </a:r>
            <a:endParaRPr b="1">
              <a:highlight>
                <a:schemeClr val="accent4"/>
              </a:highlight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9908b08c57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9908b08c57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SPEAKER NOTES: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Ask class for their findings </a:t>
            </a:r>
            <a:r>
              <a:rPr b="1" i="1" lang="en-GB" u="sng">
                <a:solidFill>
                  <a:schemeClr val="dk1"/>
                </a:solidFill>
              </a:rPr>
              <a:t>before</a:t>
            </a:r>
            <a:r>
              <a:rPr b="1" lang="en-GB">
                <a:solidFill>
                  <a:schemeClr val="dk1"/>
                </a:solidFill>
              </a:rPr>
              <a:t> moving to the next slide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dk1"/>
                </a:solidFill>
              </a:rPr>
              <a:t>Prompts</a:t>
            </a:r>
            <a:r>
              <a:rPr lang="en-GB">
                <a:solidFill>
                  <a:schemeClr val="dk1"/>
                </a:solidFill>
              </a:rPr>
              <a:t> –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Did changing the blade angle make it spin faster or slower?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How did blade angle affect power or efficiency?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Was there an optimum blade angle?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9908b08c57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9908b08c57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ALL CONTENT ON SLIDE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END OF LESSON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9908b08c5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9908b08c5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9908b08c5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9908b08c5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SPEAKER NOTES: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A wind turbine is a machine that </a:t>
            </a:r>
            <a:r>
              <a:rPr b="1" lang="en-GB">
                <a:solidFill>
                  <a:schemeClr val="dk1"/>
                </a:solidFill>
              </a:rPr>
              <a:t>captures energy from moving air and turns it into electricity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dk1"/>
                </a:solidFill>
              </a:rPr>
              <a:t>What they look like</a:t>
            </a:r>
            <a:r>
              <a:rPr lang="en-GB">
                <a:solidFill>
                  <a:schemeClr val="dk1"/>
                </a:solidFill>
              </a:rPr>
              <a:t> – Tall towers with large blades that spin when the wind blows – often found on hills, rural farmlands, coastlines, offshore, or wind farms.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dk1"/>
                </a:solidFill>
              </a:rPr>
              <a:t>Their purpose</a:t>
            </a:r>
            <a:r>
              <a:rPr lang="en-GB">
                <a:solidFill>
                  <a:schemeClr val="dk1"/>
                </a:solidFill>
              </a:rPr>
              <a:t> – To convert wind energy into electricity, providing a clean and renewable source of power.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9908b08c57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9908b08c57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SPEAKER NOTES: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A wind turbine is a machine that </a:t>
            </a:r>
            <a:r>
              <a:rPr b="1" lang="en-GB">
                <a:solidFill>
                  <a:schemeClr val="dk1"/>
                </a:solidFill>
              </a:rPr>
              <a:t>captures energy from moving air and turns it into electricity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dk1"/>
                </a:solidFill>
              </a:rPr>
              <a:t>What they look like</a:t>
            </a:r>
            <a:r>
              <a:rPr lang="en-GB">
                <a:solidFill>
                  <a:schemeClr val="dk1"/>
                </a:solidFill>
              </a:rPr>
              <a:t> – Tall towers with large blades that spin when the wind blows – often found on hills, rural farmlands, coastlines, offshore, or wind farms.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dk1"/>
                </a:solidFill>
              </a:rPr>
              <a:t>Their purpose</a:t>
            </a:r>
            <a:r>
              <a:rPr lang="en-GB">
                <a:solidFill>
                  <a:schemeClr val="dk1"/>
                </a:solidFill>
              </a:rPr>
              <a:t> – To convert wind energy into electricity, providing a clean and renewable source of power.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9908b08c57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9908b08c57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SPEAKER NOTES: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(Next slide answers)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Because wind…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 u="sng">
                <a:solidFill>
                  <a:schemeClr val="dk1"/>
                </a:solidFill>
              </a:rPr>
              <a:t>Comes from the Sun </a:t>
            </a:r>
            <a:endParaRPr u="sng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The sun heats the Earth unevenly, making air move – that movement is wind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 u="sng">
                <a:solidFill>
                  <a:schemeClr val="dk1"/>
                </a:solidFill>
              </a:rPr>
              <a:t>Never runs out </a:t>
            </a:r>
            <a:endParaRPr u="sng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As long as the sun shines, there will always be wind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 u="sng">
                <a:solidFill>
                  <a:schemeClr val="dk1"/>
                </a:solidFill>
              </a:rPr>
              <a:t>Is clean and sustainable </a:t>
            </a:r>
            <a:endParaRPr u="sng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Wind energy produces no pollution/CO2 emissions and helps limit climate change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9908b08c57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9908b08c57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ALL CONTENT ON SLIDE</a:t>
            </a:r>
            <a:endParaRPr b="1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9908b08c57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9908b08c57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SPEAKER NOTES: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dk1"/>
                </a:solidFill>
              </a:rPr>
              <a:t>Class prompts to explore ideas </a:t>
            </a:r>
            <a:r>
              <a:rPr b="1" i="1" lang="en-GB" u="sng">
                <a:solidFill>
                  <a:schemeClr val="dk1"/>
                </a:solidFill>
              </a:rPr>
              <a:t>before</a:t>
            </a:r>
            <a:r>
              <a:rPr lang="en-GB" u="sng">
                <a:solidFill>
                  <a:schemeClr val="dk1"/>
                </a:solidFill>
              </a:rPr>
              <a:t> learning the answer</a:t>
            </a:r>
            <a:endParaRPr u="sng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“What kind of energy does the wind have?” (Kinetic energy)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“What mechanics are inside the turbine to generate electrical energy?”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dk1"/>
                </a:solidFill>
              </a:rPr>
              <a:t>Answer</a:t>
            </a:r>
            <a:endParaRPr u="sng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The </a:t>
            </a:r>
            <a:r>
              <a:rPr b="1" lang="en-GB">
                <a:solidFill>
                  <a:schemeClr val="dk1"/>
                </a:solidFill>
              </a:rPr>
              <a:t>wind blows and pushes the blades</a:t>
            </a:r>
            <a:r>
              <a:rPr lang="en-GB">
                <a:solidFill>
                  <a:schemeClr val="dk1"/>
                </a:solidFill>
              </a:rPr>
              <a:t>, causing them to spin.</a:t>
            </a:r>
            <a:br>
              <a:rPr lang="en-GB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This motion transfers </a:t>
            </a:r>
            <a:r>
              <a:rPr b="1" lang="en-GB">
                <a:solidFill>
                  <a:schemeClr val="dk1"/>
                </a:solidFill>
              </a:rPr>
              <a:t>kinetic energy</a:t>
            </a:r>
            <a:r>
              <a:rPr lang="en-GB">
                <a:solidFill>
                  <a:schemeClr val="dk1"/>
                </a:solidFill>
              </a:rPr>
              <a:t> to the </a:t>
            </a:r>
            <a:r>
              <a:rPr b="1" lang="en-GB">
                <a:solidFill>
                  <a:schemeClr val="dk1"/>
                </a:solidFill>
              </a:rPr>
              <a:t>shaft</a:t>
            </a:r>
            <a:r>
              <a:rPr lang="en-GB">
                <a:solidFill>
                  <a:schemeClr val="dk1"/>
                </a:solidFill>
              </a:rPr>
              <a:t>, turning it into </a:t>
            </a:r>
            <a:r>
              <a:rPr b="1" lang="en-GB">
                <a:solidFill>
                  <a:schemeClr val="dk1"/>
                </a:solidFill>
              </a:rPr>
              <a:t>rotational kinetic energy</a:t>
            </a:r>
            <a:r>
              <a:rPr lang="en-GB">
                <a:solidFill>
                  <a:schemeClr val="dk1"/>
                </a:solidFill>
              </a:rPr>
              <a:t>.</a:t>
            </a:r>
            <a:br>
              <a:rPr lang="en-GB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The </a:t>
            </a:r>
            <a:r>
              <a:rPr b="1" lang="en-GB">
                <a:solidFill>
                  <a:schemeClr val="dk1"/>
                </a:solidFill>
              </a:rPr>
              <a:t>shaft spins a magnet inside a coil of wire</a:t>
            </a:r>
            <a:r>
              <a:rPr lang="en-GB">
                <a:solidFill>
                  <a:schemeClr val="dk1"/>
                </a:solidFill>
              </a:rPr>
              <a:t>, which </a:t>
            </a:r>
            <a:r>
              <a:rPr b="1" lang="en-GB">
                <a:solidFill>
                  <a:schemeClr val="dk1"/>
                </a:solidFill>
              </a:rPr>
              <a:t>induces an electric current</a:t>
            </a:r>
            <a:r>
              <a:rPr lang="en-GB">
                <a:solidFill>
                  <a:schemeClr val="dk1"/>
                </a:solidFill>
              </a:rPr>
              <a:t> – transforming that movement into </a:t>
            </a:r>
            <a:r>
              <a:rPr b="1" lang="en-GB">
                <a:solidFill>
                  <a:schemeClr val="dk1"/>
                </a:solidFill>
              </a:rPr>
              <a:t>electrical energy</a:t>
            </a:r>
            <a:r>
              <a:rPr lang="en-GB">
                <a:solidFill>
                  <a:schemeClr val="dk1"/>
                </a:solidFill>
              </a:rPr>
              <a:t>.</a:t>
            </a:r>
            <a:br>
              <a:rPr lang="en-GB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The </a:t>
            </a:r>
            <a:r>
              <a:rPr b="1" lang="en-GB">
                <a:solidFill>
                  <a:schemeClr val="dk1"/>
                </a:solidFill>
              </a:rPr>
              <a:t>electricity then flows down the tower to a transformer</a:t>
            </a:r>
            <a:r>
              <a:rPr lang="en-GB">
                <a:solidFill>
                  <a:schemeClr val="dk1"/>
                </a:solidFill>
              </a:rPr>
              <a:t>, where the </a:t>
            </a:r>
            <a:r>
              <a:rPr b="1" lang="en-GB">
                <a:solidFill>
                  <a:schemeClr val="dk1"/>
                </a:solidFill>
              </a:rPr>
              <a:t>voltage is increased</a:t>
            </a:r>
            <a:r>
              <a:rPr lang="en-GB">
                <a:solidFill>
                  <a:schemeClr val="dk1"/>
                </a:solidFill>
              </a:rPr>
              <a:t> so it can travel efficiently through power lines to homes and businesses.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9908b08c57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9908b08c57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VIDEO (2:46 mins) –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How does a wind turbine work?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dk1"/>
                </a:solidFill>
              </a:rPr>
              <a:t>Answer</a:t>
            </a:r>
            <a:endParaRPr u="sng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The </a:t>
            </a:r>
            <a:r>
              <a:rPr b="1" lang="en-GB">
                <a:solidFill>
                  <a:schemeClr val="dk1"/>
                </a:solidFill>
              </a:rPr>
              <a:t>wind blows and pushes the blades</a:t>
            </a:r>
            <a:r>
              <a:rPr lang="en-GB">
                <a:solidFill>
                  <a:schemeClr val="dk1"/>
                </a:solidFill>
              </a:rPr>
              <a:t>, causing them to spin.</a:t>
            </a:r>
            <a:br>
              <a:rPr lang="en-GB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This motion transfers </a:t>
            </a:r>
            <a:r>
              <a:rPr b="1" lang="en-GB">
                <a:solidFill>
                  <a:schemeClr val="dk1"/>
                </a:solidFill>
              </a:rPr>
              <a:t>kinetic energy</a:t>
            </a:r>
            <a:r>
              <a:rPr lang="en-GB">
                <a:solidFill>
                  <a:schemeClr val="dk1"/>
                </a:solidFill>
              </a:rPr>
              <a:t> to the </a:t>
            </a:r>
            <a:r>
              <a:rPr b="1" lang="en-GB">
                <a:solidFill>
                  <a:schemeClr val="dk1"/>
                </a:solidFill>
              </a:rPr>
              <a:t>shaft</a:t>
            </a:r>
            <a:r>
              <a:rPr lang="en-GB">
                <a:solidFill>
                  <a:schemeClr val="dk1"/>
                </a:solidFill>
              </a:rPr>
              <a:t>, turning it into </a:t>
            </a:r>
            <a:r>
              <a:rPr b="1" lang="en-GB">
                <a:solidFill>
                  <a:schemeClr val="dk1"/>
                </a:solidFill>
              </a:rPr>
              <a:t>rotational kinetic energy</a:t>
            </a:r>
            <a:r>
              <a:rPr lang="en-GB">
                <a:solidFill>
                  <a:schemeClr val="dk1"/>
                </a:solidFill>
              </a:rPr>
              <a:t>.</a:t>
            </a:r>
            <a:br>
              <a:rPr lang="en-GB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The </a:t>
            </a:r>
            <a:r>
              <a:rPr b="1" lang="en-GB">
                <a:solidFill>
                  <a:schemeClr val="dk1"/>
                </a:solidFill>
              </a:rPr>
              <a:t>shaft spins a magnet inside a coil of wire</a:t>
            </a:r>
            <a:r>
              <a:rPr lang="en-GB">
                <a:solidFill>
                  <a:schemeClr val="dk1"/>
                </a:solidFill>
              </a:rPr>
              <a:t>, which </a:t>
            </a:r>
            <a:r>
              <a:rPr b="1" lang="en-GB">
                <a:solidFill>
                  <a:schemeClr val="dk1"/>
                </a:solidFill>
              </a:rPr>
              <a:t>induces an electric current</a:t>
            </a:r>
            <a:r>
              <a:rPr lang="en-GB">
                <a:solidFill>
                  <a:schemeClr val="dk1"/>
                </a:solidFill>
              </a:rPr>
              <a:t> – transforming that movement into </a:t>
            </a:r>
            <a:r>
              <a:rPr b="1" lang="en-GB">
                <a:solidFill>
                  <a:schemeClr val="dk1"/>
                </a:solidFill>
              </a:rPr>
              <a:t>electrical energy</a:t>
            </a:r>
            <a:r>
              <a:rPr lang="en-GB">
                <a:solidFill>
                  <a:schemeClr val="dk1"/>
                </a:solidFill>
              </a:rPr>
              <a:t>.</a:t>
            </a:r>
            <a:br>
              <a:rPr lang="en-GB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The </a:t>
            </a:r>
            <a:r>
              <a:rPr b="1" lang="en-GB">
                <a:solidFill>
                  <a:schemeClr val="dk1"/>
                </a:solidFill>
              </a:rPr>
              <a:t>electricity then flows down the tower to a transformer</a:t>
            </a:r>
            <a:r>
              <a:rPr lang="en-GB">
                <a:solidFill>
                  <a:schemeClr val="dk1"/>
                </a:solidFill>
              </a:rPr>
              <a:t>, where the </a:t>
            </a:r>
            <a:r>
              <a:rPr b="1" lang="en-GB">
                <a:solidFill>
                  <a:schemeClr val="dk1"/>
                </a:solidFill>
              </a:rPr>
              <a:t>voltage is increased</a:t>
            </a:r>
            <a:r>
              <a:rPr lang="en-GB">
                <a:solidFill>
                  <a:schemeClr val="dk1"/>
                </a:solidFill>
              </a:rPr>
              <a:t> so it can travel efficiently through power lines to homes and businesses.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9908b08c57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9908b08c57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REFER TO LESSON PLAN + ACCOMPANYING DIAGRAM SHEET FOR FULL INSTRUCTIONS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Background Slide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Background Slide 1">
  <p:cSld name="TITLE_2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5" name="Google Shape;5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Background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0" name="Google Shape;6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 Background Slide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7" title="white graph slid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5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g"/><Relationship Id="rId4" Type="http://schemas.openxmlformats.org/officeDocument/2006/relationships/image" Target="../media/image18.jpg"/><Relationship Id="rId5" Type="http://schemas.openxmlformats.org/officeDocument/2006/relationships/image" Target="../media/image8.png"/><Relationship Id="rId6" Type="http://schemas.openxmlformats.org/officeDocument/2006/relationships/image" Target="../media/image1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hyperlink" Target="http://bit.ly/4hV8Bka" TargetMode="External"/><Relationship Id="rId5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hyperlink" Target="http://www.youtube.com/watch?v=DILJJwsFl3w" TargetMode="External"/><Relationship Id="rId5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9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9"/>
          <p:cNvSpPr txBox="1"/>
          <p:nvPr/>
        </p:nvSpPr>
        <p:spPr>
          <a:xfrm>
            <a:off x="1823975" y="1051975"/>
            <a:ext cx="6503100" cy="15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070B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Intention</a:t>
            </a:r>
            <a:endParaRPr b="1" sz="1800">
              <a:solidFill>
                <a:srgbClr val="0070B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Students will investigate how the design of a wind turbine affects its ability to transform wind energy into motion and power.</a:t>
            </a:r>
            <a:endParaRPr b="1" sz="16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They will explore how simple machines change the direction and magnitude of forces, and how these design choices influence efficiency and performance.</a:t>
            </a:r>
            <a:endParaRPr b="1" sz="16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1" name="Google Shape;71;p19"/>
          <p:cNvSpPr/>
          <p:nvPr/>
        </p:nvSpPr>
        <p:spPr>
          <a:xfrm>
            <a:off x="400963" y="1051975"/>
            <a:ext cx="1131900" cy="1131900"/>
          </a:xfrm>
          <a:prstGeom prst="ellipse">
            <a:avLst/>
          </a:prstGeom>
          <a:solidFill>
            <a:srgbClr val="0070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9"/>
          <p:cNvSpPr/>
          <p:nvPr/>
        </p:nvSpPr>
        <p:spPr>
          <a:xfrm>
            <a:off x="400963" y="2927394"/>
            <a:ext cx="1131900" cy="1131900"/>
          </a:xfrm>
          <a:prstGeom prst="ellipse">
            <a:avLst/>
          </a:prstGeom>
          <a:solidFill>
            <a:srgbClr val="0070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9"/>
          <p:cNvSpPr txBox="1"/>
          <p:nvPr/>
        </p:nvSpPr>
        <p:spPr>
          <a:xfrm>
            <a:off x="329177" y="194625"/>
            <a:ext cx="578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OUTCOMES</a:t>
            </a:r>
            <a:endParaRPr b="1" sz="42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4" name="Google Shape;74;p19"/>
          <p:cNvSpPr txBox="1"/>
          <p:nvPr/>
        </p:nvSpPr>
        <p:spPr>
          <a:xfrm>
            <a:off x="1823975" y="2927394"/>
            <a:ext cx="6939000" cy="18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070B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Success Criteria</a:t>
            </a:r>
            <a:endParaRPr b="1" sz="1800">
              <a:solidFill>
                <a:srgbClr val="0070B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Char char="●"/>
            </a:pPr>
            <a:r>
              <a:rPr b="1" lang="en-GB" sz="16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Build and test a simple wind turbine model</a:t>
            </a:r>
            <a:endParaRPr b="1" sz="16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Char char="●"/>
            </a:pPr>
            <a:r>
              <a:rPr b="1" lang="en-GB" sz="16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Identify the energy transformations involved in generating power</a:t>
            </a:r>
            <a:endParaRPr b="1" sz="16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Char char="●"/>
            </a:pPr>
            <a:r>
              <a:rPr b="1" lang="en-GB" sz="16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Explain how blade design changes affect efficiency and power output</a:t>
            </a:r>
            <a:endParaRPr b="1" sz="16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Char char="●"/>
            </a:pPr>
            <a:r>
              <a:rPr b="1" lang="en-GB" sz="16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Describe how turbine design relates to sustainable energy solutions</a:t>
            </a:r>
            <a:endParaRPr b="1" sz="16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5" name="Google Shape;75;p19" title="Asset 1Int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74" y="1300308"/>
            <a:ext cx="849325" cy="635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9" title="Asset 2Intro.png"/>
          <p:cNvPicPr preferRelativeResize="0"/>
          <p:nvPr/>
        </p:nvPicPr>
        <p:blipFill rotWithShape="1">
          <a:blip r:embed="rId5">
            <a:alphaModFix/>
          </a:blip>
          <a:srcRect b="0" l="120" r="120" t="0"/>
          <a:stretch/>
        </p:blipFill>
        <p:spPr>
          <a:xfrm>
            <a:off x="596119" y="3070049"/>
            <a:ext cx="741629" cy="84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/>
          <p:nvPr/>
        </p:nvSpPr>
        <p:spPr>
          <a:xfrm>
            <a:off x="329163" y="118424"/>
            <a:ext cx="53205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TEST MODEL</a:t>
            </a: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SET-UP</a:t>
            </a:r>
            <a:endParaRPr b="1" sz="4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3" name="Google Shape;163;p28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164" name="Google Shape;164;p28"/>
          <p:cNvPicPr preferRelativeResize="0"/>
          <p:nvPr/>
        </p:nvPicPr>
        <p:blipFill rotWithShape="1">
          <a:blip r:embed="rId3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 title="IMG_3704 - edited.png"/>
          <p:cNvPicPr preferRelativeResize="0"/>
          <p:nvPr/>
        </p:nvPicPr>
        <p:blipFill rotWithShape="1">
          <a:blip r:embed="rId4">
            <a:alphaModFix/>
          </a:blip>
          <a:srcRect b="16335" l="11848" r="22328" t="29968"/>
          <a:stretch/>
        </p:blipFill>
        <p:spPr>
          <a:xfrm>
            <a:off x="476250" y="812422"/>
            <a:ext cx="3745574" cy="40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8" title="IMG_3700-edited.png"/>
          <p:cNvPicPr preferRelativeResize="0"/>
          <p:nvPr/>
        </p:nvPicPr>
        <p:blipFill rotWithShape="1">
          <a:blip r:embed="rId5">
            <a:alphaModFix/>
          </a:blip>
          <a:srcRect b="29863" l="0" r="12915" t="15918"/>
          <a:stretch/>
        </p:blipFill>
        <p:spPr>
          <a:xfrm>
            <a:off x="4572000" y="1190625"/>
            <a:ext cx="4097879" cy="3401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/>
          <p:nvPr/>
        </p:nvSpPr>
        <p:spPr>
          <a:xfrm>
            <a:off x="0" y="4400800"/>
            <a:ext cx="1121400" cy="7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sp>
        <p:nvSpPr>
          <p:cNvPr id="172" name="Google Shape;172;p29"/>
          <p:cNvSpPr txBox="1"/>
          <p:nvPr/>
        </p:nvSpPr>
        <p:spPr>
          <a:xfrm>
            <a:off x="338250" y="234434"/>
            <a:ext cx="5798100" cy="12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EXPERIMENT INSTRUCTIONS:</a:t>
            </a: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b="1" sz="4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52387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Activity instructions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4" name="Google Shape;174;p29"/>
          <p:cNvSpPr txBox="1"/>
          <p:nvPr/>
        </p:nvSpPr>
        <p:spPr>
          <a:xfrm>
            <a:off x="338250" y="1551425"/>
            <a:ext cx="8365200" cy="29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683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 Condensed"/>
              <a:buAutoNum type="arabicPeriod"/>
            </a:pPr>
            <a:r>
              <a:rPr b="1" lang="en-GB" sz="2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Measure how far the washer hangs below the skewer</a:t>
            </a:r>
            <a:endParaRPr b="1" sz="2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 Condensed"/>
              <a:buAutoNum type="arabicPeriod"/>
            </a:pPr>
            <a:r>
              <a:rPr b="1" lang="en-GB" sz="2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Turn on the fan to spin the turbine</a:t>
            </a:r>
            <a:endParaRPr b="1" sz="2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 Condensed"/>
              <a:buAutoNum type="arabicPeriod"/>
            </a:pPr>
            <a:r>
              <a:rPr b="1" lang="en-GB" sz="2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Time how long it takes for the washer to wind up to the skewer</a:t>
            </a:r>
            <a:endParaRPr b="1" sz="2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 Condensed"/>
              <a:buAutoNum type="arabicPeriod"/>
            </a:pPr>
            <a:r>
              <a:rPr b="1" lang="en-GB" sz="2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Record the results</a:t>
            </a:r>
            <a:endParaRPr b="1" sz="2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spcBef>
                <a:spcPts val="1000"/>
              </a:spcBef>
              <a:spcAft>
                <a:spcPts val="1000"/>
              </a:spcAft>
              <a:buClr>
                <a:srgbClr val="B6DE10"/>
              </a:buClr>
              <a:buSzPts val="2200"/>
              <a:buFont typeface="Roboto Condensed"/>
              <a:buAutoNum type="arabicPeriod"/>
            </a:pP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Experiment with at least 2 other blade designs (size, </a:t>
            </a: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angle,</a:t>
            </a: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number) and </a:t>
            </a: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 conduct</a:t>
            </a: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the test </a:t>
            </a:r>
            <a:r>
              <a:rPr b="1" lang="en-GB" sz="2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(only alter one variable at a time so you know what made the change though!)</a:t>
            </a:r>
            <a:endParaRPr b="1" sz="2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5" name="Google Shape;175;p29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176" name="Google Shape;176;p29"/>
          <p:cNvPicPr preferRelativeResize="0"/>
          <p:nvPr/>
        </p:nvPicPr>
        <p:blipFill rotWithShape="1">
          <a:blip r:embed="rId3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>
            <a:off x="0" y="4400800"/>
            <a:ext cx="1121400" cy="7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sp>
        <p:nvSpPr>
          <p:cNvPr id="182" name="Google Shape;182;p30"/>
          <p:cNvSpPr txBox="1"/>
          <p:nvPr/>
        </p:nvSpPr>
        <p:spPr>
          <a:xfrm>
            <a:off x="52387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Activity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3" name="Google Shape;183;p30"/>
          <p:cNvSpPr txBox="1"/>
          <p:nvPr/>
        </p:nvSpPr>
        <p:spPr>
          <a:xfrm>
            <a:off x="338250" y="211200"/>
            <a:ext cx="63024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POWER </a:t>
            </a: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CALCULATION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4" name="Google Shape;184;p30"/>
          <p:cNvSpPr txBox="1"/>
          <p:nvPr/>
        </p:nvSpPr>
        <p:spPr>
          <a:xfrm>
            <a:off x="338250" y="905000"/>
            <a:ext cx="8118000" cy="37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 calculate power we need three things to plug into our equations</a:t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 =</a:t>
            </a: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weight of the washer in grams (3g)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 = </a:t>
            </a: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length of the string holding the washer in centimeters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 =</a:t>
            </a: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time it take for the washer to reach the top in seconds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5" name="Google Shape;185;p30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186" name="Google Shape;186;p30"/>
          <p:cNvPicPr preferRelativeResize="0"/>
          <p:nvPr/>
        </p:nvPicPr>
        <p:blipFill rotWithShape="1">
          <a:blip r:embed="rId3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/>
          <p:nvPr/>
        </p:nvSpPr>
        <p:spPr>
          <a:xfrm>
            <a:off x="0" y="4400800"/>
            <a:ext cx="1121400" cy="7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sp>
        <p:nvSpPr>
          <p:cNvPr id="192" name="Google Shape;192;p31"/>
          <p:cNvSpPr txBox="1"/>
          <p:nvPr/>
        </p:nvSpPr>
        <p:spPr>
          <a:xfrm>
            <a:off x="52387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Activity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3" name="Google Shape;193;p31"/>
          <p:cNvSpPr txBox="1"/>
          <p:nvPr/>
        </p:nvSpPr>
        <p:spPr>
          <a:xfrm>
            <a:off x="338250" y="211200"/>
            <a:ext cx="63024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Step 1: Convert units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4" name="Google Shape;194;p31"/>
          <p:cNvSpPr txBox="1"/>
          <p:nvPr/>
        </p:nvSpPr>
        <p:spPr>
          <a:xfrm>
            <a:off x="338250" y="905000"/>
            <a:ext cx="8118000" cy="37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b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For our equations to work we need to have them in standard units:</a:t>
            </a:r>
            <a:endParaRPr b="1" sz="20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Mass (M) = kilograms</a:t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Length (L) = meters</a:t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Time (T) = seconds</a:t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Converting from our </a:t>
            </a: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original</a:t>
            </a: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units: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 = w/1000</a:t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 = H/100</a:t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 = S</a:t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5" name="Google Shape;195;p31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196" name="Google Shape;196;p31"/>
          <p:cNvPicPr preferRelativeResize="0"/>
          <p:nvPr/>
        </p:nvPicPr>
        <p:blipFill rotWithShape="1">
          <a:blip r:embed="rId3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/>
          <p:nvPr/>
        </p:nvSpPr>
        <p:spPr>
          <a:xfrm>
            <a:off x="0" y="4400800"/>
            <a:ext cx="1121400" cy="7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sp>
        <p:nvSpPr>
          <p:cNvPr id="202" name="Google Shape;202;p32"/>
          <p:cNvSpPr txBox="1"/>
          <p:nvPr/>
        </p:nvSpPr>
        <p:spPr>
          <a:xfrm>
            <a:off x="52387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Activity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3" name="Google Shape;203;p32"/>
          <p:cNvSpPr txBox="1"/>
          <p:nvPr/>
        </p:nvSpPr>
        <p:spPr>
          <a:xfrm>
            <a:off x="338250" y="211200"/>
            <a:ext cx="63024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Step 2: Potential energy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4" name="Google Shape;204;p32"/>
          <p:cNvSpPr txBox="1"/>
          <p:nvPr/>
        </p:nvSpPr>
        <p:spPr>
          <a:xfrm>
            <a:off x="338250" y="905000"/>
            <a:ext cx="8118000" cy="37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After being raised, the washer has gained gravitational potential energy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 can calculate it using: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E_potential = M * g * L </a:t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Where g is the acceleration due to gravity (9.8 m/s/s)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5" name="Google Shape;205;p32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206" name="Google Shape;206;p32"/>
          <p:cNvPicPr preferRelativeResize="0"/>
          <p:nvPr/>
        </p:nvPicPr>
        <p:blipFill rotWithShape="1">
          <a:blip r:embed="rId3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/>
          <p:nvPr/>
        </p:nvSpPr>
        <p:spPr>
          <a:xfrm>
            <a:off x="0" y="4400800"/>
            <a:ext cx="1121400" cy="7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sp>
        <p:nvSpPr>
          <p:cNvPr id="212" name="Google Shape;212;p33"/>
          <p:cNvSpPr txBox="1"/>
          <p:nvPr/>
        </p:nvSpPr>
        <p:spPr>
          <a:xfrm>
            <a:off x="52387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Activity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3" name="Google Shape;213;p33"/>
          <p:cNvSpPr txBox="1"/>
          <p:nvPr/>
        </p:nvSpPr>
        <p:spPr>
          <a:xfrm>
            <a:off x="338250" y="211200"/>
            <a:ext cx="63024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Step 3: Power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4" name="Google Shape;214;p33"/>
          <p:cNvSpPr txBox="1"/>
          <p:nvPr/>
        </p:nvSpPr>
        <p:spPr>
          <a:xfrm>
            <a:off x="338250" y="905000"/>
            <a:ext cx="8118000" cy="37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Power is energy delivered over time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 can calculate the average power (in watts) by dividing the total energy by how long it took: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 </a:t>
            </a: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E_potential / T</a:t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5" name="Google Shape;215;p33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216" name="Google Shape;216;p33"/>
          <p:cNvPicPr preferRelativeResize="0"/>
          <p:nvPr/>
        </p:nvPicPr>
        <p:blipFill rotWithShape="1">
          <a:blip r:embed="rId3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4" title="sddefault.jpg"/>
          <p:cNvPicPr preferRelativeResize="0"/>
          <p:nvPr/>
        </p:nvPicPr>
        <p:blipFill rotWithShape="1">
          <a:blip r:embed="rId3">
            <a:alphaModFix/>
          </a:blip>
          <a:srcRect b="5485" l="0" r="0" t="5476"/>
          <a:stretch/>
        </p:blipFill>
        <p:spPr>
          <a:xfrm>
            <a:off x="407400" y="1788596"/>
            <a:ext cx="2325176" cy="15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4"/>
          <p:cNvSpPr txBox="1"/>
          <p:nvPr/>
        </p:nvSpPr>
        <p:spPr>
          <a:xfrm>
            <a:off x="329175" y="212125"/>
            <a:ext cx="69786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BLADE DESIGN</a:t>
            </a:r>
            <a:b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FINDINGS: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3" name="Google Shape;223;p34"/>
          <p:cNvSpPr txBox="1"/>
          <p:nvPr/>
        </p:nvSpPr>
        <p:spPr>
          <a:xfrm>
            <a:off x="281051" y="3485773"/>
            <a:ext cx="26700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NUMBER</a:t>
            </a:r>
            <a:endParaRPr b="1" sz="3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4" name="Google Shape;224;p34"/>
          <p:cNvSpPr txBox="1"/>
          <p:nvPr/>
        </p:nvSpPr>
        <p:spPr>
          <a:xfrm>
            <a:off x="7702134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discussion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5" name="Google Shape;225;p34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226" name="Google Shape;226;p34"/>
          <p:cNvPicPr preferRelativeResize="0"/>
          <p:nvPr/>
        </p:nvPicPr>
        <p:blipFill rotWithShape="1">
          <a:blip r:embed="rId4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5" title="turbine-envision_e128-3.6mw-pp-2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53542" y="0"/>
            <a:ext cx="771713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575" y="0"/>
            <a:ext cx="870142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5"/>
          <p:cNvSpPr txBox="1"/>
          <p:nvPr/>
        </p:nvSpPr>
        <p:spPr>
          <a:xfrm>
            <a:off x="3958578" y="335408"/>
            <a:ext cx="4624800" cy="12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NUMBER</a:t>
            </a:r>
            <a:br>
              <a:rPr b="1" lang="en-GB" sz="4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4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OF BLADES</a:t>
            </a:r>
            <a:endParaRPr b="1" sz="4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4" name="Google Shape;234;p35"/>
          <p:cNvSpPr txBox="1"/>
          <p:nvPr/>
        </p:nvSpPr>
        <p:spPr>
          <a:xfrm>
            <a:off x="3958575" y="1568418"/>
            <a:ext cx="4992300" cy="31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Most turbines have three blades</a:t>
            </a:r>
            <a:endParaRPr b="1" sz="2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This gives the best </a:t>
            </a: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balance of efficiency, stability, and cost</a:t>
            </a:r>
            <a:endParaRPr b="1" sz="2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Two blades</a:t>
            </a:r>
            <a:r>
              <a:rPr b="1" lang="en-GB" sz="2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spin faster but are noisier and wear out more quickly</a:t>
            </a:r>
            <a:endParaRPr b="1" sz="2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Four to six blades</a:t>
            </a:r>
            <a:r>
              <a:rPr b="1" lang="en-GB" sz="2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are heavier, more expensive, and don’t produce much</a:t>
            </a:r>
            <a:br>
              <a:rPr b="1" lang="en-GB" sz="2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more power</a:t>
            </a:r>
            <a:endParaRPr b="1" sz="2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5" name="Google Shape;235;p35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236" name="Google Shape;236;p35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5"/>
          <p:cNvSpPr txBox="1"/>
          <p:nvPr/>
        </p:nvSpPr>
        <p:spPr>
          <a:xfrm>
            <a:off x="7702134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discussion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6" title="118850780_10157834227169716_7667783184693647502_n.jpg"/>
          <p:cNvPicPr preferRelativeResize="0"/>
          <p:nvPr/>
        </p:nvPicPr>
        <p:blipFill rotWithShape="1">
          <a:blip r:embed="rId3">
            <a:alphaModFix/>
          </a:blip>
          <a:srcRect b="0" l="7884" r="7884" t="0"/>
          <a:stretch/>
        </p:blipFill>
        <p:spPr>
          <a:xfrm>
            <a:off x="3409411" y="1788596"/>
            <a:ext cx="2325176" cy="155280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6"/>
          <p:cNvSpPr txBox="1"/>
          <p:nvPr/>
        </p:nvSpPr>
        <p:spPr>
          <a:xfrm>
            <a:off x="329175" y="212125"/>
            <a:ext cx="69786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BLADE DESIGN</a:t>
            </a:r>
            <a:b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FINDINGS: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4" name="Google Shape;244;p36"/>
          <p:cNvSpPr txBox="1"/>
          <p:nvPr/>
        </p:nvSpPr>
        <p:spPr>
          <a:xfrm>
            <a:off x="281051" y="3485773"/>
            <a:ext cx="26700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NUMBER</a:t>
            </a:r>
            <a:endParaRPr b="1" sz="3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5" name="Google Shape;245;p36"/>
          <p:cNvSpPr txBox="1"/>
          <p:nvPr/>
        </p:nvSpPr>
        <p:spPr>
          <a:xfrm>
            <a:off x="3300150" y="3485773"/>
            <a:ext cx="25437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SIZE</a:t>
            </a:r>
            <a:endParaRPr b="1" sz="3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6" name="Google Shape;246;p36"/>
          <p:cNvSpPr txBox="1"/>
          <p:nvPr/>
        </p:nvSpPr>
        <p:spPr>
          <a:xfrm>
            <a:off x="7702134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discussion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7" name="Google Shape;247;p36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248" name="Google Shape;248;p36"/>
          <p:cNvPicPr preferRelativeResize="0"/>
          <p:nvPr/>
        </p:nvPicPr>
        <p:blipFill rotWithShape="1">
          <a:blip r:embed="rId4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6" title="sddefault.jpg"/>
          <p:cNvPicPr preferRelativeResize="0"/>
          <p:nvPr/>
        </p:nvPicPr>
        <p:blipFill rotWithShape="1">
          <a:blip r:embed="rId5">
            <a:alphaModFix/>
          </a:blip>
          <a:srcRect b="5485" l="0" r="0" t="5476"/>
          <a:stretch/>
        </p:blipFill>
        <p:spPr>
          <a:xfrm>
            <a:off x="407400" y="1788596"/>
            <a:ext cx="2325176" cy="15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7" title="AdobeStock_50719471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0096" y="-6"/>
            <a:ext cx="772279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575" y="0"/>
            <a:ext cx="870142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7"/>
          <p:cNvSpPr txBox="1"/>
          <p:nvPr/>
        </p:nvSpPr>
        <p:spPr>
          <a:xfrm>
            <a:off x="3958578" y="579341"/>
            <a:ext cx="4624800" cy="12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SIZE</a:t>
            </a:r>
            <a:br>
              <a:rPr b="1" lang="en-GB" sz="4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4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OF BLADES</a:t>
            </a:r>
            <a:endParaRPr b="1" sz="4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7" name="Google Shape;257;p37"/>
          <p:cNvSpPr txBox="1"/>
          <p:nvPr/>
        </p:nvSpPr>
        <p:spPr>
          <a:xfrm>
            <a:off x="3958575" y="1812358"/>
            <a:ext cx="4624800" cy="26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Bigger blades catch more wind and produce more power</a:t>
            </a:r>
            <a:endParaRPr b="1" sz="2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However, bigger blades are heavier, need stronger towers, and cost more to build and transport</a:t>
            </a:r>
            <a:endParaRPr b="1" sz="2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Wind farms choose the largest blades that are </a:t>
            </a: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practical for their location</a:t>
            </a:r>
            <a:endParaRPr b="1" sz="2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8" name="Google Shape;258;p37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259" name="Google Shape;259;p37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7"/>
          <p:cNvSpPr txBox="1"/>
          <p:nvPr/>
        </p:nvSpPr>
        <p:spPr>
          <a:xfrm>
            <a:off x="7702134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discussion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0" title="pexels-agata-cetta-604087902-1732526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0090" y="0"/>
            <a:ext cx="4367550" cy="655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2"/>
            <a:ext cx="91440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0"/>
          <p:cNvSpPr txBox="1"/>
          <p:nvPr/>
        </p:nvSpPr>
        <p:spPr>
          <a:xfrm>
            <a:off x="2702200" y="1100200"/>
            <a:ext cx="6009900" cy="24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45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TURBINE TOURNAMENT:</a:t>
            </a:r>
            <a:endParaRPr b="1" sz="45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3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Investigating energy transformations and </a:t>
            </a:r>
            <a:r>
              <a:rPr b="1" lang="en-GB" sz="3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efficiency</a:t>
            </a:r>
            <a:r>
              <a:rPr b="1" lang="en-GB" sz="3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with wind turbines</a:t>
            </a:r>
            <a:endParaRPr b="1" i="1" sz="34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4" name="Google Shape;84;p20"/>
          <p:cNvSpPr/>
          <p:nvPr/>
        </p:nvSpPr>
        <p:spPr>
          <a:xfrm>
            <a:off x="2797852" y="3861050"/>
            <a:ext cx="2220000" cy="438600"/>
          </a:xfrm>
          <a:prstGeom prst="rect">
            <a:avLst/>
          </a:prstGeom>
          <a:solidFill>
            <a:srgbClr val="B6DE1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0"/>
          <p:cNvSpPr txBox="1"/>
          <p:nvPr/>
        </p:nvSpPr>
        <p:spPr>
          <a:xfrm>
            <a:off x="2797850" y="3861050"/>
            <a:ext cx="2220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400">
                <a:solidFill>
                  <a:schemeClr val="dk1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</a:rPr>
              <a:t>Year 7/8 Science </a:t>
            </a:r>
            <a:endParaRPr sz="2400">
              <a:solidFill>
                <a:schemeClr val="dk1"/>
              </a:solidFill>
              <a:latin typeface="Roboto Condensed Medium"/>
              <a:ea typeface="Roboto Condensed Medium"/>
              <a:cs typeface="Roboto Condensed Medium"/>
              <a:sym typeface="Roboto Condensed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8" title="118850780_10157834227169716_7667783184693647502_n.jpg"/>
          <p:cNvPicPr preferRelativeResize="0"/>
          <p:nvPr/>
        </p:nvPicPr>
        <p:blipFill rotWithShape="1">
          <a:blip r:embed="rId3">
            <a:alphaModFix/>
          </a:blip>
          <a:srcRect b="0" l="7884" r="7884" t="0"/>
          <a:stretch/>
        </p:blipFill>
        <p:spPr>
          <a:xfrm>
            <a:off x="3409411" y="1788596"/>
            <a:ext cx="2325176" cy="155280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8"/>
          <p:cNvSpPr txBox="1"/>
          <p:nvPr/>
        </p:nvSpPr>
        <p:spPr>
          <a:xfrm>
            <a:off x="329175" y="212125"/>
            <a:ext cx="69786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BLADE DESIGN</a:t>
            </a:r>
            <a:b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FINDINGS: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7" name="Google Shape;267;p38"/>
          <p:cNvSpPr txBox="1"/>
          <p:nvPr/>
        </p:nvSpPr>
        <p:spPr>
          <a:xfrm>
            <a:off x="281051" y="3485773"/>
            <a:ext cx="26700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NUMBER</a:t>
            </a:r>
            <a:endParaRPr b="1" sz="3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8" name="Google Shape;268;p38"/>
          <p:cNvSpPr txBox="1"/>
          <p:nvPr/>
        </p:nvSpPr>
        <p:spPr>
          <a:xfrm>
            <a:off x="3300150" y="3485773"/>
            <a:ext cx="25437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SIZE</a:t>
            </a:r>
            <a:endParaRPr b="1" sz="3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69" name="Google Shape;269;p38" title="mini-wind-1.jpg"/>
          <p:cNvPicPr preferRelativeResize="0"/>
          <p:nvPr/>
        </p:nvPicPr>
        <p:blipFill rotWithShape="1">
          <a:blip r:embed="rId4">
            <a:alphaModFix/>
          </a:blip>
          <a:srcRect b="0" l="90" r="80" t="0"/>
          <a:stretch/>
        </p:blipFill>
        <p:spPr>
          <a:xfrm>
            <a:off x="6405425" y="1788596"/>
            <a:ext cx="2325176" cy="15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8"/>
          <p:cNvSpPr txBox="1"/>
          <p:nvPr/>
        </p:nvSpPr>
        <p:spPr>
          <a:xfrm>
            <a:off x="6192962" y="3485773"/>
            <a:ext cx="2750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ANGLE (PITCH)</a:t>
            </a:r>
            <a:endParaRPr b="1" sz="3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1" name="Google Shape;271;p38"/>
          <p:cNvSpPr txBox="1"/>
          <p:nvPr/>
        </p:nvSpPr>
        <p:spPr>
          <a:xfrm>
            <a:off x="7702134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discussion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2" name="Google Shape;272;p38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273" name="Google Shape;273;p38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8" title="sddefault.jpg"/>
          <p:cNvPicPr preferRelativeResize="0"/>
          <p:nvPr/>
        </p:nvPicPr>
        <p:blipFill rotWithShape="1">
          <a:blip r:embed="rId6">
            <a:alphaModFix/>
          </a:blip>
          <a:srcRect b="5485" l="0" r="0" t="5476"/>
          <a:stretch/>
        </p:blipFill>
        <p:spPr>
          <a:xfrm>
            <a:off x="407400" y="1788596"/>
            <a:ext cx="2325176" cy="15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9" title="Source-Sebastien-Van-de-Walle-on-Unsplash-scal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1961" y="0"/>
            <a:ext cx="771713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575" y="0"/>
            <a:ext cx="870142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9"/>
          <p:cNvSpPr txBox="1"/>
          <p:nvPr/>
        </p:nvSpPr>
        <p:spPr>
          <a:xfrm>
            <a:off x="3958578" y="358639"/>
            <a:ext cx="4624800" cy="12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ANGLE (PITCH)</a:t>
            </a:r>
            <a:br>
              <a:rPr b="1" lang="en-GB" sz="4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4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OF BLADES</a:t>
            </a:r>
            <a:endParaRPr b="1" sz="4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2" name="Google Shape;282;p39"/>
          <p:cNvSpPr txBox="1"/>
          <p:nvPr/>
        </p:nvSpPr>
        <p:spPr>
          <a:xfrm>
            <a:off x="3958575" y="1591657"/>
            <a:ext cx="4624800" cy="32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angle controls </a:t>
            </a: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much wind the blade catches</a:t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If the blades are </a:t>
            </a: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too flat</a:t>
            </a:r>
            <a:r>
              <a:rPr b="1" lang="en-GB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they produce</a:t>
            </a:r>
            <a:br>
              <a:rPr b="1" lang="en-GB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less power</a:t>
            </a:r>
            <a:endParaRPr b="1" sz="20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If they are </a:t>
            </a: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too </a:t>
            </a: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steep</a:t>
            </a:r>
            <a:r>
              <a:rPr b="1" lang="en-GB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there is too much</a:t>
            </a:r>
            <a:br>
              <a:rPr b="1" lang="en-GB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drag and the blades slow down</a:t>
            </a:r>
            <a:endParaRPr b="1" sz="20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Modern turbines </a:t>
            </a: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automatically adjust the blade angle</a:t>
            </a:r>
            <a:r>
              <a:rPr b="1" lang="en-GB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to get the best power output</a:t>
            </a:r>
            <a:br>
              <a:rPr b="1" lang="en-GB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for different wind speeds</a:t>
            </a:r>
            <a:endParaRPr b="1" sz="20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3" name="Google Shape;283;p39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284" name="Google Shape;284;p39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9"/>
          <p:cNvSpPr txBox="1"/>
          <p:nvPr/>
        </p:nvSpPr>
        <p:spPr>
          <a:xfrm>
            <a:off x="7702134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discussion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0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0"/>
          <p:cNvSpPr txBox="1"/>
          <p:nvPr/>
        </p:nvSpPr>
        <p:spPr>
          <a:xfrm>
            <a:off x="439800" y="1044100"/>
            <a:ext cx="65031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0070B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LINK</a:t>
            </a:r>
            <a:endParaRPr b="1" sz="2800">
              <a:solidFill>
                <a:srgbClr val="0070B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2400">
                <a:solidFill>
                  <a:srgbClr val="434343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http://bit.ly/4hV8Bka</a:t>
            </a:r>
            <a:endParaRPr b="1" sz="24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40"/>
          <p:cNvSpPr txBox="1"/>
          <p:nvPr/>
        </p:nvSpPr>
        <p:spPr>
          <a:xfrm>
            <a:off x="329177" y="194625"/>
            <a:ext cx="578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STUDENT FEEDBACK</a:t>
            </a:r>
            <a:endParaRPr b="1" sz="42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93" name="Google Shape;293;p40" title="Qpba6SHZumELev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0100" y="1991075"/>
            <a:ext cx="2723800" cy="272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1" title="mila-young-BX0Mm9fazTI-unsplas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1"/>
          <p:cNvSpPr txBox="1"/>
          <p:nvPr/>
        </p:nvSpPr>
        <p:spPr>
          <a:xfrm>
            <a:off x="4317274" y="1558465"/>
            <a:ext cx="43998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IS A</a:t>
            </a:r>
            <a:b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WIND TURBINE?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3" name="Google Shape;93;p21"/>
          <p:cNvSpPr txBox="1"/>
          <p:nvPr/>
        </p:nvSpPr>
        <p:spPr>
          <a:xfrm>
            <a:off x="7556148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introduction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4" name="Google Shape;94;p21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95" name="Google Shape;95;p21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 title="thomas-reaubourg-JRUVbgJJTBM-unsplas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0954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2"/>
          <p:cNvSpPr txBox="1"/>
          <p:nvPr/>
        </p:nvSpPr>
        <p:spPr>
          <a:xfrm>
            <a:off x="4317274" y="444340"/>
            <a:ext cx="43998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IS A</a:t>
            </a:r>
            <a:b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WIND TURBINE</a:t>
            </a: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3" name="Google Shape;103;p22"/>
          <p:cNvSpPr txBox="1"/>
          <p:nvPr/>
        </p:nvSpPr>
        <p:spPr>
          <a:xfrm>
            <a:off x="7556148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introduction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4" name="Google Shape;104;p22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105" name="Google Shape;105;p22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2"/>
          <p:cNvSpPr txBox="1"/>
          <p:nvPr/>
        </p:nvSpPr>
        <p:spPr>
          <a:xfrm>
            <a:off x="4397225" y="1950688"/>
            <a:ext cx="4134900" cy="25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 machine that </a:t>
            </a:r>
            <a:r>
              <a:rPr b="1" lang="en-GB" sz="23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turns moving air (wind) into electricity</a:t>
            </a:r>
            <a:endParaRPr b="1" sz="23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It works </a:t>
            </a:r>
            <a:r>
              <a:rPr b="1" lang="en-GB" sz="23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like a fan but in reverse</a:t>
            </a: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– instead of using electricity to make wind, it </a:t>
            </a:r>
            <a:r>
              <a:rPr b="1" lang="en-GB" sz="2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uses wind to</a:t>
            </a:r>
            <a:br>
              <a:rPr b="1" lang="en-GB" sz="2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make electricity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 title="rabih-shasha-tTv6Lo5uQVQ-unsplas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8104" y="0"/>
            <a:ext cx="686693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3"/>
          <p:cNvSpPr txBox="1"/>
          <p:nvPr/>
        </p:nvSpPr>
        <p:spPr>
          <a:xfrm>
            <a:off x="4317274" y="1103540"/>
            <a:ext cx="43998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WHY ARE THEY CONSIDERED A </a:t>
            </a: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RENEWABLE ENERGY SOURCE?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4" name="Google Shape;114;p23"/>
          <p:cNvSpPr txBox="1"/>
          <p:nvPr/>
        </p:nvSpPr>
        <p:spPr>
          <a:xfrm>
            <a:off x="7556148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introduction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5" name="Google Shape;115;p23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116" name="Google Shape;116;p23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4" title="tuan-nguyen-vBGYORDti2I-unsplas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5851" y="-465175"/>
            <a:ext cx="4042324" cy="607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4"/>
          <p:cNvSpPr txBox="1"/>
          <p:nvPr/>
        </p:nvSpPr>
        <p:spPr>
          <a:xfrm>
            <a:off x="4317274" y="500058"/>
            <a:ext cx="43998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BECAUSE </a:t>
            </a: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WIND: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4" name="Google Shape;124;p24"/>
          <p:cNvSpPr txBox="1"/>
          <p:nvPr/>
        </p:nvSpPr>
        <p:spPr>
          <a:xfrm>
            <a:off x="7556148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introduction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5" name="Google Shape;125;p24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126" name="Google Shape;126;p24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4"/>
          <p:cNvSpPr txBox="1"/>
          <p:nvPr/>
        </p:nvSpPr>
        <p:spPr>
          <a:xfrm>
            <a:off x="4397225" y="1263721"/>
            <a:ext cx="4134900" cy="34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B6DE10"/>
              </a:buClr>
              <a:buSzPts val="2000"/>
              <a:buFont typeface="Roboto Condensed"/>
              <a:buAutoNum type="arabicPeriod"/>
            </a:pP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Comes from the sun</a:t>
            </a: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sun heats the Earth unevenly, making air move — that movement is wind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55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B6DE10"/>
              </a:buClr>
              <a:buSzPts val="2000"/>
              <a:buFont typeface="Roboto Condensed"/>
              <a:buAutoNum type="arabicPeriod"/>
            </a:pP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Never runs out </a:t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 long as the sun shines, there will always be wind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55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B6DE10"/>
              </a:buClr>
              <a:buSzPts val="2000"/>
              <a:buFont typeface="Roboto Condensed"/>
              <a:buAutoNum type="arabicPeriod"/>
            </a:pP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Is clean and sustainable</a:t>
            </a: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Wind energy produces no pollution and helps limit climate change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 title="mohamed-b-CrQRes9RUb0-unsplas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9399" y="-1165475"/>
            <a:ext cx="4204951" cy="6308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5"/>
          <p:cNvSpPr txBox="1"/>
          <p:nvPr/>
        </p:nvSpPr>
        <p:spPr>
          <a:xfrm>
            <a:off x="4317274" y="1558465"/>
            <a:ext cx="4399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DO THEY</a:t>
            </a:r>
            <a:endParaRPr b="1" sz="4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GENERATE ELECTRICITY?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5" name="Google Shape;135;p25"/>
          <p:cNvSpPr txBox="1"/>
          <p:nvPr/>
        </p:nvSpPr>
        <p:spPr>
          <a:xfrm>
            <a:off x="7556148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introduction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6" name="Google Shape;136;p25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137" name="Google Shape;137;p25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/>
        </p:nvSpPr>
        <p:spPr>
          <a:xfrm>
            <a:off x="329075" y="163925"/>
            <a:ext cx="77628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VIDEO: </a:t>
            </a:r>
            <a:r>
              <a:rPr b="1" lang="en-GB" sz="3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DOES A WIND TURBINE WORK?</a:t>
            </a:r>
            <a:endParaRPr b="1" sz="3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 rotWithShape="1">
          <a:blip r:embed="rId3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is wind power converted into electrical energy? You've probably seen sometime a wind farm: several wind turbines, like the old windmills that move their blades when the air blows. It is a simple process at first glance, but maybe you don't know what happens inside a turbine to convert wind power into electricity. &#10;&#10;Learn more about wind power and wind turbines: http://www.activesustainability.com/renewable-energy/how-does-a-wind-turbine-work/&#10;&#10;Subscribe: https://www.youtube.com/user/interacciona1?sub_confirmation=1&#10;&#10;Website: https://www.acciona.com/&#10;&#10;--Social Media--&#10;Twitter: https://twitter.com/acciona_en&#10;Facebook: https://www.facebook.com/ACCIONA.English/&#10;LinkedIn: https://acciona.sa/YsSOM &#10;Google +: https://acciona.sa/YsT6T &#10;Instagram: https://www.instagram.com/acciona/" id="145" name="Google Shape;145;p26" title="How does a wind turbine work? | Sustainability - ACCIONA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800" y="725816"/>
            <a:ext cx="7316600" cy="411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7" title="IMG_37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7" title="Right side Slide templa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82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7"/>
          <p:cNvSpPr/>
          <p:nvPr/>
        </p:nvSpPr>
        <p:spPr>
          <a:xfrm>
            <a:off x="0" y="4400800"/>
            <a:ext cx="1121400" cy="7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sp>
        <p:nvSpPr>
          <p:cNvPr id="153" name="Google Shape;153;p27"/>
          <p:cNvSpPr txBox="1"/>
          <p:nvPr/>
        </p:nvSpPr>
        <p:spPr>
          <a:xfrm>
            <a:off x="338250" y="246050"/>
            <a:ext cx="5798100" cy="12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ACTIVITY: 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TURBINE TOURNAMENT </a:t>
            </a:r>
            <a:endParaRPr b="1" sz="4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4" name="Google Shape;154;p27"/>
          <p:cNvSpPr txBox="1"/>
          <p:nvPr/>
        </p:nvSpPr>
        <p:spPr>
          <a:xfrm>
            <a:off x="338250" y="1479038"/>
            <a:ext cx="47742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From blade shape to spin speed –</a:t>
            </a:r>
            <a:b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design matters when it comes to power</a:t>
            </a:r>
            <a:endParaRPr b="1" sz="2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5" name="Google Shape;155;p27"/>
          <p:cNvSpPr txBox="1"/>
          <p:nvPr/>
        </p:nvSpPr>
        <p:spPr>
          <a:xfrm>
            <a:off x="52387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Activity instructions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6" name="Google Shape;156;p27"/>
          <p:cNvSpPr txBox="1"/>
          <p:nvPr/>
        </p:nvSpPr>
        <p:spPr>
          <a:xfrm>
            <a:off x="338250" y="2277675"/>
            <a:ext cx="4642800" cy="23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 groups, you will: </a:t>
            </a:r>
            <a:endParaRPr b="1" sz="2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B6DE10"/>
              </a:buClr>
              <a:buSzPts val="2200"/>
              <a:buFont typeface="Roboto Condensed"/>
              <a:buAutoNum type="arabicPeriod"/>
            </a:pP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Build a basic turbine model</a:t>
            </a:r>
            <a:r>
              <a:rPr b="1" lang="en-GB" sz="2200">
                <a:solidFill>
                  <a:srgbClr val="FF742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b="1" lang="en-GB" sz="2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test how fast it can lift a washer</a:t>
            </a:r>
            <a:endParaRPr b="1" sz="2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B6DE10"/>
              </a:buClr>
              <a:buSzPts val="2200"/>
              <a:buFont typeface="Roboto Condensed"/>
              <a:buAutoNum type="arabicPeriod"/>
            </a:pP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Experiment with at least 2 different blade designs</a:t>
            </a:r>
            <a:r>
              <a:rPr b="1" lang="en-GB" sz="2200">
                <a:solidFill>
                  <a:srgbClr val="FF742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b="1" lang="en-GB" sz="2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 see how they affect power and efficiency</a:t>
            </a:r>
            <a:endParaRPr b="1" sz="2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57" name="Google Shape;157;p27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CCCRH">
  <a:themeElements>
    <a:clrScheme name="Simple Light">
      <a:dk1>
        <a:srgbClr val="000000"/>
      </a:dk1>
      <a:lt1>
        <a:srgbClr val="FFFFFF"/>
      </a:lt1>
      <a:dk2>
        <a:srgbClr val="0070B4"/>
      </a:dk2>
      <a:lt2>
        <a:srgbClr val="FEB903"/>
      </a:lt2>
      <a:accent1>
        <a:srgbClr val="FF5A00"/>
      </a:accent1>
      <a:accent2>
        <a:srgbClr val="F719CA"/>
      </a:accent2>
      <a:accent3>
        <a:srgbClr val="55BDFB"/>
      </a:accent3>
      <a:accent4>
        <a:srgbClr val="A6C915"/>
      </a:accent4>
      <a:accent5>
        <a:srgbClr val="8572F3"/>
      </a:accent5>
      <a:accent6>
        <a:srgbClr val="9E6A43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