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163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61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52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20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292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4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0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79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89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28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95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69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4DA4-58C5-40D1-8A14-AF6206CB9192}" type="datetimeFigureOut">
              <a:rPr lang="en-AU" smtClean="0"/>
              <a:t>15/05/2022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AC7C-11DB-474D-B45D-6D37038E30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7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tif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t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tiff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F1AEE7DE-64B7-4BE3-861E-9DD739E59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693" r="9329" b="5953"/>
          <a:stretch/>
        </p:blipFill>
        <p:spPr>
          <a:xfrm>
            <a:off x="37245990" y="18370985"/>
            <a:ext cx="8613117" cy="674796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C750EB-B2E5-46DF-BC29-82DAD07AA994}"/>
              </a:ext>
            </a:extLst>
          </p:cNvPr>
          <p:cNvGrpSpPr/>
          <p:nvPr/>
        </p:nvGrpSpPr>
        <p:grpSpPr>
          <a:xfrm>
            <a:off x="280114" y="215242"/>
            <a:ext cx="50350102" cy="4372565"/>
            <a:chOff x="-1882303" y="-199748"/>
            <a:chExt cx="23522540" cy="2330880"/>
          </a:xfrm>
        </p:grpSpPr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241DAF4A-6E18-4DE5-8EC2-CB2ADBC09A6A}"/>
                </a:ext>
              </a:extLst>
            </p:cNvPr>
            <p:cNvSpPr/>
            <p:nvPr/>
          </p:nvSpPr>
          <p:spPr>
            <a:xfrm rot="10800000">
              <a:off x="17537327" y="-199748"/>
              <a:ext cx="4102910" cy="2330880"/>
            </a:xfrm>
            <a:prstGeom prst="flowChartDelay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 sz="1211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208183-F83D-4C2A-BAA0-2107EFE4D310}"/>
                </a:ext>
              </a:extLst>
            </p:cNvPr>
            <p:cNvGrpSpPr/>
            <p:nvPr/>
          </p:nvGrpSpPr>
          <p:grpSpPr>
            <a:xfrm>
              <a:off x="-1390141" y="-195220"/>
              <a:ext cx="18889565" cy="2212900"/>
              <a:chOff x="-7501325" y="-277010"/>
              <a:chExt cx="78562872" cy="6101520"/>
            </a:xfrm>
            <a:solidFill>
              <a:srgbClr val="FFC000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3A675C-8B24-4533-B264-A9E585DF0626}"/>
                  </a:ext>
                </a:extLst>
              </p:cNvPr>
              <p:cNvSpPr/>
              <p:nvPr/>
            </p:nvSpPr>
            <p:spPr>
              <a:xfrm>
                <a:off x="-7501325" y="-244902"/>
                <a:ext cx="58786331" cy="60643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 sz="1211"/>
              </a:p>
            </p:txBody>
          </p:sp>
          <p:sp>
            <p:nvSpPr>
              <p:cNvPr id="10" name="Flowchart: Delay 9">
                <a:extLst>
                  <a:ext uri="{FF2B5EF4-FFF2-40B4-BE49-F238E27FC236}">
                    <a16:creationId xmlns:a16="http://schemas.microsoft.com/office/drawing/2014/main" id="{AAF91077-DFCD-410A-844B-48811217A22F}"/>
                  </a:ext>
                </a:extLst>
              </p:cNvPr>
              <p:cNvSpPr/>
              <p:nvPr/>
            </p:nvSpPr>
            <p:spPr>
              <a:xfrm>
                <a:off x="51025045" y="-277010"/>
                <a:ext cx="20036502" cy="610152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 sz="1211" dirty="0"/>
              </a:p>
            </p:txBody>
          </p:sp>
        </p:grpSp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6DD4FC36-193D-495A-82C6-CC0657EEA659}"/>
                </a:ext>
              </a:extLst>
            </p:cNvPr>
            <p:cNvSpPr txBox="1"/>
            <p:nvPr/>
          </p:nvSpPr>
          <p:spPr>
            <a:xfrm>
              <a:off x="-1882303" y="-89963"/>
              <a:ext cx="17780863" cy="109956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538"/>
                </a:spcAft>
              </a:pPr>
              <a:r>
                <a:rPr lang="en-AU" sz="6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 of Mixed Organic Ionic Plastic Crystal Electrolytes for Energy Storage </a:t>
              </a:r>
              <a:endParaRPr lang="en-A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Shanika Abeysooriya,</a:t>
              </a:r>
              <a:r>
                <a:rPr lang="en-AU" sz="4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AU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Faezeh </a:t>
              </a:r>
              <a:r>
                <a:rPr lang="en-AU" sz="4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Makhlooghi</a:t>
              </a:r>
              <a:r>
                <a:rPr lang="en-AU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Azad,</a:t>
              </a:r>
              <a:r>
                <a:rPr lang="en-AU" sz="4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en-AU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Luke A. O’Dell,</a:t>
              </a:r>
              <a:r>
                <a:rPr lang="en-AU" sz="4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AU" sz="4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Jennifer M. Pringle,</a:t>
              </a:r>
              <a:r>
                <a:rPr lang="en-AU" sz="4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i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AU" sz="40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Institute for Frontier Materials (IFM), Deakin University, Burwood Hwy, VIC 3125, Australia.</a:t>
              </a:r>
              <a:endPara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i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AU" sz="40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Institute for Frontier Materials (IFM), Deakin University, Geelong, VIC 3220, Australia.</a:t>
              </a:r>
              <a:endPara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b="1" i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sabeysooriya@deakin.edu.au</a:t>
              </a:r>
              <a:endPara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4E37C-4165-4635-98C5-2FD597DBA87D}"/>
              </a:ext>
            </a:extLst>
          </p:cNvPr>
          <p:cNvGrpSpPr/>
          <p:nvPr/>
        </p:nvGrpSpPr>
        <p:grpSpPr>
          <a:xfrm>
            <a:off x="1555336" y="3777913"/>
            <a:ext cx="30531780" cy="2592211"/>
            <a:chOff x="-29320712" y="-915911"/>
            <a:chExt cx="40740910" cy="29583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23B6F1-60C8-4BED-96FE-DF229B15D645}"/>
                </a:ext>
              </a:extLst>
            </p:cNvPr>
            <p:cNvGrpSpPr/>
            <p:nvPr/>
          </p:nvGrpSpPr>
          <p:grpSpPr>
            <a:xfrm>
              <a:off x="-27157571" y="-915911"/>
              <a:ext cx="38577769" cy="2958382"/>
              <a:chOff x="-22667784" y="-1149586"/>
              <a:chExt cx="30784862" cy="26415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040C15D-1539-4071-B43F-9BAF520D2741}"/>
                  </a:ext>
                </a:extLst>
              </p:cNvPr>
              <p:cNvSpPr/>
              <p:nvPr/>
            </p:nvSpPr>
            <p:spPr>
              <a:xfrm>
                <a:off x="-22667784" y="-307494"/>
                <a:ext cx="30784862" cy="140456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1532" tIns="30766" rIns="61532" bIns="307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4000"/>
              </a:p>
            </p:txBody>
          </p:sp>
          <p:sp>
            <p:nvSpPr>
              <p:cNvPr id="20" name="Text Box 38">
                <a:extLst>
                  <a:ext uri="{FF2B5EF4-FFF2-40B4-BE49-F238E27FC236}">
                    <a16:creationId xmlns:a16="http://schemas.microsoft.com/office/drawing/2014/main" id="{567514DA-E4A1-44D3-AAB1-CC1E5D495E2A}"/>
                  </a:ext>
                </a:extLst>
              </p:cNvPr>
              <p:cNvSpPr txBox="1"/>
              <p:nvPr/>
            </p:nvSpPr>
            <p:spPr>
              <a:xfrm>
                <a:off x="-20039093" y="-1149586"/>
                <a:ext cx="28156171" cy="264156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1532" tIns="30766" rIns="61532" bIns="3076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Understanding the effect of combining OIPCs with two different cations has on the physicochemical and electrochemical properties and their potential use as solid-state electrolyte materials. </a:t>
                </a:r>
                <a:endPara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31389DE1-2A1B-4658-B6D3-54BE76909623}"/>
                </a:ext>
              </a:extLst>
            </p:cNvPr>
            <p:cNvSpPr txBox="1"/>
            <p:nvPr/>
          </p:nvSpPr>
          <p:spPr>
            <a:xfrm>
              <a:off x="-29320712" y="-148979"/>
              <a:ext cx="5122591" cy="7813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base">
                <a:lnSpc>
                  <a:spcPct val="107000"/>
                </a:lnSpc>
                <a:spcAft>
                  <a:spcPts val="538"/>
                </a:spcAft>
              </a:pPr>
              <a:r>
                <a:rPr lang="en-AU" sz="48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 Aim</a:t>
              </a:r>
              <a:endParaRPr lang="en-A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8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3BD3B-12D4-4C7C-B108-A5906C41092B}"/>
              </a:ext>
            </a:extLst>
          </p:cNvPr>
          <p:cNvGrpSpPr/>
          <p:nvPr/>
        </p:nvGrpSpPr>
        <p:grpSpPr>
          <a:xfrm>
            <a:off x="587828" y="5625219"/>
            <a:ext cx="31448730" cy="7549661"/>
            <a:chOff x="11228754" y="18464942"/>
            <a:chExt cx="7779540" cy="18843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9CEAF7-E287-4F78-806B-CF13F999DE39}"/>
                </a:ext>
              </a:extLst>
            </p:cNvPr>
            <p:cNvGrpSpPr/>
            <p:nvPr/>
          </p:nvGrpSpPr>
          <p:grpSpPr>
            <a:xfrm>
              <a:off x="11228754" y="18464942"/>
              <a:ext cx="7779540" cy="1641190"/>
              <a:chOff x="-181402" y="-1991280"/>
              <a:chExt cx="7779540" cy="164133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2055A73-AEDD-4FC4-8360-C08D04F8C424}"/>
                  </a:ext>
                </a:extLst>
              </p:cNvPr>
              <p:cNvSpPr/>
              <p:nvPr/>
            </p:nvSpPr>
            <p:spPr>
              <a:xfrm>
                <a:off x="-181402" y="-1822163"/>
                <a:ext cx="7779540" cy="1472217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1532" tIns="30766" rIns="61532" bIns="3076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4000"/>
              </a:p>
            </p:txBody>
          </p:sp>
          <p:sp>
            <p:nvSpPr>
              <p:cNvPr id="24" name="Text Box 15">
                <a:extLst>
                  <a:ext uri="{FF2B5EF4-FFF2-40B4-BE49-F238E27FC236}">
                    <a16:creationId xmlns:a16="http://schemas.microsoft.com/office/drawing/2014/main" id="{F0CDFD90-06E9-419B-A226-C4461F83BF82}"/>
                  </a:ext>
                </a:extLst>
              </p:cNvPr>
              <p:cNvSpPr txBox="1"/>
              <p:nvPr/>
            </p:nvSpPr>
            <p:spPr>
              <a:xfrm>
                <a:off x="2196268" y="-1748111"/>
                <a:ext cx="3136900" cy="131987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  <a:prstDash val="dash"/>
              </a:ln>
            </p:spPr>
            <p:txBody>
              <a:bodyPr rot="0" spcFirstLastPara="0" vert="horz" wrap="square" lIns="61532" tIns="30766" rIns="61532" bIns="3076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OIPCs (Organic Ionic Plastic Crystals)</a:t>
                </a:r>
                <a:endPara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Consist completely of cations and anions with a long range ordered crystalline lattice with short range disorder that occurs through rotational motions of molecules.</a:t>
                </a:r>
                <a:r>
                  <a:rPr lang="en-AU" sz="40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1,2</a:t>
                </a:r>
              </a:p>
              <a:p>
                <a:pPr marL="384562" indent="-384562" algn="just">
                  <a:lnSpc>
                    <a:spcPct val="107000"/>
                  </a:lnSpc>
                  <a:spcAft>
                    <a:spcPts val="538"/>
                  </a:spcAft>
                  <a:buFont typeface="Arial" panose="020B0604020202020204" pitchFamily="34" charset="0"/>
                  <a:buChar char="•"/>
                </a:pPr>
                <a:r>
                  <a: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Beneficial Features:</a:t>
                </a:r>
              </a:p>
              <a:p>
                <a:pPr algn="just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Good ionic conductivity</a:t>
                </a:r>
                <a:endPara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Negligible volatility</a:t>
                </a:r>
                <a:endPara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CB46C6F-1197-430F-83F4-B02DCFC8625D}"/>
                  </a:ext>
                </a:extLst>
              </p:cNvPr>
              <p:cNvGrpSpPr/>
              <p:nvPr/>
            </p:nvGrpSpPr>
            <p:grpSpPr>
              <a:xfrm>
                <a:off x="-39793" y="-1748111"/>
                <a:ext cx="2126331" cy="1319879"/>
                <a:chOff x="-190868" y="-1888087"/>
                <a:chExt cx="2126331" cy="1319879"/>
              </a:xfrm>
            </p:grpSpPr>
            <p:sp>
              <p:nvSpPr>
                <p:cNvPr id="31" name="Text Box 9">
                  <a:extLst>
                    <a:ext uri="{FF2B5EF4-FFF2-40B4-BE49-F238E27FC236}">
                      <a16:creationId xmlns:a16="http://schemas.microsoft.com/office/drawing/2014/main" id="{CAB395D4-A547-4B6E-95F1-BA8482BFA1DF}"/>
                    </a:ext>
                  </a:extLst>
                </p:cNvPr>
                <p:cNvSpPr txBox="1"/>
                <p:nvPr/>
              </p:nvSpPr>
              <p:spPr>
                <a:xfrm>
                  <a:off x="-190868" y="-1888087"/>
                  <a:ext cx="2126331" cy="131987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tx1"/>
                  </a:solidFill>
                  <a:prstDash val="dash"/>
                </a:ln>
              </p:spPr>
              <p:txBody>
                <a:bodyPr rot="0" spcFirstLastPara="0" vert="horz" wrap="square" lIns="61532" tIns="30766" rIns="61532" bIns="3076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538"/>
                    </a:spcAft>
                  </a:pPr>
                  <a:r>
                    <a:rPr lang="en-AU" sz="40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pic>
              <p:nvPicPr>
                <p:cNvPr id="32" name="Picture 31" descr="A picture containing text, electronics&#10;&#10;Description automatically generated">
                  <a:extLst>
                    <a:ext uri="{FF2B5EF4-FFF2-40B4-BE49-F238E27FC236}">
                      <a16:creationId xmlns:a16="http://schemas.microsoft.com/office/drawing/2014/main" id="{68158E8D-02DE-48CC-B872-4935AF78F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380"/>
                <a:stretch/>
              </p:blipFill>
              <p:spPr bwMode="auto">
                <a:xfrm>
                  <a:off x="-139025" y="-1746694"/>
                  <a:ext cx="1215907" cy="1091534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3" name="Picture 32" descr="Icon&#10;&#10;Description automatically generated">
                  <a:extLst>
                    <a:ext uri="{FF2B5EF4-FFF2-40B4-BE49-F238E27FC236}">
                      <a16:creationId xmlns:a16="http://schemas.microsoft.com/office/drawing/2014/main" id="{F60ED26E-0B30-4474-A2A4-748C67FD8C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9" t="5849" r="5624" b="11204"/>
                <a:stretch/>
              </p:blipFill>
              <p:spPr bwMode="auto">
                <a:xfrm>
                  <a:off x="1142041" y="-1398197"/>
                  <a:ext cx="575945" cy="73596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1430E46-60B6-478B-AF15-D2E59F09D175}"/>
                  </a:ext>
                </a:extLst>
              </p:cNvPr>
              <p:cNvGrpSpPr/>
              <p:nvPr/>
            </p:nvGrpSpPr>
            <p:grpSpPr>
              <a:xfrm>
                <a:off x="5518179" y="-1750163"/>
                <a:ext cx="1920272" cy="1321931"/>
                <a:chOff x="38240" y="-1874237"/>
                <a:chExt cx="1920272" cy="1321931"/>
              </a:xfrm>
            </p:grpSpPr>
            <p:sp>
              <p:nvSpPr>
                <p:cNvPr id="28" name="Text Box 16">
                  <a:extLst>
                    <a:ext uri="{FF2B5EF4-FFF2-40B4-BE49-F238E27FC236}">
                      <a16:creationId xmlns:a16="http://schemas.microsoft.com/office/drawing/2014/main" id="{43151F22-5C9B-4DCD-9AE9-A45666138E52}"/>
                    </a:ext>
                  </a:extLst>
                </p:cNvPr>
                <p:cNvSpPr txBox="1"/>
                <p:nvPr/>
              </p:nvSpPr>
              <p:spPr>
                <a:xfrm>
                  <a:off x="38240" y="-1874237"/>
                  <a:ext cx="1920272" cy="1321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tx1"/>
                  </a:solidFill>
                  <a:prstDash val="dash"/>
                </a:ln>
              </p:spPr>
              <p:txBody>
                <a:bodyPr rot="0" spcFirstLastPara="0" vert="horz" wrap="square" lIns="61532" tIns="30766" rIns="61532" bIns="3076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538"/>
                    </a:spcAft>
                  </a:pPr>
                  <a:r>
                    <a:rPr lang="en-AU" sz="4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Goal:</a:t>
                  </a:r>
                  <a:endPara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538"/>
                    </a:spcAft>
                  </a:pPr>
                  <a:r>
                    <a:rPr lang="en-AU" sz="40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Increase defects/ vacancies to tune physicochemical properties. </a:t>
                  </a:r>
                  <a:endPara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9" name="Picture 28" descr="A picture containing indoor, full, counter, lamp&#10;&#10;Description automatically generated">
                  <a:extLst>
                    <a:ext uri="{FF2B5EF4-FFF2-40B4-BE49-F238E27FC236}">
                      <a16:creationId xmlns:a16="http://schemas.microsoft.com/office/drawing/2014/main" id="{05932E62-4B06-4684-96CF-570C36D3D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53109" y="-1351286"/>
                  <a:ext cx="669290" cy="7772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30" name="Picture 29" descr="A picture containing child, indoor, little, wooden&#10;&#10;Description automatically generated">
                  <a:extLst>
                    <a:ext uri="{FF2B5EF4-FFF2-40B4-BE49-F238E27FC236}">
                      <a16:creationId xmlns:a16="http://schemas.microsoft.com/office/drawing/2014/main" id="{A2446FAC-AE5C-4430-AB61-8E2DC21256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175593" y="-1327156"/>
                  <a:ext cx="680720" cy="71755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27" name="Text Box 29">
                <a:extLst>
                  <a:ext uri="{FF2B5EF4-FFF2-40B4-BE49-F238E27FC236}">
                    <a16:creationId xmlns:a16="http://schemas.microsoft.com/office/drawing/2014/main" id="{D52EE5DF-2F3A-4A29-A1BE-D7A5A4E6B3D3}"/>
                  </a:ext>
                </a:extLst>
              </p:cNvPr>
              <p:cNvSpPr txBox="1"/>
              <p:nvPr/>
            </p:nvSpPr>
            <p:spPr>
              <a:xfrm>
                <a:off x="-45793" y="-1991280"/>
                <a:ext cx="818003" cy="2329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61532" tIns="30766" rIns="61532" bIns="3076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80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Introduction</a:t>
                </a:r>
                <a:endParaRPr lang="en-AU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991369F9-EBD2-456A-86FF-2C3B3247ED62}"/>
                </a:ext>
              </a:extLst>
            </p:cNvPr>
            <p:cNvSpPr txBox="1"/>
            <p:nvPr/>
          </p:nvSpPr>
          <p:spPr>
            <a:xfrm>
              <a:off x="15016254" y="19409443"/>
              <a:ext cx="1554732" cy="939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Negligible flammability</a:t>
              </a:r>
            </a:p>
            <a:p>
              <a:r>
                <a:rPr lang="en-AU" sz="4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Thermally stable </a:t>
              </a:r>
            </a:p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099FD4-3273-4E2D-A809-F0803D0C41A9}"/>
              </a:ext>
            </a:extLst>
          </p:cNvPr>
          <p:cNvGrpSpPr/>
          <p:nvPr/>
        </p:nvGrpSpPr>
        <p:grpSpPr>
          <a:xfrm>
            <a:off x="32299963" y="4458847"/>
            <a:ext cx="21195404" cy="7880558"/>
            <a:chOff x="-11998065" y="-957003"/>
            <a:chExt cx="21765638" cy="809311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ECCF75-9ED9-4E47-B20A-D6B360EE9BD8}"/>
                </a:ext>
              </a:extLst>
            </p:cNvPr>
            <p:cNvGrpSpPr/>
            <p:nvPr/>
          </p:nvGrpSpPr>
          <p:grpSpPr>
            <a:xfrm>
              <a:off x="-11998065" y="-605232"/>
              <a:ext cx="21765638" cy="7741348"/>
              <a:chOff x="-11967853" y="-647502"/>
              <a:chExt cx="21295912" cy="735409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6B7F585-AAB8-42D2-A22B-269E05DB8E09}"/>
                  </a:ext>
                </a:extLst>
              </p:cNvPr>
              <p:cNvGrpSpPr/>
              <p:nvPr/>
            </p:nvGrpSpPr>
            <p:grpSpPr>
              <a:xfrm>
                <a:off x="-11967853" y="-647502"/>
                <a:ext cx="18733595" cy="7354096"/>
                <a:chOff x="-29220855" y="-1811281"/>
                <a:chExt cx="45740177" cy="21147270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106540B7-4D28-49E6-BD4F-14B79C403E7C}"/>
                    </a:ext>
                  </a:extLst>
                </p:cNvPr>
                <p:cNvSpPr/>
                <p:nvPr/>
              </p:nvSpPr>
              <p:spPr>
                <a:xfrm>
                  <a:off x="-29220855" y="-1811281"/>
                  <a:ext cx="45740177" cy="21147270"/>
                </a:xfrm>
                <a:prstGeom prst="round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sz="1211"/>
                </a:p>
              </p:txBody>
            </p:sp>
            <p:sp>
              <p:nvSpPr>
                <p:cNvPr id="48" name="TextBox 57">
                  <a:extLst>
                    <a:ext uri="{FF2B5EF4-FFF2-40B4-BE49-F238E27FC236}">
                      <a16:creationId xmlns:a16="http://schemas.microsoft.com/office/drawing/2014/main" id="{D94B0C86-8F5F-438B-8724-40203A7DC5A1}"/>
                    </a:ext>
                  </a:extLst>
                </p:cNvPr>
                <p:cNvSpPr txBox="1"/>
                <p:nvPr/>
              </p:nvSpPr>
              <p:spPr>
                <a:xfrm>
                  <a:off x="-29125001" y="12449987"/>
                  <a:ext cx="44871748" cy="387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538"/>
                    </a:spcAft>
                  </a:pPr>
                  <a:r>
                    <a:rPr lang="en-AU" sz="4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 </a:t>
                  </a:r>
                  <a:endPara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230737" indent="-230737" algn="just">
                    <a:buFont typeface="Symbol" panose="05050102010706020507" pitchFamily="18" charset="2"/>
                    <a:buChar char=""/>
                  </a:pPr>
                  <a:r>
                    <a:rPr lang="en-AU" sz="4000" dirty="0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Varying mol % of [C</a:t>
                  </a:r>
                  <a:r>
                    <a:rPr lang="en-AU" sz="4000" baseline="-25000" dirty="0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(i3)</a:t>
                  </a:r>
                  <a:r>
                    <a:rPr lang="en-AU" sz="4000" dirty="0" err="1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mpyr</a:t>
                  </a:r>
                  <a:r>
                    <a:rPr lang="en-AU" sz="4000" dirty="0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][FSI] (5 – 90 mol %) were mixed with [C</a:t>
                  </a:r>
                  <a:r>
                    <a:rPr lang="en-AU" sz="4000" baseline="-25000" dirty="0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2</a:t>
                  </a:r>
                  <a:r>
                    <a:rPr lang="en-AU" sz="4000" dirty="0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epyr][FSI] to produce OIPC mixtures.</a:t>
                  </a:r>
                  <a:endParaRPr lang="en-AU" sz="4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B747C01-DBA6-488F-8FBB-27B23E0384FF}"/>
                  </a:ext>
                </a:extLst>
              </p:cNvPr>
              <p:cNvGrpSpPr/>
              <p:nvPr/>
            </p:nvGrpSpPr>
            <p:grpSpPr>
              <a:xfrm>
                <a:off x="-11144071" y="-391612"/>
                <a:ext cx="20472130" cy="5210255"/>
                <a:chOff x="-11366321" y="-715462"/>
                <a:chExt cx="20472130" cy="5210255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935CDC5-0562-45C8-B034-51E159DBBE8F}"/>
                    </a:ext>
                  </a:extLst>
                </p:cNvPr>
                <p:cNvGrpSpPr/>
                <p:nvPr/>
              </p:nvGrpSpPr>
              <p:grpSpPr>
                <a:xfrm>
                  <a:off x="-11366321" y="-715462"/>
                  <a:ext cx="8774508" cy="4164708"/>
                  <a:chOff x="-11366321" y="-721812"/>
                  <a:chExt cx="8774508" cy="4164708"/>
                </a:xfrm>
              </p:grpSpPr>
              <p:pic>
                <p:nvPicPr>
                  <p:cNvPr id="45" name="Picture 44" descr="Shape, polygon&#10;&#10;Description automatically generated">
                    <a:extLst>
                      <a:ext uri="{FF2B5EF4-FFF2-40B4-BE49-F238E27FC236}">
                        <a16:creationId xmlns:a16="http://schemas.microsoft.com/office/drawing/2014/main" id="{AE758F78-BAFE-478C-83C7-58B6B41CE4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1366321" y="-721812"/>
                    <a:ext cx="2990468" cy="4164708"/>
                  </a:xfrm>
                  <a:prstGeom prst="rect">
                    <a:avLst/>
                  </a:prstGeom>
                </p:spPr>
              </p:pic>
              <p:sp>
                <p:nvSpPr>
                  <p:cNvPr id="46" name="Text Box 20">
                    <a:extLst>
                      <a:ext uri="{FF2B5EF4-FFF2-40B4-BE49-F238E27FC236}">
                        <a16:creationId xmlns:a16="http://schemas.microsoft.com/office/drawing/2014/main" id="{14F37A3B-38AC-4CF9-AC5B-A67E3133458F}"/>
                      </a:ext>
                    </a:extLst>
                  </p:cNvPr>
                  <p:cNvSpPr txBox="1"/>
                  <p:nvPr/>
                </p:nvSpPr>
                <p:spPr>
                  <a:xfrm>
                    <a:off x="-8700876" y="1990871"/>
                    <a:ext cx="6109063" cy="7316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61532" tIns="30766" rIns="61532" bIns="3076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[C</a:t>
                    </a:r>
                    <a:r>
                      <a:rPr lang="en-AU" sz="4000" baseline="-25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epyr][FSI]</a:t>
                    </a:r>
                  </a:p>
                  <a:p>
                    <a:pPr algn="just"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N,N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-</a:t>
                    </a:r>
                    <a:r>
                      <a:rPr lang="en-AU" sz="40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diethylpyrrolidinium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bis(</a:t>
                    </a:r>
                    <a:r>
                      <a:rPr lang="en-AU" sz="40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fluorosulfonyl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)imide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F80EE79D-C11C-4D0C-B88F-C30F0D36F153}"/>
                    </a:ext>
                  </a:extLst>
                </p:cNvPr>
                <p:cNvGrpSpPr/>
                <p:nvPr/>
              </p:nvGrpSpPr>
              <p:grpSpPr>
                <a:xfrm>
                  <a:off x="-1986670" y="-631288"/>
                  <a:ext cx="11092479" cy="5126081"/>
                  <a:chOff x="-3904370" y="-631288"/>
                  <a:chExt cx="11092479" cy="5126081"/>
                </a:xfrm>
              </p:grpSpPr>
              <p:pic>
                <p:nvPicPr>
                  <p:cNvPr id="43" name="Picture 42" descr="Shape&#10;&#10;Description automatically generated">
                    <a:extLst>
                      <a:ext uri="{FF2B5EF4-FFF2-40B4-BE49-F238E27FC236}">
                        <a16:creationId xmlns:a16="http://schemas.microsoft.com/office/drawing/2014/main" id="{B5E4F664-370E-491C-908C-835D0AF629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793428" y="-631288"/>
                    <a:ext cx="2899887" cy="4180988"/>
                  </a:xfrm>
                  <a:prstGeom prst="rect">
                    <a:avLst/>
                  </a:prstGeom>
                </p:spPr>
              </p:pic>
              <p:sp>
                <p:nvSpPr>
                  <p:cNvPr id="44" name="Text Box 21">
                    <a:extLst>
                      <a:ext uri="{FF2B5EF4-FFF2-40B4-BE49-F238E27FC236}">
                        <a16:creationId xmlns:a16="http://schemas.microsoft.com/office/drawing/2014/main" id="{F350E273-6091-4800-AAB6-0452CF392210}"/>
                      </a:ext>
                    </a:extLst>
                  </p:cNvPr>
                  <p:cNvSpPr txBox="1"/>
                  <p:nvPr/>
                </p:nvSpPr>
                <p:spPr>
                  <a:xfrm>
                    <a:off x="-3904370" y="2723508"/>
                    <a:ext cx="11092479" cy="177128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61532" tIns="30766" rIns="61532" bIns="3076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                               [C</a:t>
                    </a:r>
                    <a:r>
                      <a:rPr lang="en-AU" sz="4000" baseline="-25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(i3)</a:t>
                    </a:r>
                    <a:r>
                      <a:rPr lang="en-AU" sz="40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mpyr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][FSI]</a:t>
                    </a:r>
                  </a:p>
                  <a:p>
                    <a:pPr algn="just"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N-</a:t>
                    </a:r>
                    <a:r>
                      <a:rPr lang="en-AU" sz="4000" i="1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isopropyl,N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-</a:t>
                    </a:r>
                    <a:r>
                      <a:rPr lang="en-AU" sz="40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methylpyrrolidinium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just"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bis(</a:t>
                    </a:r>
                    <a:r>
                      <a:rPr lang="en-AU" sz="40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fluorosulfonyl</a:t>
                    </a: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)imide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538"/>
                      </a:spcAft>
                    </a:pPr>
                    <a:r>
                      <a:rPr lang="en-AU" sz="40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p:grpSp>
          </p:grpSp>
        </p:grp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84D9E9F6-6957-44B9-BDE0-624CCDB8A181}"/>
                </a:ext>
              </a:extLst>
            </p:cNvPr>
            <p:cNvSpPr txBox="1"/>
            <p:nvPr/>
          </p:nvSpPr>
          <p:spPr>
            <a:xfrm>
              <a:off x="-5882466" y="-957003"/>
              <a:ext cx="6422927" cy="7097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8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Synthetic Methodology</a:t>
              </a:r>
              <a:endParaRPr lang="en-A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1DB866-CD48-4BDD-BCBC-DAFF156BA05F}"/>
              </a:ext>
            </a:extLst>
          </p:cNvPr>
          <p:cNvGrpSpPr/>
          <p:nvPr/>
        </p:nvGrpSpPr>
        <p:grpSpPr>
          <a:xfrm>
            <a:off x="-1730507" y="12453652"/>
            <a:ext cx="13168478" cy="9261043"/>
            <a:chOff x="-4210324" y="262627"/>
            <a:chExt cx="8117901" cy="5709688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84116F3-D8DC-4E69-A477-440A92F90903}"/>
                </a:ext>
              </a:extLst>
            </p:cNvPr>
            <p:cNvGrpSpPr/>
            <p:nvPr/>
          </p:nvGrpSpPr>
          <p:grpSpPr>
            <a:xfrm>
              <a:off x="-4210324" y="262627"/>
              <a:ext cx="8117901" cy="5709688"/>
              <a:chOff x="-12791798" y="875763"/>
              <a:chExt cx="24663788" cy="19039678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9C2160B-E7F1-48DA-9E1F-DEBF0B0FD1E6}"/>
                  </a:ext>
                </a:extLst>
              </p:cNvPr>
              <p:cNvSpPr/>
              <p:nvPr/>
            </p:nvSpPr>
            <p:spPr>
              <a:xfrm>
                <a:off x="-9147075" y="875763"/>
                <a:ext cx="18339519" cy="18539784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AU" sz="1211"/>
              </a:p>
            </p:txBody>
          </p:sp>
          <p:sp>
            <p:nvSpPr>
              <p:cNvPr id="56" name="TextBox 26">
                <a:extLst>
                  <a:ext uri="{FF2B5EF4-FFF2-40B4-BE49-F238E27FC236}">
                    <a16:creationId xmlns:a16="http://schemas.microsoft.com/office/drawing/2014/main" id="{BF47E400-C4A6-4DB4-99F5-5EF2B5E675A9}"/>
                  </a:ext>
                </a:extLst>
              </p:cNvPr>
              <p:cNvSpPr txBox="1"/>
              <p:nvPr/>
            </p:nvSpPr>
            <p:spPr>
              <a:xfrm>
                <a:off x="-12791798" y="17556357"/>
                <a:ext cx="24663788" cy="2359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 fontAlgn="base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Phase behaviour of OIPC mixtures</a:t>
                </a:r>
                <a:endParaRPr lang="en-AU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4" name="Picture 53" descr="Chart&#10;&#10;Description automatically generated">
              <a:extLst>
                <a:ext uri="{FF2B5EF4-FFF2-40B4-BE49-F238E27FC236}">
                  <a16:creationId xmlns:a16="http://schemas.microsoft.com/office/drawing/2014/main" id="{6FD154EE-809D-4B72-94F9-EDCACD76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7" t="5574" r="10945" b="4501"/>
            <a:stretch/>
          </p:blipFill>
          <p:spPr bwMode="auto">
            <a:xfrm>
              <a:off x="-2772354" y="434157"/>
              <a:ext cx="5547103" cy="4830708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Text Box 37">
            <a:extLst>
              <a:ext uri="{FF2B5EF4-FFF2-40B4-BE49-F238E27FC236}">
                <a16:creationId xmlns:a16="http://schemas.microsoft.com/office/drawing/2014/main" id="{85CBF89A-3CFE-4EF6-A3AE-1118F9CE5656}"/>
              </a:ext>
            </a:extLst>
          </p:cNvPr>
          <p:cNvSpPr txBox="1"/>
          <p:nvPr/>
        </p:nvSpPr>
        <p:spPr>
          <a:xfrm>
            <a:off x="215482" y="21688892"/>
            <a:ext cx="9629609" cy="5302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txBody>
          <a:bodyPr rot="0" spcFirstLastPara="0" vert="horz" wrap="square" lIns="61532" tIns="30766" rIns="61532" bIns="307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increasing [C</a:t>
            </a:r>
            <a:r>
              <a:rPr lang="en-AU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(i3)</a:t>
            </a:r>
            <a:r>
              <a:rPr lang="en-AU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mpyr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][FSI] mol %,</a:t>
            </a: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737" indent="-230737" algn="just">
              <a:buFont typeface="Symbol" panose="05050102010706020507" pitchFamily="18" charset="2"/>
              <a:buChar char=""/>
            </a:pPr>
            <a:r>
              <a:rPr lang="en-AU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Melting transitions move to higher temperatures. Melting peaks remain sharp. 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7650" algn="just"/>
            <a:r>
              <a:rPr lang="en-AU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0737" indent="-230737" algn="just">
              <a:buFont typeface="Symbol" panose="05050102010706020507" pitchFamily="18" charset="2"/>
              <a:buChar char=""/>
            </a:pPr>
            <a:r>
              <a:rPr lang="en-AU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Solid-solid phase transitions move to lower temperatures.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538"/>
              </a:spcAft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737" indent="-230737" algn="just">
              <a:buFont typeface="Symbol" panose="05050102010706020507" pitchFamily="18" charset="2"/>
              <a:buChar char=""/>
            </a:pPr>
            <a:r>
              <a:rPr lang="en-AU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Presence of solid solutions.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AB52AB-808C-4625-B0AC-862F31E43404}"/>
              </a:ext>
            </a:extLst>
          </p:cNvPr>
          <p:cNvGrpSpPr/>
          <p:nvPr/>
        </p:nvGrpSpPr>
        <p:grpSpPr>
          <a:xfrm>
            <a:off x="24957031" y="12443725"/>
            <a:ext cx="26033887" cy="9879150"/>
            <a:chOff x="-14770985" y="-3277494"/>
            <a:chExt cx="38687816" cy="1468176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3E85F7E-298A-4D68-99E0-18E80163217A}"/>
                </a:ext>
              </a:extLst>
            </p:cNvPr>
            <p:cNvGrpSpPr/>
            <p:nvPr/>
          </p:nvGrpSpPr>
          <p:grpSpPr>
            <a:xfrm>
              <a:off x="-14770985" y="-3277494"/>
              <a:ext cx="17476844" cy="14681763"/>
              <a:chOff x="-14773393" y="-3110642"/>
              <a:chExt cx="17479693" cy="13934340"/>
            </a:xfrm>
            <a:solidFill>
              <a:schemeClr val="accent6">
                <a:lumMod val="20000"/>
                <a:lumOff val="80000"/>
              </a:schemeClr>
            </a:solidFill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21CFACD-CCA7-4303-A628-209771A98042}"/>
                  </a:ext>
                </a:extLst>
              </p:cNvPr>
              <p:cNvGrpSpPr/>
              <p:nvPr/>
            </p:nvGrpSpPr>
            <p:grpSpPr>
              <a:xfrm>
                <a:off x="-14773393" y="-3110642"/>
                <a:ext cx="17479693" cy="13934340"/>
                <a:chOff x="-41652639" y="-13645909"/>
                <a:chExt cx="48404990" cy="38277289"/>
              </a:xfrm>
              <a:grp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77DB473-25D3-4BAE-AA4B-9A1D4A4AB6F6}"/>
                    </a:ext>
                  </a:extLst>
                </p:cNvPr>
                <p:cNvSpPr/>
                <p:nvPr/>
              </p:nvSpPr>
              <p:spPr>
                <a:xfrm>
                  <a:off x="-41652639" y="-13645909"/>
                  <a:ext cx="48404990" cy="360381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AU" sz="1211"/>
                </a:p>
              </p:txBody>
            </p:sp>
            <p:sp>
              <p:nvSpPr>
                <p:cNvPr id="64" name="TextBox 36">
                  <a:extLst>
                    <a:ext uri="{FF2B5EF4-FFF2-40B4-BE49-F238E27FC236}">
                      <a16:creationId xmlns:a16="http://schemas.microsoft.com/office/drawing/2014/main" id="{211C3691-3639-4602-BC23-7678CB1DDA08}"/>
                    </a:ext>
                  </a:extLst>
                </p:cNvPr>
                <p:cNvSpPr txBox="1"/>
                <p:nvPr/>
              </p:nvSpPr>
              <p:spPr>
                <a:xfrm>
                  <a:off x="-37701628" y="19064907"/>
                  <a:ext cx="42677818" cy="5566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just" fontAlgn="base">
                    <a:lnSpc>
                      <a:spcPct val="107000"/>
                    </a:lnSpc>
                    <a:spcAft>
                      <a:spcPts val="538"/>
                    </a:spcAft>
                  </a:pPr>
                  <a:r>
                    <a:rPr lang="en-AU" sz="4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Ionic conductivity properties of OIPC mixtures</a:t>
                  </a:r>
                  <a:endPara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62" name="Picture 61" descr="Chart, line chart&#10;&#10;Description automatically generated">
                <a:extLst>
                  <a:ext uri="{FF2B5EF4-FFF2-40B4-BE49-F238E27FC236}">
                    <a16:creationId xmlns:a16="http://schemas.microsoft.com/office/drawing/2014/main" id="{6E4CD40C-5DA7-44ED-BAD9-ECE1B29B0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1" t="9942" r="2804" b="6209"/>
              <a:stretch/>
            </p:blipFill>
            <p:spPr bwMode="auto">
              <a:xfrm>
                <a:off x="-14216862" y="-2725323"/>
                <a:ext cx="15997000" cy="11522621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0" name="Text Box 46">
              <a:extLst>
                <a:ext uri="{FF2B5EF4-FFF2-40B4-BE49-F238E27FC236}">
                  <a16:creationId xmlns:a16="http://schemas.microsoft.com/office/drawing/2014/main" id="{A7CFA0BF-6977-4F1E-9E46-4C54E2D59CB5}"/>
                </a:ext>
              </a:extLst>
            </p:cNvPr>
            <p:cNvSpPr txBox="1"/>
            <p:nvPr/>
          </p:nvSpPr>
          <p:spPr>
            <a:xfrm>
              <a:off x="3027378" y="-3047048"/>
              <a:ext cx="20889453" cy="48111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0737" indent="-230737" algn="just">
                <a:buFont typeface="Symbol" panose="05050102010706020507" pitchFamily="18" charset="2"/>
                <a:buChar char=""/>
              </a:pPr>
              <a:r>
                <a:rPr lang="en-AU" sz="4000" dirty="0">
                  <a:ea typeface="Times New Roman" panose="02020603050405020304" pitchFamily="18" charset="0"/>
                </a:rPr>
                <a:t>When a small amount of slightly larger [C</a:t>
              </a:r>
              <a:r>
                <a:rPr lang="en-AU" sz="4000" baseline="-25000" dirty="0">
                  <a:ea typeface="Times New Roman" panose="02020603050405020304" pitchFamily="18" charset="0"/>
                </a:rPr>
                <a:t>(i3)</a:t>
              </a:r>
              <a:r>
                <a:rPr lang="en-AU" sz="4000" dirty="0" err="1">
                  <a:ea typeface="Times New Roman" panose="02020603050405020304" pitchFamily="18" charset="0"/>
                </a:rPr>
                <a:t>mpyr</a:t>
              </a:r>
              <a:r>
                <a:rPr lang="en-AU" sz="4000" dirty="0">
                  <a:ea typeface="Times New Roman" panose="02020603050405020304" pitchFamily="18" charset="0"/>
                </a:rPr>
                <a:t>]</a:t>
              </a:r>
              <a:r>
                <a:rPr lang="en-AU" sz="4000" baseline="30000" dirty="0">
                  <a:ea typeface="Times New Roman" panose="02020603050405020304" pitchFamily="18" charset="0"/>
                </a:rPr>
                <a:t>+</a:t>
              </a:r>
              <a:r>
                <a:rPr lang="en-AU" sz="4000" dirty="0">
                  <a:ea typeface="Times New Roman" panose="02020603050405020304" pitchFamily="18" charset="0"/>
                </a:rPr>
                <a:t> is introduced, ionic conductivity increased compared to neat [C</a:t>
              </a:r>
              <a:r>
                <a:rPr lang="en-AU" sz="4000" baseline="-25000" dirty="0">
                  <a:ea typeface="Times New Roman" panose="02020603050405020304" pitchFamily="18" charset="0"/>
                </a:rPr>
                <a:t>2</a:t>
              </a:r>
              <a:r>
                <a:rPr lang="en-AU" sz="4000" dirty="0">
                  <a:ea typeface="Times New Roman" panose="02020603050405020304" pitchFamily="18" charset="0"/>
                </a:rPr>
                <a:t>epyr][FSI].</a:t>
              </a:r>
              <a:endParaRPr lang="en-AU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7650" algn="just"/>
              <a:r>
                <a:rPr lang="en-AU" sz="4000" dirty="0">
                  <a:ea typeface="Times New Roman" panose="02020603050405020304" pitchFamily="18" charset="0"/>
                </a:rPr>
                <a:t> </a:t>
              </a:r>
              <a:endParaRPr lang="en-AU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30737" indent="-230737" algn="just">
                <a:buFont typeface="Symbol" panose="05050102010706020507" pitchFamily="18" charset="2"/>
                <a:buChar char=""/>
              </a:pPr>
              <a:r>
                <a:rPr lang="en-AU" sz="4000" dirty="0">
                  <a:ea typeface="Times New Roman" panose="02020603050405020304" pitchFamily="18" charset="0"/>
                </a:rPr>
                <a:t>We assume this is due to increase in defects/ disorder in the OIPC mixture. </a:t>
              </a:r>
              <a:endParaRPr lang="en-AU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53825" algn="just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AU" sz="4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AU" sz="4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EA9CA9E-D615-4E3A-9F12-68BF4E41B8CB}"/>
              </a:ext>
            </a:extLst>
          </p:cNvPr>
          <p:cNvSpPr/>
          <p:nvPr/>
        </p:nvSpPr>
        <p:spPr>
          <a:xfrm>
            <a:off x="11253118" y="21689859"/>
            <a:ext cx="6170702" cy="4966563"/>
          </a:xfrm>
          <a:prstGeom prst="rect">
            <a:avLst/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1211"/>
          </a:p>
        </p:txBody>
      </p:sp>
      <p:sp>
        <p:nvSpPr>
          <p:cNvPr id="74" name="TextBox 64">
            <a:extLst>
              <a:ext uri="{FF2B5EF4-FFF2-40B4-BE49-F238E27FC236}">
                <a16:creationId xmlns:a16="http://schemas.microsoft.com/office/drawing/2014/main" id="{9784E685-74E4-4FF6-AD7A-35ED71F1F957}"/>
              </a:ext>
            </a:extLst>
          </p:cNvPr>
          <p:cNvSpPr txBox="1"/>
          <p:nvPr/>
        </p:nvSpPr>
        <p:spPr>
          <a:xfrm>
            <a:off x="37923288" y="26327022"/>
            <a:ext cx="13173413" cy="24765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A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A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650" indent="-307650" algn="just">
              <a:lnSpc>
                <a:spcPct val="106000"/>
              </a:lnSpc>
              <a:buFont typeface="+mj-lt"/>
              <a:buAutoNum type="arabicPeriod"/>
              <a:tabLst>
                <a:tab pos="307650" algn="l"/>
              </a:tabLst>
            </a:pPr>
            <a:r>
              <a:rPr lang="en-AU" sz="2800" dirty="0">
                <a:ea typeface="Calibri" panose="020F0502020204030204" pitchFamily="34" charset="0"/>
              </a:rPr>
              <a:t>R. Yunis, T. W. </a:t>
            </a:r>
            <a:r>
              <a:rPr lang="en-AU" sz="2800" dirty="0" err="1">
                <a:ea typeface="Calibri" panose="020F0502020204030204" pitchFamily="34" charset="0"/>
              </a:rPr>
              <a:t>Newbegin</a:t>
            </a:r>
            <a:r>
              <a:rPr lang="en-AU" sz="2800" dirty="0">
                <a:ea typeface="Calibri" panose="020F0502020204030204" pitchFamily="34" charset="0"/>
              </a:rPr>
              <a:t>, A. F. </a:t>
            </a:r>
            <a:r>
              <a:rPr lang="en-AU" sz="2800" dirty="0" err="1">
                <a:ea typeface="Calibri" panose="020F0502020204030204" pitchFamily="34" charset="0"/>
              </a:rPr>
              <a:t>Hollenkamp</a:t>
            </a:r>
            <a:r>
              <a:rPr lang="en-AU" sz="2800" dirty="0">
                <a:ea typeface="Calibri" panose="020F0502020204030204" pitchFamily="34" charset="0"/>
              </a:rPr>
              <a:t> and J. M. Pringle, </a:t>
            </a:r>
            <a:r>
              <a:rPr lang="en-AU" sz="2800" i="1" dirty="0">
                <a:ea typeface="Calibri" panose="020F0502020204030204" pitchFamily="34" charset="0"/>
              </a:rPr>
              <a:t>Mater. Chem. Front.</a:t>
            </a:r>
            <a:r>
              <a:rPr lang="en-AU" sz="2800" dirty="0">
                <a:ea typeface="Calibri" panose="020F0502020204030204" pitchFamily="34" charset="0"/>
              </a:rPr>
              <a:t>, 2018, </a:t>
            </a:r>
            <a:r>
              <a:rPr lang="en-AU" sz="2800" b="1" dirty="0">
                <a:ea typeface="Calibri" panose="020F0502020204030204" pitchFamily="34" charset="0"/>
              </a:rPr>
              <a:t>2</a:t>
            </a:r>
            <a:r>
              <a:rPr lang="en-AU" sz="2800" dirty="0">
                <a:ea typeface="Calibri" panose="020F0502020204030204" pitchFamily="34" charset="0"/>
              </a:rPr>
              <a:t>, 1207–1214.</a:t>
            </a:r>
            <a:endParaRPr lang="en-A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7650" indent="-307650" algn="just">
              <a:lnSpc>
                <a:spcPct val="106000"/>
              </a:lnSpc>
              <a:buFont typeface="+mj-lt"/>
              <a:buAutoNum type="arabicPeriod"/>
              <a:tabLst>
                <a:tab pos="307650" algn="l"/>
              </a:tabLst>
            </a:pPr>
            <a:r>
              <a:rPr lang="en-AU" sz="2800" dirty="0">
                <a:ea typeface="Calibri" panose="020F0502020204030204" pitchFamily="34" charset="0"/>
              </a:rPr>
              <a:t>D. Al-</a:t>
            </a:r>
            <a:r>
              <a:rPr lang="en-AU" sz="2800" dirty="0" err="1">
                <a:ea typeface="Calibri" panose="020F0502020204030204" pitchFamily="34" charset="0"/>
              </a:rPr>
              <a:t>Masri</a:t>
            </a:r>
            <a:r>
              <a:rPr lang="en-AU" sz="2800" dirty="0">
                <a:ea typeface="Calibri" panose="020F0502020204030204" pitchFamily="34" charset="0"/>
              </a:rPr>
              <a:t>, R. Yunis, A. F. </a:t>
            </a:r>
            <a:r>
              <a:rPr lang="en-AU" sz="2800" dirty="0" err="1">
                <a:ea typeface="Calibri" panose="020F0502020204030204" pitchFamily="34" charset="0"/>
              </a:rPr>
              <a:t>Hollenkamp</a:t>
            </a:r>
            <a:r>
              <a:rPr lang="en-AU" sz="2800" dirty="0">
                <a:ea typeface="Calibri" panose="020F0502020204030204" pitchFamily="34" charset="0"/>
              </a:rPr>
              <a:t>, C. M. Doherty and J. M. Pringle, </a:t>
            </a:r>
            <a:r>
              <a:rPr lang="en-AU" sz="2800" i="1" dirty="0">
                <a:ea typeface="Calibri" panose="020F0502020204030204" pitchFamily="34" charset="0"/>
              </a:rPr>
              <a:t>Phys. Chem. Chem. Phys.</a:t>
            </a:r>
            <a:r>
              <a:rPr lang="en-AU" sz="2800" dirty="0">
                <a:ea typeface="Calibri" panose="020F0502020204030204" pitchFamily="34" charset="0"/>
              </a:rPr>
              <a:t>, 2020, </a:t>
            </a:r>
            <a:r>
              <a:rPr lang="en-AU" sz="2800" b="1" dirty="0">
                <a:ea typeface="Calibri" panose="020F0502020204030204" pitchFamily="34" charset="0"/>
              </a:rPr>
              <a:t>22</a:t>
            </a:r>
            <a:r>
              <a:rPr lang="en-AU" sz="2800" dirty="0">
                <a:ea typeface="Calibri" panose="020F0502020204030204" pitchFamily="34" charset="0"/>
              </a:rPr>
              <a:t>, 18102–18113.</a:t>
            </a:r>
            <a:endParaRPr lang="en-A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BDB92F-9428-4F14-B7AB-EC275CE4ADEC}"/>
              </a:ext>
            </a:extLst>
          </p:cNvPr>
          <p:cNvGrpSpPr/>
          <p:nvPr/>
        </p:nvGrpSpPr>
        <p:grpSpPr>
          <a:xfrm>
            <a:off x="26736427" y="21834519"/>
            <a:ext cx="10917188" cy="6878635"/>
            <a:chOff x="4384050" y="2779264"/>
            <a:chExt cx="4643594" cy="406293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81064C5-6DDB-4812-8C0B-9F163823AAED}"/>
                </a:ext>
              </a:extLst>
            </p:cNvPr>
            <p:cNvGrpSpPr/>
            <p:nvPr/>
          </p:nvGrpSpPr>
          <p:grpSpPr>
            <a:xfrm>
              <a:off x="4384050" y="2895866"/>
              <a:ext cx="4643594" cy="3946328"/>
              <a:chOff x="14980119" y="6360975"/>
              <a:chExt cx="13894730" cy="9510587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9FE99D3-04D5-44F3-B20B-95E6D05606FA}"/>
                  </a:ext>
                </a:extLst>
              </p:cNvPr>
              <p:cNvSpPr/>
              <p:nvPr/>
            </p:nvSpPr>
            <p:spPr>
              <a:xfrm>
                <a:off x="14980119" y="7140247"/>
                <a:ext cx="13894730" cy="8731315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AU" sz="2692"/>
              </a:p>
            </p:txBody>
          </p:sp>
          <p:sp>
            <p:nvSpPr>
              <p:cNvPr id="79" name="TextBox 60">
                <a:extLst>
                  <a:ext uri="{FF2B5EF4-FFF2-40B4-BE49-F238E27FC236}">
                    <a16:creationId xmlns:a16="http://schemas.microsoft.com/office/drawing/2014/main" id="{0A9101BC-38B3-41BA-8C1A-F9055E744122}"/>
                  </a:ext>
                </a:extLst>
              </p:cNvPr>
              <p:cNvSpPr txBox="1"/>
              <p:nvPr/>
            </p:nvSpPr>
            <p:spPr>
              <a:xfrm>
                <a:off x="15387301" y="6360975"/>
                <a:ext cx="12968748" cy="6322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305086" algn="just"/>
                <a:r>
                  <a:rPr lang="en-AU" sz="4000" dirty="0">
                    <a:ea typeface="Times New Roman" panose="02020603050405020304" pitchFamily="18" charset="0"/>
                  </a:rPr>
                  <a:t> </a:t>
                </a:r>
                <a:endParaRPr lang="en-AU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30737" indent="-230737" algn="just">
                  <a:buFont typeface="Wingdings" panose="05000000000000000000" pitchFamily="2" charset="2"/>
                  <a:buChar char=""/>
                </a:pPr>
                <a:r>
                  <a:rPr lang="en-AU" sz="4000" dirty="0">
                    <a:ea typeface="Times New Roman" panose="02020603050405020304" pitchFamily="18" charset="0"/>
                  </a:rPr>
                  <a:t>10 mol % [C</a:t>
                </a:r>
                <a:r>
                  <a:rPr lang="en-AU" sz="4000" baseline="-25000" dirty="0">
                    <a:ea typeface="Times New Roman" panose="02020603050405020304" pitchFamily="18" charset="0"/>
                  </a:rPr>
                  <a:t>(i3)</a:t>
                </a:r>
                <a:r>
                  <a:rPr lang="en-AU" sz="4000" dirty="0" err="1">
                    <a:ea typeface="Times New Roman" panose="02020603050405020304" pitchFamily="18" charset="0"/>
                  </a:rPr>
                  <a:t>mpyr</a:t>
                </a:r>
                <a:r>
                  <a:rPr lang="en-AU" sz="4000" dirty="0">
                    <a:ea typeface="Times New Roman" panose="02020603050405020304" pitchFamily="18" charset="0"/>
                  </a:rPr>
                  <a:t>][FSI] added [C</a:t>
                </a:r>
                <a:r>
                  <a:rPr lang="en-AU" sz="4000" baseline="-25000" dirty="0">
                    <a:ea typeface="Times New Roman" panose="02020603050405020304" pitchFamily="18" charset="0"/>
                  </a:rPr>
                  <a:t>2</a:t>
                </a:r>
                <a:r>
                  <a:rPr lang="en-AU" sz="4000" dirty="0">
                    <a:ea typeface="Times New Roman" panose="02020603050405020304" pitchFamily="18" charset="0"/>
                  </a:rPr>
                  <a:t>epyr][FSI] mixture, showed high ionic conductivity compared to neat [C</a:t>
                </a:r>
                <a:r>
                  <a:rPr lang="en-AU" sz="4000" baseline="-25000" dirty="0">
                    <a:ea typeface="Times New Roman" panose="02020603050405020304" pitchFamily="18" charset="0"/>
                  </a:rPr>
                  <a:t>2</a:t>
                </a:r>
                <a:r>
                  <a:rPr lang="en-AU" sz="4000" dirty="0">
                    <a:ea typeface="Times New Roman" panose="02020603050405020304" pitchFamily="18" charset="0"/>
                  </a:rPr>
                  <a:t>epyr][FSI]. </a:t>
                </a:r>
                <a:r>
                  <a:rPr lang="en-AU" sz="4000" u="sng" dirty="0">
                    <a:ea typeface="Times New Roman" panose="02020603050405020304" pitchFamily="18" charset="0"/>
                  </a:rPr>
                  <a:t>This hints to the increase in defects/ disorder when introducing a small of slightly larger cation ([C</a:t>
                </a:r>
                <a:r>
                  <a:rPr lang="en-AU" sz="4000" u="sng" baseline="-25000" dirty="0">
                    <a:ea typeface="Times New Roman" panose="02020603050405020304" pitchFamily="18" charset="0"/>
                  </a:rPr>
                  <a:t>(i3)</a:t>
                </a:r>
                <a:r>
                  <a:rPr lang="en-AU" sz="4000" u="sng" dirty="0" err="1">
                    <a:ea typeface="Times New Roman" panose="02020603050405020304" pitchFamily="18" charset="0"/>
                  </a:rPr>
                  <a:t>mpyr</a:t>
                </a:r>
                <a:r>
                  <a:rPr lang="en-AU" sz="4000" u="sng" dirty="0">
                    <a:ea typeface="Times New Roman" panose="02020603050405020304" pitchFamily="18" charset="0"/>
                  </a:rPr>
                  <a:t>]</a:t>
                </a:r>
                <a:r>
                  <a:rPr lang="en-AU" sz="4000" u="sng" baseline="30000" dirty="0">
                    <a:ea typeface="Times New Roman" panose="02020603050405020304" pitchFamily="18" charset="0"/>
                  </a:rPr>
                  <a:t>+</a:t>
                </a:r>
                <a:r>
                  <a:rPr lang="en-AU" sz="4000" u="sng" dirty="0">
                    <a:ea typeface="Times New Roman" panose="02020603050405020304" pitchFamily="18" charset="0"/>
                  </a:rPr>
                  <a:t>) to [C</a:t>
                </a:r>
                <a:r>
                  <a:rPr lang="en-AU" sz="4000" u="sng" baseline="-25000" dirty="0">
                    <a:ea typeface="Times New Roman" panose="02020603050405020304" pitchFamily="18" charset="0"/>
                  </a:rPr>
                  <a:t>2</a:t>
                </a:r>
                <a:r>
                  <a:rPr lang="en-AU" sz="4000" u="sng" dirty="0">
                    <a:ea typeface="Times New Roman" panose="02020603050405020304" pitchFamily="18" charset="0"/>
                  </a:rPr>
                  <a:t>epyr][FSI] OIPC system.</a:t>
                </a:r>
                <a:endParaRPr lang="en-AU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5086" algn="just"/>
                <a:r>
                  <a:rPr lang="en-AU" sz="4000" b="1" dirty="0">
                    <a:ea typeface="Times New Roman" panose="02020603050405020304" pitchFamily="18" charset="0"/>
                  </a:rPr>
                  <a:t> </a:t>
                </a:r>
                <a:endParaRPr lang="en-AU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30737" indent="-230737" algn="just">
                  <a:buFont typeface="Wingdings" panose="05000000000000000000" pitchFamily="2" charset="2"/>
                  <a:buChar char=""/>
                </a:pPr>
                <a:r>
                  <a:rPr lang="en-AU" sz="4000" dirty="0">
                    <a:ea typeface="Times New Roman" panose="02020603050405020304" pitchFamily="18" charset="0"/>
                  </a:rPr>
                  <a:t>Li-salt added OIPC mixtures show promising results for potential use as solid-state electrolyte materials.  </a:t>
                </a:r>
                <a:endParaRPr lang="en-AU" sz="4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7" name="Text Box 111">
              <a:extLst>
                <a:ext uri="{FF2B5EF4-FFF2-40B4-BE49-F238E27FC236}">
                  <a16:creationId xmlns:a16="http://schemas.microsoft.com/office/drawing/2014/main" id="{8FF8D4C7-D1E1-4315-80CD-EF9B764630C6}"/>
                </a:ext>
              </a:extLst>
            </p:cNvPr>
            <p:cNvSpPr txBox="1"/>
            <p:nvPr/>
          </p:nvSpPr>
          <p:spPr>
            <a:xfrm>
              <a:off x="4428129" y="2779264"/>
              <a:ext cx="1437413" cy="4346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8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Conclusions</a:t>
              </a:r>
              <a:endParaRPr lang="en-A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9DA2594-EADC-49E6-8A30-BB73869135E2}"/>
              </a:ext>
            </a:extLst>
          </p:cNvPr>
          <p:cNvGrpSpPr/>
          <p:nvPr/>
        </p:nvGrpSpPr>
        <p:grpSpPr>
          <a:xfrm>
            <a:off x="280115" y="27257252"/>
            <a:ext cx="7622625" cy="2185965"/>
            <a:chOff x="-27755804" y="9516148"/>
            <a:chExt cx="11328634" cy="3248783"/>
          </a:xfrm>
        </p:grpSpPr>
        <p:sp>
          <p:nvSpPr>
            <p:cNvPr id="82" name="TextBox 83">
              <a:extLst>
                <a:ext uri="{FF2B5EF4-FFF2-40B4-BE49-F238E27FC236}">
                  <a16:creationId xmlns:a16="http://schemas.microsoft.com/office/drawing/2014/main" id="{2C106DF6-20A1-42BE-9941-F0CC4C67402D}"/>
                </a:ext>
              </a:extLst>
            </p:cNvPr>
            <p:cNvSpPr txBox="1"/>
            <p:nvPr/>
          </p:nvSpPr>
          <p:spPr>
            <a:xfrm>
              <a:off x="-27755804" y="9973986"/>
              <a:ext cx="7973334" cy="2790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ifm.deakin.edu.au</a:t>
              </a:r>
              <a:endPara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AEEF016-FB89-4A7C-9A3A-D252F97DC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61014" y="9516148"/>
              <a:ext cx="4933844" cy="1828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4030C5E-7E9B-4448-B9AB-9129750E6BBD}"/>
              </a:ext>
            </a:extLst>
          </p:cNvPr>
          <p:cNvGrpSpPr/>
          <p:nvPr/>
        </p:nvGrpSpPr>
        <p:grpSpPr>
          <a:xfrm>
            <a:off x="40061247" y="14730901"/>
            <a:ext cx="11204759" cy="12032579"/>
            <a:chOff x="-13823399" y="76781"/>
            <a:chExt cx="23117678" cy="652816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BD9AD92-008E-430C-8AE8-22E9295E5C63}"/>
                </a:ext>
              </a:extLst>
            </p:cNvPr>
            <p:cNvGrpSpPr/>
            <p:nvPr/>
          </p:nvGrpSpPr>
          <p:grpSpPr>
            <a:xfrm>
              <a:off x="-13823399" y="76781"/>
              <a:ext cx="23117678" cy="6528162"/>
              <a:chOff x="-34514810" y="3"/>
              <a:chExt cx="57260143" cy="16837484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25929D3-6890-4A94-9C18-125D1962C615}"/>
                  </a:ext>
                </a:extLst>
              </p:cNvPr>
              <p:cNvSpPr/>
              <p:nvPr/>
            </p:nvSpPr>
            <p:spPr>
              <a:xfrm>
                <a:off x="0" y="3"/>
                <a:ext cx="8601759" cy="7695226"/>
              </a:xfrm>
              <a:prstGeom prst="rect">
                <a:avLst/>
              </a:prstGeom>
              <a:noFill/>
              <a:ln w="381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AU" sz="1211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43">
                <a:extLst>
                  <a:ext uri="{FF2B5EF4-FFF2-40B4-BE49-F238E27FC236}">
                    <a16:creationId xmlns:a16="http://schemas.microsoft.com/office/drawing/2014/main" id="{3CA35F16-0F63-4E87-A95A-2F5CDF7C0E42}"/>
                  </a:ext>
                </a:extLst>
              </p:cNvPr>
              <p:cNvSpPr txBox="1"/>
              <p:nvPr/>
            </p:nvSpPr>
            <p:spPr>
              <a:xfrm>
                <a:off x="-34514810" y="14873603"/>
                <a:ext cx="57260143" cy="19638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 fontAlgn="base">
                  <a:lnSpc>
                    <a:spcPct val="107000"/>
                  </a:lnSpc>
                  <a:spcAft>
                    <a:spcPts val="538"/>
                  </a:spcAft>
                </a:pPr>
                <a:r>
                  <a:rPr lang="en-AU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Phase behaviour of Li-salt added OIPC mixtures</a:t>
                </a:r>
              </a:p>
            </p:txBody>
          </p:sp>
        </p:grpSp>
        <p:sp>
          <p:nvSpPr>
            <p:cNvPr id="86" name="Text Box 68">
              <a:extLst>
                <a:ext uri="{FF2B5EF4-FFF2-40B4-BE49-F238E27FC236}">
                  <a16:creationId xmlns:a16="http://schemas.microsoft.com/office/drawing/2014/main" id="{C6D6D293-3F85-4817-959E-763A82C30598}"/>
                </a:ext>
              </a:extLst>
            </p:cNvPr>
            <p:cNvSpPr txBox="1"/>
            <p:nvPr/>
          </p:nvSpPr>
          <p:spPr>
            <a:xfrm>
              <a:off x="-1773410" y="2298233"/>
              <a:ext cx="10405684" cy="280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61532" tIns="30766" rIns="61532" bIns="307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0737" indent="-230737" algn="just">
                <a:buFont typeface="Symbol" panose="05050102010706020507" pitchFamily="18" charset="2"/>
                <a:buChar char=""/>
              </a:pPr>
              <a:r>
                <a:rPr lang="en-AU" sz="40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Li-salt added mixtures were quasi-solids at room temperature.</a:t>
              </a:r>
              <a:endParaRPr lang="en-A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7650" algn="just"/>
              <a:r>
                <a:rPr lang="en-AU" sz="40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 </a:t>
              </a:r>
              <a:endParaRPr lang="en-A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30737" indent="-230737" algn="just">
                <a:buFont typeface="Symbol" panose="05050102010706020507" pitchFamily="18" charset="2"/>
                <a:buChar char=""/>
              </a:pPr>
              <a:r>
                <a:rPr lang="en-AU" sz="40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With 10 mol % </a:t>
              </a:r>
              <a:r>
                <a:rPr lang="en-AU" sz="40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LiFSI</a:t>
              </a:r>
              <a:r>
                <a:rPr lang="en-AU" sz="40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, melting transition decreases and broadens. </a:t>
              </a:r>
              <a:endParaRPr lang="en-A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07650"/>
              <a:r>
                <a:rPr lang="en-AU" sz="40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 </a:t>
              </a:r>
              <a:endParaRPr lang="en-A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53825" algn="just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AU" sz="4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538"/>
                </a:spcAft>
              </a:pPr>
              <a:r>
                <a:rPr lang="en-AU" sz="4000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AU" sz="4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8334C27-FDD5-49A7-BF67-546F65951B8E}"/>
              </a:ext>
            </a:extLst>
          </p:cNvPr>
          <p:cNvGrpSpPr/>
          <p:nvPr/>
        </p:nvGrpSpPr>
        <p:grpSpPr>
          <a:xfrm>
            <a:off x="9830797" y="12389622"/>
            <a:ext cx="14984137" cy="7784578"/>
            <a:chOff x="17498508" y="18551775"/>
            <a:chExt cx="12618841" cy="655575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5412587-F9EE-47E3-B332-069E5E405D48}"/>
                </a:ext>
              </a:extLst>
            </p:cNvPr>
            <p:cNvGrpSpPr/>
            <p:nvPr/>
          </p:nvGrpSpPr>
          <p:grpSpPr>
            <a:xfrm>
              <a:off x="17860449" y="18551775"/>
              <a:ext cx="12199935" cy="6555756"/>
              <a:chOff x="12609225" y="17339795"/>
              <a:chExt cx="17402829" cy="935158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DD711A57-0FF7-410A-A71E-F5F8B9B47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9225" y="17372343"/>
                <a:ext cx="5803813" cy="46487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6">
                <a:extLst>
                  <a:ext uri="{FF2B5EF4-FFF2-40B4-BE49-F238E27FC236}">
                    <a16:creationId xmlns:a16="http://schemas.microsoft.com/office/drawing/2014/main" id="{F0C6A890-CEA7-478B-976E-445B99AAA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9225" y="22012722"/>
                <a:ext cx="5818070" cy="46786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10">
                <a:extLst>
                  <a:ext uri="{FF2B5EF4-FFF2-40B4-BE49-F238E27FC236}">
                    <a16:creationId xmlns:a16="http://schemas.microsoft.com/office/drawing/2014/main" id="{BDB3CBFB-14F3-4414-97AC-04B762ACB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91254" y="17353306"/>
                <a:ext cx="5808062" cy="46521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12">
                <a:extLst>
                  <a:ext uri="{FF2B5EF4-FFF2-40B4-BE49-F238E27FC236}">
                    <a16:creationId xmlns:a16="http://schemas.microsoft.com/office/drawing/2014/main" id="{68A949A2-A491-4901-AF3F-C2EBA715D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7295" y="22012721"/>
                <a:ext cx="5818069" cy="46786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6">
                <a:extLst>
                  <a:ext uri="{FF2B5EF4-FFF2-40B4-BE49-F238E27FC236}">
                    <a16:creationId xmlns:a16="http://schemas.microsoft.com/office/drawing/2014/main" id="{485D421A-FA7B-45C5-965F-C003FB6BA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8240" y="17339795"/>
                <a:ext cx="5803814" cy="468130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8">
                <a:extLst>
                  <a:ext uri="{FF2B5EF4-FFF2-40B4-BE49-F238E27FC236}">
                    <a16:creationId xmlns:a16="http://schemas.microsoft.com/office/drawing/2014/main" id="{A009C6C0-621F-408B-9EC6-AAAC4A1416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6043" y="22005464"/>
                <a:ext cx="5808062" cy="46859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9C5A2CB-575D-44C9-B7F5-89664AFCB29A}"/>
                </a:ext>
              </a:extLst>
            </p:cNvPr>
            <p:cNvSpPr txBox="1"/>
            <p:nvPr/>
          </p:nvSpPr>
          <p:spPr>
            <a:xfrm>
              <a:off x="17498508" y="18655718"/>
              <a:ext cx="4833164" cy="59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/>
                <a:t>Neat [C</a:t>
              </a:r>
              <a:r>
                <a:rPr lang="en-AU" sz="4000" b="1" baseline="-25000" dirty="0"/>
                <a:t>2</a:t>
              </a:r>
              <a:r>
                <a:rPr lang="en-AU" sz="4000" b="1" dirty="0"/>
                <a:t>epyr][FSI]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99E56CE-61B8-495B-B0E2-B81E777A0D2D}"/>
                </a:ext>
              </a:extLst>
            </p:cNvPr>
            <p:cNvSpPr txBox="1"/>
            <p:nvPr/>
          </p:nvSpPr>
          <p:spPr>
            <a:xfrm>
              <a:off x="18149603" y="21889590"/>
              <a:ext cx="4833164" cy="59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/>
                <a:t>Neat [C</a:t>
              </a:r>
              <a:r>
                <a:rPr lang="en-AU" sz="4000" b="1" baseline="-25000" dirty="0"/>
                <a:t>2</a:t>
              </a:r>
              <a:r>
                <a:rPr lang="en-AU" sz="4000" b="1" dirty="0"/>
                <a:t>epyr][FSI]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4911B2F-EA17-456F-BCA3-F300D2A92EEA}"/>
                </a:ext>
              </a:extLst>
            </p:cNvPr>
            <p:cNvSpPr txBox="1"/>
            <p:nvPr/>
          </p:nvSpPr>
          <p:spPr>
            <a:xfrm>
              <a:off x="22039134" y="18661732"/>
              <a:ext cx="4833164" cy="59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/>
                <a:t>Neat [C</a:t>
              </a:r>
              <a:r>
                <a:rPr lang="en-AU" sz="4000" b="1" baseline="-25000" dirty="0"/>
                <a:t>(i3)</a:t>
              </a:r>
              <a:r>
                <a:rPr lang="en-AU" sz="4000" b="1" dirty="0" err="1"/>
                <a:t>mpyr</a:t>
              </a:r>
              <a:r>
                <a:rPr lang="en-AU" sz="4000" b="1" dirty="0"/>
                <a:t>][FSI]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3A1B517-A4DD-4BF3-93F3-DC637A7D4B4F}"/>
                </a:ext>
              </a:extLst>
            </p:cNvPr>
            <p:cNvSpPr txBox="1"/>
            <p:nvPr/>
          </p:nvSpPr>
          <p:spPr>
            <a:xfrm>
              <a:off x="26017752" y="18639012"/>
              <a:ext cx="4068658" cy="111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/>
                <a:t>10 mol % OIPC mixture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1AD087F-7C43-4FDD-B24F-D3A2BC791906}"/>
                </a:ext>
              </a:extLst>
            </p:cNvPr>
            <p:cNvSpPr txBox="1"/>
            <p:nvPr/>
          </p:nvSpPr>
          <p:spPr>
            <a:xfrm>
              <a:off x="26027747" y="21910432"/>
              <a:ext cx="4089602" cy="111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/>
                <a:t>10 mol % OIPC mixture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93262CC-9FA6-4334-B4E4-384F64F432AD}"/>
                </a:ext>
              </a:extLst>
            </p:cNvPr>
            <p:cNvSpPr txBox="1"/>
            <p:nvPr/>
          </p:nvSpPr>
          <p:spPr>
            <a:xfrm>
              <a:off x="22127414" y="21909590"/>
              <a:ext cx="4833164" cy="59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/>
                <a:t>Neat [C</a:t>
              </a:r>
              <a:r>
                <a:rPr lang="en-AU" sz="4000" b="1" baseline="-25000" dirty="0"/>
                <a:t>(i3)</a:t>
              </a:r>
              <a:r>
                <a:rPr lang="en-AU" sz="4000" b="1" dirty="0" err="1"/>
                <a:t>mpyr</a:t>
              </a:r>
              <a:r>
                <a:rPr lang="en-AU" sz="4000" b="1" dirty="0"/>
                <a:t>][FSI]</a:t>
              </a:r>
            </a:p>
          </p:txBody>
        </p:sp>
      </p:grpSp>
      <p:sp>
        <p:nvSpPr>
          <p:cNvPr id="52" name="Text Box 32">
            <a:extLst>
              <a:ext uri="{FF2B5EF4-FFF2-40B4-BE49-F238E27FC236}">
                <a16:creationId xmlns:a16="http://schemas.microsoft.com/office/drawing/2014/main" id="{AB91E2E8-C087-47C4-A46B-E4F31AB411C8}"/>
              </a:ext>
            </a:extLst>
          </p:cNvPr>
          <p:cNvSpPr txBox="1"/>
          <p:nvPr/>
        </p:nvSpPr>
        <p:spPr>
          <a:xfrm>
            <a:off x="7902740" y="12297430"/>
            <a:ext cx="2045948" cy="699375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61532" tIns="30766" rIns="61532" bIns="307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538"/>
              </a:spcAft>
            </a:pPr>
            <a:r>
              <a:rPr lang="en-AU" sz="4800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A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 Box 61">
            <a:extLst>
              <a:ext uri="{FF2B5EF4-FFF2-40B4-BE49-F238E27FC236}">
                <a16:creationId xmlns:a16="http://schemas.microsoft.com/office/drawing/2014/main" id="{0A7B0F9D-5EE9-4BB5-B304-FA8372B5D26E}"/>
              </a:ext>
            </a:extLst>
          </p:cNvPr>
          <p:cNvSpPr txBox="1"/>
          <p:nvPr/>
        </p:nvSpPr>
        <p:spPr>
          <a:xfrm>
            <a:off x="36938024" y="16126675"/>
            <a:ext cx="14052894" cy="15969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61532" tIns="30766" rIns="61532" bIns="307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538"/>
              </a:spcAft>
            </a:pPr>
            <a:r>
              <a:rPr lang="en-A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of OIPC Mixtures as Potential Solid-state Electrolytes</a:t>
            </a:r>
            <a:endParaRPr lang="en-A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444F8E-7C9B-4E0B-9B4D-09B8F85D21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02064" y="609554"/>
            <a:ext cx="3197740" cy="329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4B53C9F-6D50-4DAB-9630-48D6503598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812505" y="1058490"/>
            <a:ext cx="4663232" cy="268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7CD740-BF8F-4B2E-9883-BCC561DE2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403806" y="139868"/>
            <a:ext cx="3602722" cy="4043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107" descr="Chart&#10;&#10;Description automatically generated">
            <a:extLst>
              <a:ext uri="{FF2B5EF4-FFF2-40B4-BE49-F238E27FC236}">
                <a16:creationId xmlns:a16="http://schemas.microsoft.com/office/drawing/2014/main" id="{C4D218BF-B04F-4D8C-BC37-75845110E30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9941" r="11583" b="4023"/>
          <a:stretch/>
        </p:blipFill>
        <p:spPr>
          <a:xfrm>
            <a:off x="10176280" y="21175128"/>
            <a:ext cx="9215435" cy="7538026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E156AB99-B7FE-4CC5-B549-B1596367DBFA}"/>
              </a:ext>
            </a:extLst>
          </p:cNvPr>
          <p:cNvSpPr/>
          <p:nvPr/>
        </p:nvSpPr>
        <p:spPr>
          <a:xfrm>
            <a:off x="12363765" y="20850552"/>
            <a:ext cx="10874260" cy="677686"/>
          </a:xfrm>
          <a:prstGeom prst="rect">
            <a:avLst/>
          </a:prstGeom>
          <a:noFill/>
        </p:spPr>
        <p:txBody>
          <a:bodyPr wrap="none" lIns="61532" tIns="30766" rIns="61532" bIns="30766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 properties of Li-salt added OIPC mixtures </a:t>
            </a:r>
          </a:p>
        </p:txBody>
      </p:sp>
      <p:sp>
        <p:nvSpPr>
          <p:cNvPr id="110" name="Text Box 69">
            <a:extLst>
              <a:ext uri="{FF2B5EF4-FFF2-40B4-BE49-F238E27FC236}">
                <a16:creationId xmlns:a16="http://schemas.microsoft.com/office/drawing/2014/main" id="{95A07A29-347C-465C-BF0F-26895139B066}"/>
              </a:ext>
            </a:extLst>
          </p:cNvPr>
          <p:cNvSpPr txBox="1"/>
          <p:nvPr/>
        </p:nvSpPr>
        <p:spPr>
          <a:xfrm>
            <a:off x="19560686" y="22126691"/>
            <a:ext cx="6630472" cy="569188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1532" tIns="30766" rIns="61532" bIns="307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0737" indent="-230737" algn="just">
              <a:buFont typeface="Symbol" panose="05050102010706020507" pitchFamily="18" charset="2"/>
              <a:buChar char=""/>
            </a:pPr>
            <a:r>
              <a:rPr lang="en-AU" sz="4000" dirty="0">
                <a:ea typeface="Times New Roman" panose="02020603050405020304" pitchFamily="18" charset="0"/>
              </a:rPr>
              <a:t>Li-salt added 10 mol % [C</a:t>
            </a:r>
            <a:r>
              <a:rPr lang="en-AU" sz="4000" baseline="-25000" dirty="0">
                <a:ea typeface="Times New Roman" panose="02020603050405020304" pitchFamily="18" charset="0"/>
              </a:rPr>
              <a:t>(i3)</a:t>
            </a:r>
            <a:r>
              <a:rPr lang="en-AU" sz="4000" dirty="0" err="1">
                <a:ea typeface="Times New Roman" panose="02020603050405020304" pitchFamily="18" charset="0"/>
              </a:rPr>
              <a:t>mpyr</a:t>
            </a:r>
            <a:r>
              <a:rPr lang="en-AU" sz="4000" dirty="0">
                <a:ea typeface="Times New Roman" panose="02020603050405020304" pitchFamily="18" charset="0"/>
              </a:rPr>
              <a:t>][FSI] binary</a:t>
            </a:r>
            <a:r>
              <a:rPr lang="en-AU" sz="4000" b="1" dirty="0">
                <a:ea typeface="Times New Roman" panose="02020603050405020304" pitchFamily="18" charset="0"/>
              </a:rPr>
              <a:t> </a:t>
            </a:r>
            <a:r>
              <a:rPr lang="en-AU" sz="4000" dirty="0">
                <a:ea typeface="Times New Roman" panose="02020603050405020304" pitchFamily="18" charset="0"/>
              </a:rPr>
              <a:t>mixture displayed slightly higher ionic conductivity than other mixtures.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7650" algn="just"/>
            <a:r>
              <a:rPr lang="en-AU" sz="4000" dirty="0">
                <a:ea typeface="Times New Roman" panose="02020603050405020304" pitchFamily="18" charset="0"/>
              </a:rPr>
              <a:t> 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0737" indent="-230737" algn="just">
              <a:buFont typeface="Symbol" panose="05050102010706020507" pitchFamily="18" charset="2"/>
              <a:buChar char=""/>
            </a:pPr>
            <a:r>
              <a:rPr lang="en-AU" sz="4000" dirty="0">
                <a:ea typeface="Times New Roman" panose="02020603050405020304" pitchFamily="18" charset="0"/>
              </a:rPr>
              <a:t>This correlates with the ionic conductivity trends of the binary OIPC mixtures. 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7650"/>
            <a:r>
              <a:rPr lang="en-AU" sz="4000" dirty="0">
                <a:ea typeface="Times New Roman" panose="02020603050405020304" pitchFamily="18" charset="0"/>
              </a:rPr>
              <a:t> </a:t>
            </a:r>
            <a:endParaRPr lang="en-A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3825" algn="just">
              <a:lnSpc>
                <a:spcPct val="107000"/>
              </a:lnSpc>
              <a:spcAft>
                <a:spcPts val="538"/>
              </a:spcAft>
            </a:pPr>
            <a:r>
              <a:rPr lang="en-AU" sz="40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538"/>
              </a:spcAft>
            </a:pPr>
            <a:r>
              <a:rPr lang="en-AU" sz="40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27C084-01A6-4C3E-80F5-5E201B39EB65}"/>
              </a:ext>
            </a:extLst>
          </p:cNvPr>
          <p:cNvSpPr txBox="1"/>
          <p:nvPr/>
        </p:nvSpPr>
        <p:spPr>
          <a:xfrm>
            <a:off x="11977520" y="18855040"/>
            <a:ext cx="1513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Morphology of Neat OIPCs and 10 mol% OIPC mixture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67456-432F-4ED0-B803-8A9E8C560C29}"/>
              </a:ext>
            </a:extLst>
          </p:cNvPr>
          <p:cNvCxnSpPr/>
          <p:nvPr/>
        </p:nvCxnSpPr>
        <p:spPr>
          <a:xfrm flipV="1">
            <a:off x="10133985" y="20717395"/>
            <a:ext cx="0" cy="7920542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2C0D7-82CE-4A43-860F-706CB2E1E51B}"/>
              </a:ext>
            </a:extLst>
          </p:cNvPr>
          <p:cNvCxnSpPr>
            <a:cxnSpLocks/>
          </p:cNvCxnSpPr>
          <p:nvPr/>
        </p:nvCxnSpPr>
        <p:spPr>
          <a:xfrm>
            <a:off x="10133985" y="20717395"/>
            <a:ext cx="14354448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87A26CF-8FB3-4FAF-BAC6-4876A4B92237}"/>
              </a:ext>
            </a:extLst>
          </p:cNvPr>
          <p:cNvCxnSpPr>
            <a:cxnSpLocks/>
          </p:cNvCxnSpPr>
          <p:nvPr/>
        </p:nvCxnSpPr>
        <p:spPr>
          <a:xfrm flipV="1">
            <a:off x="24450364" y="21846525"/>
            <a:ext cx="12421186" cy="2765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9476F8A-C228-4C18-8AF6-326DE995C532}"/>
              </a:ext>
            </a:extLst>
          </p:cNvPr>
          <p:cNvCxnSpPr>
            <a:cxnSpLocks/>
          </p:cNvCxnSpPr>
          <p:nvPr/>
        </p:nvCxnSpPr>
        <p:spPr>
          <a:xfrm>
            <a:off x="24488433" y="20629543"/>
            <a:ext cx="0" cy="118451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DBE203A-A2C7-46D9-9797-FC98F47C6F25}"/>
              </a:ext>
            </a:extLst>
          </p:cNvPr>
          <p:cNvCxnSpPr>
            <a:cxnSpLocks/>
          </p:cNvCxnSpPr>
          <p:nvPr/>
        </p:nvCxnSpPr>
        <p:spPr>
          <a:xfrm flipH="1" flipV="1">
            <a:off x="36806977" y="15969616"/>
            <a:ext cx="64573" cy="587690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5747BBA-1FE9-4B17-BFBC-BC0BC0E31BAC}"/>
              </a:ext>
            </a:extLst>
          </p:cNvPr>
          <p:cNvCxnSpPr>
            <a:cxnSpLocks/>
          </p:cNvCxnSpPr>
          <p:nvPr/>
        </p:nvCxnSpPr>
        <p:spPr>
          <a:xfrm>
            <a:off x="36859683" y="15969616"/>
            <a:ext cx="14131235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643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SHANIKA ABEYSOORIYA</dc:creator>
  <cp:lastModifiedBy>SHANIKA ABEYSOORIYA</cp:lastModifiedBy>
  <cp:revision>43</cp:revision>
  <cp:lastPrinted>2022-05-14T15:07:38Z</cp:lastPrinted>
  <dcterms:created xsi:type="dcterms:W3CDTF">2021-11-04T10:17:08Z</dcterms:created>
  <dcterms:modified xsi:type="dcterms:W3CDTF">2022-05-15T01:28:11Z</dcterms:modified>
</cp:coreProperties>
</file>