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72" r:id="rId3"/>
    <p:sldId id="269" r:id="rId4"/>
    <p:sldId id="273" r:id="rId5"/>
    <p:sldId id="257" r:id="rId6"/>
    <p:sldId id="259" r:id="rId7"/>
    <p:sldId id="267" r:id="rId8"/>
    <p:sldId id="261" r:id="rId9"/>
    <p:sldId id="262" r:id="rId10"/>
    <p:sldId id="266" r:id="rId11"/>
    <p:sldId id="268" r:id="rId12"/>
    <p:sldId id="263" r:id="rId13"/>
    <p:sldId id="258" r:id="rId14"/>
    <p:sldId id="264" r:id="rId15"/>
    <p:sldId id="270" r:id="rId16"/>
    <p:sldId id="260" r:id="rId17"/>
    <p:sldId id="271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 snapToObjects="1">
      <p:cViewPr varScale="1">
        <p:scale>
          <a:sx n="90" d="100"/>
          <a:sy n="90" d="100"/>
        </p:scale>
        <p:origin x="1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B6D95-3424-794D-B44E-65F5647A0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6AAD91-4CB8-E940-9929-407E9D93B0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39333-1526-E04E-A9F4-A0A8DB73F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805C-12BC-2444-941D-33079943414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A9470-BD06-C044-9CA7-218E69FE7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33004-0227-C043-AAE2-A431D79AA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F614-C782-7F49-8C1D-93EFBF13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45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7E4D6-DFAD-4F4B-AB73-CF6685ED4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40207C-3F3D-7043-9AF4-BA412EB34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91A88-1146-3B48-901F-9DC6A83D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805C-12BC-2444-941D-33079943414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473C7-C84E-5546-AD96-FF0C99D16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2A4D5-B65C-744F-BA07-C8D4A2B1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F614-C782-7F49-8C1D-93EFBF13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1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88B6D9-192B-9B42-92BB-DCFF5DCDC4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5F7E1C-E565-DF43-A74C-ACFF55843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C5C87-E586-3C44-A54F-92BEAD91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805C-12BC-2444-941D-33079943414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31550-39C9-2D44-A527-DB4FA75B6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201F7-868A-7946-AA1B-4947D29A2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F614-C782-7F49-8C1D-93EFBF13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6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445B4-7C8C-7346-AB17-82DD417C8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A0269-8967-C947-AC4A-9551C0ECD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4BFB8-F3B1-4340-B293-3CDA72145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805C-12BC-2444-941D-33079943414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C1736-AFF2-EE4C-B19F-D3EE75E1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E3336-176F-AE40-8BE7-095129748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F614-C782-7F49-8C1D-93EFBF13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F5B07-4FCD-A247-A952-A3897656E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76A06-2DC4-2D46-BC6E-464893D5F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36DD1-EDFC-3A45-AFD9-868995E7D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805C-12BC-2444-941D-33079943414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C53AC-2341-5240-81E0-D7C2C44F4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4FDC8-A0DF-3E4D-8E6F-76091021C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F614-C782-7F49-8C1D-93EFBF13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9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614E6-3D96-9743-B068-463B8086E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D685C-B9B2-B148-9625-A28402AB4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C6DD2E-D92A-CC41-9502-97365F47B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2107F-7094-7440-A3DB-3431B61A1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805C-12BC-2444-941D-33079943414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CC516-D879-7746-8C08-07B35A036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95760-B737-B946-8735-CBE5AC11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F614-C782-7F49-8C1D-93EFBF13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0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2CCAE-4071-004D-B888-FEDDAECC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02DF01-21DC-C945-AA23-F210EBE27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F458BA-AAD4-8740-9487-AF61D6DA2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886B7C-AAC3-6647-9FDD-84ED12F25A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F18AA3-AC9D-CD46-A52D-9BB8E94487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084E48-18F6-E542-A356-6FB4A8EE9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805C-12BC-2444-941D-33079943414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E6DF05-26F5-724B-989B-DAB6812D7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E66C39-CD9B-FA40-ABA3-9164BE94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F614-C782-7F49-8C1D-93EFBF13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4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F7CB-3FA5-0147-803C-68CBDAC5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162291-4227-D541-945D-5E16D7ED2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805C-12BC-2444-941D-33079943414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9DAB1D-5443-4B4A-9643-9FB0686AA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41BC60-FABB-2C43-94F2-E15E2C7B4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F614-C782-7F49-8C1D-93EFBF13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2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080C3B-EF8F-1947-8266-B774EBFBE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805C-12BC-2444-941D-33079943414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140476-D4AC-934B-9940-82C54E34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0E7F1-651F-1541-BAB5-CFF51BE6D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F614-C782-7F49-8C1D-93EFBF13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88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29E79-88FF-0540-A8A3-EA6C595DF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6F7AF-5F32-384B-B59E-CFA962272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A8BDC2-5F84-674E-9E8D-E936E321E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FBA14-5016-6E43-9334-7DD8618D4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805C-12BC-2444-941D-33079943414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60CA6-E87D-8848-97D6-0872A27D1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F85BD-C8AE-D646-8905-D14EF2C27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F614-C782-7F49-8C1D-93EFBF13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12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D1864-CAAC-8449-80FB-CE675AE8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E97BA1-1B4A-6247-9E11-F0658CC10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6F98C-37D7-AF4B-8AB5-01DFE5CF7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A7FDB-A0F2-F449-842B-CB02A57E9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805C-12BC-2444-941D-33079943414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D0FA70-6F7C-9048-ACC5-163AE7A43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74DC8-BC38-E746-9389-1C1E2E59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F614-C782-7F49-8C1D-93EFBF13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1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5A2A0A-91F3-DB4E-914C-4C86FDADE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23953-DF4C-7F4B-A0EF-330049E28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FD2BA-1ADE-0D4A-9321-61C7CF18D4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6805C-12BC-2444-941D-33079943414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75756-FBA2-EA4E-A203-40AEC5A01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F94-AB56-6748-BA7E-DD3D59C9E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CF614-C782-7F49-8C1D-93EFBF13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ytekbio.com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flowcore.enquiries@monash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flowcore.enquiries@monash.ed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lourful light beams">
            <a:extLst>
              <a:ext uri="{FF2B5EF4-FFF2-40B4-BE49-F238E27FC236}">
                <a16:creationId xmlns:a16="http://schemas.microsoft.com/office/drawing/2014/main" id="{98557959-8D56-A8CE-DD77-6A83DFD828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DB1697-DB54-2345-8CDD-FF274A5B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57" y="1936036"/>
            <a:ext cx="10058400" cy="29859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7200" b="1" dirty="0">
                <a:solidFill>
                  <a:srgbClr val="FFFFFF"/>
                </a:solidFill>
              </a:rPr>
              <a:t>Jumping</a:t>
            </a:r>
            <a:br>
              <a:rPr lang="en-US" sz="7200" b="1" dirty="0">
                <a:solidFill>
                  <a:srgbClr val="FFFFFF"/>
                </a:solidFill>
              </a:rPr>
            </a:br>
            <a:r>
              <a:rPr lang="en-US" sz="7200" b="1" dirty="0">
                <a:solidFill>
                  <a:srgbClr val="FFFFFF"/>
                </a:solidFill>
              </a:rPr>
              <a:t>on the </a:t>
            </a:r>
            <a:br>
              <a:rPr lang="en-US" sz="7200" b="1" dirty="0">
                <a:solidFill>
                  <a:srgbClr val="FFFFFF"/>
                </a:solidFill>
              </a:rPr>
            </a:br>
            <a:r>
              <a:rPr lang="en-US" sz="7200" b="1" dirty="0">
                <a:solidFill>
                  <a:srgbClr val="FFFFFF"/>
                </a:solidFill>
              </a:rPr>
              <a:t>spectral bandwagon</a:t>
            </a:r>
          </a:p>
        </p:txBody>
      </p:sp>
    </p:spTree>
    <p:extLst>
      <p:ext uri="{BB962C8B-B14F-4D97-AF65-F5344CB8AC3E}">
        <p14:creationId xmlns:p14="http://schemas.microsoft.com/office/powerpoint/2010/main" val="547884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401D6-10C2-234F-B8AF-8AAD3C8E7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010" y="92606"/>
            <a:ext cx="7302910" cy="785249"/>
          </a:xfrm>
        </p:spPr>
        <p:txBody>
          <a:bodyPr/>
          <a:lstStyle/>
          <a:p>
            <a:r>
              <a:rPr lang="en-US" dirty="0"/>
              <a:t>Superior separation of markers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521388-37C3-A14A-9577-C09EB37127D1}"/>
              </a:ext>
            </a:extLst>
          </p:cNvPr>
          <p:cNvSpPr txBox="1"/>
          <p:nvPr/>
        </p:nvSpPr>
        <p:spPr>
          <a:xfrm>
            <a:off x="3075117" y="2008245"/>
            <a:ext cx="1589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BD </a:t>
            </a:r>
            <a:r>
              <a:rPr lang="en-AU" b="1" dirty="0" err="1"/>
              <a:t>Fortessa</a:t>
            </a:r>
            <a:r>
              <a:rPr lang="en-AU" b="1" dirty="0"/>
              <a:t> X20b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1748B-BAEC-7D42-8941-32D0AA207AAC}"/>
              </a:ext>
            </a:extLst>
          </p:cNvPr>
          <p:cNvSpPr txBox="1"/>
          <p:nvPr/>
        </p:nvSpPr>
        <p:spPr>
          <a:xfrm>
            <a:off x="3075117" y="4660622"/>
            <a:ext cx="158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err="1"/>
              <a:t>Cytek</a:t>
            </a:r>
            <a:r>
              <a:rPr lang="en-AU" b="1" dirty="0"/>
              <a:t> Aurora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F32747-82DB-B941-90CF-21C941C8549E}"/>
              </a:ext>
            </a:extLst>
          </p:cNvPr>
          <p:cNvGrpSpPr/>
          <p:nvPr/>
        </p:nvGrpSpPr>
        <p:grpSpPr>
          <a:xfrm>
            <a:off x="4654032" y="954642"/>
            <a:ext cx="2883936" cy="5488526"/>
            <a:chOff x="2357538" y="954642"/>
            <a:chExt cx="2883936" cy="54885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E934AFC-1996-DB4F-8381-7240A29671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7632" t="54444" r="23834" b="11588"/>
            <a:stretch/>
          </p:blipFill>
          <p:spPr>
            <a:xfrm>
              <a:off x="2726871" y="3733408"/>
              <a:ext cx="2503716" cy="2329543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ABFBB67-CD27-764B-963B-5A0C3A79F258}"/>
                </a:ext>
              </a:extLst>
            </p:cNvPr>
            <p:cNvCxnSpPr/>
            <p:nvPr/>
          </p:nvCxnSpPr>
          <p:spPr>
            <a:xfrm>
              <a:off x="3053443" y="6084722"/>
              <a:ext cx="20465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789327F-153C-2148-ABAA-8B0AA2F18A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26872" y="1403865"/>
              <a:ext cx="0" cy="44304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EFE28EE-F784-874E-88E7-6DAE32F4F7DA}"/>
                </a:ext>
              </a:extLst>
            </p:cNvPr>
            <p:cNvSpPr txBox="1"/>
            <p:nvPr/>
          </p:nvSpPr>
          <p:spPr>
            <a:xfrm>
              <a:off x="2955471" y="6073836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CD3 - BUV395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54DA50-8D91-EA48-977F-39ABD7D04DAD}"/>
                </a:ext>
              </a:extLst>
            </p:cNvPr>
            <p:cNvSpPr txBox="1"/>
            <p:nvPr/>
          </p:nvSpPr>
          <p:spPr>
            <a:xfrm rot="16200000">
              <a:off x="1627804" y="4680857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CD8 – BV785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DAB6036-9C22-2340-9F96-57963BF9E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7632" t="16667" r="23834" b="48730"/>
            <a:stretch/>
          </p:blipFill>
          <p:spPr>
            <a:xfrm>
              <a:off x="2737758" y="1349437"/>
              <a:ext cx="2503716" cy="237308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60C939D-DC3C-1241-AF7F-40DBA2183F7F}"/>
                </a:ext>
              </a:extLst>
            </p:cNvPr>
            <p:cNvSpPr txBox="1"/>
            <p:nvPr/>
          </p:nvSpPr>
          <p:spPr>
            <a:xfrm>
              <a:off x="3053443" y="954642"/>
              <a:ext cx="21771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i="1" dirty="0"/>
                <a:t>Gated on Viable Cells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2B3DCB3-0A18-AC4C-81DB-3AB2FB15E432}"/>
              </a:ext>
            </a:extLst>
          </p:cNvPr>
          <p:cNvGrpSpPr/>
          <p:nvPr/>
        </p:nvGrpSpPr>
        <p:grpSpPr>
          <a:xfrm>
            <a:off x="8398529" y="952929"/>
            <a:ext cx="2840782" cy="5490239"/>
            <a:chOff x="6395747" y="952929"/>
            <a:chExt cx="2840782" cy="549023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150822C-C9A2-9748-A482-AE54C4AC96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733" t="47302" r="25944" b="19048"/>
            <a:stretch/>
          </p:blipFill>
          <p:spPr>
            <a:xfrm>
              <a:off x="6732814" y="3711637"/>
              <a:ext cx="2492829" cy="2307772"/>
            </a:xfrm>
            <a:prstGeom prst="rect">
              <a:avLst/>
            </a:prstGeom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B332D39-4A51-C24A-A42B-9F8C9C6A175F}"/>
                </a:ext>
              </a:extLst>
            </p:cNvPr>
            <p:cNvCxnSpPr/>
            <p:nvPr/>
          </p:nvCxnSpPr>
          <p:spPr>
            <a:xfrm>
              <a:off x="7048499" y="6084722"/>
              <a:ext cx="20465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C0B099A-5130-DD42-8F63-E1B89A0644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21928" y="1316780"/>
              <a:ext cx="0" cy="45175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28074CF-C9F2-E846-89A1-826FE6357FC1}"/>
                </a:ext>
              </a:extLst>
            </p:cNvPr>
            <p:cNvSpPr txBox="1"/>
            <p:nvPr/>
          </p:nvSpPr>
          <p:spPr>
            <a:xfrm>
              <a:off x="6950527" y="6073836"/>
              <a:ext cx="2188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err="1">
                  <a:latin typeface="Symbol" pitchFamily="2" charset="2"/>
                </a:rPr>
                <a:t>gd</a:t>
              </a:r>
              <a:r>
                <a:rPr lang="en-AU" dirty="0" err="1"/>
                <a:t>TCR</a:t>
              </a:r>
              <a:r>
                <a:rPr lang="en-AU" dirty="0"/>
                <a:t> – APC-Vio770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AC6624-8DD2-554B-BDF9-78AD6F588BB3}"/>
                </a:ext>
              </a:extLst>
            </p:cNvPr>
            <p:cNvSpPr txBox="1"/>
            <p:nvPr/>
          </p:nvSpPr>
          <p:spPr>
            <a:xfrm rot="16200000">
              <a:off x="5666013" y="4832866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err="1">
                  <a:latin typeface="Symbol" pitchFamily="2" charset="2"/>
                </a:rPr>
                <a:t>ab</a:t>
              </a:r>
              <a:r>
                <a:rPr lang="en-AU" dirty="0" err="1"/>
                <a:t>TCR</a:t>
              </a:r>
              <a:r>
                <a:rPr lang="en-AU" dirty="0"/>
                <a:t> – </a:t>
              </a:r>
              <a:r>
                <a:rPr lang="en-AU" dirty="0" err="1"/>
                <a:t>VioBlue</a:t>
              </a:r>
              <a:endParaRPr lang="en-AU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222143D-666E-BD4F-BB7A-D6F87EC54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733" t="10635" r="25944" b="55397"/>
            <a:stretch/>
          </p:blipFill>
          <p:spPr>
            <a:xfrm>
              <a:off x="6743700" y="1349437"/>
              <a:ext cx="2492829" cy="2329544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7B8923D-8C20-154A-AD69-C6000BFF4BE1}"/>
                </a:ext>
              </a:extLst>
            </p:cNvPr>
            <p:cNvSpPr txBox="1"/>
            <p:nvPr/>
          </p:nvSpPr>
          <p:spPr>
            <a:xfrm>
              <a:off x="6955970" y="952929"/>
              <a:ext cx="21771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i="1" dirty="0"/>
                <a:t>Gated on CD3+ Cells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22EF72F-F560-0944-B460-9C5502193124}"/>
              </a:ext>
            </a:extLst>
          </p:cNvPr>
          <p:cNvSpPr txBox="1"/>
          <p:nvPr/>
        </p:nvSpPr>
        <p:spPr>
          <a:xfrm>
            <a:off x="165799" y="2880444"/>
            <a:ext cx="2350211" cy="1482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another user we have a lymphocyte panel with data from both the </a:t>
            </a:r>
            <a:r>
              <a:rPr lang="en-US" dirty="0" err="1"/>
              <a:t>Fortessa</a:t>
            </a:r>
            <a:r>
              <a:rPr lang="en-US" dirty="0"/>
              <a:t> X20b vs the Aurora</a:t>
            </a:r>
          </a:p>
        </p:txBody>
      </p:sp>
    </p:spTree>
    <p:extLst>
      <p:ext uri="{BB962C8B-B14F-4D97-AF65-F5344CB8AC3E}">
        <p14:creationId xmlns:p14="http://schemas.microsoft.com/office/powerpoint/2010/main" val="110136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1B341-CBBD-D146-B1FA-9CA6BAB32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8088" y="397146"/>
            <a:ext cx="6855823" cy="1325563"/>
          </a:xfrm>
        </p:spPr>
        <p:txBody>
          <a:bodyPr/>
          <a:lstStyle/>
          <a:p>
            <a:r>
              <a:rPr lang="en-US" dirty="0"/>
              <a:t>Autofluorescence extraction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6B2CB-8CA9-6446-8B01-AD5229EF0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78832"/>
          </a:xfrm>
        </p:spPr>
        <p:txBody>
          <a:bodyPr/>
          <a:lstStyle/>
          <a:p>
            <a:r>
              <a:rPr lang="en-US" dirty="0"/>
              <a:t>Autofluorescence treated as its own “fluorophore”</a:t>
            </a:r>
          </a:p>
          <a:p>
            <a:r>
              <a:rPr lang="en-US" dirty="0"/>
              <a:t>Autofluorescence signal is then subtracted from all other signals.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8ABAE6-B244-444C-AA5A-52E03410137B}"/>
              </a:ext>
            </a:extLst>
          </p:cNvPr>
          <p:cNvSpPr txBox="1">
            <a:spLocks/>
          </p:cNvSpPr>
          <p:nvPr/>
        </p:nvSpPr>
        <p:spPr>
          <a:xfrm>
            <a:off x="838200" y="4405539"/>
            <a:ext cx="10515600" cy="536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May not always be beneficial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73FB70-0171-3345-8FB2-0972B2E5FB0E}"/>
              </a:ext>
            </a:extLst>
          </p:cNvPr>
          <p:cNvSpPr txBox="1">
            <a:spLocks/>
          </p:cNvSpPr>
          <p:nvPr/>
        </p:nvSpPr>
        <p:spPr>
          <a:xfrm>
            <a:off x="838200" y="3210288"/>
            <a:ext cx="10515600" cy="989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Better resolution for dyes emitting in high </a:t>
            </a:r>
            <a:r>
              <a:rPr lang="en-US" dirty="0" err="1"/>
              <a:t>autofluorescent</a:t>
            </a:r>
            <a:r>
              <a:rPr lang="en-US" dirty="0"/>
              <a:t> regions (UV and Violet)</a:t>
            </a:r>
          </a:p>
        </p:txBody>
      </p:sp>
    </p:spTree>
    <p:extLst>
      <p:ext uri="{BB962C8B-B14F-4D97-AF65-F5344CB8AC3E}">
        <p14:creationId xmlns:p14="http://schemas.microsoft.com/office/powerpoint/2010/main" val="23950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DF150-BF60-6445-8DFE-3B48E5E81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30" y="37639"/>
            <a:ext cx="9742713" cy="716104"/>
          </a:xfrm>
        </p:spPr>
        <p:txBody>
          <a:bodyPr>
            <a:normAutofit fontScale="90000"/>
          </a:bodyPr>
          <a:lstStyle/>
          <a:p>
            <a:r>
              <a:rPr lang="en-US" dirty="0"/>
              <a:t>Autofluorescence extraction from skin samples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93BF5C-6A25-F141-886F-3A2F3D45CFE7}"/>
              </a:ext>
            </a:extLst>
          </p:cNvPr>
          <p:cNvGrpSpPr/>
          <p:nvPr/>
        </p:nvGrpSpPr>
        <p:grpSpPr>
          <a:xfrm>
            <a:off x="1622323" y="796835"/>
            <a:ext cx="10382659" cy="2998417"/>
            <a:chOff x="438256" y="1116875"/>
            <a:chExt cx="9286986" cy="2312125"/>
          </a:xfrm>
        </p:grpSpPr>
        <p:pic>
          <p:nvPicPr>
            <p:cNvPr id="7" name="Picture 6" descr="Chart, diagram&#10;&#10;Description automatically generated">
              <a:extLst>
                <a:ext uri="{FF2B5EF4-FFF2-40B4-BE49-F238E27FC236}">
                  <a16:creationId xmlns:a16="http://schemas.microsoft.com/office/drawing/2014/main" id="{1159CFED-5E00-3847-914B-49DD4E207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8256" y="1116875"/>
              <a:ext cx="2327800" cy="2312125"/>
            </a:xfrm>
            <a:prstGeom prst="rect">
              <a:avLst/>
            </a:prstGeom>
          </p:spPr>
        </p:pic>
        <p:pic>
          <p:nvPicPr>
            <p:cNvPr id="9" name="Picture 8" descr="Chart, scatter chart&#10;&#10;Description automatically generated">
              <a:extLst>
                <a:ext uri="{FF2B5EF4-FFF2-40B4-BE49-F238E27FC236}">
                  <a16:creationId xmlns:a16="http://schemas.microsoft.com/office/drawing/2014/main" id="{184E6762-6B93-9B4E-A0F7-A16B15E7A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6056" y="1116875"/>
              <a:ext cx="4630892" cy="2299532"/>
            </a:xfrm>
            <a:prstGeom prst="rect">
              <a:avLst/>
            </a:prstGeom>
          </p:spPr>
        </p:pic>
        <p:pic>
          <p:nvPicPr>
            <p:cNvPr id="11" name="Picture 10" descr="Chart, scatter chart&#10;&#10;Description automatically generated">
              <a:extLst>
                <a:ext uri="{FF2B5EF4-FFF2-40B4-BE49-F238E27FC236}">
                  <a16:creationId xmlns:a16="http://schemas.microsoft.com/office/drawing/2014/main" id="{B5377F9D-9031-D444-8E9A-C6DFC4C67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96948" y="1116875"/>
              <a:ext cx="2328294" cy="2312125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64258F1-25E8-4240-AC07-FE02F6824D5E}"/>
              </a:ext>
            </a:extLst>
          </p:cNvPr>
          <p:cNvGrpSpPr/>
          <p:nvPr/>
        </p:nvGrpSpPr>
        <p:grpSpPr>
          <a:xfrm>
            <a:off x="1622323" y="3927684"/>
            <a:ext cx="10382659" cy="2787259"/>
            <a:chOff x="437762" y="3416407"/>
            <a:chExt cx="9287480" cy="2331719"/>
          </a:xfrm>
        </p:grpSpPr>
        <p:pic>
          <p:nvPicPr>
            <p:cNvPr id="14" name="Picture 13" descr="Chart, diagram&#10;&#10;Description automatically generated">
              <a:extLst>
                <a:ext uri="{FF2B5EF4-FFF2-40B4-BE49-F238E27FC236}">
                  <a16:creationId xmlns:a16="http://schemas.microsoft.com/office/drawing/2014/main" id="{ACFC4594-FFCD-5D40-A8FD-FF14A6286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762" y="3416407"/>
              <a:ext cx="2280234" cy="2312125"/>
            </a:xfrm>
            <a:prstGeom prst="rect">
              <a:avLst/>
            </a:prstGeom>
          </p:spPr>
        </p:pic>
        <p:pic>
          <p:nvPicPr>
            <p:cNvPr id="16" name="Picture 15" descr="Chart, scatter chart&#10;&#10;Description automatically generated">
              <a:extLst>
                <a:ext uri="{FF2B5EF4-FFF2-40B4-BE49-F238E27FC236}">
                  <a16:creationId xmlns:a16="http://schemas.microsoft.com/office/drawing/2014/main" id="{CA72638F-0DB7-F64B-A543-2283F8E10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66056" y="3436001"/>
              <a:ext cx="4630892" cy="2311419"/>
            </a:xfrm>
            <a:prstGeom prst="rect">
              <a:avLst/>
            </a:prstGeom>
          </p:spPr>
        </p:pic>
        <p:pic>
          <p:nvPicPr>
            <p:cNvPr id="18" name="Picture 17" descr="Chart, scatter chart&#10;&#10;Description automatically generated">
              <a:extLst>
                <a:ext uri="{FF2B5EF4-FFF2-40B4-BE49-F238E27FC236}">
                  <a16:creationId xmlns:a16="http://schemas.microsoft.com/office/drawing/2014/main" id="{C1E8ACB0-DE6D-FB4E-8638-4B4E613EB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77120" y="3436001"/>
              <a:ext cx="2248122" cy="2312125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79D12E6-51D8-A049-B02B-C9D93838663E}"/>
              </a:ext>
            </a:extLst>
          </p:cNvPr>
          <p:cNvSpPr txBox="1"/>
          <p:nvPr/>
        </p:nvSpPr>
        <p:spPr>
          <a:xfrm>
            <a:off x="83117" y="1834378"/>
            <a:ext cx="1440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No AF</a:t>
            </a:r>
          </a:p>
          <a:p>
            <a:pPr algn="ctr"/>
            <a:r>
              <a:rPr lang="en-US" sz="2400" dirty="0"/>
              <a:t>Extraction</a:t>
            </a:r>
          </a:p>
          <a:p>
            <a:pPr algn="ctr"/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0238CC-931E-D443-9C22-69ED10DB6C03}"/>
              </a:ext>
            </a:extLst>
          </p:cNvPr>
          <p:cNvSpPr txBox="1"/>
          <p:nvPr/>
        </p:nvSpPr>
        <p:spPr>
          <a:xfrm>
            <a:off x="83117" y="4709437"/>
            <a:ext cx="1440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With AF</a:t>
            </a:r>
          </a:p>
          <a:p>
            <a:pPr algn="ctr"/>
            <a:r>
              <a:rPr lang="en-US" sz="2400" dirty="0"/>
              <a:t>Extraction</a:t>
            </a:r>
          </a:p>
          <a:p>
            <a:pPr algn="ctr"/>
            <a:endParaRPr lang="en-US" sz="2400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692CF7DD-1D54-B542-AAD4-639ACFFA468F}"/>
              </a:ext>
            </a:extLst>
          </p:cNvPr>
          <p:cNvSpPr/>
          <p:nvPr/>
        </p:nvSpPr>
        <p:spPr>
          <a:xfrm>
            <a:off x="7132320" y="1280160"/>
            <a:ext cx="1606731" cy="1724297"/>
          </a:xfrm>
          <a:custGeom>
            <a:avLst/>
            <a:gdLst>
              <a:gd name="connsiteX0" fmla="*/ 352697 w 1606731"/>
              <a:gd name="connsiteY0" fmla="*/ 1724297 h 1724297"/>
              <a:gd name="connsiteX1" fmla="*/ 418011 w 1606731"/>
              <a:gd name="connsiteY1" fmla="*/ 1711234 h 1724297"/>
              <a:gd name="connsiteX2" fmla="*/ 692331 w 1606731"/>
              <a:gd name="connsiteY2" fmla="*/ 1345474 h 1724297"/>
              <a:gd name="connsiteX3" fmla="*/ 1332411 w 1606731"/>
              <a:gd name="connsiteY3" fmla="*/ 875211 h 1724297"/>
              <a:gd name="connsiteX4" fmla="*/ 1606731 w 1606731"/>
              <a:gd name="connsiteY4" fmla="*/ 404949 h 1724297"/>
              <a:gd name="connsiteX5" fmla="*/ 1593669 w 1606731"/>
              <a:gd name="connsiteY5" fmla="*/ 0 h 1724297"/>
              <a:gd name="connsiteX6" fmla="*/ 1058091 w 1606731"/>
              <a:gd name="connsiteY6" fmla="*/ 13063 h 1724297"/>
              <a:gd name="connsiteX7" fmla="*/ 862149 w 1606731"/>
              <a:gd name="connsiteY7" fmla="*/ 483326 h 1724297"/>
              <a:gd name="connsiteX8" fmla="*/ 457200 w 1606731"/>
              <a:gd name="connsiteY8" fmla="*/ 822960 h 1724297"/>
              <a:gd name="connsiteX9" fmla="*/ 182880 w 1606731"/>
              <a:gd name="connsiteY9" fmla="*/ 1058091 h 1724297"/>
              <a:gd name="connsiteX10" fmla="*/ 0 w 1606731"/>
              <a:gd name="connsiteY10" fmla="*/ 1711234 h 1724297"/>
              <a:gd name="connsiteX11" fmla="*/ 352697 w 1606731"/>
              <a:gd name="connsiteY11" fmla="*/ 1724297 h 172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6731" h="1724297">
                <a:moveTo>
                  <a:pt x="352697" y="1724297"/>
                </a:moveTo>
                <a:lnTo>
                  <a:pt x="418011" y="1711234"/>
                </a:lnTo>
                <a:lnTo>
                  <a:pt x="692331" y="1345474"/>
                </a:lnTo>
                <a:lnTo>
                  <a:pt x="1332411" y="875211"/>
                </a:lnTo>
                <a:lnTo>
                  <a:pt x="1606731" y="404949"/>
                </a:lnTo>
                <a:lnTo>
                  <a:pt x="1593669" y="0"/>
                </a:lnTo>
                <a:lnTo>
                  <a:pt x="1058091" y="13063"/>
                </a:lnTo>
                <a:lnTo>
                  <a:pt x="862149" y="483326"/>
                </a:lnTo>
                <a:lnTo>
                  <a:pt x="457200" y="822960"/>
                </a:lnTo>
                <a:lnTo>
                  <a:pt x="182880" y="1058091"/>
                </a:lnTo>
                <a:lnTo>
                  <a:pt x="0" y="1711234"/>
                </a:lnTo>
                <a:lnTo>
                  <a:pt x="352697" y="1724297"/>
                </a:lnTo>
                <a:close/>
              </a:path>
            </a:pathLst>
          </a:cu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B27D6DB-5DFB-524C-B474-5AFBD65F3A46}"/>
              </a:ext>
            </a:extLst>
          </p:cNvPr>
          <p:cNvSpPr/>
          <p:nvPr/>
        </p:nvSpPr>
        <p:spPr>
          <a:xfrm>
            <a:off x="9810205" y="4441198"/>
            <a:ext cx="1802675" cy="868403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4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19EED-F875-884C-92E7-05C85B936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949" y="18255"/>
            <a:ext cx="6594566" cy="1325563"/>
          </a:xfrm>
        </p:spPr>
        <p:txBody>
          <a:bodyPr/>
          <a:lstStyle/>
          <a:p>
            <a:r>
              <a:rPr lang="en-US" dirty="0"/>
              <a:t>A range of Loading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7B00A-607F-8443-B726-F166F86E8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Single 5ml tube</a:t>
            </a:r>
          </a:p>
          <a:p>
            <a:pPr lvl="1"/>
            <a:r>
              <a:rPr lang="en-US" dirty="0"/>
              <a:t>Can contain a bullet tube if desired</a:t>
            </a:r>
          </a:p>
          <a:p>
            <a:r>
              <a:rPr lang="en-US" dirty="0"/>
              <a:t>Multiple 5ml tubes – up to 40x 5ml tubes can be </a:t>
            </a:r>
            <a:r>
              <a:rPr lang="en-US" dirty="0" err="1"/>
              <a:t>analysed</a:t>
            </a:r>
            <a:r>
              <a:rPr lang="en-US" dirty="0"/>
              <a:t> using the rack provided</a:t>
            </a:r>
          </a:p>
          <a:p>
            <a:r>
              <a:rPr lang="en-US" dirty="0"/>
              <a:t>96 well plates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1028" name="Picture 4" descr="Create a very basic “loading” screen using only JavaScript &amp; CSS. | by  Ethan Jarrell | hello JS">
            <a:extLst>
              <a:ext uri="{FF2B5EF4-FFF2-40B4-BE49-F238E27FC236}">
                <a16:creationId xmlns:a16="http://schemas.microsoft.com/office/drawing/2014/main" id="{3C524942-54F8-284C-AAD9-06911AD02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358" y="3514544"/>
            <a:ext cx="6671461" cy="297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6A4EF-5F77-774D-B1ED-C94CB45CD70C}"/>
              </a:ext>
            </a:extLst>
          </p:cNvPr>
          <p:cNvSpPr txBox="1"/>
          <p:nvPr/>
        </p:nvSpPr>
        <p:spPr>
          <a:xfrm>
            <a:off x="838200" y="4084082"/>
            <a:ext cx="310699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Further options may become available in the future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596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7DA0B-B790-FC43-BECD-412F7FA10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657" y="120309"/>
            <a:ext cx="5562600" cy="1325563"/>
          </a:xfrm>
        </p:spPr>
        <p:txBody>
          <a:bodyPr/>
          <a:lstStyle/>
          <a:p>
            <a:r>
              <a:rPr lang="en-US" dirty="0"/>
              <a:t>Automate your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9B88A-5A15-274A-80CF-9EC2EF201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836" y="1475763"/>
            <a:ext cx="6371409" cy="999311"/>
          </a:xfrm>
        </p:spPr>
        <p:txBody>
          <a:bodyPr/>
          <a:lstStyle/>
          <a:p>
            <a:r>
              <a:rPr lang="en-US" dirty="0"/>
              <a:t>With the automated plate loader you can run 40x 5ml tubes or 96 well plates</a:t>
            </a:r>
          </a:p>
        </p:txBody>
      </p:sp>
      <p:pic>
        <p:nvPicPr>
          <p:cNvPr id="6146" name="Picture 2" descr="The Automation Paradox: The Rise of Human-Led Automation">
            <a:extLst>
              <a:ext uri="{FF2B5EF4-FFF2-40B4-BE49-F238E27FC236}">
                <a16:creationId xmlns:a16="http://schemas.microsoft.com/office/drawing/2014/main" id="{98B41968-7B50-F448-8493-234B322E5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586" y="2168434"/>
            <a:ext cx="5112326" cy="313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977870-DF66-3343-817D-7CA008C849F1}"/>
              </a:ext>
            </a:extLst>
          </p:cNvPr>
          <p:cNvSpPr txBox="1">
            <a:spLocks/>
          </p:cNvSpPr>
          <p:nvPr/>
        </p:nvSpPr>
        <p:spPr>
          <a:xfrm>
            <a:off x="329836" y="2583179"/>
            <a:ext cx="6371409" cy="999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Can preset acquisition so that you can set and forget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BFB64A-330E-7046-9500-17BAAA995254}"/>
              </a:ext>
            </a:extLst>
          </p:cNvPr>
          <p:cNvSpPr txBox="1">
            <a:spLocks/>
          </p:cNvSpPr>
          <p:nvPr/>
        </p:nvSpPr>
        <p:spPr>
          <a:xfrm>
            <a:off x="329835" y="3696786"/>
            <a:ext cx="6371409" cy="2073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In-built clog and bubble detection which allows you to skip wells or stop acquiring samples as desired if you get an air bubble or blockage</a:t>
            </a:r>
          </a:p>
          <a:p>
            <a:pPr lvl="1"/>
            <a:r>
              <a:rPr lang="en-US" dirty="0"/>
              <a:t>Not available on LSRII/</a:t>
            </a:r>
            <a:r>
              <a:rPr lang="en-US" dirty="0" err="1"/>
              <a:t>Fortessa</a:t>
            </a:r>
            <a:r>
              <a:rPr lang="en-US" dirty="0"/>
              <a:t> HTS units</a:t>
            </a:r>
          </a:p>
        </p:txBody>
      </p:sp>
    </p:spTree>
    <p:extLst>
      <p:ext uri="{BB962C8B-B14F-4D97-AF65-F5344CB8AC3E}">
        <p14:creationId xmlns:p14="http://schemas.microsoft.com/office/powerpoint/2010/main" val="320550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4C423-FC82-8E45-B34D-2C40B683B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Selecting Reference Controls as Benchmarks for Reference Control QC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42642-47D0-7843-8AA6-3719CE8E3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5405"/>
            <a:ext cx="10515600" cy="1113517"/>
          </a:xfrm>
        </p:spPr>
        <p:txBody>
          <a:bodyPr>
            <a:normAutofit/>
          </a:bodyPr>
          <a:lstStyle/>
          <a:p>
            <a:r>
              <a:rPr lang="en-US" dirty="0"/>
              <a:t>Can save reference controls as benchmarks</a:t>
            </a:r>
          </a:p>
          <a:p>
            <a:pPr lvl="1"/>
            <a:r>
              <a:rPr lang="en-US" dirty="0"/>
              <a:t>Allows you to check the quality of your reference controls over time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DE3F7FB-2354-4347-B728-58A554F97BB9}"/>
              </a:ext>
            </a:extLst>
          </p:cNvPr>
          <p:cNvSpPr txBox="1">
            <a:spLocks/>
          </p:cNvSpPr>
          <p:nvPr/>
        </p:nvSpPr>
        <p:spPr>
          <a:xfrm>
            <a:off x="838200" y="3453543"/>
            <a:ext cx="10515600" cy="563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Excellent for long term experiments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D535D7-E81A-5F4F-9B5B-9132FBD7BFF5}"/>
              </a:ext>
            </a:extLst>
          </p:cNvPr>
          <p:cNvSpPr txBox="1">
            <a:spLocks/>
          </p:cNvSpPr>
          <p:nvPr/>
        </p:nvSpPr>
        <p:spPr>
          <a:xfrm>
            <a:off x="838200" y="4487096"/>
            <a:ext cx="10515600" cy="4560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Benchmarks can be updated as required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3F00F6-AF94-A741-A1F4-53E133FE287B}"/>
              </a:ext>
            </a:extLst>
          </p:cNvPr>
          <p:cNvSpPr txBox="1">
            <a:spLocks/>
          </p:cNvSpPr>
          <p:nvPr/>
        </p:nvSpPr>
        <p:spPr>
          <a:xfrm>
            <a:off x="838200" y="5538656"/>
            <a:ext cx="10515600" cy="589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Can store reference controls in the library saving precious sample</a:t>
            </a:r>
          </a:p>
        </p:txBody>
      </p:sp>
    </p:spTree>
    <p:extLst>
      <p:ext uri="{BB962C8B-B14F-4D97-AF65-F5344CB8AC3E}">
        <p14:creationId xmlns:p14="http://schemas.microsoft.com/office/powerpoint/2010/main" val="332406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E3C25-1EEE-8447-ABB4-2DA3D66A6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780" y="-104504"/>
            <a:ext cx="4282440" cy="1202418"/>
          </a:xfrm>
        </p:spPr>
        <p:txBody>
          <a:bodyPr>
            <a:normAutofit/>
          </a:bodyPr>
          <a:lstStyle/>
          <a:p>
            <a:r>
              <a:rPr lang="en-US" dirty="0"/>
              <a:t>Similarity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2A7B1-A044-1A4C-B920-302CB2D1B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1" y="924287"/>
            <a:ext cx="10515600" cy="4351338"/>
          </a:xfrm>
        </p:spPr>
        <p:txBody>
          <a:bodyPr/>
          <a:lstStyle/>
          <a:p>
            <a:r>
              <a:rPr lang="en-US" dirty="0"/>
              <a:t>Overlay spectra to determine degree of similarity</a:t>
            </a:r>
          </a:p>
          <a:p>
            <a:r>
              <a:rPr lang="en-US" dirty="0"/>
              <a:t>1 = spectra match perfectly</a:t>
            </a:r>
          </a:p>
          <a:p>
            <a:r>
              <a:rPr lang="en-US" dirty="0"/>
              <a:t>0 = spectra are completely different</a:t>
            </a:r>
          </a:p>
          <a:p>
            <a:r>
              <a:rPr lang="en-US" dirty="0"/>
              <a:t>Spectral profile check for antibody degradation over time</a:t>
            </a:r>
          </a:p>
          <a:p>
            <a:pPr lvl="1"/>
            <a:r>
              <a:rPr lang="en-US" dirty="0"/>
              <a:t>Useful for tandem dyes</a:t>
            </a:r>
          </a:p>
          <a:p>
            <a:pPr lvl="1"/>
            <a:r>
              <a:rPr lang="en-US" dirty="0"/>
              <a:t>Checking for contamination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A9FE2A-A960-4844-8103-3EB9E7915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731" y="3799541"/>
            <a:ext cx="10131698" cy="29521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718383-87DD-E84E-B1BA-B938C87A9E19}"/>
              </a:ext>
            </a:extLst>
          </p:cNvPr>
          <p:cNvSpPr txBox="1"/>
          <p:nvPr/>
        </p:nvSpPr>
        <p:spPr>
          <a:xfrm>
            <a:off x="9800772" y="4741817"/>
            <a:ext cx="20769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Benchmark control in red</a:t>
            </a:r>
          </a:p>
          <a:p>
            <a:endParaRPr lang="en-US" sz="1400" dirty="0"/>
          </a:p>
          <a:p>
            <a:r>
              <a:rPr lang="en-US" sz="1400" dirty="0"/>
              <a:t>Reference control in black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B3B5BC-7616-634F-94AF-A3E8A9343E0A}"/>
              </a:ext>
            </a:extLst>
          </p:cNvPr>
          <p:cNvSpPr/>
          <p:nvPr/>
        </p:nvSpPr>
        <p:spPr>
          <a:xfrm>
            <a:off x="9470571" y="5848306"/>
            <a:ext cx="1922418" cy="561703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2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00A6E-59B7-0847-B7E3-754052578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Cytek</a:t>
            </a:r>
            <a:r>
              <a:rPr lang="en-US" dirty="0"/>
              <a:t> website has many tools to help with panel design</a:t>
            </a:r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72EB20B-97A6-6547-9E15-7542B7BCF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698204" cy="505706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1BC3B7-9166-FC43-B162-3B3220891E43}"/>
              </a:ext>
            </a:extLst>
          </p:cNvPr>
          <p:cNvSpPr txBox="1"/>
          <p:nvPr/>
        </p:nvSpPr>
        <p:spPr>
          <a:xfrm>
            <a:off x="265471" y="6076337"/>
            <a:ext cx="3873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https://cytekbio.com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FE54C1-9476-C241-AC51-AD316AA51738}"/>
              </a:ext>
            </a:extLst>
          </p:cNvPr>
          <p:cNvSpPr/>
          <p:nvPr/>
        </p:nvSpPr>
        <p:spPr>
          <a:xfrm>
            <a:off x="11516740" y="1690688"/>
            <a:ext cx="193480" cy="5167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74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B1222-E235-9E4A-8DCA-F516E5A43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34" y="113583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Thank you for your time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We hope to see you on the Aurora soon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AE009C-E984-434C-A6F1-184901822E5D}"/>
              </a:ext>
            </a:extLst>
          </p:cNvPr>
          <p:cNvSpPr txBox="1"/>
          <p:nvPr/>
        </p:nvSpPr>
        <p:spPr>
          <a:xfrm>
            <a:off x="418012" y="3273219"/>
            <a:ext cx="94052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you have any questions or would like to book some time on the Aurora please contact </a:t>
            </a:r>
            <a:r>
              <a:rPr lang="en-US" sz="2800" dirty="0" err="1"/>
              <a:t>FlowCore</a:t>
            </a:r>
            <a:r>
              <a:rPr lang="en-US" sz="2800" dirty="0"/>
              <a:t> on the details below.</a:t>
            </a:r>
          </a:p>
          <a:p>
            <a:endParaRPr lang="en-US" sz="2800" dirty="0"/>
          </a:p>
          <a:p>
            <a:r>
              <a:rPr lang="en-US" sz="2800" dirty="0"/>
              <a:t>T:   +61 3 9902 0271</a:t>
            </a:r>
          </a:p>
          <a:p>
            <a:r>
              <a:rPr lang="en-US" sz="2800" dirty="0"/>
              <a:t>E:   </a:t>
            </a:r>
            <a:r>
              <a:rPr lang="en-US" sz="2800" dirty="0">
                <a:hlinkClick r:id="rId2"/>
              </a:rPr>
              <a:t>flowcore.enquiries@monash.edu</a:t>
            </a:r>
            <a:r>
              <a:rPr lang="en-US" sz="2800" dirty="0"/>
              <a:t> </a:t>
            </a:r>
          </a:p>
        </p:txBody>
      </p:sp>
      <p:pic>
        <p:nvPicPr>
          <p:cNvPr id="5" name="Picture 2" descr="Cytek Aurora [Spectral Flow Cytometry] | Cytek Biosciences">
            <a:extLst>
              <a:ext uri="{FF2B5EF4-FFF2-40B4-BE49-F238E27FC236}">
                <a16:creationId xmlns:a16="http://schemas.microsoft.com/office/drawing/2014/main" id="{169FCA8F-7C31-8543-AD9D-2A6D6AC7C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955" y="3711276"/>
            <a:ext cx="3450045" cy="325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Lab Organizer :: FlowCore">
            <a:extLst>
              <a:ext uri="{FF2B5EF4-FFF2-40B4-BE49-F238E27FC236}">
                <a16:creationId xmlns:a16="http://schemas.microsoft.com/office/drawing/2014/main" id="{3D2883BD-FE3F-9341-9E91-96E4344E7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3647" cy="183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956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Shiny Present - Family Minister - Riverchase Church of Christ">
            <a:extLst>
              <a:ext uri="{FF2B5EF4-FFF2-40B4-BE49-F238E27FC236}">
                <a16:creationId xmlns:a16="http://schemas.microsoft.com/office/drawing/2014/main" id="{89C125E7-CA22-904B-8152-BA39FD067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252" y="12557"/>
            <a:ext cx="2300748" cy="243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FAA3AA-492C-934D-9680-6A01E0E731C2}"/>
              </a:ext>
            </a:extLst>
          </p:cNvPr>
          <p:cNvSpPr txBox="1"/>
          <p:nvPr/>
        </p:nvSpPr>
        <p:spPr>
          <a:xfrm>
            <a:off x="2640279" y="650605"/>
            <a:ext cx="71465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A bright shiny new toy</a:t>
            </a:r>
          </a:p>
        </p:txBody>
      </p:sp>
      <p:pic>
        <p:nvPicPr>
          <p:cNvPr id="5" name="Picture 2" descr="A Shiny Present - Family Minister - Riverchase Church of Christ">
            <a:extLst>
              <a:ext uri="{FF2B5EF4-FFF2-40B4-BE49-F238E27FC236}">
                <a16:creationId xmlns:a16="http://schemas.microsoft.com/office/drawing/2014/main" id="{730C1B42-9FB7-A042-9649-3E426FAAE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2" y="-21856"/>
            <a:ext cx="2300748" cy="243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88FCA-472F-0448-9C0F-DB14D1B58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737" y="2199201"/>
            <a:ext cx="9465655" cy="1015663"/>
          </a:xfrm>
        </p:spPr>
        <p:txBody>
          <a:bodyPr>
            <a:normAutofit/>
          </a:bodyPr>
          <a:lstStyle/>
          <a:p>
            <a:r>
              <a:rPr lang="en-US" dirty="0"/>
              <a:t>At </a:t>
            </a:r>
            <a:r>
              <a:rPr lang="en-US" dirty="0" err="1"/>
              <a:t>FlowCore</a:t>
            </a:r>
            <a:r>
              <a:rPr lang="en-US" dirty="0"/>
              <a:t> we have a new spectral </a:t>
            </a:r>
            <a:r>
              <a:rPr lang="en-US" dirty="0" err="1"/>
              <a:t>analyser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sz="2800" dirty="0"/>
              <a:t>– The </a:t>
            </a:r>
            <a:r>
              <a:rPr lang="en-US" sz="2800" dirty="0" err="1"/>
              <a:t>Cytek</a:t>
            </a:r>
            <a:r>
              <a:rPr lang="en-US" sz="2800" dirty="0"/>
              <a:t> Aurora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B8FFBE-0C78-EB42-8DF2-BDB1D303E641}"/>
              </a:ext>
            </a:extLst>
          </p:cNvPr>
          <p:cNvSpPr txBox="1">
            <a:spLocks/>
          </p:cNvSpPr>
          <p:nvPr/>
        </p:nvSpPr>
        <p:spPr>
          <a:xfrm>
            <a:off x="1480737" y="5012204"/>
            <a:ext cx="9465655" cy="1869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FlowCore</a:t>
            </a:r>
            <a:r>
              <a:rPr lang="en-US" dirty="0"/>
              <a:t> staff are here to help you jump on the spectral analysis bandwagon</a:t>
            </a:r>
          </a:p>
          <a:p>
            <a:r>
              <a:rPr lang="en-US" dirty="0"/>
              <a:t>Email us at </a:t>
            </a:r>
            <a:r>
              <a:rPr lang="en-US" dirty="0">
                <a:hlinkClick r:id="rId3"/>
              </a:rPr>
              <a:t>flowcore.enquiries@monash.edu</a:t>
            </a:r>
            <a:r>
              <a:rPr lang="en-US" dirty="0"/>
              <a:t> to express your interest or to ask any questions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9C685C-C533-4241-862D-25CF9D8B7C08}"/>
              </a:ext>
            </a:extLst>
          </p:cNvPr>
          <p:cNvSpPr txBox="1">
            <a:spLocks/>
          </p:cNvSpPr>
          <p:nvPr/>
        </p:nvSpPr>
        <p:spPr>
          <a:xfrm>
            <a:off x="1454329" y="3192596"/>
            <a:ext cx="9465655" cy="1869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want it to be used and pushed by you the </a:t>
            </a:r>
            <a:r>
              <a:rPr lang="en-US" dirty="0" err="1"/>
              <a:t>FlowCore</a:t>
            </a:r>
            <a:r>
              <a:rPr lang="en-US" dirty="0"/>
              <a:t> user group</a:t>
            </a:r>
          </a:p>
          <a:p>
            <a:pPr lvl="1"/>
            <a:r>
              <a:rPr lang="en-US" dirty="0"/>
              <a:t>Strongly encourage all users to have a go on this instrument</a:t>
            </a:r>
          </a:p>
          <a:p>
            <a:pPr lvl="1"/>
            <a:r>
              <a:rPr lang="en-US" dirty="0"/>
              <a:t>Not just for large panel users</a:t>
            </a:r>
          </a:p>
        </p:txBody>
      </p:sp>
    </p:spTree>
    <p:extLst>
      <p:ext uri="{BB962C8B-B14F-4D97-AF65-F5344CB8AC3E}">
        <p14:creationId xmlns:p14="http://schemas.microsoft.com/office/powerpoint/2010/main" val="2351494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9DABA-C534-A144-94D3-99C70B587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01" y="5844964"/>
            <a:ext cx="10816049" cy="975075"/>
          </a:xfrm>
        </p:spPr>
        <p:txBody>
          <a:bodyPr>
            <a:normAutofit/>
          </a:bodyPr>
          <a:lstStyle/>
          <a:p>
            <a:r>
              <a:rPr lang="en-US" dirty="0"/>
              <a:t>Tip – Take a session to create a reference list of your antibodies – makes subsequent bookings a lot easier and faster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034A8C-8388-604A-B9FC-9310039C64CC}"/>
              </a:ext>
            </a:extLst>
          </p:cNvPr>
          <p:cNvSpPr txBox="1"/>
          <p:nvPr/>
        </p:nvSpPr>
        <p:spPr>
          <a:xfrm>
            <a:off x="139337" y="131849"/>
            <a:ext cx="9579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What </a:t>
            </a:r>
            <a:r>
              <a:rPr lang="en-US" sz="4000" b="1" dirty="0" err="1"/>
              <a:t>FlowCore</a:t>
            </a:r>
            <a:r>
              <a:rPr lang="en-US" sz="4000" b="1" dirty="0"/>
              <a:t> users say about the Aurora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F940F7-7C96-BA42-8454-3F3829EDC80B}"/>
              </a:ext>
            </a:extLst>
          </p:cNvPr>
          <p:cNvSpPr txBox="1"/>
          <p:nvPr/>
        </p:nvSpPr>
        <p:spPr>
          <a:xfrm>
            <a:off x="422787" y="1042219"/>
            <a:ext cx="3873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What’s great…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99595B-D8DF-DA40-8F4D-6C1F224F88C4}"/>
              </a:ext>
            </a:extLst>
          </p:cNvPr>
          <p:cNvSpPr txBox="1"/>
          <p:nvPr/>
        </p:nvSpPr>
        <p:spPr>
          <a:xfrm>
            <a:off x="561703" y="2240952"/>
            <a:ext cx="9483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Easy to use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D8441E-BA05-AC42-8BEB-BEFE3CD3AD5D}"/>
              </a:ext>
            </a:extLst>
          </p:cNvPr>
          <p:cNvSpPr txBox="1"/>
          <p:nvPr/>
        </p:nvSpPr>
        <p:spPr>
          <a:xfrm>
            <a:off x="561703" y="2785140"/>
            <a:ext cx="10964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Software is very friendly for new users. Most options are logically organized and easy to find – even if you don’t use the manual.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F09DF1-8FF5-6D4F-87DF-03467D569236}"/>
              </a:ext>
            </a:extLst>
          </p:cNvPr>
          <p:cNvSpPr txBox="1"/>
          <p:nvPr/>
        </p:nvSpPr>
        <p:spPr>
          <a:xfrm>
            <a:off x="561702" y="3769023"/>
            <a:ext cx="10964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Better separation of signal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0AEFAD-6A19-F745-80FD-322ABA86AC0F}"/>
              </a:ext>
            </a:extLst>
          </p:cNvPr>
          <p:cNvSpPr txBox="1"/>
          <p:nvPr/>
        </p:nvSpPr>
        <p:spPr>
          <a:xfrm>
            <a:off x="561701" y="4344495"/>
            <a:ext cx="10964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Like that you can create a reference list for all your antibodies so that you don’t have to do this every time you use the machine</a:t>
            </a:r>
          </a:p>
        </p:txBody>
      </p:sp>
      <p:pic>
        <p:nvPicPr>
          <p:cNvPr id="4098" name="Picture 2" descr="1,212 Smiley Face Thumbs Up Stock Photos, Pictures &amp; Royalty-Free Images -  iStock">
            <a:extLst>
              <a:ext uri="{FF2B5EF4-FFF2-40B4-BE49-F238E27FC236}">
                <a16:creationId xmlns:a16="http://schemas.microsoft.com/office/drawing/2014/main" id="{0271D06E-F5C5-F04E-906E-7A9A680E0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239" y="958478"/>
            <a:ext cx="2572113" cy="161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65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B7A73-B6C0-8943-B3D7-F8CC78A5D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34" y="5498300"/>
            <a:ext cx="10515600" cy="1384663"/>
          </a:xfrm>
        </p:spPr>
        <p:txBody>
          <a:bodyPr/>
          <a:lstStyle/>
          <a:p>
            <a:r>
              <a:rPr lang="en-US" dirty="0"/>
              <a:t>When acquiring a sample and it reaches the “events to record” it will automatically go to the next sample. May need to go back manually if you haven’t acquired all your cells in a tube.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C0BD67-8264-9E40-8D0E-9377E8D9FC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6571" y="350109"/>
            <a:ext cx="11586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+mn-lt"/>
              </a:rPr>
              <a:t>What </a:t>
            </a:r>
            <a:r>
              <a:rPr lang="en-US" sz="4000" b="1" dirty="0" err="1">
                <a:latin typeface="+mn-lt"/>
              </a:rPr>
              <a:t>FlowCore</a:t>
            </a:r>
            <a:r>
              <a:rPr lang="en-US" sz="4000" b="1" dirty="0">
                <a:latin typeface="+mn-lt"/>
              </a:rPr>
              <a:t> users say about the Aurora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106206-6A78-4545-84F7-67E14834714E}"/>
              </a:ext>
            </a:extLst>
          </p:cNvPr>
          <p:cNvSpPr txBox="1"/>
          <p:nvPr/>
        </p:nvSpPr>
        <p:spPr>
          <a:xfrm>
            <a:off x="599779" y="1080250"/>
            <a:ext cx="3873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What’s not so great…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2B5C67-B097-A24A-8DEE-1E7327394ECA}"/>
              </a:ext>
            </a:extLst>
          </p:cNvPr>
          <p:cNvSpPr txBox="1"/>
          <p:nvPr/>
        </p:nvSpPr>
        <p:spPr>
          <a:xfrm>
            <a:off x="720634" y="2585149"/>
            <a:ext cx="94836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Need to have perfect reference controls for the spectral unmixing program to 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262F4-4866-344C-8E3B-631C8BF9336A}"/>
              </a:ext>
            </a:extLst>
          </p:cNvPr>
          <p:cNvSpPr txBox="1"/>
          <p:nvPr/>
        </p:nvSpPr>
        <p:spPr>
          <a:xfrm>
            <a:off x="720634" y="3505273"/>
            <a:ext cx="94836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Aurora needed more in depth checking of compensation than BD/Beckman instruments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2CE527-F267-1847-B618-3CEFEB59E2BE}"/>
              </a:ext>
            </a:extLst>
          </p:cNvPr>
          <p:cNvSpPr txBox="1"/>
          <p:nvPr/>
        </p:nvSpPr>
        <p:spPr>
          <a:xfrm>
            <a:off x="720634" y="4425397"/>
            <a:ext cx="94836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If you are the first user of the day you need to account for a 30-minute warm up period</a:t>
            </a:r>
          </a:p>
        </p:txBody>
      </p:sp>
      <p:pic>
        <p:nvPicPr>
          <p:cNvPr id="5122" name="Picture 2" descr="👎 Thumbs Down Emoji: Show Your Disapproval Quickly With Zero Fuss | 🏆  Emojiguide">
            <a:extLst>
              <a:ext uri="{FF2B5EF4-FFF2-40B4-BE49-F238E27FC236}">
                <a16:creationId xmlns:a16="http://schemas.microsoft.com/office/drawing/2014/main" id="{34FB7634-887F-5442-A633-E50132BA5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689" y="1080250"/>
            <a:ext cx="2164844" cy="151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30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5998-3F01-0743-8A4F-E88121298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071"/>
            <a:ext cx="10515600" cy="1325563"/>
          </a:xfrm>
        </p:spPr>
        <p:txBody>
          <a:bodyPr/>
          <a:lstStyle/>
          <a:p>
            <a:r>
              <a:rPr lang="en-US" dirty="0" err="1"/>
              <a:t>FlowCore</a:t>
            </a:r>
            <a:r>
              <a:rPr lang="en-US" dirty="0"/>
              <a:t> Aurora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C51C7-669E-824C-B8A8-F2AD5E023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12" y="1420446"/>
            <a:ext cx="10515600" cy="1122150"/>
          </a:xfrm>
        </p:spPr>
        <p:txBody>
          <a:bodyPr>
            <a:normAutofit/>
          </a:bodyPr>
          <a:lstStyle/>
          <a:p>
            <a:r>
              <a:rPr lang="en-US" dirty="0"/>
              <a:t>5 lasers (UV, Violet, Blue, Yellow/Green, Red)</a:t>
            </a:r>
          </a:p>
          <a:p>
            <a:r>
              <a:rPr lang="en-US" dirty="0"/>
              <a:t>64 detectors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9F56976-4994-7947-9954-1B8DD49F4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695681"/>
              </p:ext>
            </p:extLst>
          </p:nvPr>
        </p:nvGraphicFramePr>
        <p:xfrm>
          <a:off x="977188" y="2515228"/>
          <a:ext cx="470328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226">
                  <a:extLst>
                    <a:ext uri="{9D8B030D-6E8A-4147-A177-3AD203B41FA5}">
                      <a16:colId xmlns:a16="http://schemas.microsoft.com/office/drawing/2014/main" val="4158773735"/>
                    </a:ext>
                  </a:extLst>
                </a:gridCol>
                <a:gridCol w="2886058">
                  <a:extLst>
                    <a:ext uri="{9D8B030D-6E8A-4147-A177-3AD203B41FA5}">
                      <a16:colId xmlns:a16="http://schemas.microsoft.com/office/drawing/2014/main" val="3666887080"/>
                    </a:ext>
                  </a:extLst>
                </a:gridCol>
              </a:tblGrid>
              <a:tr h="330389">
                <a:tc>
                  <a:txBody>
                    <a:bodyPr/>
                    <a:lstStyle/>
                    <a:p>
                      <a:r>
                        <a:rPr lang="en-US" dirty="0"/>
                        <a:t>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 Channels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781287"/>
                  </a:ext>
                </a:extLst>
              </a:tr>
              <a:tr h="330389">
                <a:tc>
                  <a:txBody>
                    <a:bodyPr/>
                    <a:lstStyle/>
                    <a:p>
                      <a:r>
                        <a:rPr lang="en-US" dirty="0"/>
                        <a:t>Violet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 Channels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639090"/>
                  </a:ext>
                </a:extLst>
              </a:tr>
              <a:tr h="330389">
                <a:tc>
                  <a:txBody>
                    <a:bodyPr/>
                    <a:lstStyle/>
                    <a:p>
                      <a:r>
                        <a:rPr lang="en-US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 Channels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694726"/>
                  </a:ext>
                </a:extLst>
              </a:tr>
              <a:tr h="330389">
                <a:tc>
                  <a:txBody>
                    <a:bodyPr/>
                    <a:lstStyle/>
                    <a:p>
                      <a:r>
                        <a:rPr lang="en-US" dirty="0"/>
                        <a:t>Yellow-Green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Channels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198840"/>
                  </a:ext>
                </a:extLst>
              </a:tr>
              <a:tr h="330389">
                <a:tc>
                  <a:txBody>
                    <a:bodyPr/>
                    <a:lstStyle/>
                    <a:p>
                      <a:r>
                        <a:rPr lang="en-US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Channels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263596"/>
                  </a:ext>
                </a:extLst>
              </a:tr>
            </a:tbl>
          </a:graphicData>
        </a:graphic>
      </p:graphicFrame>
      <p:pic>
        <p:nvPicPr>
          <p:cNvPr id="2050" name="Picture 2" descr="Cytek Aurora [Spectral Flow Cytometry] | Cytek Biosciences">
            <a:extLst>
              <a:ext uri="{FF2B5EF4-FFF2-40B4-BE49-F238E27FC236}">
                <a16:creationId xmlns:a16="http://schemas.microsoft.com/office/drawing/2014/main" id="{18F3D670-303F-8D49-BB64-5F13873B1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526" y="903383"/>
            <a:ext cx="4142376" cy="390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4E9DEA-BBBD-EA47-A869-9A577DB6048C}"/>
              </a:ext>
            </a:extLst>
          </p:cNvPr>
          <p:cNvSpPr txBox="1">
            <a:spLocks/>
          </p:cNvSpPr>
          <p:nvPr/>
        </p:nvSpPr>
        <p:spPr>
          <a:xfrm>
            <a:off x="699212" y="4748297"/>
            <a:ext cx="10515600" cy="576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</a:t>
            </a:r>
            <a:r>
              <a:rPr lang="en-US" dirty="0" err="1"/>
              <a:t>Fortessa</a:t>
            </a:r>
            <a:r>
              <a:rPr lang="en-US" dirty="0"/>
              <a:t> X20b/c have 5 lasers but only 18 detectors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0FB8F0D-ADD7-904F-9A85-281AC0885E12}"/>
              </a:ext>
            </a:extLst>
          </p:cNvPr>
          <p:cNvSpPr txBox="1">
            <a:spLocks/>
          </p:cNvSpPr>
          <p:nvPr/>
        </p:nvSpPr>
        <p:spPr>
          <a:xfrm>
            <a:off x="699212" y="5437554"/>
            <a:ext cx="10515600" cy="631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 not need to change filters in the Aurora</a:t>
            </a:r>
          </a:p>
        </p:txBody>
      </p:sp>
    </p:spTree>
    <p:extLst>
      <p:ext uri="{BB962C8B-B14F-4D97-AF65-F5344CB8AC3E}">
        <p14:creationId xmlns:p14="http://schemas.microsoft.com/office/powerpoint/2010/main" val="50442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C450C-9D2E-B24E-AEB2-CE37B5E4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73" y="239184"/>
            <a:ext cx="10155622" cy="499848"/>
          </a:xfrm>
        </p:spPr>
        <p:txBody>
          <a:bodyPr>
            <a:noAutofit/>
          </a:bodyPr>
          <a:lstStyle/>
          <a:p>
            <a:r>
              <a:rPr lang="en-US" sz="3600" dirty="0"/>
              <a:t>Full spectrum enables use of highly overlapping dyes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D8C96546-20EF-C449-907C-130492F46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24" y="2458661"/>
            <a:ext cx="10846676" cy="34109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647E91-C889-7848-A121-050B9F683DD1}"/>
              </a:ext>
            </a:extLst>
          </p:cNvPr>
          <p:cNvSpPr txBox="1"/>
          <p:nvPr/>
        </p:nvSpPr>
        <p:spPr>
          <a:xfrm>
            <a:off x="7556938" y="5869620"/>
            <a:ext cx="343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mCherry</a:t>
            </a:r>
            <a:r>
              <a:rPr lang="en-US" dirty="0"/>
              <a:t>		</a:t>
            </a:r>
            <a:r>
              <a:rPr lang="en-US" dirty="0">
                <a:solidFill>
                  <a:schemeClr val="accent5"/>
                </a:solidFill>
              </a:rPr>
              <a:t>PE-Dazzle 594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C871D3-AB14-EE46-B3E5-5CBBE9C1D2DC}"/>
              </a:ext>
            </a:extLst>
          </p:cNvPr>
          <p:cNvGrpSpPr/>
          <p:nvPr/>
        </p:nvGrpSpPr>
        <p:grpSpPr>
          <a:xfrm>
            <a:off x="1063676" y="2390097"/>
            <a:ext cx="10163504" cy="2986416"/>
            <a:chOff x="1051034" y="2237225"/>
            <a:chExt cx="10163504" cy="29864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E38A6B-3F42-5342-93CE-B7C9855EB919}"/>
                </a:ext>
              </a:extLst>
            </p:cNvPr>
            <p:cNvSpPr/>
            <p:nvPr/>
          </p:nvSpPr>
          <p:spPr>
            <a:xfrm>
              <a:off x="1051034" y="2237226"/>
              <a:ext cx="7556938" cy="298641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F3E8C5-5F18-B14F-8ED4-CE4A0F3CD646}"/>
                </a:ext>
              </a:extLst>
            </p:cNvPr>
            <p:cNvSpPr/>
            <p:nvPr/>
          </p:nvSpPr>
          <p:spPr>
            <a:xfrm>
              <a:off x="8849709" y="2237225"/>
              <a:ext cx="2364829" cy="298641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 descr="Chart, waterfall chart&#10;&#10;Description automatically generated">
            <a:extLst>
              <a:ext uri="{FF2B5EF4-FFF2-40B4-BE49-F238E27FC236}">
                <a16:creationId xmlns:a16="http://schemas.microsoft.com/office/drawing/2014/main" id="{E9E4DEB2-6315-FF43-AD9C-424C35856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882" y="110602"/>
            <a:ext cx="2956438" cy="260656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AF12F17-6930-504A-89EC-1A1E0C37CBE7}"/>
              </a:ext>
            </a:extLst>
          </p:cNvPr>
          <p:cNvGrpSpPr/>
          <p:nvPr/>
        </p:nvGrpSpPr>
        <p:grpSpPr>
          <a:xfrm>
            <a:off x="4635063" y="2577973"/>
            <a:ext cx="2921875" cy="3039762"/>
            <a:chOff x="4635063" y="2496065"/>
            <a:chExt cx="2921875" cy="303976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215B8D-AD55-7E46-AE74-A877794ACDDE}"/>
                </a:ext>
              </a:extLst>
            </p:cNvPr>
            <p:cNvSpPr/>
            <p:nvPr/>
          </p:nvSpPr>
          <p:spPr>
            <a:xfrm>
              <a:off x="4635063" y="2496065"/>
              <a:ext cx="690699" cy="3039762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9D74CC2-E71A-4A49-983B-C2BC9AF453F7}"/>
                </a:ext>
              </a:extLst>
            </p:cNvPr>
            <p:cNvSpPr/>
            <p:nvPr/>
          </p:nvSpPr>
          <p:spPr>
            <a:xfrm>
              <a:off x="6548122" y="2496065"/>
              <a:ext cx="1008816" cy="3039762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FAA1AEF-EB43-054E-9F7C-9B5584B53A13}"/>
              </a:ext>
            </a:extLst>
          </p:cNvPr>
          <p:cNvSpPr txBox="1"/>
          <p:nvPr/>
        </p:nvSpPr>
        <p:spPr>
          <a:xfrm>
            <a:off x="877330" y="1008667"/>
            <a:ext cx="7556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a standard cytometer such as the </a:t>
            </a:r>
            <a:r>
              <a:rPr lang="en-US" dirty="0" err="1"/>
              <a:t>Fortessa</a:t>
            </a:r>
            <a:r>
              <a:rPr lang="en-US" dirty="0"/>
              <a:t> X20b you couldn’t run </a:t>
            </a:r>
            <a:r>
              <a:rPr lang="en-US" dirty="0" err="1"/>
              <a:t>mCherry</a:t>
            </a:r>
            <a:r>
              <a:rPr lang="en-US" dirty="0"/>
              <a:t> and PE-Dazzle 594 together – too much overlap in the 610/20 channel.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104F2B-4ED3-994C-8809-A4407A1DB560}"/>
              </a:ext>
            </a:extLst>
          </p:cNvPr>
          <p:cNvSpPr txBox="1"/>
          <p:nvPr/>
        </p:nvSpPr>
        <p:spPr>
          <a:xfrm>
            <a:off x="877330" y="1687401"/>
            <a:ext cx="7556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with </a:t>
            </a:r>
            <a:r>
              <a:rPr lang="en-US" dirty="0" err="1"/>
              <a:t>spectal</a:t>
            </a:r>
            <a:r>
              <a:rPr lang="en-US" dirty="0"/>
              <a:t> analysis you can as the software accounts for differences between fluorophores across the entire spectrum (orange boxes).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C25F61-9A09-3240-A881-173B2CB79C71}"/>
              </a:ext>
            </a:extLst>
          </p:cNvPr>
          <p:cNvSpPr txBox="1"/>
          <p:nvPr/>
        </p:nvSpPr>
        <p:spPr>
          <a:xfrm>
            <a:off x="1063675" y="6238952"/>
            <a:ext cx="6133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Run more fluorochromes together</a:t>
            </a:r>
          </a:p>
        </p:txBody>
      </p:sp>
    </p:spTree>
    <p:extLst>
      <p:ext uri="{BB962C8B-B14F-4D97-AF65-F5344CB8AC3E}">
        <p14:creationId xmlns:p14="http://schemas.microsoft.com/office/powerpoint/2010/main" val="56455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3A4E1C6-F7C8-9E4D-A416-C61D4AB49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564" y="997527"/>
            <a:ext cx="7041654" cy="586047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F52A299-8CE2-AF4F-976B-F27ED1244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708" y="186813"/>
            <a:ext cx="11155679" cy="499848"/>
          </a:xfrm>
        </p:spPr>
        <p:txBody>
          <a:bodyPr>
            <a:noAutofit/>
          </a:bodyPr>
          <a:lstStyle/>
          <a:p>
            <a:r>
              <a:rPr lang="en-US" sz="3600" dirty="0"/>
              <a:t>Full spectrum enables use of highly overlapping dyes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725187-409A-5344-9C8A-8E07C63E8C2D}"/>
              </a:ext>
            </a:extLst>
          </p:cNvPr>
          <p:cNvSpPr txBox="1"/>
          <p:nvPr/>
        </p:nvSpPr>
        <p:spPr>
          <a:xfrm>
            <a:off x="219326" y="1093717"/>
            <a:ext cx="57345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 #2 - </a:t>
            </a:r>
            <a:r>
              <a:rPr lang="en-US" sz="3200" b="1" dirty="0"/>
              <a:t>APC vs af647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Two very similar dyes</a:t>
            </a:r>
          </a:p>
        </p:txBody>
      </p:sp>
      <p:pic>
        <p:nvPicPr>
          <p:cNvPr id="4" name="Picture 3" descr="Chart, waterfall chart&#10;&#10;Description automatically generated">
            <a:extLst>
              <a:ext uri="{FF2B5EF4-FFF2-40B4-BE49-F238E27FC236}">
                <a16:creationId xmlns:a16="http://schemas.microsoft.com/office/drawing/2014/main" id="{735A0BA7-AF10-DD4B-9F51-858D34AA0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7" y="3429000"/>
            <a:ext cx="3132802" cy="29017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F7C8F6-953A-184F-8F1D-7ECE18BC8B8A}"/>
              </a:ext>
            </a:extLst>
          </p:cNvPr>
          <p:cNvSpPr/>
          <p:nvPr/>
        </p:nvSpPr>
        <p:spPr>
          <a:xfrm>
            <a:off x="4864564" y="3133454"/>
            <a:ext cx="7153265" cy="3763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74CF0E-0A4D-A841-B1A1-3D3622F6138D}"/>
              </a:ext>
            </a:extLst>
          </p:cNvPr>
          <p:cNvSpPr txBox="1"/>
          <p:nvPr/>
        </p:nvSpPr>
        <p:spPr>
          <a:xfrm>
            <a:off x="219326" y="2275933"/>
            <a:ext cx="5734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Aurora able to separate their signals based on differences across the spectrum</a:t>
            </a:r>
          </a:p>
        </p:txBody>
      </p:sp>
    </p:spTree>
    <p:extLst>
      <p:ext uri="{BB962C8B-B14F-4D97-AF65-F5344CB8AC3E}">
        <p14:creationId xmlns:p14="http://schemas.microsoft.com/office/powerpoint/2010/main" val="104778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07E8E-7544-9146-9CDD-876620F8F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48" y="721394"/>
            <a:ext cx="5836920" cy="87521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Allows for large scale panel designs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51BC55B-16D8-624B-B571-6C0B87EF5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" y="2317999"/>
            <a:ext cx="6545766" cy="2802641"/>
          </a:xfrm>
        </p:spPr>
      </p:pic>
      <p:pic>
        <p:nvPicPr>
          <p:cNvPr id="7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C47662A1-4D82-D240-BADA-C1E52C46D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548" y="0"/>
            <a:ext cx="5573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8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417DC-E69C-4B42-878D-9E4F9EA85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43" y="-105138"/>
            <a:ext cx="7365274" cy="1325563"/>
          </a:xfrm>
        </p:spPr>
        <p:txBody>
          <a:bodyPr/>
          <a:lstStyle/>
          <a:p>
            <a:r>
              <a:rPr lang="en-US" dirty="0"/>
              <a:t>Superior separation of markers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B4D504DC-C5CE-B242-A2EA-3CAC22848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1756" y="1613201"/>
            <a:ext cx="7749115" cy="438831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FE125E-7581-AE45-9228-EE1D1B8FFAE9}"/>
              </a:ext>
            </a:extLst>
          </p:cNvPr>
          <p:cNvSpPr txBox="1"/>
          <p:nvPr/>
        </p:nvSpPr>
        <p:spPr>
          <a:xfrm>
            <a:off x="137653" y="1809135"/>
            <a:ext cx="4444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Aurora uses avalanche photo diodes (APDs) rather than PMTs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APDs are less noisy than PMTs – correlates to cleaner better resolved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APDs are 10 – 100 times more efficient than PMTs at converting photons across wavelengths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13EC28-4A34-4E48-B939-2BA573B9B2F8}"/>
              </a:ext>
            </a:extLst>
          </p:cNvPr>
          <p:cNvSpPr txBox="1"/>
          <p:nvPr/>
        </p:nvSpPr>
        <p:spPr>
          <a:xfrm>
            <a:off x="137653" y="4429170"/>
            <a:ext cx="4444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data on the right is from a </a:t>
            </a:r>
            <a:r>
              <a:rPr lang="en-US" dirty="0" err="1"/>
              <a:t>FlowCore</a:t>
            </a:r>
            <a:r>
              <a:rPr lang="en-US" dirty="0"/>
              <a:t> user comparing data taken on the Aurora vs the Symphony A3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can see in the PECy7 channel much better population separation from the Aurora.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76FD33-9BD7-A248-A63B-77DF506A5E4A}"/>
              </a:ext>
            </a:extLst>
          </p:cNvPr>
          <p:cNvGrpSpPr/>
          <p:nvPr/>
        </p:nvGrpSpPr>
        <p:grpSpPr>
          <a:xfrm>
            <a:off x="7889965" y="2952204"/>
            <a:ext cx="1880771" cy="1476965"/>
            <a:chOff x="7889965" y="2952204"/>
            <a:chExt cx="1880771" cy="14769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E3314D-27F4-584E-AE1E-9611B77D2605}"/>
                </a:ext>
              </a:extLst>
            </p:cNvPr>
            <p:cNvSpPr/>
            <p:nvPr/>
          </p:nvSpPr>
          <p:spPr>
            <a:xfrm>
              <a:off x="7889965" y="2952204"/>
              <a:ext cx="45719" cy="147696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02C1C3-966F-C644-83D4-CDEACE9CA292}"/>
                </a:ext>
              </a:extLst>
            </p:cNvPr>
            <p:cNvSpPr/>
            <p:nvPr/>
          </p:nvSpPr>
          <p:spPr>
            <a:xfrm>
              <a:off x="9725017" y="2952204"/>
              <a:ext cx="45719" cy="147696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138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14189</TotalTime>
  <Words>874</Words>
  <Application>Microsoft Office PowerPoint</Application>
  <PresentationFormat>Widescreen</PresentationFormat>
  <Paragraphs>113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Office Theme</vt:lpstr>
      <vt:lpstr>Jumping on the  spectral bandwagon</vt:lpstr>
      <vt:lpstr>PowerPoint Presentation</vt:lpstr>
      <vt:lpstr>PowerPoint Presentation</vt:lpstr>
      <vt:lpstr>What FlowCore users say about the Aurora</vt:lpstr>
      <vt:lpstr>FlowCore Aurora</vt:lpstr>
      <vt:lpstr>Full spectrum enables use of highly overlapping dyes</vt:lpstr>
      <vt:lpstr>Full spectrum enables use of highly overlapping dyes</vt:lpstr>
      <vt:lpstr>Allows for large scale panel designs</vt:lpstr>
      <vt:lpstr>Superior separation of markers</vt:lpstr>
      <vt:lpstr>Superior separation of markers</vt:lpstr>
      <vt:lpstr>Autofluorescence extraction</vt:lpstr>
      <vt:lpstr>Autofluorescence extraction from skin samples</vt:lpstr>
      <vt:lpstr>A range of Loading options</vt:lpstr>
      <vt:lpstr>Automate your process</vt:lpstr>
      <vt:lpstr>Selecting Reference Controls as Benchmarks for Reference Control QC</vt:lpstr>
      <vt:lpstr>Similarity Index</vt:lpstr>
      <vt:lpstr>Cytek website has many tools to help with panel design</vt:lpstr>
      <vt:lpstr>Thank you for your time  We hope to see you on the Aurora soon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Jumping on the spectral bandwagon</dc:title>
  <dc:creator>Keith Niven</dc:creator>
  <cp:lastModifiedBy>Kathryn Flanagan</cp:lastModifiedBy>
  <cp:revision>12</cp:revision>
  <dcterms:created xsi:type="dcterms:W3CDTF">2022-07-05T01:08:32Z</dcterms:created>
  <dcterms:modified xsi:type="dcterms:W3CDTF">2022-09-16T01:42:05Z</dcterms:modified>
</cp:coreProperties>
</file>