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00" r:id="rId1"/>
  </p:sldMasterIdLst>
  <p:notesMasterIdLst>
    <p:notesMasterId r:id="rId27"/>
  </p:notesMasterIdLst>
  <p:handoutMasterIdLst>
    <p:handoutMasterId r:id="rId28"/>
  </p:handoutMasterIdLst>
  <p:sldIdLst>
    <p:sldId id="443" r:id="rId2"/>
    <p:sldId id="576" r:id="rId3"/>
    <p:sldId id="587" r:id="rId4"/>
    <p:sldId id="574" r:id="rId5"/>
    <p:sldId id="567" r:id="rId6"/>
    <p:sldId id="565" r:id="rId7"/>
    <p:sldId id="588" r:id="rId8"/>
    <p:sldId id="545" r:id="rId9"/>
    <p:sldId id="487" r:id="rId10"/>
    <p:sldId id="577" r:id="rId11"/>
    <p:sldId id="488" r:id="rId12"/>
    <p:sldId id="578" r:id="rId13"/>
    <p:sldId id="527" r:id="rId14"/>
    <p:sldId id="569" r:id="rId15"/>
    <p:sldId id="530" r:id="rId16"/>
    <p:sldId id="492" r:id="rId17"/>
    <p:sldId id="560" r:id="rId18"/>
    <p:sldId id="559" r:id="rId19"/>
    <p:sldId id="513" r:id="rId20"/>
    <p:sldId id="553" r:id="rId21"/>
    <p:sldId id="589" r:id="rId22"/>
    <p:sldId id="549" r:id="rId23"/>
    <p:sldId id="532" r:id="rId24"/>
    <p:sldId id="566" r:id="rId25"/>
    <p:sldId id="579" r:id="rId26"/>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61" userDrawn="1">
          <p15:clr>
            <a:srgbClr val="A4A3A4"/>
          </p15:clr>
        </p15:guide>
        <p15:guide id="2" pos="7446" userDrawn="1">
          <p15:clr>
            <a:srgbClr val="A4A3A4"/>
          </p15:clr>
        </p15:guide>
      </p15:sldGuideLst>
    </p:ext>
    <p:ext uri="{2D200454-40CA-4A62-9FC3-DE9A4176ACB9}">
      <p15:notesGuideLst xmlns:p15="http://schemas.microsoft.com/office/powerpoint/2012/main">
        <p15:guide id="1" orient="horz" pos="3108" userDrawn="1">
          <p15:clr>
            <a:srgbClr val="A4A3A4"/>
          </p15:clr>
        </p15:guide>
        <p15:guide id="2" pos="212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ooke Blakeley" initials="BB" lastIdx="5" clrIdx="0">
    <p:extLst>
      <p:ext uri="{19B8F6BF-5375-455C-9EA6-DF929625EA0E}">
        <p15:presenceInfo xmlns:p15="http://schemas.microsoft.com/office/powerpoint/2012/main" userId="S-1-5-21-948756243-734778046-674738317-12890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DAE"/>
    <a:srgbClr val="00AC3E"/>
    <a:srgbClr val="006CAB"/>
    <a:srgbClr val="92D050"/>
    <a:srgbClr val="D2D2D2"/>
    <a:srgbClr val="5A5A5A"/>
    <a:srgbClr val="969696"/>
    <a:srgbClr val="E6E6E6"/>
    <a:srgbClr val="C800D9"/>
    <a:srgbClr val="CD48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81" autoAdjust="0"/>
    <p:restoredTop sz="80884" autoAdjust="0"/>
  </p:normalViewPr>
  <p:slideViewPr>
    <p:cSldViewPr snapToGrid="0" snapToObjects="1" showGuides="1">
      <p:cViewPr varScale="1">
        <p:scale>
          <a:sx n="82" d="100"/>
          <a:sy n="82" d="100"/>
        </p:scale>
        <p:origin x="750" y="78"/>
      </p:cViewPr>
      <p:guideLst>
        <p:guide orient="horz" pos="3861"/>
        <p:guide pos="7446"/>
      </p:guideLst>
    </p:cSldViewPr>
  </p:slideViewPr>
  <p:notesTextViewPr>
    <p:cViewPr>
      <p:scale>
        <a:sx n="3" d="2"/>
        <a:sy n="3" d="2"/>
      </p:scale>
      <p:origin x="0" y="0"/>
    </p:cViewPr>
  </p:notesTextViewPr>
  <p:notesViewPr>
    <p:cSldViewPr snapToGrid="0" snapToObjects="1" showGuides="1">
      <p:cViewPr varScale="1">
        <p:scale>
          <a:sx n="87" d="100"/>
          <a:sy n="87" d="100"/>
        </p:scale>
        <p:origin x="3840" y="90"/>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fld id="{3E9DACBD-CDD8-4565-B9F3-1C3CBF9F63D7}" type="datetimeFigureOut">
              <a:rPr lang="en-AU" smtClean="0"/>
              <a:t>27/10/2023</a:t>
            </a:fld>
            <a:endParaRPr lang="en-AU" dirty="0"/>
          </a:p>
        </p:txBody>
      </p:sp>
      <p:sp>
        <p:nvSpPr>
          <p:cNvPr id="4" name="Footer Placeholder 3"/>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endParaRPr lang="en-AU" dirty="0"/>
          </a:p>
        </p:txBody>
      </p:sp>
      <p:sp>
        <p:nvSpPr>
          <p:cNvPr id="5" name="Slide Number Placeholder 4"/>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AF52ECBC-BEF5-4DD8-8CB9-946FE619C770}" type="slidenum">
              <a:rPr lang="en-AU" smtClean="0"/>
              <a:t>‹#›</a:t>
            </a:fld>
            <a:endParaRPr lang="en-AU" dirty="0"/>
          </a:p>
        </p:txBody>
      </p:sp>
    </p:spTree>
    <p:extLst>
      <p:ext uri="{BB962C8B-B14F-4D97-AF65-F5344CB8AC3E}">
        <p14:creationId xmlns:p14="http://schemas.microsoft.com/office/powerpoint/2010/main" val="21457651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A911CB84-D0B3-C44D-BDDA-E6DD29AD4414}" type="datetimeFigureOut">
              <a:rPr lang="en-US" smtClean="0"/>
              <a:t>10/27/2023</a:t>
            </a:fld>
            <a:endParaRPr lang="en-US" dirty="0"/>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077E0804-BAAB-D942-A332-52AA6138B38D}" type="slidenum">
              <a:rPr lang="en-US" smtClean="0"/>
              <a:t>‹#›</a:t>
            </a:fld>
            <a:endParaRPr lang="en-US" dirty="0"/>
          </a:p>
        </p:txBody>
      </p:sp>
    </p:spTree>
    <p:extLst>
      <p:ext uri="{BB962C8B-B14F-4D97-AF65-F5344CB8AC3E}">
        <p14:creationId xmlns:p14="http://schemas.microsoft.com/office/powerpoint/2010/main" val="125989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77E0804-BAAB-D942-A332-52AA6138B38D}" type="slidenum">
              <a:rPr lang="en-US" smtClean="0"/>
              <a:t>1</a:t>
            </a:fld>
            <a:endParaRPr lang="en-US" dirty="0"/>
          </a:p>
        </p:txBody>
      </p:sp>
    </p:spTree>
    <p:extLst>
      <p:ext uri="{BB962C8B-B14F-4D97-AF65-F5344CB8AC3E}">
        <p14:creationId xmlns:p14="http://schemas.microsoft.com/office/powerpoint/2010/main" val="2487441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E0804-BAAB-D942-A332-52AA6138B38D}" type="slidenum">
              <a:rPr lang="en-US" smtClean="0"/>
              <a:t>11</a:t>
            </a:fld>
            <a:endParaRPr lang="en-US" dirty="0"/>
          </a:p>
        </p:txBody>
      </p:sp>
    </p:spTree>
    <p:extLst>
      <p:ext uri="{BB962C8B-B14F-4D97-AF65-F5344CB8AC3E}">
        <p14:creationId xmlns:p14="http://schemas.microsoft.com/office/powerpoint/2010/main" val="3758638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77E0804-BAAB-D942-A332-52AA6138B38D}" type="slidenum">
              <a:rPr lang="en-US" smtClean="0"/>
              <a:t>12</a:t>
            </a:fld>
            <a:endParaRPr lang="en-US" dirty="0"/>
          </a:p>
        </p:txBody>
      </p:sp>
    </p:spTree>
    <p:extLst>
      <p:ext uri="{BB962C8B-B14F-4D97-AF65-F5344CB8AC3E}">
        <p14:creationId xmlns:p14="http://schemas.microsoft.com/office/powerpoint/2010/main" val="956490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077E0804-BAAB-D942-A332-52AA6138B38D}" type="slidenum">
              <a:rPr lang="en-US" smtClean="0"/>
              <a:t>13</a:t>
            </a:fld>
            <a:endParaRPr lang="en-US" dirty="0"/>
          </a:p>
        </p:txBody>
      </p:sp>
    </p:spTree>
    <p:extLst>
      <p:ext uri="{BB962C8B-B14F-4D97-AF65-F5344CB8AC3E}">
        <p14:creationId xmlns:p14="http://schemas.microsoft.com/office/powerpoint/2010/main" val="3900670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77E0804-BAAB-D942-A332-52AA6138B38D}" type="slidenum">
              <a:rPr lang="en-US" smtClean="0"/>
              <a:t>14</a:t>
            </a:fld>
            <a:endParaRPr lang="en-US" dirty="0"/>
          </a:p>
        </p:txBody>
      </p:sp>
    </p:spTree>
    <p:extLst>
      <p:ext uri="{BB962C8B-B14F-4D97-AF65-F5344CB8AC3E}">
        <p14:creationId xmlns:p14="http://schemas.microsoft.com/office/powerpoint/2010/main" val="3404307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77E0804-BAAB-D942-A332-52AA6138B38D}" type="slidenum">
              <a:rPr lang="en-US" smtClean="0"/>
              <a:t>16</a:t>
            </a:fld>
            <a:endParaRPr lang="en-US" dirty="0"/>
          </a:p>
        </p:txBody>
      </p:sp>
    </p:spTree>
    <p:extLst>
      <p:ext uri="{BB962C8B-B14F-4D97-AF65-F5344CB8AC3E}">
        <p14:creationId xmlns:p14="http://schemas.microsoft.com/office/powerpoint/2010/main" val="1927498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77E0804-BAAB-D942-A332-52AA6138B38D}" type="slidenum">
              <a:rPr lang="en-US" smtClean="0"/>
              <a:t>17</a:t>
            </a:fld>
            <a:endParaRPr lang="en-US" dirty="0"/>
          </a:p>
        </p:txBody>
      </p:sp>
    </p:spTree>
    <p:extLst>
      <p:ext uri="{BB962C8B-B14F-4D97-AF65-F5344CB8AC3E}">
        <p14:creationId xmlns:p14="http://schemas.microsoft.com/office/powerpoint/2010/main" val="2459780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77E0804-BAAB-D942-A332-52AA6138B38D}" type="slidenum">
              <a:rPr lang="en-US" smtClean="0"/>
              <a:t>18</a:t>
            </a:fld>
            <a:endParaRPr lang="en-US" dirty="0"/>
          </a:p>
        </p:txBody>
      </p:sp>
    </p:spTree>
    <p:extLst>
      <p:ext uri="{BB962C8B-B14F-4D97-AF65-F5344CB8AC3E}">
        <p14:creationId xmlns:p14="http://schemas.microsoft.com/office/powerpoint/2010/main" val="5268679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77E0804-BAAB-D942-A332-52AA6138B38D}" type="slidenum">
              <a:rPr lang="en-US" smtClean="0"/>
              <a:t>19</a:t>
            </a:fld>
            <a:endParaRPr lang="en-US" dirty="0"/>
          </a:p>
        </p:txBody>
      </p:sp>
    </p:spTree>
    <p:extLst>
      <p:ext uri="{BB962C8B-B14F-4D97-AF65-F5344CB8AC3E}">
        <p14:creationId xmlns:p14="http://schemas.microsoft.com/office/powerpoint/2010/main" val="33163941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effectLst/>
              <a:latin typeface="Helvetica Neue" panose="02000503000000020004" pitchFamily="2" charset="0"/>
            </a:endParaRPr>
          </a:p>
        </p:txBody>
      </p:sp>
      <p:sp>
        <p:nvSpPr>
          <p:cNvPr id="4" name="Slide Number Placeholder 3"/>
          <p:cNvSpPr>
            <a:spLocks noGrp="1"/>
          </p:cNvSpPr>
          <p:nvPr>
            <p:ph type="sldNum" sz="quarter" idx="10"/>
          </p:nvPr>
        </p:nvSpPr>
        <p:spPr/>
        <p:txBody>
          <a:bodyPr/>
          <a:lstStyle/>
          <a:p>
            <a:fld id="{077E0804-BAAB-D942-A332-52AA6138B38D}" type="slidenum">
              <a:rPr lang="en-US" smtClean="0"/>
              <a:t>20</a:t>
            </a:fld>
            <a:endParaRPr lang="en-US" dirty="0"/>
          </a:p>
        </p:txBody>
      </p:sp>
    </p:spTree>
    <p:extLst>
      <p:ext uri="{BB962C8B-B14F-4D97-AF65-F5344CB8AC3E}">
        <p14:creationId xmlns:p14="http://schemas.microsoft.com/office/powerpoint/2010/main" val="2085661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77E0804-BAAB-D942-A332-52AA6138B38D}" type="slidenum">
              <a:rPr lang="en-US" smtClean="0"/>
              <a:t>22</a:t>
            </a:fld>
            <a:endParaRPr lang="en-US" dirty="0"/>
          </a:p>
        </p:txBody>
      </p:sp>
    </p:spTree>
    <p:extLst>
      <p:ext uri="{BB962C8B-B14F-4D97-AF65-F5344CB8AC3E}">
        <p14:creationId xmlns:p14="http://schemas.microsoft.com/office/powerpoint/2010/main" val="3353469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77E0804-BAAB-D942-A332-52AA6138B38D}" type="slidenum">
              <a:rPr lang="en-US" smtClean="0"/>
              <a:t>2</a:t>
            </a:fld>
            <a:endParaRPr lang="en-US" dirty="0"/>
          </a:p>
        </p:txBody>
      </p:sp>
    </p:spTree>
    <p:extLst>
      <p:ext uri="{BB962C8B-B14F-4D97-AF65-F5344CB8AC3E}">
        <p14:creationId xmlns:p14="http://schemas.microsoft.com/office/powerpoint/2010/main" val="12549251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77E0804-BAAB-D942-A332-52AA6138B38D}" type="slidenum">
              <a:rPr lang="en-US" smtClean="0"/>
              <a:t>25</a:t>
            </a:fld>
            <a:endParaRPr lang="en-US" dirty="0"/>
          </a:p>
        </p:txBody>
      </p:sp>
    </p:spTree>
    <p:extLst>
      <p:ext uri="{BB962C8B-B14F-4D97-AF65-F5344CB8AC3E}">
        <p14:creationId xmlns:p14="http://schemas.microsoft.com/office/powerpoint/2010/main" val="2778314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77E0804-BAAB-D942-A332-52AA6138B38D}" type="slidenum">
              <a:rPr lang="en-US" smtClean="0"/>
              <a:t>3</a:t>
            </a:fld>
            <a:endParaRPr lang="en-US" dirty="0"/>
          </a:p>
        </p:txBody>
      </p:sp>
    </p:spTree>
    <p:extLst>
      <p:ext uri="{BB962C8B-B14F-4D97-AF65-F5344CB8AC3E}">
        <p14:creationId xmlns:p14="http://schemas.microsoft.com/office/powerpoint/2010/main" val="2252734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E0804-BAAB-D942-A332-52AA6138B38D}" type="slidenum">
              <a:rPr lang="en-US" smtClean="0"/>
              <a:t>4</a:t>
            </a:fld>
            <a:endParaRPr lang="en-US" dirty="0"/>
          </a:p>
        </p:txBody>
      </p:sp>
    </p:spTree>
    <p:extLst>
      <p:ext uri="{BB962C8B-B14F-4D97-AF65-F5344CB8AC3E}">
        <p14:creationId xmlns:p14="http://schemas.microsoft.com/office/powerpoint/2010/main" val="1010624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0AB9208-2F5F-C64C-91F9-8F7211C03F04}" type="slidenum">
              <a:rPr lang="en-US" smtClean="0"/>
              <a:t>5</a:t>
            </a:fld>
            <a:endParaRPr lang="en-US" dirty="0"/>
          </a:p>
        </p:txBody>
      </p:sp>
    </p:spTree>
    <p:extLst>
      <p:ext uri="{BB962C8B-B14F-4D97-AF65-F5344CB8AC3E}">
        <p14:creationId xmlns:p14="http://schemas.microsoft.com/office/powerpoint/2010/main" val="2385083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77E0804-BAAB-D942-A332-52AA6138B38D}" type="slidenum">
              <a:rPr lang="en-US" smtClean="0"/>
              <a:t>6</a:t>
            </a:fld>
            <a:endParaRPr lang="en-US" dirty="0"/>
          </a:p>
        </p:txBody>
      </p:sp>
    </p:spTree>
    <p:extLst>
      <p:ext uri="{BB962C8B-B14F-4D97-AF65-F5344CB8AC3E}">
        <p14:creationId xmlns:p14="http://schemas.microsoft.com/office/powerpoint/2010/main" val="1242652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077E0804-BAAB-D942-A332-52AA6138B38D}" type="slidenum">
              <a:rPr lang="en-US" smtClean="0"/>
              <a:t>7</a:t>
            </a:fld>
            <a:endParaRPr lang="en-US" dirty="0"/>
          </a:p>
        </p:txBody>
      </p:sp>
    </p:spTree>
    <p:extLst>
      <p:ext uri="{BB962C8B-B14F-4D97-AF65-F5344CB8AC3E}">
        <p14:creationId xmlns:p14="http://schemas.microsoft.com/office/powerpoint/2010/main" val="776889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77E0804-BAAB-D942-A332-52AA6138B38D}" type="slidenum">
              <a:rPr lang="en-US" smtClean="0"/>
              <a:t>9</a:t>
            </a:fld>
            <a:endParaRPr lang="en-US" dirty="0"/>
          </a:p>
        </p:txBody>
      </p:sp>
    </p:spTree>
    <p:extLst>
      <p:ext uri="{BB962C8B-B14F-4D97-AF65-F5344CB8AC3E}">
        <p14:creationId xmlns:p14="http://schemas.microsoft.com/office/powerpoint/2010/main" val="1987348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p>
          <a:p>
            <a:endParaRPr lang="en-AU" dirty="0"/>
          </a:p>
        </p:txBody>
      </p:sp>
      <p:sp>
        <p:nvSpPr>
          <p:cNvPr id="4" name="Slide Number Placeholder 3"/>
          <p:cNvSpPr>
            <a:spLocks noGrp="1"/>
          </p:cNvSpPr>
          <p:nvPr>
            <p:ph type="sldNum" sz="quarter" idx="10"/>
          </p:nvPr>
        </p:nvSpPr>
        <p:spPr/>
        <p:txBody>
          <a:bodyPr/>
          <a:lstStyle/>
          <a:p>
            <a:fld id="{077E0804-BAAB-D942-A332-52AA6138B38D}" type="slidenum">
              <a:rPr lang="en-US" smtClean="0"/>
              <a:t>10</a:t>
            </a:fld>
            <a:endParaRPr lang="en-US" dirty="0"/>
          </a:p>
        </p:txBody>
      </p:sp>
    </p:spTree>
    <p:extLst>
      <p:ext uri="{BB962C8B-B14F-4D97-AF65-F5344CB8AC3E}">
        <p14:creationId xmlns:p14="http://schemas.microsoft.com/office/powerpoint/2010/main" val="40529410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11.jp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9.jpg"/><Relationship Id="rId4" Type="http://schemas.openxmlformats.org/officeDocument/2006/relationships/image" Target="../media/image8.jp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image option 1">
    <p:spTree>
      <p:nvGrpSpPr>
        <p:cNvPr id="1" name=""/>
        <p:cNvGrpSpPr/>
        <p:nvPr/>
      </p:nvGrpSpPr>
      <p:grpSpPr>
        <a:xfrm>
          <a:off x="0" y="0"/>
          <a:ext cx="0" cy="0"/>
          <a:chOff x="0" y="0"/>
          <a:chExt cx="0" cy="0"/>
        </a:xfrm>
      </p:grpSpPr>
      <p:sp>
        <p:nvSpPr>
          <p:cNvPr id="18" name="Text Placeholder 17"/>
          <p:cNvSpPr>
            <a:spLocks noGrp="1"/>
          </p:cNvSpPr>
          <p:nvPr>
            <p:ph type="body" sz="quarter" idx="11" hasCustomPrompt="1"/>
          </p:nvPr>
        </p:nvSpPr>
        <p:spPr>
          <a:xfrm>
            <a:off x="379112" y="2765699"/>
            <a:ext cx="6012163" cy="678126"/>
          </a:xfrm>
          <a:prstGeom prst="rect">
            <a:avLst/>
          </a:prstGeom>
        </p:spPr>
        <p:txBody>
          <a:bodyPr/>
          <a:lstStyle>
            <a:lvl1pPr>
              <a:defRPr sz="2800">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70485" y="4463086"/>
            <a:ext cx="5649316" cy="409725"/>
          </a:xfrm>
          <a:prstGeom prst="rect">
            <a:avLst/>
          </a:prstGeom>
        </p:spPr>
        <p:txBody>
          <a:bodyPr/>
          <a:lstStyle>
            <a:lvl1pPr>
              <a:defRPr sz="2000"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78808" y="1959605"/>
            <a:ext cx="6012467" cy="1180231"/>
          </a:xfrm>
          <a:prstGeom prst="rect">
            <a:avLst/>
          </a:prstGeom>
        </p:spPr>
        <p:txBody>
          <a:bodyPr/>
          <a:lstStyle>
            <a:lvl1pPr>
              <a:defRPr sz="4500"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70183" y="4872811"/>
            <a:ext cx="5649617" cy="409725"/>
          </a:xfrm>
          <a:prstGeom prst="rect">
            <a:avLst/>
          </a:prstGeom>
        </p:spPr>
        <p:txBody>
          <a:bodyPr/>
          <a:lstStyle>
            <a:lvl1pPr>
              <a:defRPr sz="2000" baseline="0">
                <a:solidFill>
                  <a:schemeClr val="tx1"/>
                </a:solidFill>
              </a:defRPr>
            </a:lvl1pPr>
          </a:lstStyle>
          <a:p>
            <a:r>
              <a:rPr lang="en-AU" dirty="0"/>
              <a:t>LOCATION/ EXTRA LINE (20PT ARIAL NARROW, UPPER CASE)</a:t>
            </a:r>
            <a:br>
              <a:rPr lang="en-AU" dirty="0"/>
            </a:b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11" name="Picture 10" descr="PPT templates-1-standard-FINAL.jpg"/>
          <p:cNvPicPr>
            <a:picLocks noChangeAspect="1"/>
          </p:cNvPicPr>
          <p:nvPr userDrawn="1"/>
        </p:nvPicPr>
        <p:blipFill rotWithShape="1">
          <a:blip r:embed="rId3">
            <a:extLst>
              <a:ext uri="{28A0092B-C50C-407E-A947-70E740481C1C}">
                <a14:useLocalDpi xmlns:a14="http://schemas.microsoft.com/office/drawing/2010/main" val="0"/>
              </a:ext>
            </a:extLst>
          </a:blip>
          <a:srcRect l="63055" r="3241"/>
          <a:stretch/>
        </p:blipFill>
        <p:spPr>
          <a:xfrm>
            <a:off x="8542871" y="0"/>
            <a:ext cx="3081867" cy="6858000"/>
          </a:xfrm>
          <a:prstGeom prst="rect">
            <a:avLst/>
          </a:prstGeom>
        </p:spPr>
      </p:pic>
    </p:spTree>
    <p:extLst>
      <p:ext uri="{BB962C8B-B14F-4D97-AF65-F5344CB8AC3E}">
        <p14:creationId xmlns:p14="http://schemas.microsoft.com/office/powerpoint/2010/main" val="1503124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5" name="Freeform 4"/>
          <p:cNvSpPr/>
          <p:nvPr userDrawn="1"/>
        </p:nvSpPr>
        <p:spPr>
          <a:xfrm>
            <a:off x="-19050" y="-9525"/>
            <a:ext cx="9420225" cy="6867525"/>
          </a:xfrm>
          <a:custGeom>
            <a:avLst/>
            <a:gdLst>
              <a:gd name="connsiteX0" fmla="*/ 9525 w 8905875"/>
              <a:gd name="connsiteY0" fmla="*/ 0 h 6896100"/>
              <a:gd name="connsiteX1" fmla="*/ 4724400 w 8905875"/>
              <a:gd name="connsiteY1" fmla="*/ 0 h 6896100"/>
              <a:gd name="connsiteX2" fmla="*/ 8905875 w 8905875"/>
              <a:gd name="connsiteY2" fmla="*/ 6896100 h 6896100"/>
              <a:gd name="connsiteX3" fmla="*/ 0 w 8905875"/>
              <a:gd name="connsiteY3" fmla="*/ 6896100 h 6896100"/>
              <a:gd name="connsiteX4" fmla="*/ 9525 w 8905875"/>
              <a:gd name="connsiteY4" fmla="*/ 0 h 689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5875" h="6896100">
                <a:moveTo>
                  <a:pt x="9525" y="0"/>
                </a:moveTo>
                <a:lnTo>
                  <a:pt x="4724400" y="0"/>
                </a:lnTo>
                <a:lnTo>
                  <a:pt x="8905875" y="6896100"/>
                </a:lnTo>
                <a:lnTo>
                  <a:pt x="0" y="6896100"/>
                </a:lnTo>
                <a:lnTo>
                  <a:pt x="9525" y="0"/>
                </a:lnTo>
                <a:close/>
              </a:path>
            </a:pathLst>
          </a:custGeom>
          <a:solidFill>
            <a:srgbClr val="006D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29" name="Text Placeholder 22"/>
          <p:cNvSpPr>
            <a:spLocks noGrp="1"/>
          </p:cNvSpPr>
          <p:nvPr>
            <p:ph type="body" sz="quarter" idx="13" hasCustomPrompt="1"/>
          </p:nvPr>
        </p:nvSpPr>
        <p:spPr>
          <a:xfrm>
            <a:off x="138368" y="1741593"/>
            <a:ext cx="5757606" cy="3435594"/>
          </a:xfrm>
          <a:prstGeom prst="rect">
            <a:avLst/>
          </a:prstGeom>
        </p:spPr>
        <p:txBody>
          <a:bodyPr wrap="square"/>
          <a:lstStyle>
            <a:lvl1pPr algn="r">
              <a:defRPr sz="4400" b="1" baseline="0">
                <a:solidFill>
                  <a:schemeClr val="bg1"/>
                </a:solidFill>
              </a:defRPr>
            </a:lvl1pPr>
          </a:lstStyle>
          <a:p>
            <a:pPr lvl="0"/>
            <a:r>
              <a:rPr lang="en-US" dirty="0"/>
              <a:t>SECTION DIVIDER OR PULL-OUT QUOTE (UPPER CASE)</a:t>
            </a:r>
          </a:p>
        </p:txBody>
      </p:sp>
      <p:pic>
        <p:nvPicPr>
          <p:cNvPr id="31" name="Picture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2921" y="6319350"/>
            <a:ext cx="1262009" cy="367200"/>
          </a:xfrm>
          <a:prstGeom prst="rect">
            <a:avLst/>
          </a:prstGeom>
        </p:spPr>
      </p:pic>
      <p:sp>
        <p:nvSpPr>
          <p:cNvPr id="3" name="Picture Placeholder 2"/>
          <p:cNvSpPr>
            <a:spLocks noGrp="1"/>
          </p:cNvSpPr>
          <p:nvPr>
            <p:ph type="pic" sz="quarter" idx="14"/>
          </p:nvPr>
        </p:nvSpPr>
        <p:spPr>
          <a:xfrm>
            <a:off x="6091492" y="1733018"/>
            <a:ext cx="5438775" cy="3435350"/>
          </a:xfrm>
          <a:custGeom>
            <a:avLst/>
            <a:gdLst>
              <a:gd name="connsiteX0" fmla="*/ 0 w 5476875"/>
              <a:gd name="connsiteY0" fmla="*/ 0 h 3435350"/>
              <a:gd name="connsiteX1" fmla="*/ 5476875 w 5476875"/>
              <a:gd name="connsiteY1" fmla="*/ 0 h 3435350"/>
              <a:gd name="connsiteX2" fmla="*/ 5476875 w 5476875"/>
              <a:gd name="connsiteY2" fmla="*/ 3435350 h 3435350"/>
              <a:gd name="connsiteX3" fmla="*/ 0 w 5476875"/>
              <a:gd name="connsiteY3" fmla="*/ 3435350 h 3435350"/>
              <a:gd name="connsiteX4" fmla="*/ 0 w 5476875"/>
              <a:gd name="connsiteY4" fmla="*/ 0 h 3435350"/>
              <a:gd name="connsiteX0" fmla="*/ 19050 w 5476875"/>
              <a:gd name="connsiteY0" fmla="*/ 0 h 3435350"/>
              <a:gd name="connsiteX1" fmla="*/ 5476875 w 5476875"/>
              <a:gd name="connsiteY1" fmla="*/ 0 h 3435350"/>
              <a:gd name="connsiteX2" fmla="*/ 5476875 w 5476875"/>
              <a:gd name="connsiteY2" fmla="*/ 3435350 h 3435350"/>
              <a:gd name="connsiteX3" fmla="*/ 0 w 5476875"/>
              <a:gd name="connsiteY3" fmla="*/ 3435350 h 3435350"/>
              <a:gd name="connsiteX4" fmla="*/ 19050 w 5476875"/>
              <a:gd name="connsiteY4" fmla="*/ 0 h 3435350"/>
              <a:gd name="connsiteX0" fmla="*/ 0 w 5457825"/>
              <a:gd name="connsiteY0" fmla="*/ 0 h 3435350"/>
              <a:gd name="connsiteX1" fmla="*/ 5457825 w 5457825"/>
              <a:gd name="connsiteY1" fmla="*/ 0 h 3435350"/>
              <a:gd name="connsiteX2" fmla="*/ 5457825 w 5457825"/>
              <a:gd name="connsiteY2" fmla="*/ 3435350 h 3435350"/>
              <a:gd name="connsiteX3" fmla="*/ 2266950 w 5457825"/>
              <a:gd name="connsiteY3" fmla="*/ 3435350 h 3435350"/>
              <a:gd name="connsiteX4" fmla="*/ 0 w 5457825"/>
              <a:gd name="connsiteY4" fmla="*/ 0 h 3435350"/>
              <a:gd name="connsiteX0" fmla="*/ 0 w 5438775"/>
              <a:gd name="connsiteY0" fmla="*/ 0 h 3435350"/>
              <a:gd name="connsiteX1" fmla="*/ 5438775 w 5438775"/>
              <a:gd name="connsiteY1" fmla="*/ 0 h 3435350"/>
              <a:gd name="connsiteX2" fmla="*/ 5438775 w 5438775"/>
              <a:gd name="connsiteY2" fmla="*/ 3435350 h 3435350"/>
              <a:gd name="connsiteX3" fmla="*/ 2247900 w 5438775"/>
              <a:gd name="connsiteY3" fmla="*/ 3435350 h 3435350"/>
              <a:gd name="connsiteX4" fmla="*/ 0 w 5438775"/>
              <a:gd name="connsiteY4" fmla="*/ 0 h 3435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8775" h="3435350">
                <a:moveTo>
                  <a:pt x="0" y="0"/>
                </a:moveTo>
                <a:lnTo>
                  <a:pt x="5438775" y="0"/>
                </a:lnTo>
                <a:lnTo>
                  <a:pt x="5438775" y="3435350"/>
                </a:lnTo>
                <a:lnTo>
                  <a:pt x="2247900" y="3435350"/>
                </a:lnTo>
                <a:lnTo>
                  <a:pt x="0" y="0"/>
                </a:lnTo>
                <a:close/>
              </a:path>
            </a:pathLst>
          </a:custGeom>
          <a:blipFill dpi="0" rotWithShape="1">
            <a:blip r:embed="rId4"/>
            <a:srcRect/>
            <a:tile tx="0" ty="0" sx="100000" sy="100000" flip="none" algn="l"/>
          </a:blipFill>
        </p:spPr>
        <p:txBody>
          <a:bodyPr/>
          <a:lstStyle/>
          <a:p>
            <a:endParaRPr lang="en-AU" dirty="0"/>
          </a:p>
        </p:txBody>
      </p:sp>
    </p:spTree>
    <p:extLst>
      <p:ext uri="{BB962C8B-B14F-4D97-AF65-F5344CB8AC3E}">
        <p14:creationId xmlns:p14="http://schemas.microsoft.com/office/powerpoint/2010/main" val="4107368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slide copy_grey">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3" name="Rectangle 2"/>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1080961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41" name="Text Placeholder 17"/>
          <p:cNvSpPr>
            <a:spLocks noGrp="1"/>
          </p:cNvSpPr>
          <p:nvPr>
            <p:ph type="body" sz="quarter" idx="16" hasCustomPrompt="1"/>
          </p:nvPr>
        </p:nvSpPr>
        <p:spPr>
          <a:xfrm>
            <a:off x="300211" y="2097681"/>
            <a:ext cx="10815464" cy="3299167"/>
          </a:xfrm>
          <a:prstGeom prst="rect">
            <a:avLst/>
          </a:prstGeom>
        </p:spPr>
        <p:txBody>
          <a:bodyPr/>
          <a:lstStyle>
            <a:lvl1pPr marL="342900" indent="-342900">
              <a:buFont typeface="Arial" panose="020B0604020202020204" pitchFamily="34" charset="0"/>
              <a:buChar char="•"/>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vl2pPr>
            <a:lvl3pPr marL="1143000" indent="-228600">
              <a:buFont typeface="Wingdings" panose="05000000000000000000" pitchFamily="2" charset="2"/>
              <a:buChar char="§"/>
              <a:defRPr sz="1400"/>
            </a:lvl3pPr>
          </a:lstStyle>
          <a:p>
            <a:r>
              <a:rPr lang="en-AU" dirty="0"/>
              <a:t>Body copy (20pt, Arial) </a:t>
            </a:r>
          </a:p>
          <a:p>
            <a:r>
              <a:rPr lang="en-AU" dirty="0"/>
              <a:t>Level 1 bullet list (20pt, Arial)</a:t>
            </a:r>
          </a:p>
          <a:p>
            <a:pPr lvl="1"/>
            <a:r>
              <a:rPr lang="en-AU" dirty="0"/>
              <a:t>Level 2 bullet list (16pt, Arial)</a:t>
            </a:r>
          </a:p>
          <a:p>
            <a:pPr lvl="2"/>
            <a:r>
              <a:rPr lang="en-AU" dirty="0"/>
              <a:t>Level 3 bullet list (14pt, Arial)</a:t>
            </a:r>
          </a:p>
          <a:p>
            <a:endParaRPr lang="en-AU" dirty="0"/>
          </a:p>
          <a:p>
            <a:endParaRPr lang="en-AU" dirty="0"/>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sp>
        <p:nvSpPr>
          <p:cNvPr id="5" name="Rectangle 4"/>
          <p:cNvSpPr/>
          <p:nvPr userDrawn="1"/>
        </p:nvSpPr>
        <p:spPr>
          <a:xfrm>
            <a:off x="0" y="6006108"/>
            <a:ext cx="12192000" cy="870942"/>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42459" y="6329169"/>
            <a:ext cx="1262009" cy="367200"/>
          </a:xfrm>
          <a:prstGeom prst="rect">
            <a:avLst/>
          </a:prstGeom>
        </p:spPr>
      </p:pic>
    </p:spTree>
    <p:extLst>
      <p:ext uri="{BB962C8B-B14F-4D97-AF65-F5344CB8AC3E}">
        <p14:creationId xmlns:p14="http://schemas.microsoft.com/office/powerpoint/2010/main" val="32407525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slide copy_texture">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3" name="Rectangle 2"/>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1080961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sp>
        <p:nvSpPr>
          <p:cNvPr id="5" name="Rectangle 4"/>
          <p:cNvSpPr/>
          <p:nvPr userDrawn="1"/>
        </p:nvSpPr>
        <p:spPr>
          <a:xfrm>
            <a:off x="0" y="6006108"/>
            <a:ext cx="12192000" cy="870942"/>
          </a:xfrm>
          <a:prstGeom prst="rect">
            <a:avLst/>
          </a:prstGeom>
          <a:blipFill dpi="0" rotWithShape="1">
            <a:blip r:embed="rId3"/>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0967" y="6298367"/>
            <a:ext cx="1267288" cy="368735"/>
          </a:xfrm>
          <a:prstGeom prst="rect">
            <a:avLst/>
          </a:prstGeom>
        </p:spPr>
      </p:pic>
      <p:sp>
        <p:nvSpPr>
          <p:cNvPr id="12" name="Text Placeholder 17">
            <a:extLst>
              <a:ext uri="{FF2B5EF4-FFF2-40B4-BE49-F238E27FC236}">
                <a16:creationId xmlns:a16="http://schemas.microsoft.com/office/drawing/2014/main" id="{3B205BC4-90F4-41C2-9740-8B9731D9D192}"/>
              </a:ext>
            </a:extLst>
          </p:cNvPr>
          <p:cNvSpPr>
            <a:spLocks noGrp="1"/>
          </p:cNvSpPr>
          <p:nvPr>
            <p:ph type="body" sz="quarter" idx="16" hasCustomPrompt="1"/>
          </p:nvPr>
        </p:nvSpPr>
        <p:spPr>
          <a:xfrm>
            <a:off x="300211" y="2097681"/>
            <a:ext cx="10815464" cy="3299167"/>
          </a:xfrm>
          <a:prstGeom prst="rect">
            <a:avLst/>
          </a:prstGeom>
        </p:spPr>
        <p:txBody>
          <a:bodyPr/>
          <a:lstStyle>
            <a:lvl1pPr marL="342900" indent="-342900">
              <a:buFont typeface="Arial" panose="020B0604020202020204" pitchFamily="34" charset="0"/>
              <a:buChar char="•"/>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vl2pPr>
            <a:lvl3pPr marL="1143000" indent="-228600">
              <a:buFont typeface="Wingdings" panose="05000000000000000000" pitchFamily="2" charset="2"/>
              <a:buChar char="§"/>
              <a:defRPr sz="1400"/>
            </a:lvl3pPr>
          </a:lstStyle>
          <a:p>
            <a:r>
              <a:rPr lang="en-AU" dirty="0"/>
              <a:t>Body copy (20pt, Arial) </a:t>
            </a:r>
          </a:p>
          <a:p>
            <a:r>
              <a:rPr lang="en-AU" dirty="0"/>
              <a:t>Level 1 bullet list (20pt, Arial)</a:t>
            </a:r>
          </a:p>
          <a:p>
            <a:pPr lvl="1"/>
            <a:r>
              <a:rPr lang="en-AU" dirty="0"/>
              <a:t>Level 2 bullet list (16pt, Arial)</a:t>
            </a:r>
          </a:p>
          <a:p>
            <a:pPr lvl="2"/>
            <a:r>
              <a:rPr lang="en-AU" dirty="0"/>
              <a:t>Level 3 bullet list (14pt, Arial)</a:t>
            </a:r>
          </a:p>
          <a:p>
            <a:endParaRPr lang="en-AU" dirty="0"/>
          </a:p>
          <a:p>
            <a:endParaRPr lang="en-AU" dirty="0"/>
          </a:p>
        </p:txBody>
      </p:sp>
    </p:spTree>
    <p:extLst>
      <p:ext uri="{BB962C8B-B14F-4D97-AF65-F5344CB8AC3E}">
        <p14:creationId xmlns:p14="http://schemas.microsoft.com/office/powerpoint/2010/main" val="1415595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slide copy_texture option 2">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3" name="Rectangle 2"/>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1080961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19" name="Rectangle 18"/>
          <p:cNvSpPr/>
          <p:nvPr userDrawn="1"/>
        </p:nvSpPr>
        <p:spPr>
          <a:xfrm>
            <a:off x="9993085" y="-19049"/>
            <a:ext cx="123825" cy="1190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0914" y="6404379"/>
            <a:ext cx="1267288" cy="368735"/>
          </a:xfrm>
          <a:prstGeom prst="rect">
            <a:avLst/>
          </a:prstGeom>
        </p:spPr>
      </p:pic>
      <p:sp>
        <p:nvSpPr>
          <p:cNvPr id="21" name="Isosceles Triangle 20"/>
          <p:cNvSpPr/>
          <p:nvPr userDrawn="1"/>
        </p:nvSpPr>
        <p:spPr>
          <a:xfrm rot="16200000" flipH="1">
            <a:off x="8957587" y="-680357"/>
            <a:ext cx="2562223" cy="3884848"/>
          </a:xfrm>
          <a:prstGeom prst="triangle">
            <a:avLst>
              <a:gd name="adj" fmla="val 0"/>
            </a:avLst>
          </a:prstGeom>
          <a:blipFill dpi="0" rotWithShape="0">
            <a:blip r:embed="rId3"/>
            <a:srcRect/>
            <a:tile tx="76200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26" name="Picture 2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42459" y="6329169"/>
            <a:ext cx="1262009" cy="367200"/>
          </a:xfrm>
          <a:prstGeom prst="rect">
            <a:avLst/>
          </a:prstGeom>
        </p:spPr>
      </p:pic>
      <p:sp>
        <p:nvSpPr>
          <p:cNvPr id="13" name="Text Placeholder 17">
            <a:extLst>
              <a:ext uri="{FF2B5EF4-FFF2-40B4-BE49-F238E27FC236}">
                <a16:creationId xmlns:a16="http://schemas.microsoft.com/office/drawing/2014/main" id="{C916FAF3-DF47-4D39-B6F1-D0B18A97188A}"/>
              </a:ext>
            </a:extLst>
          </p:cNvPr>
          <p:cNvSpPr>
            <a:spLocks noGrp="1"/>
          </p:cNvSpPr>
          <p:nvPr>
            <p:ph type="body" sz="quarter" idx="16" hasCustomPrompt="1"/>
          </p:nvPr>
        </p:nvSpPr>
        <p:spPr>
          <a:xfrm>
            <a:off x="300211" y="2097681"/>
            <a:ext cx="10815464" cy="3299167"/>
          </a:xfrm>
          <a:prstGeom prst="rect">
            <a:avLst/>
          </a:prstGeom>
        </p:spPr>
        <p:txBody>
          <a:bodyPr/>
          <a:lstStyle>
            <a:lvl1pPr marL="342900" indent="-342900">
              <a:buFont typeface="Arial" panose="020B0604020202020204" pitchFamily="34" charset="0"/>
              <a:buChar char="•"/>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vl2pPr>
            <a:lvl3pPr marL="1143000" indent="-228600">
              <a:buFont typeface="Wingdings" panose="05000000000000000000" pitchFamily="2" charset="2"/>
              <a:buChar char="§"/>
              <a:defRPr sz="1400"/>
            </a:lvl3pPr>
          </a:lstStyle>
          <a:p>
            <a:r>
              <a:rPr lang="en-AU" dirty="0"/>
              <a:t>Body copy (20pt, Arial) </a:t>
            </a:r>
          </a:p>
          <a:p>
            <a:r>
              <a:rPr lang="en-AU" dirty="0"/>
              <a:t>Level 1 bullet list (20pt, Arial)</a:t>
            </a:r>
          </a:p>
          <a:p>
            <a:pPr lvl="1"/>
            <a:r>
              <a:rPr lang="en-AU" dirty="0"/>
              <a:t>Level 2 bullet list (16pt, Arial)</a:t>
            </a:r>
          </a:p>
          <a:p>
            <a:pPr lvl="2"/>
            <a:r>
              <a:rPr lang="en-AU" dirty="0"/>
              <a:t>Level 3 bullet list (14pt, Arial)</a:t>
            </a:r>
          </a:p>
          <a:p>
            <a:endParaRPr lang="en-AU" dirty="0"/>
          </a:p>
          <a:p>
            <a:endParaRPr lang="en-AU" dirty="0"/>
          </a:p>
        </p:txBody>
      </p:sp>
    </p:spTree>
    <p:extLst>
      <p:ext uri="{BB962C8B-B14F-4D97-AF65-F5344CB8AC3E}">
        <p14:creationId xmlns:p14="http://schemas.microsoft.com/office/powerpoint/2010/main" val="3390464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slide copy_texture option 3">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3" name="Rectangle 2"/>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1080961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0914" y="6404379"/>
            <a:ext cx="1267288" cy="368735"/>
          </a:xfrm>
          <a:prstGeom prst="rect">
            <a:avLst/>
          </a:prstGeom>
        </p:spPr>
      </p:pic>
      <p:sp>
        <p:nvSpPr>
          <p:cNvPr id="21" name="Isosceles Triangle 20"/>
          <p:cNvSpPr/>
          <p:nvPr userDrawn="1"/>
        </p:nvSpPr>
        <p:spPr>
          <a:xfrm rot="16200000" flipV="1">
            <a:off x="558815" y="4317983"/>
            <a:ext cx="2000250" cy="3117884"/>
          </a:xfrm>
          <a:prstGeom prst="triangle">
            <a:avLst>
              <a:gd name="adj" fmla="val 0"/>
            </a:avLst>
          </a:prstGeom>
          <a:blipFill dpi="0" rotWithShape="0">
            <a:blip r:embed="rId3"/>
            <a:srcRect/>
            <a:tile tx="762000" ty="0" sx="50000" sy="50000" flip="none" algn="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5" name="Freeform 24"/>
          <p:cNvSpPr/>
          <p:nvPr userDrawn="1"/>
        </p:nvSpPr>
        <p:spPr>
          <a:xfrm flipH="1">
            <a:off x="-1" y="4876800"/>
            <a:ext cx="1176335" cy="1962472"/>
          </a:xfrm>
          <a:custGeom>
            <a:avLst/>
            <a:gdLst>
              <a:gd name="connsiteX0" fmla="*/ 0 w 1485900"/>
              <a:gd name="connsiteY0" fmla="*/ 0 h 6877050"/>
              <a:gd name="connsiteX1" fmla="*/ 1485900 w 1485900"/>
              <a:gd name="connsiteY1" fmla="*/ 19050 h 6877050"/>
              <a:gd name="connsiteX2" fmla="*/ 1485900 w 1485900"/>
              <a:gd name="connsiteY2" fmla="*/ 6877050 h 6877050"/>
              <a:gd name="connsiteX3" fmla="*/ 1457325 w 1485900"/>
              <a:gd name="connsiteY3" fmla="*/ 6858000 h 6877050"/>
              <a:gd name="connsiteX4" fmla="*/ 0 w 1485900"/>
              <a:gd name="connsiteY4" fmla="*/ 0 h 6877050"/>
              <a:gd name="connsiteX0" fmla="*/ 0 w 1485900"/>
              <a:gd name="connsiteY0" fmla="*/ 0 h 6877050"/>
              <a:gd name="connsiteX1" fmla="*/ 1485900 w 1485900"/>
              <a:gd name="connsiteY1" fmla="*/ 19050 h 6877050"/>
              <a:gd name="connsiteX2" fmla="*/ 1485900 w 1485900"/>
              <a:gd name="connsiteY2" fmla="*/ 6877050 h 6877050"/>
              <a:gd name="connsiteX3" fmla="*/ 1438275 w 1485900"/>
              <a:gd name="connsiteY3" fmla="*/ 6858000 h 6877050"/>
              <a:gd name="connsiteX4" fmla="*/ 0 w 1485900"/>
              <a:gd name="connsiteY4" fmla="*/ 0 h 6877050"/>
              <a:gd name="connsiteX0" fmla="*/ 0 w 1485900"/>
              <a:gd name="connsiteY0" fmla="*/ 0 h 6886575"/>
              <a:gd name="connsiteX1" fmla="*/ 1485900 w 1485900"/>
              <a:gd name="connsiteY1" fmla="*/ 19050 h 6886575"/>
              <a:gd name="connsiteX2" fmla="*/ 1485900 w 1485900"/>
              <a:gd name="connsiteY2" fmla="*/ 6877050 h 6886575"/>
              <a:gd name="connsiteX3" fmla="*/ 1438275 w 1485900"/>
              <a:gd name="connsiteY3" fmla="*/ 6886575 h 6886575"/>
              <a:gd name="connsiteX4" fmla="*/ 0 w 1485900"/>
              <a:gd name="connsiteY4" fmla="*/ 0 h 6886575"/>
              <a:gd name="connsiteX0" fmla="*/ 0 w 1495425"/>
              <a:gd name="connsiteY0" fmla="*/ 1417188 h 8303763"/>
              <a:gd name="connsiteX1" fmla="*/ 1495425 w 1495425"/>
              <a:gd name="connsiteY1" fmla="*/ 0 h 8303763"/>
              <a:gd name="connsiteX2" fmla="*/ 1485900 w 1495425"/>
              <a:gd name="connsiteY2" fmla="*/ 8294238 h 8303763"/>
              <a:gd name="connsiteX3" fmla="*/ 1438275 w 1495425"/>
              <a:gd name="connsiteY3" fmla="*/ 8303763 h 8303763"/>
              <a:gd name="connsiteX4" fmla="*/ 0 w 1495425"/>
              <a:gd name="connsiteY4" fmla="*/ 1417188 h 8303763"/>
              <a:gd name="connsiteX0" fmla="*/ 0 w 1543050"/>
              <a:gd name="connsiteY0" fmla="*/ 1159402 h 8303763"/>
              <a:gd name="connsiteX1" fmla="*/ 1543050 w 1543050"/>
              <a:gd name="connsiteY1" fmla="*/ 0 h 8303763"/>
              <a:gd name="connsiteX2" fmla="*/ 1533525 w 1543050"/>
              <a:gd name="connsiteY2" fmla="*/ 8294238 h 8303763"/>
              <a:gd name="connsiteX3" fmla="*/ 1485900 w 1543050"/>
              <a:gd name="connsiteY3" fmla="*/ 8303763 h 8303763"/>
              <a:gd name="connsiteX4" fmla="*/ 0 w 1543050"/>
              <a:gd name="connsiteY4" fmla="*/ 1159402 h 8303763"/>
              <a:gd name="connsiteX0" fmla="*/ 0 w 1533525"/>
              <a:gd name="connsiteY0" fmla="*/ 2374680 h 9519041"/>
              <a:gd name="connsiteX1" fmla="*/ 1514475 w 1533525"/>
              <a:gd name="connsiteY1" fmla="*/ 0 h 9519041"/>
              <a:gd name="connsiteX2" fmla="*/ 1533525 w 1533525"/>
              <a:gd name="connsiteY2" fmla="*/ 9509516 h 9519041"/>
              <a:gd name="connsiteX3" fmla="*/ 1485900 w 1533525"/>
              <a:gd name="connsiteY3" fmla="*/ 9519041 h 9519041"/>
              <a:gd name="connsiteX4" fmla="*/ 0 w 1533525"/>
              <a:gd name="connsiteY4" fmla="*/ 2374680 h 9519041"/>
              <a:gd name="connsiteX0" fmla="*/ 0 w 1362075"/>
              <a:gd name="connsiteY0" fmla="*/ 54604 h 9519041"/>
              <a:gd name="connsiteX1" fmla="*/ 1343025 w 1362075"/>
              <a:gd name="connsiteY1" fmla="*/ 0 h 9519041"/>
              <a:gd name="connsiteX2" fmla="*/ 1362075 w 1362075"/>
              <a:gd name="connsiteY2" fmla="*/ 9509516 h 9519041"/>
              <a:gd name="connsiteX3" fmla="*/ 1314450 w 1362075"/>
              <a:gd name="connsiteY3" fmla="*/ 9519041 h 9519041"/>
              <a:gd name="connsiteX4" fmla="*/ 0 w 1362075"/>
              <a:gd name="connsiteY4" fmla="*/ 54604 h 9519041"/>
              <a:gd name="connsiteX0" fmla="*/ 0 w 2209800"/>
              <a:gd name="connsiteY0" fmla="*/ 17777 h 9519041"/>
              <a:gd name="connsiteX1" fmla="*/ 2190750 w 2209800"/>
              <a:gd name="connsiteY1" fmla="*/ 0 h 9519041"/>
              <a:gd name="connsiteX2" fmla="*/ 2209800 w 2209800"/>
              <a:gd name="connsiteY2" fmla="*/ 9509516 h 9519041"/>
              <a:gd name="connsiteX3" fmla="*/ 2162175 w 2209800"/>
              <a:gd name="connsiteY3" fmla="*/ 9519041 h 9519041"/>
              <a:gd name="connsiteX4" fmla="*/ 0 w 2209800"/>
              <a:gd name="connsiteY4" fmla="*/ 17777 h 9519041"/>
              <a:gd name="connsiteX0" fmla="*/ 0 w 2209800"/>
              <a:gd name="connsiteY0" fmla="*/ 17777 h 9519041"/>
              <a:gd name="connsiteX1" fmla="*/ 2190750 w 2209800"/>
              <a:gd name="connsiteY1" fmla="*/ 0 h 9519041"/>
              <a:gd name="connsiteX2" fmla="*/ 2209800 w 2209800"/>
              <a:gd name="connsiteY2" fmla="*/ 9509516 h 9519041"/>
              <a:gd name="connsiteX3" fmla="*/ 2200275 w 2209800"/>
              <a:gd name="connsiteY3" fmla="*/ 9519041 h 9519041"/>
              <a:gd name="connsiteX4" fmla="*/ 0 w 2209800"/>
              <a:gd name="connsiteY4" fmla="*/ 17777 h 9519041"/>
              <a:gd name="connsiteX0" fmla="*/ 0 w 2209800"/>
              <a:gd name="connsiteY0" fmla="*/ 17777 h 9592694"/>
              <a:gd name="connsiteX1" fmla="*/ 2190750 w 2209800"/>
              <a:gd name="connsiteY1" fmla="*/ 0 h 9592694"/>
              <a:gd name="connsiteX2" fmla="*/ 2209800 w 2209800"/>
              <a:gd name="connsiteY2" fmla="*/ 9509516 h 9592694"/>
              <a:gd name="connsiteX3" fmla="*/ 2200275 w 2209800"/>
              <a:gd name="connsiteY3" fmla="*/ 9592694 h 9592694"/>
              <a:gd name="connsiteX4" fmla="*/ 0 w 2209800"/>
              <a:gd name="connsiteY4" fmla="*/ 17777 h 9592694"/>
              <a:gd name="connsiteX0" fmla="*/ 0 w 2279073"/>
              <a:gd name="connsiteY0" fmla="*/ 4906456 h 9592694"/>
              <a:gd name="connsiteX1" fmla="*/ 2260023 w 2279073"/>
              <a:gd name="connsiteY1" fmla="*/ 0 h 9592694"/>
              <a:gd name="connsiteX2" fmla="*/ 2279073 w 2279073"/>
              <a:gd name="connsiteY2" fmla="*/ 9509516 h 9592694"/>
              <a:gd name="connsiteX3" fmla="*/ 2269548 w 2279073"/>
              <a:gd name="connsiteY3" fmla="*/ 9592694 h 9592694"/>
              <a:gd name="connsiteX4" fmla="*/ 0 w 2279073"/>
              <a:gd name="connsiteY4" fmla="*/ 4906456 h 9592694"/>
              <a:gd name="connsiteX0" fmla="*/ 0 w 1711036"/>
              <a:gd name="connsiteY0" fmla="*/ 3742485 h 9592694"/>
              <a:gd name="connsiteX1" fmla="*/ 1691986 w 1711036"/>
              <a:gd name="connsiteY1" fmla="*/ 0 h 9592694"/>
              <a:gd name="connsiteX2" fmla="*/ 1711036 w 1711036"/>
              <a:gd name="connsiteY2" fmla="*/ 9509516 h 9592694"/>
              <a:gd name="connsiteX3" fmla="*/ 1701511 w 1711036"/>
              <a:gd name="connsiteY3" fmla="*/ 9592694 h 9592694"/>
              <a:gd name="connsiteX4" fmla="*/ 0 w 1711036"/>
              <a:gd name="connsiteY4" fmla="*/ 3742485 h 9592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1036" h="9592694">
                <a:moveTo>
                  <a:pt x="0" y="3742485"/>
                </a:moveTo>
                <a:lnTo>
                  <a:pt x="1691986" y="0"/>
                </a:lnTo>
                <a:lnTo>
                  <a:pt x="1711036" y="9509516"/>
                </a:lnTo>
                <a:lnTo>
                  <a:pt x="1701511" y="9592694"/>
                </a:lnTo>
                <a:lnTo>
                  <a:pt x="0" y="3742485"/>
                </a:lnTo>
                <a:close/>
              </a:path>
            </a:pathLst>
          </a:custGeom>
          <a:solidFill>
            <a:srgbClr val="006CA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26" name="Picture 2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42459" y="6329169"/>
            <a:ext cx="1262009" cy="367200"/>
          </a:xfrm>
          <a:prstGeom prst="rect">
            <a:avLst/>
          </a:prstGeom>
        </p:spPr>
      </p:pic>
      <p:sp>
        <p:nvSpPr>
          <p:cNvPr id="13" name="Text Placeholder 17">
            <a:extLst>
              <a:ext uri="{FF2B5EF4-FFF2-40B4-BE49-F238E27FC236}">
                <a16:creationId xmlns:a16="http://schemas.microsoft.com/office/drawing/2014/main" id="{13C6D13E-CFCB-47C9-B8DB-2A2A8DC4D5A2}"/>
              </a:ext>
            </a:extLst>
          </p:cNvPr>
          <p:cNvSpPr>
            <a:spLocks noGrp="1"/>
          </p:cNvSpPr>
          <p:nvPr>
            <p:ph type="body" sz="quarter" idx="16" hasCustomPrompt="1"/>
          </p:nvPr>
        </p:nvSpPr>
        <p:spPr>
          <a:xfrm>
            <a:off x="300211" y="2097681"/>
            <a:ext cx="10815464" cy="3299167"/>
          </a:xfrm>
          <a:prstGeom prst="rect">
            <a:avLst/>
          </a:prstGeom>
        </p:spPr>
        <p:txBody>
          <a:bodyPr/>
          <a:lstStyle>
            <a:lvl1pPr marL="342900" indent="-342900">
              <a:buFont typeface="Arial" panose="020B0604020202020204" pitchFamily="34" charset="0"/>
              <a:buChar char="•"/>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vl2pPr>
            <a:lvl3pPr marL="1143000" indent="-228600">
              <a:buFont typeface="Wingdings" panose="05000000000000000000" pitchFamily="2" charset="2"/>
              <a:buChar char="§"/>
              <a:defRPr sz="1400"/>
            </a:lvl3pPr>
          </a:lstStyle>
          <a:p>
            <a:r>
              <a:rPr lang="en-AU" dirty="0"/>
              <a:t>Body copy (20pt, Arial) </a:t>
            </a:r>
          </a:p>
          <a:p>
            <a:r>
              <a:rPr lang="en-AU" dirty="0"/>
              <a:t>Level 1 bullet list (20pt, Arial)</a:t>
            </a:r>
          </a:p>
          <a:p>
            <a:pPr lvl="1"/>
            <a:r>
              <a:rPr lang="en-AU" dirty="0"/>
              <a:t>Level 2 bullet list (16pt, Arial)</a:t>
            </a:r>
          </a:p>
          <a:p>
            <a:pPr lvl="2"/>
            <a:r>
              <a:rPr lang="en-AU" dirty="0"/>
              <a:t>Level 3 bullet list (14pt, Arial)</a:t>
            </a:r>
          </a:p>
          <a:p>
            <a:endParaRPr lang="en-AU" dirty="0"/>
          </a:p>
          <a:p>
            <a:endParaRPr lang="en-AU" dirty="0"/>
          </a:p>
        </p:txBody>
      </p:sp>
    </p:spTree>
    <p:extLst>
      <p:ext uri="{BB962C8B-B14F-4D97-AF65-F5344CB8AC3E}">
        <p14:creationId xmlns:p14="http://schemas.microsoft.com/office/powerpoint/2010/main" val="3970509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image option 2">
    <p:spTree>
      <p:nvGrpSpPr>
        <p:cNvPr id="1" name=""/>
        <p:cNvGrpSpPr/>
        <p:nvPr/>
      </p:nvGrpSpPr>
      <p:grpSpPr>
        <a:xfrm>
          <a:off x="0" y="0"/>
          <a:ext cx="0" cy="0"/>
          <a:chOff x="0" y="0"/>
          <a:chExt cx="0" cy="0"/>
        </a:xfrm>
      </p:grpSpPr>
      <p:sp>
        <p:nvSpPr>
          <p:cNvPr id="18" name="Text Placeholder 17"/>
          <p:cNvSpPr>
            <a:spLocks noGrp="1"/>
          </p:cNvSpPr>
          <p:nvPr>
            <p:ph type="body" sz="quarter" idx="11" hasCustomPrompt="1"/>
          </p:nvPr>
        </p:nvSpPr>
        <p:spPr>
          <a:xfrm>
            <a:off x="379112" y="2765699"/>
            <a:ext cx="6012163" cy="678126"/>
          </a:xfrm>
          <a:prstGeom prst="rect">
            <a:avLst/>
          </a:prstGeom>
        </p:spPr>
        <p:txBody>
          <a:bodyPr/>
          <a:lstStyle>
            <a:lvl1pPr>
              <a:defRPr sz="2800">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70485" y="4463086"/>
            <a:ext cx="5649316" cy="409725"/>
          </a:xfrm>
          <a:prstGeom prst="rect">
            <a:avLst/>
          </a:prstGeom>
        </p:spPr>
        <p:txBody>
          <a:bodyPr/>
          <a:lstStyle>
            <a:lvl1pPr>
              <a:defRPr sz="2000"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78808" y="1959605"/>
            <a:ext cx="6012467" cy="1180231"/>
          </a:xfrm>
          <a:prstGeom prst="rect">
            <a:avLst/>
          </a:prstGeom>
        </p:spPr>
        <p:txBody>
          <a:bodyPr/>
          <a:lstStyle>
            <a:lvl1pPr>
              <a:defRPr sz="4500"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70183" y="4872811"/>
            <a:ext cx="5649617" cy="409725"/>
          </a:xfrm>
          <a:prstGeom prst="rect">
            <a:avLst/>
          </a:prstGeom>
        </p:spPr>
        <p:txBody>
          <a:bodyPr/>
          <a:lstStyle>
            <a:lvl1pPr>
              <a:defRPr sz="2000" baseline="0">
                <a:solidFill>
                  <a:schemeClr val="tx1"/>
                </a:solidFill>
              </a:defRPr>
            </a:lvl1pPr>
          </a:lstStyle>
          <a:p>
            <a:r>
              <a:rPr lang="en-AU" dirty="0"/>
              <a:t>LOCATION/ EXTRA LINE (20PT ARIAL NARROW, UPPER CASE)</a:t>
            </a:r>
            <a:br>
              <a:rPr lang="en-AU" dirty="0"/>
            </a:b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r="64120" b="6369"/>
          <a:stretch/>
        </p:blipFill>
        <p:spPr>
          <a:xfrm>
            <a:off x="8610064" y="0"/>
            <a:ext cx="3014138" cy="6866467"/>
          </a:xfrm>
          <a:prstGeom prst="rect">
            <a:avLst/>
          </a:prstGeom>
        </p:spPr>
      </p:pic>
    </p:spTree>
    <p:extLst>
      <p:ext uri="{BB962C8B-B14F-4D97-AF65-F5344CB8AC3E}">
        <p14:creationId xmlns:p14="http://schemas.microsoft.com/office/powerpoint/2010/main" val="3360257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image option 3">
    <p:spTree>
      <p:nvGrpSpPr>
        <p:cNvPr id="1" name=""/>
        <p:cNvGrpSpPr/>
        <p:nvPr/>
      </p:nvGrpSpPr>
      <p:grpSpPr>
        <a:xfrm>
          <a:off x="0" y="0"/>
          <a:ext cx="0" cy="0"/>
          <a:chOff x="0" y="0"/>
          <a:chExt cx="0" cy="0"/>
        </a:xfrm>
      </p:grpSpPr>
      <p:sp>
        <p:nvSpPr>
          <p:cNvPr id="18" name="Text Placeholder 17"/>
          <p:cNvSpPr>
            <a:spLocks noGrp="1"/>
          </p:cNvSpPr>
          <p:nvPr>
            <p:ph type="body" sz="quarter" idx="11" hasCustomPrompt="1"/>
          </p:nvPr>
        </p:nvSpPr>
        <p:spPr>
          <a:xfrm>
            <a:off x="379112" y="2765699"/>
            <a:ext cx="6012163" cy="678126"/>
          </a:xfrm>
          <a:prstGeom prst="rect">
            <a:avLst/>
          </a:prstGeom>
        </p:spPr>
        <p:txBody>
          <a:bodyPr/>
          <a:lstStyle>
            <a:lvl1pPr>
              <a:defRPr sz="2800">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70485" y="4463086"/>
            <a:ext cx="5649316" cy="409725"/>
          </a:xfrm>
          <a:prstGeom prst="rect">
            <a:avLst/>
          </a:prstGeom>
        </p:spPr>
        <p:txBody>
          <a:bodyPr/>
          <a:lstStyle>
            <a:lvl1pPr>
              <a:defRPr sz="2000"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78808" y="1959605"/>
            <a:ext cx="6012467" cy="1180231"/>
          </a:xfrm>
          <a:prstGeom prst="rect">
            <a:avLst/>
          </a:prstGeom>
        </p:spPr>
        <p:txBody>
          <a:bodyPr/>
          <a:lstStyle>
            <a:lvl1pPr>
              <a:defRPr sz="4500"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70183" y="4872811"/>
            <a:ext cx="5649617" cy="409725"/>
          </a:xfrm>
          <a:prstGeom prst="rect">
            <a:avLst/>
          </a:prstGeom>
        </p:spPr>
        <p:txBody>
          <a:bodyPr/>
          <a:lstStyle>
            <a:lvl1pPr>
              <a:defRPr sz="2000" baseline="0">
                <a:solidFill>
                  <a:schemeClr val="tx1"/>
                </a:solidFill>
              </a:defRPr>
            </a:lvl1pPr>
          </a:lstStyle>
          <a:p>
            <a:r>
              <a:rPr lang="en-AU" dirty="0"/>
              <a:t>LOCATION/ EXTRA LINE (20PT ARIAL NARROW, UPPER CASE)</a:t>
            </a:r>
            <a:br>
              <a:rPr lang="en-AU" dirty="0"/>
            </a:b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r="64112" b="6466"/>
          <a:stretch/>
        </p:blipFill>
        <p:spPr>
          <a:xfrm>
            <a:off x="8618530" y="0"/>
            <a:ext cx="3014139" cy="6858000"/>
          </a:xfrm>
          <a:prstGeom prst="rect">
            <a:avLst/>
          </a:prstGeom>
        </p:spPr>
      </p:pic>
    </p:spTree>
    <p:extLst>
      <p:ext uri="{BB962C8B-B14F-4D97-AF65-F5344CB8AC3E}">
        <p14:creationId xmlns:p14="http://schemas.microsoft.com/office/powerpoint/2010/main" val="2834578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_image option 4">
    <p:spTree>
      <p:nvGrpSpPr>
        <p:cNvPr id="1" name=""/>
        <p:cNvGrpSpPr/>
        <p:nvPr/>
      </p:nvGrpSpPr>
      <p:grpSpPr>
        <a:xfrm>
          <a:off x="0" y="0"/>
          <a:ext cx="0" cy="0"/>
          <a:chOff x="0" y="0"/>
          <a:chExt cx="0" cy="0"/>
        </a:xfrm>
      </p:grpSpPr>
      <p:sp>
        <p:nvSpPr>
          <p:cNvPr id="18" name="Text Placeholder 17"/>
          <p:cNvSpPr>
            <a:spLocks noGrp="1"/>
          </p:cNvSpPr>
          <p:nvPr>
            <p:ph type="body" sz="quarter" idx="11" hasCustomPrompt="1"/>
          </p:nvPr>
        </p:nvSpPr>
        <p:spPr>
          <a:xfrm>
            <a:off x="379112" y="2765699"/>
            <a:ext cx="6012163" cy="678126"/>
          </a:xfrm>
          <a:prstGeom prst="rect">
            <a:avLst/>
          </a:prstGeom>
        </p:spPr>
        <p:txBody>
          <a:bodyPr/>
          <a:lstStyle>
            <a:lvl1pPr>
              <a:defRPr sz="2800">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70485" y="4463086"/>
            <a:ext cx="5649316" cy="409725"/>
          </a:xfrm>
          <a:prstGeom prst="rect">
            <a:avLst/>
          </a:prstGeom>
        </p:spPr>
        <p:txBody>
          <a:bodyPr/>
          <a:lstStyle>
            <a:lvl1pPr>
              <a:defRPr sz="2000"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78808" y="1959605"/>
            <a:ext cx="6012467" cy="1180231"/>
          </a:xfrm>
          <a:prstGeom prst="rect">
            <a:avLst/>
          </a:prstGeom>
        </p:spPr>
        <p:txBody>
          <a:bodyPr/>
          <a:lstStyle>
            <a:lvl1pPr>
              <a:defRPr sz="4500"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70183" y="4872811"/>
            <a:ext cx="5649617" cy="409725"/>
          </a:xfrm>
          <a:prstGeom prst="rect">
            <a:avLst/>
          </a:prstGeom>
        </p:spPr>
        <p:txBody>
          <a:bodyPr/>
          <a:lstStyle>
            <a:lvl1pPr>
              <a:defRPr sz="2000" baseline="0">
                <a:solidFill>
                  <a:schemeClr val="tx1"/>
                </a:solidFill>
              </a:defRPr>
            </a:lvl1pPr>
          </a:lstStyle>
          <a:p>
            <a:r>
              <a:rPr lang="en-AU" dirty="0"/>
              <a:t>LOCATION/ EXTRA LINE (20PT ARIAL NARROW, UPPER CASE)</a:t>
            </a:r>
            <a:br>
              <a:rPr lang="en-AU" dirty="0"/>
            </a:b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sp>
        <p:nvSpPr>
          <p:cNvPr id="9" name="Freeform 8"/>
          <p:cNvSpPr/>
          <p:nvPr userDrawn="1"/>
        </p:nvSpPr>
        <p:spPr>
          <a:xfrm>
            <a:off x="8652398" y="2502"/>
            <a:ext cx="2926807" cy="6882646"/>
          </a:xfrm>
          <a:custGeom>
            <a:avLst/>
            <a:gdLst>
              <a:gd name="connsiteX0" fmla="*/ 0 w 2971800"/>
              <a:gd name="connsiteY0" fmla="*/ 6531 h 6982097"/>
              <a:gd name="connsiteX1" fmla="*/ 0 w 2971800"/>
              <a:gd name="connsiteY1" fmla="*/ 6982097 h 6982097"/>
              <a:gd name="connsiteX2" fmla="*/ 796834 w 2971800"/>
              <a:gd name="connsiteY2" fmla="*/ 6982097 h 6982097"/>
              <a:gd name="connsiteX3" fmla="*/ 796834 w 2971800"/>
              <a:gd name="connsiteY3" fmla="*/ 3997234 h 6982097"/>
              <a:gd name="connsiteX4" fmla="*/ 1051560 w 2971800"/>
              <a:gd name="connsiteY4" fmla="*/ 6969034 h 6982097"/>
              <a:gd name="connsiteX5" fmla="*/ 1939834 w 2971800"/>
              <a:gd name="connsiteY5" fmla="*/ 6969034 h 6982097"/>
              <a:gd name="connsiteX6" fmla="*/ 2168434 w 2971800"/>
              <a:gd name="connsiteY6" fmla="*/ 4023360 h 6982097"/>
              <a:gd name="connsiteX7" fmla="*/ 2168434 w 2971800"/>
              <a:gd name="connsiteY7" fmla="*/ 6949440 h 6982097"/>
              <a:gd name="connsiteX8" fmla="*/ 2971800 w 2971800"/>
              <a:gd name="connsiteY8" fmla="*/ 6916782 h 6982097"/>
              <a:gd name="connsiteX9" fmla="*/ 2971800 w 2971800"/>
              <a:gd name="connsiteY9" fmla="*/ 0 h 6982097"/>
              <a:gd name="connsiteX10" fmla="*/ 1691640 w 2971800"/>
              <a:gd name="connsiteY10" fmla="*/ 0 h 6982097"/>
              <a:gd name="connsiteX11" fmla="*/ 1489166 w 2971800"/>
              <a:gd name="connsiteY11" fmla="*/ 2331720 h 6982097"/>
              <a:gd name="connsiteX12" fmla="*/ 1293223 w 2971800"/>
              <a:gd name="connsiteY12" fmla="*/ 6531 h 6982097"/>
              <a:gd name="connsiteX13" fmla="*/ 0 w 2971800"/>
              <a:gd name="connsiteY13" fmla="*/ 6531 h 6982097"/>
              <a:gd name="connsiteX0" fmla="*/ 0 w 2971800"/>
              <a:gd name="connsiteY0" fmla="*/ 6531 h 6982097"/>
              <a:gd name="connsiteX1" fmla="*/ 0 w 2971800"/>
              <a:gd name="connsiteY1" fmla="*/ 6982097 h 6982097"/>
              <a:gd name="connsiteX2" fmla="*/ 796834 w 2971800"/>
              <a:gd name="connsiteY2" fmla="*/ 6982097 h 6982097"/>
              <a:gd name="connsiteX3" fmla="*/ 796834 w 2971800"/>
              <a:gd name="connsiteY3" fmla="*/ 3997234 h 6982097"/>
              <a:gd name="connsiteX4" fmla="*/ 1051560 w 2971800"/>
              <a:gd name="connsiteY4" fmla="*/ 6969034 h 6982097"/>
              <a:gd name="connsiteX5" fmla="*/ 1939834 w 2971800"/>
              <a:gd name="connsiteY5" fmla="*/ 6969034 h 6982097"/>
              <a:gd name="connsiteX6" fmla="*/ 2168434 w 2971800"/>
              <a:gd name="connsiteY6" fmla="*/ 4023360 h 6982097"/>
              <a:gd name="connsiteX7" fmla="*/ 2168434 w 2971800"/>
              <a:gd name="connsiteY7" fmla="*/ 6949440 h 6982097"/>
              <a:gd name="connsiteX8" fmla="*/ 2961790 w 2971800"/>
              <a:gd name="connsiteY8" fmla="*/ 6976844 h 6982097"/>
              <a:gd name="connsiteX9" fmla="*/ 2971800 w 2971800"/>
              <a:gd name="connsiteY9" fmla="*/ 0 h 6982097"/>
              <a:gd name="connsiteX10" fmla="*/ 1691640 w 2971800"/>
              <a:gd name="connsiteY10" fmla="*/ 0 h 6982097"/>
              <a:gd name="connsiteX11" fmla="*/ 1489166 w 2971800"/>
              <a:gd name="connsiteY11" fmla="*/ 2331720 h 6982097"/>
              <a:gd name="connsiteX12" fmla="*/ 1293223 w 2971800"/>
              <a:gd name="connsiteY12" fmla="*/ 6531 h 6982097"/>
              <a:gd name="connsiteX13" fmla="*/ 0 w 2971800"/>
              <a:gd name="connsiteY13" fmla="*/ 6531 h 6982097"/>
              <a:gd name="connsiteX0" fmla="*/ 0 w 2971800"/>
              <a:gd name="connsiteY0" fmla="*/ 6531 h 6986383"/>
              <a:gd name="connsiteX1" fmla="*/ 0 w 2971800"/>
              <a:gd name="connsiteY1" fmla="*/ 6982097 h 6986383"/>
              <a:gd name="connsiteX2" fmla="*/ 796834 w 2971800"/>
              <a:gd name="connsiteY2" fmla="*/ 6982097 h 6986383"/>
              <a:gd name="connsiteX3" fmla="*/ 796834 w 2971800"/>
              <a:gd name="connsiteY3" fmla="*/ 3997234 h 6986383"/>
              <a:gd name="connsiteX4" fmla="*/ 1051560 w 2971800"/>
              <a:gd name="connsiteY4" fmla="*/ 6969034 h 6986383"/>
              <a:gd name="connsiteX5" fmla="*/ 1939834 w 2971800"/>
              <a:gd name="connsiteY5" fmla="*/ 6969034 h 6986383"/>
              <a:gd name="connsiteX6" fmla="*/ 2168434 w 2971800"/>
              <a:gd name="connsiteY6" fmla="*/ 4023360 h 6986383"/>
              <a:gd name="connsiteX7" fmla="*/ 2175823 w 2971800"/>
              <a:gd name="connsiteY7" fmla="*/ 6986383 h 6986383"/>
              <a:gd name="connsiteX8" fmla="*/ 2961790 w 2971800"/>
              <a:gd name="connsiteY8" fmla="*/ 6976844 h 6986383"/>
              <a:gd name="connsiteX9" fmla="*/ 2971800 w 2971800"/>
              <a:gd name="connsiteY9" fmla="*/ 0 h 6986383"/>
              <a:gd name="connsiteX10" fmla="*/ 1691640 w 2971800"/>
              <a:gd name="connsiteY10" fmla="*/ 0 h 6986383"/>
              <a:gd name="connsiteX11" fmla="*/ 1489166 w 2971800"/>
              <a:gd name="connsiteY11" fmla="*/ 2331720 h 6986383"/>
              <a:gd name="connsiteX12" fmla="*/ 1293223 w 2971800"/>
              <a:gd name="connsiteY12" fmla="*/ 6531 h 6986383"/>
              <a:gd name="connsiteX13" fmla="*/ 0 w 2971800"/>
              <a:gd name="connsiteY13" fmla="*/ 6531 h 6986383"/>
              <a:gd name="connsiteX0" fmla="*/ 0 w 2971800"/>
              <a:gd name="connsiteY0" fmla="*/ 6531 h 6999737"/>
              <a:gd name="connsiteX1" fmla="*/ 0 w 2971800"/>
              <a:gd name="connsiteY1" fmla="*/ 6982097 h 6999737"/>
              <a:gd name="connsiteX2" fmla="*/ 796834 w 2971800"/>
              <a:gd name="connsiteY2" fmla="*/ 6982097 h 6999737"/>
              <a:gd name="connsiteX3" fmla="*/ 796834 w 2971800"/>
              <a:gd name="connsiteY3" fmla="*/ 3997234 h 6999737"/>
              <a:gd name="connsiteX4" fmla="*/ 1051560 w 2971800"/>
              <a:gd name="connsiteY4" fmla="*/ 6969034 h 6999737"/>
              <a:gd name="connsiteX5" fmla="*/ 1939834 w 2971800"/>
              <a:gd name="connsiteY5" fmla="*/ 6969034 h 6999737"/>
              <a:gd name="connsiteX6" fmla="*/ 2168434 w 2971800"/>
              <a:gd name="connsiteY6" fmla="*/ 4023360 h 6999737"/>
              <a:gd name="connsiteX7" fmla="*/ 2175823 w 2971800"/>
              <a:gd name="connsiteY7" fmla="*/ 6986383 h 6999737"/>
              <a:gd name="connsiteX8" fmla="*/ 2961790 w 2971800"/>
              <a:gd name="connsiteY8" fmla="*/ 6999737 h 6999737"/>
              <a:gd name="connsiteX9" fmla="*/ 2971800 w 2971800"/>
              <a:gd name="connsiteY9" fmla="*/ 0 h 6999737"/>
              <a:gd name="connsiteX10" fmla="*/ 1691640 w 2971800"/>
              <a:gd name="connsiteY10" fmla="*/ 0 h 6999737"/>
              <a:gd name="connsiteX11" fmla="*/ 1489166 w 2971800"/>
              <a:gd name="connsiteY11" fmla="*/ 2331720 h 6999737"/>
              <a:gd name="connsiteX12" fmla="*/ 1293223 w 2971800"/>
              <a:gd name="connsiteY12" fmla="*/ 6531 h 6999737"/>
              <a:gd name="connsiteX13" fmla="*/ 0 w 2971800"/>
              <a:gd name="connsiteY13" fmla="*/ 6531 h 6999737"/>
              <a:gd name="connsiteX0" fmla="*/ 0 w 2971800"/>
              <a:gd name="connsiteY0" fmla="*/ 6531 h 6999737"/>
              <a:gd name="connsiteX1" fmla="*/ 0 w 2971800"/>
              <a:gd name="connsiteY1" fmla="*/ 6982097 h 6999737"/>
              <a:gd name="connsiteX2" fmla="*/ 796834 w 2971800"/>
              <a:gd name="connsiteY2" fmla="*/ 6982097 h 6999737"/>
              <a:gd name="connsiteX3" fmla="*/ 796834 w 2971800"/>
              <a:gd name="connsiteY3" fmla="*/ 3997234 h 6999737"/>
              <a:gd name="connsiteX4" fmla="*/ 1051560 w 2971800"/>
              <a:gd name="connsiteY4" fmla="*/ 6969034 h 6999737"/>
              <a:gd name="connsiteX5" fmla="*/ 1939834 w 2971800"/>
              <a:gd name="connsiteY5" fmla="*/ 6969034 h 6999737"/>
              <a:gd name="connsiteX6" fmla="*/ 2168434 w 2971800"/>
              <a:gd name="connsiteY6" fmla="*/ 4023360 h 6999737"/>
              <a:gd name="connsiteX7" fmla="*/ 2175823 w 2971800"/>
              <a:gd name="connsiteY7" fmla="*/ 6986383 h 6999737"/>
              <a:gd name="connsiteX8" fmla="*/ 2961790 w 2971800"/>
              <a:gd name="connsiteY8" fmla="*/ 6999737 h 6999737"/>
              <a:gd name="connsiteX9" fmla="*/ 2971800 w 2971800"/>
              <a:gd name="connsiteY9" fmla="*/ 0 h 6999737"/>
              <a:gd name="connsiteX10" fmla="*/ 1691640 w 2971800"/>
              <a:gd name="connsiteY10" fmla="*/ 0 h 6999737"/>
              <a:gd name="connsiteX11" fmla="*/ 1489166 w 2971800"/>
              <a:gd name="connsiteY11" fmla="*/ 2331720 h 6999737"/>
              <a:gd name="connsiteX12" fmla="*/ 1293223 w 2971800"/>
              <a:gd name="connsiteY12" fmla="*/ 6531 h 6999737"/>
              <a:gd name="connsiteX13" fmla="*/ 0 w 2971800"/>
              <a:gd name="connsiteY13" fmla="*/ 6531 h 6999737"/>
              <a:gd name="connsiteX0" fmla="*/ 0 w 2971800"/>
              <a:gd name="connsiteY0" fmla="*/ 6531 h 7001646"/>
              <a:gd name="connsiteX1" fmla="*/ 0 w 2971800"/>
              <a:gd name="connsiteY1" fmla="*/ 6982097 h 7001646"/>
              <a:gd name="connsiteX2" fmla="*/ 796834 w 2971800"/>
              <a:gd name="connsiteY2" fmla="*/ 6982097 h 7001646"/>
              <a:gd name="connsiteX3" fmla="*/ 796834 w 2971800"/>
              <a:gd name="connsiteY3" fmla="*/ 3997234 h 7001646"/>
              <a:gd name="connsiteX4" fmla="*/ 1051560 w 2971800"/>
              <a:gd name="connsiteY4" fmla="*/ 6969034 h 7001646"/>
              <a:gd name="connsiteX5" fmla="*/ 1939834 w 2971800"/>
              <a:gd name="connsiteY5" fmla="*/ 6969034 h 7001646"/>
              <a:gd name="connsiteX6" fmla="*/ 2168434 w 2971800"/>
              <a:gd name="connsiteY6" fmla="*/ 4023360 h 7001646"/>
              <a:gd name="connsiteX7" fmla="*/ 2175824 w 2971800"/>
              <a:gd name="connsiteY7" fmla="*/ 7001646 h 7001646"/>
              <a:gd name="connsiteX8" fmla="*/ 2961790 w 2971800"/>
              <a:gd name="connsiteY8" fmla="*/ 6999737 h 7001646"/>
              <a:gd name="connsiteX9" fmla="*/ 2971800 w 2971800"/>
              <a:gd name="connsiteY9" fmla="*/ 0 h 7001646"/>
              <a:gd name="connsiteX10" fmla="*/ 1691640 w 2971800"/>
              <a:gd name="connsiteY10" fmla="*/ 0 h 7001646"/>
              <a:gd name="connsiteX11" fmla="*/ 1489166 w 2971800"/>
              <a:gd name="connsiteY11" fmla="*/ 2331720 h 7001646"/>
              <a:gd name="connsiteX12" fmla="*/ 1293223 w 2971800"/>
              <a:gd name="connsiteY12" fmla="*/ 6531 h 7001646"/>
              <a:gd name="connsiteX13" fmla="*/ 0 w 2971800"/>
              <a:gd name="connsiteY13" fmla="*/ 6531 h 7001646"/>
              <a:gd name="connsiteX0" fmla="*/ 0 w 2971800"/>
              <a:gd name="connsiteY0" fmla="*/ 6531 h 7007189"/>
              <a:gd name="connsiteX1" fmla="*/ 0 w 2971800"/>
              <a:gd name="connsiteY1" fmla="*/ 6982097 h 7007189"/>
              <a:gd name="connsiteX2" fmla="*/ 796834 w 2971800"/>
              <a:gd name="connsiteY2" fmla="*/ 6982097 h 7007189"/>
              <a:gd name="connsiteX3" fmla="*/ 796834 w 2971800"/>
              <a:gd name="connsiteY3" fmla="*/ 3997234 h 7007189"/>
              <a:gd name="connsiteX4" fmla="*/ 1051560 w 2971800"/>
              <a:gd name="connsiteY4" fmla="*/ 6969034 h 7007189"/>
              <a:gd name="connsiteX5" fmla="*/ 1939834 w 2971800"/>
              <a:gd name="connsiteY5" fmla="*/ 7007189 h 7007189"/>
              <a:gd name="connsiteX6" fmla="*/ 2168434 w 2971800"/>
              <a:gd name="connsiteY6" fmla="*/ 4023360 h 7007189"/>
              <a:gd name="connsiteX7" fmla="*/ 2175824 w 2971800"/>
              <a:gd name="connsiteY7" fmla="*/ 7001646 h 7007189"/>
              <a:gd name="connsiteX8" fmla="*/ 2961790 w 2971800"/>
              <a:gd name="connsiteY8" fmla="*/ 6999737 h 7007189"/>
              <a:gd name="connsiteX9" fmla="*/ 2971800 w 2971800"/>
              <a:gd name="connsiteY9" fmla="*/ 0 h 7007189"/>
              <a:gd name="connsiteX10" fmla="*/ 1691640 w 2971800"/>
              <a:gd name="connsiteY10" fmla="*/ 0 h 7007189"/>
              <a:gd name="connsiteX11" fmla="*/ 1489166 w 2971800"/>
              <a:gd name="connsiteY11" fmla="*/ 2331720 h 7007189"/>
              <a:gd name="connsiteX12" fmla="*/ 1293223 w 2971800"/>
              <a:gd name="connsiteY12" fmla="*/ 6531 h 7007189"/>
              <a:gd name="connsiteX13" fmla="*/ 0 w 2971800"/>
              <a:gd name="connsiteY13" fmla="*/ 6531 h 7007189"/>
              <a:gd name="connsiteX0" fmla="*/ 0 w 2971800"/>
              <a:gd name="connsiteY0" fmla="*/ 6531 h 7007189"/>
              <a:gd name="connsiteX1" fmla="*/ 0 w 2971800"/>
              <a:gd name="connsiteY1" fmla="*/ 6982097 h 7007189"/>
              <a:gd name="connsiteX2" fmla="*/ 796834 w 2971800"/>
              <a:gd name="connsiteY2" fmla="*/ 6982097 h 7007189"/>
              <a:gd name="connsiteX3" fmla="*/ 796834 w 2971800"/>
              <a:gd name="connsiteY3" fmla="*/ 3997234 h 7007189"/>
              <a:gd name="connsiteX4" fmla="*/ 1059191 w 2971800"/>
              <a:gd name="connsiteY4" fmla="*/ 6991927 h 7007189"/>
              <a:gd name="connsiteX5" fmla="*/ 1939834 w 2971800"/>
              <a:gd name="connsiteY5" fmla="*/ 7007189 h 7007189"/>
              <a:gd name="connsiteX6" fmla="*/ 2168434 w 2971800"/>
              <a:gd name="connsiteY6" fmla="*/ 4023360 h 7007189"/>
              <a:gd name="connsiteX7" fmla="*/ 2175824 w 2971800"/>
              <a:gd name="connsiteY7" fmla="*/ 7001646 h 7007189"/>
              <a:gd name="connsiteX8" fmla="*/ 2961790 w 2971800"/>
              <a:gd name="connsiteY8" fmla="*/ 6999737 h 7007189"/>
              <a:gd name="connsiteX9" fmla="*/ 2971800 w 2971800"/>
              <a:gd name="connsiteY9" fmla="*/ 0 h 7007189"/>
              <a:gd name="connsiteX10" fmla="*/ 1691640 w 2971800"/>
              <a:gd name="connsiteY10" fmla="*/ 0 h 7007189"/>
              <a:gd name="connsiteX11" fmla="*/ 1489166 w 2971800"/>
              <a:gd name="connsiteY11" fmla="*/ 2331720 h 7007189"/>
              <a:gd name="connsiteX12" fmla="*/ 1293223 w 2971800"/>
              <a:gd name="connsiteY12" fmla="*/ 6531 h 7007189"/>
              <a:gd name="connsiteX13" fmla="*/ 0 w 2971800"/>
              <a:gd name="connsiteY13" fmla="*/ 6531 h 7007189"/>
              <a:gd name="connsiteX0" fmla="*/ 0 w 2971800"/>
              <a:gd name="connsiteY0" fmla="*/ 6531 h 7007189"/>
              <a:gd name="connsiteX1" fmla="*/ 0 w 2971800"/>
              <a:gd name="connsiteY1" fmla="*/ 6982097 h 7007189"/>
              <a:gd name="connsiteX2" fmla="*/ 796834 w 2971800"/>
              <a:gd name="connsiteY2" fmla="*/ 7004990 h 7007189"/>
              <a:gd name="connsiteX3" fmla="*/ 796834 w 2971800"/>
              <a:gd name="connsiteY3" fmla="*/ 3997234 h 7007189"/>
              <a:gd name="connsiteX4" fmla="*/ 1059191 w 2971800"/>
              <a:gd name="connsiteY4" fmla="*/ 6991927 h 7007189"/>
              <a:gd name="connsiteX5" fmla="*/ 1939834 w 2971800"/>
              <a:gd name="connsiteY5" fmla="*/ 7007189 h 7007189"/>
              <a:gd name="connsiteX6" fmla="*/ 2168434 w 2971800"/>
              <a:gd name="connsiteY6" fmla="*/ 4023360 h 7007189"/>
              <a:gd name="connsiteX7" fmla="*/ 2175824 w 2971800"/>
              <a:gd name="connsiteY7" fmla="*/ 7001646 h 7007189"/>
              <a:gd name="connsiteX8" fmla="*/ 2961790 w 2971800"/>
              <a:gd name="connsiteY8" fmla="*/ 6999737 h 7007189"/>
              <a:gd name="connsiteX9" fmla="*/ 2971800 w 2971800"/>
              <a:gd name="connsiteY9" fmla="*/ 0 h 7007189"/>
              <a:gd name="connsiteX10" fmla="*/ 1691640 w 2971800"/>
              <a:gd name="connsiteY10" fmla="*/ 0 h 7007189"/>
              <a:gd name="connsiteX11" fmla="*/ 1489166 w 2971800"/>
              <a:gd name="connsiteY11" fmla="*/ 2331720 h 7007189"/>
              <a:gd name="connsiteX12" fmla="*/ 1293223 w 2971800"/>
              <a:gd name="connsiteY12" fmla="*/ 6531 h 7007189"/>
              <a:gd name="connsiteX13" fmla="*/ 0 w 2971800"/>
              <a:gd name="connsiteY13" fmla="*/ 6531 h 7007189"/>
              <a:gd name="connsiteX0" fmla="*/ 0 w 2971800"/>
              <a:gd name="connsiteY0" fmla="*/ 6531 h 7007189"/>
              <a:gd name="connsiteX1" fmla="*/ 7631 w 2971800"/>
              <a:gd name="connsiteY1" fmla="*/ 6989729 h 7007189"/>
              <a:gd name="connsiteX2" fmla="*/ 796834 w 2971800"/>
              <a:gd name="connsiteY2" fmla="*/ 7004990 h 7007189"/>
              <a:gd name="connsiteX3" fmla="*/ 796834 w 2971800"/>
              <a:gd name="connsiteY3" fmla="*/ 3997234 h 7007189"/>
              <a:gd name="connsiteX4" fmla="*/ 1059191 w 2971800"/>
              <a:gd name="connsiteY4" fmla="*/ 6991927 h 7007189"/>
              <a:gd name="connsiteX5" fmla="*/ 1939834 w 2971800"/>
              <a:gd name="connsiteY5" fmla="*/ 7007189 h 7007189"/>
              <a:gd name="connsiteX6" fmla="*/ 2168434 w 2971800"/>
              <a:gd name="connsiteY6" fmla="*/ 4023360 h 7007189"/>
              <a:gd name="connsiteX7" fmla="*/ 2175824 w 2971800"/>
              <a:gd name="connsiteY7" fmla="*/ 7001646 h 7007189"/>
              <a:gd name="connsiteX8" fmla="*/ 2961790 w 2971800"/>
              <a:gd name="connsiteY8" fmla="*/ 6999737 h 7007189"/>
              <a:gd name="connsiteX9" fmla="*/ 2971800 w 2971800"/>
              <a:gd name="connsiteY9" fmla="*/ 0 h 7007189"/>
              <a:gd name="connsiteX10" fmla="*/ 1691640 w 2971800"/>
              <a:gd name="connsiteY10" fmla="*/ 0 h 7007189"/>
              <a:gd name="connsiteX11" fmla="*/ 1489166 w 2971800"/>
              <a:gd name="connsiteY11" fmla="*/ 2331720 h 7007189"/>
              <a:gd name="connsiteX12" fmla="*/ 1293223 w 2971800"/>
              <a:gd name="connsiteY12" fmla="*/ 6531 h 7007189"/>
              <a:gd name="connsiteX13" fmla="*/ 0 w 2971800"/>
              <a:gd name="connsiteY13" fmla="*/ 6531 h 7007189"/>
              <a:gd name="connsiteX0" fmla="*/ 7969 w 2979769"/>
              <a:gd name="connsiteY0" fmla="*/ 6531 h 7007189"/>
              <a:gd name="connsiteX1" fmla="*/ 338 w 2979769"/>
              <a:gd name="connsiteY1" fmla="*/ 6997361 h 7007189"/>
              <a:gd name="connsiteX2" fmla="*/ 804803 w 2979769"/>
              <a:gd name="connsiteY2" fmla="*/ 7004990 h 7007189"/>
              <a:gd name="connsiteX3" fmla="*/ 804803 w 2979769"/>
              <a:gd name="connsiteY3" fmla="*/ 3997234 h 7007189"/>
              <a:gd name="connsiteX4" fmla="*/ 1067160 w 2979769"/>
              <a:gd name="connsiteY4" fmla="*/ 6991927 h 7007189"/>
              <a:gd name="connsiteX5" fmla="*/ 1947803 w 2979769"/>
              <a:gd name="connsiteY5" fmla="*/ 7007189 h 7007189"/>
              <a:gd name="connsiteX6" fmla="*/ 2176403 w 2979769"/>
              <a:gd name="connsiteY6" fmla="*/ 4023360 h 7007189"/>
              <a:gd name="connsiteX7" fmla="*/ 2183793 w 2979769"/>
              <a:gd name="connsiteY7" fmla="*/ 7001646 h 7007189"/>
              <a:gd name="connsiteX8" fmla="*/ 2969759 w 2979769"/>
              <a:gd name="connsiteY8" fmla="*/ 6999737 h 7007189"/>
              <a:gd name="connsiteX9" fmla="*/ 2979769 w 2979769"/>
              <a:gd name="connsiteY9" fmla="*/ 0 h 7007189"/>
              <a:gd name="connsiteX10" fmla="*/ 1699609 w 2979769"/>
              <a:gd name="connsiteY10" fmla="*/ 0 h 7007189"/>
              <a:gd name="connsiteX11" fmla="*/ 1497135 w 2979769"/>
              <a:gd name="connsiteY11" fmla="*/ 2331720 h 7007189"/>
              <a:gd name="connsiteX12" fmla="*/ 1301192 w 2979769"/>
              <a:gd name="connsiteY12" fmla="*/ 6531 h 7007189"/>
              <a:gd name="connsiteX13" fmla="*/ 7969 w 2979769"/>
              <a:gd name="connsiteY13" fmla="*/ 6531 h 7007189"/>
              <a:gd name="connsiteX0" fmla="*/ 7969 w 2979769"/>
              <a:gd name="connsiteY0" fmla="*/ 6531 h 7007189"/>
              <a:gd name="connsiteX1" fmla="*/ 338 w 2979769"/>
              <a:gd name="connsiteY1" fmla="*/ 6997361 h 7007189"/>
              <a:gd name="connsiteX2" fmla="*/ 804803 w 2979769"/>
              <a:gd name="connsiteY2" fmla="*/ 7004990 h 7007189"/>
              <a:gd name="connsiteX3" fmla="*/ 804803 w 2979769"/>
              <a:gd name="connsiteY3" fmla="*/ 3997234 h 7007189"/>
              <a:gd name="connsiteX4" fmla="*/ 1074790 w 2979769"/>
              <a:gd name="connsiteY4" fmla="*/ 6999558 h 7007189"/>
              <a:gd name="connsiteX5" fmla="*/ 1947803 w 2979769"/>
              <a:gd name="connsiteY5" fmla="*/ 7007189 h 7007189"/>
              <a:gd name="connsiteX6" fmla="*/ 2176403 w 2979769"/>
              <a:gd name="connsiteY6" fmla="*/ 4023360 h 7007189"/>
              <a:gd name="connsiteX7" fmla="*/ 2183793 w 2979769"/>
              <a:gd name="connsiteY7" fmla="*/ 7001646 h 7007189"/>
              <a:gd name="connsiteX8" fmla="*/ 2969759 w 2979769"/>
              <a:gd name="connsiteY8" fmla="*/ 6999737 h 7007189"/>
              <a:gd name="connsiteX9" fmla="*/ 2979769 w 2979769"/>
              <a:gd name="connsiteY9" fmla="*/ 0 h 7007189"/>
              <a:gd name="connsiteX10" fmla="*/ 1699609 w 2979769"/>
              <a:gd name="connsiteY10" fmla="*/ 0 h 7007189"/>
              <a:gd name="connsiteX11" fmla="*/ 1497135 w 2979769"/>
              <a:gd name="connsiteY11" fmla="*/ 2331720 h 7007189"/>
              <a:gd name="connsiteX12" fmla="*/ 1301192 w 2979769"/>
              <a:gd name="connsiteY12" fmla="*/ 6531 h 7007189"/>
              <a:gd name="connsiteX13" fmla="*/ 7969 w 2979769"/>
              <a:gd name="connsiteY13" fmla="*/ 6531 h 700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79769" h="7007189">
                <a:moveTo>
                  <a:pt x="7969" y="6531"/>
                </a:moveTo>
                <a:cubicBezTo>
                  <a:pt x="10513" y="2334264"/>
                  <a:pt x="-2206" y="4669628"/>
                  <a:pt x="338" y="6997361"/>
                </a:cubicBezTo>
                <a:lnTo>
                  <a:pt x="804803" y="7004990"/>
                </a:lnTo>
                <a:lnTo>
                  <a:pt x="804803" y="3997234"/>
                </a:lnTo>
                <a:lnTo>
                  <a:pt x="1074790" y="6999558"/>
                </a:lnTo>
                <a:lnTo>
                  <a:pt x="1947803" y="7007189"/>
                </a:lnTo>
                <a:lnTo>
                  <a:pt x="2176403" y="4023360"/>
                </a:lnTo>
                <a:cubicBezTo>
                  <a:pt x="2178866" y="5016122"/>
                  <a:pt x="2181330" y="6008884"/>
                  <a:pt x="2183793" y="7001646"/>
                </a:cubicBezTo>
                <a:lnTo>
                  <a:pt x="2969759" y="6999737"/>
                </a:lnTo>
                <a:cubicBezTo>
                  <a:pt x="2973096" y="4674122"/>
                  <a:pt x="2976432" y="2325615"/>
                  <a:pt x="2979769" y="0"/>
                </a:cubicBezTo>
                <a:lnTo>
                  <a:pt x="1699609" y="0"/>
                </a:lnTo>
                <a:lnTo>
                  <a:pt x="1497135" y="2331720"/>
                </a:lnTo>
                <a:lnTo>
                  <a:pt x="1301192" y="6531"/>
                </a:lnTo>
                <a:lnTo>
                  <a:pt x="7969" y="6531"/>
                </a:lnTo>
                <a:close/>
              </a:path>
            </a:pathLst>
          </a:custGeom>
          <a:blipFill>
            <a:blip r:embed="rId3"/>
            <a:srcRect/>
            <a:stretch>
              <a:fillRect l="-2460" t="179" r="-31878" b="-557"/>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69455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py with subheadings_grey">
    <p:spTree>
      <p:nvGrpSpPr>
        <p:cNvPr id="1" name=""/>
        <p:cNvGrpSpPr/>
        <p:nvPr/>
      </p:nvGrpSpPr>
      <p:grpSpPr>
        <a:xfrm>
          <a:off x="0" y="0"/>
          <a:ext cx="0" cy="0"/>
          <a:chOff x="0" y="0"/>
          <a:chExt cx="0" cy="0"/>
        </a:xfrm>
      </p:grpSpPr>
      <p:sp>
        <p:nvSpPr>
          <p:cNvPr id="17" name="Freeform 16"/>
          <p:cNvSpPr/>
          <p:nvPr userDrawn="1"/>
        </p:nvSpPr>
        <p:spPr>
          <a:xfrm>
            <a:off x="9253537" y="0"/>
            <a:ext cx="2947172" cy="6853646"/>
          </a:xfrm>
          <a:custGeom>
            <a:avLst/>
            <a:gdLst>
              <a:gd name="connsiteX0" fmla="*/ 0 w 3753395"/>
              <a:gd name="connsiteY0" fmla="*/ 0 h 6853646"/>
              <a:gd name="connsiteX1" fmla="*/ 0 w 3753395"/>
              <a:gd name="connsiteY1" fmla="*/ 69669 h 6853646"/>
              <a:gd name="connsiteX2" fmla="*/ 1463040 w 3753395"/>
              <a:gd name="connsiteY2" fmla="*/ 6853646 h 6853646"/>
              <a:gd name="connsiteX3" fmla="*/ 3744686 w 3753395"/>
              <a:gd name="connsiteY3" fmla="*/ 6844937 h 6853646"/>
              <a:gd name="connsiteX4" fmla="*/ 3753395 w 3753395"/>
              <a:gd name="connsiteY4" fmla="*/ 0 h 6853646"/>
              <a:gd name="connsiteX5" fmla="*/ 0 w 3753395"/>
              <a:gd name="connsiteY5" fmla="*/ 0 h 6853646"/>
              <a:gd name="connsiteX0" fmla="*/ 0 w 3772445"/>
              <a:gd name="connsiteY0" fmla="*/ 0 h 6853646"/>
              <a:gd name="connsiteX1" fmla="*/ 19050 w 3772445"/>
              <a:gd name="connsiteY1" fmla="*/ 69669 h 6853646"/>
              <a:gd name="connsiteX2" fmla="*/ 1482090 w 3772445"/>
              <a:gd name="connsiteY2" fmla="*/ 6853646 h 6853646"/>
              <a:gd name="connsiteX3" fmla="*/ 3763736 w 3772445"/>
              <a:gd name="connsiteY3" fmla="*/ 6844937 h 6853646"/>
              <a:gd name="connsiteX4" fmla="*/ 3772445 w 3772445"/>
              <a:gd name="connsiteY4" fmla="*/ 0 h 6853646"/>
              <a:gd name="connsiteX5" fmla="*/ 0 w 3772445"/>
              <a:gd name="connsiteY5" fmla="*/ 0 h 685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2445" h="6853646">
                <a:moveTo>
                  <a:pt x="0" y="0"/>
                </a:moveTo>
                <a:lnTo>
                  <a:pt x="19050" y="69669"/>
                </a:lnTo>
                <a:lnTo>
                  <a:pt x="1482090" y="6853646"/>
                </a:lnTo>
                <a:lnTo>
                  <a:pt x="3763736" y="6844937"/>
                </a:lnTo>
                <a:lnTo>
                  <a:pt x="3772445" y="0"/>
                </a:lnTo>
                <a:lnTo>
                  <a:pt x="0" y="0"/>
                </a:lnTo>
                <a:close/>
              </a:path>
            </a:pathLst>
          </a:cu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42" name="Text Placeholder 17"/>
          <p:cNvSpPr>
            <a:spLocks noGrp="1"/>
          </p:cNvSpPr>
          <p:nvPr>
            <p:ph type="body" sz="quarter" idx="17" hasCustomPrompt="1"/>
          </p:nvPr>
        </p:nvSpPr>
        <p:spPr>
          <a:xfrm>
            <a:off x="300211" y="4111606"/>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2 (20PT, ARIAL NARROW, UPPER CASE)</a:t>
            </a:r>
          </a:p>
        </p:txBody>
      </p:sp>
      <p:sp>
        <p:nvSpPr>
          <p:cNvPr id="43" name="Text Placeholder 17"/>
          <p:cNvSpPr>
            <a:spLocks noGrp="1"/>
          </p:cNvSpPr>
          <p:nvPr>
            <p:ph type="body" sz="quarter" idx="18" hasCustomPrompt="1"/>
          </p:nvPr>
        </p:nvSpPr>
        <p:spPr>
          <a:xfrm>
            <a:off x="294362" y="4513254"/>
            <a:ext cx="7451725" cy="1729430"/>
          </a:xfrm>
          <a:prstGeom prst="rect">
            <a:avLst/>
          </a:prstGeom>
        </p:spPr>
        <p:txBody>
          <a:bodyPr/>
          <a:lstStyle>
            <a:lvl1pPr marL="342900" indent="-342900">
              <a:buFont typeface="Arial" panose="020B0604020202020204" pitchFamily="34" charset="0"/>
              <a:buChar char="•"/>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1400">
                <a:latin typeface="Arial" panose="020B0604020202020204" pitchFamily="34" charset="0"/>
                <a:cs typeface="Arial" panose="020B0604020202020204" pitchFamily="34" charset="0"/>
              </a:defRPr>
            </a:lvl3pPr>
          </a:lstStyle>
          <a:p>
            <a:r>
              <a:rPr lang="en-AU" dirty="0"/>
              <a:t>Level 1 bullet list (20pt, Arial) &gt; use ‘enter’, then ‘tab’ to create level 2 and 3 sub-bullet lists. </a:t>
            </a:r>
          </a:p>
          <a:p>
            <a:pPr lvl="1"/>
            <a:r>
              <a:rPr lang="en-AU" dirty="0"/>
              <a:t>Level 2 bullet list (16pt, Arial)</a:t>
            </a:r>
          </a:p>
          <a:p>
            <a:pPr lvl="2"/>
            <a:r>
              <a:rPr lang="en-AU" dirty="0"/>
              <a:t>Level 3 bullet list (14pt, Arial)</a:t>
            </a:r>
          </a:p>
          <a:p>
            <a:endParaRPr lang="en-AU" dirty="0"/>
          </a:p>
          <a:p>
            <a:endParaRPr lang="en-AU"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6246" y="6319350"/>
            <a:ext cx="1262009" cy="367200"/>
          </a:xfrm>
          <a:prstGeom prst="rect">
            <a:avLst/>
          </a:prstGeom>
        </p:spPr>
      </p:pic>
      <p:sp>
        <p:nvSpPr>
          <p:cNvPr id="10" name="Text Placeholder 17">
            <a:extLst>
              <a:ext uri="{FF2B5EF4-FFF2-40B4-BE49-F238E27FC236}">
                <a16:creationId xmlns:a16="http://schemas.microsoft.com/office/drawing/2014/main" id="{466839EE-A660-4E54-AD29-483FC9EA9A24}"/>
              </a:ext>
            </a:extLst>
          </p:cNvPr>
          <p:cNvSpPr>
            <a:spLocks noGrp="1"/>
          </p:cNvSpPr>
          <p:nvPr>
            <p:ph type="body" sz="quarter" idx="19" hasCustomPrompt="1"/>
          </p:nvPr>
        </p:nvSpPr>
        <p:spPr>
          <a:xfrm>
            <a:off x="306361" y="2131370"/>
            <a:ext cx="7451725" cy="1729430"/>
          </a:xfrm>
          <a:prstGeom prst="rect">
            <a:avLst/>
          </a:prstGeom>
        </p:spPr>
        <p:txBody>
          <a:bodyPr/>
          <a:lstStyle>
            <a:lvl1pPr marL="342900" indent="-342900">
              <a:buFont typeface="Arial" panose="020B0604020202020204" pitchFamily="34" charset="0"/>
              <a:buChar char="•"/>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1400">
                <a:latin typeface="Arial" panose="020B0604020202020204" pitchFamily="34" charset="0"/>
                <a:cs typeface="Arial" panose="020B0604020202020204" pitchFamily="34" charset="0"/>
              </a:defRPr>
            </a:lvl3pPr>
          </a:lstStyle>
          <a:p>
            <a:r>
              <a:rPr lang="en-AU" dirty="0"/>
              <a:t>Body copy (20pt, Arial) </a:t>
            </a:r>
          </a:p>
          <a:p>
            <a:r>
              <a:rPr lang="en-AU" dirty="0"/>
              <a:t>Level 1 bullet list (20pt, Arial)</a:t>
            </a:r>
          </a:p>
          <a:p>
            <a:pPr lvl="1"/>
            <a:r>
              <a:rPr lang="en-AU" dirty="0"/>
              <a:t>Level 2 bullet list (16pt, Arial)</a:t>
            </a:r>
          </a:p>
          <a:p>
            <a:pPr lvl="2"/>
            <a:r>
              <a:rPr lang="en-AU" dirty="0"/>
              <a:t>Level 3 bullet list (14pt, Arial)</a:t>
            </a:r>
          </a:p>
          <a:p>
            <a:endParaRPr lang="en-AU" dirty="0"/>
          </a:p>
        </p:txBody>
      </p:sp>
    </p:spTree>
    <p:extLst>
      <p:ext uri="{BB962C8B-B14F-4D97-AF65-F5344CB8AC3E}">
        <p14:creationId xmlns:p14="http://schemas.microsoft.com/office/powerpoint/2010/main" val="4118594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py with subheadings_blue">
    <p:spTree>
      <p:nvGrpSpPr>
        <p:cNvPr id="1" name=""/>
        <p:cNvGrpSpPr/>
        <p:nvPr/>
      </p:nvGrpSpPr>
      <p:grpSpPr>
        <a:xfrm>
          <a:off x="0" y="0"/>
          <a:ext cx="0" cy="0"/>
          <a:chOff x="0" y="0"/>
          <a:chExt cx="0" cy="0"/>
        </a:xfrm>
      </p:grpSpPr>
      <p:sp>
        <p:nvSpPr>
          <p:cNvPr id="17" name="Freeform 16"/>
          <p:cNvSpPr/>
          <p:nvPr userDrawn="1"/>
        </p:nvSpPr>
        <p:spPr>
          <a:xfrm>
            <a:off x="9253537" y="0"/>
            <a:ext cx="2947172" cy="6853646"/>
          </a:xfrm>
          <a:custGeom>
            <a:avLst/>
            <a:gdLst>
              <a:gd name="connsiteX0" fmla="*/ 0 w 3753395"/>
              <a:gd name="connsiteY0" fmla="*/ 0 h 6853646"/>
              <a:gd name="connsiteX1" fmla="*/ 0 w 3753395"/>
              <a:gd name="connsiteY1" fmla="*/ 69669 h 6853646"/>
              <a:gd name="connsiteX2" fmla="*/ 1463040 w 3753395"/>
              <a:gd name="connsiteY2" fmla="*/ 6853646 h 6853646"/>
              <a:gd name="connsiteX3" fmla="*/ 3744686 w 3753395"/>
              <a:gd name="connsiteY3" fmla="*/ 6844937 h 6853646"/>
              <a:gd name="connsiteX4" fmla="*/ 3753395 w 3753395"/>
              <a:gd name="connsiteY4" fmla="*/ 0 h 6853646"/>
              <a:gd name="connsiteX5" fmla="*/ 0 w 3753395"/>
              <a:gd name="connsiteY5" fmla="*/ 0 h 6853646"/>
              <a:gd name="connsiteX0" fmla="*/ 0 w 3772445"/>
              <a:gd name="connsiteY0" fmla="*/ 0 h 6853646"/>
              <a:gd name="connsiteX1" fmla="*/ 19050 w 3772445"/>
              <a:gd name="connsiteY1" fmla="*/ 69669 h 6853646"/>
              <a:gd name="connsiteX2" fmla="*/ 1482090 w 3772445"/>
              <a:gd name="connsiteY2" fmla="*/ 6853646 h 6853646"/>
              <a:gd name="connsiteX3" fmla="*/ 3763736 w 3772445"/>
              <a:gd name="connsiteY3" fmla="*/ 6844937 h 6853646"/>
              <a:gd name="connsiteX4" fmla="*/ 3772445 w 3772445"/>
              <a:gd name="connsiteY4" fmla="*/ 0 h 6853646"/>
              <a:gd name="connsiteX5" fmla="*/ 0 w 3772445"/>
              <a:gd name="connsiteY5" fmla="*/ 0 h 685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2445" h="6853646">
                <a:moveTo>
                  <a:pt x="0" y="0"/>
                </a:moveTo>
                <a:lnTo>
                  <a:pt x="19050" y="69669"/>
                </a:lnTo>
                <a:lnTo>
                  <a:pt x="1482090" y="6853646"/>
                </a:lnTo>
                <a:lnTo>
                  <a:pt x="3763736" y="6844937"/>
                </a:lnTo>
                <a:lnTo>
                  <a:pt x="3772445" y="0"/>
                </a:lnTo>
                <a:lnTo>
                  <a:pt x="0" y="0"/>
                </a:lnTo>
                <a:close/>
              </a:path>
            </a:pathLst>
          </a:custGeom>
          <a:solidFill>
            <a:srgbClr val="006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0967" y="6298367"/>
            <a:ext cx="1267288" cy="368735"/>
          </a:xfrm>
          <a:prstGeom prst="rect">
            <a:avLst/>
          </a:prstGeom>
        </p:spPr>
      </p:pic>
      <p:sp>
        <p:nvSpPr>
          <p:cNvPr id="10" name="Text Placeholder 17">
            <a:extLst>
              <a:ext uri="{FF2B5EF4-FFF2-40B4-BE49-F238E27FC236}">
                <a16:creationId xmlns:a16="http://schemas.microsoft.com/office/drawing/2014/main" id="{119DE6AA-0BCF-43ED-9B93-485A1E6DA675}"/>
              </a:ext>
            </a:extLst>
          </p:cNvPr>
          <p:cNvSpPr>
            <a:spLocks noGrp="1"/>
          </p:cNvSpPr>
          <p:nvPr>
            <p:ph type="body" sz="quarter" idx="14" hasCustomPrompt="1"/>
          </p:nvPr>
        </p:nvSpPr>
        <p:spPr>
          <a:xfrm>
            <a:off x="306060" y="1729723"/>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11" name="Text Placeholder 17">
            <a:extLst>
              <a:ext uri="{FF2B5EF4-FFF2-40B4-BE49-F238E27FC236}">
                <a16:creationId xmlns:a16="http://schemas.microsoft.com/office/drawing/2014/main" id="{A7184EA4-0CE3-477E-BCBE-1058D62AB5F7}"/>
              </a:ext>
            </a:extLst>
          </p:cNvPr>
          <p:cNvSpPr>
            <a:spLocks noGrp="1"/>
          </p:cNvSpPr>
          <p:nvPr>
            <p:ph type="body" sz="quarter" idx="17" hasCustomPrompt="1"/>
          </p:nvPr>
        </p:nvSpPr>
        <p:spPr>
          <a:xfrm>
            <a:off x="300211" y="4111606"/>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2 (20PT, ARIAL NARROW, UPPER CASE)</a:t>
            </a:r>
          </a:p>
        </p:txBody>
      </p:sp>
      <p:sp>
        <p:nvSpPr>
          <p:cNvPr id="13" name="Text Placeholder 17">
            <a:extLst>
              <a:ext uri="{FF2B5EF4-FFF2-40B4-BE49-F238E27FC236}">
                <a16:creationId xmlns:a16="http://schemas.microsoft.com/office/drawing/2014/main" id="{9D07E0DE-CCF8-4C7E-83F9-601B50B1CF7E}"/>
              </a:ext>
            </a:extLst>
          </p:cNvPr>
          <p:cNvSpPr>
            <a:spLocks noGrp="1"/>
          </p:cNvSpPr>
          <p:nvPr>
            <p:ph type="body" sz="quarter" idx="18" hasCustomPrompt="1"/>
          </p:nvPr>
        </p:nvSpPr>
        <p:spPr>
          <a:xfrm>
            <a:off x="294362" y="4513254"/>
            <a:ext cx="7451725" cy="1729430"/>
          </a:xfrm>
          <a:prstGeom prst="rect">
            <a:avLst/>
          </a:prstGeom>
        </p:spPr>
        <p:txBody>
          <a:bodyPr/>
          <a:lstStyle>
            <a:lvl1pPr marL="342900" indent="-342900">
              <a:buFont typeface="Arial" panose="020B0604020202020204" pitchFamily="34" charset="0"/>
              <a:buChar char="•"/>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1400">
                <a:latin typeface="Arial" panose="020B0604020202020204" pitchFamily="34" charset="0"/>
                <a:cs typeface="Arial" panose="020B0604020202020204" pitchFamily="34" charset="0"/>
              </a:defRPr>
            </a:lvl3pPr>
          </a:lstStyle>
          <a:p>
            <a:r>
              <a:rPr lang="en-AU" dirty="0"/>
              <a:t>Level 1 bullet list (20pt, Arial) &gt; use ‘enter’, then ‘tab’ to create level 2 and 3 sub-bullet lists. </a:t>
            </a:r>
          </a:p>
          <a:p>
            <a:pPr lvl="1"/>
            <a:r>
              <a:rPr lang="en-AU" dirty="0"/>
              <a:t>Level 2 bullet list (16pt, Arial)</a:t>
            </a:r>
          </a:p>
          <a:p>
            <a:pPr lvl="2"/>
            <a:r>
              <a:rPr lang="en-AU" dirty="0"/>
              <a:t>Level 3 bullet list (14pt, Arial)</a:t>
            </a:r>
          </a:p>
          <a:p>
            <a:endParaRPr lang="en-AU" dirty="0"/>
          </a:p>
          <a:p>
            <a:endParaRPr lang="en-AU" dirty="0"/>
          </a:p>
        </p:txBody>
      </p:sp>
      <p:sp>
        <p:nvSpPr>
          <p:cNvPr id="14" name="Text Placeholder 17">
            <a:extLst>
              <a:ext uri="{FF2B5EF4-FFF2-40B4-BE49-F238E27FC236}">
                <a16:creationId xmlns:a16="http://schemas.microsoft.com/office/drawing/2014/main" id="{7017B2EC-6CC6-46B0-A700-31BC918FDD36}"/>
              </a:ext>
            </a:extLst>
          </p:cNvPr>
          <p:cNvSpPr>
            <a:spLocks noGrp="1"/>
          </p:cNvSpPr>
          <p:nvPr>
            <p:ph type="body" sz="quarter" idx="19" hasCustomPrompt="1"/>
          </p:nvPr>
        </p:nvSpPr>
        <p:spPr>
          <a:xfrm>
            <a:off x="306361" y="2131370"/>
            <a:ext cx="7451725" cy="1729430"/>
          </a:xfrm>
          <a:prstGeom prst="rect">
            <a:avLst/>
          </a:prstGeom>
        </p:spPr>
        <p:txBody>
          <a:bodyPr/>
          <a:lstStyle>
            <a:lvl1pPr marL="342900" indent="-342900">
              <a:buFont typeface="Arial" panose="020B0604020202020204" pitchFamily="34" charset="0"/>
              <a:buChar char="•"/>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1400">
                <a:latin typeface="Arial" panose="020B0604020202020204" pitchFamily="34" charset="0"/>
                <a:cs typeface="Arial" panose="020B0604020202020204" pitchFamily="34" charset="0"/>
              </a:defRPr>
            </a:lvl3pPr>
          </a:lstStyle>
          <a:p>
            <a:r>
              <a:rPr lang="en-AU" dirty="0"/>
              <a:t>Body copy (20pt, Arial) </a:t>
            </a:r>
          </a:p>
          <a:p>
            <a:r>
              <a:rPr lang="en-AU" dirty="0"/>
              <a:t>Level 1 bullet list (20pt, Arial)</a:t>
            </a:r>
          </a:p>
          <a:p>
            <a:pPr lvl="1"/>
            <a:r>
              <a:rPr lang="en-AU" dirty="0"/>
              <a:t>Level 2 bullet list (16pt, Arial)</a:t>
            </a:r>
          </a:p>
          <a:p>
            <a:pPr lvl="2"/>
            <a:r>
              <a:rPr lang="en-AU" dirty="0"/>
              <a:t>Level 3 bullet list (14pt, Arial)</a:t>
            </a:r>
          </a:p>
          <a:p>
            <a:endParaRPr lang="en-AU" dirty="0"/>
          </a:p>
        </p:txBody>
      </p:sp>
    </p:spTree>
    <p:extLst>
      <p:ext uri="{BB962C8B-B14F-4D97-AF65-F5344CB8AC3E}">
        <p14:creationId xmlns:p14="http://schemas.microsoft.com/office/powerpoint/2010/main" val="2193092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ed list with texture">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3" name="Rectangle 2"/>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25" name="Text Placeholder 17"/>
          <p:cNvSpPr>
            <a:spLocks noGrp="1"/>
          </p:cNvSpPr>
          <p:nvPr>
            <p:ph type="body" sz="quarter" idx="14" hasCustomPrompt="1"/>
          </p:nvPr>
        </p:nvSpPr>
        <p:spPr>
          <a:xfrm>
            <a:off x="306060" y="1729723"/>
            <a:ext cx="7451725" cy="401647"/>
          </a:xfrm>
          <a:prstGeom prst="rect">
            <a:avLst/>
          </a:prstGeom>
        </p:spPr>
        <p:txBody>
          <a:bodyPr/>
          <a:lstStyle>
            <a:lvl1pPr>
              <a:defRPr sz="2000" b="1" baseline="0">
                <a:solidFill>
                  <a:schemeClr val="tx1"/>
                </a:solidFill>
              </a:defRPr>
            </a:lvl1pPr>
          </a:lstStyle>
          <a:p>
            <a:r>
              <a:rPr lang="en-AU" dirty="0"/>
              <a:t>INTRO HEADING 1 (20PT, ARIAL NARROW, UPPER CASE)</a:t>
            </a:r>
          </a:p>
        </p:txBody>
      </p:sp>
      <p:sp>
        <p:nvSpPr>
          <p:cNvPr id="26" name="Text Placeholder 17"/>
          <p:cNvSpPr>
            <a:spLocks noGrp="1"/>
          </p:cNvSpPr>
          <p:nvPr>
            <p:ph type="body" sz="quarter" idx="16" hasCustomPrompt="1"/>
          </p:nvPr>
        </p:nvSpPr>
        <p:spPr>
          <a:xfrm>
            <a:off x="300211" y="2131371"/>
            <a:ext cx="7451725" cy="1729430"/>
          </a:xfrm>
          <a:prstGeom prst="rect">
            <a:avLst/>
          </a:prstGeom>
        </p:spPr>
        <p:txBody>
          <a:bodyPr/>
          <a:lstStyle>
            <a:lvl1pPr marL="342900" indent="-342900">
              <a:buFont typeface="Arial" panose="020B0604020202020204" pitchFamily="34" charset="0"/>
              <a:buChar char="•"/>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vl2pPr>
            <a:lvl3pPr marL="1143000" indent="-228600">
              <a:buFont typeface="Wingdings" panose="05000000000000000000" pitchFamily="2" charset="2"/>
              <a:buChar char="§"/>
              <a:defRPr sz="1400"/>
            </a:lvl3pPr>
          </a:lstStyle>
          <a:p>
            <a:r>
              <a:rPr lang="en-AU" dirty="0"/>
              <a:t>Bullet list, one column (20pt, Arial)</a:t>
            </a:r>
          </a:p>
          <a:p>
            <a:pPr lvl="1"/>
            <a:r>
              <a:rPr lang="en-AU" dirty="0"/>
              <a:t>Level 2 bullet list (16pt, Arial)</a:t>
            </a:r>
          </a:p>
          <a:p>
            <a:pPr lvl="2"/>
            <a:r>
              <a:rPr lang="en-AU" dirty="0"/>
              <a:t>Level 3 bullet list (14pt, Arial)</a:t>
            </a:r>
          </a:p>
          <a:p>
            <a:endParaRPr lang="en-AU" dirty="0"/>
          </a:p>
          <a:p>
            <a:endParaRPr lang="en-AU" dirty="0"/>
          </a:p>
          <a:p>
            <a:endParaRPr lang="en-AU" dirty="0"/>
          </a:p>
        </p:txBody>
      </p:sp>
      <p:sp>
        <p:nvSpPr>
          <p:cNvPr id="27" name="Text Placeholder 17"/>
          <p:cNvSpPr>
            <a:spLocks noGrp="1"/>
          </p:cNvSpPr>
          <p:nvPr>
            <p:ph type="body" sz="quarter" idx="17" hasCustomPrompt="1"/>
          </p:nvPr>
        </p:nvSpPr>
        <p:spPr>
          <a:xfrm>
            <a:off x="300211" y="4111606"/>
            <a:ext cx="7451725" cy="401647"/>
          </a:xfrm>
          <a:prstGeom prst="rect">
            <a:avLst/>
          </a:prstGeom>
        </p:spPr>
        <p:txBody>
          <a:bodyPr/>
          <a:lstStyle>
            <a:lvl1pPr>
              <a:defRPr sz="2000" b="1" baseline="0">
                <a:solidFill>
                  <a:schemeClr val="tx1"/>
                </a:solidFill>
              </a:defRPr>
            </a:lvl1pPr>
          </a:lstStyle>
          <a:p>
            <a:r>
              <a:rPr lang="en-AU" dirty="0"/>
              <a:t>INTRO HEADING 2 (20PT, ARIAL NARROW, UPPER CASE)</a:t>
            </a:r>
          </a:p>
        </p:txBody>
      </p:sp>
      <p:sp>
        <p:nvSpPr>
          <p:cNvPr id="28" name="Text Placeholder 17"/>
          <p:cNvSpPr>
            <a:spLocks noGrp="1"/>
          </p:cNvSpPr>
          <p:nvPr>
            <p:ph type="body" sz="quarter" idx="18" hasCustomPrompt="1"/>
          </p:nvPr>
        </p:nvSpPr>
        <p:spPr>
          <a:xfrm>
            <a:off x="294362" y="4513254"/>
            <a:ext cx="7451725" cy="1729430"/>
          </a:xfrm>
          <a:prstGeom prst="rect">
            <a:avLst/>
          </a:prstGeom>
        </p:spPr>
        <p:txBody>
          <a:bodyPr numCol="2"/>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vl2pPr>
            <a:lvl3pPr marL="1143000" indent="-228600">
              <a:buFont typeface="Wingdings" panose="05000000000000000000" pitchFamily="2" charset="2"/>
              <a:buChar char="§"/>
              <a:defRPr sz="1400"/>
            </a:lvl3pPr>
          </a:lstStyle>
          <a:p>
            <a:r>
              <a:rPr lang="en-AU" dirty="0"/>
              <a:t>Bullet list, two column (20pt, Arial) </a:t>
            </a:r>
          </a:p>
          <a:p>
            <a:pPr lvl="1"/>
            <a:r>
              <a:rPr lang="en-AU" dirty="0"/>
              <a:t>Level 2 bullet list (16pt, Arial)</a:t>
            </a:r>
          </a:p>
          <a:p>
            <a:pPr lvl="2"/>
            <a:r>
              <a:rPr lang="en-AU" dirty="0"/>
              <a:t>Level 3 bullet list (14pt, Arial)</a:t>
            </a:r>
          </a:p>
          <a:p>
            <a:endParaRPr lang="en-AU" dirty="0"/>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AU" dirty="0"/>
              <a:t>Bullet list, two column (20pt, Arial) </a:t>
            </a:r>
          </a:p>
          <a:p>
            <a:endParaRPr lang="en-AU" dirty="0"/>
          </a:p>
        </p:txBody>
      </p:sp>
      <p:sp>
        <p:nvSpPr>
          <p:cNvPr id="29" name="Freeform 28"/>
          <p:cNvSpPr/>
          <p:nvPr userDrawn="1"/>
        </p:nvSpPr>
        <p:spPr>
          <a:xfrm>
            <a:off x="9253537" y="0"/>
            <a:ext cx="2947172" cy="6853646"/>
          </a:xfrm>
          <a:custGeom>
            <a:avLst/>
            <a:gdLst>
              <a:gd name="connsiteX0" fmla="*/ 0 w 3753395"/>
              <a:gd name="connsiteY0" fmla="*/ 0 h 6853646"/>
              <a:gd name="connsiteX1" fmla="*/ 0 w 3753395"/>
              <a:gd name="connsiteY1" fmla="*/ 69669 h 6853646"/>
              <a:gd name="connsiteX2" fmla="*/ 1463040 w 3753395"/>
              <a:gd name="connsiteY2" fmla="*/ 6853646 h 6853646"/>
              <a:gd name="connsiteX3" fmla="*/ 3744686 w 3753395"/>
              <a:gd name="connsiteY3" fmla="*/ 6844937 h 6853646"/>
              <a:gd name="connsiteX4" fmla="*/ 3753395 w 3753395"/>
              <a:gd name="connsiteY4" fmla="*/ 0 h 6853646"/>
              <a:gd name="connsiteX5" fmla="*/ 0 w 3753395"/>
              <a:gd name="connsiteY5" fmla="*/ 0 h 6853646"/>
              <a:gd name="connsiteX0" fmla="*/ 0 w 3772445"/>
              <a:gd name="connsiteY0" fmla="*/ 0 h 6853646"/>
              <a:gd name="connsiteX1" fmla="*/ 19050 w 3772445"/>
              <a:gd name="connsiteY1" fmla="*/ 69669 h 6853646"/>
              <a:gd name="connsiteX2" fmla="*/ 1482090 w 3772445"/>
              <a:gd name="connsiteY2" fmla="*/ 6853646 h 6853646"/>
              <a:gd name="connsiteX3" fmla="*/ 3763736 w 3772445"/>
              <a:gd name="connsiteY3" fmla="*/ 6844937 h 6853646"/>
              <a:gd name="connsiteX4" fmla="*/ 3772445 w 3772445"/>
              <a:gd name="connsiteY4" fmla="*/ 0 h 6853646"/>
              <a:gd name="connsiteX5" fmla="*/ 0 w 3772445"/>
              <a:gd name="connsiteY5" fmla="*/ 0 h 685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2445" h="6853646">
                <a:moveTo>
                  <a:pt x="0" y="0"/>
                </a:moveTo>
                <a:lnTo>
                  <a:pt x="19050" y="69669"/>
                </a:lnTo>
                <a:lnTo>
                  <a:pt x="1482090" y="6853646"/>
                </a:lnTo>
                <a:lnTo>
                  <a:pt x="3763736" y="6844937"/>
                </a:lnTo>
                <a:lnTo>
                  <a:pt x="3772445" y="0"/>
                </a:lnTo>
                <a:lnTo>
                  <a:pt x="0" y="0"/>
                </a:lnTo>
                <a:close/>
              </a:path>
            </a:pathLst>
          </a:custGeom>
          <a:blipFill dpi="0" rotWithShape="1">
            <a:blip r:embed="rId3"/>
            <a:srcRect/>
            <a:tile tx="1270000" ty="0" sx="80000" sy="8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0967" y="6298367"/>
            <a:ext cx="1267288" cy="368735"/>
          </a:xfrm>
          <a:prstGeom prst="rect">
            <a:avLst/>
          </a:prstGeom>
        </p:spPr>
      </p:pic>
    </p:spTree>
    <p:extLst>
      <p:ext uri="{BB962C8B-B14F-4D97-AF65-F5344CB8AC3E}">
        <p14:creationId xmlns:p14="http://schemas.microsoft.com/office/powerpoint/2010/main" val="3596422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py with two images">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18" name="Text Placeholder 17"/>
          <p:cNvSpPr>
            <a:spLocks noGrp="1"/>
          </p:cNvSpPr>
          <p:nvPr>
            <p:ph type="body" sz="quarter" idx="11" hasCustomPrompt="1"/>
          </p:nvPr>
        </p:nvSpPr>
        <p:spPr>
          <a:xfrm>
            <a:off x="306060" y="1046138"/>
            <a:ext cx="7451725" cy="466468"/>
          </a:xfrm>
          <a:prstGeom prst="rect">
            <a:avLst/>
          </a:prstGeom>
        </p:spPr>
        <p:txBody>
          <a:bodyPr/>
          <a:lstStyle>
            <a:lvl1pPr>
              <a:defRPr sz="2400">
                <a:solidFill>
                  <a:schemeClr val="tx1"/>
                </a:solidFill>
              </a:defRPr>
            </a:lvl1pPr>
          </a:lstStyle>
          <a:p>
            <a:r>
              <a:rPr lang="en-AU" dirty="0"/>
              <a:t>SUB HEADING (24PT, UPPER CASE)</a:t>
            </a:r>
            <a:endParaRPr lang="en-US" dirty="0"/>
          </a:p>
        </p:txBody>
      </p:sp>
      <p:sp>
        <p:nvSpPr>
          <p:cNvPr id="19" name="Text Placeholder 22"/>
          <p:cNvSpPr>
            <a:spLocks noGrp="1"/>
          </p:cNvSpPr>
          <p:nvPr>
            <p:ph type="body" sz="quarter" idx="13" hasCustomPrompt="1"/>
          </p:nvPr>
        </p:nvSpPr>
        <p:spPr>
          <a:xfrm>
            <a:off x="306060" y="359998"/>
            <a:ext cx="7452026" cy="736956"/>
          </a:xfrm>
          <a:prstGeom prst="rect">
            <a:avLst/>
          </a:prstGeom>
        </p:spPr>
        <p:txBody>
          <a:bodyPr/>
          <a:lstStyle>
            <a:lvl1pPr>
              <a:defRPr sz="4200" b="1" baseline="0">
                <a:solidFill>
                  <a:schemeClr val="tx1"/>
                </a:solidFill>
              </a:defRPr>
            </a:lvl1pPr>
          </a:lstStyle>
          <a:p>
            <a:pPr lvl="0"/>
            <a:r>
              <a:rPr lang="en-US" dirty="0"/>
              <a:t>HEADING (42PT, UPPER CASE)</a:t>
            </a:r>
          </a:p>
        </p:txBody>
      </p:sp>
      <p:sp>
        <p:nvSpPr>
          <p:cNvPr id="23" name="Text Placeholder 17"/>
          <p:cNvSpPr>
            <a:spLocks noGrp="1"/>
          </p:cNvSpPr>
          <p:nvPr>
            <p:ph type="body" sz="quarter" idx="14" hasCustomPrompt="1"/>
          </p:nvPr>
        </p:nvSpPr>
        <p:spPr>
          <a:xfrm>
            <a:off x="306060" y="1763411"/>
            <a:ext cx="7451725" cy="401647"/>
          </a:xfrm>
          <a:prstGeom prst="rect">
            <a:avLst/>
          </a:prstGeom>
        </p:spPr>
        <p:txBody>
          <a:bodyPr/>
          <a:lstStyle>
            <a:lvl1pPr>
              <a:defRPr sz="2000" b="1" baseline="0">
                <a:solidFill>
                  <a:schemeClr val="tx1"/>
                </a:solidFill>
              </a:defRPr>
            </a:lvl1pPr>
          </a:lstStyle>
          <a:p>
            <a:r>
              <a:rPr lang="en-AU" dirty="0"/>
              <a:t>INTRO HEADING (20PT, ARIAL NARROW, UPPER CASE)</a:t>
            </a:r>
          </a:p>
        </p:txBody>
      </p:sp>
      <p:sp>
        <p:nvSpPr>
          <p:cNvPr id="24" name="Text Placeholder 17"/>
          <p:cNvSpPr>
            <a:spLocks noGrp="1"/>
          </p:cNvSpPr>
          <p:nvPr>
            <p:ph type="body" sz="quarter" idx="16" hasCustomPrompt="1"/>
          </p:nvPr>
        </p:nvSpPr>
        <p:spPr>
          <a:xfrm>
            <a:off x="300212" y="2131371"/>
            <a:ext cx="4352700" cy="3976132"/>
          </a:xfrm>
          <a:prstGeom prst="rect">
            <a:avLst/>
          </a:prstGeom>
        </p:spPr>
        <p:txBody>
          <a:bodyPr/>
          <a:lstStyle>
            <a:lvl1pPr marL="342900" indent="-342900">
              <a:buFont typeface="Arial" panose="020B0604020202020204" pitchFamily="34" charset="0"/>
              <a:buChar char="•"/>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vl2pPr>
            <a:lvl3pPr marL="1143000" indent="-228600">
              <a:buFont typeface="Wingdings" panose="05000000000000000000" pitchFamily="2" charset="2"/>
              <a:buChar char="§"/>
              <a:defRPr sz="1400"/>
            </a:lvl3pPr>
          </a:lstStyle>
          <a:p>
            <a:r>
              <a:rPr lang="en-AU" dirty="0"/>
              <a:t>Body copy (20pt, Arial) </a:t>
            </a:r>
          </a:p>
          <a:p>
            <a:r>
              <a:rPr lang="en-AU" dirty="0"/>
              <a:t>Level 1 bullet list (20pt, Arial)</a:t>
            </a:r>
          </a:p>
          <a:p>
            <a:pPr lvl="1"/>
            <a:r>
              <a:rPr lang="en-AU" dirty="0"/>
              <a:t>Level 2 bullet list (16pt, Arial)</a:t>
            </a:r>
          </a:p>
          <a:p>
            <a:pPr lvl="2"/>
            <a:r>
              <a:rPr lang="en-AU" dirty="0"/>
              <a:t>Level 3 bullet list (14pt, Arial)</a:t>
            </a:r>
          </a:p>
          <a:p>
            <a:endParaRPr lang="en-AU" dirty="0"/>
          </a:p>
          <a:p>
            <a:endParaRPr lang="en-AU" dirty="0"/>
          </a:p>
        </p:txBody>
      </p:sp>
      <p:pic>
        <p:nvPicPr>
          <p:cNvPr id="30" name="Picture 2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42459" y="6329169"/>
            <a:ext cx="1262009" cy="367200"/>
          </a:xfrm>
          <a:prstGeom prst="rect">
            <a:avLst/>
          </a:prstGeom>
        </p:spPr>
      </p:pic>
      <p:sp>
        <p:nvSpPr>
          <p:cNvPr id="25" name="Picture Placeholder 17"/>
          <p:cNvSpPr>
            <a:spLocks noGrp="1"/>
          </p:cNvSpPr>
          <p:nvPr>
            <p:ph type="pic" sz="quarter" idx="17"/>
          </p:nvPr>
        </p:nvSpPr>
        <p:spPr>
          <a:xfrm>
            <a:off x="7380288" y="2520000"/>
            <a:ext cx="4027879" cy="2267900"/>
          </a:xfrm>
          <a:prstGeom prst="rect">
            <a:avLst/>
          </a:prstGeom>
          <a:blipFill dpi="0" rotWithShape="1">
            <a:blip r:embed="rId4"/>
            <a:srcRect/>
            <a:tile tx="0" ty="0" sx="40000" sy="40000" flip="none" algn="ctr"/>
          </a:blipFill>
        </p:spPr>
        <p:txBody>
          <a:bodyPr/>
          <a:lstStyle/>
          <a:p>
            <a:endParaRPr lang="en-AU" dirty="0"/>
          </a:p>
        </p:txBody>
      </p:sp>
      <p:sp>
        <p:nvSpPr>
          <p:cNvPr id="26" name="Picture Placeholder 19"/>
          <p:cNvSpPr>
            <a:spLocks noGrp="1"/>
          </p:cNvSpPr>
          <p:nvPr>
            <p:ph type="pic" sz="quarter" idx="18"/>
          </p:nvPr>
        </p:nvSpPr>
        <p:spPr>
          <a:xfrm>
            <a:off x="4960507" y="2519363"/>
            <a:ext cx="2281237" cy="2268537"/>
          </a:xfrm>
          <a:prstGeom prst="rect">
            <a:avLst/>
          </a:prstGeom>
          <a:blipFill dpi="0" rotWithShape="1">
            <a:blip r:embed="rId5"/>
            <a:srcRect/>
            <a:tile tx="0" ty="0" sx="40000" sy="40000" flip="none" algn="b"/>
          </a:blipFill>
        </p:spPr>
        <p:txBody>
          <a:bodyPr/>
          <a:lstStyle/>
          <a:p>
            <a:endParaRPr lang="en-AU" dirty="0"/>
          </a:p>
        </p:txBody>
      </p:sp>
    </p:spTree>
    <p:extLst>
      <p:ext uri="{BB962C8B-B14F-4D97-AF65-F5344CB8AC3E}">
        <p14:creationId xmlns:p14="http://schemas.microsoft.com/office/powerpoint/2010/main" val="1831641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slide image with caption">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a:xfrm>
            <a:off x="0" y="-8466"/>
            <a:ext cx="10371666" cy="6866466"/>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9228667 w 12192000"/>
              <a:gd name="connsiteY1" fmla="*/ 8467 h 6858000"/>
              <a:gd name="connsiteX2" fmla="*/ 12192000 w 12192000"/>
              <a:gd name="connsiteY2" fmla="*/ 6858000 h 6858000"/>
              <a:gd name="connsiteX3" fmla="*/ 0 w 12192000"/>
              <a:gd name="connsiteY3" fmla="*/ 6858000 h 6858000"/>
              <a:gd name="connsiteX4" fmla="*/ 0 w 12192000"/>
              <a:gd name="connsiteY4" fmla="*/ 0 h 6858000"/>
              <a:gd name="connsiteX0" fmla="*/ 0 w 10498666"/>
              <a:gd name="connsiteY0" fmla="*/ 0 h 6858000"/>
              <a:gd name="connsiteX1" fmla="*/ 9228667 w 10498666"/>
              <a:gd name="connsiteY1" fmla="*/ 8467 h 6858000"/>
              <a:gd name="connsiteX2" fmla="*/ 10498666 w 10498666"/>
              <a:gd name="connsiteY2" fmla="*/ 6858000 h 6858000"/>
              <a:gd name="connsiteX3" fmla="*/ 0 w 10498666"/>
              <a:gd name="connsiteY3" fmla="*/ 6858000 h 6858000"/>
              <a:gd name="connsiteX4" fmla="*/ 0 w 10498666"/>
              <a:gd name="connsiteY4" fmla="*/ 0 h 6858000"/>
              <a:gd name="connsiteX0" fmla="*/ 0 w 10498666"/>
              <a:gd name="connsiteY0" fmla="*/ 8466 h 6866466"/>
              <a:gd name="connsiteX1" fmla="*/ 9245601 w 10498666"/>
              <a:gd name="connsiteY1" fmla="*/ 0 h 6866466"/>
              <a:gd name="connsiteX2" fmla="*/ 10498666 w 10498666"/>
              <a:gd name="connsiteY2" fmla="*/ 6866466 h 6866466"/>
              <a:gd name="connsiteX3" fmla="*/ 0 w 10498666"/>
              <a:gd name="connsiteY3" fmla="*/ 6866466 h 6866466"/>
              <a:gd name="connsiteX4" fmla="*/ 0 w 10498666"/>
              <a:gd name="connsiteY4" fmla="*/ 8466 h 6866466"/>
              <a:gd name="connsiteX0" fmla="*/ 0 w 10371666"/>
              <a:gd name="connsiteY0" fmla="*/ 8466 h 6866466"/>
              <a:gd name="connsiteX1" fmla="*/ 9245601 w 10371666"/>
              <a:gd name="connsiteY1" fmla="*/ 0 h 6866466"/>
              <a:gd name="connsiteX2" fmla="*/ 10371666 w 10371666"/>
              <a:gd name="connsiteY2" fmla="*/ 6849533 h 6866466"/>
              <a:gd name="connsiteX3" fmla="*/ 0 w 10371666"/>
              <a:gd name="connsiteY3" fmla="*/ 6866466 h 6866466"/>
              <a:gd name="connsiteX4" fmla="*/ 0 w 10371666"/>
              <a:gd name="connsiteY4" fmla="*/ 8466 h 6866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1666" h="6866466">
                <a:moveTo>
                  <a:pt x="0" y="8466"/>
                </a:moveTo>
                <a:lnTo>
                  <a:pt x="9245601" y="0"/>
                </a:lnTo>
                <a:lnTo>
                  <a:pt x="10371666" y="6849533"/>
                </a:lnTo>
                <a:lnTo>
                  <a:pt x="0" y="6866466"/>
                </a:lnTo>
                <a:lnTo>
                  <a:pt x="0" y="8466"/>
                </a:lnTo>
                <a:close/>
              </a:path>
            </a:pathLst>
          </a:custGeom>
          <a:blipFill dpi="0" rotWithShape="1">
            <a:blip r:embed="rId2"/>
            <a:srcRect/>
            <a:tile tx="0" ty="0" sx="100000" sy="100000" flip="none" algn="b"/>
          </a:blipFill>
        </p:spPr>
        <p:txBody>
          <a:bodyPr/>
          <a:lstStyle/>
          <a:p>
            <a:endParaRPr lang="en-AU" dirty="0"/>
          </a:p>
        </p:txBody>
      </p:sp>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13" name="Text Placeholder 17"/>
          <p:cNvSpPr>
            <a:spLocks noGrp="1"/>
          </p:cNvSpPr>
          <p:nvPr>
            <p:ph type="body" sz="quarter" idx="14" hasCustomPrompt="1"/>
          </p:nvPr>
        </p:nvSpPr>
        <p:spPr>
          <a:xfrm>
            <a:off x="9689170" y="332573"/>
            <a:ext cx="2309631" cy="1302845"/>
          </a:xfrm>
          <a:prstGeom prst="rect">
            <a:avLst/>
          </a:prstGeom>
          <a:noFill/>
        </p:spPr>
        <p:txBody>
          <a:bodyPr/>
          <a:lstStyle>
            <a:lvl1pPr>
              <a:defRPr sz="2000" b="1" baseline="0">
                <a:solidFill>
                  <a:schemeClr val="tx1"/>
                </a:solidFill>
              </a:defRPr>
            </a:lvl1pPr>
          </a:lstStyle>
          <a:p>
            <a:r>
              <a:rPr lang="en-AU" dirty="0"/>
              <a:t>Image caption (title case)</a:t>
            </a:r>
          </a:p>
        </p:txBody>
      </p:sp>
      <p:pic>
        <p:nvPicPr>
          <p:cNvPr id="19" name="Picture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30328" y="6329169"/>
            <a:ext cx="1262009" cy="367200"/>
          </a:xfrm>
          <a:prstGeom prst="rect">
            <a:avLst/>
          </a:prstGeom>
        </p:spPr>
      </p:pic>
    </p:spTree>
    <p:extLst>
      <p:ext uri="{BB962C8B-B14F-4D97-AF65-F5344CB8AC3E}">
        <p14:creationId xmlns:p14="http://schemas.microsoft.com/office/powerpoint/2010/main" val="3764260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3193973"/>
      </p:ext>
    </p:extLst>
  </p:cSld>
  <p:clrMap bg1="lt1" tx1="dk1" bg2="lt2" tx2="dk2" accent1="accent1" accent2="accent2" accent3="accent3" accent4="accent4" accent5="accent5" accent6="accent6" hlink="hlink" folHlink="folHlink"/>
  <p:sldLayoutIdLst>
    <p:sldLayoutId id="2147483901" r:id="rId1"/>
    <p:sldLayoutId id="2147483931" r:id="rId2"/>
    <p:sldLayoutId id="2147483932" r:id="rId3"/>
    <p:sldLayoutId id="2147483933" r:id="rId4"/>
    <p:sldLayoutId id="2147483913" r:id="rId5"/>
    <p:sldLayoutId id="2147483934" r:id="rId6"/>
    <p:sldLayoutId id="2147483923" r:id="rId7"/>
    <p:sldLayoutId id="2147483919" r:id="rId8"/>
    <p:sldLayoutId id="2147483920" r:id="rId9"/>
    <p:sldLayoutId id="2147483918" r:id="rId10"/>
    <p:sldLayoutId id="2147483915" r:id="rId11"/>
    <p:sldLayoutId id="2147483935" r:id="rId12"/>
    <p:sldLayoutId id="2147483916" r:id="rId13"/>
    <p:sldLayoutId id="2147483921" r:id="rId14"/>
  </p:sldLayoutIdLst>
  <p:hf hdr="0" ftr="0" dt="0"/>
  <p:txStyles>
    <p:titleStyle>
      <a:lvl1pPr algn="l" defTabSz="914400" rtl="0" eaLnBrk="1" latinLnBrk="0" hangingPunct="1">
        <a:lnSpc>
          <a:spcPct val="90000"/>
        </a:lnSpc>
        <a:spcBef>
          <a:spcPct val="0"/>
        </a:spcBef>
        <a:buNone/>
        <a:defRPr sz="3400" b="1" i="0" kern="1200">
          <a:solidFill>
            <a:schemeClr val="bg1"/>
          </a:solidFill>
          <a:latin typeface="Arial Narrow" charset="0"/>
          <a:ea typeface="Arial Narrow" charset="0"/>
          <a:cs typeface="Arial Narrow" charset="0"/>
        </a:defRPr>
      </a:lvl1pPr>
    </p:titleStyle>
    <p:bodyStyle>
      <a:lvl1pPr marL="0" indent="0" algn="l" defTabSz="914400" rtl="0" eaLnBrk="1" latinLnBrk="0" hangingPunct="1">
        <a:lnSpc>
          <a:spcPct val="90000"/>
        </a:lnSpc>
        <a:spcBef>
          <a:spcPts val="1000"/>
        </a:spcBef>
        <a:buFont typeface="Arial"/>
        <a:buNone/>
        <a:defRPr sz="2200" kern="1200">
          <a:solidFill>
            <a:schemeClr val="bg1"/>
          </a:solidFill>
          <a:latin typeface="Arial Narrow" charset="0"/>
          <a:ea typeface="Arial Narrow" charset="0"/>
          <a:cs typeface="Arial Narrow"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57">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hyperlink" Target="https://effectivehealthcare.ahrq.gov/sites/default/files/pdf/atypical-antipsychotics-off-label-update_research.pdf" TargetMode="External"/><Relationship Id="rId3" Type="http://schemas.openxmlformats.org/officeDocument/2006/relationships/hyperlink" Target="https://agedcare.royalcommission.gov.au/sites/default/files/2019-12/background-paper-3.pdf" TargetMode="External"/><Relationship Id="rId7" Type="http://schemas.openxmlformats.org/officeDocument/2006/relationships/hyperlink" Target="https://agedcare.royalcommission.gov.au/publications/interim-report"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hyperlink" Target="https://www.agedcarequality.gov.au/resources/psychotropic-medications-used-australia-information-aged-care" TargetMode="External"/><Relationship Id="rId5" Type="http://schemas.openxmlformats.org/officeDocument/2006/relationships/hyperlink" Target="https://www.dementia.com.au/resource-hub/behaviour-management-a-guide-to-good-practice" TargetMode="External"/><Relationship Id="rId4" Type="http://schemas.openxmlformats.org/officeDocument/2006/relationships/hyperlink" Target="https://www.health.nsw.gov.au/mentalhealth/resources/Publications/assessment-mgmt-people-bpsd-2022.pdf" TargetMode="External"/><Relationship Id="rId9" Type="http://schemas.openxmlformats.org/officeDocument/2006/relationships/hyperlink" Target="https://dta.com.au/resources/optimising-medication-management-for-responsive-behaviour/"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D10DA638-B0D9-D1E0-AB0E-69EA7F9B4E0B}"/>
              </a:ext>
            </a:extLst>
          </p:cNvPr>
          <p:cNvSpPr>
            <a:spLocks noGrp="1"/>
          </p:cNvSpPr>
          <p:nvPr>
            <p:ph type="body" sz="quarter" idx="11"/>
          </p:nvPr>
        </p:nvSpPr>
        <p:spPr>
          <a:xfrm>
            <a:off x="379112" y="4720281"/>
            <a:ext cx="6012163" cy="924600"/>
          </a:xfrm>
        </p:spPr>
        <p:txBody>
          <a:bodyPr/>
          <a:lstStyle/>
          <a:p>
            <a:r>
              <a:rPr lang="en-AU" dirty="0"/>
              <a:t>Education Activity</a:t>
            </a:r>
          </a:p>
        </p:txBody>
      </p:sp>
      <p:sp>
        <p:nvSpPr>
          <p:cNvPr id="8" name="Text Placeholder 3">
            <a:extLst>
              <a:ext uri="{FF2B5EF4-FFF2-40B4-BE49-F238E27FC236}">
                <a16:creationId xmlns:a16="http://schemas.microsoft.com/office/drawing/2014/main" id="{085F4D5B-BE57-5BC4-E849-D058BA83E28E}"/>
              </a:ext>
            </a:extLst>
          </p:cNvPr>
          <p:cNvSpPr>
            <a:spLocks noGrp="1"/>
          </p:cNvSpPr>
          <p:nvPr>
            <p:ph type="body" sz="quarter" idx="13"/>
          </p:nvPr>
        </p:nvSpPr>
        <p:spPr>
          <a:xfrm>
            <a:off x="379112" y="1581062"/>
            <a:ext cx="7492446" cy="2572638"/>
          </a:xfrm>
        </p:spPr>
        <p:txBody>
          <a:bodyPr/>
          <a:lstStyle/>
          <a:p>
            <a:r>
              <a:rPr lang="en-AU" dirty="0"/>
              <a:t>Appropriate use of antipsychotics for changed behaviours in people living with dementia</a:t>
            </a:r>
          </a:p>
        </p:txBody>
      </p:sp>
      <p:sp>
        <p:nvSpPr>
          <p:cNvPr id="9" name="Text Placeholder 4">
            <a:extLst>
              <a:ext uri="{FF2B5EF4-FFF2-40B4-BE49-F238E27FC236}">
                <a16:creationId xmlns:a16="http://schemas.microsoft.com/office/drawing/2014/main" id="{0D18F641-45D4-63CA-D2DE-175EC8962E87}"/>
              </a:ext>
            </a:extLst>
          </p:cNvPr>
          <p:cNvSpPr>
            <a:spLocks noGrp="1"/>
          </p:cNvSpPr>
          <p:nvPr>
            <p:ph type="body" sz="quarter" idx="14"/>
          </p:nvPr>
        </p:nvSpPr>
        <p:spPr>
          <a:xfrm>
            <a:off x="378808" y="6054606"/>
            <a:ext cx="5649617" cy="409725"/>
          </a:xfrm>
        </p:spPr>
        <p:txBody>
          <a:bodyPr/>
          <a:lstStyle/>
          <a:p>
            <a:r>
              <a:rPr lang="en-AU" dirty="0"/>
              <a:t>Centre for Medicine Use and Safety (CMUS)</a:t>
            </a:r>
          </a:p>
        </p:txBody>
      </p:sp>
      <p:sp>
        <p:nvSpPr>
          <p:cNvPr id="2" name="Text Placeholder 1"/>
          <p:cNvSpPr>
            <a:spLocks noGrp="1"/>
          </p:cNvSpPr>
          <p:nvPr>
            <p:ph type="body" sz="quarter" idx="12"/>
          </p:nvPr>
        </p:nvSpPr>
        <p:spPr/>
        <p:txBody>
          <a:bodyPr/>
          <a:lstStyle/>
          <a:p>
            <a:endParaRPr lang="en-AU" dirty="0"/>
          </a:p>
        </p:txBody>
      </p:sp>
    </p:spTree>
    <p:extLst>
      <p:ext uri="{BB962C8B-B14F-4D97-AF65-F5344CB8AC3E}">
        <p14:creationId xmlns:p14="http://schemas.microsoft.com/office/powerpoint/2010/main" val="37903439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EC29D5A-A694-B446-6F96-6B15D78BEB37}"/>
              </a:ext>
            </a:extLst>
          </p:cNvPr>
          <p:cNvSpPr>
            <a:spLocks noGrp="1"/>
          </p:cNvSpPr>
          <p:nvPr>
            <p:ph type="body" sz="quarter" idx="13"/>
          </p:nvPr>
        </p:nvSpPr>
        <p:spPr/>
        <p:txBody>
          <a:bodyPr/>
          <a:lstStyle/>
          <a:p>
            <a:r>
              <a:rPr lang="en-US" dirty="0"/>
              <a:t>What is an antipsychotic?</a:t>
            </a:r>
          </a:p>
          <a:p>
            <a:endParaRPr lang="en-US" dirty="0"/>
          </a:p>
        </p:txBody>
      </p:sp>
      <p:sp>
        <p:nvSpPr>
          <p:cNvPr id="5" name="Text Placeholder 4">
            <a:extLst>
              <a:ext uri="{FF2B5EF4-FFF2-40B4-BE49-F238E27FC236}">
                <a16:creationId xmlns:a16="http://schemas.microsoft.com/office/drawing/2014/main" id="{E65F9060-196C-D00E-6D84-503A78B26B89}"/>
              </a:ext>
            </a:extLst>
          </p:cNvPr>
          <p:cNvSpPr>
            <a:spLocks noGrp="1"/>
          </p:cNvSpPr>
          <p:nvPr>
            <p:ph type="body" sz="quarter" idx="16"/>
          </p:nvPr>
        </p:nvSpPr>
        <p:spPr>
          <a:xfrm>
            <a:off x="300211" y="1449587"/>
            <a:ext cx="10815464" cy="5082103"/>
          </a:xfrm>
        </p:spPr>
        <p:txBody>
          <a:bodyPr/>
          <a:lstStyle/>
          <a:p>
            <a:r>
              <a:rPr lang="en-AU" dirty="0"/>
              <a:t>Antipsychotics are mainly used to treat psychosis and other psychotic disorders</a:t>
            </a:r>
          </a:p>
          <a:p>
            <a:endParaRPr lang="en-AU" sz="1000" dirty="0"/>
          </a:p>
          <a:p>
            <a:r>
              <a:rPr lang="en-AU" dirty="0"/>
              <a:t>Symptoms of psychosis can include:</a:t>
            </a:r>
          </a:p>
          <a:p>
            <a:pPr lvl="1"/>
            <a:r>
              <a:rPr lang="en-AU" sz="2000" dirty="0">
                <a:latin typeface="Arial" panose="020B0604020202020204" pitchFamily="34" charset="0"/>
                <a:cs typeface="Arial" panose="020B0604020202020204" pitchFamily="34" charset="0"/>
              </a:rPr>
              <a:t>Hallucinations - sensing things that are not really there </a:t>
            </a:r>
          </a:p>
          <a:p>
            <a:pPr lvl="1"/>
            <a:r>
              <a:rPr lang="en-AU" sz="2000" dirty="0">
                <a:latin typeface="Arial" panose="020B0604020202020204" pitchFamily="34" charset="0"/>
                <a:cs typeface="Arial" panose="020B0604020202020204" pitchFamily="34" charset="0"/>
              </a:rPr>
              <a:t>Delusions - having beliefs that are not based in reality</a:t>
            </a:r>
            <a:r>
              <a:rPr lang="en-AU" sz="2000" baseline="30000" dirty="0">
                <a:latin typeface="Arial" panose="020B0604020202020204" pitchFamily="34" charset="0"/>
                <a:cs typeface="Arial" panose="020B0604020202020204" pitchFamily="34" charset="0"/>
              </a:rPr>
              <a:t>2-4</a:t>
            </a:r>
            <a:r>
              <a:rPr lang="en-AU" sz="2000" dirty="0">
                <a:latin typeface="Arial" panose="020B0604020202020204" pitchFamily="34" charset="0"/>
                <a:cs typeface="Arial" panose="020B0604020202020204" pitchFamily="34" charset="0"/>
              </a:rPr>
              <a:t> </a:t>
            </a:r>
          </a:p>
          <a:p>
            <a:pPr marL="457200" lvl="1" indent="0">
              <a:buNone/>
            </a:pPr>
            <a:endParaRPr lang="en-AU" sz="1000" dirty="0">
              <a:latin typeface="Arial" panose="020B0604020202020204" pitchFamily="34" charset="0"/>
              <a:cs typeface="Arial" panose="020B0604020202020204" pitchFamily="34" charset="0"/>
            </a:endParaRPr>
          </a:p>
          <a:p>
            <a:r>
              <a:rPr lang="en-AU" dirty="0"/>
              <a:t>There are two main types of antipsychotics: </a:t>
            </a:r>
          </a:p>
          <a:p>
            <a:pPr lvl="1"/>
            <a:r>
              <a:rPr lang="en-AU" sz="2000" dirty="0">
                <a:latin typeface="Arial" panose="020B0604020202020204" pitchFamily="34" charset="0"/>
                <a:cs typeface="Arial" panose="020B0604020202020204" pitchFamily="34" charset="0"/>
              </a:rPr>
              <a:t>First generation antipsychotics (e.g. haloperidol) </a:t>
            </a:r>
          </a:p>
          <a:p>
            <a:pPr lvl="1"/>
            <a:r>
              <a:rPr lang="en-AU" sz="2000" dirty="0">
                <a:latin typeface="Arial" panose="020B0604020202020204" pitchFamily="34" charset="0"/>
                <a:cs typeface="Arial" panose="020B0604020202020204" pitchFamily="34" charset="0"/>
              </a:rPr>
              <a:t>Second generation antipsychotics (e.g. risperidone, olanzapine, quetiapine)</a:t>
            </a:r>
          </a:p>
          <a:p>
            <a:pPr lvl="1"/>
            <a:endParaRPr lang="en-AU" sz="1000" dirty="0">
              <a:latin typeface="Arial" panose="020B0604020202020204" pitchFamily="34" charset="0"/>
              <a:cs typeface="Arial" panose="020B0604020202020204" pitchFamily="34" charset="0"/>
            </a:endParaRPr>
          </a:p>
          <a:p>
            <a:r>
              <a:rPr lang="en-AU" dirty="0"/>
              <a:t>Sometimes antipsychotics are prescribed to people living with dementia and changed behaviours</a:t>
            </a:r>
          </a:p>
          <a:p>
            <a:endParaRPr lang="en-AU" sz="1000" dirty="0"/>
          </a:p>
          <a:p>
            <a:r>
              <a:rPr lang="en-AU" dirty="0"/>
              <a:t>One Australian study</a:t>
            </a:r>
            <a:r>
              <a:rPr lang="en-AU" baseline="30000" dirty="0"/>
              <a:t>6</a:t>
            </a:r>
            <a:r>
              <a:rPr lang="en-AU" dirty="0"/>
              <a:t> reports 21% of residents are dispensed antipsychotics within three months of admission to residential aged care, with higher rates of antipsychotic use among residents living with dementia</a:t>
            </a:r>
            <a:endParaRPr lang="en-AU" baseline="30000" dirty="0"/>
          </a:p>
        </p:txBody>
      </p:sp>
      <p:pic>
        <p:nvPicPr>
          <p:cNvPr id="6" name="Picture 5">
            <a:extLst>
              <a:ext uri="{FF2B5EF4-FFF2-40B4-BE49-F238E27FC236}">
                <a16:creationId xmlns:a16="http://schemas.microsoft.com/office/drawing/2014/main" id="{CFA474D5-F336-4018-8A3F-000DC18D7FCB}"/>
              </a:ext>
            </a:extLst>
          </p:cNvPr>
          <p:cNvPicPr>
            <a:picLocks noChangeAspect="1"/>
          </p:cNvPicPr>
          <p:nvPr/>
        </p:nvPicPr>
        <p:blipFill rotWithShape="1">
          <a:blip r:embed="rId3">
            <a:biLevel thresh="50000"/>
          </a:blip>
          <a:srcRect t="14069" b="10460"/>
          <a:stretch/>
        </p:blipFill>
        <p:spPr>
          <a:xfrm>
            <a:off x="8975754" y="2229489"/>
            <a:ext cx="1733958" cy="1546155"/>
          </a:xfrm>
          <a:prstGeom prst="rect">
            <a:avLst/>
          </a:prstGeom>
        </p:spPr>
      </p:pic>
    </p:spTree>
    <p:extLst>
      <p:ext uri="{BB962C8B-B14F-4D97-AF65-F5344CB8AC3E}">
        <p14:creationId xmlns:p14="http://schemas.microsoft.com/office/powerpoint/2010/main" val="3076088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6EF6DE-A2B2-AFCF-8471-1448A55B70A0}"/>
              </a:ext>
            </a:extLst>
          </p:cNvPr>
          <p:cNvSpPr>
            <a:spLocks noGrp="1"/>
          </p:cNvSpPr>
          <p:nvPr>
            <p:ph type="body" sz="quarter" idx="13"/>
          </p:nvPr>
        </p:nvSpPr>
        <p:spPr>
          <a:xfrm>
            <a:off x="306060" y="326309"/>
            <a:ext cx="8411220" cy="736956"/>
          </a:xfrm>
        </p:spPr>
        <p:txBody>
          <a:bodyPr/>
          <a:lstStyle/>
          <a:p>
            <a:r>
              <a:rPr lang="en-AU" dirty="0"/>
              <a:t>Multiple choice question</a:t>
            </a:r>
          </a:p>
          <a:p>
            <a:endParaRPr lang="en-US" dirty="0"/>
          </a:p>
        </p:txBody>
      </p:sp>
      <p:sp>
        <p:nvSpPr>
          <p:cNvPr id="5" name="Text Placeholder 4">
            <a:extLst>
              <a:ext uri="{FF2B5EF4-FFF2-40B4-BE49-F238E27FC236}">
                <a16:creationId xmlns:a16="http://schemas.microsoft.com/office/drawing/2014/main" id="{786A7EC0-46CC-DF03-E92D-8A9A7AFB427B}"/>
              </a:ext>
            </a:extLst>
          </p:cNvPr>
          <p:cNvSpPr>
            <a:spLocks noGrp="1"/>
          </p:cNvSpPr>
          <p:nvPr>
            <p:ph type="body" sz="quarter" idx="16"/>
          </p:nvPr>
        </p:nvSpPr>
        <p:spPr>
          <a:xfrm>
            <a:off x="306060" y="1461577"/>
            <a:ext cx="10699397" cy="5084997"/>
          </a:xfrm>
        </p:spPr>
        <p:txBody>
          <a:bodyPr/>
          <a:lstStyle/>
          <a:p>
            <a:pPr marL="0" lvl="0" indent="0">
              <a:buNone/>
            </a:pPr>
            <a:r>
              <a:rPr lang="en-AU" b="1" dirty="0">
                <a:effectLst/>
                <a:latin typeface="Arial" panose="020B0604020202020204" pitchFamily="34" charset="0"/>
                <a:ea typeface="Calibri" panose="020F0502020204030204" pitchFamily="34" charset="0"/>
              </a:rPr>
              <a:t>When should antipsychotics be considered for changed behaviours in people living with dementia? Select the </a:t>
            </a:r>
            <a:r>
              <a:rPr lang="en-AU" b="1" u="sng" dirty="0">
                <a:effectLst/>
                <a:latin typeface="Arial" panose="020B0604020202020204" pitchFamily="34" charset="0"/>
                <a:ea typeface="Calibri" panose="020F0502020204030204" pitchFamily="34" charset="0"/>
              </a:rPr>
              <a:t>most correct </a:t>
            </a:r>
            <a:r>
              <a:rPr lang="en-AU" b="1" dirty="0">
                <a:effectLst/>
                <a:latin typeface="Arial" panose="020B0604020202020204" pitchFamily="34" charset="0"/>
                <a:ea typeface="Calibri" panose="020F0502020204030204" pitchFamily="34" charset="0"/>
              </a:rPr>
              <a:t>option:</a:t>
            </a:r>
            <a:r>
              <a:rPr lang="en-AU" b="1" dirty="0">
                <a:effectLst/>
              </a:rPr>
              <a:t> </a:t>
            </a:r>
          </a:p>
          <a:p>
            <a:pPr marL="0" lvl="0" indent="0">
              <a:buNone/>
            </a:pPr>
            <a:endParaRPr lang="en-AU" b="1" dirty="0"/>
          </a:p>
          <a:p>
            <a:pPr marL="800100" lvl="1" indent="-342900">
              <a:buFont typeface="+mj-lt"/>
              <a:buAutoNum type="alphaLcPeriod"/>
            </a:pPr>
            <a:r>
              <a:rPr lang="en-AU" sz="2000" dirty="0">
                <a:latin typeface="Arial" panose="020B0604020202020204" pitchFamily="34" charset="0"/>
                <a:cs typeface="Arial" panose="020B0604020202020204" pitchFamily="34" charset="0"/>
              </a:rPr>
              <a:t>When a person is initially diagnosed with dementia</a:t>
            </a:r>
          </a:p>
          <a:p>
            <a:pPr marL="800100" lvl="1" indent="-342900">
              <a:buFont typeface="+mj-lt"/>
              <a:buAutoNum type="alphaLcPeriod"/>
            </a:pPr>
            <a:endParaRPr lang="en-AU" sz="2000" dirty="0">
              <a:latin typeface="Arial" panose="020B0604020202020204" pitchFamily="34" charset="0"/>
              <a:cs typeface="Arial" panose="020B0604020202020204" pitchFamily="34" charset="0"/>
            </a:endParaRPr>
          </a:p>
          <a:p>
            <a:pPr marL="800100" lvl="1" indent="-342900">
              <a:buFont typeface="+mj-lt"/>
              <a:buAutoNum type="alphaLcPeriod"/>
            </a:pPr>
            <a:r>
              <a:rPr lang="en-AU" sz="2000" dirty="0">
                <a:latin typeface="Arial" panose="020B0604020202020204" pitchFamily="34" charset="0"/>
                <a:cs typeface="Arial" panose="020B0604020202020204" pitchFamily="34" charset="0"/>
              </a:rPr>
              <a:t>When a person living with dementia is wandering or calling out</a:t>
            </a:r>
          </a:p>
          <a:p>
            <a:pPr marL="800100" lvl="1" indent="-342900">
              <a:buFont typeface="+mj-lt"/>
              <a:buAutoNum type="alphaLcPeriod"/>
            </a:pPr>
            <a:endParaRPr lang="en-AU" sz="2000" dirty="0">
              <a:latin typeface="Arial" panose="020B0604020202020204" pitchFamily="34" charset="0"/>
              <a:cs typeface="Arial" panose="020B0604020202020204" pitchFamily="34" charset="0"/>
            </a:endParaRPr>
          </a:p>
          <a:p>
            <a:pPr marL="800100" lvl="1" indent="-342900">
              <a:buFont typeface="+mj-lt"/>
              <a:buAutoNum type="alphaLcPeriod"/>
            </a:pPr>
            <a:r>
              <a:rPr lang="en-AU" sz="2000" dirty="0">
                <a:latin typeface="Arial" panose="020B0604020202020204" pitchFamily="34" charset="0"/>
                <a:cs typeface="Arial" panose="020B0604020202020204" pitchFamily="34" charset="0"/>
              </a:rPr>
              <a:t>When a person living with dementia is experiencing disinhibition </a:t>
            </a:r>
            <a:endParaRPr lang="en-AU" sz="1400" dirty="0">
              <a:latin typeface="Arial" panose="020B0604020202020204" pitchFamily="34" charset="0"/>
              <a:cs typeface="Arial" panose="020B0604020202020204" pitchFamily="34" charset="0"/>
            </a:endParaRPr>
          </a:p>
          <a:p>
            <a:pPr marL="800100" lvl="1" indent="-342900">
              <a:buFont typeface="+mj-lt"/>
              <a:buAutoNum type="alphaLcPeriod"/>
            </a:pPr>
            <a:endParaRPr lang="en-AU" sz="2000" dirty="0">
              <a:latin typeface="Arial" panose="020B0604020202020204" pitchFamily="34" charset="0"/>
              <a:cs typeface="Arial" panose="020B0604020202020204" pitchFamily="34" charset="0"/>
            </a:endParaRPr>
          </a:p>
          <a:p>
            <a:pPr marL="800100" lvl="1" indent="-342900">
              <a:buFont typeface="+mj-lt"/>
              <a:buAutoNum type="alphaLcPeriod"/>
            </a:pPr>
            <a:r>
              <a:rPr lang="en-AU" sz="2000" dirty="0">
                <a:effectLst/>
                <a:latin typeface="Arial" panose="020B0604020202020204" pitchFamily="34" charset="0"/>
                <a:ea typeface="Times New Roman" panose="02020603050405020304" pitchFamily="18" charset="0"/>
                <a:cs typeface="Arial" panose="020B0604020202020204" pitchFamily="34" charset="0"/>
              </a:rPr>
              <a:t>When a person living with dementia </a:t>
            </a:r>
            <a:r>
              <a:rPr lang="en-AU" sz="2000" dirty="0">
                <a:latin typeface="Arial" panose="020B0604020202020204" pitchFamily="34" charset="0"/>
                <a:ea typeface="Times New Roman" panose="02020603050405020304" pitchFamily="18" charset="0"/>
                <a:cs typeface="Arial" panose="020B0604020202020204" pitchFamily="34" charset="0"/>
              </a:rPr>
              <a:t>has</a:t>
            </a:r>
            <a:r>
              <a:rPr lang="en-AU" sz="2000" dirty="0">
                <a:effectLst/>
                <a:latin typeface="Arial" panose="020B0604020202020204" pitchFamily="34" charset="0"/>
                <a:ea typeface="Times New Roman" panose="02020603050405020304" pitchFamily="18" charset="0"/>
                <a:cs typeface="Arial" panose="020B0604020202020204" pitchFamily="34" charset="0"/>
              </a:rPr>
              <a:t> distressing psychotic symptoms </a:t>
            </a:r>
            <a:r>
              <a:rPr lang="en-AU" sz="2000" dirty="0">
                <a:effectLst/>
                <a:latin typeface="Arial" panose="020B0604020202020204" pitchFamily="34" charset="0"/>
                <a:ea typeface="Times New Roman" panose="02020603050405020304" pitchFamily="18" charset="0"/>
              </a:rPr>
              <a:t>and/or aggression/agitation that is a direct threat to themselves or others</a:t>
            </a:r>
            <a:endParaRPr lang="en-AU" sz="2000" dirty="0">
              <a:latin typeface="Times New Roman" panose="02020603050405020304" pitchFamily="18" charset="0"/>
              <a:ea typeface="Times New Roman" panose="02020603050405020304" pitchFamily="18" charset="0"/>
            </a:endParaRPr>
          </a:p>
          <a:p>
            <a:pPr marL="800100" lvl="1" indent="-342900">
              <a:buFont typeface="+mj-lt"/>
              <a:buAutoNum type="alphaLcPeriod"/>
            </a:pPr>
            <a:endParaRPr lang="en-AU"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800100" lvl="1" indent="-342900">
              <a:buFont typeface="+mj-lt"/>
              <a:buAutoNum type="alphaLcPeriod"/>
            </a:pPr>
            <a:r>
              <a:rPr lang="en-AU" sz="2000" dirty="0">
                <a:effectLst/>
                <a:latin typeface="Arial" panose="020B0604020202020204" pitchFamily="34" charset="0"/>
                <a:ea typeface="Times New Roman" panose="02020603050405020304" pitchFamily="18" charset="0"/>
                <a:cs typeface="Arial" panose="020B0604020202020204" pitchFamily="34" charset="0"/>
              </a:rPr>
              <a:t>All of the above</a:t>
            </a:r>
          </a:p>
          <a:p>
            <a:endParaRPr lang="en-US" b="1" dirty="0"/>
          </a:p>
        </p:txBody>
      </p:sp>
      <p:sp>
        <p:nvSpPr>
          <p:cNvPr id="2" name="TextBox 1">
            <a:extLst>
              <a:ext uri="{FF2B5EF4-FFF2-40B4-BE49-F238E27FC236}">
                <a16:creationId xmlns:a16="http://schemas.microsoft.com/office/drawing/2014/main" id="{3BC1BFEA-FAF9-4D72-8E4C-D874288320C9}"/>
              </a:ext>
            </a:extLst>
          </p:cNvPr>
          <p:cNvSpPr txBox="1"/>
          <p:nvPr/>
        </p:nvSpPr>
        <p:spPr>
          <a:xfrm>
            <a:off x="4188705" y="6039248"/>
            <a:ext cx="3814589" cy="492443"/>
          </a:xfrm>
          <a:prstGeom prst="rect">
            <a:avLst/>
          </a:prstGeom>
          <a:noFill/>
          <a:ln w="19050">
            <a:solidFill>
              <a:srgbClr val="006CAB"/>
            </a:solidFill>
          </a:ln>
        </p:spPr>
        <p:txBody>
          <a:bodyPr wrap="square" rtlCol="0">
            <a:spAutoFit/>
          </a:bodyPr>
          <a:lstStyle/>
          <a:p>
            <a:pPr algn="ctr"/>
            <a:r>
              <a:rPr lang="en-AU" sz="2600" b="1" dirty="0">
                <a:solidFill>
                  <a:srgbClr val="006DAE"/>
                </a:solidFill>
              </a:rPr>
              <a:t>Answer: D</a:t>
            </a:r>
          </a:p>
        </p:txBody>
      </p:sp>
    </p:spTree>
    <p:extLst>
      <p:ext uri="{BB962C8B-B14F-4D97-AF65-F5344CB8AC3E}">
        <p14:creationId xmlns:p14="http://schemas.microsoft.com/office/powerpoint/2010/main" val="416244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8ACEAFD-63DC-4E81-9B6F-E271E717262C}"/>
              </a:ext>
            </a:extLst>
          </p:cNvPr>
          <p:cNvSpPr>
            <a:spLocks noGrp="1"/>
          </p:cNvSpPr>
          <p:nvPr>
            <p:ph type="body" sz="quarter" idx="13"/>
          </p:nvPr>
        </p:nvSpPr>
        <p:spPr>
          <a:xfrm>
            <a:off x="306060" y="326309"/>
            <a:ext cx="8784152" cy="736956"/>
          </a:xfrm>
        </p:spPr>
        <p:txBody>
          <a:bodyPr/>
          <a:lstStyle/>
          <a:p>
            <a:r>
              <a:rPr lang="en-AU" dirty="0"/>
              <a:t>Multiple choice question - answer</a:t>
            </a:r>
          </a:p>
        </p:txBody>
      </p:sp>
      <p:sp>
        <p:nvSpPr>
          <p:cNvPr id="4" name="Text Placeholder 3">
            <a:extLst>
              <a:ext uri="{FF2B5EF4-FFF2-40B4-BE49-F238E27FC236}">
                <a16:creationId xmlns:a16="http://schemas.microsoft.com/office/drawing/2014/main" id="{8BD0CDDC-B26C-4D32-8C75-672587C0CB62}"/>
              </a:ext>
            </a:extLst>
          </p:cNvPr>
          <p:cNvSpPr>
            <a:spLocks noGrp="1"/>
          </p:cNvSpPr>
          <p:nvPr>
            <p:ph type="body" sz="quarter" idx="14"/>
          </p:nvPr>
        </p:nvSpPr>
        <p:spPr>
          <a:xfrm>
            <a:off x="306060" y="1570699"/>
            <a:ext cx="10809615" cy="401647"/>
          </a:xfrm>
        </p:spPr>
        <p:txBody>
          <a:bodyPr/>
          <a:lstStyle/>
          <a:p>
            <a:r>
              <a:rPr lang="en-AU" dirty="0"/>
              <a:t>Why is option D correct?</a:t>
            </a:r>
          </a:p>
        </p:txBody>
      </p:sp>
      <p:sp>
        <p:nvSpPr>
          <p:cNvPr id="5" name="Text Placeholder 4">
            <a:extLst>
              <a:ext uri="{FF2B5EF4-FFF2-40B4-BE49-F238E27FC236}">
                <a16:creationId xmlns:a16="http://schemas.microsoft.com/office/drawing/2014/main" id="{F9771E7D-C548-49A3-9EE9-A0992CF03647}"/>
              </a:ext>
            </a:extLst>
          </p:cNvPr>
          <p:cNvSpPr>
            <a:spLocks noGrp="1"/>
          </p:cNvSpPr>
          <p:nvPr>
            <p:ph type="body" sz="quarter" idx="16"/>
          </p:nvPr>
        </p:nvSpPr>
        <p:spPr>
          <a:xfrm>
            <a:off x="306059" y="1972346"/>
            <a:ext cx="5379123" cy="3927519"/>
          </a:xfrm>
          <a:ln w="38100">
            <a:solidFill>
              <a:srgbClr val="00AC3E"/>
            </a:solidFill>
            <a:prstDash val="dash"/>
          </a:ln>
        </p:spPr>
        <p:txBody>
          <a:bodyPr/>
          <a:lstStyle/>
          <a:p>
            <a:pPr marL="0" indent="0">
              <a:buNone/>
            </a:pPr>
            <a:r>
              <a:rPr lang="en-AU" dirty="0">
                <a:effectLst/>
                <a:latin typeface="Arial" panose="020B0604020202020204" pitchFamily="34" charset="0"/>
                <a:ea typeface="Calibri" panose="020F0502020204030204" pitchFamily="34" charset="0"/>
              </a:rPr>
              <a:t>Antipsychotics should only be considered:</a:t>
            </a:r>
            <a:endParaRPr lang="en-AU" sz="1000" dirty="0">
              <a:effectLst/>
              <a:latin typeface="Arial" panose="020B0604020202020204" pitchFamily="34" charset="0"/>
              <a:ea typeface="Calibri" panose="020F0502020204030204" pitchFamily="34" charset="0"/>
            </a:endParaRPr>
          </a:p>
          <a:p>
            <a:pPr lvl="1">
              <a:buFont typeface="Wingdings" pitchFamily="2" charset="2"/>
              <a:buChar char="q"/>
            </a:pPr>
            <a:endParaRPr lang="en-AU"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lvl="1">
              <a:buFont typeface="Wingdings" pitchFamily="2" charset="2"/>
              <a:buChar char="q"/>
            </a:pPr>
            <a:r>
              <a:rPr lang="en-AU"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AU" sz="2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a:t>
            </a:r>
            <a:r>
              <a:rPr lang="en-AU" sz="2000" b="1" dirty="0">
                <a:latin typeface="Arial" panose="020B0604020202020204" pitchFamily="34" charset="0"/>
                <a:cs typeface="Arial" panose="020B0604020202020204" pitchFamily="34" charset="0"/>
              </a:rPr>
              <a:t>s a last resort for people experiencing distressing psychotic symptoms and/or aggression/agitation that is a direct threat to themselves or others</a:t>
            </a:r>
            <a:endParaRPr lang="en-AU" sz="2000" b="1" dirty="0">
              <a:effectLst/>
              <a:latin typeface="Arial" panose="020B0604020202020204" pitchFamily="34" charset="0"/>
              <a:ea typeface="Times New Roman" panose="02020603050405020304" pitchFamily="18" charset="0"/>
              <a:cs typeface="Arial" panose="020B0604020202020204" pitchFamily="34" charset="0"/>
            </a:endParaRPr>
          </a:p>
          <a:p>
            <a:pPr marL="457200" lvl="1" indent="0">
              <a:buNone/>
            </a:pPr>
            <a:endParaRPr lang="en-AU" sz="2000" dirty="0">
              <a:latin typeface="Arial" panose="020B0604020202020204" pitchFamily="34" charset="0"/>
              <a:cs typeface="Arial" panose="020B0604020202020204" pitchFamily="34" charset="0"/>
            </a:endParaRPr>
          </a:p>
        </p:txBody>
      </p:sp>
      <p:sp>
        <p:nvSpPr>
          <p:cNvPr id="7" name="Text Placeholder 4">
            <a:extLst>
              <a:ext uri="{FF2B5EF4-FFF2-40B4-BE49-F238E27FC236}">
                <a16:creationId xmlns:a16="http://schemas.microsoft.com/office/drawing/2014/main" id="{9F8C2134-ECC2-7207-557A-6955408DE546}"/>
              </a:ext>
            </a:extLst>
          </p:cNvPr>
          <p:cNvSpPr txBox="1">
            <a:spLocks/>
          </p:cNvSpPr>
          <p:nvPr/>
        </p:nvSpPr>
        <p:spPr>
          <a:xfrm>
            <a:off x="6025495" y="1972347"/>
            <a:ext cx="5534097" cy="3927520"/>
          </a:xfrm>
          <a:prstGeom prst="rect">
            <a:avLst/>
          </a:prstGeom>
          <a:ln w="38100">
            <a:solidFill>
              <a:srgbClr val="FF0000"/>
            </a:solidFill>
            <a:prstDash val="dash"/>
          </a:ln>
        </p:spPr>
        <p:txBody>
          <a:bodyPr/>
          <a:lstStyle>
            <a:lvl1pPr marL="342900" indent="-342900" algn="l" defTabSz="914400" rtl="0" eaLnBrk="1" latinLnBrk="0" hangingPunct="1">
              <a:lnSpc>
                <a:spcPct val="90000"/>
              </a:lnSpc>
              <a:spcBef>
                <a:spcPts val="1000"/>
              </a:spcBef>
              <a:buFont typeface="Arial" panose="020B0604020202020204" pitchFamily="34" charset="0"/>
              <a:buChar char="•"/>
              <a:defRPr sz="2000" b="0" kern="1200" baseline="0">
                <a:solidFill>
                  <a:schemeClr val="tx1"/>
                </a:solidFill>
                <a:latin typeface="Arial" panose="020B0604020202020204" pitchFamily="34" charset="0"/>
                <a:ea typeface="Arial Narrow" charset="0"/>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AU" dirty="0"/>
              <a:t>Antipsychotics should </a:t>
            </a:r>
            <a:r>
              <a:rPr lang="en-AU" b="1" dirty="0"/>
              <a:t>NOT</a:t>
            </a:r>
            <a:r>
              <a:rPr lang="en-AU" dirty="0"/>
              <a:t> be considered for people living with dementia who are:</a:t>
            </a:r>
          </a:p>
          <a:p>
            <a:pPr lvl="1">
              <a:buFont typeface="Wingdings" pitchFamily="2" charset="2"/>
              <a:buChar char="q"/>
            </a:pPr>
            <a:endParaRPr lang="en-AU" sz="2000" dirty="0">
              <a:latin typeface="Arial" panose="020B0604020202020204" pitchFamily="34" charset="0"/>
              <a:cs typeface="Arial" panose="020B0604020202020204" pitchFamily="34" charset="0"/>
            </a:endParaRPr>
          </a:p>
          <a:p>
            <a:pPr lvl="1">
              <a:buFont typeface="Wingdings" pitchFamily="2" charset="2"/>
              <a:buChar char="q"/>
            </a:pPr>
            <a:r>
              <a:rPr lang="en-AU" sz="2000" dirty="0">
                <a:latin typeface="Arial" panose="020B0604020202020204" pitchFamily="34" charset="0"/>
                <a:cs typeface="Arial" panose="020B0604020202020204" pitchFamily="34" charset="0"/>
              </a:rPr>
              <a:t> Initially diagnosed with dementia and not experiencing changed behaviours</a:t>
            </a:r>
          </a:p>
          <a:p>
            <a:pPr lvl="1">
              <a:buFont typeface="Wingdings" pitchFamily="2" charset="2"/>
              <a:buChar char="q"/>
            </a:pPr>
            <a:endParaRPr lang="en-AU" sz="2000" dirty="0">
              <a:latin typeface="Arial" panose="020B0604020202020204" pitchFamily="34" charset="0"/>
              <a:cs typeface="Arial" panose="020B0604020202020204" pitchFamily="34" charset="0"/>
            </a:endParaRPr>
          </a:p>
          <a:p>
            <a:pPr lvl="1">
              <a:buFont typeface="Wingdings" pitchFamily="2" charset="2"/>
              <a:buChar char="q"/>
            </a:pPr>
            <a:r>
              <a:rPr lang="en-AU" sz="2000" dirty="0">
                <a:latin typeface="Arial" panose="020B0604020202020204" pitchFamily="34" charset="0"/>
                <a:cs typeface="Arial" panose="020B0604020202020204" pitchFamily="34" charset="0"/>
              </a:rPr>
              <a:t> Calling out</a:t>
            </a:r>
          </a:p>
          <a:p>
            <a:pPr lvl="1">
              <a:buFont typeface="Wingdings" pitchFamily="2" charset="2"/>
              <a:buChar char="q"/>
            </a:pPr>
            <a:endParaRPr lang="en-AU" sz="2000" dirty="0">
              <a:latin typeface="Arial" panose="020B0604020202020204" pitchFamily="34" charset="0"/>
              <a:cs typeface="Arial" panose="020B0604020202020204" pitchFamily="34" charset="0"/>
            </a:endParaRPr>
          </a:p>
          <a:p>
            <a:pPr lvl="1">
              <a:buFont typeface="Wingdings" pitchFamily="2" charset="2"/>
              <a:buChar char="q"/>
            </a:pPr>
            <a:r>
              <a:rPr lang="en-AU" sz="2000" dirty="0">
                <a:latin typeface="Arial" panose="020B0604020202020204" pitchFamily="34" charset="0"/>
                <a:cs typeface="Arial" panose="020B0604020202020204" pitchFamily="34" charset="0"/>
              </a:rPr>
              <a:t> Wandering</a:t>
            </a:r>
          </a:p>
          <a:p>
            <a:pPr lvl="1">
              <a:buFont typeface="Wingdings" pitchFamily="2" charset="2"/>
              <a:buChar char="q"/>
            </a:pPr>
            <a:endParaRPr lang="en-AU" sz="2000" dirty="0">
              <a:latin typeface="Arial" panose="020B0604020202020204" pitchFamily="34" charset="0"/>
              <a:cs typeface="Arial" panose="020B0604020202020204" pitchFamily="34" charset="0"/>
            </a:endParaRPr>
          </a:p>
          <a:p>
            <a:pPr lvl="1">
              <a:buFont typeface="Wingdings" pitchFamily="2" charset="2"/>
              <a:buChar char="q"/>
            </a:pPr>
            <a:r>
              <a:rPr lang="en-AU" sz="2000" dirty="0">
                <a:latin typeface="Arial" panose="020B0604020202020204" pitchFamily="34" charset="0"/>
                <a:cs typeface="Arial" panose="020B0604020202020204" pitchFamily="34" charset="0"/>
              </a:rPr>
              <a:t> Experiencing disinhibition</a:t>
            </a:r>
          </a:p>
          <a:p>
            <a:pPr marL="914400" lvl="2" indent="0">
              <a:buNone/>
            </a:pPr>
            <a:r>
              <a:rPr lang="en-AU" sz="1800" dirty="0">
                <a:latin typeface="Arial" panose="020B0604020202020204" pitchFamily="34" charset="0"/>
                <a:cs typeface="Arial" panose="020B0604020202020204" pitchFamily="34" charset="0"/>
              </a:rPr>
              <a:t> </a:t>
            </a:r>
          </a:p>
        </p:txBody>
      </p:sp>
      <p:pic>
        <p:nvPicPr>
          <p:cNvPr id="8" name="Picture 7">
            <a:extLst>
              <a:ext uri="{FF2B5EF4-FFF2-40B4-BE49-F238E27FC236}">
                <a16:creationId xmlns:a16="http://schemas.microsoft.com/office/drawing/2014/main" id="{699788A3-9D9D-267D-23DD-DF60439F1331}"/>
              </a:ext>
            </a:extLst>
          </p:cNvPr>
          <p:cNvPicPr>
            <a:picLocks noChangeAspect="1"/>
          </p:cNvPicPr>
          <p:nvPr/>
        </p:nvPicPr>
        <p:blipFill>
          <a:blip r:embed="rId3"/>
          <a:stretch>
            <a:fillRect/>
          </a:stretch>
        </p:blipFill>
        <p:spPr>
          <a:xfrm>
            <a:off x="583421" y="2479780"/>
            <a:ext cx="497668" cy="497668"/>
          </a:xfrm>
          <a:prstGeom prst="rect">
            <a:avLst/>
          </a:prstGeom>
        </p:spPr>
      </p:pic>
      <p:pic>
        <p:nvPicPr>
          <p:cNvPr id="14" name="Picture 13">
            <a:extLst>
              <a:ext uri="{FF2B5EF4-FFF2-40B4-BE49-F238E27FC236}">
                <a16:creationId xmlns:a16="http://schemas.microsoft.com/office/drawing/2014/main" id="{6DB65B53-4615-BACF-D828-663265F0F650}"/>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900"/>
                    </a14:imgEffect>
                  </a14:imgLayer>
                </a14:imgProps>
              </a:ext>
            </a:extLst>
          </a:blip>
          <a:stretch>
            <a:fillRect/>
          </a:stretch>
        </p:blipFill>
        <p:spPr>
          <a:xfrm>
            <a:off x="6300595" y="3823309"/>
            <a:ext cx="499567" cy="497668"/>
          </a:xfrm>
          <a:prstGeom prst="rect">
            <a:avLst/>
          </a:prstGeom>
        </p:spPr>
      </p:pic>
      <p:pic>
        <p:nvPicPr>
          <p:cNvPr id="2" name="Picture 1">
            <a:extLst>
              <a:ext uri="{FF2B5EF4-FFF2-40B4-BE49-F238E27FC236}">
                <a16:creationId xmlns:a16="http://schemas.microsoft.com/office/drawing/2014/main" id="{43121BBF-A443-A43B-9FBA-5D76E3743A59}"/>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900"/>
                    </a14:imgEffect>
                  </a14:imgLayer>
                </a14:imgProps>
              </a:ext>
            </a:extLst>
          </a:blip>
          <a:stretch>
            <a:fillRect/>
          </a:stretch>
        </p:blipFill>
        <p:spPr>
          <a:xfrm>
            <a:off x="6310884" y="2786272"/>
            <a:ext cx="499567" cy="497668"/>
          </a:xfrm>
          <a:prstGeom prst="rect">
            <a:avLst/>
          </a:prstGeom>
        </p:spPr>
      </p:pic>
      <p:sp>
        <p:nvSpPr>
          <p:cNvPr id="6" name="Rectangle 5">
            <a:extLst>
              <a:ext uri="{FF2B5EF4-FFF2-40B4-BE49-F238E27FC236}">
                <a16:creationId xmlns:a16="http://schemas.microsoft.com/office/drawing/2014/main" id="{56BE6ABB-56B4-7B97-5A5F-3BA19E1F6308}"/>
              </a:ext>
            </a:extLst>
          </p:cNvPr>
          <p:cNvSpPr/>
          <p:nvPr/>
        </p:nvSpPr>
        <p:spPr>
          <a:xfrm>
            <a:off x="895911" y="6063157"/>
            <a:ext cx="10219764" cy="707886"/>
          </a:xfrm>
          <a:prstGeom prst="rect">
            <a:avLst/>
          </a:prstGeom>
          <a:solidFill>
            <a:schemeClr val="accent5">
              <a:lumMod val="20000"/>
              <a:lumOff val="80000"/>
            </a:schemeClr>
          </a:solidFill>
        </p:spPr>
        <p:txBody>
          <a:bodyPr wrap="square">
            <a:spAutoFit/>
          </a:bodyPr>
          <a:lstStyle/>
          <a:p>
            <a:pPr algn="ctr"/>
            <a:r>
              <a:rPr lang="en-AU" sz="2000" dirty="0">
                <a:latin typeface="Arial" panose="020B0604020202020204" pitchFamily="34" charset="0"/>
                <a:cs typeface="Arial" panose="020B0604020202020204" pitchFamily="34" charset="0"/>
              </a:rPr>
              <a:t>If a decision is made to initiate an antipsychotic for changed behaviours, the prescriber must clearly indicate the reason for prescribing an antipsychotic</a:t>
            </a:r>
          </a:p>
        </p:txBody>
      </p:sp>
      <p:pic>
        <p:nvPicPr>
          <p:cNvPr id="9" name="Picture 8">
            <a:extLst>
              <a:ext uri="{FF2B5EF4-FFF2-40B4-BE49-F238E27FC236}">
                <a16:creationId xmlns:a16="http://schemas.microsoft.com/office/drawing/2014/main" id="{EBFF91B1-23B5-5155-8C3B-7066DF9B10F5}"/>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900"/>
                    </a14:imgEffect>
                  </a14:imgLayer>
                </a14:imgProps>
              </a:ext>
            </a:extLst>
          </a:blip>
          <a:stretch>
            <a:fillRect/>
          </a:stretch>
        </p:blipFill>
        <p:spPr>
          <a:xfrm>
            <a:off x="6310884" y="4471758"/>
            <a:ext cx="499567" cy="497668"/>
          </a:xfrm>
          <a:prstGeom prst="rect">
            <a:avLst/>
          </a:prstGeom>
        </p:spPr>
      </p:pic>
      <p:pic>
        <p:nvPicPr>
          <p:cNvPr id="10" name="Picture 9">
            <a:extLst>
              <a:ext uri="{FF2B5EF4-FFF2-40B4-BE49-F238E27FC236}">
                <a16:creationId xmlns:a16="http://schemas.microsoft.com/office/drawing/2014/main" id="{2AADF253-D511-0CDD-DD14-83F0F0D7C2C1}"/>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900"/>
                    </a14:imgEffect>
                  </a14:imgLayer>
                </a14:imgProps>
              </a:ext>
            </a:extLst>
          </a:blip>
          <a:stretch>
            <a:fillRect/>
          </a:stretch>
        </p:blipFill>
        <p:spPr>
          <a:xfrm>
            <a:off x="6310884" y="5134902"/>
            <a:ext cx="499567" cy="497668"/>
          </a:xfrm>
          <a:prstGeom prst="rect">
            <a:avLst/>
          </a:prstGeom>
        </p:spPr>
      </p:pic>
    </p:spTree>
    <p:extLst>
      <p:ext uri="{BB962C8B-B14F-4D97-AF65-F5344CB8AC3E}">
        <p14:creationId xmlns:p14="http://schemas.microsoft.com/office/powerpoint/2010/main" val="2601717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F97FFAD-7CE6-4439-B7FE-01172E2693EA}"/>
              </a:ext>
            </a:extLst>
          </p:cNvPr>
          <p:cNvSpPr>
            <a:spLocks noGrp="1"/>
          </p:cNvSpPr>
          <p:nvPr>
            <p:ph type="body" sz="quarter" idx="13"/>
          </p:nvPr>
        </p:nvSpPr>
        <p:spPr>
          <a:xfrm>
            <a:off x="306059" y="326309"/>
            <a:ext cx="8594101" cy="1436230"/>
          </a:xfrm>
        </p:spPr>
        <p:txBody>
          <a:bodyPr/>
          <a:lstStyle/>
          <a:p>
            <a:r>
              <a:rPr lang="en-US" dirty="0"/>
              <a:t>Harms vs benefits of antipsychotics</a:t>
            </a:r>
            <a:endParaRPr lang="en-AU" dirty="0"/>
          </a:p>
        </p:txBody>
      </p:sp>
      <p:sp>
        <p:nvSpPr>
          <p:cNvPr id="5" name="Text Placeholder 4">
            <a:extLst>
              <a:ext uri="{FF2B5EF4-FFF2-40B4-BE49-F238E27FC236}">
                <a16:creationId xmlns:a16="http://schemas.microsoft.com/office/drawing/2014/main" id="{FA935306-BBA6-4F54-AD53-B5D391E3E6F1}"/>
              </a:ext>
            </a:extLst>
          </p:cNvPr>
          <p:cNvSpPr>
            <a:spLocks noGrp="1"/>
          </p:cNvSpPr>
          <p:nvPr>
            <p:ph type="body" sz="quarter" idx="16"/>
          </p:nvPr>
        </p:nvSpPr>
        <p:spPr>
          <a:xfrm>
            <a:off x="5841402" y="1430768"/>
            <a:ext cx="5723069" cy="3357946"/>
          </a:xfrm>
          <a:ln w="38100">
            <a:solidFill>
              <a:srgbClr val="FF0000"/>
            </a:solidFill>
          </a:ln>
        </p:spPr>
        <p:txBody>
          <a:bodyPr/>
          <a:lstStyle/>
          <a:p>
            <a:r>
              <a:rPr lang="en-AU" dirty="0"/>
              <a:t>Increase the risk of harm of:</a:t>
            </a:r>
          </a:p>
          <a:p>
            <a:pPr lvl="1"/>
            <a:r>
              <a:rPr lang="en-AU" sz="2000" dirty="0">
                <a:latin typeface="Arial" panose="020B0604020202020204" pitchFamily="34" charset="0"/>
                <a:cs typeface="Arial" panose="020B0604020202020204" pitchFamily="34" charset="0"/>
              </a:rPr>
              <a:t>Cardiovascular events</a:t>
            </a:r>
            <a:r>
              <a:rPr lang="en-AU" sz="2000" baseline="30000" dirty="0">
                <a:latin typeface="Arial" panose="020B0604020202020204" pitchFamily="34" charset="0"/>
                <a:cs typeface="Arial" panose="020B0604020202020204" pitchFamily="34" charset="0"/>
              </a:rPr>
              <a:t>7</a:t>
            </a:r>
            <a:r>
              <a:rPr lang="en-AU" sz="2000" dirty="0">
                <a:latin typeface="Arial" panose="020B0604020202020204" pitchFamily="34" charset="0"/>
                <a:cs typeface="Arial" panose="020B0604020202020204" pitchFamily="34" charset="0"/>
              </a:rPr>
              <a:t> </a:t>
            </a:r>
          </a:p>
          <a:p>
            <a:pPr lvl="2"/>
            <a:r>
              <a:rPr lang="en-AU" dirty="0">
                <a:latin typeface="Arial" panose="020B0604020202020204" pitchFamily="34" charset="0"/>
                <a:cs typeface="Arial" panose="020B0604020202020204" pitchFamily="34" charset="0"/>
              </a:rPr>
              <a:t>e.g. cardiovascular symptoms, swollen ankles, feet and legs</a:t>
            </a:r>
          </a:p>
          <a:p>
            <a:pPr lvl="1"/>
            <a:r>
              <a:rPr lang="en-AU" sz="2000" dirty="0">
                <a:latin typeface="Arial" panose="020B0604020202020204" pitchFamily="34" charset="0"/>
                <a:cs typeface="Arial" panose="020B0604020202020204" pitchFamily="34" charset="0"/>
              </a:rPr>
              <a:t>Sedation</a:t>
            </a:r>
            <a:r>
              <a:rPr lang="en-AU" sz="2000" baseline="30000" dirty="0">
                <a:latin typeface="Arial" panose="020B0604020202020204" pitchFamily="34" charset="0"/>
                <a:cs typeface="Arial" panose="020B0604020202020204" pitchFamily="34" charset="0"/>
              </a:rPr>
              <a:t>7</a:t>
            </a:r>
            <a:r>
              <a:rPr lang="en-AU" sz="2000" dirty="0">
                <a:latin typeface="Arial" panose="020B0604020202020204" pitchFamily="34" charset="0"/>
                <a:cs typeface="Arial" panose="020B0604020202020204" pitchFamily="34" charset="0"/>
              </a:rPr>
              <a:t> </a:t>
            </a:r>
          </a:p>
          <a:p>
            <a:pPr lvl="2"/>
            <a:r>
              <a:rPr lang="en-AU" dirty="0">
                <a:latin typeface="Arial" panose="020B0604020202020204" pitchFamily="34" charset="0"/>
                <a:cs typeface="Arial" panose="020B0604020202020204" pitchFamily="34" charset="0"/>
              </a:rPr>
              <a:t>e.g. drowsiness, sleepiness</a:t>
            </a:r>
          </a:p>
          <a:p>
            <a:pPr lvl="1"/>
            <a:r>
              <a:rPr lang="en-AU" sz="2000" dirty="0">
                <a:latin typeface="Arial" panose="020B0604020202020204" pitchFamily="34" charset="0"/>
                <a:cs typeface="Arial" panose="020B0604020202020204" pitchFamily="34" charset="0"/>
              </a:rPr>
              <a:t>Falls and fractures</a:t>
            </a:r>
          </a:p>
          <a:p>
            <a:pPr lvl="1"/>
            <a:r>
              <a:rPr lang="en-AU" sz="2000" dirty="0">
                <a:latin typeface="Arial" panose="020B0604020202020204" pitchFamily="34" charset="0"/>
                <a:cs typeface="Arial" panose="020B0604020202020204" pitchFamily="34" charset="0"/>
              </a:rPr>
              <a:t>Extrapyramidal side effects (EPSE)</a:t>
            </a:r>
            <a:r>
              <a:rPr lang="en-AU" sz="2000" baseline="30000" dirty="0">
                <a:latin typeface="Arial" panose="020B0604020202020204" pitchFamily="34" charset="0"/>
                <a:cs typeface="Arial" panose="020B0604020202020204" pitchFamily="34" charset="0"/>
              </a:rPr>
              <a:t>7</a:t>
            </a:r>
            <a:r>
              <a:rPr lang="en-AU" sz="2000" dirty="0">
                <a:latin typeface="Arial" panose="020B0604020202020204" pitchFamily="34" charset="0"/>
                <a:cs typeface="Arial" panose="020B0604020202020204" pitchFamily="34" charset="0"/>
              </a:rPr>
              <a:t> </a:t>
            </a:r>
          </a:p>
          <a:p>
            <a:pPr lvl="2"/>
            <a:r>
              <a:rPr lang="en-AU" dirty="0">
                <a:latin typeface="Arial" panose="020B0604020202020204" pitchFamily="34" charset="0"/>
                <a:cs typeface="Arial" panose="020B0604020202020204" pitchFamily="34" charset="0"/>
              </a:rPr>
              <a:t>e.g. inability to sit still, stiff muscles, shakiness</a:t>
            </a:r>
          </a:p>
          <a:p>
            <a:pPr lvl="1"/>
            <a:r>
              <a:rPr lang="en-AU" sz="2000" dirty="0">
                <a:latin typeface="Arial" panose="020B0604020202020204" pitchFamily="34" charset="0"/>
                <a:cs typeface="Arial" panose="020B0604020202020204" pitchFamily="34" charset="0"/>
              </a:rPr>
              <a:t>Stroke</a:t>
            </a:r>
            <a:r>
              <a:rPr lang="en-AU" sz="2000" baseline="30000" dirty="0">
                <a:latin typeface="Arial" panose="020B0604020202020204" pitchFamily="34" charset="0"/>
                <a:cs typeface="Arial" panose="020B0604020202020204" pitchFamily="34" charset="0"/>
              </a:rPr>
              <a:t>7</a:t>
            </a:r>
          </a:p>
          <a:p>
            <a:pPr lvl="1"/>
            <a:r>
              <a:rPr lang="en-AU" sz="2000" dirty="0">
                <a:latin typeface="Arial" panose="020B0604020202020204" pitchFamily="34" charset="0"/>
                <a:cs typeface="Arial" panose="020B0604020202020204" pitchFamily="34" charset="0"/>
              </a:rPr>
              <a:t>Death</a:t>
            </a:r>
            <a:r>
              <a:rPr lang="en-AU" sz="2000" baseline="30000" dirty="0">
                <a:latin typeface="Arial" panose="020B0604020202020204" pitchFamily="34" charset="0"/>
                <a:cs typeface="Arial" panose="020B0604020202020204" pitchFamily="34" charset="0"/>
              </a:rPr>
              <a:t>9 </a:t>
            </a:r>
            <a:endParaRPr lang="en-AU" sz="2000" dirty="0">
              <a:latin typeface="Arial" panose="020B0604020202020204" pitchFamily="34" charset="0"/>
              <a:cs typeface="Arial" panose="020B0604020202020204" pitchFamily="34" charset="0"/>
            </a:endParaRPr>
          </a:p>
        </p:txBody>
      </p:sp>
      <p:sp>
        <p:nvSpPr>
          <p:cNvPr id="7" name="Text Placeholder 4">
            <a:extLst>
              <a:ext uri="{FF2B5EF4-FFF2-40B4-BE49-F238E27FC236}">
                <a16:creationId xmlns:a16="http://schemas.microsoft.com/office/drawing/2014/main" id="{836BF942-4156-C009-FC3A-82A30954F2E2}"/>
              </a:ext>
            </a:extLst>
          </p:cNvPr>
          <p:cNvSpPr>
            <a:spLocks noGrp="1"/>
          </p:cNvSpPr>
          <p:nvPr>
            <p:ph type="body" sz="quarter" idx="16"/>
          </p:nvPr>
        </p:nvSpPr>
        <p:spPr>
          <a:xfrm>
            <a:off x="306059" y="1430768"/>
            <a:ext cx="5312863" cy="3357946"/>
          </a:xfrm>
          <a:ln w="38100"/>
        </p:spPr>
        <p:style>
          <a:lnRef idx="2">
            <a:schemeClr val="accent6"/>
          </a:lnRef>
          <a:fillRef idx="1">
            <a:schemeClr val="lt1"/>
          </a:fillRef>
          <a:effectRef idx="0">
            <a:schemeClr val="accent6"/>
          </a:effectRef>
          <a:fontRef idx="minor">
            <a:schemeClr val="dk1"/>
          </a:fontRef>
        </p:style>
        <p:txBody>
          <a:bodyPr/>
          <a:lstStyle/>
          <a:p>
            <a:pPr lvl="0"/>
            <a:r>
              <a:rPr lang="en-AU" dirty="0"/>
              <a:t>Treat</a:t>
            </a:r>
            <a:r>
              <a:rPr lang="en-AU" b="1" dirty="0"/>
              <a:t> distressing </a:t>
            </a:r>
            <a:r>
              <a:rPr lang="en-AU" dirty="0"/>
              <a:t>and </a:t>
            </a:r>
            <a:r>
              <a:rPr lang="en-AU" b="1" dirty="0"/>
              <a:t>severe</a:t>
            </a:r>
            <a:r>
              <a:rPr lang="en-AU" dirty="0"/>
              <a:t> symptoms that pose a direct threat to themselves or those around them:</a:t>
            </a:r>
            <a:r>
              <a:rPr lang="en-AU" baseline="30000" dirty="0"/>
              <a:t>7,8</a:t>
            </a:r>
            <a:r>
              <a:rPr lang="en-AU" dirty="0"/>
              <a:t> </a:t>
            </a:r>
          </a:p>
          <a:p>
            <a:pPr lvl="1"/>
            <a:r>
              <a:rPr lang="en-AU" sz="2000" dirty="0">
                <a:latin typeface="Arial" panose="020B0604020202020204" pitchFamily="34" charset="0"/>
                <a:cs typeface="Arial" panose="020B0604020202020204" pitchFamily="34" charset="0"/>
              </a:rPr>
              <a:t>Psychosis</a:t>
            </a:r>
          </a:p>
          <a:p>
            <a:pPr lvl="1"/>
            <a:r>
              <a:rPr lang="en-AU" sz="2000" dirty="0">
                <a:latin typeface="Arial" panose="020B0604020202020204" pitchFamily="34" charset="0"/>
                <a:cs typeface="Arial" panose="020B0604020202020204" pitchFamily="34" charset="0"/>
              </a:rPr>
              <a:t>Hallucinations</a:t>
            </a:r>
          </a:p>
          <a:p>
            <a:pPr lvl="1"/>
            <a:r>
              <a:rPr lang="en-AU" sz="2000" dirty="0">
                <a:latin typeface="Arial" panose="020B0604020202020204" pitchFamily="34" charset="0"/>
                <a:cs typeface="Arial" panose="020B0604020202020204" pitchFamily="34" charset="0"/>
              </a:rPr>
              <a:t>Delusions</a:t>
            </a:r>
          </a:p>
          <a:p>
            <a:pPr lvl="1"/>
            <a:r>
              <a:rPr lang="en-AU" sz="2000" dirty="0">
                <a:latin typeface="Arial" panose="020B0604020202020204" pitchFamily="34" charset="0"/>
                <a:cs typeface="Arial" panose="020B0604020202020204" pitchFamily="34" charset="0"/>
              </a:rPr>
              <a:t>Agitation </a:t>
            </a:r>
          </a:p>
          <a:p>
            <a:pPr lvl="1"/>
            <a:r>
              <a:rPr lang="en-AU" sz="2000" dirty="0">
                <a:latin typeface="Arial" panose="020B0604020202020204" pitchFamily="34" charset="0"/>
                <a:cs typeface="Arial" panose="020B0604020202020204" pitchFamily="34" charset="0"/>
              </a:rPr>
              <a:t>Aggression</a:t>
            </a:r>
          </a:p>
        </p:txBody>
      </p:sp>
      <p:sp>
        <p:nvSpPr>
          <p:cNvPr id="2" name="Flowchart: Extract 1"/>
          <p:cNvSpPr/>
          <p:nvPr/>
        </p:nvSpPr>
        <p:spPr>
          <a:xfrm>
            <a:off x="5208734" y="5352359"/>
            <a:ext cx="1364974" cy="1382533"/>
          </a:xfrm>
          <a:prstGeom prst="flowChartExtra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 name="Rectangle 3"/>
          <p:cNvSpPr/>
          <p:nvPr/>
        </p:nvSpPr>
        <p:spPr>
          <a:xfrm>
            <a:off x="306059" y="4905956"/>
            <a:ext cx="11170324" cy="418273"/>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TextBox 7"/>
          <p:cNvSpPr txBox="1"/>
          <p:nvPr/>
        </p:nvSpPr>
        <p:spPr>
          <a:xfrm>
            <a:off x="1814819" y="4925681"/>
            <a:ext cx="1537252" cy="363736"/>
          </a:xfrm>
          <a:prstGeom prst="rect">
            <a:avLst/>
          </a:prstGeom>
          <a:noFill/>
        </p:spPr>
        <p:txBody>
          <a:bodyPr wrap="square" rtlCol="0">
            <a:spAutoFit/>
          </a:bodyPr>
          <a:lstStyle/>
          <a:p>
            <a:r>
              <a:rPr lang="en-AU" sz="2000" b="1" dirty="0">
                <a:solidFill>
                  <a:schemeClr val="bg1"/>
                </a:solidFill>
              </a:rPr>
              <a:t>BENEFITS</a:t>
            </a:r>
          </a:p>
        </p:txBody>
      </p:sp>
      <p:sp>
        <p:nvSpPr>
          <p:cNvPr id="9" name="TextBox 8"/>
          <p:cNvSpPr txBox="1"/>
          <p:nvPr/>
        </p:nvSpPr>
        <p:spPr>
          <a:xfrm>
            <a:off x="8521519" y="4904268"/>
            <a:ext cx="1537252" cy="363736"/>
          </a:xfrm>
          <a:prstGeom prst="rect">
            <a:avLst/>
          </a:prstGeom>
          <a:noFill/>
        </p:spPr>
        <p:txBody>
          <a:bodyPr wrap="square" rtlCol="0">
            <a:spAutoFit/>
          </a:bodyPr>
          <a:lstStyle/>
          <a:p>
            <a:r>
              <a:rPr lang="en-AU" sz="2000" b="1" dirty="0">
                <a:solidFill>
                  <a:schemeClr val="bg1"/>
                </a:solidFill>
              </a:rPr>
              <a:t>HARMS</a:t>
            </a:r>
          </a:p>
        </p:txBody>
      </p:sp>
    </p:spTree>
    <p:extLst>
      <p:ext uri="{BB962C8B-B14F-4D97-AF65-F5344CB8AC3E}">
        <p14:creationId xmlns:p14="http://schemas.microsoft.com/office/powerpoint/2010/main" val="20905186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DB3E2D-600C-43EC-90CB-0B8BEAF80B92}"/>
              </a:ext>
            </a:extLst>
          </p:cNvPr>
          <p:cNvSpPr>
            <a:spLocks noGrp="1"/>
          </p:cNvSpPr>
          <p:nvPr>
            <p:ph type="body" sz="quarter" idx="11"/>
          </p:nvPr>
        </p:nvSpPr>
        <p:spPr/>
        <p:txBody>
          <a:bodyPr/>
          <a:lstStyle/>
          <a:p>
            <a:endParaRPr lang="en-AU" dirty="0"/>
          </a:p>
        </p:txBody>
      </p:sp>
      <p:sp>
        <p:nvSpPr>
          <p:cNvPr id="3" name="Text Placeholder 2">
            <a:extLst>
              <a:ext uri="{FF2B5EF4-FFF2-40B4-BE49-F238E27FC236}">
                <a16:creationId xmlns:a16="http://schemas.microsoft.com/office/drawing/2014/main" id="{437CE91D-D5C8-4832-B936-DFB0EBD6F869}"/>
              </a:ext>
            </a:extLst>
          </p:cNvPr>
          <p:cNvSpPr>
            <a:spLocks noGrp="1"/>
          </p:cNvSpPr>
          <p:nvPr>
            <p:ph type="body" sz="quarter" idx="13"/>
          </p:nvPr>
        </p:nvSpPr>
        <p:spPr>
          <a:xfrm>
            <a:off x="306060" y="326309"/>
            <a:ext cx="10768340" cy="736956"/>
          </a:xfrm>
        </p:spPr>
        <p:txBody>
          <a:bodyPr/>
          <a:lstStyle/>
          <a:p>
            <a:r>
              <a:rPr lang="en-AU" dirty="0"/>
              <a:t>Steps before initiating an antipsychotic</a:t>
            </a:r>
            <a:endParaRPr lang="en-US" dirty="0">
              <a:solidFill>
                <a:srgbClr val="FF0000"/>
              </a:solidFill>
            </a:endParaRPr>
          </a:p>
        </p:txBody>
      </p:sp>
      <p:sp>
        <p:nvSpPr>
          <p:cNvPr id="5" name="Text Placeholder 4">
            <a:extLst>
              <a:ext uri="{FF2B5EF4-FFF2-40B4-BE49-F238E27FC236}">
                <a16:creationId xmlns:a16="http://schemas.microsoft.com/office/drawing/2014/main" id="{D03020BE-A034-4DD3-BF99-39BA94186F3B}"/>
              </a:ext>
            </a:extLst>
          </p:cNvPr>
          <p:cNvSpPr>
            <a:spLocks noGrp="1"/>
          </p:cNvSpPr>
          <p:nvPr>
            <p:ph type="body" sz="quarter" idx="16"/>
          </p:nvPr>
        </p:nvSpPr>
        <p:spPr>
          <a:xfrm>
            <a:off x="139464" y="1765093"/>
            <a:ext cx="6126143" cy="4540014"/>
          </a:xfrm>
          <a:ln w="28575">
            <a:solidFill>
              <a:srgbClr val="00B050"/>
            </a:solidFill>
            <a:prstDash val="dash"/>
          </a:ln>
        </p:spPr>
        <p:txBody>
          <a:bodyPr/>
          <a:lstStyle/>
          <a:p>
            <a:pPr marL="0" indent="0">
              <a:buNone/>
            </a:pPr>
            <a:r>
              <a:rPr lang="en-AU" b="1" dirty="0"/>
              <a:t>Clinical steps</a:t>
            </a:r>
          </a:p>
          <a:p>
            <a:pPr>
              <a:spcBef>
                <a:spcPts val="300"/>
              </a:spcBef>
              <a:spcAft>
                <a:spcPts val="300"/>
              </a:spcAft>
              <a:buFont typeface="Wingdings" panose="05000000000000000000" pitchFamily="2" charset="2"/>
              <a:buChar char="q"/>
            </a:pPr>
            <a:r>
              <a:rPr lang="en-AU" sz="1900" dirty="0"/>
              <a:t>When a person living with dementia is displaying a changed behaviour for the first time, contact the prescriber to rule out other possible causes (e.g. delirium)</a:t>
            </a:r>
            <a:r>
              <a:rPr lang="en-AU" sz="1900" baseline="30000" dirty="0"/>
              <a:t>10</a:t>
            </a:r>
            <a:r>
              <a:rPr lang="en-AU" sz="1900" dirty="0"/>
              <a:t> </a:t>
            </a:r>
          </a:p>
          <a:p>
            <a:pPr marL="0" indent="0">
              <a:spcBef>
                <a:spcPts val="300"/>
              </a:spcBef>
              <a:spcAft>
                <a:spcPts val="300"/>
              </a:spcAft>
              <a:buNone/>
            </a:pPr>
            <a:endParaRPr lang="en-AU" sz="1000" dirty="0"/>
          </a:p>
          <a:p>
            <a:pPr>
              <a:spcBef>
                <a:spcPts val="300"/>
              </a:spcBef>
              <a:spcAft>
                <a:spcPts val="300"/>
              </a:spcAft>
              <a:buFont typeface="Wingdings" panose="05000000000000000000" pitchFamily="2" charset="2"/>
              <a:buChar char="q"/>
            </a:pPr>
            <a:r>
              <a:rPr lang="en-AU" sz="1900" dirty="0"/>
              <a:t>After these have been excluded, </a:t>
            </a:r>
            <a:r>
              <a:rPr lang="en-AU" sz="1900" b="1" u="sng" dirty="0"/>
              <a:t>all</a:t>
            </a:r>
            <a:r>
              <a:rPr lang="en-AU" sz="1900" dirty="0"/>
              <a:t> staff should trial the following measures for an adequate and agreed period of time:</a:t>
            </a:r>
          </a:p>
          <a:p>
            <a:pPr>
              <a:spcBef>
                <a:spcPts val="300"/>
              </a:spcBef>
              <a:spcAft>
                <a:spcPts val="300"/>
              </a:spcAft>
              <a:buFont typeface="Wingdings" panose="05000000000000000000" pitchFamily="2" charset="2"/>
              <a:buChar char="q"/>
            </a:pPr>
            <a:endParaRPr lang="en-AU" sz="200" dirty="0"/>
          </a:p>
          <a:p>
            <a:pPr lvl="1">
              <a:spcBef>
                <a:spcPts val="300"/>
              </a:spcBef>
              <a:spcAft>
                <a:spcPts val="300"/>
              </a:spcAft>
              <a:buFont typeface="Wingdings" panose="05000000000000000000" pitchFamily="2" charset="2"/>
              <a:buChar char="q"/>
            </a:pPr>
            <a:r>
              <a:rPr lang="en-AU" sz="1900" dirty="0">
                <a:latin typeface="Arial" panose="020B0604020202020204" pitchFamily="34" charset="0"/>
                <a:cs typeface="Arial" panose="020B0604020202020204" pitchFamily="34" charset="0"/>
              </a:rPr>
              <a:t>Identify potential unmet needs such as; </a:t>
            </a:r>
          </a:p>
          <a:p>
            <a:pPr lvl="2">
              <a:spcBef>
                <a:spcPts val="300"/>
              </a:spcBef>
              <a:spcAft>
                <a:spcPts val="300"/>
              </a:spcAft>
              <a:buFont typeface="Wingdings" panose="05000000000000000000" pitchFamily="2" charset="2"/>
              <a:buChar char="q"/>
            </a:pPr>
            <a:r>
              <a:rPr lang="en-AU" sz="1900" dirty="0">
                <a:latin typeface="Arial" panose="020B0604020202020204" pitchFamily="34" charset="0"/>
                <a:cs typeface="Arial" panose="020B0604020202020204" pitchFamily="34" charset="0"/>
              </a:rPr>
              <a:t>loneliness </a:t>
            </a:r>
          </a:p>
          <a:p>
            <a:pPr lvl="2">
              <a:spcBef>
                <a:spcPts val="300"/>
              </a:spcBef>
              <a:spcAft>
                <a:spcPts val="300"/>
              </a:spcAft>
              <a:buFont typeface="Wingdings" panose="05000000000000000000" pitchFamily="2" charset="2"/>
              <a:buChar char="q"/>
            </a:pPr>
            <a:r>
              <a:rPr lang="en-AU" sz="1900" dirty="0">
                <a:latin typeface="Arial" panose="020B0604020202020204" pitchFamily="34" charset="0"/>
                <a:cs typeface="Arial" panose="020B0604020202020204" pitchFamily="34" charset="0"/>
              </a:rPr>
              <a:t>need for social contact </a:t>
            </a:r>
          </a:p>
          <a:p>
            <a:pPr lvl="2">
              <a:spcBef>
                <a:spcPts val="300"/>
              </a:spcBef>
              <a:spcAft>
                <a:spcPts val="300"/>
              </a:spcAft>
              <a:buFont typeface="Wingdings" panose="05000000000000000000" pitchFamily="2" charset="2"/>
              <a:buChar char="q"/>
            </a:pPr>
            <a:r>
              <a:rPr lang="en-AU" sz="1900" dirty="0">
                <a:latin typeface="Arial" panose="020B0604020202020204" pitchFamily="34" charset="0"/>
                <a:cs typeface="Arial" panose="020B0604020202020204" pitchFamily="34" charset="0"/>
              </a:rPr>
              <a:t>need for meaningful activity and discomfort</a:t>
            </a:r>
          </a:p>
          <a:p>
            <a:pPr marL="914400" lvl="2" indent="0">
              <a:spcBef>
                <a:spcPts val="300"/>
              </a:spcBef>
              <a:spcAft>
                <a:spcPts val="300"/>
              </a:spcAft>
              <a:buNone/>
            </a:pPr>
            <a:endParaRPr lang="en-AU" sz="1000" dirty="0">
              <a:latin typeface="Arial" panose="020B0604020202020204" pitchFamily="34" charset="0"/>
              <a:cs typeface="Arial" panose="020B0604020202020204" pitchFamily="34" charset="0"/>
            </a:endParaRPr>
          </a:p>
          <a:p>
            <a:pPr lvl="1">
              <a:spcBef>
                <a:spcPts val="300"/>
              </a:spcBef>
              <a:spcAft>
                <a:spcPts val="300"/>
              </a:spcAft>
              <a:buFont typeface="Wingdings" panose="05000000000000000000" pitchFamily="2" charset="2"/>
              <a:buChar char="q"/>
            </a:pPr>
            <a:r>
              <a:rPr lang="en-AU" sz="1900" dirty="0">
                <a:latin typeface="Arial" panose="020B0604020202020204" pitchFamily="34" charset="0"/>
                <a:cs typeface="Arial" panose="020B0604020202020204" pitchFamily="34" charset="0"/>
              </a:rPr>
              <a:t>Non-pharmacological strategies</a:t>
            </a:r>
          </a:p>
          <a:p>
            <a:pPr lvl="1">
              <a:spcBef>
                <a:spcPts val="300"/>
              </a:spcBef>
              <a:spcAft>
                <a:spcPts val="300"/>
              </a:spcAft>
              <a:buFont typeface="Wingdings" panose="05000000000000000000" pitchFamily="2" charset="2"/>
              <a:buChar char="q"/>
            </a:pPr>
            <a:endParaRPr lang="en-AU" sz="1000" dirty="0">
              <a:latin typeface="Arial" panose="020B0604020202020204" pitchFamily="34" charset="0"/>
              <a:cs typeface="Arial" panose="020B0604020202020204" pitchFamily="34" charset="0"/>
            </a:endParaRPr>
          </a:p>
          <a:p>
            <a:endParaRPr lang="en-AU" dirty="0"/>
          </a:p>
        </p:txBody>
      </p:sp>
      <p:sp>
        <p:nvSpPr>
          <p:cNvPr id="7" name="Rectangle 6"/>
          <p:cNvSpPr/>
          <p:nvPr/>
        </p:nvSpPr>
        <p:spPr>
          <a:xfrm>
            <a:off x="6429776" y="1765093"/>
            <a:ext cx="5531852" cy="4293483"/>
          </a:xfrm>
          <a:prstGeom prst="rect">
            <a:avLst/>
          </a:prstGeom>
          <a:ln w="28575">
            <a:solidFill>
              <a:schemeClr val="accent5">
                <a:lumMod val="75000"/>
              </a:schemeClr>
            </a:solidFill>
            <a:prstDash val="dash"/>
          </a:ln>
        </p:spPr>
        <p:txBody>
          <a:bodyPr wrap="square">
            <a:spAutoFit/>
          </a:bodyPr>
          <a:lstStyle/>
          <a:p>
            <a:r>
              <a:rPr lang="en-AU" sz="2000" b="1" dirty="0">
                <a:latin typeface="Arial" panose="020B0604020202020204" pitchFamily="34" charset="0"/>
                <a:cs typeface="Arial" panose="020B0604020202020204" pitchFamily="34" charset="0"/>
              </a:rPr>
              <a:t>Communication and documentation </a:t>
            </a:r>
          </a:p>
          <a:p>
            <a:r>
              <a:rPr lang="en-AU" sz="2000" b="1" dirty="0">
                <a:latin typeface="Arial" panose="020B0604020202020204" pitchFamily="34" charset="0"/>
                <a:cs typeface="Arial" panose="020B0604020202020204" pitchFamily="34" charset="0"/>
              </a:rPr>
              <a:t>steps</a:t>
            </a:r>
          </a:p>
          <a:p>
            <a:endParaRPr lang="en-AU" sz="5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1900" dirty="0">
                <a:latin typeface="Arial" panose="020B0604020202020204" pitchFamily="34" charset="0"/>
                <a:ea typeface="Calibri" panose="020F0502020204030204" pitchFamily="34" charset="0"/>
                <a:cs typeface="Arial" panose="020B0604020202020204" pitchFamily="34" charset="0"/>
              </a:rPr>
              <a:t>Document clinical steps trialled and the changed behaviours the person is experiencing in the (where applicable);</a:t>
            </a:r>
          </a:p>
          <a:p>
            <a:pPr marL="800100" lvl="1" indent="-342900">
              <a:buFont typeface="Wingdings" panose="05000000000000000000" pitchFamily="2" charset="2"/>
              <a:buChar char="q"/>
            </a:pPr>
            <a:r>
              <a:rPr lang="en-AU" sz="1900" dirty="0">
                <a:latin typeface="Arial" panose="020B0604020202020204" pitchFamily="34" charset="0"/>
                <a:cs typeface="Arial" panose="020B0604020202020204" pitchFamily="34" charset="0"/>
              </a:rPr>
              <a:t>medical record</a:t>
            </a:r>
          </a:p>
          <a:p>
            <a:pPr marL="800100" lvl="1" indent="-342900">
              <a:buFont typeface="Wingdings" panose="05000000000000000000" pitchFamily="2" charset="2"/>
              <a:buChar char="q"/>
            </a:pPr>
            <a:r>
              <a:rPr lang="en-AU" sz="1900" dirty="0">
                <a:latin typeface="Arial" panose="020B0604020202020204" pitchFamily="34" charset="0"/>
                <a:cs typeface="Arial" panose="020B0604020202020204" pitchFamily="34" charset="0"/>
              </a:rPr>
              <a:t>nursing progress notes</a:t>
            </a:r>
          </a:p>
          <a:p>
            <a:pPr marL="800100" lvl="1" indent="-342900">
              <a:buFont typeface="Wingdings" panose="05000000000000000000" pitchFamily="2" charset="2"/>
              <a:buChar char="q"/>
            </a:pPr>
            <a:r>
              <a:rPr lang="en-AU" sz="1900" dirty="0">
                <a:latin typeface="Arial" panose="020B0604020202020204" pitchFamily="34" charset="0"/>
                <a:cs typeface="Arial" panose="020B0604020202020204" pitchFamily="34" charset="0"/>
              </a:rPr>
              <a:t>behaviour support plan</a:t>
            </a:r>
            <a:endParaRPr lang="en-US" sz="19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endParaRPr lang="en-AU" sz="19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1900" dirty="0">
                <a:latin typeface="Arial" panose="020B0604020202020204" pitchFamily="34" charset="0"/>
                <a:cs typeface="Arial" panose="020B0604020202020204" pitchFamily="34" charset="0"/>
              </a:rPr>
              <a:t>Discuss </a:t>
            </a:r>
            <a:r>
              <a:rPr lang="en-AU" sz="1900">
                <a:latin typeface="Arial" panose="020B0604020202020204" pitchFamily="34" charset="0"/>
                <a:cs typeface="Arial" panose="020B0604020202020204" pitchFamily="34" charset="0"/>
              </a:rPr>
              <a:t>the person's </a:t>
            </a:r>
            <a:r>
              <a:rPr lang="en-AU" sz="1900" dirty="0">
                <a:latin typeface="Arial" panose="020B0604020202020204" pitchFamily="34" charset="0"/>
                <a:cs typeface="Arial" panose="020B0604020202020204" pitchFamily="34" charset="0"/>
              </a:rPr>
              <a:t>changed behaviours with the entire care team (including the prescriber)</a:t>
            </a:r>
          </a:p>
          <a:p>
            <a:pPr marL="342900" indent="-342900">
              <a:buFont typeface="Wingdings" panose="05000000000000000000" pitchFamily="2" charset="2"/>
              <a:buChar char="q"/>
            </a:pPr>
            <a:endParaRPr lang="en-AU" sz="19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1900" dirty="0">
                <a:latin typeface="Arial" panose="020B0604020202020204" pitchFamily="34" charset="0"/>
                <a:cs typeface="Arial" panose="020B0604020202020204" pitchFamily="34" charset="0"/>
              </a:rPr>
              <a:t>Document conversations and the plan going forward</a:t>
            </a:r>
            <a:endParaRPr lang="en-AU" sz="200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C5F654BF-6CC1-4696-8A0A-6A39CDAA20E5}"/>
              </a:ext>
            </a:extLst>
          </p:cNvPr>
          <p:cNvSpPr/>
          <p:nvPr/>
        </p:nvSpPr>
        <p:spPr>
          <a:xfrm>
            <a:off x="1320728" y="6422777"/>
            <a:ext cx="8739004" cy="369332"/>
          </a:xfrm>
          <a:prstGeom prst="rect">
            <a:avLst/>
          </a:prstGeom>
          <a:solidFill>
            <a:schemeClr val="accent5">
              <a:lumMod val="20000"/>
              <a:lumOff val="80000"/>
            </a:schemeClr>
          </a:solidFill>
        </p:spPr>
        <p:txBody>
          <a:bodyPr wrap="square">
            <a:spAutoFit/>
          </a:bodyPr>
          <a:lstStyle/>
          <a:p>
            <a:pPr algn="ctr"/>
            <a:r>
              <a:rPr lang="en-AU" b="1" dirty="0">
                <a:latin typeface="Arial" panose="020B0604020202020204" pitchFamily="34" charset="0"/>
                <a:cs typeface="Arial" panose="020B0604020202020204" pitchFamily="34" charset="0"/>
              </a:rPr>
              <a:t>Get the entire care team involved!</a:t>
            </a:r>
          </a:p>
        </p:txBody>
      </p:sp>
    </p:spTree>
    <p:extLst>
      <p:ext uri="{BB962C8B-B14F-4D97-AF65-F5344CB8AC3E}">
        <p14:creationId xmlns:p14="http://schemas.microsoft.com/office/powerpoint/2010/main" val="391854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7CE91D-D5C8-4832-B936-DFB0EBD6F869}"/>
              </a:ext>
            </a:extLst>
          </p:cNvPr>
          <p:cNvSpPr>
            <a:spLocks noGrp="1"/>
          </p:cNvSpPr>
          <p:nvPr>
            <p:ph type="body" sz="quarter" idx="13"/>
          </p:nvPr>
        </p:nvSpPr>
        <p:spPr>
          <a:xfrm>
            <a:off x="300211" y="368478"/>
            <a:ext cx="7452026" cy="736956"/>
          </a:xfrm>
        </p:spPr>
        <p:txBody>
          <a:bodyPr/>
          <a:lstStyle/>
          <a:p>
            <a:r>
              <a:rPr lang="en-US" dirty="0"/>
              <a:t>Case study</a:t>
            </a:r>
          </a:p>
          <a:p>
            <a:endParaRPr lang="en-AU" dirty="0"/>
          </a:p>
        </p:txBody>
      </p:sp>
      <p:sp>
        <p:nvSpPr>
          <p:cNvPr id="2" name="Rectangle 1"/>
          <p:cNvSpPr/>
          <p:nvPr/>
        </p:nvSpPr>
        <p:spPr>
          <a:xfrm>
            <a:off x="337073" y="1932423"/>
            <a:ext cx="7289800" cy="3477875"/>
          </a:xfrm>
          <a:prstGeom prst="rect">
            <a:avLst/>
          </a:prstGeom>
        </p:spPr>
        <p:txBody>
          <a:bodyPr wrap="square">
            <a:spAutoFit/>
          </a:bodyPr>
          <a:lstStyle/>
          <a:p>
            <a:pPr>
              <a:spcAft>
                <a:spcPts val="0"/>
              </a:spcAft>
            </a:pPr>
            <a:r>
              <a:rPr lang="en-AU" sz="2000" dirty="0">
                <a:latin typeface="Arial" panose="020B0604020202020204" pitchFamily="34" charset="0"/>
                <a:ea typeface="Calibri" panose="020F0502020204030204" pitchFamily="34" charset="0"/>
                <a:cs typeface="Times New Roman" panose="02020603050405020304" pitchFamily="18" charset="0"/>
              </a:rPr>
              <a:t>Joan Smith is an 81-year old person living with Alzheimer’s Disease in Sunnyside residential aged care facility</a:t>
            </a:r>
          </a:p>
          <a:p>
            <a:pPr>
              <a:spcAft>
                <a:spcPts val="0"/>
              </a:spcAft>
            </a:pPr>
            <a:endParaRPr lang="en-AU" sz="200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endParaRPr lang="en-AU" sz="200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AU" sz="2000" dirty="0">
                <a:latin typeface="Arial" panose="020B0604020202020204" pitchFamily="34" charset="0"/>
                <a:cs typeface="Arial" panose="020B0604020202020204" pitchFamily="34" charset="0"/>
              </a:rPr>
              <a:t>While living at home, Joan had a dedicated ‘knitting room’ where she enjoyed quietly knitting clothes for her family and listening to classical music</a:t>
            </a:r>
            <a:endParaRPr lang="en-AU" sz="2000" dirty="0">
              <a:latin typeface="Arial" panose="020B0604020202020204" pitchFamily="34" charset="0"/>
              <a:ea typeface="Calibri" panose="020F0502020204030204" pitchFamily="34" charset="0"/>
              <a:cs typeface="Arial" panose="020B0604020202020204" pitchFamily="34" charset="0"/>
            </a:endParaRPr>
          </a:p>
          <a:p>
            <a:pPr>
              <a:spcAft>
                <a:spcPts val="0"/>
              </a:spcAft>
            </a:pPr>
            <a:endParaRPr lang="en-AU" sz="200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AU" sz="2000" dirty="0">
                <a:latin typeface="Arial" panose="020B0604020202020204" pitchFamily="34" charset="0"/>
                <a:ea typeface="Calibri" panose="020F0502020204030204" pitchFamily="34" charset="0"/>
                <a:cs typeface="Times New Roman" panose="02020603050405020304" pitchFamily="18" charset="0"/>
              </a:rPr>
              <a:t>Joan has been living at Sunnyside residential aged care facility for four years. Joan continues to knit and she is often observed walking around the garden</a:t>
            </a:r>
          </a:p>
        </p:txBody>
      </p:sp>
      <p:pic>
        <p:nvPicPr>
          <p:cNvPr id="5" name="Picture 4">
            <a:extLst>
              <a:ext uri="{FF2B5EF4-FFF2-40B4-BE49-F238E27FC236}">
                <a16:creationId xmlns:a16="http://schemas.microsoft.com/office/drawing/2014/main" id="{241A0B9C-3C0D-4D01-8466-16F93133ABF1}"/>
              </a:ext>
            </a:extLst>
          </p:cNvPr>
          <p:cNvPicPr>
            <a:picLocks noChangeAspect="1"/>
          </p:cNvPicPr>
          <p:nvPr/>
        </p:nvPicPr>
        <p:blipFill>
          <a:blip r:embed="rId2"/>
          <a:stretch>
            <a:fillRect/>
          </a:stretch>
        </p:blipFill>
        <p:spPr>
          <a:xfrm>
            <a:off x="7837842" y="2326210"/>
            <a:ext cx="4017085" cy="2690303"/>
          </a:xfrm>
          <a:prstGeom prst="rect">
            <a:avLst/>
          </a:prstGeom>
        </p:spPr>
      </p:pic>
      <p:sp>
        <p:nvSpPr>
          <p:cNvPr id="7" name="TextBox 6">
            <a:extLst>
              <a:ext uri="{FF2B5EF4-FFF2-40B4-BE49-F238E27FC236}">
                <a16:creationId xmlns:a16="http://schemas.microsoft.com/office/drawing/2014/main" id="{EAC20AB3-FFCD-43C3-9F13-6FBE7BFA8A93}"/>
              </a:ext>
            </a:extLst>
          </p:cNvPr>
          <p:cNvSpPr txBox="1"/>
          <p:nvPr/>
        </p:nvSpPr>
        <p:spPr>
          <a:xfrm>
            <a:off x="7837842" y="5016513"/>
            <a:ext cx="3147934" cy="230832"/>
          </a:xfrm>
          <a:prstGeom prst="rect">
            <a:avLst/>
          </a:prstGeom>
          <a:noFill/>
        </p:spPr>
        <p:txBody>
          <a:bodyPr wrap="square" rtlCol="0">
            <a:spAutoFit/>
          </a:bodyPr>
          <a:lstStyle/>
          <a:p>
            <a:r>
              <a:rPr lang="en-US" sz="900" i="1" dirty="0">
                <a:latin typeface="Arial" panose="020B0604020202020204" pitchFamily="34" charset="0"/>
                <a:cs typeface="Arial" panose="020B0604020202020204" pitchFamily="34" charset="0"/>
              </a:rPr>
              <a:t>Image from freepik</a:t>
            </a:r>
          </a:p>
        </p:txBody>
      </p:sp>
    </p:spTree>
    <p:extLst>
      <p:ext uri="{BB962C8B-B14F-4D97-AF65-F5344CB8AC3E}">
        <p14:creationId xmlns:p14="http://schemas.microsoft.com/office/powerpoint/2010/main" val="859324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B096C6-09D9-BAD2-1B6A-DD3ABBA19101}"/>
              </a:ext>
            </a:extLst>
          </p:cNvPr>
          <p:cNvSpPr>
            <a:spLocks noGrp="1"/>
          </p:cNvSpPr>
          <p:nvPr>
            <p:ph type="body" sz="quarter" idx="13"/>
          </p:nvPr>
        </p:nvSpPr>
        <p:spPr/>
        <p:txBody>
          <a:bodyPr/>
          <a:lstStyle/>
          <a:p>
            <a:r>
              <a:rPr lang="en-US" dirty="0"/>
              <a:t>Case study </a:t>
            </a:r>
          </a:p>
        </p:txBody>
      </p:sp>
      <p:sp>
        <p:nvSpPr>
          <p:cNvPr id="5" name="Text Placeholder 4">
            <a:extLst>
              <a:ext uri="{FF2B5EF4-FFF2-40B4-BE49-F238E27FC236}">
                <a16:creationId xmlns:a16="http://schemas.microsoft.com/office/drawing/2014/main" id="{2873A37A-F114-0D2B-ACC9-D72B08DF08BC}"/>
              </a:ext>
            </a:extLst>
          </p:cNvPr>
          <p:cNvSpPr>
            <a:spLocks noGrp="1"/>
          </p:cNvSpPr>
          <p:nvPr>
            <p:ph type="body" sz="quarter" idx="16"/>
          </p:nvPr>
        </p:nvSpPr>
        <p:spPr>
          <a:xfrm>
            <a:off x="300211" y="2097681"/>
            <a:ext cx="10815464" cy="3898170"/>
          </a:xfrm>
        </p:spPr>
        <p:txBody>
          <a:bodyPr/>
          <a:lstStyle/>
          <a:p>
            <a:r>
              <a:rPr lang="en-US" dirty="0"/>
              <a:t>Small groups </a:t>
            </a:r>
          </a:p>
          <a:p>
            <a:pPr marL="0" indent="0">
              <a:buNone/>
            </a:pPr>
            <a:endParaRPr lang="en-US" dirty="0"/>
          </a:p>
          <a:p>
            <a:r>
              <a:rPr lang="en-US" dirty="0"/>
              <a:t>Read the Case Study</a:t>
            </a:r>
          </a:p>
          <a:p>
            <a:endParaRPr lang="en-US" dirty="0"/>
          </a:p>
          <a:p>
            <a:r>
              <a:rPr lang="en-US" dirty="0"/>
              <a:t>Discuss questions 1 and 2 over the next 15 minutes</a:t>
            </a:r>
          </a:p>
          <a:p>
            <a:endParaRPr lang="en-US" dirty="0"/>
          </a:p>
          <a:p>
            <a:r>
              <a:rPr lang="en-US" dirty="0"/>
              <a:t>Prepare answers to share in group discussion</a:t>
            </a:r>
          </a:p>
          <a:p>
            <a:endParaRPr lang="en-US" dirty="0"/>
          </a:p>
          <a:p>
            <a:pPr marL="0" indent="0">
              <a:buNone/>
            </a:pPr>
            <a:endParaRPr lang="en-US" dirty="0"/>
          </a:p>
        </p:txBody>
      </p:sp>
    </p:spTree>
    <p:extLst>
      <p:ext uri="{BB962C8B-B14F-4D97-AF65-F5344CB8AC3E}">
        <p14:creationId xmlns:p14="http://schemas.microsoft.com/office/powerpoint/2010/main" val="16833295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DB3E2D-600C-43EC-90CB-0B8BEAF80B92}"/>
              </a:ext>
            </a:extLst>
          </p:cNvPr>
          <p:cNvSpPr>
            <a:spLocks noGrp="1"/>
          </p:cNvSpPr>
          <p:nvPr>
            <p:ph type="body" sz="quarter" idx="11"/>
          </p:nvPr>
        </p:nvSpPr>
        <p:spPr/>
        <p:txBody>
          <a:bodyPr/>
          <a:lstStyle/>
          <a:p>
            <a:r>
              <a:rPr lang="en-AU" dirty="0"/>
              <a:t>Group Discussion</a:t>
            </a:r>
          </a:p>
        </p:txBody>
      </p:sp>
      <p:sp>
        <p:nvSpPr>
          <p:cNvPr id="3" name="Text Placeholder 2">
            <a:extLst>
              <a:ext uri="{FF2B5EF4-FFF2-40B4-BE49-F238E27FC236}">
                <a16:creationId xmlns:a16="http://schemas.microsoft.com/office/drawing/2014/main" id="{437CE91D-D5C8-4832-B936-DFB0EBD6F869}"/>
              </a:ext>
            </a:extLst>
          </p:cNvPr>
          <p:cNvSpPr>
            <a:spLocks noGrp="1"/>
          </p:cNvSpPr>
          <p:nvPr>
            <p:ph type="body" sz="quarter" idx="13"/>
          </p:nvPr>
        </p:nvSpPr>
        <p:spPr>
          <a:xfrm>
            <a:off x="306060" y="326309"/>
            <a:ext cx="10768340" cy="736956"/>
          </a:xfrm>
        </p:spPr>
        <p:txBody>
          <a:bodyPr/>
          <a:lstStyle/>
          <a:p>
            <a:r>
              <a:rPr lang="en-AU" dirty="0"/>
              <a:t>Review of case</a:t>
            </a:r>
            <a:r>
              <a:rPr lang="en-US" dirty="0"/>
              <a:t> study questions</a:t>
            </a:r>
          </a:p>
          <a:p>
            <a:endParaRPr lang="en-AU" dirty="0"/>
          </a:p>
        </p:txBody>
      </p:sp>
      <p:sp>
        <p:nvSpPr>
          <p:cNvPr id="4" name="Text Placeholder 3">
            <a:extLst>
              <a:ext uri="{FF2B5EF4-FFF2-40B4-BE49-F238E27FC236}">
                <a16:creationId xmlns:a16="http://schemas.microsoft.com/office/drawing/2014/main" id="{65464A86-A5FB-4B32-BA53-5DDCAE5FF4B3}"/>
              </a:ext>
            </a:extLst>
          </p:cNvPr>
          <p:cNvSpPr>
            <a:spLocks noGrp="1"/>
          </p:cNvSpPr>
          <p:nvPr>
            <p:ph type="body" sz="quarter" idx="14"/>
          </p:nvPr>
        </p:nvSpPr>
        <p:spPr>
          <a:xfrm>
            <a:off x="306061" y="1482482"/>
            <a:ext cx="10438140" cy="466469"/>
          </a:xfrm>
        </p:spPr>
        <p:txBody>
          <a:bodyPr/>
          <a:lstStyle/>
          <a:p>
            <a:r>
              <a:rPr lang="en-AU" dirty="0"/>
              <a:t>Question 1. Should an antipsychotic medication be trialled for Joan? What would you communicate and document?</a:t>
            </a:r>
          </a:p>
        </p:txBody>
      </p:sp>
      <p:sp>
        <p:nvSpPr>
          <p:cNvPr id="8" name="Text Placeholder 7">
            <a:extLst>
              <a:ext uri="{FF2B5EF4-FFF2-40B4-BE49-F238E27FC236}">
                <a16:creationId xmlns:a16="http://schemas.microsoft.com/office/drawing/2014/main" id="{9D1FCA16-C37E-4D7B-B522-ADC8FA7A1D00}"/>
              </a:ext>
            </a:extLst>
          </p:cNvPr>
          <p:cNvSpPr>
            <a:spLocks noGrp="1"/>
          </p:cNvSpPr>
          <p:nvPr>
            <p:ph type="body" sz="quarter" idx="16"/>
          </p:nvPr>
        </p:nvSpPr>
        <p:spPr/>
        <p:txBody>
          <a:bodyPr/>
          <a:lstStyle/>
          <a:p>
            <a:endParaRPr lang="en-AU" dirty="0"/>
          </a:p>
        </p:txBody>
      </p:sp>
    </p:spTree>
    <p:extLst>
      <p:ext uri="{BB962C8B-B14F-4D97-AF65-F5344CB8AC3E}">
        <p14:creationId xmlns:p14="http://schemas.microsoft.com/office/powerpoint/2010/main" val="26746778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DB3E2D-600C-43EC-90CB-0B8BEAF80B92}"/>
              </a:ext>
            </a:extLst>
          </p:cNvPr>
          <p:cNvSpPr>
            <a:spLocks noGrp="1"/>
          </p:cNvSpPr>
          <p:nvPr>
            <p:ph type="body" sz="quarter" idx="11"/>
          </p:nvPr>
        </p:nvSpPr>
        <p:spPr/>
        <p:txBody>
          <a:bodyPr/>
          <a:lstStyle/>
          <a:p>
            <a:r>
              <a:rPr lang="en-AU" dirty="0"/>
              <a:t>Group Discussion</a:t>
            </a:r>
          </a:p>
        </p:txBody>
      </p:sp>
      <p:sp>
        <p:nvSpPr>
          <p:cNvPr id="3" name="Text Placeholder 2">
            <a:extLst>
              <a:ext uri="{FF2B5EF4-FFF2-40B4-BE49-F238E27FC236}">
                <a16:creationId xmlns:a16="http://schemas.microsoft.com/office/drawing/2014/main" id="{437CE91D-D5C8-4832-B936-DFB0EBD6F869}"/>
              </a:ext>
            </a:extLst>
          </p:cNvPr>
          <p:cNvSpPr>
            <a:spLocks noGrp="1"/>
          </p:cNvSpPr>
          <p:nvPr>
            <p:ph type="body" sz="quarter" idx="13"/>
          </p:nvPr>
        </p:nvSpPr>
        <p:spPr>
          <a:xfrm>
            <a:off x="306060" y="326309"/>
            <a:ext cx="10768340" cy="736956"/>
          </a:xfrm>
        </p:spPr>
        <p:txBody>
          <a:bodyPr/>
          <a:lstStyle/>
          <a:p>
            <a:r>
              <a:rPr lang="en-AU" dirty="0"/>
              <a:t>Review of case</a:t>
            </a:r>
            <a:r>
              <a:rPr lang="en-US" dirty="0"/>
              <a:t> study questions</a:t>
            </a:r>
          </a:p>
          <a:p>
            <a:endParaRPr lang="en-AU" dirty="0"/>
          </a:p>
        </p:txBody>
      </p:sp>
      <p:sp>
        <p:nvSpPr>
          <p:cNvPr id="4" name="Text Placeholder 3">
            <a:extLst>
              <a:ext uri="{FF2B5EF4-FFF2-40B4-BE49-F238E27FC236}">
                <a16:creationId xmlns:a16="http://schemas.microsoft.com/office/drawing/2014/main" id="{65464A86-A5FB-4B32-BA53-5DDCAE5FF4B3}"/>
              </a:ext>
            </a:extLst>
          </p:cNvPr>
          <p:cNvSpPr>
            <a:spLocks noGrp="1"/>
          </p:cNvSpPr>
          <p:nvPr>
            <p:ph type="body" sz="quarter" idx="14"/>
          </p:nvPr>
        </p:nvSpPr>
        <p:spPr>
          <a:xfrm>
            <a:off x="306060" y="1390470"/>
            <a:ext cx="10438140" cy="415654"/>
          </a:xfrm>
        </p:spPr>
        <p:txBody>
          <a:bodyPr/>
          <a:lstStyle/>
          <a:p>
            <a:r>
              <a:rPr lang="en-AU" dirty="0"/>
              <a:t>Question 1. Should an antipsychotic medication be trialled for Joan? What would you communicate and document?</a:t>
            </a:r>
          </a:p>
        </p:txBody>
      </p:sp>
      <p:sp>
        <p:nvSpPr>
          <p:cNvPr id="5" name="Text Placeholder 4">
            <a:extLst>
              <a:ext uri="{FF2B5EF4-FFF2-40B4-BE49-F238E27FC236}">
                <a16:creationId xmlns:a16="http://schemas.microsoft.com/office/drawing/2014/main" id="{D03020BE-A034-4DD3-BF99-39BA94186F3B}"/>
              </a:ext>
            </a:extLst>
          </p:cNvPr>
          <p:cNvSpPr>
            <a:spLocks noGrp="1"/>
          </p:cNvSpPr>
          <p:nvPr>
            <p:ph type="body" sz="quarter" idx="16"/>
          </p:nvPr>
        </p:nvSpPr>
        <p:spPr>
          <a:xfrm>
            <a:off x="200043" y="2055563"/>
            <a:ext cx="5716664" cy="3248805"/>
          </a:xfrm>
          <a:ln w="28575">
            <a:solidFill>
              <a:srgbClr val="00B050"/>
            </a:solidFill>
            <a:prstDash val="dash"/>
          </a:ln>
        </p:spPr>
        <p:txBody>
          <a:bodyPr/>
          <a:lstStyle/>
          <a:p>
            <a:pPr marL="0" indent="0">
              <a:buNone/>
            </a:pPr>
            <a:r>
              <a:rPr lang="en-AU" b="1" dirty="0"/>
              <a:t>Clinical steps</a:t>
            </a:r>
          </a:p>
          <a:p>
            <a:pPr>
              <a:buFont typeface="Wingdings" panose="05000000000000000000" pitchFamily="2" charset="2"/>
              <a:buChar char="q"/>
            </a:pPr>
            <a:r>
              <a:rPr lang="en-AU" dirty="0">
                <a:ea typeface="Calibri" panose="020F0502020204030204" pitchFamily="34" charset="0"/>
              </a:rPr>
              <a:t>No</a:t>
            </a:r>
            <a:endParaRPr lang="en-AU" dirty="0"/>
          </a:p>
          <a:p>
            <a:pPr>
              <a:buFont typeface="Wingdings" panose="05000000000000000000" pitchFamily="2" charset="2"/>
              <a:buChar char="q"/>
            </a:pPr>
            <a:endParaRPr lang="en-AU" sz="1600" dirty="0">
              <a:ea typeface="Calibri" panose="020F0502020204030204" pitchFamily="34" charset="0"/>
            </a:endParaRPr>
          </a:p>
          <a:p>
            <a:pPr>
              <a:buFont typeface="Wingdings" panose="05000000000000000000" pitchFamily="2" charset="2"/>
              <a:buChar char="q"/>
            </a:pPr>
            <a:r>
              <a:rPr lang="en-AU" dirty="0">
                <a:ea typeface="Calibri" panose="020F0502020204030204" pitchFamily="34" charset="0"/>
              </a:rPr>
              <a:t>Prescribing, dispensing or administering an antipsychotic in this case should not be considered</a:t>
            </a:r>
            <a:endParaRPr lang="en-AU" dirty="0">
              <a:solidFill>
                <a:srgbClr val="000000"/>
              </a:solidFill>
              <a:ea typeface="Calibri" panose="020F0502020204030204" pitchFamily="34" charset="0"/>
            </a:endParaRPr>
          </a:p>
          <a:p>
            <a:pPr>
              <a:buFont typeface="Wingdings" panose="05000000000000000000" pitchFamily="2" charset="2"/>
              <a:buChar char="q"/>
            </a:pPr>
            <a:endParaRPr lang="en-AU" sz="1600" dirty="0">
              <a:solidFill>
                <a:srgbClr val="000000"/>
              </a:solidFill>
            </a:endParaRPr>
          </a:p>
          <a:p>
            <a:pPr>
              <a:buFont typeface="Wingdings" panose="05000000000000000000" pitchFamily="2" charset="2"/>
              <a:buChar char="q"/>
            </a:pPr>
            <a:r>
              <a:rPr lang="en-AU" dirty="0">
                <a:solidFill>
                  <a:srgbClr val="000000"/>
                </a:solidFill>
              </a:rPr>
              <a:t>Non-pharmacological strategies should be trialled for an adequate period of time </a:t>
            </a:r>
            <a:r>
              <a:rPr lang="en-AU" u="sng" dirty="0">
                <a:solidFill>
                  <a:srgbClr val="000000"/>
                </a:solidFill>
              </a:rPr>
              <a:t>first</a:t>
            </a:r>
          </a:p>
        </p:txBody>
      </p:sp>
      <p:sp>
        <p:nvSpPr>
          <p:cNvPr id="7" name="Rectangle 6"/>
          <p:cNvSpPr/>
          <p:nvPr/>
        </p:nvSpPr>
        <p:spPr>
          <a:xfrm>
            <a:off x="6275295" y="2055563"/>
            <a:ext cx="5367720" cy="3770263"/>
          </a:xfrm>
          <a:prstGeom prst="rect">
            <a:avLst/>
          </a:prstGeom>
          <a:ln w="28575">
            <a:solidFill>
              <a:schemeClr val="accent5">
                <a:lumMod val="75000"/>
              </a:schemeClr>
            </a:solidFill>
            <a:prstDash val="dash"/>
          </a:ln>
        </p:spPr>
        <p:txBody>
          <a:bodyPr wrap="square">
            <a:spAutoFit/>
          </a:bodyPr>
          <a:lstStyle/>
          <a:p>
            <a:r>
              <a:rPr lang="en-AU" sz="2000" b="1" dirty="0">
                <a:latin typeface="Arial" panose="020B0604020202020204" pitchFamily="34" charset="0"/>
                <a:cs typeface="Arial" panose="020B0604020202020204" pitchFamily="34" charset="0"/>
              </a:rPr>
              <a:t>Communication and documentation steps</a:t>
            </a:r>
          </a:p>
          <a:p>
            <a:endParaRPr lang="en-AU" sz="16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2000" dirty="0">
                <a:latin typeface="Arial" panose="020B0604020202020204" pitchFamily="34" charset="0"/>
                <a:ea typeface="Calibri" panose="020F0502020204030204" pitchFamily="34" charset="0"/>
                <a:cs typeface="Arial" panose="020B0604020202020204" pitchFamily="34" charset="0"/>
              </a:rPr>
              <a:t>The changed behaviour Joan is experiencing should be documented in the medical record, nursing progress notes and behaviour support plan, where applicable </a:t>
            </a:r>
          </a:p>
          <a:p>
            <a:pPr marL="800100" lvl="1" indent="-342900">
              <a:buFont typeface="Wingdings" panose="05000000000000000000" pitchFamily="2" charset="2"/>
              <a:buChar char="q"/>
            </a:pPr>
            <a:r>
              <a:rPr lang="en-AU" sz="2000" i="1" dirty="0">
                <a:latin typeface="Arial" panose="020B0604020202020204" pitchFamily="34" charset="0"/>
                <a:ea typeface="Calibri" panose="020F0502020204030204" pitchFamily="34" charset="0"/>
                <a:cs typeface="Arial" panose="020B0604020202020204" pitchFamily="34" charset="0"/>
              </a:rPr>
              <a:t>e.g. Joan was experiencing xxxxxx</a:t>
            </a:r>
            <a:endParaRPr lang="en-AU" sz="2000" dirty="0">
              <a:latin typeface="Arial" panose="020B0604020202020204" pitchFamily="34" charset="0"/>
              <a:cs typeface="Arial" panose="020B0604020202020204" pitchFamily="34" charset="0"/>
            </a:endParaRPr>
          </a:p>
          <a:p>
            <a:endParaRPr lang="en-AU" sz="500"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2000" dirty="0">
                <a:latin typeface="Arial" panose="020B0604020202020204" pitchFamily="34" charset="0"/>
                <a:cs typeface="Arial" panose="020B0604020202020204" pitchFamily="34" charset="0"/>
              </a:rPr>
              <a:t>Contact the prescriber</a:t>
            </a:r>
          </a:p>
          <a:p>
            <a:pPr marL="342900" indent="-342900">
              <a:buFont typeface="Wingdings" panose="05000000000000000000" pitchFamily="2" charset="2"/>
              <a:buChar char="q"/>
            </a:pPr>
            <a:endParaRPr lang="en-AU"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2000" dirty="0">
                <a:latin typeface="Arial" panose="020B0604020202020204" pitchFamily="34" charset="0"/>
                <a:cs typeface="Arial" panose="020B0604020202020204" pitchFamily="34" charset="0"/>
              </a:rPr>
              <a:t>Notify the care team</a:t>
            </a:r>
          </a:p>
        </p:txBody>
      </p:sp>
      <p:sp>
        <p:nvSpPr>
          <p:cNvPr id="8" name="Rectangle 7">
            <a:extLst>
              <a:ext uri="{FF2B5EF4-FFF2-40B4-BE49-F238E27FC236}">
                <a16:creationId xmlns:a16="http://schemas.microsoft.com/office/drawing/2014/main" id="{2B9D3802-8933-4F68-ABF2-64B77E7B897E}"/>
              </a:ext>
            </a:extLst>
          </p:cNvPr>
          <p:cNvSpPr/>
          <p:nvPr/>
        </p:nvSpPr>
        <p:spPr>
          <a:xfrm>
            <a:off x="532222" y="6021181"/>
            <a:ext cx="10768970" cy="646331"/>
          </a:xfrm>
          <a:prstGeom prst="rect">
            <a:avLst/>
          </a:prstGeom>
          <a:solidFill>
            <a:schemeClr val="accent5">
              <a:lumMod val="20000"/>
              <a:lumOff val="80000"/>
            </a:schemeClr>
          </a:solidFill>
        </p:spPr>
        <p:txBody>
          <a:bodyPr wrap="square">
            <a:spAutoFit/>
          </a:bodyPr>
          <a:lstStyle/>
          <a:p>
            <a:pPr algn="ctr"/>
            <a:r>
              <a:rPr lang="en-AU" dirty="0">
                <a:latin typeface="Arial" panose="020B0604020202020204" pitchFamily="34" charset="0"/>
                <a:cs typeface="Arial" panose="020B0604020202020204" pitchFamily="34" charset="0"/>
              </a:rPr>
              <a:t> </a:t>
            </a:r>
            <a:r>
              <a:rPr lang="en-AU" b="1" dirty="0">
                <a:latin typeface="Arial" panose="020B0604020202020204" pitchFamily="34" charset="0"/>
                <a:cs typeface="Arial" panose="020B0604020202020204" pitchFamily="34" charset="0"/>
              </a:rPr>
              <a:t>Antipsychotics should only be considered as a last resort for people experiencing distressing psychotic symptoms and/or aggression/agitation that is a direct threat to themselves or others</a:t>
            </a:r>
            <a:endParaRPr lang="en-US"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27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DB3E2D-600C-43EC-90CB-0B8BEAF80B92}"/>
              </a:ext>
            </a:extLst>
          </p:cNvPr>
          <p:cNvSpPr>
            <a:spLocks noGrp="1"/>
          </p:cNvSpPr>
          <p:nvPr>
            <p:ph type="body" sz="quarter" idx="11"/>
          </p:nvPr>
        </p:nvSpPr>
        <p:spPr/>
        <p:txBody>
          <a:bodyPr/>
          <a:lstStyle/>
          <a:p>
            <a:r>
              <a:rPr lang="en-AU" dirty="0"/>
              <a:t>Group Discussion</a:t>
            </a:r>
          </a:p>
        </p:txBody>
      </p:sp>
      <p:sp>
        <p:nvSpPr>
          <p:cNvPr id="3" name="Text Placeholder 2">
            <a:extLst>
              <a:ext uri="{FF2B5EF4-FFF2-40B4-BE49-F238E27FC236}">
                <a16:creationId xmlns:a16="http://schemas.microsoft.com/office/drawing/2014/main" id="{437CE91D-D5C8-4832-B936-DFB0EBD6F869}"/>
              </a:ext>
            </a:extLst>
          </p:cNvPr>
          <p:cNvSpPr>
            <a:spLocks noGrp="1"/>
          </p:cNvSpPr>
          <p:nvPr>
            <p:ph type="body" sz="quarter" idx="13"/>
          </p:nvPr>
        </p:nvSpPr>
        <p:spPr>
          <a:xfrm>
            <a:off x="306060" y="326309"/>
            <a:ext cx="10768340" cy="736956"/>
          </a:xfrm>
        </p:spPr>
        <p:txBody>
          <a:bodyPr/>
          <a:lstStyle/>
          <a:p>
            <a:r>
              <a:rPr lang="en-AU" dirty="0"/>
              <a:t>Review of case</a:t>
            </a:r>
            <a:r>
              <a:rPr lang="en-US" dirty="0"/>
              <a:t> study questions</a:t>
            </a:r>
          </a:p>
          <a:p>
            <a:endParaRPr lang="en-AU" dirty="0"/>
          </a:p>
        </p:txBody>
      </p:sp>
      <p:sp>
        <p:nvSpPr>
          <p:cNvPr id="4" name="Text Placeholder 3">
            <a:extLst>
              <a:ext uri="{FF2B5EF4-FFF2-40B4-BE49-F238E27FC236}">
                <a16:creationId xmlns:a16="http://schemas.microsoft.com/office/drawing/2014/main" id="{65464A86-A5FB-4B32-BA53-5DDCAE5FF4B3}"/>
              </a:ext>
            </a:extLst>
          </p:cNvPr>
          <p:cNvSpPr>
            <a:spLocks noGrp="1"/>
          </p:cNvSpPr>
          <p:nvPr>
            <p:ph type="body" sz="quarter" idx="14"/>
          </p:nvPr>
        </p:nvSpPr>
        <p:spPr>
          <a:xfrm>
            <a:off x="306061" y="1407363"/>
            <a:ext cx="10438140" cy="670218"/>
          </a:xfrm>
        </p:spPr>
        <p:txBody>
          <a:bodyPr/>
          <a:lstStyle/>
          <a:p>
            <a:r>
              <a:rPr lang="en-AU" dirty="0"/>
              <a:t>Question 2. List some management strategies you should try first before considering an antipsychotic for Joan. How would you communicate and document this?</a:t>
            </a:r>
          </a:p>
          <a:p>
            <a:endParaRPr lang="en-AU" dirty="0"/>
          </a:p>
        </p:txBody>
      </p:sp>
      <p:sp>
        <p:nvSpPr>
          <p:cNvPr id="8" name="Text Placeholder 7">
            <a:extLst>
              <a:ext uri="{FF2B5EF4-FFF2-40B4-BE49-F238E27FC236}">
                <a16:creationId xmlns:a16="http://schemas.microsoft.com/office/drawing/2014/main" id="{4C4DD261-8405-43F3-A0F3-527A76592AC5}"/>
              </a:ext>
            </a:extLst>
          </p:cNvPr>
          <p:cNvSpPr>
            <a:spLocks noGrp="1"/>
          </p:cNvSpPr>
          <p:nvPr>
            <p:ph type="body" sz="quarter" idx="16"/>
          </p:nvPr>
        </p:nvSpPr>
        <p:spPr/>
        <p:txBody>
          <a:bodyPr/>
          <a:lstStyle/>
          <a:p>
            <a:endParaRPr lang="en-AU" dirty="0"/>
          </a:p>
        </p:txBody>
      </p:sp>
    </p:spTree>
    <p:extLst>
      <p:ext uri="{BB962C8B-B14F-4D97-AF65-F5344CB8AC3E}">
        <p14:creationId xmlns:p14="http://schemas.microsoft.com/office/powerpoint/2010/main" val="2404969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6586A6B-2864-41EB-8455-9830137E92CE}"/>
              </a:ext>
            </a:extLst>
          </p:cNvPr>
          <p:cNvSpPr>
            <a:spLocks noGrp="1"/>
          </p:cNvSpPr>
          <p:nvPr>
            <p:ph type="body" sz="quarter" idx="11"/>
          </p:nvPr>
        </p:nvSpPr>
        <p:spPr/>
        <p:txBody>
          <a:bodyPr/>
          <a:lstStyle/>
          <a:p>
            <a:r>
              <a:rPr lang="en-AU" dirty="0"/>
              <a:t>Background</a:t>
            </a:r>
          </a:p>
        </p:txBody>
      </p:sp>
      <p:sp>
        <p:nvSpPr>
          <p:cNvPr id="9" name="Text Placeholder 8">
            <a:extLst>
              <a:ext uri="{FF2B5EF4-FFF2-40B4-BE49-F238E27FC236}">
                <a16:creationId xmlns:a16="http://schemas.microsoft.com/office/drawing/2014/main" id="{0F241313-CDAF-41F3-804F-C2ED4B17E233}"/>
              </a:ext>
            </a:extLst>
          </p:cNvPr>
          <p:cNvSpPr>
            <a:spLocks noGrp="1"/>
          </p:cNvSpPr>
          <p:nvPr>
            <p:ph type="body" sz="quarter" idx="13"/>
          </p:nvPr>
        </p:nvSpPr>
        <p:spPr/>
        <p:txBody>
          <a:bodyPr/>
          <a:lstStyle/>
          <a:p>
            <a:r>
              <a:rPr lang="en-AU" dirty="0"/>
              <a:t>Introduction</a:t>
            </a:r>
          </a:p>
        </p:txBody>
      </p:sp>
      <p:sp>
        <p:nvSpPr>
          <p:cNvPr id="11" name="Text Placeholder 10">
            <a:extLst>
              <a:ext uri="{FF2B5EF4-FFF2-40B4-BE49-F238E27FC236}">
                <a16:creationId xmlns:a16="http://schemas.microsoft.com/office/drawing/2014/main" id="{B548A69E-F523-4E22-9682-88555BBDA323}"/>
              </a:ext>
            </a:extLst>
          </p:cNvPr>
          <p:cNvSpPr>
            <a:spLocks noGrp="1"/>
          </p:cNvSpPr>
          <p:nvPr>
            <p:ph type="body" sz="quarter" idx="16"/>
          </p:nvPr>
        </p:nvSpPr>
        <p:spPr>
          <a:xfrm>
            <a:off x="649987" y="2198978"/>
            <a:ext cx="11242744" cy="3299167"/>
          </a:xfrm>
        </p:spPr>
        <p:txBody>
          <a:bodyPr numCol="2"/>
          <a:lstStyle/>
          <a:p>
            <a:pPr marL="0" indent="0">
              <a:buNone/>
            </a:pPr>
            <a:endParaRPr lang="en-AU" dirty="0"/>
          </a:p>
          <a:p>
            <a:pPr lvl="1">
              <a:lnSpc>
                <a:spcPct val="120000"/>
              </a:lnSpc>
            </a:pPr>
            <a:r>
              <a:rPr lang="en-AU" sz="2000" b="1" dirty="0">
                <a:latin typeface="Arial" panose="020B0604020202020204" pitchFamily="34" charset="0"/>
                <a:cs typeface="Arial" panose="020B0604020202020204" pitchFamily="34" charset="0"/>
              </a:rPr>
              <a:t>Memory</a:t>
            </a:r>
          </a:p>
          <a:p>
            <a:pPr marL="457200" lvl="1" indent="0">
              <a:lnSpc>
                <a:spcPct val="120000"/>
              </a:lnSpc>
              <a:buNone/>
            </a:pPr>
            <a:endParaRPr lang="en-AU" sz="1500" dirty="0">
              <a:latin typeface="Arial" panose="020B0604020202020204" pitchFamily="34" charset="0"/>
              <a:cs typeface="Arial" panose="020B0604020202020204" pitchFamily="34" charset="0"/>
            </a:endParaRPr>
          </a:p>
          <a:p>
            <a:pPr marL="457200" lvl="1" indent="0">
              <a:lnSpc>
                <a:spcPct val="120000"/>
              </a:lnSpc>
              <a:buNone/>
            </a:pPr>
            <a:endParaRPr lang="en-AU" sz="1500" dirty="0">
              <a:latin typeface="Arial" panose="020B0604020202020204" pitchFamily="34" charset="0"/>
              <a:cs typeface="Arial" panose="020B0604020202020204" pitchFamily="34" charset="0"/>
            </a:endParaRPr>
          </a:p>
          <a:p>
            <a:pPr lvl="1">
              <a:lnSpc>
                <a:spcPct val="120000"/>
              </a:lnSpc>
            </a:pPr>
            <a:r>
              <a:rPr lang="en-AU" sz="2000" b="1" dirty="0">
                <a:latin typeface="Arial" panose="020B0604020202020204" pitchFamily="34" charset="0"/>
                <a:cs typeface="Arial" panose="020B0604020202020204" pitchFamily="34" charset="0"/>
              </a:rPr>
              <a:t>Thinking</a:t>
            </a:r>
          </a:p>
          <a:p>
            <a:pPr marL="457200" lvl="1" indent="0">
              <a:lnSpc>
                <a:spcPct val="120000"/>
              </a:lnSpc>
              <a:buNone/>
            </a:pPr>
            <a:endParaRPr lang="en-AU" sz="1500" dirty="0">
              <a:latin typeface="Arial" panose="020B0604020202020204" pitchFamily="34" charset="0"/>
              <a:cs typeface="Arial" panose="020B0604020202020204" pitchFamily="34" charset="0"/>
            </a:endParaRPr>
          </a:p>
          <a:p>
            <a:pPr marL="457200" lvl="1" indent="0">
              <a:lnSpc>
                <a:spcPct val="120000"/>
              </a:lnSpc>
              <a:buNone/>
            </a:pPr>
            <a:endParaRPr lang="en-AU" sz="1500" dirty="0">
              <a:latin typeface="Arial" panose="020B0604020202020204" pitchFamily="34" charset="0"/>
              <a:cs typeface="Arial" panose="020B0604020202020204" pitchFamily="34" charset="0"/>
            </a:endParaRPr>
          </a:p>
          <a:p>
            <a:pPr lvl="1">
              <a:lnSpc>
                <a:spcPct val="120000"/>
              </a:lnSpc>
            </a:pPr>
            <a:r>
              <a:rPr lang="en-AU" sz="2000" b="1" dirty="0">
                <a:latin typeface="Arial" panose="020B0604020202020204" pitchFamily="34" charset="0"/>
                <a:cs typeface="Arial" panose="020B0604020202020204" pitchFamily="34" charset="0"/>
              </a:rPr>
              <a:t>Behaviour</a:t>
            </a:r>
          </a:p>
          <a:p>
            <a:pPr lvl="1">
              <a:lnSpc>
                <a:spcPct val="120000"/>
              </a:lnSpc>
            </a:pPr>
            <a:endParaRPr lang="en-AU" sz="2000" b="1" dirty="0">
              <a:latin typeface="Arial" panose="020B0604020202020204" pitchFamily="34" charset="0"/>
              <a:cs typeface="Arial" panose="020B0604020202020204" pitchFamily="34" charset="0"/>
            </a:endParaRPr>
          </a:p>
          <a:p>
            <a:pPr lvl="1">
              <a:lnSpc>
                <a:spcPct val="120000"/>
              </a:lnSpc>
            </a:pPr>
            <a:endParaRPr lang="en-AU" sz="2000" b="1" dirty="0">
              <a:latin typeface="Arial" panose="020B0604020202020204" pitchFamily="34" charset="0"/>
              <a:cs typeface="Arial" panose="020B0604020202020204" pitchFamily="34" charset="0"/>
            </a:endParaRPr>
          </a:p>
          <a:p>
            <a:pPr lvl="1">
              <a:lnSpc>
                <a:spcPct val="120000"/>
              </a:lnSpc>
            </a:pPr>
            <a:r>
              <a:rPr lang="en-AU" sz="2000" b="1" dirty="0">
                <a:latin typeface="Arial" panose="020B0604020202020204" pitchFamily="34" charset="0"/>
                <a:cs typeface="Arial" panose="020B0604020202020204" pitchFamily="34" charset="0"/>
              </a:rPr>
              <a:t>Communication</a:t>
            </a:r>
          </a:p>
          <a:p>
            <a:pPr marL="457200" lvl="1" indent="0">
              <a:lnSpc>
                <a:spcPct val="120000"/>
              </a:lnSpc>
              <a:buNone/>
            </a:pPr>
            <a:endParaRPr lang="en-AU" sz="1500" dirty="0">
              <a:latin typeface="Arial" panose="020B0604020202020204" pitchFamily="34" charset="0"/>
              <a:cs typeface="Arial" panose="020B0604020202020204" pitchFamily="34" charset="0"/>
            </a:endParaRPr>
          </a:p>
          <a:p>
            <a:pPr marL="457200" lvl="1" indent="0">
              <a:lnSpc>
                <a:spcPct val="120000"/>
              </a:lnSpc>
              <a:buNone/>
            </a:pPr>
            <a:endParaRPr lang="en-AU" sz="1500" dirty="0">
              <a:latin typeface="Arial" panose="020B0604020202020204" pitchFamily="34" charset="0"/>
              <a:cs typeface="Arial" panose="020B0604020202020204" pitchFamily="34" charset="0"/>
            </a:endParaRPr>
          </a:p>
          <a:p>
            <a:pPr lvl="1">
              <a:lnSpc>
                <a:spcPct val="120000"/>
              </a:lnSpc>
            </a:pPr>
            <a:r>
              <a:rPr lang="en-AU" sz="2000" b="1" dirty="0">
                <a:latin typeface="Arial" panose="020B0604020202020204" pitchFamily="34" charset="0"/>
                <a:cs typeface="Arial" panose="020B0604020202020204" pitchFamily="34" charset="0"/>
              </a:rPr>
              <a:t>Ability to perform daily activities </a:t>
            </a:r>
            <a:endParaRPr lang="en-AU" sz="2000" b="1" dirty="0">
              <a:latin typeface="Arial" panose="020B0604020202020204" pitchFamily="34" charset="0"/>
              <a:ea typeface="Times New Roman" panose="02020603050405020304" pitchFamily="18" charset="0"/>
              <a:cs typeface="Arial" panose="020B0604020202020204" pitchFamily="34" charset="0"/>
            </a:endParaRPr>
          </a:p>
          <a:p>
            <a:pPr lvl="1">
              <a:lnSpc>
                <a:spcPct val="120000"/>
              </a:lnSpc>
            </a:pPr>
            <a:endParaRPr lang="en-AU" sz="2000" b="1" dirty="0">
              <a:latin typeface="Arial" panose="020B0604020202020204" pitchFamily="34" charset="0"/>
              <a:cs typeface="Arial" panose="020B0604020202020204" pitchFamily="34" charset="0"/>
            </a:endParaRPr>
          </a:p>
          <a:p>
            <a:endParaRPr lang="en-AU" dirty="0"/>
          </a:p>
          <a:p>
            <a:endParaRPr lang="en-AU" dirty="0"/>
          </a:p>
        </p:txBody>
      </p:sp>
      <p:pic>
        <p:nvPicPr>
          <p:cNvPr id="12" name="Picture 11">
            <a:extLst>
              <a:ext uri="{FF2B5EF4-FFF2-40B4-BE49-F238E27FC236}">
                <a16:creationId xmlns:a16="http://schemas.microsoft.com/office/drawing/2014/main" id="{ACD0108A-C96A-4007-B8CB-EF7FC0194A7C}"/>
              </a:ext>
            </a:extLst>
          </p:cNvPr>
          <p:cNvPicPr>
            <a:picLocks noChangeAspect="1"/>
          </p:cNvPicPr>
          <p:nvPr/>
        </p:nvPicPr>
        <p:blipFill rotWithShape="1">
          <a:blip r:embed="rId3">
            <a:extLst>
              <a:ext uri="{28A0092B-C50C-407E-A947-70E740481C1C}">
                <a14:useLocalDpi xmlns:a14="http://schemas.microsoft.com/office/drawing/2010/main" val="0"/>
              </a:ext>
            </a:extLst>
          </a:blip>
          <a:srcRect l="59967" t="56092" r="22050" b="30115"/>
          <a:stretch/>
        </p:blipFill>
        <p:spPr>
          <a:xfrm>
            <a:off x="90206" y="2328192"/>
            <a:ext cx="872359" cy="945931"/>
          </a:xfrm>
          <a:prstGeom prst="rect">
            <a:avLst/>
          </a:prstGeom>
        </p:spPr>
      </p:pic>
      <p:pic>
        <p:nvPicPr>
          <p:cNvPr id="13" name="Picture 12">
            <a:extLst>
              <a:ext uri="{FF2B5EF4-FFF2-40B4-BE49-F238E27FC236}">
                <a16:creationId xmlns:a16="http://schemas.microsoft.com/office/drawing/2014/main" id="{686542BA-5491-4192-81C2-D266D6EC88DE}"/>
              </a:ext>
            </a:extLst>
          </p:cNvPr>
          <p:cNvPicPr>
            <a:picLocks noChangeAspect="1"/>
          </p:cNvPicPr>
          <p:nvPr/>
        </p:nvPicPr>
        <p:blipFill rotWithShape="1">
          <a:blip r:embed="rId4">
            <a:biLevel thresh="50000"/>
          </a:blip>
          <a:srcRect l="17199" t="3410" r="12353" b="6236"/>
          <a:stretch/>
        </p:blipFill>
        <p:spPr>
          <a:xfrm>
            <a:off x="363411" y="3353462"/>
            <a:ext cx="573152" cy="1091745"/>
          </a:xfrm>
          <a:prstGeom prst="rect">
            <a:avLst/>
          </a:prstGeom>
        </p:spPr>
      </p:pic>
      <p:pic>
        <p:nvPicPr>
          <p:cNvPr id="14" name="Picture 13">
            <a:extLst>
              <a:ext uri="{FF2B5EF4-FFF2-40B4-BE49-F238E27FC236}">
                <a16:creationId xmlns:a16="http://schemas.microsoft.com/office/drawing/2014/main" id="{806FEEEA-E203-464C-B3FD-086FACF9588E}"/>
              </a:ext>
            </a:extLst>
          </p:cNvPr>
          <p:cNvPicPr>
            <a:picLocks noChangeAspect="1"/>
          </p:cNvPicPr>
          <p:nvPr/>
        </p:nvPicPr>
        <p:blipFill rotWithShape="1">
          <a:blip r:embed="rId5">
            <a:biLevel thresh="50000"/>
          </a:blip>
          <a:srcRect l="8508" t="7365" r="13770" b="12806"/>
          <a:stretch/>
        </p:blipFill>
        <p:spPr>
          <a:xfrm>
            <a:off x="5597798" y="2510671"/>
            <a:ext cx="864725" cy="842791"/>
          </a:xfrm>
          <a:prstGeom prst="rect">
            <a:avLst/>
          </a:prstGeom>
        </p:spPr>
      </p:pic>
      <p:pic>
        <p:nvPicPr>
          <p:cNvPr id="15" name="Picture 14">
            <a:extLst>
              <a:ext uri="{FF2B5EF4-FFF2-40B4-BE49-F238E27FC236}">
                <a16:creationId xmlns:a16="http://schemas.microsoft.com/office/drawing/2014/main" id="{90F3CC28-7F48-49FD-8181-ABF257C7C42B}"/>
              </a:ext>
            </a:extLst>
          </p:cNvPr>
          <p:cNvPicPr>
            <a:picLocks noChangeAspect="1"/>
          </p:cNvPicPr>
          <p:nvPr/>
        </p:nvPicPr>
        <p:blipFill>
          <a:blip r:embed="rId6">
            <a:biLevel thresh="50000"/>
          </a:blip>
          <a:stretch>
            <a:fillRect/>
          </a:stretch>
        </p:blipFill>
        <p:spPr>
          <a:xfrm>
            <a:off x="5597798" y="3582130"/>
            <a:ext cx="996404" cy="1207322"/>
          </a:xfrm>
          <a:prstGeom prst="rect">
            <a:avLst/>
          </a:prstGeom>
        </p:spPr>
      </p:pic>
      <p:pic>
        <p:nvPicPr>
          <p:cNvPr id="16" name="Picture 15">
            <a:extLst>
              <a:ext uri="{FF2B5EF4-FFF2-40B4-BE49-F238E27FC236}">
                <a16:creationId xmlns:a16="http://schemas.microsoft.com/office/drawing/2014/main" id="{FD782BF6-4BD9-4511-B5BC-ECCC1A5D0DBE}"/>
              </a:ext>
            </a:extLst>
          </p:cNvPr>
          <p:cNvPicPr>
            <a:picLocks noChangeAspect="1"/>
          </p:cNvPicPr>
          <p:nvPr/>
        </p:nvPicPr>
        <p:blipFill>
          <a:blip r:embed="rId7">
            <a:biLevel thresh="50000"/>
          </a:blip>
          <a:stretch>
            <a:fillRect/>
          </a:stretch>
        </p:blipFill>
        <p:spPr>
          <a:xfrm>
            <a:off x="105848" y="4595669"/>
            <a:ext cx="934482" cy="888898"/>
          </a:xfrm>
          <a:prstGeom prst="rect">
            <a:avLst/>
          </a:prstGeom>
        </p:spPr>
      </p:pic>
      <p:sp>
        <p:nvSpPr>
          <p:cNvPr id="10" name="Text Placeholder 7">
            <a:extLst>
              <a:ext uri="{FF2B5EF4-FFF2-40B4-BE49-F238E27FC236}">
                <a16:creationId xmlns:a16="http://schemas.microsoft.com/office/drawing/2014/main" id="{476CC599-AD42-47C4-8034-769E815571A5}"/>
              </a:ext>
            </a:extLst>
          </p:cNvPr>
          <p:cNvSpPr txBox="1">
            <a:spLocks/>
          </p:cNvSpPr>
          <p:nvPr/>
        </p:nvSpPr>
        <p:spPr>
          <a:xfrm>
            <a:off x="363411" y="1700026"/>
            <a:ext cx="7451725" cy="466468"/>
          </a:xfrm>
          <a:prstGeom prst="rect">
            <a:avLst/>
          </a:prstGeom>
        </p:spPr>
        <p:txBody>
          <a:bodyPr/>
          <a:lstStyle>
            <a:lvl1pPr marL="0" indent="0" algn="l" defTabSz="914400" rtl="0" eaLnBrk="1" latinLnBrk="0" hangingPunct="1">
              <a:lnSpc>
                <a:spcPct val="90000"/>
              </a:lnSpc>
              <a:spcBef>
                <a:spcPts val="1000"/>
              </a:spcBef>
              <a:buFont typeface="Arial"/>
              <a:buNone/>
              <a:defRPr sz="2400" kern="1200">
                <a:solidFill>
                  <a:schemeClr val="tx1"/>
                </a:solidFill>
                <a:latin typeface="Arial Narrow" panose="020B0606020202030204" pitchFamily="34" charset="0"/>
                <a:ea typeface="Arial Narrow" charset="0"/>
                <a:cs typeface="Arial Narrow"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AU" sz="2000" dirty="0">
                <a:latin typeface="Arial" panose="020B0604020202020204" pitchFamily="34" charset="0"/>
                <a:cs typeface="Arial" panose="020B0604020202020204" pitchFamily="34" charset="0"/>
              </a:rPr>
              <a:t>Dementia is associated with a deterioration in:</a:t>
            </a:r>
            <a:r>
              <a:rPr lang="en-AU" sz="2000" baseline="30000" dirty="0">
                <a:latin typeface="Arial" panose="020B0604020202020204" pitchFamily="34" charset="0"/>
                <a:cs typeface="Arial" panose="020B0604020202020204" pitchFamily="34" charset="0"/>
              </a:rPr>
              <a:t>1,2</a:t>
            </a:r>
            <a:endParaRPr lang="en-AU"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09275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DB3E2D-600C-43EC-90CB-0B8BEAF80B92}"/>
              </a:ext>
            </a:extLst>
          </p:cNvPr>
          <p:cNvSpPr>
            <a:spLocks noGrp="1"/>
          </p:cNvSpPr>
          <p:nvPr>
            <p:ph type="body" sz="quarter" idx="11"/>
          </p:nvPr>
        </p:nvSpPr>
        <p:spPr/>
        <p:txBody>
          <a:bodyPr/>
          <a:lstStyle/>
          <a:p>
            <a:r>
              <a:rPr lang="en-AU" dirty="0"/>
              <a:t>Group Discussion</a:t>
            </a:r>
          </a:p>
        </p:txBody>
      </p:sp>
      <p:sp>
        <p:nvSpPr>
          <p:cNvPr id="3" name="Text Placeholder 2">
            <a:extLst>
              <a:ext uri="{FF2B5EF4-FFF2-40B4-BE49-F238E27FC236}">
                <a16:creationId xmlns:a16="http://schemas.microsoft.com/office/drawing/2014/main" id="{437CE91D-D5C8-4832-B936-DFB0EBD6F869}"/>
              </a:ext>
            </a:extLst>
          </p:cNvPr>
          <p:cNvSpPr>
            <a:spLocks noGrp="1"/>
          </p:cNvSpPr>
          <p:nvPr>
            <p:ph type="body" sz="quarter" idx="13"/>
          </p:nvPr>
        </p:nvSpPr>
        <p:spPr>
          <a:xfrm>
            <a:off x="306060" y="326309"/>
            <a:ext cx="10768340" cy="736956"/>
          </a:xfrm>
        </p:spPr>
        <p:txBody>
          <a:bodyPr/>
          <a:lstStyle/>
          <a:p>
            <a:r>
              <a:rPr lang="en-AU" dirty="0"/>
              <a:t>Review of case</a:t>
            </a:r>
            <a:r>
              <a:rPr lang="en-US" dirty="0"/>
              <a:t> study questions</a:t>
            </a:r>
          </a:p>
          <a:p>
            <a:endParaRPr lang="en-AU" dirty="0"/>
          </a:p>
        </p:txBody>
      </p:sp>
      <p:sp>
        <p:nvSpPr>
          <p:cNvPr id="4" name="Text Placeholder 3">
            <a:extLst>
              <a:ext uri="{FF2B5EF4-FFF2-40B4-BE49-F238E27FC236}">
                <a16:creationId xmlns:a16="http://schemas.microsoft.com/office/drawing/2014/main" id="{65464A86-A5FB-4B32-BA53-5DDCAE5FF4B3}"/>
              </a:ext>
            </a:extLst>
          </p:cNvPr>
          <p:cNvSpPr>
            <a:spLocks noGrp="1"/>
          </p:cNvSpPr>
          <p:nvPr>
            <p:ph type="body" sz="quarter" idx="14"/>
          </p:nvPr>
        </p:nvSpPr>
        <p:spPr>
          <a:xfrm>
            <a:off x="306061" y="1407363"/>
            <a:ext cx="10438140" cy="670218"/>
          </a:xfrm>
        </p:spPr>
        <p:txBody>
          <a:bodyPr/>
          <a:lstStyle/>
          <a:p>
            <a:r>
              <a:rPr lang="en-AU" dirty="0"/>
              <a:t>Question 2. List some management strategies you should try first before considering an antipsychotic for Joan. How would you communicate and document this?</a:t>
            </a:r>
          </a:p>
          <a:p>
            <a:endParaRPr lang="en-AU" dirty="0"/>
          </a:p>
        </p:txBody>
      </p:sp>
      <p:sp>
        <p:nvSpPr>
          <p:cNvPr id="5" name="Text Placeholder 4">
            <a:extLst>
              <a:ext uri="{FF2B5EF4-FFF2-40B4-BE49-F238E27FC236}">
                <a16:creationId xmlns:a16="http://schemas.microsoft.com/office/drawing/2014/main" id="{D03020BE-A034-4DD3-BF99-39BA94186F3B}"/>
              </a:ext>
            </a:extLst>
          </p:cNvPr>
          <p:cNvSpPr>
            <a:spLocks noGrp="1"/>
          </p:cNvSpPr>
          <p:nvPr>
            <p:ph type="body" sz="quarter" idx="16"/>
          </p:nvPr>
        </p:nvSpPr>
        <p:spPr>
          <a:xfrm>
            <a:off x="103220" y="2012530"/>
            <a:ext cx="6013721" cy="4463565"/>
          </a:xfrm>
          <a:ln w="28575">
            <a:solidFill>
              <a:srgbClr val="00B050"/>
            </a:solidFill>
            <a:prstDash val="dash"/>
          </a:ln>
        </p:spPr>
        <p:txBody>
          <a:bodyPr/>
          <a:lstStyle/>
          <a:p>
            <a:pPr marL="0" indent="0">
              <a:buNone/>
            </a:pPr>
            <a:r>
              <a:rPr lang="en-AU" b="1" dirty="0"/>
              <a:t>Clinical steps</a:t>
            </a:r>
          </a:p>
          <a:p>
            <a:pPr>
              <a:buFont typeface="Wingdings" panose="05000000000000000000" pitchFamily="2" charset="2"/>
              <a:buChar char="q"/>
            </a:pPr>
            <a:r>
              <a:rPr lang="en-AU" dirty="0"/>
              <a:t>All staff should trial the following measures and for an adequate and agreed period of time:</a:t>
            </a:r>
          </a:p>
          <a:p>
            <a:pPr>
              <a:buFont typeface="Wingdings" panose="05000000000000000000" pitchFamily="2" charset="2"/>
              <a:buChar char="q"/>
            </a:pPr>
            <a:endParaRPr lang="en-AU" sz="1500" dirty="0"/>
          </a:p>
          <a:p>
            <a:pPr lvl="1">
              <a:buFont typeface="Wingdings" panose="05000000000000000000" pitchFamily="2" charset="2"/>
              <a:buChar char="q"/>
            </a:pPr>
            <a:r>
              <a:rPr lang="en-AU" sz="2000" dirty="0">
                <a:latin typeface="Arial" panose="020B0604020202020204" pitchFamily="34" charset="0"/>
                <a:cs typeface="Arial" panose="020B0604020202020204" pitchFamily="34" charset="0"/>
              </a:rPr>
              <a:t>Identify potential unmet needs; </a:t>
            </a:r>
          </a:p>
          <a:p>
            <a:pPr lvl="2">
              <a:buFont typeface="Wingdings" panose="05000000000000000000" pitchFamily="2" charset="2"/>
              <a:buChar char="q"/>
            </a:pPr>
            <a:r>
              <a:rPr lang="en-AU" sz="1800" dirty="0">
                <a:latin typeface="Arial" panose="020B0604020202020204" pitchFamily="34" charset="0"/>
                <a:cs typeface="Arial" panose="020B0604020202020204" pitchFamily="34" charset="0"/>
              </a:rPr>
              <a:t>does Joan need more privacy?</a:t>
            </a:r>
          </a:p>
          <a:p>
            <a:pPr lvl="2">
              <a:buFont typeface="Wingdings" panose="05000000000000000000" pitchFamily="2" charset="2"/>
              <a:buChar char="q"/>
            </a:pPr>
            <a:r>
              <a:rPr lang="en-AU" sz="1800" dirty="0">
                <a:latin typeface="Arial" panose="020B0604020202020204" pitchFamily="34" charset="0"/>
                <a:cs typeface="Arial" panose="020B0604020202020204" pitchFamily="34" charset="0"/>
              </a:rPr>
              <a:t>does Joan need an optometrist appointment?</a:t>
            </a:r>
          </a:p>
          <a:p>
            <a:pPr lvl="1">
              <a:buFont typeface="Wingdings" panose="05000000000000000000" pitchFamily="2" charset="2"/>
              <a:buChar char="q"/>
            </a:pPr>
            <a:endParaRPr lang="en-AU" sz="1500" dirty="0">
              <a:latin typeface="Arial" panose="020B0604020202020204" pitchFamily="34" charset="0"/>
              <a:cs typeface="Arial" panose="020B0604020202020204" pitchFamily="34" charset="0"/>
            </a:endParaRPr>
          </a:p>
          <a:p>
            <a:pPr lvl="1">
              <a:buFont typeface="Wingdings" panose="05000000000000000000" pitchFamily="2" charset="2"/>
              <a:buChar char="q"/>
            </a:pPr>
            <a:r>
              <a:rPr lang="en-AU" sz="2000" dirty="0">
                <a:latin typeface="Arial" panose="020B0604020202020204" pitchFamily="34" charset="0"/>
                <a:cs typeface="Arial" panose="020B0604020202020204" pitchFamily="34" charset="0"/>
              </a:rPr>
              <a:t>Non-pharmacological strategies;</a:t>
            </a:r>
          </a:p>
          <a:p>
            <a:pPr lvl="2">
              <a:buFont typeface="Wingdings" panose="05000000000000000000" pitchFamily="2" charset="2"/>
              <a:buChar char="q"/>
            </a:pPr>
            <a:r>
              <a:rPr lang="en-AU" sz="1800" dirty="0">
                <a:latin typeface="Arial" panose="020B0604020202020204" pitchFamily="34" charset="0"/>
                <a:cs typeface="Arial" panose="020B0604020202020204" pitchFamily="34" charset="0"/>
              </a:rPr>
              <a:t>could Joan’s yarn be stored in the same location?</a:t>
            </a:r>
          </a:p>
          <a:p>
            <a:pPr lvl="2">
              <a:buFont typeface="Wingdings" panose="05000000000000000000" pitchFamily="2" charset="2"/>
              <a:buChar char="q"/>
            </a:pPr>
            <a:r>
              <a:rPr lang="en-AU" sz="1800" dirty="0">
                <a:latin typeface="Arial" panose="020B0604020202020204" pitchFamily="34" charset="0"/>
                <a:cs typeface="Arial" panose="020B0604020202020204" pitchFamily="34" charset="0"/>
              </a:rPr>
              <a:t>could staff encourage Joan to spend time in the garden?</a:t>
            </a:r>
          </a:p>
          <a:p>
            <a:pPr lvl="2">
              <a:buFont typeface="Wingdings" panose="05000000000000000000" pitchFamily="2" charset="2"/>
              <a:buChar char="q"/>
            </a:pPr>
            <a:r>
              <a:rPr lang="en-AU" sz="1800" dirty="0">
                <a:latin typeface="Arial" panose="020B0604020202020204" pitchFamily="34" charset="0"/>
                <a:cs typeface="Arial" panose="020B0604020202020204" pitchFamily="34" charset="0"/>
              </a:rPr>
              <a:t>could staff play classical music Joan enjoys?</a:t>
            </a:r>
            <a:endParaRPr lang="en-AU" sz="2000" dirty="0">
              <a:latin typeface="Arial" panose="020B0604020202020204" pitchFamily="34" charset="0"/>
              <a:cs typeface="Arial" panose="020B0604020202020204" pitchFamily="34" charset="0"/>
            </a:endParaRPr>
          </a:p>
        </p:txBody>
      </p:sp>
      <p:sp>
        <p:nvSpPr>
          <p:cNvPr id="7" name="Rectangle 6"/>
          <p:cNvSpPr/>
          <p:nvPr/>
        </p:nvSpPr>
        <p:spPr>
          <a:xfrm>
            <a:off x="6239435" y="2012531"/>
            <a:ext cx="5827829" cy="4570482"/>
          </a:xfrm>
          <a:prstGeom prst="rect">
            <a:avLst/>
          </a:prstGeom>
          <a:ln w="28575">
            <a:solidFill>
              <a:schemeClr val="accent5">
                <a:lumMod val="75000"/>
              </a:schemeClr>
            </a:solidFill>
            <a:prstDash val="dash"/>
          </a:ln>
        </p:spPr>
        <p:txBody>
          <a:bodyPr wrap="square">
            <a:spAutoFit/>
          </a:bodyPr>
          <a:lstStyle/>
          <a:p>
            <a:r>
              <a:rPr lang="en-AU" sz="2000" b="1" dirty="0">
                <a:latin typeface="Arial" panose="020B0604020202020204" pitchFamily="34" charset="0"/>
                <a:cs typeface="Arial" panose="020B0604020202020204" pitchFamily="34" charset="0"/>
              </a:rPr>
              <a:t>Communication and documentation steps</a:t>
            </a:r>
          </a:p>
          <a:p>
            <a:endParaRPr lang="en-AU" sz="2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1850" dirty="0">
                <a:latin typeface="Arial" panose="020B0604020202020204" pitchFamily="34" charset="0"/>
                <a:ea typeface="Calibri" panose="020F0502020204030204" pitchFamily="34" charset="0"/>
                <a:cs typeface="Arial" panose="020B0604020202020204" pitchFamily="34" charset="0"/>
              </a:rPr>
              <a:t>Document clinical steps trialled and Joan’s changed behaviours in the (where applicable);</a:t>
            </a:r>
          </a:p>
          <a:p>
            <a:pPr marL="800100" lvl="1" indent="-342900">
              <a:buFont typeface="Wingdings" panose="05000000000000000000" pitchFamily="2" charset="2"/>
              <a:buChar char="q"/>
            </a:pPr>
            <a:r>
              <a:rPr lang="en-AU" sz="1600" dirty="0">
                <a:latin typeface="Arial" panose="020B0604020202020204" pitchFamily="34" charset="0"/>
                <a:cs typeface="Arial" panose="020B0604020202020204" pitchFamily="34" charset="0"/>
              </a:rPr>
              <a:t>medical record</a:t>
            </a:r>
          </a:p>
          <a:p>
            <a:pPr marL="800100" lvl="1" indent="-342900">
              <a:buFont typeface="Wingdings" panose="05000000000000000000" pitchFamily="2" charset="2"/>
              <a:buChar char="q"/>
            </a:pPr>
            <a:r>
              <a:rPr lang="en-AU" sz="1600" dirty="0">
                <a:latin typeface="Arial" panose="020B0604020202020204" pitchFamily="34" charset="0"/>
                <a:cs typeface="Arial" panose="020B0604020202020204" pitchFamily="34" charset="0"/>
              </a:rPr>
              <a:t>nursing progress notes</a:t>
            </a:r>
          </a:p>
          <a:p>
            <a:pPr marL="800100" lvl="1" indent="-342900">
              <a:buFont typeface="Wingdings" panose="05000000000000000000" pitchFamily="2" charset="2"/>
              <a:buChar char="q"/>
            </a:pPr>
            <a:r>
              <a:rPr lang="en-AU" sz="1600" dirty="0">
                <a:latin typeface="Arial" panose="020B0604020202020204" pitchFamily="34" charset="0"/>
                <a:cs typeface="Arial" panose="020B0604020202020204" pitchFamily="34" charset="0"/>
              </a:rPr>
              <a:t>behaviour support plan</a:t>
            </a:r>
            <a:endParaRPr lang="en-US" sz="1600" dirty="0">
              <a:latin typeface="Arial" panose="020B0604020202020204" pitchFamily="34" charset="0"/>
              <a:cs typeface="Arial" panose="020B0604020202020204" pitchFamily="34" charset="0"/>
            </a:endParaRPr>
          </a:p>
          <a:p>
            <a:pPr marL="800100" lvl="1" indent="-342900">
              <a:buFont typeface="Wingdings" panose="05000000000000000000" pitchFamily="2" charset="2"/>
              <a:buChar char="q"/>
            </a:pPr>
            <a:endParaRPr lang="en-US" sz="1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1850" dirty="0">
                <a:latin typeface="Arial" panose="020B0604020202020204" pitchFamily="34" charset="0"/>
                <a:cs typeface="Arial" panose="020B0604020202020204" pitchFamily="34" charset="0"/>
              </a:rPr>
              <a:t>Contact the prescriber</a:t>
            </a:r>
          </a:p>
          <a:p>
            <a:pPr marL="342900" indent="-342900">
              <a:buFont typeface="Wingdings" panose="05000000000000000000" pitchFamily="2" charset="2"/>
              <a:buChar char="q"/>
            </a:pPr>
            <a:endParaRPr lang="en-AU" sz="1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1850" dirty="0">
                <a:latin typeface="Arial" panose="020B0604020202020204" pitchFamily="34" charset="0"/>
                <a:cs typeface="Arial" panose="020B0604020202020204" pitchFamily="34" charset="0"/>
              </a:rPr>
              <a:t>Notify the care team</a:t>
            </a:r>
          </a:p>
          <a:p>
            <a:pPr marL="342900" indent="-342900">
              <a:buFont typeface="Wingdings" panose="05000000000000000000" pitchFamily="2" charset="2"/>
              <a:buChar char="q"/>
            </a:pPr>
            <a:endParaRPr lang="en-AU" sz="1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1850" dirty="0">
                <a:latin typeface="Arial" panose="020B0604020202020204" pitchFamily="34" charset="0"/>
                <a:cs typeface="Arial" panose="020B0604020202020204" pitchFamily="34" charset="0"/>
              </a:rPr>
              <a:t>Document conversations and plan going forward about Joan's changed behaviours</a:t>
            </a:r>
          </a:p>
          <a:p>
            <a:pPr marL="800100" lvl="1" indent="-342900">
              <a:buFont typeface="Wingdings" panose="05000000000000000000" pitchFamily="2" charset="2"/>
              <a:buChar char="q"/>
            </a:pPr>
            <a:r>
              <a:rPr lang="en-AU" sz="1600" i="1" dirty="0">
                <a:latin typeface="Arial" panose="020B0604020202020204" pitchFamily="34" charset="0"/>
                <a:ea typeface="Calibri" panose="020F0502020204030204" pitchFamily="34" charset="0"/>
                <a:cs typeface="Arial" panose="020B0604020202020204" pitchFamily="34" charset="0"/>
              </a:rPr>
              <a:t>We spoke to Joan’s daughter (Leslie) who will organise an optometrist appointment for Joan. Leslie asked us to call her in three days to confirm the appointment date and time. Please call Leslie on [date]</a:t>
            </a:r>
          </a:p>
        </p:txBody>
      </p:sp>
    </p:spTree>
    <p:extLst>
      <p:ext uri="{BB962C8B-B14F-4D97-AF65-F5344CB8AC3E}">
        <p14:creationId xmlns:p14="http://schemas.microsoft.com/office/powerpoint/2010/main" val="212566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36CE50-4CB7-F600-DAF6-4BC8BDEBF872}"/>
              </a:ext>
            </a:extLst>
          </p:cNvPr>
          <p:cNvSpPr>
            <a:spLocks noGrp="1"/>
          </p:cNvSpPr>
          <p:nvPr>
            <p:ph type="body" sz="quarter" idx="11"/>
          </p:nvPr>
        </p:nvSpPr>
        <p:spPr/>
        <p:txBody>
          <a:bodyPr/>
          <a:lstStyle/>
          <a:p>
            <a:endParaRPr lang="en-US"/>
          </a:p>
        </p:txBody>
      </p:sp>
      <p:sp>
        <p:nvSpPr>
          <p:cNvPr id="3" name="Text Placeholder 2">
            <a:extLst>
              <a:ext uri="{FF2B5EF4-FFF2-40B4-BE49-F238E27FC236}">
                <a16:creationId xmlns:a16="http://schemas.microsoft.com/office/drawing/2014/main" id="{1402B03B-1D40-7171-B47A-13CC0C895F91}"/>
              </a:ext>
            </a:extLst>
          </p:cNvPr>
          <p:cNvSpPr>
            <a:spLocks noGrp="1"/>
          </p:cNvSpPr>
          <p:nvPr>
            <p:ph type="body" sz="quarter" idx="13"/>
          </p:nvPr>
        </p:nvSpPr>
        <p:spPr/>
        <p:txBody>
          <a:bodyPr/>
          <a:lstStyle/>
          <a:p>
            <a:r>
              <a:rPr lang="en-US" dirty="0"/>
              <a:t>Update on Joan</a:t>
            </a:r>
          </a:p>
        </p:txBody>
      </p:sp>
      <p:sp>
        <p:nvSpPr>
          <p:cNvPr id="4" name="Text Placeholder 3">
            <a:extLst>
              <a:ext uri="{FF2B5EF4-FFF2-40B4-BE49-F238E27FC236}">
                <a16:creationId xmlns:a16="http://schemas.microsoft.com/office/drawing/2014/main" id="{F7D2BF82-9540-FCF1-B4E9-B6675C06E379}"/>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5EF323D6-5DB2-26AE-8042-8D4388D6D455}"/>
              </a:ext>
            </a:extLst>
          </p:cNvPr>
          <p:cNvSpPr>
            <a:spLocks noGrp="1"/>
          </p:cNvSpPr>
          <p:nvPr>
            <p:ph type="body" sz="quarter" idx="16"/>
          </p:nvPr>
        </p:nvSpPr>
        <p:spPr>
          <a:xfrm>
            <a:off x="300211" y="2097681"/>
            <a:ext cx="6827099" cy="4015020"/>
          </a:xfrm>
        </p:spPr>
        <p:txBody>
          <a:bodyPr/>
          <a:lstStyle/>
          <a:p>
            <a:pPr marL="0" indent="0">
              <a:buNone/>
            </a:pPr>
            <a:r>
              <a:rPr lang="en-US" dirty="0"/>
              <a:t>The optometrist identified that Joan needed glasses. Staff placed a comfortable chair in Joan’s room and created a space where she could comfortably knit in privacy. Leslie comments,</a:t>
            </a:r>
          </a:p>
          <a:p>
            <a:pPr marL="0" indent="0">
              <a:buNone/>
            </a:pPr>
            <a:endParaRPr lang="en-US" dirty="0"/>
          </a:p>
          <a:p>
            <a:pPr marL="0" indent="0" algn="ctr">
              <a:buNone/>
            </a:pPr>
            <a:r>
              <a:rPr lang="en-US" dirty="0">
                <a:solidFill>
                  <a:srgbClr val="006DAE"/>
                </a:solidFill>
              </a:rPr>
              <a:t>“I didn’t </a:t>
            </a:r>
            <a:r>
              <a:rPr lang="en-US" dirty="0" err="1">
                <a:solidFill>
                  <a:srgbClr val="006DAE"/>
                </a:solidFill>
              </a:rPr>
              <a:t>realise</a:t>
            </a:r>
            <a:r>
              <a:rPr lang="en-US" dirty="0">
                <a:solidFill>
                  <a:srgbClr val="006DAE"/>
                </a:solidFill>
              </a:rPr>
              <a:t> Mum needed glasses. But it has made such a huge difference, especially to her knitting projects! And Mum loves the knitting nook in her room. The staff even asked if I could bring in some familiar items to put in Mum’s room. Mum really feels at home here at Sunnyside residential aged care facility!”</a:t>
            </a:r>
          </a:p>
        </p:txBody>
      </p:sp>
      <p:pic>
        <p:nvPicPr>
          <p:cNvPr id="6" name="Picture 5">
            <a:extLst>
              <a:ext uri="{FF2B5EF4-FFF2-40B4-BE49-F238E27FC236}">
                <a16:creationId xmlns:a16="http://schemas.microsoft.com/office/drawing/2014/main" id="{78B96223-29CF-13AB-5CE7-553DDEE29401}"/>
              </a:ext>
            </a:extLst>
          </p:cNvPr>
          <p:cNvPicPr>
            <a:picLocks noChangeAspect="1"/>
          </p:cNvPicPr>
          <p:nvPr/>
        </p:nvPicPr>
        <p:blipFill>
          <a:blip r:embed="rId2"/>
          <a:stretch>
            <a:fillRect/>
          </a:stretch>
        </p:blipFill>
        <p:spPr>
          <a:xfrm>
            <a:off x="7837842" y="2326210"/>
            <a:ext cx="4017085" cy="2690303"/>
          </a:xfrm>
          <a:prstGeom prst="rect">
            <a:avLst/>
          </a:prstGeom>
        </p:spPr>
      </p:pic>
      <p:sp>
        <p:nvSpPr>
          <p:cNvPr id="7" name="TextBox 6">
            <a:extLst>
              <a:ext uri="{FF2B5EF4-FFF2-40B4-BE49-F238E27FC236}">
                <a16:creationId xmlns:a16="http://schemas.microsoft.com/office/drawing/2014/main" id="{3CE2AB8E-6003-686A-9EE9-C836BE38E3AC}"/>
              </a:ext>
            </a:extLst>
          </p:cNvPr>
          <p:cNvSpPr txBox="1"/>
          <p:nvPr/>
        </p:nvSpPr>
        <p:spPr>
          <a:xfrm>
            <a:off x="7837842" y="5016513"/>
            <a:ext cx="3147934" cy="230832"/>
          </a:xfrm>
          <a:prstGeom prst="rect">
            <a:avLst/>
          </a:prstGeom>
          <a:noFill/>
        </p:spPr>
        <p:txBody>
          <a:bodyPr wrap="square" rtlCol="0">
            <a:spAutoFit/>
          </a:bodyPr>
          <a:lstStyle/>
          <a:p>
            <a:r>
              <a:rPr lang="en-US" sz="900" i="1" dirty="0">
                <a:latin typeface="Arial" panose="020B0604020202020204" pitchFamily="34" charset="0"/>
                <a:cs typeface="Arial" panose="020B0604020202020204" pitchFamily="34" charset="0"/>
              </a:rPr>
              <a:t>Image from freepik</a:t>
            </a:r>
          </a:p>
        </p:txBody>
      </p:sp>
    </p:spTree>
    <p:extLst>
      <p:ext uri="{BB962C8B-B14F-4D97-AF65-F5344CB8AC3E}">
        <p14:creationId xmlns:p14="http://schemas.microsoft.com/office/powerpoint/2010/main" val="25865330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7CE91D-D5C8-4832-B936-DFB0EBD6F869}"/>
              </a:ext>
            </a:extLst>
          </p:cNvPr>
          <p:cNvSpPr>
            <a:spLocks noGrp="1"/>
          </p:cNvSpPr>
          <p:nvPr>
            <p:ph type="body" sz="quarter" idx="13"/>
          </p:nvPr>
        </p:nvSpPr>
        <p:spPr>
          <a:xfrm>
            <a:off x="306060" y="326309"/>
            <a:ext cx="10768340" cy="736956"/>
          </a:xfrm>
        </p:spPr>
        <p:txBody>
          <a:bodyPr/>
          <a:lstStyle/>
          <a:p>
            <a:r>
              <a:rPr lang="en-AU" dirty="0"/>
              <a:t>Prescribers' responsibilities surrounding antipsychotic initiation</a:t>
            </a:r>
            <a:endParaRPr lang="en-US" dirty="0">
              <a:solidFill>
                <a:srgbClr val="FF0000"/>
              </a:solidFill>
            </a:endParaRPr>
          </a:p>
        </p:txBody>
      </p:sp>
      <p:sp>
        <p:nvSpPr>
          <p:cNvPr id="4" name="Text Placeholder 3">
            <a:extLst>
              <a:ext uri="{FF2B5EF4-FFF2-40B4-BE49-F238E27FC236}">
                <a16:creationId xmlns:a16="http://schemas.microsoft.com/office/drawing/2014/main" id="{65464A86-A5FB-4B32-BA53-5DDCAE5FF4B3}"/>
              </a:ext>
            </a:extLst>
          </p:cNvPr>
          <p:cNvSpPr>
            <a:spLocks noGrp="1"/>
          </p:cNvSpPr>
          <p:nvPr>
            <p:ph type="body" sz="quarter" idx="14"/>
          </p:nvPr>
        </p:nvSpPr>
        <p:spPr>
          <a:xfrm>
            <a:off x="306060" y="1559126"/>
            <a:ext cx="10438140" cy="399613"/>
          </a:xfrm>
        </p:spPr>
        <p:txBody>
          <a:bodyPr/>
          <a:lstStyle/>
          <a:p>
            <a:r>
              <a:rPr lang="en-AU" dirty="0"/>
              <a:t>What steps should prescribers complete and document </a:t>
            </a:r>
            <a:r>
              <a:rPr lang="en-AU" u="sng" dirty="0"/>
              <a:t>before</a:t>
            </a:r>
            <a:r>
              <a:rPr lang="en-AU" dirty="0"/>
              <a:t> initiating an antipsychotic?</a:t>
            </a:r>
          </a:p>
        </p:txBody>
      </p:sp>
      <p:sp>
        <p:nvSpPr>
          <p:cNvPr id="5" name="Text Placeholder 4">
            <a:extLst>
              <a:ext uri="{FF2B5EF4-FFF2-40B4-BE49-F238E27FC236}">
                <a16:creationId xmlns:a16="http://schemas.microsoft.com/office/drawing/2014/main" id="{D03020BE-A034-4DD3-BF99-39BA94186F3B}"/>
              </a:ext>
            </a:extLst>
          </p:cNvPr>
          <p:cNvSpPr>
            <a:spLocks noGrp="1"/>
          </p:cNvSpPr>
          <p:nvPr>
            <p:ph type="body" sz="quarter" idx="16"/>
          </p:nvPr>
        </p:nvSpPr>
        <p:spPr>
          <a:xfrm>
            <a:off x="200042" y="1958739"/>
            <a:ext cx="6013721" cy="4097816"/>
          </a:xfrm>
          <a:ln w="28575">
            <a:solidFill>
              <a:srgbClr val="00B050"/>
            </a:solidFill>
            <a:prstDash val="dash"/>
          </a:ln>
        </p:spPr>
        <p:txBody>
          <a:bodyPr/>
          <a:lstStyle/>
          <a:p>
            <a:pPr marL="0" indent="0">
              <a:buNone/>
            </a:pPr>
            <a:r>
              <a:rPr lang="en-AU" b="1" dirty="0"/>
              <a:t>Clinical steps</a:t>
            </a:r>
          </a:p>
          <a:p>
            <a:pPr marL="0" indent="0">
              <a:buNone/>
            </a:pPr>
            <a:endParaRPr lang="en-AU" sz="100" b="1" dirty="0"/>
          </a:p>
          <a:p>
            <a:pPr>
              <a:buFont typeface="Wingdings" panose="05000000000000000000" pitchFamily="2" charset="2"/>
              <a:buChar char="q"/>
            </a:pPr>
            <a:r>
              <a:rPr lang="en-AU" dirty="0">
                <a:latin typeface="Arial" panose="020B0604020202020204" pitchFamily="34" charset="0"/>
                <a:cs typeface="Arial" panose="020B0604020202020204" pitchFamily="34" charset="0"/>
              </a:rPr>
              <a:t>Identify the specific changed behaviour they want to improve </a:t>
            </a:r>
            <a:r>
              <a:rPr lang="en-AU" b="1" dirty="0">
                <a:latin typeface="Arial" panose="020B0604020202020204" pitchFamily="34" charset="0"/>
                <a:cs typeface="Arial" panose="020B0604020202020204" pitchFamily="34" charset="0"/>
              </a:rPr>
              <a:t>(target symptom) </a:t>
            </a:r>
          </a:p>
          <a:p>
            <a:pPr lvl="1">
              <a:buFont typeface="Wingdings" panose="05000000000000000000" pitchFamily="2" charset="2"/>
              <a:buChar char="q"/>
            </a:pPr>
            <a:r>
              <a:rPr lang="en-AU" sz="1400" dirty="0">
                <a:latin typeface="Arial" panose="020B0604020202020204" pitchFamily="34" charset="0"/>
                <a:cs typeface="Arial" panose="020B0604020202020204" pitchFamily="34" charset="0"/>
              </a:rPr>
              <a:t>Does Joan have distressing psychotic symptoms and/or aggression/agitation that poses a direct threat to herself or others?</a:t>
            </a:r>
          </a:p>
          <a:p>
            <a:pPr marL="914400" lvl="2" indent="0">
              <a:buNone/>
            </a:pPr>
            <a:endParaRPr lang="en-AU" sz="500" dirty="0">
              <a:latin typeface="Arial" panose="020B0604020202020204" pitchFamily="34" charset="0"/>
              <a:cs typeface="Arial" panose="020B0604020202020204" pitchFamily="34" charset="0"/>
            </a:endParaRPr>
          </a:p>
          <a:p>
            <a:pPr>
              <a:buFont typeface="Wingdings" panose="05000000000000000000" pitchFamily="2" charset="2"/>
              <a:buChar char="q"/>
            </a:pPr>
            <a:r>
              <a:rPr lang="en-AU" dirty="0">
                <a:latin typeface="Arial" panose="020B0604020202020204" pitchFamily="34" charset="0"/>
                <a:cs typeface="Arial" panose="020B0604020202020204" pitchFamily="34" charset="0"/>
              </a:rPr>
              <a:t>Identify the anticipated treatment outcome</a:t>
            </a:r>
          </a:p>
          <a:p>
            <a:pPr lvl="1">
              <a:buFont typeface="Wingdings" panose="05000000000000000000" pitchFamily="2" charset="2"/>
              <a:buChar char="q"/>
            </a:pPr>
            <a:r>
              <a:rPr lang="en-AU" sz="1400" dirty="0">
                <a:effectLst/>
                <a:latin typeface="Arial" panose="020B0604020202020204" pitchFamily="34" charset="0"/>
                <a:ea typeface="Calibri" panose="020F0502020204030204" pitchFamily="34" charset="0"/>
                <a:cs typeface="Arial" panose="020B0604020202020204" pitchFamily="34" charset="0"/>
              </a:rPr>
              <a:t>What benefit does Dr. Mary want to see as a result of Joan taking the antipsychotic?</a:t>
            </a:r>
            <a:r>
              <a:rPr lang="en-AU" sz="1400" dirty="0">
                <a:effectLst/>
                <a:latin typeface="Arial" panose="020B0604020202020204" pitchFamily="34" charset="0"/>
                <a:cs typeface="Arial" panose="020B0604020202020204" pitchFamily="34" charset="0"/>
              </a:rPr>
              <a:t> </a:t>
            </a:r>
          </a:p>
          <a:p>
            <a:pPr lvl="1">
              <a:buFont typeface="Wingdings" panose="05000000000000000000" pitchFamily="2" charset="2"/>
              <a:buChar char="q"/>
            </a:pPr>
            <a:endParaRPr lang="en-AU" sz="500" dirty="0">
              <a:latin typeface="Arial" panose="020B0604020202020204" pitchFamily="34" charset="0"/>
              <a:cs typeface="Arial" panose="020B0604020202020204" pitchFamily="34" charset="0"/>
            </a:endParaRPr>
          </a:p>
          <a:p>
            <a:pPr>
              <a:buFont typeface="Wingdings" panose="05000000000000000000" pitchFamily="2" charset="2"/>
              <a:buChar char="q"/>
            </a:pPr>
            <a:r>
              <a:rPr lang="en-AU" dirty="0">
                <a:latin typeface="Arial" panose="020B0604020202020204" pitchFamily="34" charset="0"/>
                <a:cs typeface="Arial" panose="020B0604020202020204" pitchFamily="34" charset="0"/>
              </a:rPr>
              <a:t>Complete an individual harm-benefit analysis</a:t>
            </a:r>
          </a:p>
          <a:p>
            <a:pPr lvl="1">
              <a:buFont typeface="Wingdings" panose="05000000000000000000" pitchFamily="2" charset="2"/>
              <a:buChar char="q"/>
            </a:pPr>
            <a:r>
              <a:rPr lang="en-AU" sz="1400" dirty="0">
                <a:latin typeface="Arial" panose="020B0604020202020204" pitchFamily="34" charset="0"/>
                <a:cs typeface="Arial" panose="020B0604020202020204" pitchFamily="34" charset="0"/>
              </a:rPr>
              <a:t>What are Joan’s individual risks and benefits of taking the antipsychotic?</a:t>
            </a:r>
          </a:p>
          <a:p>
            <a:pPr lvl="1">
              <a:buFont typeface="Wingdings" panose="05000000000000000000" pitchFamily="2" charset="2"/>
              <a:buChar char="q"/>
            </a:pPr>
            <a:r>
              <a:rPr lang="en-AU" sz="1400" dirty="0">
                <a:latin typeface="Arial" panose="020B0604020202020204" pitchFamily="34" charset="0"/>
                <a:cs typeface="Arial" panose="020B0604020202020204" pitchFamily="34" charset="0"/>
              </a:rPr>
              <a:t>What other medications is Joan taking?</a:t>
            </a:r>
          </a:p>
        </p:txBody>
      </p:sp>
      <p:sp>
        <p:nvSpPr>
          <p:cNvPr id="7" name="Rectangle 6"/>
          <p:cNvSpPr/>
          <p:nvPr/>
        </p:nvSpPr>
        <p:spPr>
          <a:xfrm>
            <a:off x="6383742" y="1958741"/>
            <a:ext cx="5508007" cy="4108817"/>
          </a:xfrm>
          <a:prstGeom prst="rect">
            <a:avLst/>
          </a:prstGeom>
          <a:ln w="28575">
            <a:solidFill>
              <a:schemeClr val="accent5">
                <a:lumMod val="75000"/>
              </a:schemeClr>
            </a:solidFill>
            <a:prstDash val="dash"/>
          </a:ln>
        </p:spPr>
        <p:txBody>
          <a:bodyPr wrap="square">
            <a:spAutoFit/>
          </a:bodyPr>
          <a:lstStyle/>
          <a:p>
            <a:r>
              <a:rPr lang="en-AU" sz="2000" b="1" dirty="0">
                <a:latin typeface="Arial" panose="020B0604020202020204" pitchFamily="34" charset="0"/>
                <a:cs typeface="Arial" panose="020B0604020202020204" pitchFamily="34" charset="0"/>
              </a:rPr>
              <a:t>Communication and documentation steps</a:t>
            </a:r>
          </a:p>
          <a:p>
            <a:endParaRPr lang="en-AU" sz="16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2000" dirty="0">
                <a:latin typeface="Arial" panose="020B0604020202020204" pitchFamily="34" charset="0"/>
                <a:cs typeface="Arial" panose="020B0604020202020204" pitchFamily="34" charset="0"/>
              </a:rPr>
              <a:t>Have a comprehensive discussion with another health professional</a:t>
            </a:r>
          </a:p>
          <a:p>
            <a:endParaRPr lang="en-AU" sz="15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2000" dirty="0">
                <a:latin typeface="Arial" panose="020B0604020202020204" pitchFamily="34" charset="0"/>
                <a:cs typeface="Arial" panose="020B0604020202020204" pitchFamily="34" charset="0"/>
              </a:rPr>
              <a:t>Have a comprehensive discussion with the person living with dementia, support person and/or their substitute decision maker</a:t>
            </a:r>
          </a:p>
          <a:p>
            <a:endParaRPr lang="en-AU" sz="15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2000" dirty="0">
                <a:latin typeface="Arial" panose="020B0604020202020204" pitchFamily="34" charset="0"/>
                <a:cs typeface="Arial" panose="020B0604020202020204" pitchFamily="34" charset="0"/>
              </a:rPr>
              <a:t>Obtain informed consent </a:t>
            </a:r>
          </a:p>
          <a:p>
            <a:pPr marL="342900" indent="-342900">
              <a:buFont typeface="Wingdings" panose="05000000000000000000" pitchFamily="2" charset="2"/>
              <a:buChar char="q"/>
            </a:pPr>
            <a:endParaRPr lang="en-AU"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2000" dirty="0">
                <a:latin typeface="Arial" panose="020B0604020202020204" pitchFamily="34" charset="0"/>
                <a:cs typeface="Arial" panose="020B0604020202020204" pitchFamily="34" charset="0"/>
              </a:rPr>
              <a:t>Document date to review antipsychotic</a:t>
            </a:r>
          </a:p>
          <a:p>
            <a:pPr marL="342900" indent="-342900">
              <a:buFont typeface="Wingdings" panose="05000000000000000000" pitchFamily="2" charset="2"/>
              <a:buChar char="q"/>
            </a:pPr>
            <a:endParaRPr lang="en-AU" sz="15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2000" dirty="0">
                <a:latin typeface="Arial" panose="020B0604020202020204" pitchFamily="34" charset="0"/>
                <a:cs typeface="Arial" panose="020B0604020202020204" pitchFamily="34" charset="0"/>
              </a:rPr>
              <a:t>Document treatment end date</a:t>
            </a:r>
          </a:p>
        </p:txBody>
      </p:sp>
      <p:sp>
        <p:nvSpPr>
          <p:cNvPr id="8" name="Rectangle 7">
            <a:extLst>
              <a:ext uri="{FF2B5EF4-FFF2-40B4-BE49-F238E27FC236}">
                <a16:creationId xmlns:a16="http://schemas.microsoft.com/office/drawing/2014/main" id="{601CD463-7E89-41FD-82CA-E98D8E31A6E1}"/>
              </a:ext>
            </a:extLst>
          </p:cNvPr>
          <p:cNvSpPr/>
          <p:nvPr/>
        </p:nvSpPr>
        <p:spPr>
          <a:xfrm>
            <a:off x="684194" y="6141940"/>
            <a:ext cx="10525273" cy="646331"/>
          </a:xfrm>
          <a:prstGeom prst="rect">
            <a:avLst/>
          </a:prstGeom>
          <a:solidFill>
            <a:schemeClr val="accent5">
              <a:lumMod val="20000"/>
              <a:lumOff val="80000"/>
            </a:schemeClr>
          </a:solidFill>
        </p:spPr>
        <p:txBody>
          <a:bodyPr wrap="square">
            <a:spAutoFit/>
          </a:bodyPr>
          <a:lstStyle/>
          <a:p>
            <a:pPr algn="ctr"/>
            <a:r>
              <a:rPr lang="en-AU" dirty="0">
                <a:latin typeface="Arial" panose="020B0604020202020204" pitchFamily="34" charset="0"/>
                <a:cs typeface="Arial" panose="020B0604020202020204" pitchFamily="34" charset="0"/>
              </a:rPr>
              <a:t>If the prescriber initiates an antipsychotic, </a:t>
            </a:r>
            <a:r>
              <a:rPr lang="en-AU" b="1" dirty="0">
                <a:latin typeface="Arial" panose="020B0604020202020204" pitchFamily="34" charset="0"/>
                <a:cs typeface="Arial" panose="020B0604020202020204" pitchFamily="34" charset="0"/>
              </a:rPr>
              <a:t>initial treatment duration for changed behaviours should not exceed 12 weeks</a:t>
            </a:r>
            <a:endParaRPr lang="en-US"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9997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A577237-AF4D-4DB5-A755-D793558261E9}"/>
              </a:ext>
            </a:extLst>
          </p:cNvPr>
          <p:cNvSpPr>
            <a:spLocks noGrp="1"/>
          </p:cNvSpPr>
          <p:nvPr>
            <p:ph type="body" sz="quarter" idx="13"/>
          </p:nvPr>
        </p:nvSpPr>
        <p:spPr>
          <a:xfrm>
            <a:off x="306060" y="326309"/>
            <a:ext cx="7452026" cy="757908"/>
          </a:xfrm>
        </p:spPr>
        <p:txBody>
          <a:bodyPr/>
          <a:lstStyle/>
          <a:p>
            <a:r>
              <a:rPr lang="en-AU" dirty="0"/>
              <a:t>Take home messages</a:t>
            </a:r>
          </a:p>
        </p:txBody>
      </p:sp>
      <p:sp>
        <p:nvSpPr>
          <p:cNvPr id="5" name="Text Placeholder 4">
            <a:extLst>
              <a:ext uri="{FF2B5EF4-FFF2-40B4-BE49-F238E27FC236}">
                <a16:creationId xmlns:a16="http://schemas.microsoft.com/office/drawing/2014/main" id="{020BF797-4620-4F68-8E7B-D15C800667EF}"/>
              </a:ext>
            </a:extLst>
          </p:cNvPr>
          <p:cNvSpPr>
            <a:spLocks noGrp="1"/>
          </p:cNvSpPr>
          <p:nvPr>
            <p:ph type="body" sz="quarter" idx="16"/>
          </p:nvPr>
        </p:nvSpPr>
        <p:spPr>
          <a:xfrm>
            <a:off x="1344705" y="1276980"/>
            <a:ext cx="9776817" cy="4172490"/>
          </a:xfrm>
        </p:spPr>
        <p:txBody>
          <a:bodyPr/>
          <a:lstStyle/>
          <a:p>
            <a:pPr lvl="0"/>
            <a:endParaRPr lang="en-AU" dirty="0"/>
          </a:p>
          <a:p>
            <a:pPr lvl="0"/>
            <a:r>
              <a:rPr lang="en-AU" dirty="0"/>
              <a:t>There is a limited role for antipsychotics in changed behaviours </a:t>
            </a:r>
          </a:p>
          <a:p>
            <a:pPr marL="0" lvl="0" indent="0">
              <a:buNone/>
            </a:pPr>
            <a:endParaRPr lang="en-AU" sz="3000" dirty="0"/>
          </a:p>
          <a:p>
            <a:r>
              <a:rPr lang="en-AU" dirty="0">
                <a:ea typeface="Calibri" panose="020F0502020204030204" pitchFamily="34" charset="0"/>
              </a:rPr>
              <a:t>Before considering initiation of an antipsychotic, a</a:t>
            </a:r>
            <a:r>
              <a:rPr lang="en-AU" dirty="0">
                <a:effectLst/>
                <a:ea typeface="Calibri" panose="020F0502020204030204" pitchFamily="34" charset="0"/>
              </a:rPr>
              <a:t>ll staff should trial for an adequate and agreed period of time:</a:t>
            </a:r>
          </a:p>
          <a:p>
            <a:pPr lvl="1" indent="-342900">
              <a:lnSpc>
                <a:spcPct val="250000"/>
              </a:lnSpc>
              <a:buFont typeface="Wingdings" pitchFamily="2" charset="2"/>
              <a:buChar char="q"/>
            </a:pPr>
            <a:r>
              <a:rPr lang="en-AU" sz="2000" dirty="0">
                <a:effectLst/>
                <a:latin typeface="Arial" panose="020B0604020202020204" pitchFamily="34" charset="0"/>
                <a:ea typeface="Times New Roman" panose="02020603050405020304" pitchFamily="18" charset="0"/>
                <a:cs typeface="Arial" panose="020B0604020202020204" pitchFamily="34" charset="0"/>
              </a:rPr>
              <a:t>Identify potential unmet needs</a:t>
            </a:r>
          </a:p>
          <a:p>
            <a:pPr lvl="1" indent="-342900">
              <a:lnSpc>
                <a:spcPct val="250000"/>
              </a:lnSpc>
              <a:buFont typeface="Wingdings" pitchFamily="2" charset="2"/>
              <a:buChar char="q"/>
            </a:pPr>
            <a:r>
              <a:rPr lang="en-AU" sz="2000" dirty="0">
                <a:effectLst/>
                <a:latin typeface="Arial" panose="020B0604020202020204" pitchFamily="34" charset="0"/>
                <a:ea typeface="Times New Roman" panose="02020603050405020304" pitchFamily="18" charset="0"/>
                <a:cs typeface="Arial" panose="020B0604020202020204" pitchFamily="34" charset="0"/>
              </a:rPr>
              <a:t>Non-pharmacological strategies</a:t>
            </a:r>
          </a:p>
          <a:p>
            <a:pPr marL="914400" lvl="2" indent="0">
              <a:buNone/>
            </a:pPr>
            <a:endParaRPr lang="en-AU" sz="20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1F55F455-7AA1-40F6-A5D8-CC08CB9E35C8}"/>
              </a:ext>
            </a:extLst>
          </p:cNvPr>
          <p:cNvSpPr/>
          <p:nvPr/>
        </p:nvSpPr>
        <p:spPr>
          <a:xfrm>
            <a:off x="1012699" y="5299776"/>
            <a:ext cx="9776817" cy="923330"/>
          </a:xfrm>
          <a:prstGeom prst="rect">
            <a:avLst/>
          </a:prstGeom>
          <a:solidFill>
            <a:schemeClr val="accent5">
              <a:lumMod val="20000"/>
              <a:lumOff val="80000"/>
            </a:schemeClr>
          </a:solidFill>
        </p:spPr>
        <p:txBody>
          <a:bodyPr wrap="square">
            <a:spAutoFit/>
          </a:bodyPr>
          <a:lstStyle/>
          <a:p>
            <a:pPr algn="ctr"/>
            <a:r>
              <a:rPr lang="en-AU" dirty="0">
                <a:latin typeface="Arial" panose="020B0604020202020204" pitchFamily="34" charset="0"/>
                <a:cs typeface="Arial" panose="020B0604020202020204" pitchFamily="34" charset="0"/>
              </a:rPr>
              <a:t> </a:t>
            </a:r>
            <a:r>
              <a:rPr lang="en-AU" b="1" dirty="0">
                <a:latin typeface="Arial" panose="020B0604020202020204" pitchFamily="34" charset="0"/>
                <a:cs typeface="Arial" panose="020B0604020202020204" pitchFamily="34" charset="0"/>
              </a:rPr>
              <a:t>Antipsychotics should only be considered as a last resort for people experiencing distressing psychotic symptoms and/or aggression/agitation that is a direct threat to themselves or others</a:t>
            </a:r>
            <a:endParaRPr lang="en-US" b="1" i="1"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9D4EA24A-46ED-4DB6-8BFB-3090A21B4AD4}"/>
              </a:ext>
            </a:extLst>
          </p:cNvPr>
          <p:cNvPicPr>
            <a:picLocks noChangeAspect="1"/>
          </p:cNvPicPr>
          <p:nvPr/>
        </p:nvPicPr>
        <p:blipFill rotWithShape="1">
          <a:blip r:embed="rId2">
            <a:biLevel thresh="50000"/>
          </a:blip>
          <a:srcRect l="11109" t="11114" r="12580" b="11315"/>
          <a:stretch/>
        </p:blipFill>
        <p:spPr>
          <a:xfrm>
            <a:off x="194130" y="1358537"/>
            <a:ext cx="1052031" cy="902409"/>
          </a:xfrm>
          <a:prstGeom prst="rect">
            <a:avLst/>
          </a:prstGeom>
        </p:spPr>
      </p:pic>
      <p:pic>
        <p:nvPicPr>
          <p:cNvPr id="2" name="Picture 1">
            <a:extLst>
              <a:ext uri="{FF2B5EF4-FFF2-40B4-BE49-F238E27FC236}">
                <a16:creationId xmlns:a16="http://schemas.microsoft.com/office/drawing/2014/main" id="{EEA33B78-5BB4-46FB-B699-0B94D167D5FE}"/>
              </a:ext>
            </a:extLst>
          </p:cNvPr>
          <p:cNvPicPr>
            <a:picLocks noChangeAspect="1"/>
          </p:cNvPicPr>
          <p:nvPr/>
        </p:nvPicPr>
        <p:blipFill>
          <a:blip r:embed="rId3">
            <a:biLevel thresh="50000"/>
          </a:blip>
          <a:stretch>
            <a:fillRect/>
          </a:stretch>
        </p:blipFill>
        <p:spPr>
          <a:xfrm>
            <a:off x="256201" y="2706819"/>
            <a:ext cx="1052031" cy="1030991"/>
          </a:xfrm>
          <a:prstGeom prst="rect">
            <a:avLst/>
          </a:prstGeom>
        </p:spPr>
      </p:pic>
      <p:pic>
        <p:nvPicPr>
          <p:cNvPr id="11" name="Picture 10">
            <a:extLst>
              <a:ext uri="{FF2B5EF4-FFF2-40B4-BE49-F238E27FC236}">
                <a16:creationId xmlns:a16="http://schemas.microsoft.com/office/drawing/2014/main" id="{BCF57649-4F88-4260-928C-7EC40C9EAF06}"/>
              </a:ext>
            </a:extLst>
          </p:cNvPr>
          <p:cNvPicPr>
            <a:picLocks noChangeAspect="1"/>
          </p:cNvPicPr>
          <p:nvPr/>
        </p:nvPicPr>
        <p:blipFill>
          <a:blip r:embed="rId4">
            <a:biLevel thresh="50000"/>
          </a:blip>
          <a:stretch>
            <a:fillRect/>
          </a:stretch>
        </p:blipFill>
        <p:spPr>
          <a:xfrm>
            <a:off x="256201" y="3821744"/>
            <a:ext cx="1088504" cy="1200810"/>
          </a:xfrm>
          <a:prstGeom prst="rect">
            <a:avLst/>
          </a:prstGeom>
        </p:spPr>
      </p:pic>
    </p:spTree>
    <p:extLst>
      <p:ext uri="{BB962C8B-B14F-4D97-AF65-F5344CB8AC3E}">
        <p14:creationId xmlns:p14="http://schemas.microsoft.com/office/powerpoint/2010/main" val="13277213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A577237-AF4D-4DB5-A755-D793558261E9}"/>
              </a:ext>
            </a:extLst>
          </p:cNvPr>
          <p:cNvSpPr>
            <a:spLocks noGrp="1"/>
          </p:cNvSpPr>
          <p:nvPr>
            <p:ph type="body" sz="quarter" idx="13"/>
          </p:nvPr>
        </p:nvSpPr>
        <p:spPr/>
        <p:txBody>
          <a:bodyPr/>
          <a:lstStyle/>
          <a:p>
            <a:r>
              <a:rPr lang="en-AU" dirty="0"/>
              <a:t>Supporting resources </a:t>
            </a:r>
          </a:p>
        </p:txBody>
      </p:sp>
      <p:sp>
        <p:nvSpPr>
          <p:cNvPr id="23" name="Rectangle 22"/>
          <p:cNvSpPr/>
          <p:nvPr/>
        </p:nvSpPr>
        <p:spPr>
          <a:xfrm>
            <a:off x="5357394" y="2000871"/>
            <a:ext cx="4599405" cy="584775"/>
          </a:xfrm>
          <a:prstGeom prst="rect">
            <a:avLst/>
          </a:prstGeom>
        </p:spPr>
        <p:txBody>
          <a:bodyPr wrap="square">
            <a:spAutoFit/>
          </a:bodyPr>
          <a:lstStyle/>
          <a:p>
            <a:pPr>
              <a:spcBef>
                <a:spcPts val="1200"/>
              </a:spcBef>
              <a:spcAft>
                <a:spcPts val="0"/>
              </a:spcAft>
            </a:pPr>
            <a:r>
              <a:rPr lang="en-AU" b="1" kern="0" dirty="0" smtClean="0">
                <a:solidFill>
                  <a:srgbClr val="2E74B5"/>
                </a:solidFill>
                <a:latin typeface="Arial" panose="020B0604020202020204" pitchFamily="34" charset="0"/>
                <a:ea typeface="Times New Roman" panose="02020603050405020304" pitchFamily="18" charset="0"/>
                <a:cs typeface="Arial" panose="020B0604020202020204" pitchFamily="34" charset="0"/>
              </a:rPr>
              <a:t>Access to the Guideline</a:t>
            </a:r>
            <a:endParaRPr lang="en-AU" b="1" kern="0" dirty="0">
              <a:solidFill>
                <a:srgbClr val="2E74B5"/>
              </a:solidFill>
              <a:latin typeface="Arial" panose="020B0604020202020204" pitchFamily="34" charset="0"/>
              <a:ea typeface="Times New Roman" panose="02020603050405020304" pitchFamily="18" charset="0"/>
              <a:cs typeface="Arial" panose="020B0604020202020204" pitchFamily="34" charset="0"/>
            </a:endParaRPr>
          </a:p>
          <a:p>
            <a:pPr>
              <a:spcAft>
                <a:spcPts val="0"/>
              </a:spcAft>
            </a:pPr>
            <a:endParaRPr lang="en-AU" sz="1400" dirty="0">
              <a:latin typeface="Arial" panose="020B060402020202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448" y="1202649"/>
            <a:ext cx="4512733" cy="4512733"/>
          </a:xfrm>
          <a:prstGeom prst="rect">
            <a:avLst/>
          </a:prstGeom>
        </p:spPr>
      </p:pic>
    </p:spTree>
    <p:extLst>
      <p:ext uri="{BB962C8B-B14F-4D97-AF65-F5344CB8AC3E}">
        <p14:creationId xmlns:p14="http://schemas.microsoft.com/office/powerpoint/2010/main" val="14205993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D07DC5-5558-4265-A47B-1E1D2301D9D2}"/>
              </a:ext>
            </a:extLst>
          </p:cNvPr>
          <p:cNvSpPr>
            <a:spLocks noGrp="1"/>
          </p:cNvSpPr>
          <p:nvPr>
            <p:ph type="body" sz="quarter" idx="13"/>
          </p:nvPr>
        </p:nvSpPr>
        <p:spPr/>
        <p:txBody>
          <a:bodyPr/>
          <a:lstStyle/>
          <a:p>
            <a:r>
              <a:rPr lang="en-AU" dirty="0"/>
              <a:t>References</a:t>
            </a:r>
          </a:p>
        </p:txBody>
      </p:sp>
      <p:sp>
        <p:nvSpPr>
          <p:cNvPr id="5" name="Text Placeholder 4">
            <a:extLst>
              <a:ext uri="{FF2B5EF4-FFF2-40B4-BE49-F238E27FC236}">
                <a16:creationId xmlns:a16="http://schemas.microsoft.com/office/drawing/2014/main" id="{E17B86A0-0B85-4CD9-8EEB-3C996D32426E}"/>
              </a:ext>
            </a:extLst>
          </p:cNvPr>
          <p:cNvSpPr>
            <a:spLocks noGrp="1"/>
          </p:cNvSpPr>
          <p:nvPr>
            <p:ph type="body" sz="quarter" idx="16"/>
          </p:nvPr>
        </p:nvSpPr>
        <p:spPr>
          <a:xfrm>
            <a:off x="306060" y="1592132"/>
            <a:ext cx="10815464" cy="4030627"/>
          </a:xfrm>
        </p:spPr>
        <p:txBody>
          <a:bodyPr/>
          <a:lstStyle/>
          <a:p>
            <a:pPr>
              <a:buFont typeface="+mj-lt"/>
              <a:buAutoNum type="arabicPeriod"/>
            </a:pPr>
            <a:r>
              <a:rPr lang="en-US" sz="1100" dirty="0"/>
              <a:t>The Royal Commission into Aged Care Quality and Safety. </a:t>
            </a:r>
            <a:r>
              <a:rPr lang="en-US" sz="1100" i="1" dirty="0"/>
              <a:t>Background Paper 3: Dementia in Australia: Nature, Prevalence and Care.</a:t>
            </a:r>
            <a:r>
              <a:rPr lang="en-US" sz="1100" dirty="0"/>
              <a:t> Commonwealth of Australia; 2019. Accessed December 9, 2022. </a:t>
            </a:r>
            <a:r>
              <a:rPr lang="en-AU" sz="1100" dirty="0">
                <a:hlinkClick r:id="rId3"/>
              </a:rPr>
              <a:t>https://agedcare.royalcommission.gov.au/sites/default/files/2019-12/background-paper-3.pdf</a:t>
            </a:r>
            <a:endParaRPr lang="en-AU" sz="1100" dirty="0"/>
          </a:p>
          <a:p>
            <a:pPr>
              <a:buFont typeface="+mj-lt"/>
              <a:buAutoNum type="arabicPeriod"/>
            </a:pPr>
            <a:r>
              <a:rPr lang="en-US" sz="1100" dirty="0"/>
              <a:t>New South Wales Ministry of Health. </a:t>
            </a:r>
            <a:r>
              <a:rPr lang="en-US" sz="1100" i="1" dirty="0"/>
              <a:t>Assessment and Management of Behaviours and Psychological Symptoms associated with Dementia (BPSD). </a:t>
            </a:r>
            <a:r>
              <a:rPr lang="en-US" sz="1100" dirty="0"/>
              <a:t>2022. Accessed January 25, 2023. </a:t>
            </a:r>
            <a:r>
              <a:rPr lang="en-US" sz="1100" u="sng" dirty="0">
                <a:hlinkClick r:id="rId4"/>
              </a:rPr>
              <a:t>https://www.health.nsw.gov.au/mentalhealth/resources/Publications/assessment-mgmt-people-bpsd-2022.pdf</a:t>
            </a:r>
            <a:r>
              <a:rPr lang="en-US" sz="1100" dirty="0"/>
              <a:t>.</a:t>
            </a:r>
            <a:endParaRPr lang="en-AU" sz="1100" dirty="0"/>
          </a:p>
          <a:p>
            <a:pPr>
              <a:buFont typeface="+mj-lt"/>
              <a:buAutoNum type="arabicPeriod"/>
            </a:pPr>
            <a:r>
              <a:rPr lang="en-US" sz="1100" dirty="0"/>
              <a:t>Burns K, Jayasinha R, Tsang R, Brodaty H. </a:t>
            </a:r>
            <a:r>
              <a:rPr lang="en-US" sz="1100" i="1" dirty="0"/>
              <a:t>Behaviour Management A Guide to Good Practice: Managing Behavioural and Psychological Symptoms of Dementia</a:t>
            </a:r>
            <a:r>
              <a:rPr lang="en-US" sz="1100" dirty="0"/>
              <a:t>. Dementia Support Australia; 2012. Accessed September 19, 2022. </a:t>
            </a:r>
            <a:r>
              <a:rPr lang="en-US" sz="1100" dirty="0">
                <a:hlinkClick r:id="rId5"/>
              </a:rPr>
              <a:t>https://www.dementia.com.au/resource-hub/behaviour-management-a-guide-to-good-practice</a:t>
            </a:r>
            <a:endParaRPr lang="en-US" sz="1100" dirty="0"/>
          </a:p>
          <a:p>
            <a:pPr>
              <a:buFont typeface="+mj-lt"/>
              <a:buAutoNum type="arabicPeriod"/>
            </a:pPr>
            <a:r>
              <a:rPr lang="en-US" sz="1100" dirty="0"/>
              <a:t>Aged Care Quality and Safety Commission. </a:t>
            </a:r>
            <a:r>
              <a:rPr lang="en-US" sz="1100" i="1" dirty="0"/>
              <a:t>Psychotropic medications used in Australia: information for aged care.</a:t>
            </a:r>
            <a:r>
              <a:rPr lang="en-US" sz="1100" dirty="0"/>
              <a:t> Australian Government; 2021. Accessed September 2, 2022. </a:t>
            </a:r>
            <a:r>
              <a:rPr lang="en-US" sz="1100" dirty="0">
                <a:hlinkClick r:id="rId6"/>
              </a:rPr>
              <a:t>https://www.agedcarequality.gov.au/resources/psychotropic-medications-used-australia-information-aged-care</a:t>
            </a:r>
            <a:endParaRPr lang="en-US" sz="1100" dirty="0"/>
          </a:p>
          <a:p>
            <a:pPr>
              <a:buFont typeface="+mj-lt"/>
              <a:buAutoNum type="arabicPeriod"/>
            </a:pPr>
            <a:r>
              <a:rPr lang="en-US" sz="1100" dirty="0"/>
              <a:t>The Royal Commission into Aged Care Quality and Safety. </a:t>
            </a:r>
            <a:r>
              <a:rPr lang="en-US" sz="1100" i="1" dirty="0"/>
              <a:t>Interim Report: Neglect</a:t>
            </a:r>
            <a:r>
              <a:rPr lang="en-US" sz="1100" dirty="0"/>
              <a:t>. Commonwealth of Australia; 2019. Accessed September 19, 2022. </a:t>
            </a:r>
            <a:r>
              <a:rPr lang="en-US" sz="1100" dirty="0">
                <a:hlinkClick r:id="rId7"/>
              </a:rPr>
              <a:t>https://agedcare.royalcommission.gov.au/publications/interim-report</a:t>
            </a:r>
            <a:endParaRPr lang="en-AU" sz="1100" dirty="0"/>
          </a:p>
          <a:p>
            <a:pPr>
              <a:buFont typeface="+mj-lt"/>
              <a:buAutoNum type="arabicPeriod"/>
            </a:pPr>
            <a:r>
              <a:rPr lang="en-US" sz="1100" dirty="0"/>
              <a:t>Harrison, SL, Sluggett, JK, Lang, C, et al. The dispensing of psychotropic medicines to older people before and after they enter residential aged care. </a:t>
            </a:r>
            <a:r>
              <a:rPr lang="en-US" sz="1100" i="1" dirty="0"/>
              <a:t>Med J Aust</a:t>
            </a:r>
            <a:r>
              <a:rPr lang="en-US" sz="1100" dirty="0"/>
              <a:t>. 2020;212(7):309-313. </a:t>
            </a:r>
            <a:r>
              <a:rPr lang="en-AU" sz="1100" dirty="0"/>
              <a:t>doi: 10.5694/mja2.50501</a:t>
            </a:r>
          </a:p>
          <a:p>
            <a:pPr>
              <a:buFont typeface="+mj-lt"/>
              <a:buAutoNum type="arabicPeriod"/>
            </a:pPr>
            <a:r>
              <a:rPr lang="en-US" sz="1100" dirty="0"/>
              <a:t>Maher, AR, Maglione, M, Bagley, S, et al. Efficacy and comparative effectiveness of atypical antipsychotic medications for off-label uses in adults: a systematic review and meta-analysis. </a:t>
            </a:r>
            <a:r>
              <a:rPr lang="en-US" sz="1100" i="1" dirty="0"/>
              <a:t>JAMA</a:t>
            </a:r>
            <a:r>
              <a:rPr lang="en-US" sz="1100" dirty="0"/>
              <a:t>. 2011;306(12):1359-1369. </a:t>
            </a:r>
            <a:r>
              <a:rPr lang="en-AU" sz="1100" dirty="0"/>
              <a:t>doi: 10.1001/jama.2011.1360</a:t>
            </a:r>
          </a:p>
          <a:p>
            <a:pPr>
              <a:buFont typeface="+mj-lt"/>
              <a:buAutoNum type="arabicPeriod"/>
            </a:pPr>
            <a:r>
              <a:rPr lang="en-AU" sz="1100" dirty="0"/>
              <a:t>Maglione M, Maher AR, Hu J, Wang Z, Shanman R, Shekelle PG, et al.</a:t>
            </a:r>
            <a:r>
              <a:rPr lang="en-AU" sz="1100" i="1" dirty="0"/>
              <a:t> Off-Label use of atypical antipsychotics: An update. Comparative effectiveness review no. 43</a:t>
            </a:r>
            <a:r>
              <a:rPr lang="en-AU" sz="1100" dirty="0"/>
              <a:t>. Agency for Healthcare Research and Quality. 2011. Accessed September 2, 2022. </a:t>
            </a:r>
            <a:r>
              <a:rPr lang="en-US" sz="1100" dirty="0">
                <a:hlinkClick r:id="rId8"/>
              </a:rPr>
              <a:t>https://effectivehealthcare.ahrq.gov/sites/default/files/pdf/atypical-antipsychotics-off-label-update_research.pdf</a:t>
            </a:r>
            <a:endParaRPr lang="en-AU" sz="1100" dirty="0"/>
          </a:p>
          <a:p>
            <a:pPr>
              <a:buFont typeface="+mj-lt"/>
              <a:buAutoNum type="arabicPeriod"/>
            </a:pPr>
            <a:r>
              <a:rPr lang="en-AU" sz="1100" dirty="0"/>
              <a:t>Schneider, LS, Dagerman, KS, Insel, P. Risk of death with atypical antipsychotic drug treatment for dementia: meta-analysis of randomized placebo-controlled trials. </a:t>
            </a:r>
            <a:r>
              <a:rPr lang="en-AU" sz="1100" i="1" dirty="0"/>
              <a:t>JAMA</a:t>
            </a:r>
            <a:r>
              <a:rPr lang="en-AU" sz="1100" dirty="0"/>
              <a:t>. 2005;294(15):1934-1943. doi: 10.1001/jama.294.15.1934 </a:t>
            </a:r>
          </a:p>
          <a:p>
            <a:pPr>
              <a:buFont typeface="+mj-lt"/>
              <a:buAutoNum type="arabicPeriod"/>
            </a:pPr>
            <a:r>
              <a:rPr lang="en-US" sz="1100" dirty="0"/>
              <a:t>Dementia Training Australia. </a:t>
            </a:r>
            <a:r>
              <a:rPr lang="en-AU" sz="1100" i="1" dirty="0"/>
              <a:t>Optimising</a:t>
            </a:r>
            <a:r>
              <a:rPr lang="en-US" sz="1100" i="1" dirty="0"/>
              <a:t> antipsychotic medication management for responsive </a:t>
            </a:r>
            <a:r>
              <a:rPr lang="en-AU" sz="1100" i="1" dirty="0"/>
              <a:t>behaviour.</a:t>
            </a:r>
            <a:r>
              <a:rPr lang="en-US" sz="1100" i="1" dirty="0"/>
              <a:t> </a:t>
            </a:r>
            <a:r>
              <a:rPr lang="en-US" sz="1100" dirty="0"/>
              <a:t>2019. Accessed September 2, 2022. </a:t>
            </a:r>
            <a:r>
              <a:rPr lang="en-US" sz="1100" u="sng" dirty="0">
                <a:hlinkClick r:id="rId9"/>
              </a:rPr>
              <a:t>https://dta.com.au/resources/optimising-medication-management-for-responsive-behaviour/</a:t>
            </a:r>
            <a:r>
              <a:rPr lang="en-US" sz="1100" dirty="0"/>
              <a:t>.</a:t>
            </a:r>
            <a:endParaRPr lang="en-AU" sz="1100" dirty="0"/>
          </a:p>
          <a:p>
            <a:pPr marL="0" indent="0">
              <a:buNone/>
            </a:pPr>
            <a:endParaRPr lang="en-AU" sz="1000" dirty="0"/>
          </a:p>
          <a:p>
            <a:pPr marL="0" indent="0">
              <a:buNone/>
            </a:pPr>
            <a:r>
              <a:rPr lang="en-US" sz="1000" dirty="0"/>
              <a:t>Unless specified, all icons included in this presentation are from Flaticon.com</a:t>
            </a:r>
          </a:p>
          <a:p>
            <a:pPr marL="0" indent="0">
              <a:buNone/>
            </a:pPr>
            <a:endParaRPr lang="en-AU" sz="1000" dirty="0"/>
          </a:p>
        </p:txBody>
      </p:sp>
    </p:spTree>
    <p:extLst>
      <p:ext uri="{BB962C8B-B14F-4D97-AF65-F5344CB8AC3E}">
        <p14:creationId xmlns:p14="http://schemas.microsoft.com/office/powerpoint/2010/main" val="2172348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A9B1FEC-EA11-4C74-8702-A4F44789075B}"/>
              </a:ext>
            </a:extLst>
          </p:cNvPr>
          <p:cNvSpPr>
            <a:spLocks noGrp="1"/>
          </p:cNvSpPr>
          <p:nvPr>
            <p:ph type="body" sz="quarter" idx="11"/>
          </p:nvPr>
        </p:nvSpPr>
        <p:spPr/>
        <p:txBody>
          <a:bodyPr/>
          <a:lstStyle/>
          <a:p>
            <a:r>
              <a:rPr lang="en-AU" dirty="0"/>
              <a:t>Dementia and changed behaviours</a:t>
            </a:r>
          </a:p>
        </p:txBody>
      </p:sp>
      <p:sp>
        <p:nvSpPr>
          <p:cNvPr id="7" name="Text Placeholder 6">
            <a:extLst>
              <a:ext uri="{FF2B5EF4-FFF2-40B4-BE49-F238E27FC236}">
                <a16:creationId xmlns:a16="http://schemas.microsoft.com/office/drawing/2014/main" id="{E60B677A-527A-4600-92F6-0394F60BEE7D}"/>
              </a:ext>
            </a:extLst>
          </p:cNvPr>
          <p:cNvSpPr>
            <a:spLocks noGrp="1"/>
          </p:cNvSpPr>
          <p:nvPr>
            <p:ph type="body" sz="quarter" idx="13"/>
          </p:nvPr>
        </p:nvSpPr>
        <p:spPr/>
        <p:txBody>
          <a:bodyPr/>
          <a:lstStyle/>
          <a:p>
            <a:r>
              <a:rPr lang="en-AU" dirty="0"/>
              <a:t>Introduction</a:t>
            </a:r>
          </a:p>
        </p:txBody>
      </p:sp>
      <p:sp>
        <p:nvSpPr>
          <p:cNvPr id="9" name="Text Placeholder 8">
            <a:extLst>
              <a:ext uri="{FF2B5EF4-FFF2-40B4-BE49-F238E27FC236}">
                <a16:creationId xmlns:a16="http://schemas.microsoft.com/office/drawing/2014/main" id="{39E34D9F-08B1-442C-83B0-E3AFE353CBD9}"/>
              </a:ext>
            </a:extLst>
          </p:cNvPr>
          <p:cNvSpPr>
            <a:spLocks noGrp="1"/>
          </p:cNvSpPr>
          <p:nvPr>
            <p:ph type="body" sz="quarter" idx="16"/>
          </p:nvPr>
        </p:nvSpPr>
        <p:spPr>
          <a:xfrm>
            <a:off x="306060" y="1779416"/>
            <a:ext cx="10815464" cy="4363200"/>
          </a:xfrm>
        </p:spPr>
        <p:txBody>
          <a:bodyPr/>
          <a:lstStyle/>
          <a:p>
            <a:r>
              <a:rPr lang="en-AU" dirty="0">
                <a:ea typeface="Calibri" panose="020F0502020204030204" pitchFamily="34" charset="0"/>
              </a:rPr>
              <a:t>People living with dementia often experience changed behaviours. Changed behaviours are diverse and may include:</a:t>
            </a:r>
          </a:p>
          <a:p>
            <a:endParaRPr lang="en-AU" sz="1000" dirty="0">
              <a:ea typeface="Calibri" panose="020F0502020204030204" pitchFamily="34" charset="0"/>
            </a:endParaRPr>
          </a:p>
          <a:p>
            <a:pPr lvl="1">
              <a:lnSpc>
                <a:spcPct val="100000"/>
              </a:lnSpc>
            </a:pPr>
            <a:r>
              <a:rPr lang="en-AU" sz="1800" b="1" dirty="0">
                <a:latin typeface="Arial" panose="020B0604020202020204" pitchFamily="34" charset="0"/>
                <a:cs typeface="Arial" panose="020B0604020202020204" pitchFamily="34" charset="0"/>
              </a:rPr>
              <a:t>Wandering</a:t>
            </a:r>
            <a:r>
              <a:rPr lang="en-AU" sz="1800" dirty="0">
                <a:latin typeface="Arial" panose="020B0604020202020204" pitchFamily="34" charset="0"/>
                <a:cs typeface="Arial" panose="020B0604020202020204" pitchFamily="34" charset="0"/>
              </a:rPr>
              <a:t> e.g. walking aimlessly and/or excessively, attempting to exit a safe location</a:t>
            </a:r>
            <a:r>
              <a:rPr lang="en-AU" sz="1800" baseline="30000" dirty="0">
                <a:latin typeface="Arial" panose="020B0604020202020204" pitchFamily="34" charset="0"/>
                <a:cs typeface="Arial" panose="020B0604020202020204" pitchFamily="34" charset="0"/>
              </a:rPr>
              <a:t>3</a:t>
            </a:r>
            <a:r>
              <a:rPr lang="en-AU" sz="1800" dirty="0">
                <a:latin typeface="Arial" panose="020B0604020202020204" pitchFamily="34" charset="0"/>
                <a:cs typeface="Arial" panose="020B0604020202020204" pitchFamily="34" charset="0"/>
              </a:rPr>
              <a:t> </a:t>
            </a:r>
          </a:p>
          <a:p>
            <a:pPr marL="457200" lvl="1" indent="0">
              <a:lnSpc>
                <a:spcPct val="100000"/>
              </a:lnSpc>
              <a:buNone/>
            </a:pPr>
            <a:endParaRPr lang="en-AU" sz="1200" dirty="0">
              <a:latin typeface="Arial" panose="020B0604020202020204" pitchFamily="34" charset="0"/>
              <a:cs typeface="Arial" panose="020B0604020202020204" pitchFamily="34" charset="0"/>
            </a:endParaRPr>
          </a:p>
          <a:p>
            <a:pPr lvl="1">
              <a:lnSpc>
                <a:spcPct val="100000"/>
              </a:lnSpc>
            </a:pPr>
            <a:r>
              <a:rPr lang="en-AU" sz="1800" b="1" dirty="0">
                <a:latin typeface="Arial" panose="020B0604020202020204" pitchFamily="34" charset="0"/>
                <a:cs typeface="Arial" panose="020B0604020202020204" pitchFamily="34" charset="0"/>
              </a:rPr>
              <a:t>Disinhibition</a:t>
            </a:r>
            <a:r>
              <a:rPr lang="en-AU" sz="1800" dirty="0">
                <a:latin typeface="Arial" panose="020B0604020202020204" pitchFamily="34" charset="0"/>
                <a:cs typeface="Arial" panose="020B0604020202020204" pitchFamily="34" charset="0"/>
              </a:rPr>
              <a:t> e.g. behaviours that may seem inappropriate or even rude to others</a:t>
            </a:r>
            <a:r>
              <a:rPr lang="en-AU" sz="1800" baseline="30000" dirty="0">
                <a:latin typeface="Arial" panose="020B0604020202020204" pitchFamily="34" charset="0"/>
                <a:cs typeface="Arial" panose="020B0604020202020204" pitchFamily="34" charset="0"/>
              </a:rPr>
              <a:t>3</a:t>
            </a:r>
            <a:endParaRPr lang="en-AU" sz="1800" dirty="0">
              <a:latin typeface="Arial" panose="020B0604020202020204" pitchFamily="34" charset="0"/>
              <a:cs typeface="Arial" panose="020B0604020202020204" pitchFamily="34" charset="0"/>
            </a:endParaRPr>
          </a:p>
          <a:p>
            <a:pPr lvl="1">
              <a:lnSpc>
                <a:spcPct val="100000"/>
              </a:lnSpc>
            </a:pPr>
            <a:endParaRPr lang="en-AU" sz="1200" dirty="0">
              <a:latin typeface="Arial" panose="020B0604020202020204" pitchFamily="34" charset="0"/>
              <a:cs typeface="Arial" panose="020B0604020202020204" pitchFamily="34" charset="0"/>
            </a:endParaRPr>
          </a:p>
          <a:p>
            <a:pPr lvl="1">
              <a:lnSpc>
                <a:spcPct val="100000"/>
              </a:lnSpc>
            </a:pPr>
            <a:r>
              <a:rPr lang="en-AU" sz="1800" b="1" dirty="0">
                <a:latin typeface="Arial" panose="020B0604020202020204" pitchFamily="34" charset="0"/>
                <a:cs typeface="Arial" panose="020B0604020202020204" pitchFamily="34" charset="0"/>
              </a:rPr>
              <a:t>Calling out </a:t>
            </a:r>
            <a:r>
              <a:rPr lang="en-AU" sz="1800" dirty="0">
                <a:latin typeface="Arial" panose="020B0604020202020204" pitchFamily="34" charset="0"/>
                <a:cs typeface="Arial" panose="020B0604020202020204" pitchFamily="34" charset="0"/>
              </a:rPr>
              <a:t>e.g. screaming, groaning, repeated questioning</a:t>
            </a:r>
            <a:r>
              <a:rPr lang="en-AU" sz="1800" baseline="30000" dirty="0">
                <a:latin typeface="Arial" panose="020B0604020202020204" pitchFamily="34" charset="0"/>
                <a:cs typeface="Arial" panose="020B0604020202020204" pitchFamily="34" charset="0"/>
              </a:rPr>
              <a:t>3</a:t>
            </a:r>
            <a:endParaRPr lang="en-AU" sz="1800" dirty="0">
              <a:latin typeface="Arial" panose="020B0604020202020204" pitchFamily="34" charset="0"/>
              <a:cs typeface="Arial" panose="020B0604020202020204" pitchFamily="34" charset="0"/>
            </a:endParaRPr>
          </a:p>
          <a:p>
            <a:pPr lvl="1">
              <a:lnSpc>
                <a:spcPct val="100000"/>
              </a:lnSpc>
            </a:pPr>
            <a:endParaRPr lang="en-AU" sz="1200" dirty="0">
              <a:latin typeface="Arial" panose="020B0604020202020204" pitchFamily="34" charset="0"/>
              <a:cs typeface="Arial" panose="020B0604020202020204" pitchFamily="34" charset="0"/>
            </a:endParaRPr>
          </a:p>
          <a:p>
            <a:pPr lvl="1">
              <a:lnSpc>
                <a:spcPct val="100000"/>
              </a:lnSpc>
            </a:pPr>
            <a:r>
              <a:rPr lang="en-AU" sz="1800" b="1" dirty="0">
                <a:latin typeface="Arial" panose="020B0604020202020204" pitchFamily="34" charset="0"/>
                <a:cs typeface="Arial" panose="020B0604020202020204" pitchFamily="34" charset="0"/>
              </a:rPr>
              <a:t>Agitation</a:t>
            </a:r>
            <a:r>
              <a:rPr lang="en-AU" sz="1800" dirty="0">
                <a:latin typeface="Arial" panose="020B0604020202020204" pitchFamily="34" charset="0"/>
                <a:cs typeface="Arial" panose="020B0604020202020204" pitchFamily="34" charset="0"/>
              </a:rPr>
              <a:t> e.g. excessive fidgeting, pacing, irritability</a:t>
            </a:r>
            <a:r>
              <a:rPr lang="en-AU" sz="1800" baseline="30000" dirty="0">
                <a:latin typeface="Arial" panose="020B0604020202020204" pitchFamily="34" charset="0"/>
                <a:cs typeface="Arial" panose="020B0604020202020204" pitchFamily="34" charset="0"/>
              </a:rPr>
              <a:t>3</a:t>
            </a:r>
            <a:endParaRPr lang="en-AU" sz="1800" dirty="0">
              <a:latin typeface="Arial" panose="020B0604020202020204" pitchFamily="34" charset="0"/>
              <a:cs typeface="Arial" panose="020B0604020202020204" pitchFamily="34" charset="0"/>
            </a:endParaRPr>
          </a:p>
          <a:p>
            <a:pPr lvl="1">
              <a:lnSpc>
                <a:spcPct val="100000"/>
              </a:lnSpc>
            </a:pPr>
            <a:endParaRPr lang="en-AU" sz="1200" dirty="0">
              <a:latin typeface="Arial" panose="020B0604020202020204" pitchFamily="34" charset="0"/>
              <a:cs typeface="Arial" panose="020B0604020202020204" pitchFamily="34" charset="0"/>
            </a:endParaRPr>
          </a:p>
          <a:p>
            <a:pPr lvl="1">
              <a:lnSpc>
                <a:spcPct val="100000"/>
              </a:lnSpc>
            </a:pPr>
            <a:r>
              <a:rPr lang="en-AU" sz="1800" b="1" dirty="0">
                <a:latin typeface="Arial" panose="020B0604020202020204" pitchFamily="34" charset="0"/>
                <a:cs typeface="Arial" panose="020B0604020202020204" pitchFamily="34" charset="0"/>
              </a:rPr>
              <a:t>Aggression</a:t>
            </a:r>
            <a:r>
              <a:rPr lang="en-AU" sz="1800" dirty="0">
                <a:latin typeface="Arial" panose="020B0604020202020204" pitchFamily="34" charset="0"/>
                <a:cs typeface="Arial" panose="020B0604020202020204" pitchFamily="34" charset="0"/>
              </a:rPr>
              <a:t> e.g. verbal insults, swearing, punching, throwing objects</a:t>
            </a:r>
            <a:r>
              <a:rPr lang="en-AU" sz="1800" baseline="30000" dirty="0">
                <a:latin typeface="Arial" panose="020B0604020202020204" pitchFamily="34" charset="0"/>
                <a:cs typeface="Arial" panose="020B0604020202020204" pitchFamily="34" charset="0"/>
              </a:rPr>
              <a:t>2,3</a:t>
            </a:r>
            <a:endParaRPr lang="en-AU" sz="1800" dirty="0">
              <a:latin typeface="Arial" panose="020B0604020202020204" pitchFamily="34" charset="0"/>
              <a:cs typeface="Arial" panose="020B0604020202020204" pitchFamily="34" charset="0"/>
            </a:endParaRPr>
          </a:p>
          <a:p>
            <a:pPr lvl="1">
              <a:lnSpc>
                <a:spcPct val="100000"/>
              </a:lnSpc>
            </a:pPr>
            <a:endParaRPr lang="en-AU" sz="1200" dirty="0">
              <a:latin typeface="Arial" panose="020B0604020202020204" pitchFamily="34" charset="0"/>
              <a:cs typeface="Arial" panose="020B0604020202020204" pitchFamily="34" charset="0"/>
            </a:endParaRPr>
          </a:p>
          <a:p>
            <a:pPr lvl="1">
              <a:lnSpc>
                <a:spcPct val="100000"/>
              </a:lnSpc>
            </a:pPr>
            <a:r>
              <a:rPr lang="en-AU" sz="1800" b="1" dirty="0">
                <a:latin typeface="Arial" panose="020B0604020202020204" pitchFamily="34" charset="0"/>
                <a:cs typeface="Arial" panose="020B0604020202020204" pitchFamily="34" charset="0"/>
              </a:rPr>
              <a:t>Psychotic symptoms </a:t>
            </a:r>
            <a:r>
              <a:rPr lang="en-AU" sz="1800" dirty="0">
                <a:latin typeface="Arial" panose="020B0604020202020204" pitchFamily="34" charset="0"/>
                <a:cs typeface="Arial" panose="020B0604020202020204" pitchFamily="34" charset="0"/>
              </a:rPr>
              <a:t>e.g. sensing things that are not really there (hallucinations), having beliefs that are not based on reality (delusions)</a:t>
            </a:r>
            <a:r>
              <a:rPr lang="en-AU" sz="1800" baseline="30000" dirty="0">
                <a:latin typeface="Arial" panose="020B0604020202020204" pitchFamily="34" charset="0"/>
                <a:cs typeface="Arial" panose="020B0604020202020204" pitchFamily="34" charset="0"/>
              </a:rPr>
              <a:t>2-4</a:t>
            </a:r>
            <a:endParaRPr lang="en-AU" sz="1800" dirty="0">
              <a:latin typeface="Arial" panose="020B0604020202020204" pitchFamily="34" charset="0"/>
              <a:cs typeface="Arial" panose="020B0604020202020204" pitchFamily="34" charset="0"/>
            </a:endParaRPr>
          </a:p>
          <a:p>
            <a:pPr lvl="2" indent="-342900">
              <a:buFont typeface="Arial" panose="020B0604020202020204" pitchFamily="34" charset="0"/>
              <a:buChar char="•"/>
            </a:pPr>
            <a:endParaRPr lang="en-AU" sz="1700" dirty="0">
              <a:latin typeface="Arial" panose="020B0604020202020204" pitchFamily="34" charset="0"/>
              <a:ea typeface="Times New Roman" panose="02020603050405020304" pitchFamily="18" charset="0"/>
              <a:cs typeface="Arial" panose="020B0604020202020204" pitchFamily="34" charset="0"/>
            </a:endParaRPr>
          </a:p>
          <a:p>
            <a:endParaRPr lang="en-AU" dirty="0"/>
          </a:p>
        </p:txBody>
      </p:sp>
      <p:pic>
        <p:nvPicPr>
          <p:cNvPr id="2" name="Picture 1">
            <a:extLst>
              <a:ext uri="{FF2B5EF4-FFF2-40B4-BE49-F238E27FC236}">
                <a16:creationId xmlns:a16="http://schemas.microsoft.com/office/drawing/2014/main" id="{D6B3C94A-7585-4702-9BE5-771198D4E574}"/>
              </a:ext>
            </a:extLst>
          </p:cNvPr>
          <p:cNvPicPr>
            <a:picLocks noChangeAspect="1"/>
          </p:cNvPicPr>
          <p:nvPr/>
        </p:nvPicPr>
        <p:blipFill>
          <a:blip r:embed="rId3">
            <a:biLevel thresh="50000"/>
          </a:blip>
          <a:stretch>
            <a:fillRect/>
          </a:stretch>
        </p:blipFill>
        <p:spPr>
          <a:xfrm>
            <a:off x="276448" y="3778941"/>
            <a:ext cx="458319" cy="475585"/>
          </a:xfrm>
          <a:prstGeom prst="rect">
            <a:avLst/>
          </a:prstGeom>
        </p:spPr>
      </p:pic>
      <p:pic>
        <p:nvPicPr>
          <p:cNvPr id="3" name="Picture 2">
            <a:extLst>
              <a:ext uri="{FF2B5EF4-FFF2-40B4-BE49-F238E27FC236}">
                <a16:creationId xmlns:a16="http://schemas.microsoft.com/office/drawing/2014/main" id="{10465D5E-B164-4D5D-8F3D-92572A0B6414}"/>
              </a:ext>
            </a:extLst>
          </p:cNvPr>
          <p:cNvPicPr>
            <a:picLocks noChangeAspect="1"/>
          </p:cNvPicPr>
          <p:nvPr/>
        </p:nvPicPr>
        <p:blipFill>
          <a:blip r:embed="rId4">
            <a:biLevel thresh="50000"/>
          </a:blip>
          <a:stretch>
            <a:fillRect/>
          </a:stretch>
        </p:blipFill>
        <p:spPr>
          <a:xfrm>
            <a:off x="152564" y="2523626"/>
            <a:ext cx="612912" cy="639122"/>
          </a:xfrm>
          <a:prstGeom prst="rect">
            <a:avLst/>
          </a:prstGeom>
        </p:spPr>
      </p:pic>
      <p:pic>
        <p:nvPicPr>
          <p:cNvPr id="4" name="Picture 3">
            <a:extLst>
              <a:ext uri="{FF2B5EF4-FFF2-40B4-BE49-F238E27FC236}">
                <a16:creationId xmlns:a16="http://schemas.microsoft.com/office/drawing/2014/main" id="{03D18391-EDB7-4D04-9501-4EEEBCA84D34}"/>
              </a:ext>
            </a:extLst>
          </p:cNvPr>
          <p:cNvPicPr>
            <a:picLocks noChangeAspect="1"/>
          </p:cNvPicPr>
          <p:nvPr/>
        </p:nvPicPr>
        <p:blipFill>
          <a:blip r:embed="rId5">
            <a:biLevel thresh="50000"/>
          </a:blip>
          <a:stretch>
            <a:fillRect/>
          </a:stretch>
        </p:blipFill>
        <p:spPr>
          <a:xfrm>
            <a:off x="287557" y="4962689"/>
            <a:ext cx="458320" cy="495694"/>
          </a:xfrm>
          <a:prstGeom prst="rect">
            <a:avLst/>
          </a:prstGeom>
        </p:spPr>
      </p:pic>
      <p:pic>
        <p:nvPicPr>
          <p:cNvPr id="8" name="Picture 7">
            <a:extLst>
              <a:ext uri="{FF2B5EF4-FFF2-40B4-BE49-F238E27FC236}">
                <a16:creationId xmlns:a16="http://schemas.microsoft.com/office/drawing/2014/main" id="{2F967EE6-CFD4-4E2C-85A1-DADC51A366DF}"/>
              </a:ext>
            </a:extLst>
          </p:cNvPr>
          <p:cNvPicPr>
            <a:picLocks noChangeAspect="1"/>
          </p:cNvPicPr>
          <p:nvPr/>
        </p:nvPicPr>
        <p:blipFill>
          <a:blip r:embed="rId6">
            <a:biLevel thresh="25000"/>
          </a:blip>
          <a:stretch>
            <a:fillRect/>
          </a:stretch>
        </p:blipFill>
        <p:spPr>
          <a:xfrm>
            <a:off x="276449" y="4381749"/>
            <a:ext cx="458319" cy="470762"/>
          </a:xfrm>
          <a:prstGeom prst="rect">
            <a:avLst/>
          </a:prstGeom>
        </p:spPr>
      </p:pic>
      <p:pic>
        <p:nvPicPr>
          <p:cNvPr id="10" name="Picture 9">
            <a:extLst>
              <a:ext uri="{FF2B5EF4-FFF2-40B4-BE49-F238E27FC236}">
                <a16:creationId xmlns:a16="http://schemas.microsoft.com/office/drawing/2014/main" id="{81870ADB-2FCC-4F99-B0CB-268049FD54E0}"/>
              </a:ext>
            </a:extLst>
          </p:cNvPr>
          <p:cNvPicPr>
            <a:picLocks noChangeAspect="1"/>
          </p:cNvPicPr>
          <p:nvPr/>
        </p:nvPicPr>
        <p:blipFill rotWithShape="1">
          <a:blip r:embed="rId7">
            <a:extLst>
              <a:ext uri="{28A0092B-C50C-407E-A947-70E740481C1C}">
                <a14:useLocalDpi xmlns:a14="http://schemas.microsoft.com/office/drawing/2010/main" val="0"/>
              </a:ext>
            </a:extLst>
          </a:blip>
          <a:srcRect l="4879" t="27190" r="85060" b="60882"/>
          <a:stretch/>
        </p:blipFill>
        <p:spPr>
          <a:xfrm>
            <a:off x="343068" y="3174866"/>
            <a:ext cx="347298" cy="582110"/>
          </a:xfrm>
          <a:prstGeom prst="rect">
            <a:avLst/>
          </a:prstGeom>
        </p:spPr>
      </p:pic>
      <p:pic>
        <p:nvPicPr>
          <p:cNvPr id="11" name="Picture 10">
            <a:extLst>
              <a:ext uri="{FF2B5EF4-FFF2-40B4-BE49-F238E27FC236}">
                <a16:creationId xmlns:a16="http://schemas.microsoft.com/office/drawing/2014/main" id="{96F354A7-8EC7-4F60-A0B0-4F6438CF1291}"/>
              </a:ext>
            </a:extLst>
          </p:cNvPr>
          <p:cNvPicPr>
            <a:picLocks noChangeAspect="1"/>
          </p:cNvPicPr>
          <p:nvPr/>
        </p:nvPicPr>
        <p:blipFill>
          <a:blip r:embed="rId8"/>
          <a:stretch>
            <a:fillRect/>
          </a:stretch>
        </p:blipFill>
        <p:spPr>
          <a:xfrm>
            <a:off x="254108" y="5598717"/>
            <a:ext cx="458319" cy="529170"/>
          </a:xfrm>
          <a:prstGeom prst="rect">
            <a:avLst/>
          </a:prstGeom>
        </p:spPr>
      </p:pic>
    </p:spTree>
    <p:extLst>
      <p:ext uri="{BB962C8B-B14F-4D97-AF65-F5344CB8AC3E}">
        <p14:creationId xmlns:p14="http://schemas.microsoft.com/office/powerpoint/2010/main" val="3808133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26C759-C404-42DE-BD87-50E155606690}"/>
              </a:ext>
            </a:extLst>
          </p:cNvPr>
          <p:cNvSpPr>
            <a:spLocks noGrp="1"/>
          </p:cNvSpPr>
          <p:nvPr>
            <p:ph type="body" sz="quarter" idx="11"/>
          </p:nvPr>
        </p:nvSpPr>
        <p:spPr>
          <a:xfrm>
            <a:off x="306060" y="978761"/>
            <a:ext cx="9547945" cy="466468"/>
          </a:xfrm>
        </p:spPr>
        <p:txBody>
          <a:bodyPr/>
          <a:lstStyle/>
          <a:p>
            <a:r>
              <a:rPr lang="en-AU" dirty="0"/>
              <a:t>Care for people living with dementia and changed behaviours </a:t>
            </a:r>
          </a:p>
        </p:txBody>
      </p:sp>
      <p:sp>
        <p:nvSpPr>
          <p:cNvPr id="3" name="Text Placeholder 2">
            <a:extLst>
              <a:ext uri="{FF2B5EF4-FFF2-40B4-BE49-F238E27FC236}">
                <a16:creationId xmlns:a16="http://schemas.microsoft.com/office/drawing/2014/main" id="{D811B5AF-D03D-4BFB-8B70-C9EC2F6D1103}"/>
              </a:ext>
            </a:extLst>
          </p:cNvPr>
          <p:cNvSpPr>
            <a:spLocks noGrp="1"/>
          </p:cNvSpPr>
          <p:nvPr>
            <p:ph type="body" sz="quarter" idx="13"/>
          </p:nvPr>
        </p:nvSpPr>
        <p:spPr/>
        <p:txBody>
          <a:bodyPr/>
          <a:lstStyle/>
          <a:p>
            <a:r>
              <a:rPr lang="en-AU" dirty="0"/>
              <a:t>Introduction</a:t>
            </a:r>
          </a:p>
        </p:txBody>
      </p:sp>
      <p:sp>
        <p:nvSpPr>
          <p:cNvPr id="5" name="Text Placeholder 4">
            <a:extLst>
              <a:ext uri="{FF2B5EF4-FFF2-40B4-BE49-F238E27FC236}">
                <a16:creationId xmlns:a16="http://schemas.microsoft.com/office/drawing/2014/main" id="{C307BB90-B538-4A66-BD49-9961B60C7D42}"/>
              </a:ext>
            </a:extLst>
          </p:cNvPr>
          <p:cNvSpPr>
            <a:spLocks noGrp="1"/>
          </p:cNvSpPr>
          <p:nvPr>
            <p:ph type="body" sz="quarter" idx="16"/>
          </p:nvPr>
        </p:nvSpPr>
        <p:spPr>
          <a:xfrm>
            <a:off x="300211" y="1925566"/>
            <a:ext cx="10815464" cy="817641"/>
          </a:xfrm>
        </p:spPr>
        <p:txBody>
          <a:bodyPr/>
          <a:lstStyle/>
          <a:p>
            <a:r>
              <a:rPr lang="en-AU" dirty="0"/>
              <a:t>Care for people living with dementia and changed behaviours can be split into two broad strategies:</a:t>
            </a:r>
          </a:p>
          <a:p>
            <a:pPr marL="0" indent="0">
              <a:buNone/>
            </a:pPr>
            <a:endParaRPr lang="en-AU" sz="1500" dirty="0"/>
          </a:p>
        </p:txBody>
      </p:sp>
      <p:sp>
        <p:nvSpPr>
          <p:cNvPr id="6" name="Text Placeholder 4">
            <a:extLst>
              <a:ext uri="{FF2B5EF4-FFF2-40B4-BE49-F238E27FC236}">
                <a16:creationId xmlns:a16="http://schemas.microsoft.com/office/drawing/2014/main" id="{F3847FC6-CACB-40CC-9F91-CDBFA1996BB8}"/>
              </a:ext>
            </a:extLst>
          </p:cNvPr>
          <p:cNvSpPr txBox="1">
            <a:spLocks/>
          </p:cNvSpPr>
          <p:nvPr/>
        </p:nvSpPr>
        <p:spPr>
          <a:xfrm>
            <a:off x="193638" y="2667889"/>
            <a:ext cx="5328621" cy="3299166"/>
          </a:xfrm>
          <a:prstGeom prst="rect">
            <a:avLst/>
          </a:prstGeom>
          <a:ln w="28575">
            <a:solidFill>
              <a:srgbClr val="00B050"/>
            </a:solidFill>
            <a:prstDash val="dash"/>
          </a:ln>
        </p:spPr>
        <p:txBody>
          <a:bodyPr/>
          <a:lstStyle>
            <a:lvl1pPr marL="342900" indent="-342900" algn="l" defTabSz="914400" rtl="0" eaLnBrk="1" latinLnBrk="0" hangingPunct="1">
              <a:lnSpc>
                <a:spcPct val="90000"/>
              </a:lnSpc>
              <a:spcBef>
                <a:spcPts val="1000"/>
              </a:spcBef>
              <a:buFont typeface="Arial" panose="020B0604020202020204" pitchFamily="34" charset="0"/>
              <a:buChar char="•"/>
              <a:defRPr sz="2000" b="0" kern="1200" baseline="0">
                <a:solidFill>
                  <a:schemeClr val="tx1"/>
                </a:solidFill>
                <a:latin typeface="Arial" panose="020B0604020202020204" pitchFamily="34" charset="0"/>
                <a:ea typeface="Arial Narrow" charset="0"/>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AU" b="1" dirty="0"/>
              <a:t>Non-pharmacological strategies</a:t>
            </a:r>
          </a:p>
          <a:p>
            <a:pPr marL="0" indent="0">
              <a:buNone/>
            </a:pPr>
            <a:endParaRPr lang="en-AU" b="1" dirty="0"/>
          </a:p>
          <a:p>
            <a:pPr marL="0" indent="0">
              <a:buNone/>
            </a:pPr>
            <a:r>
              <a:rPr lang="en-AU" i="1" u="sng" dirty="0"/>
              <a:t>Definition</a:t>
            </a:r>
            <a:r>
              <a:rPr lang="en-AU" b="1" dirty="0"/>
              <a:t>: </a:t>
            </a:r>
            <a:r>
              <a:rPr lang="en-AU" dirty="0"/>
              <a:t>non-medication strategies</a:t>
            </a:r>
          </a:p>
          <a:p>
            <a:pPr marL="0" indent="0">
              <a:buNone/>
            </a:pPr>
            <a:endParaRPr lang="en-AU" dirty="0"/>
          </a:p>
          <a:p>
            <a:pPr marL="0" indent="0">
              <a:buNone/>
            </a:pPr>
            <a:r>
              <a:rPr lang="en-AU" i="1" u="sng" dirty="0"/>
              <a:t>Examples</a:t>
            </a:r>
            <a:r>
              <a:rPr lang="en-AU" b="1" dirty="0"/>
              <a:t>:  </a:t>
            </a:r>
            <a:r>
              <a:rPr lang="en-AU" dirty="0"/>
              <a:t>pet therapy, exercise therapy, art therapy</a:t>
            </a:r>
            <a:r>
              <a:rPr lang="en-AU" baseline="30000" dirty="0"/>
              <a:t>2,3</a:t>
            </a:r>
            <a:endParaRPr lang="en-AU" dirty="0"/>
          </a:p>
          <a:p>
            <a:pPr marL="0" indent="0">
              <a:buNone/>
            </a:pPr>
            <a:r>
              <a:rPr lang="en-AU" dirty="0"/>
              <a:t> </a:t>
            </a:r>
          </a:p>
        </p:txBody>
      </p:sp>
      <p:sp>
        <p:nvSpPr>
          <p:cNvPr id="7" name="Rectangle 6">
            <a:extLst>
              <a:ext uri="{FF2B5EF4-FFF2-40B4-BE49-F238E27FC236}">
                <a16:creationId xmlns:a16="http://schemas.microsoft.com/office/drawing/2014/main" id="{73A045EE-40F8-43FD-B237-0D8006C4E0A1}"/>
              </a:ext>
            </a:extLst>
          </p:cNvPr>
          <p:cNvSpPr/>
          <p:nvPr/>
        </p:nvSpPr>
        <p:spPr>
          <a:xfrm>
            <a:off x="6096000" y="2667889"/>
            <a:ext cx="5479229" cy="3323987"/>
          </a:xfrm>
          <a:prstGeom prst="rect">
            <a:avLst/>
          </a:prstGeom>
          <a:ln w="28575">
            <a:solidFill>
              <a:schemeClr val="accent5">
                <a:lumMod val="75000"/>
              </a:schemeClr>
            </a:solidFill>
            <a:prstDash val="dash"/>
          </a:ln>
        </p:spPr>
        <p:txBody>
          <a:bodyPr wrap="square">
            <a:spAutoFit/>
          </a:bodyPr>
          <a:lstStyle/>
          <a:p>
            <a:r>
              <a:rPr lang="en-AU" sz="2000" b="1" dirty="0">
                <a:latin typeface="Arial" panose="020B0604020202020204" pitchFamily="34" charset="0"/>
                <a:cs typeface="Arial" panose="020B0604020202020204" pitchFamily="34" charset="0"/>
              </a:rPr>
              <a:t>Pharmacological strategies </a:t>
            </a:r>
          </a:p>
          <a:p>
            <a:endParaRPr lang="en-AU" sz="2000" b="1" dirty="0">
              <a:latin typeface="Arial" panose="020B0604020202020204" pitchFamily="34" charset="0"/>
              <a:cs typeface="Arial" panose="020B0604020202020204" pitchFamily="34" charset="0"/>
            </a:endParaRPr>
          </a:p>
          <a:p>
            <a:r>
              <a:rPr lang="en-AU" sz="2000" i="1" u="sng" dirty="0">
                <a:latin typeface="Arial" panose="020B0604020202020204" pitchFamily="34" charset="0"/>
                <a:cs typeface="Arial" panose="020B0604020202020204" pitchFamily="34" charset="0"/>
              </a:rPr>
              <a:t>Definition:</a:t>
            </a:r>
            <a:r>
              <a:rPr lang="en-AU" sz="2000" i="1" dirty="0">
                <a:latin typeface="Arial" panose="020B0604020202020204" pitchFamily="34" charset="0"/>
                <a:cs typeface="Arial" panose="020B0604020202020204" pitchFamily="34" charset="0"/>
              </a:rPr>
              <a:t> </a:t>
            </a:r>
            <a:r>
              <a:rPr lang="en-AU" sz="2000" dirty="0">
                <a:latin typeface="Arial" panose="020B0604020202020204" pitchFamily="34" charset="0"/>
                <a:cs typeface="Arial" panose="020B0604020202020204" pitchFamily="34" charset="0"/>
              </a:rPr>
              <a:t>medication strategies </a:t>
            </a:r>
          </a:p>
          <a:p>
            <a:endParaRPr lang="en-AU" sz="2000" dirty="0">
              <a:latin typeface="Arial" panose="020B0604020202020204" pitchFamily="34" charset="0"/>
              <a:cs typeface="Arial" panose="020B0604020202020204" pitchFamily="34" charset="0"/>
            </a:endParaRPr>
          </a:p>
          <a:p>
            <a:r>
              <a:rPr lang="en-AU" sz="2000" i="1" u="sng" dirty="0">
                <a:latin typeface="Arial" panose="020B0604020202020204" pitchFamily="34" charset="0"/>
                <a:cs typeface="Arial" panose="020B0604020202020204" pitchFamily="34" charset="0"/>
              </a:rPr>
              <a:t>Example:</a:t>
            </a:r>
            <a:r>
              <a:rPr lang="en-AU" sz="2000" i="1" dirty="0">
                <a:latin typeface="Arial" panose="020B0604020202020204" pitchFamily="34" charset="0"/>
                <a:cs typeface="Arial" panose="020B0604020202020204" pitchFamily="34" charset="0"/>
              </a:rPr>
              <a:t> </a:t>
            </a:r>
            <a:r>
              <a:rPr lang="en-AU" sz="2000" dirty="0">
                <a:latin typeface="Arial" panose="020B0604020202020204" pitchFamily="34" charset="0"/>
                <a:cs typeface="Arial" panose="020B0604020202020204" pitchFamily="34" charset="0"/>
              </a:rPr>
              <a:t>psychotropic medications</a:t>
            </a:r>
          </a:p>
          <a:p>
            <a:endParaRPr lang="en-AU" sz="1000" dirty="0">
              <a:latin typeface="Arial" panose="020B0604020202020204" pitchFamily="34" charset="0"/>
              <a:cs typeface="Arial" panose="020B0604020202020204" pitchFamily="34" charset="0"/>
            </a:endParaRPr>
          </a:p>
          <a:p>
            <a:r>
              <a:rPr lang="en-AU" sz="2000" dirty="0">
                <a:latin typeface="Arial" panose="020B0604020202020204" pitchFamily="34" charset="0"/>
                <a:cs typeface="Arial" panose="020B0604020202020204" pitchFamily="34" charset="0"/>
              </a:rPr>
              <a:t>Royal Commission into Aged Care Quality and Safety</a:t>
            </a:r>
            <a:r>
              <a:rPr lang="en-AU" sz="2000" baseline="30000" dirty="0">
                <a:latin typeface="Arial" panose="020B0604020202020204" pitchFamily="34" charset="0"/>
                <a:ea typeface="Calibri" panose="020F0502020204030204" pitchFamily="34" charset="0"/>
                <a:cs typeface="Arial" panose="020B0604020202020204" pitchFamily="34" charset="0"/>
              </a:rPr>
              <a:t>4</a:t>
            </a:r>
            <a:r>
              <a:rPr lang="en-AU" sz="2000" dirty="0">
                <a:latin typeface="Arial" panose="020B0604020202020204" pitchFamily="34" charset="0"/>
                <a:cs typeface="Arial" panose="020B0604020202020204" pitchFamily="34" charset="0"/>
              </a:rPr>
              <a:t> defines a p</a:t>
            </a:r>
            <a:r>
              <a:rPr lang="en-AU" sz="2000" dirty="0">
                <a:latin typeface="Arial" panose="020B0604020202020204" pitchFamily="34" charset="0"/>
                <a:ea typeface="Calibri" panose="020F0502020204030204" pitchFamily="34" charset="0"/>
                <a:cs typeface="Arial" panose="020B0604020202020204" pitchFamily="34" charset="0"/>
              </a:rPr>
              <a:t>sychotropic medication as:</a:t>
            </a:r>
          </a:p>
          <a:p>
            <a:endParaRPr lang="en-AU" sz="2000" dirty="0">
              <a:latin typeface="Arial" panose="020B0604020202020204" pitchFamily="34" charset="0"/>
              <a:ea typeface="Calibri" panose="020F0502020204030204" pitchFamily="34" charset="0"/>
              <a:cs typeface="Arial" panose="020B0604020202020204" pitchFamily="34" charset="0"/>
            </a:endParaRPr>
          </a:p>
          <a:p>
            <a:pPr algn="ctr"/>
            <a:r>
              <a:rPr lang="en-AU" sz="2000" i="1" dirty="0">
                <a:latin typeface="Arial" panose="020B0604020202020204" pitchFamily="34" charset="0"/>
                <a:ea typeface="Calibri" panose="020F0502020204030204" pitchFamily="34" charset="0"/>
                <a:cs typeface="Arial" panose="020B0604020202020204" pitchFamily="34" charset="0"/>
              </a:rPr>
              <a:t>“Any drug capable of affecting the mind, emotions, and behaviour”</a:t>
            </a:r>
          </a:p>
        </p:txBody>
      </p:sp>
    </p:spTree>
    <p:extLst>
      <p:ext uri="{BB962C8B-B14F-4D97-AF65-F5344CB8AC3E}">
        <p14:creationId xmlns:p14="http://schemas.microsoft.com/office/powerpoint/2010/main" val="3825323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306060" y="978761"/>
            <a:ext cx="9720067" cy="466468"/>
          </a:xfrm>
        </p:spPr>
        <p:txBody>
          <a:bodyPr/>
          <a:lstStyle/>
          <a:p>
            <a:r>
              <a:rPr lang="en-US" dirty="0"/>
              <a:t>Use of Psychotropic Medications in People Living with Dementia and in Residential Aged Care</a:t>
            </a:r>
            <a:endParaRPr lang="en-AU" dirty="0">
              <a:solidFill>
                <a:srgbClr val="FF0000"/>
              </a:solidFill>
            </a:endParaRPr>
          </a:p>
        </p:txBody>
      </p:sp>
      <p:sp>
        <p:nvSpPr>
          <p:cNvPr id="9" name="Text Placeholder 8">
            <a:extLst>
              <a:ext uri="{FF2B5EF4-FFF2-40B4-BE49-F238E27FC236}">
                <a16:creationId xmlns:a16="http://schemas.microsoft.com/office/drawing/2014/main" id="{70767F70-8837-C574-7F37-29680CC1EDC7}"/>
              </a:ext>
            </a:extLst>
          </p:cNvPr>
          <p:cNvSpPr>
            <a:spLocks noGrp="1"/>
          </p:cNvSpPr>
          <p:nvPr>
            <p:ph type="body" sz="quarter" idx="13"/>
          </p:nvPr>
        </p:nvSpPr>
        <p:spPr/>
        <p:txBody>
          <a:bodyPr/>
          <a:lstStyle/>
          <a:p>
            <a:r>
              <a:rPr lang="en-US" dirty="0"/>
              <a:t>Introduction</a:t>
            </a:r>
          </a:p>
        </p:txBody>
      </p:sp>
      <p:sp>
        <p:nvSpPr>
          <p:cNvPr id="11" name="Text Placeholder 10">
            <a:extLst>
              <a:ext uri="{FF2B5EF4-FFF2-40B4-BE49-F238E27FC236}">
                <a16:creationId xmlns:a16="http://schemas.microsoft.com/office/drawing/2014/main" id="{6F2CC579-8514-1A52-92DD-BB280653313B}"/>
              </a:ext>
            </a:extLst>
          </p:cNvPr>
          <p:cNvSpPr>
            <a:spLocks noGrp="1"/>
          </p:cNvSpPr>
          <p:nvPr>
            <p:ph type="body" sz="quarter" idx="16"/>
          </p:nvPr>
        </p:nvSpPr>
        <p:spPr>
          <a:xfrm>
            <a:off x="4483416" y="2039178"/>
            <a:ext cx="6549340" cy="4109011"/>
          </a:xfrm>
        </p:spPr>
        <p:txBody>
          <a:bodyPr/>
          <a:lstStyle/>
          <a:p>
            <a:pPr>
              <a:lnSpc>
                <a:spcPct val="100000"/>
              </a:lnSpc>
              <a:spcBef>
                <a:spcPts val="600"/>
              </a:spcBef>
            </a:pPr>
            <a:r>
              <a:rPr lang="en-AU" sz="2000" dirty="0">
                <a:latin typeface="Arial" panose="020B0604020202020204" pitchFamily="34" charset="0"/>
                <a:cs typeface="Arial" panose="020B0604020202020204" pitchFamily="34" charset="0"/>
              </a:rPr>
              <a:t>The Royal Commission into Aged Care Quality and Safety Interim Report: Neglect highlighted an overreliance on psychotropic medications</a:t>
            </a:r>
            <a:r>
              <a:rPr lang="en-AU" sz="2000" baseline="30000" dirty="0">
                <a:latin typeface="Arial" panose="020B0604020202020204" pitchFamily="34" charset="0"/>
                <a:cs typeface="Arial" panose="020B0604020202020204" pitchFamily="34" charset="0"/>
              </a:rPr>
              <a:t>5</a:t>
            </a:r>
          </a:p>
          <a:p>
            <a:pPr marL="342900" indent="-342900">
              <a:lnSpc>
                <a:spcPct val="100000"/>
              </a:lnSpc>
              <a:spcBef>
                <a:spcPts val="600"/>
              </a:spcBef>
              <a:buFont typeface="Arial" panose="020B0604020202020204" pitchFamily="34" charset="0"/>
              <a:buChar char="•"/>
            </a:pPr>
            <a:endParaRPr lang="en-AU" sz="500" dirty="0">
              <a:latin typeface="Arial" panose="020B0604020202020204" pitchFamily="34" charset="0"/>
              <a:cs typeface="Arial" panose="020B0604020202020204" pitchFamily="34" charset="0"/>
            </a:endParaRPr>
          </a:p>
          <a:p>
            <a:pPr marL="342900" indent="-342900">
              <a:lnSpc>
                <a:spcPct val="100000"/>
              </a:lnSpc>
              <a:spcBef>
                <a:spcPts val="600"/>
              </a:spcBef>
              <a:buFont typeface="Arial" panose="020B0604020202020204" pitchFamily="34" charset="0"/>
              <a:buChar char="•"/>
            </a:pPr>
            <a:r>
              <a:rPr lang="en-AU" sz="2000" dirty="0">
                <a:effectLst/>
                <a:latin typeface="Arial" panose="020B0604020202020204" pitchFamily="34" charset="0"/>
                <a:ea typeface="Calibri" panose="020F0502020204030204" pitchFamily="34" charset="0"/>
                <a:cs typeface="Arial" panose="020B0604020202020204" pitchFamily="34" charset="0"/>
              </a:rPr>
              <a:t>Psychotropic medications such as antipsychotics are associated with adverse outcomes for people living with dementia:</a:t>
            </a:r>
          </a:p>
          <a:p>
            <a:pPr lvl="1">
              <a:lnSpc>
                <a:spcPct val="100000"/>
              </a:lnSpc>
              <a:spcAft>
                <a:spcPts val="300"/>
              </a:spcAft>
            </a:pPr>
            <a:r>
              <a:rPr lang="en-AU" sz="1800" dirty="0">
                <a:latin typeface="Arial" panose="020B0604020202020204" pitchFamily="34" charset="0"/>
                <a:cs typeface="Arial" panose="020B0604020202020204" pitchFamily="34" charset="0"/>
              </a:rPr>
              <a:t>Sedation e.g. drowsiness, sleepiness</a:t>
            </a:r>
            <a:endParaRPr lang="en-AU" sz="1000" dirty="0">
              <a:latin typeface="Arial" panose="020B0604020202020204" pitchFamily="34" charset="0"/>
              <a:cs typeface="Arial" panose="020B0604020202020204" pitchFamily="34" charset="0"/>
            </a:endParaRPr>
          </a:p>
          <a:p>
            <a:pPr lvl="1">
              <a:lnSpc>
                <a:spcPct val="100000"/>
              </a:lnSpc>
              <a:spcAft>
                <a:spcPts val="300"/>
              </a:spcAft>
            </a:pPr>
            <a:r>
              <a:rPr lang="en-AU" sz="1800" dirty="0">
                <a:latin typeface="Arial" panose="020B0604020202020204" pitchFamily="34" charset="0"/>
                <a:cs typeface="Arial" panose="020B0604020202020204" pitchFamily="34" charset="0"/>
              </a:rPr>
              <a:t>Falls</a:t>
            </a:r>
            <a:endParaRPr lang="en-AU" sz="1000" dirty="0">
              <a:latin typeface="Arial" panose="020B0604020202020204" pitchFamily="34" charset="0"/>
              <a:cs typeface="Arial" panose="020B0604020202020204" pitchFamily="34" charset="0"/>
            </a:endParaRPr>
          </a:p>
          <a:p>
            <a:pPr lvl="1">
              <a:lnSpc>
                <a:spcPct val="100000"/>
              </a:lnSpc>
              <a:spcAft>
                <a:spcPts val="300"/>
              </a:spcAft>
            </a:pPr>
            <a:r>
              <a:rPr lang="en-AU" sz="1800" dirty="0">
                <a:latin typeface="Arial" panose="020B0604020202020204" pitchFamily="34" charset="0"/>
                <a:cs typeface="Arial" panose="020B0604020202020204" pitchFamily="34" charset="0"/>
              </a:rPr>
              <a:t>Stroke</a:t>
            </a:r>
            <a:endParaRPr lang="en-AU" sz="1000" baseline="30000" dirty="0">
              <a:latin typeface="Arial" panose="020B0604020202020204" pitchFamily="34" charset="0"/>
              <a:cs typeface="Arial" panose="020B0604020202020204" pitchFamily="34" charset="0"/>
            </a:endParaRPr>
          </a:p>
          <a:p>
            <a:pPr lvl="1">
              <a:lnSpc>
                <a:spcPct val="100000"/>
              </a:lnSpc>
              <a:spcAft>
                <a:spcPts val="300"/>
              </a:spcAft>
            </a:pPr>
            <a:r>
              <a:rPr lang="en-AU" sz="1800" dirty="0">
                <a:latin typeface="Arial" panose="020B0604020202020204" pitchFamily="34" charset="0"/>
                <a:cs typeface="Arial" panose="020B0604020202020204" pitchFamily="34" charset="0"/>
              </a:rPr>
              <a:t>Death</a:t>
            </a:r>
            <a:r>
              <a:rPr lang="en-AU" sz="1800" baseline="30000" dirty="0">
                <a:latin typeface="Arial" panose="020B0604020202020204" pitchFamily="34" charset="0"/>
                <a:cs typeface="Arial" panose="020B0604020202020204" pitchFamily="34" charset="0"/>
              </a:rPr>
              <a:t> </a:t>
            </a:r>
            <a:endParaRPr lang="en-AU" sz="1800" dirty="0">
              <a:latin typeface="Arial" panose="020B0604020202020204" pitchFamily="34" charset="0"/>
              <a:cs typeface="Arial" panose="020B0604020202020204" pitchFamily="34" charset="0"/>
            </a:endParaRPr>
          </a:p>
          <a:p>
            <a:pPr lvl="1" indent="-342900">
              <a:lnSpc>
                <a:spcPct val="100000"/>
              </a:lnSpc>
              <a:spcBef>
                <a:spcPts val="600"/>
              </a:spcBef>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03607142-D4DC-D04B-BC50-093641E450BC}"/>
              </a:ext>
            </a:extLst>
          </p:cNvPr>
          <p:cNvPicPr>
            <a:picLocks noChangeAspect="1"/>
          </p:cNvPicPr>
          <p:nvPr/>
        </p:nvPicPr>
        <p:blipFill>
          <a:blip r:embed="rId3"/>
          <a:stretch>
            <a:fillRect/>
          </a:stretch>
        </p:blipFill>
        <p:spPr>
          <a:xfrm>
            <a:off x="481009" y="2039178"/>
            <a:ext cx="3679324" cy="3616747"/>
          </a:xfrm>
          <a:prstGeom prst="rect">
            <a:avLst/>
          </a:prstGeom>
        </p:spPr>
      </p:pic>
    </p:spTree>
    <p:extLst>
      <p:ext uri="{BB962C8B-B14F-4D97-AF65-F5344CB8AC3E}">
        <p14:creationId xmlns:p14="http://schemas.microsoft.com/office/powerpoint/2010/main" val="7412316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D26B7B-DA86-2921-F44C-3FC1B0B69822}"/>
              </a:ext>
            </a:extLst>
          </p:cNvPr>
          <p:cNvSpPr>
            <a:spLocks noGrp="1"/>
          </p:cNvSpPr>
          <p:nvPr>
            <p:ph type="body" sz="quarter" idx="11"/>
          </p:nvPr>
        </p:nvSpPr>
        <p:spPr>
          <a:xfrm>
            <a:off x="306060" y="978761"/>
            <a:ext cx="9646832" cy="466468"/>
          </a:xfrm>
        </p:spPr>
        <p:txBody>
          <a:bodyPr/>
          <a:lstStyle/>
          <a:p>
            <a:r>
              <a:rPr lang="en-US" dirty="0"/>
              <a:t>Clinical Practice Guideline for Appropriate Use of Psychotropic Medications in People Living with Dementia and in Residential Aged Care</a:t>
            </a:r>
          </a:p>
          <a:p>
            <a:endParaRPr lang="en-US" dirty="0"/>
          </a:p>
        </p:txBody>
      </p:sp>
      <p:sp>
        <p:nvSpPr>
          <p:cNvPr id="3" name="Text Placeholder 2">
            <a:extLst>
              <a:ext uri="{FF2B5EF4-FFF2-40B4-BE49-F238E27FC236}">
                <a16:creationId xmlns:a16="http://schemas.microsoft.com/office/drawing/2014/main" id="{D19612F2-AFCB-5D84-BFB1-231B5DE654E1}"/>
              </a:ext>
            </a:extLst>
          </p:cNvPr>
          <p:cNvSpPr>
            <a:spLocks noGrp="1"/>
          </p:cNvSpPr>
          <p:nvPr>
            <p:ph type="body" sz="quarter" idx="13"/>
          </p:nvPr>
        </p:nvSpPr>
        <p:spPr/>
        <p:txBody>
          <a:bodyPr/>
          <a:lstStyle/>
          <a:p>
            <a:r>
              <a:rPr lang="en-US" dirty="0"/>
              <a:t>Introduction</a:t>
            </a:r>
          </a:p>
        </p:txBody>
      </p:sp>
      <p:sp>
        <p:nvSpPr>
          <p:cNvPr id="5" name="Text Placeholder 4">
            <a:extLst>
              <a:ext uri="{FF2B5EF4-FFF2-40B4-BE49-F238E27FC236}">
                <a16:creationId xmlns:a16="http://schemas.microsoft.com/office/drawing/2014/main" id="{A20FBB3D-7985-A766-7FF2-936E7D1886CD}"/>
              </a:ext>
            </a:extLst>
          </p:cNvPr>
          <p:cNvSpPr>
            <a:spLocks noGrp="1"/>
          </p:cNvSpPr>
          <p:nvPr>
            <p:ph type="body" sz="quarter" idx="16"/>
          </p:nvPr>
        </p:nvSpPr>
        <p:spPr>
          <a:xfrm>
            <a:off x="5251938" y="2097681"/>
            <a:ext cx="6224954" cy="3781558"/>
          </a:xfrm>
        </p:spPr>
        <p:txBody>
          <a:bodyPr/>
          <a:lstStyle/>
          <a:p>
            <a:r>
              <a:rPr lang="en-AU" dirty="0"/>
              <a:t>Three most common psychotropic medications implicated in restrictive practice in residential aged care are:</a:t>
            </a:r>
          </a:p>
          <a:p>
            <a:pPr lvl="1">
              <a:lnSpc>
                <a:spcPct val="150000"/>
              </a:lnSpc>
              <a:spcAft>
                <a:spcPts val="300"/>
              </a:spcAft>
            </a:pPr>
            <a:r>
              <a:rPr lang="en-AU" sz="2000" dirty="0">
                <a:effectLst/>
                <a:latin typeface="Arial" panose="020B0604020202020204" pitchFamily="34" charset="0"/>
                <a:ea typeface="Calibri" panose="020F0502020204030204" pitchFamily="34" charset="0"/>
                <a:cs typeface="Arial" panose="020B0604020202020204" pitchFamily="34" charset="0"/>
              </a:rPr>
              <a:t>Antipsychotics</a:t>
            </a:r>
          </a:p>
          <a:p>
            <a:pPr lvl="1">
              <a:lnSpc>
                <a:spcPct val="150000"/>
              </a:lnSpc>
              <a:spcAft>
                <a:spcPts val="300"/>
              </a:spcAft>
            </a:pPr>
            <a:r>
              <a:rPr lang="en-AU" sz="2000" dirty="0">
                <a:latin typeface="Arial" panose="020B0604020202020204" pitchFamily="34" charset="0"/>
                <a:ea typeface="Calibri" panose="020F0502020204030204" pitchFamily="34" charset="0"/>
                <a:cs typeface="Arial" panose="020B0604020202020204" pitchFamily="34" charset="0"/>
              </a:rPr>
              <a:t>Benzodiazepines</a:t>
            </a:r>
          </a:p>
          <a:p>
            <a:pPr lvl="1">
              <a:lnSpc>
                <a:spcPct val="150000"/>
              </a:lnSpc>
              <a:spcAft>
                <a:spcPts val="300"/>
              </a:spcAft>
            </a:pPr>
            <a:r>
              <a:rPr lang="en-AU" sz="2000" dirty="0">
                <a:effectLst/>
                <a:latin typeface="Arial" panose="020B0604020202020204" pitchFamily="34" charset="0"/>
                <a:ea typeface="Calibri" panose="020F0502020204030204" pitchFamily="34" charset="0"/>
                <a:cs typeface="Arial" panose="020B0604020202020204" pitchFamily="34" charset="0"/>
              </a:rPr>
              <a:t>Antidepressants</a:t>
            </a:r>
            <a:r>
              <a:rPr lang="en-AU" sz="2000" baseline="30000" dirty="0">
                <a:effectLst/>
                <a:latin typeface="Arial" panose="020B0604020202020204" pitchFamily="34" charset="0"/>
                <a:ea typeface="Calibri" panose="020F0502020204030204" pitchFamily="34" charset="0"/>
                <a:cs typeface="Arial" panose="020B0604020202020204" pitchFamily="34" charset="0"/>
              </a:rPr>
              <a:t>4</a:t>
            </a:r>
            <a:r>
              <a:rPr lang="en-AU" sz="2000" dirty="0">
                <a:effectLst/>
                <a:latin typeface="Arial" panose="020B0604020202020204" pitchFamily="34" charset="0"/>
                <a:ea typeface="Calibri" panose="020F0502020204030204" pitchFamily="34" charset="0"/>
                <a:cs typeface="Arial" panose="020B0604020202020204" pitchFamily="34" charset="0"/>
              </a:rPr>
              <a:t> </a:t>
            </a:r>
          </a:p>
          <a:p>
            <a:endParaRPr lang="en-AU" sz="1000" dirty="0">
              <a:ea typeface="Calibri" panose="020F0502020204030204" pitchFamily="34" charset="0"/>
            </a:endParaRPr>
          </a:p>
          <a:p>
            <a:r>
              <a:rPr lang="en-AU" dirty="0">
                <a:ea typeface="Calibri" panose="020F0502020204030204" pitchFamily="34" charset="0"/>
              </a:rPr>
              <a:t>T</a:t>
            </a:r>
            <a:r>
              <a:rPr lang="en-AU" dirty="0">
                <a:effectLst/>
                <a:latin typeface="Arial" panose="020B0604020202020204" pitchFamily="34" charset="0"/>
                <a:ea typeface="Calibri" panose="020F0502020204030204" pitchFamily="34" charset="0"/>
              </a:rPr>
              <a:t>he new clinical practice guideline focuses on the appropriate medication use of antipsychotics, benzodiazepines and antidepressants </a:t>
            </a:r>
          </a:p>
        </p:txBody>
      </p:sp>
      <p:pic>
        <p:nvPicPr>
          <p:cNvPr id="6" name="Picture 5">
            <a:extLst>
              <a:ext uri="{FF2B5EF4-FFF2-40B4-BE49-F238E27FC236}">
                <a16:creationId xmlns:a16="http://schemas.microsoft.com/office/drawing/2014/main" id="{761F1556-F477-2710-354C-FF5386338D52}"/>
              </a:ext>
            </a:extLst>
          </p:cNvPr>
          <p:cNvPicPr>
            <a:picLocks noChangeAspect="1"/>
          </p:cNvPicPr>
          <p:nvPr/>
        </p:nvPicPr>
        <p:blipFill rotWithShape="1">
          <a:blip r:embed="rId3"/>
          <a:srcRect r="38311"/>
          <a:stretch/>
        </p:blipFill>
        <p:spPr>
          <a:xfrm>
            <a:off x="222739" y="2153374"/>
            <a:ext cx="5029199" cy="3820529"/>
          </a:xfrm>
          <a:prstGeom prst="rect">
            <a:avLst/>
          </a:prstGeom>
        </p:spPr>
      </p:pic>
    </p:spTree>
    <p:extLst>
      <p:ext uri="{BB962C8B-B14F-4D97-AF65-F5344CB8AC3E}">
        <p14:creationId xmlns:p14="http://schemas.microsoft.com/office/powerpoint/2010/main" val="3923626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B65626D-957E-C444-40D9-4EBEDDF79DE4}"/>
              </a:ext>
            </a:extLst>
          </p:cNvPr>
          <p:cNvSpPr>
            <a:spLocks noGrp="1"/>
          </p:cNvSpPr>
          <p:nvPr>
            <p:ph type="body" sz="quarter" idx="13"/>
          </p:nvPr>
        </p:nvSpPr>
        <p:spPr/>
        <p:txBody>
          <a:bodyPr/>
          <a:lstStyle/>
          <a:p>
            <a:r>
              <a:rPr lang="en-AU" dirty="0"/>
              <a:t>Learning Objectives</a:t>
            </a:r>
          </a:p>
          <a:p>
            <a:endParaRPr lang="en-US" dirty="0"/>
          </a:p>
        </p:txBody>
      </p:sp>
      <p:sp>
        <p:nvSpPr>
          <p:cNvPr id="5" name="Text Placeholder 4">
            <a:extLst>
              <a:ext uri="{FF2B5EF4-FFF2-40B4-BE49-F238E27FC236}">
                <a16:creationId xmlns:a16="http://schemas.microsoft.com/office/drawing/2014/main" id="{D0DFFBE0-A4E6-C5E7-49AE-3371258C2690}"/>
              </a:ext>
            </a:extLst>
          </p:cNvPr>
          <p:cNvSpPr>
            <a:spLocks noGrp="1"/>
          </p:cNvSpPr>
          <p:nvPr>
            <p:ph type="body" sz="quarter" idx="16"/>
          </p:nvPr>
        </p:nvSpPr>
        <p:spPr>
          <a:xfrm>
            <a:off x="306060" y="1146615"/>
            <a:ext cx="10815464" cy="5466219"/>
          </a:xfrm>
        </p:spPr>
        <p:txBody>
          <a:bodyPr/>
          <a:lstStyle/>
          <a:p>
            <a:pPr marL="0" indent="0">
              <a:buNone/>
            </a:pPr>
            <a:r>
              <a:rPr lang="en-AU" dirty="0"/>
              <a:t>By the end of this session, you should be able to:</a:t>
            </a:r>
          </a:p>
          <a:p>
            <a:pPr marL="0" indent="0">
              <a:buNone/>
            </a:pPr>
            <a:endParaRPr lang="en-AU" dirty="0"/>
          </a:p>
          <a:p>
            <a:pPr marL="457200" lvl="0" indent="-457200">
              <a:buFont typeface="+mj-lt"/>
              <a:buAutoNum type="arabicPeriod"/>
            </a:pPr>
            <a:r>
              <a:rPr lang="en-AU" dirty="0"/>
              <a:t>Explain the criteria that should be met before using an antipsychotic for people living with dementia and changed behaviours</a:t>
            </a:r>
          </a:p>
          <a:p>
            <a:pPr marL="457200" lvl="0" indent="-457200">
              <a:buFont typeface="+mj-lt"/>
              <a:buAutoNum type="arabicPeriod"/>
            </a:pPr>
            <a:endParaRPr lang="en-AU" dirty="0"/>
          </a:p>
          <a:p>
            <a:pPr marL="457200" lvl="0" indent="-457200">
              <a:buFont typeface="+mj-lt"/>
              <a:buAutoNum type="arabicPeriod"/>
            </a:pPr>
            <a:r>
              <a:rPr lang="en-AU" dirty="0"/>
              <a:t>Specify the criteria for escalating care surrounding initiation of an antipsychotic</a:t>
            </a:r>
          </a:p>
          <a:p>
            <a:pPr marL="457200" lvl="0" indent="-457200">
              <a:buFont typeface="+mj-lt"/>
              <a:buAutoNum type="arabicPeriod"/>
            </a:pPr>
            <a:endParaRPr lang="en-AU" dirty="0"/>
          </a:p>
          <a:p>
            <a:pPr marL="457200" lvl="0" indent="-457200">
              <a:buFont typeface="+mj-lt"/>
              <a:buAutoNum type="arabicPeriod"/>
            </a:pPr>
            <a:r>
              <a:rPr lang="en-AU" dirty="0"/>
              <a:t>Explain what should be documented surrounding initiation of an antipsychotic</a:t>
            </a:r>
          </a:p>
          <a:p>
            <a:pPr marL="457200" lvl="0" indent="-457200">
              <a:buFont typeface="+mj-lt"/>
              <a:buAutoNum type="arabicPeriod"/>
            </a:pPr>
            <a:endParaRPr lang="en-AU" dirty="0"/>
          </a:p>
          <a:p>
            <a:pPr marL="457200" indent="-457200">
              <a:buFont typeface="+mj-lt"/>
              <a:buAutoNum type="arabicPeriod"/>
            </a:pPr>
            <a:r>
              <a:rPr lang="en-AU" dirty="0"/>
              <a:t>Be aware of supporting resources accompanying the Guideline to use in everyday practice</a:t>
            </a:r>
            <a:endParaRPr lang="en-AU"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3137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00E871-6E5D-091D-264A-0C4F12D3DE81}"/>
              </a:ext>
            </a:extLst>
          </p:cNvPr>
          <p:cNvSpPr>
            <a:spLocks noGrp="1"/>
          </p:cNvSpPr>
          <p:nvPr>
            <p:ph type="body" sz="quarter" idx="13"/>
          </p:nvPr>
        </p:nvSpPr>
        <p:spPr/>
        <p:txBody>
          <a:bodyPr/>
          <a:lstStyle/>
          <a:p>
            <a:r>
              <a:rPr lang="en-AU" dirty="0"/>
              <a:t>Initiation of antipsychotics</a:t>
            </a:r>
          </a:p>
          <a:p>
            <a:endParaRPr lang="en-US" dirty="0"/>
          </a:p>
        </p:txBody>
      </p:sp>
      <p:pic>
        <p:nvPicPr>
          <p:cNvPr id="14" name="Picture Placeholder 13">
            <a:extLst>
              <a:ext uri="{FF2B5EF4-FFF2-40B4-BE49-F238E27FC236}">
                <a16:creationId xmlns:a16="http://schemas.microsoft.com/office/drawing/2014/main" id="{6C578ABE-8829-7782-2B69-09E1365E9865}"/>
              </a:ext>
            </a:extLst>
          </p:cNvPr>
          <p:cNvPicPr>
            <a:picLocks noGrp="1" noChangeAspect="1"/>
          </p:cNvPicPr>
          <p:nvPr>
            <p:ph type="pic" sz="quarter" idx="14"/>
          </p:nvPr>
        </p:nvPicPr>
        <p:blipFill>
          <a:blip r:embed="rId2"/>
          <a:srcRect l="5473" r="5473"/>
          <a:stretch>
            <a:fillRect/>
          </a:stretch>
        </p:blipFill>
        <p:spPr>
          <a:xfrm>
            <a:off x="5905018" y="1399698"/>
            <a:ext cx="6286981" cy="3891831"/>
          </a:xfrm>
        </p:spPr>
      </p:pic>
      <p:sp>
        <p:nvSpPr>
          <p:cNvPr id="15" name="TextBox 14">
            <a:extLst>
              <a:ext uri="{FF2B5EF4-FFF2-40B4-BE49-F238E27FC236}">
                <a16:creationId xmlns:a16="http://schemas.microsoft.com/office/drawing/2014/main" id="{F98B2280-EE90-5D29-AE02-50BA1F1EADDF}"/>
              </a:ext>
            </a:extLst>
          </p:cNvPr>
          <p:cNvSpPr txBox="1"/>
          <p:nvPr/>
        </p:nvSpPr>
        <p:spPr>
          <a:xfrm>
            <a:off x="8547224" y="5342886"/>
            <a:ext cx="3147934" cy="230832"/>
          </a:xfrm>
          <a:prstGeom prst="rect">
            <a:avLst/>
          </a:prstGeom>
          <a:noFill/>
        </p:spPr>
        <p:txBody>
          <a:bodyPr wrap="square" rtlCol="0">
            <a:spAutoFit/>
          </a:bodyPr>
          <a:lstStyle/>
          <a:p>
            <a:r>
              <a:rPr lang="en-US" sz="900" i="1" dirty="0">
                <a:latin typeface="Arial" panose="020B0604020202020204" pitchFamily="34" charset="0"/>
                <a:cs typeface="Arial" panose="020B0604020202020204" pitchFamily="34" charset="0"/>
              </a:rPr>
              <a:t>Image from freepik</a:t>
            </a:r>
          </a:p>
        </p:txBody>
      </p:sp>
    </p:spTree>
    <p:extLst>
      <p:ext uri="{BB962C8B-B14F-4D97-AF65-F5344CB8AC3E}">
        <p14:creationId xmlns:p14="http://schemas.microsoft.com/office/powerpoint/2010/main" val="2036656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EC29D5A-A694-B446-6F96-6B15D78BEB37}"/>
              </a:ext>
            </a:extLst>
          </p:cNvPr>
          <p:cNvSpPr>
            <a:spLocks noGrp="1"/>
          </p:cNvSpPr>
          <p:nvPr>
            <p:ph type="body" sz="quarter" idx="13"/>
          </p:nvPr>
        </p:nvSpPr>
        <p:spPr>
          <a:xfrm>
            <a:off x="306059" y="326309"/>
            <a:ext cx="8505431" cy="736956"/>
          </a:xfrm>
        </p:spPr>
        <p:txBody>
          <a:bodyPr/>
          <a:lstStyle/>
          <a:p>
            <a:r>
              <a:rPr lang="en-US" dirty="0"/>
              <a:t>Group discussion - what is an antipsychotic?</a:t>
            </a:r>
          </a:p>
        </p:txBody>
      </p:sp>
      <p:sp>
        <p:nvSpPr>
          <p:cNvPr id="5" name="Text Placeholder 4">
            <a:extLst>
              <a:ext uri="{FF2B5EF4-FFF2-40B4-BE49-F238E27FC236}">
                <a16:creationId xmlns:a16="http://schemas.microsoft.com/office/drawing/2014/main" id="{E65F9060-196C-D00E-6D84-503A78B26B89}"/>
              </a:ext>
            </a:extLst>
          </p:cNvPr>
          <p:cNvSpPr>
            <a:spLocks noGrp="1"/>
          </p:cNvSpPr>
          <p:nvPr>
            <p:ph type="body" sz="quarter" idx="16"/>
          </p:nvPr>
        </p:nvSpPr>
        <p:spPr>
          <a:xfrm>
            <a:off x="300211" y="1449588"/>
            <a:ext cx="10815464" cy="4499386"/>
          </a:xfrm>
        </p:spPr>
        <p:txBody>
          <a:bodyPr/>
          <a:lstStyle/>
          <a:p>
            <a:endParaRPr lang="en-AU" baseline="30000" dirty="0"/>
          </a:p>
          <a:p>
            <a:pPr marL="0" indent="0">
              <a:buNone/>
            </a:pPr>
            <a:endParaRPr lang="en-AU" baseline="30000" dirty="0"/>
          </a:p>
          <a:p>
            <a:endParaRPr lang="en-AU" baseline="30000" dirty="0"/>
          </a:p>
          <a:p>
            <a:endParaRPr lang="en-AU" baseline="30000" dirty="0"/>
          </a:p>
          <a:p>
            <a:pPr marL="0" indent="0">
              <a:buNone/>
            </a:pPr>
            <a:endParaRPr lang="en-AU" baseline="30000" dirty="0"/>
          </a:p>
          <a:p>
            <a:pPr marL="0" indent="0">
              <a:buNone/>
            </a:pPr>
            <a:endParaRPr lang="en-US" dirty="0"/>
          </a:p>
        </p:txBody>
      </p:sp>
    </p:spTree>
    <p:extLst>
      <p:ext uri="{BB962C8B-B14F-4D97-AF65-F5344CB8AC3E}">
        <p14:creationId xmlns:p14="http://schemas.microsoft.com/office/powerpoint/2010/main" val="3210865953"/>
      </p:ext>
    </p:extLst>
  </p:cSld>
  <p:clrMapOvr>
    <a:masterClrMapping/>
  </p:clrMapOvr>
</p:sld>
</file>

<file path=ppt/theme/theme1.xml><?xml version="1.0" encoding="utf-8"?>
<a:theme xmlns:a="http://schemas.openxmlformats.org/drawingml/2006/main" name="Image Dec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34108</TotalTime>
  <Words>2136</Words>
  <Application>Microsoft Office PowerPoint</Application>
  <PresentationFormat>Widescreen</PresentationFormat>
  <Paragraphs>315</Paragraphs>
  <Slides>25</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Arial Narrow</vt:lpstr>
      <vt:lpstr>Calibri</vt:lpstr>
      <vt:lpstr>Courier New</vt:lpstr>
      <vt:lpstr>Helvetica Neue</vt:lpstr>
      <vt:lpstr>Times New Roman</vt:lpstr>
      <vt:lpstr>Wingdings</vt:lpstr>
      <vt:lpstr>Image Deck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Timothy Burnett</dc:creator>
  <cp:lastModifiedBy>Michelle Steeper</cp:lastModifiedBy>
  <cp:revision>1062</cp:revision>
  <cp:lastPrinted>2022-12-12T21:40:47Z</cp:lastPrinted>
  <dcterms:created xsi:type="dcterms:W3CDTF">2017-05-31T01:24:04Z</dcterms:created>
  <dcterms:modified xsi:type="dcterms:W3CDTF">2023-10-27T01:31:53Z</dcterms:modified>
</cp:coreProperties>
</file>