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Roboto Condensed"/>
      <p:regular r:id="rId37"/>
      <p:bold r:id="rId38"/>
      <p:italic r:id="rId39"/>
      <p:boldItalic r:id="rId40"/>
    </p:embeddedFont>
    <p:embeddedFont>
      <p:font typeface="Roboto Condensed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boldItalic.fntdata"/><Relationship Id="rId20" Type="http://schemas.openxmlformats.org/officeDocument/2006/relationships/slide" Target="slides/slide14.xml"/><Relationship Id="rId42" Type="http://schemas.openxmlformats.org/officeDocument/2006/relationships/font" Target="fonts/RobotoCondensedMedium-bold.fntdata"/><Relationship Id="rId41" Type="http://schemas.openxmlformats.org/officeDocument/2006/relationships/font" Target="fonts/RobotoCondensedMedium-regular.fntdata"/><Relationship Id="rId22" Type="http://schemas.openxmlformats.org/officeDocument/2006/relationships/slide" Target="slides/slide16.xml"/><Relationship Id="rId44" Type="http://schemas.openxmlformats.org/officeDocument/2006/relationships/font" Target="fonts/RobotoCondensedMedium-boldItalic.fntdata"/><Relationship Id="rId21" Type="http://schemas.openxmlformats.org/officeDocument/2006/relationships/slide" Target="slides/slide15.xml"/><Relationship Id="rId43" Type="http://schemas.openxmlformats.org/officeDocument/2006/relationships/font" Target="fonts/RobotoCondensedMedium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RobotoCondensed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Condensed-italic.fntdata"/><Relationship Id="rId16" Type="http://schemas.openxmlformats.org/officeDocument/2006/relationships/slide" Target="slides/slide10.xml"/><Relationship Id="rId38" Type="http://schemas.openxmlformats.org/officeDocument/2006/relationships/font" Target="fonts/RobotoCondense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9b9e71b3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9b9e71b3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GB">
                <a:solidFill>
                  <a:schemeClr val="dk1"/>
                </a:solidFill>
              </a:rPr>
              <a:t>Optional to show to students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b9e71b374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b9e71b374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BUILT SLIDE #1:</a:t>
            </a:r>
            <a:r>
              <a:rPr lang="en-GB">
                <a:solidFill>
                  <a:schemeClr val="dk1"/>
                </a:solidFill>
              </a:rPr>
              <a:t> MANGROVES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>
                <a:solidFill>
                  <a:schemeClr val="dk1"/>
                </a:solidFill>
              </a:rPr>
            </a:br>
            <a:r>
              <a:rPr b="1" lang="en-GB">
                <a:solidFill>
                  <a:schemeClr val="dk1"/>
                </a:solidFill>
              </a:rPr>
              <a:t>Ask class for their POSITIVE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b9e71b374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9b9e71b374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Ask class for their NEGATIVE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b9e71b374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9b9e71b374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b9e71b374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9b9e71b374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BUILT SLIDE #2: </a:t>
            </a:r>
            <a:r>
              <a:rPr lang="en-GB">
                <a:solidFill>
                  <a:schemeClr val="dk1"/>
                </a:solidFill>
              </a:rPr>
              <a:t>SEA WALLS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>
                <a:solidFill>
                  <a:schemeClr val="dk1"/>
                </a:solidFill>
              </a:rPr>
            </a:br>
            <a:r>
              <a:rPr b="1" lang="en-GB">
                <a:solidFill>
                  <a:schemeClr val="dk1"/>
                </a:solidFill>
              </a:rPr>
              <a:t>Ask class for their POSITIVE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b9e71b374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b9e71b374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Ask class for their NEGATIVE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fa39f46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9fa39f46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b9e71b374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9b9e71b374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BUILT SLIDE #3:</a:t>
            </a:r>
            <a:r>
              <a:rPr lang="en-GB">
                <a:solidFill>
                  <a:schemeClr val="dk1"/>
                </a:solidFill>
              </a:rPr>
              <a:t> SANDBAGS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>
                <a:solidFill>
                  <a:schemeClr val="dk1"/>
                </a:solidFill>
              </a:rPr>
            </a:br>
            <a:r>
              <a:rPr b="1" lang="en-GB">
                <a:solidFill>
                  <a:schemeClr val="dk1"/>
                </a:solidFill>
              </a:rPr>
              <a:t>Ask class for their POSITIVE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9b9e71b374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9b9e71b374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Ask class for their NEGATIVE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fa39f46f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9fa39f46f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9b9e71b374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9b9e71b374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BUILT SLIDE #4:</a:t>
            </a:r>
            <a:r>
              <a:rPr lang="en-GB">
                <a:solidFill>
                  <a:schemeClr val="dk1"/>
                </a:solidFill>
              </a:rPr>
              <a:t> DRAINAGE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>
                <a:solidFill>
                  <a:schemeClr val="dk1"/>
                </a:solidFill>
              </a:rPr>
            </a:br>
            <a:r>
              <a:rPr b="1" lang="en-GB">
                <a:solidFill>
                  <a:schemeClr val="dk1"/>
                </a:solidFill>
              </a:rPr>
              <a:t>Ask class for their POSITIVE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9b9e71b37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9b9e71b37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USE THESE SLIDES ALONGSIDE THE LESSON PLAN</a:t>
            </a:r>
            <a:endParaRPr b="1"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9b9e71b374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9b9e71b374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Ask class for their NEGATIVE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fa39f46f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9fa39f46f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b9e71b374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9b9e71b374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dk1"/>
                </a:solidFill>
              </a:rPr>
              <a:t>BUILT SLIDE #5:</a:t>
            </a:r>
            <a:r>
              <a:rPr lang="en-GB">
                <a:solidFill>
                  <a:schemeClr val="dk1"/>
                </a:solidFill>
              </a:rPr>
              <a:t> STILTS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>
                <a:solidFill>
                  <a:schemeClr val="dk1"/>
                </a:solidFill>
              </a:rPr>
            </a:br>
            <a:r>
              <a:rPr b="1" lang="en-GB">
                <a:solidFill>
                  <a:schemeClr val="dk1"/>
                </a:solidFill>
              </a:rPr>
              <a:t>Ask class for their POSITIVE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9b9e71b374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9b9e71b374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Ask class for their NEGATIVE findings </a:t>
            </a:r>
            <a:r>
              <a:rPr b="1" i="1" lang="en-GB" u="sng">
                <a:solidFill>
                  <a:schemeClr val="dk1"/>
                </a:solidFill>
              </a:rPr>
              <a:t>before</a:t>
            </a:r>
            <a:r>
              <a:rPr b="1" lang="en-GB">
                <a:solidFill>
                  <a:schemeClr val="dk1"/>
                </a:solidFill>
              </a:rPr>
              <a:t> moving to the next slide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24603240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24603240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9b9e71b374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9b9e71b374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OTHER STRATEGY PROMPTS: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Renewable energy</a:t>
            </a:r>
            <a:r>
              <a:rPr lang="en-GB">
                <a:solidFill>
                  <a:schemeClr val="dk1"/>
                </a:solidFill>
              </a:rPr>
              <a:t> – reduce greenhouse gas emissions driving extreme weather.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Wetland and river restoration</a:t>
            </a:r>
            <a:r>
              <a:rPr lang="en-GB">
                <a:solidFill>
                  <a:schemeClr val="dk1"/>
                </a:solidFill>
              </a:rPr>
              <a:t> – restore natural systems to absorb and slow floodwater.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Improve emergency</a:t>
            </a:r>
            <a:r>
              <a:rPr lang="en-GB" u="sng">
                <a:solidFill>
                  <a:schemeClr val="dk1"/>
                </a:solidFill>
              </a:rPr>
              <a:t> warning systems</a:t>
            </a:r>
            <a:r>
              <a:rPr lang="en-GB">
                <a:solidFill>
                  <a:schemeClr val="dk1"/>
                </a:solidFill>
              </a:rPr>
              <a:t> – give communities time to prepare or evacuate.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Land-use planning and hazard mapping</a:t>
            </a:r>
            <a:r>
              <a:rPr lang="en-GB">
                <a:solidFill>
                  <a:schemeClr val="dk1"/>
                </a:solidFill>
              </a:rPr>
              <a:t> – avoid building in flood-prone areas.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u="sng">
                <a:solidFill>
                  <a:schemeClr val="dk1"/>
                </a:solidFill>
              </a:rPr>
              <a:t>Community education and preparedness</a:t>
            </a:r>
            <a:r>
              <a:rPr lang="en-GB">
                <a:solidFill>
                  <a:schemeClr val="dk1"/>
                </a:solidFill>
              </a:rPr>
              <a:t> – improve awareness and response planning before floods hit.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END OF LESSON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a1e75dc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a1e75dc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b9e71b37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b9e71b37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b9e71b37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b9e71b37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ANSWERS</a:t>
            </a:r>
            <a:r>
              <a:rPr b="1" lang="en-GB">
                <a:solidFill>
                  <a:schemeClr val="dk1"/>
                </a:solidFill>
              </a:rPr>
              <a:t>: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AutoNum type="arabicPeriod"/>
            </a:pPr>
            <a:r>
              <a:rPr lang="en-GB" u="sng"/>
              <a:t>Drivers / Causes (Why they’re getting worse)</a:t>
            </a:r>
            <a:endParaRPr u="sng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Climate factors - 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/>
              <a:t>Warmer air: </a:t>
            </a:r>
            <a:r>
              <a:rPr lang="en-GB"/>
              <a:t>Holds more moisture, leading to heavier rainfall</a:t>
            </a:r>
            <a:endParaRPr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GB"/>
              <a:t>Rising sea levels:</a:t>
            </a:r>
            <a:r>
              <a:rPr lang="en-GB"/>
              <a:t> Mean storm surges can reach further inland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General</a:t>
            </a:r>
            <a:r>
              <a:rPr b="1" lang="en-GB">
                <a:solidFill>
                  <a:schemeClr val="dk1"/>
                </a:solidFill>
              </a:rPr>
              <a:t> factors - 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Heavy rainfall: </a:t>
            </a:r>
            <a:r>
              <a:rPr lang="en-GB">
                <a:solidFill>
                  <a:schemeClr val="dk1"/>
                </a:solidFill>
              </a:rPr>
              <a:t>From storms, cyclones, or fronts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River capacity: </a:t>
            </a:r>
            <a:r>
              <a:rPr lang="en-GB">
                <a:solidFill>
                  <a:schemeClr val="dk1"/>
                </a:solidFill>
              </a:rPr>
              <a:t>When rivers can’t carry all the water, it overflows onto nearby land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Soil moisture: </a:t>
            </a:r>
            <a:r>
              <a:rPr lang="en-GB">
                <a:solidFill>
                  <a:schemeClr val="dk1"/>
                </a:solidFill>
              </a:rPr>
              <a:t>If the ground is already saturated, rain can’t soak in and floods form more easily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Water management: </a:t>
            </a:r>
            <a:r>
              <a:rPr lang="en-GB">
                <a:solidFill>
                  <a:schemeClr val="dk1"/>
                </a:solidFill>
              </a:rPr>
              <a:t>Releasing water from reservoirs can add to flooding.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GB">
                <a:solidFill>
                  <a:schemeClr val="dk1"/>
                </a:solidFill>
              </a:rPr>
              <a:t>Land use changes: </a:t>
            </a:r>
            <a:r>
              <a:rPr lang="en-GB">
                <a:solidFill>
                  <a:schemeClr val="dk1"/>
                </a:solidFill>
              </a:rPr>
              <a:t>More buildings, paving, and drains change how water flows and where it collects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AutoNum type="arabicPeriod"/>
            </a:pPr>
            <a:r>
              <a:rPr lang="en-GB" u="sng"/>
              <a:t>Types</a:t>
            </a:r>
            <a:endParaRPr u="sng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Riverine flooding:</a:t>
            </a:r>
            <a:r>
              <a:rPr lang="en-GB"/>
              <a:t> When rivers overflow their banks after heavy or prolonged rain, spreading water across nearby land.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Flash flooding:</a:t>
            </a:r>
            <a:r>
              <a:rPr lang="en-GB"/>
              <a:t> Happens quickly after intense rain, especially where the ground is already soaked or drains can’t keep up.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Coastal flooding:</a:t>
            </a:r>
            <a:r>
              <a:rPr lang="en-GB"/>
              <a:t> When storm surges or high tides push seawater onto the land.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AutoNum type="arabicPeriod"/>
            </a:pPr>
            <a:r>
              <a:rPr lang="en-GB" u="sng"/>
              <a:t>Impacts</a:t>
            </a:r>
            <a:endParaRPr u="sng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Environmental:</a:t>
            </a:r>
            <a:r>
              <a:rPr lang="en-GB"/>
              <a:t> Erodes soil, damages habitats, and spreads pollutants through waterways.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Economic:</a:t>
            </a:r>
            <a:r>
              <a:rPr lang="en-GB"/>
              <a:t> Destroys infrastructure, homes, and crops; costly to repair and recover.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Social:</a:t>
            </a:r>
            <a:r>
              <a:rPr lang="en-GB"/>
              <a:t> Causes injury, displacement, and loss of life; impacts mental health and community wellbeing.</a:t>
            </a:r>
            <a:endParaRPr/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SzPts val="1100"/>
              <a:buAutoNum type="arabicPeriod"/>
            </a:pPr>
            <a:r>
              <a:rPr lang="en-GB" u="sng"/>
              <a:t>Preventions</a:t>
            </a:r>
            <a:endParaRPr u="sng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Awareness:</a:t>
            </a:r>
            <a:r>
              <a:rPr lang="en-GB"/>
              <a:t> Know if you live in a flood-risk area and stay alert to warnings.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Flood defences:</a:t>
            </a:r>
            <a:r>
              <a:rPr lang="en-GB"/>
              <a:t> Build barriers like levees and sea walls to block rising water.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Natural solutions:</a:t>
            </a:r>
            <a:r>
              <a:rPr lang="en-GB"/>
              <a:t> Restore trees, wetlands, and mangroves to slow water flow.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Water management:</a:t>
            </a:r>
            <a:r>
              <a:rPr lang="en-GB"/>
              <a:t> Control river flow and drainage to reduce overflow.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-GB"/>
              <a:t>Climate action:</a:t>
            </a:r>
            <a:r>
              <a:rPr lang="en-GB"/>
              <a:t> Cut fossil fuel use to slow rising temperatures and sea-level rise.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b9e71b37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9b9e71b37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REFER TO LESSON PLAN FOR FULL INSTRUCTIONS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9b9e71b374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9b9e71b374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REFER TO LESSON PLAN FOR FULL INSTRUCTIONS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b9e71b374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b9e71b374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SPEAKER NOTES: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Flood </a:t>
            </a:r>
            <a:r>
              <a:rPr lang="en-GB" u="sng">
                <a:solidFill>
                  <a:schemeClr val="dk1"/>
                </a:solidFill>
              </a:rPr>
              <a:t>mitigation</a:t>
            </a:r>
            <a:r>
              <a:rPr lang="en-GB">
                <a:solidFill>
                  <a:schemeClr val="dk1"/>
                </a:solidFill>
              </a:rPr>
              <a:t> refers to measures taken to </a:t>
            </a:r>
            <a:r>
              <a:rPr lang="en-GB" u="sng">
                <a:solidFill>
                  <a:schemeClr val="dk1"/>
                </a:solidFill>
              </a:rPr>
              <a:t>reduce or manage</a:t>
            </a:r>
            <a:r>
              <a:rPr lang="en-GB">
                <a:solidFill>
                  <a:schemeClr val="dk1"/>
                </a:solidFill>
              </a:rPr>
              <a:t> the impacts of flooding, </a:t>
            </a:r>
            <a:r>
              <a:rPr lang="en-GB" u="sng">
                <a:solidFill>
                  <a:schemeClr val="dk1"/>
                </a:solidFill>
              </a:rPr>
              <a:t>rather than to prevent flooding entirely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Main concept of each method: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Mangroves</a:t>
            </a:r>
            <a:r>
              <a:rPr lang="en-GB">
                <a:solidFill>
                  <a:schemeClr val="dk1"/>
                </a:solidFill>
              </a:rPr>
              <a:t> (Natural mitigation) – slowing and absorbing water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Sea wall</a:t>
            </a:r>
            <a:r>
              <a:rPr lang="en-GB">
                <a:solidFill>
                  <a:schemeClr val="dk1"/>
                </a:solidFill>
              </a:rPr>
              <a:t> (Structural defence) – blocking and deflecting water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Sandbags</a:t>
            </a:r>
            <a:r>
              <a:rPr lang="en-GB">
                <a:solidFill>
                  <a:schemeClr val="dk1"/>
                </a:solidFill>
              </a:rPr>
              <a:t> (Temporary barrier) – redirecting water temporarily, quick community level response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Drainage</a:t>
            </a:r>
            <a:r>
              <a:rPr lang="en-GB">
                <a:solidFill>
                  <a:schemeClr val="dk1"/>
                </a:solidFill>
              </a:rPr>
              <a:t> (Water management) – moving and holding water safely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</a:rPr>
              <a:t>Stilts</a:t>
            </a:r>
            <a:r>
              <a:rPr lang="en-GB">
                <a:solidFill>
                  <a:schemeClr val="dk1"/>
                </a:solidFill>
              </a:rPr>
              <a:t> (Design adaptation) – avoiding floodwater altogether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b9e71b374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9b9e71b374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REFER TO LESSON PLAN FOR FULL INSTRUCTIONS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b9e71b374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b9e71b374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HOLDING SLIDE FOR TESTING MODELS 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Background Slid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Background Slide 1">
  <p:cSld name="TITLE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Background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Background Slide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 title="white graph slid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23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9.jpg"/><Relationship Id="rId5" Type="http://schemas.openxmlformats.org/officeDocument/2006/relationships/image" Target="../media/image23.jpg"/><Relationship Id="rId6" Type="http://schemas.openxmlformats.org/officeDocument/2006/relationships/image" Target="../media/image14.jpg"/><Relationship Id="rId7" Type="http://schemas.openxmlformats.org/officeDocument/2006/relationships/image" Target="../media/image16.jpg"/><Relationship Id="rId8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hyperlink" Target="http://bit.ly/4hV8Bka" TargetMode="External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fbyK1z1_W4s" TargetMode="External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3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7.png"/><Relationship Id="rId8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/>
        </p:nvSpPr>
        <p:spPr>
          <a:xfrm>
            <a:off x="1823975" y="1051975"/>
            <a:ext cx="65031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Intention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 will investigate how communities can prepare for and reduce the impacts of flooding through the design and testing of different mitigation strategies.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400963" y="1051975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9"/>
          <p:cNvSpPr/>
          <p:nvPr/>
        </p:nvSpPr>
        <p:spPr>
          <a:xfrm>
            <a:off x="400963" y="2569639"/>
            <a:ext cx="1131900" cy="1131900"/>
          </a:xfrm>
          <a:prstGeom prst="ellipse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9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OUTCOMES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1823975" y="2569639"/>
            <a:ext cx="65031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Success Criteria</a:t>
            </a:r>
            <a:endParaRPr b="1" sz="22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Explain how climate change impacts flooding events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Identify a range of flood mitigation strategies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these strategies to an Australian </a:t>
            </a: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context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Condensed"/>
              <a:buChar char="●"/>
            </a:pPr>
            <a:r>
              <a:rPr b="1" lang="en-GB" sz="18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Evaluate the effectiveness of different approaches to flood preparedness</a:t>
            </a:r>
            <a:endParaRPr b="1" sz="18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5" name="Google Shape;75;p19" title="Asset 1Int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74" y="1300308"/>
            <a:ext cx="849325" cy="63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 title="Asset 2Intro.png"/>
          <p:cNvPicPr preferRelativeResize="0"/>
          <p:nvPr/>
        </p:nvPicPr>
        <p:blipFill rotWithShape="1">
          <a:blip r:embed="rId5">
            <a:alphaModFix/>
          </a:blip>
          <a:srcRect b="0" l="120" r="120" t="0"/>
          <a:stretch/>
        </p:blipFill>
        <p:spPr>
          <a:xfrm>
            <a:off x="596119" y="2712295"/>
            <a:ext cx="741629" cy="8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 title="B070533F-D70D-4F35-9CF9-E9D83A9A5BF0-1200x800.jpeg"/>
          <p:cNvPicPr preferRelativeResize="0"/>
          <p:nvPr/>
        </p:nvPicPr>
        <p:blipFill rotWithShape="1">
          <a:blip r:embed="rId3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4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 title="B070533F-D70D-4F35-9CF9-E9D83A9A5BF0-1200x80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061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3958578" y="384840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3958575" y="1036663"/>
            <a:ext cx="49923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5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wave energy and storm surge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Stabilise soil, prevent erosion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Low-cost, natural protection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 title="B070533F-D70D-4F35-9CF9-E9D83A9A5BF0-1200x80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061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3958578" y="384840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3958575" y="1036663"/>
            <a:ext cx="49923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5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Reduce wave energy and storm surges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Stabilise soil, prevent erosion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Low-cost, natural protection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39C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Cons:</a:t>
            </a:r>
            <a:endParaRPr b="1" sz="2500">
              <a:solidFill>
                <a:srgbClr val="FF39C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Take years to grow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Need coastal wetlands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 Condensed"/>
              <a:buChar char="●"/>
            </a:pPr>
            <a:r>
              <a:rPr b="1" lang="en-GB" sz="2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be damaged by strong storms</a:t>
            </a:r>
            <a:endParaRPr b="1" sz="2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 title="the-importance-of-seawall-structural-engineering.jpg"/>
          <p:cNvPicPr preferRelativeResize="0"/>
          <p:nvPr/>
        </p:nvPicPr>
        <p:blipFill rotWithShape="1">
          <a:blip r:embed="rId3">
            <a:alphaModFix/>
          </a:blip>
          <a:srcRect b="0" l="18598" r="18592" t="0"/>
          <a:stretch/>
        </p:blipFill>
        <p:spPr>
          <a:xfrm>
            <a:off x="2028585" y="1311454"/>
            <a:ext cx="1489632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title="B070533F-D70D-4F35-9CF9-E9D83A9A5BF0-1200x800.jpeg"/>
          <p:cNvPicPr preferRelativeResize="0"/>
          <p:nvPr/>
        </p:nvPicPr>
        <p:blipFill rotWithShape="1">
          <a:blip r:embed="rId4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2058500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23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Structural defence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 title="the-importance-of-seawall-structural-engineer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9496" y="0"/>
            <a:ext cx="78558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3958575" y="916675"/>
            <a:ext cx="49923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4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Strong, durable flood barriers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Protect coasts and property from storm surges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Long-lasting once built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3958578" y="264852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3" title="the-importance-of-seawall-structural-engineer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9496" y="0"/>
            <a:ext cx="78558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3958575" y="916675"/>
            <a:ext cx="4992300" cy="3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4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Strong, durable flood barriers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Protect coasts and property from storm surges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Long-lasting, built once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39C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Cons:</a:t>
            </a:r>
            <a:endParaRPr b="1" sz="2400">
              <a:solidFill>
                <a:srgbClr val="FF39C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Expensive to build and maintain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 waves, causing sand loss and erosion on beaches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Condensed"/>
              <a:buChar char="●"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Only suitable for coastal areas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3958578" y="264852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 title="the-importance-of-seawall-structural-engineering.jpg"/>
          <p:cNvPicPr preferRelativeResize="0"/>
          <p:nvPr/>
        </p:nvPicPr>
        <p:blipFill rotWithShape="1">
          <a:blip r:embed="rId3">
            <a:alphaModFix/>
          </a:blip>
          <a:srcRect b="0" l="18598" r="18592" t="0"/>
          <a:stretch/>
        </p:blipFill>
        <p:spPr>
          <a:xfrm>
            <a:off x="2028585" y="1311454"/>
            <a:ext cx="1489632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 title="B070533F-D70D-4F35-9CF9-E9D83A9A5BF0-1200x800.jpeg"/>
          <p:cNvPicPr preferRelativeResize="0"/>
          <p:nvPr/>
        </p:nvPicPr>
        <p:blipFill rotWithShape="1">
          <a:blip r:embed="rId4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 title="sandbags.jpg"/>
          <p:cNvPicPr preferRelativeResize="0"/>
          <p:nvPr/>
        </p:nvPicPr>
        <p:blipFill rotWithShape="1">
          <a:blip r:embed="rId5">
            <a:alphaModFix/>
          </a:blip>
          <a:srcRect b="0" l="17735" r="17728" t="0"/>
          <a:stretch/>
        </p:blipFill>
        <p:spPr>
          <a:xfrm>
            <a:off x="3820922" y="1311454"/>
            <a:ext cx="1502155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36777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Sandbags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Temporary barrier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2058500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23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Structural defence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 rotWithShape="1">
          <a:blip r:embed="rId6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 title="Sandbags-generic-flood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8672" y="0"/>
            <a:ext cx="77113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3958578" y="188086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SANDBAGS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3958575" y="839909"/>
            <a:ext cx="49923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Quick to set up in emergencies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be coordinated and deployed by the community/individuals 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Effective for small-scale protection (e.g. homes or sections of road)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 title="Sandbags-generic-flood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8672" y="0"/>
            <a:ext cx="77113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3958578" y="188086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SANDBAGS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3958575" y="839909"/>
            <a:ext cx="49923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Quick to set up in emergencies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be coordinated and deployed by the community/individuals 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Effective for small-scale protection (e.g. homes or sections of road)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39C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Cons:</a:t>
            </a:r>
            <a:endParaRPr b="1" sz="2300">
              <a:solidFill>
                <a:srgbClr val="FF39C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only temporary protection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collapse under pressure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Labour-intensive to fill, move</a:t>
            </a:r>
            <a:b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dispose of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6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7" title="the-importance-of-seawall-structural-engineering.jpg"/>
          <p:cNvPicPr preferRelativeResize="0"/>
          <p:nvPr/>
        </p:nvPicPr>
        <p:blipFill rotWithShape="1">
          <a:blip r:embed="rId3">
            <a:alphaModFix/>
          </a:blip>
          <a:srcRect b="0" l="18598" r="18592" t="0"/>
          <a:stretch/>
        </p:blipFill>
        <p:spPr>
          <a:xfrm>
            <a:off x="2028585" y="1311454"/>
            <a:ext cx="1489632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 title="Dfq2eHjVQAARgBo.jpeg"/>
          <p:cNvPicPr preferRelativeResize="0"/>
          <p:nvPr/>
        </p:nvPicPr>
        <p:blipFill rotWithShape="1">
          <a:blip r:embed="rId4">
            <a:alphaModFix/>
          </a:blip>
          <a:srcRect b="0" l="16180" r="16180" t="0"/>
          <a:stretch/>
        </p:blipFill>
        <p:spPr>
          <a:xfrm>
            <a:off x="5625781" y="1311454"/>
            <a:ext cx="1489633" cy="155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 title="B070533F-D70D-4F35-9CF9-E9D83A9A5BF0-1200x800.jpeg"/>
          <p:cNvPicPr preferRelativeResize="0"/>
          <p:nvPr/>
        </p:nvPicPr>
        <p:blipFill rotWithShape="1">
          <a:blip r:embed="rId5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7" title="sandbags.jpg"/>
          <p:cNvPicPr preferRelativeResize="0"/>
          <p:nvPr/>
        </p:nvPicPr>
        <p:blipFill rotWithShape="1">
          <a:blip r:embed="rId6">
            <a:alphaModFix/>
          </a:blip>
          <a:srcRect b="0" l="17735" r="17728" t="0"/>
          <a:stretch/>
        </p:blipFill>
        <p:spPr>
          <a:xfrm>
            <a:off x="3820922" y="1311454"/>
            <a:ext cx="1502155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36777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Sandbags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Temporary barrier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54763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Drainage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 management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2058500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23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Structural defence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7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 title="wes-warren-eFzH4HGwcv4-unsplash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58094" y="0"/>
            <a:ext cx="76610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/>
          <p:nvPr/>
        </p:nvSpPr>
        <p:spPr>
          <a:xfrm>
            <a:off x="2702200" y="1360633"/>
            <a:ext cx="57297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45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STAY AFLOAT:</a:t>
            </a:r>
            <a:endParaRPr b="1" sz="45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3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Examining the effectiveness of flood mitigation infrastructure</a:t>
            </a:r>
            <a:endParaRPr b="1" i="1" sz="3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2797850" y="3740480"/>
            <a:ext cx="2518800" cy="438600"/>
          </a:xfrm>
          <a:prstGeom prst="rect">
            <a:avLst/>
          </a:prstGeom>
          <a:solidFill>
            <a:srgbClr val="FEB9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 txBox="1"/>
          <p:nvPr/>
        </p:nvSpPr>
        <p:spPr>
          <a:xfrm>
            <a:off x="2797850" y="3740480"/>
            <a:ext cx="255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Year </a:t>
            </a: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7/8</a:t>
            </a:r>
            <a:r>
              <a:rPr lang="en-GB" sz="2400">
                <a:solidFill>
                  <a:schemeClr val="dk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 Geography  </a:t>
            </a:r>
            <a:endParaRPr sz="2400">
              <a:solidFill>
                <a:schemeClr val="dk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8" title="Dfq2eHjVQAARgB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1996" y="0"/>
            <a:ext cx="729493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3958578" y="320846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DRAINAGE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3958575" y="972670"/>
            <a:ext cx="49923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Move large volumes of water quickly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Store and release stormwater in controlled areas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Protect larger urban areas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293" name="Google Shape;293;p38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9" title="Dfq2eHjVQAARgBo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1996" y="0"/>
            <a:ext cx="729493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/>
          <p:nvPr/>
        </p:nvSpPr>
        <p:spPr>
          <a:xfrm>
            <a:off x="3958578" y="320846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DRAINAGE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3958575" y="972670"/>
            <a:ext cx="49923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Move large volumes of water quickly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Store and release stormwater in controlled areas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Protect larger urban areas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39C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Cons:</a:t>
            </a:r>
            <a:endParaRPr b="1" sz="2300">
              <a:solidFill>
                <a:srgbClr val="FF39C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Expensive and complex to build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overflow in extreme rain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May increase flooding elsewhere if poorly designed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304" name="Google Shape;304;p39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0" title="AdobeStock_364079750.jpeg"/>
          <p:cNvPicPr preferRelativeResize="0"/>
          <p:nvPr/>
        </p:nvPicPr>
        <p:blipFill rotWithShape="1">
          <a:blip r:embed="rId3">
            <a:alphaModFix/>
          </a:blip>
          <a:srcRect b="0" l="36012" r="0" t="0"/>
          <a:stretch/>
        </p:blipFill>
        <p:spPr>
          <a:xfrm>
            <a:off x="7418117" y="1311454"/>
            <a:ext cx="1489633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 title="the-importance-of-seawall-structural-engineering.jpg"/>
          <p:cNvPicPr preferRelativeResize="0"/>
          <p:nvPr/>
        </p:nvPicPr>
        <p:blipFill rotWithShape="1">
          <a:blip r:embed="rId4">
            <a:alphaModFix/>
          </a:blip>
          <a:srcRect b="0" l="18598" r="18592" t="0"/>
          <a:stretch/>
        </p:blipFill>
        <p:spPr>
          <a:xfrm>
            <a:off x="2028585" y="1311454"/>
            <a:ext cx="1489632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0" title="Dfq2eHjVQAARgBo.jpeg"/>
          <p:cNvPicPr preferRelativeResize="0"/>
          <p:nvPr/>
        </p:nvPicPr>
        <p:blipFill rotWithShape="1">
          <a:blip r:embed="rId5">
            <a:alphaModFix/>
          </a:blip>
          <a:srcRect b="0" l="16180" r="16180" t="0"/>
          <a:stretch/>
        </p:blipFill>
        <p:spPr>
          <a:xfrm>
            <a:off x="5625781" y="1311454"/>
            <a:ext cx="1489633" cy="155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 title="B070533F-D70D-4F35-9CF9-E9D83A9A5BF0-1200x800.jpeg"/>
          <p:cNvPicPr preferRelativeResize="0"/>
          <p:nvPr/>
        </p:nvPicPr>
        <p:blipFill rotWithShape="1">
          <a:blip r:embed="rId6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 title="sandbags.jpg"/>
          <p:cNvPicPr preferRelativeResize="0"/>
          <p:nvPr/>
        </p:nvPicPr>
        <p:blipFill rotWithShape="1">
          <a:blip r:embed="rId7">
            <a:alphaModFix/>
          </a:blip>
          <a:srcRect b="0" l="17735" r="17728" t="0"/>
          <a:stretch/>
        </p:blipFill>
        <p:spPr>
          <a:xfrm>
            <a:off x="3820922" y="1311454"/>
            <a:ext cx="1502155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0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7401238" y="3032725"/>
            <a:ext cx="15234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Stilts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adaptation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36777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Sandbags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Temporary barrier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54763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Drainage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 management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0" name="Google Shape;320;p40"/>
          <p:cNvSpPr txBox="1"/>
          <p:nvPr/>
        </p:nvSpPr>
        <p:spPr>
          <a:xfrm>
            <a:off x="2058500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Sea walls</a:t>
            </a:r>
            <a:endParaRPr b="1" sz="23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Structural defence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1" name="Google Shape;321;p40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322" name="Google Shape;322;p40"/>
          <p:cNvPicPr preferRelativeResize="0"/>
          <p:nvPr/>
        </p:nvPicPr>
        <p:blipFill rotWithShape="1">
          <a:blip r:embed="rId8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0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1" title="AdobeStock_36407975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3088" y="0"/>
            <a:ext cx="77114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 txBox="1"/>
          <p:nvPr/>
        </p:nvSpPr>
        <p:spPr>
          <a:xfrm>
            <a:off x="3958578" y="304848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STILTS 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3958575" y="956671"/>
            <a:ext cx="49923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Raise buildings above floodwater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Limit damage to homes and contents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long-term protection for flood-prone properties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333" name="Google Shape;333;p41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2" title="AdobeStock_36407975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3088" y="0"/>
            <a:ext cx="77114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2"/>
          <p:cNvSpPr txBox="1"/>
          <p:nvPr/>
        </p:nvSpPr>
        <p:spPr>
          <a:xfrm>
            <a:off x="3958578" y="304848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STILTS 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3958575" y="956671"/>
            <a:ext cx="4992300" cy="3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Pros:</a:t>
            </a:r>
            <a:endParaRPr b="1" sz="23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Raise buildings above floodwater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Limit damage to homes and contents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long-term protection for flood-prone properties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39C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Cons:</a:t>
            </a:r>
            <a:endParaRPr b="1" sz="2300">
              <a:solidFill>
                <a:srgbClr val="FF39C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Don’t stop surrounding flooding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Not suited to large or heavy buildings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 Condensed"/>
              <a:buChar char="●"/>
            </a:pP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Can isolate residents until</a:t>
            </a:r>
            <a:b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 clears</a:t>
            </a:r>
            <a:endParaRPr b="1" sz="2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2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3" title="wes-warren-DyF_AQfgj0Q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4394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3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discussion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354" name="Google Shape;354;p43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3"/>
          <p:cNvSpPr txBox="1"/>
          <p:nvPr/>
        </p:nvSpPr>
        <p:spPr>
          <a:xfrm>
            <a:off x="4003597" y="3000541"/>
            <a:ext cx="41076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(both directly and bigger picture)</a:t>
            </a:r>
            <a:endParaRPr b="1" sz="2300">
              <a:solidFill>
                <a:srgbClr val="1C94D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6" name="Google Shape;356;p43"/>
          <p:cNvSpPr txBox="1"/>
          <p:nvPr/>
        </p:nvSpPr>
        <p:spPr>
          <a:xfrm>
            <a:off x="3958575" y="1479725"/>
            <a:ext cx="4961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ARE THERE ANY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OTHER STRATEGIES?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439800" y="1044100"/>
            <a:ext cx="65031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70B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LINK</a:t>
            </a:r>
            <a:endParaRPr b="1" sz="2800">
              <a:solidFill>
                <a:srgbClr val="0070B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400">
                <a:solidFill>
                  <a:srgbClr val="434343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http://bit.ly/4hV8Bka</a:t>
            </a:r>
            <a:endParaRPr b="1"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4"/>
          <p:cNvSpPr txBox="1"/>
          <p:nvPr/>
        </p:nvSpPr>
        <p:spPr>
          <a:xfrm>
            <a:off x="329177" y="194625"/>
            <a:ext cx="5784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 FEEDBACK</a:t>
            </a:r>
            <a:endParaRPr b="1" sz="42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64" name="Google Shape;364;p44" title="Qpba6SHZumELev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100" y="1991075"/>
            <a:ext cx="2723800" cy="27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/>
        </p:nvSpPr>
        <p:spPr>
          <a:xfrm>
            <a:off x="329075" y="163925"/>
            <a:ext cx="7762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VIDEO:</a:t>
            </a:r>
            <a:r>
              <a:rPr b="1" lang="en-GB" sz="3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CLIMATE CHANGE AND FLOODING</a:t>
            </a:r>
            <a:endParaRPr b="1" sz="3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1" name="Google Shape;91;p21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Guardian's Environment editor Damian Carrington examines exactly how the climate crisis is fuelling devastating floods – and what we can do to help protect ourselves and our planet&#10;Subscribe to Guardian News on YouTube ► http://bit.ly/guardianwiressub&#10;&#10;Why are wildfires getting worse? – video explainer ► https://www.theguardian.com/world/video/2021/aug/20/the-climate-science-behind-wildfires-why-are-they-getting-worse-video-explainer&#10;&#10;The Guardian publishes independent journalism, made possible by supporters. Contribute to The Guardian today ► https://bit.ly/3uhA7zg&#10;&#10;Website ► https://www.theguardian.com&#10;Facebook ►https://www.facebook.com/theguardian&#10;Twitter ► https://twitter.com/guardian&#10;Instagram ► https://instagram/guardian&#10;&#10;#climatechange #climatecrisis #floods #flooding" id="94" name="Google Shape;94;p21" title="Climate change is making floods worse: here's how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25" y="725825"/>
            <a:ext cx="7165525" cy="40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phillip-flores-38wqGW802RM-unsplas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5754" y="0"/>
            <a:ext cx="765543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75" y="0"/>
            <a:ext cx="87014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2"/>
          <p:cNvSpPr txBox="1"/>
          <p:nvPr/>
        </p:nvSpPr>
        <p:spPr>
          <a:xfrm>
            <a:off x="4186041" y="855551"/>
            <a:ext cx="46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VIDEO RECAP</a:t>
            </a:r>
            <a:endParaRPr b="1" sz="42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2" name="Google Shape;102;p22"/>
          <p:cNvSpPr txBox="1"/>
          <p:nvPr/>
        </p:nvSpPr>
        <p:spPr>
          <a:xfrm>
            <a:off x="4234149" y="1662112"/>
            <a:ext cx="46854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5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flood…</a:t>
            </a:r>
            <a:endParaRPr b="1" sz="25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Drivers / Causes</a:t>
            </a:r>
            <a:b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(Why they’re getting worse)</a:t>
            </a:r>
            <a:endParaRPr b="1"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Types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Impacts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Condensed"/>
              <a:buAutoNum type="arabicPeriod"/>
            </a:pPr>
            <a:r>
              <a:rPr b="1" lang="en-GB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Preventions</a:t>
            </a:r>
            <a:endParaRPr b="1"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7556148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Learning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p22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 title="simulating-beach-erosion-science-experimen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69489" y="0"/>
            <a:ext cx="39745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 title="Right side Slide templ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9477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338250" y="1948417"/>
            <a:ext cx="47742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groups, you will be assigned a flood-mitigation method to model.</a:t>
            </a:r>
            <a:endParaRPr b="1" sz="2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0" y="4400800"/>
            <a:ext cx="1121400" cy="7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sp>
        <p:nvSpPr>
          <p:cNvPr id="114" name="Google Shape;114;p23"/>
          <p:cNvSpPr txBox="1"/>
          <p:nvPr/>
        </p:nvSpPr>
        <p:spPr>
          <a:xfrm>
            <a:off x="52387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introduction 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338250" y="591006"/>
            <a:ext cx="52131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ACTIVITY:</a:t>
            </a:r>
            <a:r>
              <a:rPr b="1" lang="en-GB" sz="4200">
                <a:solidFill>
                  <a:srgbClr val="B6DE1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4200">
              <a:solidFill>
                <a:srgbClr val="B6DE1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STAY AFLOAT</a:t>
            </a:r>
            <a:endParaRPr b="1" sz="4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350750" y="2880506"/>
            <a:ext cx="4300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Models will be tested to assess how effectively they reduce the impacts of flooding.</a:t>
            </a:r>
            <a:endParaRPr b="1" sz="2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 title="Untitled_Artwo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604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 title="left skinn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263917" y="436122"/>
            <a:ext cx="7762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CONTROL</a:t>
            </a:r>
            <a:b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 TEST</a:t>
            </a:r>
            <a:endParaRPr b="1" sz="4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263922" y="1971957"/>
            <a:ext cx="2690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 you</a:t>
            </a:r>
            <a:br>
              <a:rPr b="1" lang="en-GB" sz="2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 will happen and why?</a:t>
            </a:r>
            <a:endParaRPr b="1" sz="2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introduction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 title="the-importance-of-seawall-structural-engineering.jpg"/>
          <p:cNvPicPr preferRelativeResize="0"/>
          <p:nvPr/>
        </p:nvPicPr>
        <p:blipFill rotWithShape="1">
          <a:blip r:embed="rId3">
            <a:alphaModFix/>
          </a:blip>
          <a:srcRect b="0" l="18598" r="18592" t="0"/>
          <a:stretch/>
        </p:blipFill>
        <p:spPr>
          <a:xfrm>
            <a:off x="2028585" y="1311454"/>
            <a:ext cx="1489632" cy="15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 title="Dfq2eHjVQAARgBo.jpeg"/>
          <p:cNvPicPr preferRelativeResize="0"/>
          <p:nvPr/>
        </p:nvPicPr>
        <p:blipFill rotWithShape="1">
          <a:blip r:embed="rId4">
            <a:alphaModFix/>
          </a:blip>
          <a:srcRect b="0" l="16180" r="16180" t="0"/>
          <a:stretch/>
        </p:blipFill>
        <p:spPr>
          <a:xfrm>
            <a:off x="5625781" y="1311454"/>
            <a:ext cx="1489633" cy="155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 title="B070533F-D70D-4F35-9CF9-E9D83A9A5BF0-1200x800.jpeg"/>
          <p:cNvPicPr preferRelativeResize="0"/>
          <p:nvPr/>
        </p:nvPicPr>
        <p:blipFill rotWithShape="1">
          <a:blip r:embed="rId5">
            <a:alphaModFix/>
          </a:blip>
          <a:srcRect b="0" l="18023" r="18023" t="0"/>
          <a:stretch/>
        </p:blipFill>
        <p:spPr>
          <a:xfrm>
            <a:off x="236250" y="1311454"/>
            <a:ext cx="1489632" cy="15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 title="sandbags.jpg"/>
          <p:cNvPicPr preferRelativeResize="0"/>
          <p:nvPr/>
        </p:nvPicPr>
        <p:blipFill rotWithShape="1">
          <a:blip r:embed="rId6">
            <a:alphaModFix/>
          </a:blip>
          <a:srcRect b="0" l="17735" r="17728" t="0"/>
          <a:stretch/>
        </p:blipFill>
        <p:spPr>
          <a:xfrm>
            <a:off x="3820922" y="1311454"/>
            <a:ext cx="1502155" cy="1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329175" y="212125"/>
            <a:ext cx="771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FLOOD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 STRATEGIES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266163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angroves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Natural mitigation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7401238" y="3032725"/>
            <a:ext cx="15234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tilts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Design adaptation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6777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andbags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Temporary barrier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5476300" y="3032725"/>
            <a:ext cx="17886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b="1" lang="en-GB" sz="23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rainage</a:t>
            </a:r>
            <a:endParaRPr b="1" sz="23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 management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2058500" y="3032725"/>
            <a:ext cx="14298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b="1" lang="en-GB" sz="2300">
                <a:solidFill>
                  <a:srgbClr val="FEB90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ea walls</a:t>
            </a:r>
            <a:endParaRPr b="1" sz="2300">
              <a:solidFill>
                <a:srgbClr val="FEB90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b="1" lang="en-GB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tructural defence</a:t>
            </a:r>
            <a:endParaRPr b="1"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7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introduction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4" name="Google Shape;144;p25" title="AdobeStock_364079750.jpeg"/>
          <p:cNvPicPr preferRelativeResize="0"/>
          <p:nvPr/>
        </p:nvPicPr>
        <p:blipFill rotWithShape="1">
          <a:blip r:embed="rId8">
            <a:alphaModFix/>
          </a:blip>
          <a:srcRect b="0" l="36012" r="0" t="0"/>
          <a:stretch/>
        </p:blipFill>
        <p:spPr>
          <a:xfrm>
            <a:off x="7418117" y="1311454"/>
            <a:ext cx="1489633" cy="15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title="Untitled_Artwo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604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 title="left skinn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200525" y="4223575"/>
            <a:ext cx="965100" cy="827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263917" y="436122"/>
            <a:ext cx="77628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MITIGATION</a:t>
            </a:r>
            <a:b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MODEL BUILDING</a:t>
            </a:r>
            <a:endParaRPr b="1" sz="4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63925" y="1746350"/>
            <a:ext cx="3420900" cy="2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7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your groups:</a:t>
            </a:r>
            <a:endParaRPr b="1" sz="27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b="1" lang="en-GB" sz="26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Research and draft</a:t>
            </a: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your mitigation method</a:t>
            </a:r>
            <a:endParaRPr b="1" sz="2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b="1" lang="en-GB" sz="26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Build your model,</a:t>
            </a: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adding your solution</a:t>
            </a:r>
            <a:b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2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the control setup</a:t>
            </a:r>
            <a:endParaRPr b="1" sz="2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7702134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 </a:t>
            </a: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instructions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 title="rain-3954273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12157" y="0"/>
            <a:ext cx="77182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4012920" y="694675"/>
            <a:ext cx="49557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TIME TO PUT</a:t>
            </a:r>
            <a:b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lang="en-GB" sz="4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THEM TO </a:t>
            </a:r>
            <a:r>
              <a:rPr b="1" lang="en-GB" sz="42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TEST</a:t>
            </a:r>
            <a:endParaRPr b="1" sz="42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4091199" y="2102150"/>
            <a:ext cx="4572000" cy="21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B6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 each model:</a:t>
            </a:r>
            <a:endParaRPr b="1" sz="2600">
              <a:solidFill>
                <a:srgbClr val="FFB6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 you </a:t>
            </a:r>
            <a:r>
              <a:rPr b="1" lang="en-GB" sz="2400" u="sng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predict will happen?</a:t>
            </a:r>
            <a:endParaRPr b="1" sz="2400" u="sng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</a:t>
            </a:r>
            <a:r>
              <a:rPr b="1" lang="en-GB" sz="2400" u="sng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worked well?</a:t>
            </a:r>
            <a:endParaRPr b="1" sz="2400" u="sng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</a:t>
            </a:r>
            <a:r>
              <a:rPr b="1" lang="en-GB" sz="2400" u="sng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didn’t work?</a:t>
            </a:r>
            <a:endParaRPr b="1" sz="2400" u="sng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7856798" y="117339"/>
            <a:ext cx="1062900" cy="89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5">
            <a:alphaModFix/>
          </a:blip>
          <a:srcRect b="0" l="52575" r="0" t="0"/>
          <a:stretch/>
        </p:blipFill>
        <p:spPr>
          <a:xfrm>
            <a:off x="8091874" y="163914"/>
            <a:ext cx="827827" cy="5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8373569" y="4734876"/>
            <a:ext cx="17532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Activity</a:t>
            </a:r>
            <a:endParaRPr sz="1200">
              <a:solidFill>
                <a:srgbClr val="99999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CCCRH">
  <a:themeElements>
    <a:clrScheme name="Simple Light">
      <a:dk1>
        <a:srgbClr val="000000"/>
      </a:dk1>
      <a:lt1>
        <a:srgbClr val="FFFFFF"/>
      </a:lt1>
      <a:dk2>
        <a:srgbClr val="0070B4"/>
      </a:dk2>
      <a:lt2>
        <a:srgbClr val="FEB903"/>
      </a:lt2>
      <a:accent1>
        <a:srgbClr val="FF5A00"/>
      </a:accent1>
      <a:accent2>
        <a:srgbClr val="F719CA"/>
      </a:accent2>
      <a:accent3>
        <a:srgbClr val="55BDFB"/>
      </a:accent3>
      <a:accent4>
        <a:srgbClr val="A6C915"/>
      </a:accent4>
      <a:accent5>
        <a:srgbClr val="8572F3"/>
      </a:accent5>
      <a:accent6>
        <a:srgbClr val="9E6A4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