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0" r:id="rId2"/>
  </p:sldMasterIdLst>
  <p:notesMasterIdLst>
    <p:notesMasterId r:id="rId13"/>
  </p:notesMasterIdLst>
  <p:handoutMasterIdLst>
    <p:handoutMasterId r:id="rId14"/>
  </p:handoutMasterIdLst>
  <p:sldIdLst>
    <p:sldId id="256" r:id="rId3"/>
    <p:sldId id="264" r:id="rId4"/>
    <p:sldId id="265" r:id="rId5"/>
    <p:sldId id="257" r:id="rId6"/>
    <p:sldId id="258" r:id="rId7"/>
    <p:sldId id="266" r:id="rId8"/>
    <p:sldId id="261" r:id="rId9"/>
    <p:sldId id="262" r:id="rId10"/>
    <p:sldId id="263" r:id="rId11"/>
    <p:sldId id="267" r:id="rId12"/>
  </p:sldIdLst>
  <p:sldSz cx="9144000" cy="6858000" type="screen4x3"/>
  <p:notesSz cx="6797675" cy="9926638"/>
  <p:defaultTextStyle>
    <a:defPPr>
      <a:defRPr lang="en-AU"/>
    </a:defPPr>
    <a:lvl1pPr algn="l" rtl="0" fontAlgn="base">
      <a:spcBef>
        <a:spcPct val="0"/>
      </a:spcBef>
      <a:spcAft>
        <a:spcPct val="0"/>
      </a:spcAft>
      <a:defRPr sz="2400" kern="1200">
        <a:solidFill>
          <a:schemeClr val="tx1"/>
        </a:solidFill>
        <a:latin typeface="Arial" charset="0"/>
        <a:ea typeface="Geneva" charset="-128"/>
        <a:cs typeface="+mn-cs"/>
      </a:defRPr>
    </a:lvl1pPr>
    <a:lvl2pPr marL="457200" algn="l" rtl="0" fontAlgn="base">
      <a:spcBef>
        <a:spcPct val="0"/>
      </a:spcBef>
      <a:spcAft>
        <a:spcPct val="0"/>
      </a:spcAft>
      <a:defRPr sz="2400" kern="1200">
        <a:solidFill>
          <a:schemeClr val="tx1"/>
        </a:solidFill>
        <a:latin typeface="Arial" charset="0"/>
        <a:ea typeface="Geneva" charset="-128"/>
        <a:cs typeface="+mn-cs"/>
      </a:defRPr>
    </a:lvl2pPr>
    <a:lvl3pPr marL="914400" algn="l" rtl="0" fontAlgn="base">
      <a:spcBef>
        <a:spcPct val="0"/>
      </a:spcBef>
      <a:spcAft>
        <a:spcPct val="0"/>
      </a:spcAft>
      <a:defRPr sz="2400" kern="1200">
        <a:solidFill>
          <a:schemeClr val="tx1"/>
        </a:solidFill>
        <a:latin typeface="Arial" charset="0"/>
        <a:ea typeface="Geneva" charset="-128"/>
        <a:cs typeface="+mn-cs"/>
      </a:defRPr>
    </a:lvl3pPr>
    <a:lvl4pPr marL="1371600" algn="l" rtl="0" fontAlgn="base">
      <a:spcBef>
        <a:spcPct val="0"/>
      </a:spcBef>
      <a:spcAft>
        <a:spcPct val="0"/>
      </a:spcAft>
      <a:defRPr sz="2400" kern="1200">
        <a:solidFill>
          <a:schemeClr val="tx1"/>
        </a:solidFill>
        <a:latin typeface="Arial" charset="0"/>
        <a:ea typeface="Geneva" charset="-128"/>
        <a:cs typeface="+mn-cs"/>
      </a:defRPr>
    </a:lvl4pPr>
    <a:lvl5pPr marL="1828800" algn="l" rtl="0" fontAlgn="base">
      <a:spcBef>
        <a:spcPct val="0"/>
      </a:spcBef>
      <a:spcAft>
        <a:spcPct val="0"/>
      </a:spcAft>
      <a:defRPr sz="2400" kern="1200">
        <a:solidFill>
          <a:schemeClr val="tx1"/>
        </a:solidFill>
        <a:latin typeface="Arial" charset="0"/>
        <a:ea typeface="Geneva" charset="-128"/>
        <a:cs typeface="+mn-cs"/>
      </a:defRPr>
    </a:lvl5pPr>
    <a:lvl6pPr marL="2286000" algn="l" defTabSz="914400" rtl="0" eaLnBrk="1" latinLnBrk="0" hangingPunct="1">
      <a:defRPr sz="2400" kern="1200">
        <a:solidFill>
          <a:schemeClr val="tx1"/>
        </a:solidFill>
        <a:latin typeface="Arial" charset="0"/>
        <a:ea typeface="Geneva" charset="-128"/>
        <a:cs typeface="+mn-cs"/>
      </a:defRPr>
    </a:lvl6pPr>
    <a:lvl7pPr marL="2743200" algn="l" defTabSz="914400" rtl="0" eaLnBrk="1" latinLnBrk="0" hangingPunct="1">
      <a:defRPr sz="2400" kern="1200">
        <a:solidFill>
          <a:schemeClr val="tx1"/>
        </a:solidFill>
        <a:latin typeface="Arial" charset="0"/>
        <a:ea typeface="Geneva" charset="-128"/>
        <a:cs typeface="+mn-cs"/>
      </a:defRPr>
    </a:lvl7pPr>
    <a:lvl8pPr marL="3200400" algn="l" defTabSz="914400" rtl="0" eaLnBrk="1" latinLnBrk="0" hangingPunct="1">
      <a:defRPr sz="2400" kern="1200">
        <a:solidFill>
          <a:schemeClr val="tx1"/>
        </a:solidFill>
        <a:latin typeface="Arial" charset="0"/>
        <a:ea typeface="Geneva" charset="-128"/>
        <a:cs typeface="+mn-cs"/>
      </a:defRPr>
    </a:lvl8pPr>
    <a:lvl9pPr marL="3657600" algn="l" defTabSz="914400" rtl="0" eaLnBrk="1" latinLnBrk="0" hangingPunct="1">
      <a:defRPr sz="2400" kern="1200">
        <a:solidFill>
          <a:schemeClr val="tx1"/>
        </a:solidFill>
        <a:latin typeface="Arial" charset="0"/>
        <a:ea typeface="Geneva"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1110"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AU"/>
          </a:p>
        </p:txBody>
      </p:sp>
      <p:sp>
        <p:nvSpPr>
          <p:cNvPr id="21507"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AU"/>
          </a:p>
        </p:txBody>
      </p:sp>
      <p:sp>
        <p:nvSpPr>
          <p:cNvPr id="21508"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AU"/>
          </a:p>
        </p:txBody>
      </p:sp>
      <p:sp>
        <p:nvSpPr>
          <p:cNvPr id="21509"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ADE0291-D323-445E-859C-BB2FF1A3A061}" type="slidenum">
              <a:rPr lang="en-AU"/>
              <a:pPr/>
              <a:t>‹#›</a:t>
            </a:fld>
            <a:endParaRPr lang="en-A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AU"/>
          </a:p>
        </p:txBody>
      </p:sp>
      <p:sp>
        <p:nvSpPr>
          <p:cNvPr id="4099"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AU"/>
          </a:p>
        </p:txBody>
      </p:sp>
      <p:sp>
        <p:nvSpPr>
          <p:cNvPr id="4100" name="Rectangle 4"/>
          <p:cNvSpPr>
            <a:spLocks noRo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4102"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AU"/>
          </a:p>
        </p:txBody>
      </p:sp>
      <p:sp>
        <p:nvSpPr>
          <p:cNvPr id="4103"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45AA6C5A-00DB-4EA4-B528-DBCF358FAE78}" type="slidenum">
              <a:rPr lang="en-AU"/>
              <a:pPr/>
              <a:t>‹#›</a:t>
            </a:fld>
            <a:endParaRPr lang="en-A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11A8E80-2874-4C13-94B1-D7B722380F7C}" type="slidenum">
              <a:rPr lang="en-AU"/>
              <a:pPr/>
              <a:t>4</a:t>
            </a:fld>
            <a:endParaRPr lang="en-AU"/>
          </a:p>
        </p:txBody>
      </p:sp>
      <p:sp>
        <p:nvSpPr>
          <p:cNvPr id="5122" name="Rectangle 2"/>
          <p:cNvSpPr>
            <a:spLocks noRot="1" noChangeArrowheads="1" noTextEdit="1"/>
          </p:cNvSpPr>
          <p:nvPr>
            <p:ph type="sldImg"/>
          </p:nvPr>
        </p:nvSpPr>
        <p:spPr>
          <a:xfrm>
            <a:off x="917575" y="744538"/>
            <a:ext cx="4962525" cy="3722687"/>
          </a:xfrm>
          <a:ln/>
        </p:spPr>
      </p:sp>
      <p:sp>
        <p:nvSpPr>
          <p:cNvPr id="5123" name="Rectangle 3"/>
          <p:cNvSpPr>
            <a:spLocks noGrp="1" noChangeArrowheads="1"/>
          </p:cNvSpPr>
          <p:nvPr>
            <p:ph type="body" idx="1"/>
          </p:nvPr>
        </p:nvSpPr>
        <p:spPr>
          <a:xfrm>
            <a:off x="906463" y="4714875"/>
            <a:ext cx="4984750" cy="4467225"/>
          </a:xfrm>
        </p:spPr>
        <p:txBody>
          <a:bodyPr/>
          <a:lstStyle/>
          <a:p>
            <a:r>
              <a:rPr lang="en-AU"/>
              <a:t>In 1975 there were 18 beds /10 000. This has decreased significantly with many more people being managed in the community. While there has been an increase in beds in the last two decades, this has not kept pace with population growth. There has been a significant increase in non-acute community beds. Victoria has 340 CCU beds and 140 step up/step-down (PARC) beds (480 in total). Since 2000 there has been no increase in forensic beds despite a large increase in the prison population.</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14950" y="1508125"/>
            <a:ext cx="1660525" cy="432117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330200" y="1508125"/>
            <a:ext cx="4832350" cy="43211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A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571500" y="1660525"/>
            <a:ext cx="3525838" cy="46005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249738" y="1660525"/>
            <a:ext cx="3527425" cy="46005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0588" y="144463"/>
            <a:ext cx="1806575" cy="6116637"/>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547688" y="144463"/>
            <a:ext cx="5270500" cy="61166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330200" y="4608513"/>
            <a:ext cx="3241675" cy="1220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3724275" y="4608513"/>
            <a:ext cx="3243263" cy="1220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362" name="Rectangle 6"/>
          <p:cNvSpPr>
            <a:spLocks noGrp="1" noChangeArrowheads="1"/>
          </p:cNvSpPr>
          <p:nvPr>
            <p:ph type="body" idx="1"/>
          </p:nvPr>
        </p:nvSpPr>
        <p:spPr bwMode="auto">
          <a:xfrm>
            <a:off x="330200" y="4608513"/>
            <a:ext cx="6637338" cy="122078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AU" smtClean="0"/>
              <a:t>Presenter’s name or details (Arial 22 pt) white</a:t>
            </a:r>
          </a:p>
        </p:txBody>
      </p:sp>
      <p:sp>
        <p:nvSpPr>
          <p:cNvPr id="15363" name="Rectangle 5"/>
          <p:cNvSpPr>
            <a:spLocks noGrp="1" noChangeArrowheads="1"/>
          </p:cNvSpPr>
          <p:nvPr>
            <p:ph type="title"/>
          </p:nvPr>
        </p:nvSpPr>
        <p:spPr bwMode="auto">
          <a:xfrm>
            <a:off x="331788" y="1508125"/>
            <a:ext cx="6643687" cy="16462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AU" smtClean="0"/>
              <a:t>Presentation heading (Arial 26 pt) white</a:t>
            </a:r>
          </a:p>
        </p:txBody>
      </p:sp>
      <p:pic>
        <p:nvPicPr>
          <p:cNvPr id="15365" name="Picture 5" descr="PPT green 2 cover SGV.jpg"/>
          <p:cNvPicPr>
            <a:picLocks noChangeAspect="1"/>
          </p:cNvPicPr>
          <p:nvPr/>
        </p:nvPicPr>
        <p:blipFill>
          <a:blip r:embed="rId13" cstate="print"/>
          <a:srcRect/>
          <a:stretch>
            <a:fillRect/>
          </a:stretch>
        </p:blipFill>
        <p:spPr bwMode="auto">
          <a:xfrm>
            <a:off x="0" y="0"/>
            <a:ext cx="9144000" cy="68580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defTabSz="457200" rtl="0" eaLnBrk="0" fontAlgn="base" hangingPunct="0">
        <a:spcBef>
          <a:spcPct val="0"/>
        </a:spcBef>
        <a:spcAft>
          <a:spcPct val="0"/>
        </a:spcAft>
        <a:defRPr sz="2600">
          <a:solidFill>
            <a:schemeClr val="bg1"/>
          </a:solidFill>
          <a:latin typeface="+mj-lt"/>
          <a:ea typeface="+mj-ea"/>
          <a:cs typeface="+mj-cs"/>
        </a:defRPr>
      </a:lvl1pPr>
      <a:lvl2pPr algn="l" defTabSz="457200" rtl="0" eaLnBrk="0" fontAlgn="base" hangingPunct="0">
        <a:spcBef>
          <a:spcPct val="0"/>
        </a:spcBef>
        <a:spcAft>
          <a:spcPct val="0"/>
        </a:spcAft>
        <a:defRPr sz="2600">
          <a:solidFill>
            <a:schemeClr val="bg1"/>
          </a:solidFill>
          <a:latin typeface="Arial" charset="0"/>
          <a:ea typeface="Geneva" charset="-128"/>
        </a:defRPr>
      </a:lvl2pPr>
      <a:lvl3pPr algn="l" defTabSz="457200" rtl="0" eaLnBrk="0" fontAlgn="base" hangingPunct="0">
        <a:spcBef>
          <a:spcPct val="0"/>
        </a:spcBef>
        <a:spcAft>
          <a:spcPct val="0"/>
        </a:spcAft>
        <a:defRPr sz="2600">
          <a:solidFill>
            <a:schemeClr val="bg1"/>
          </a:solidFill>
          <a:latin typeface="Arial" charset="0"/>
          <a:ea typeface="Geneva" charset="-128"/>
        </a:defRPr>
      </a:lvl3pPr>
      <a:lvl4pPr algn="l" defTabSz="457200" rtl="0" eaLnBrk="0" fontAlgn="base" hangingPunct="0">
        <a:spcBef>
          <a:spcPct val="0"/>
        </a:spcBef>
        <a:spcAft>
          <a:spcPct val="0"/>
        </a:spcAft>
        <a:defRPr sz="2600">
          <a:solidFill>
            <a:schemeClr val="bg1"/>
          </a:solidFill>
          <a:latin typeface="Arial" charset="0"/>
          <a:ea typeface="Geneva" charset="-128"/>
        </a:defRPr>
      </a:lvl4pPr>
      <a:lvl5pPr algn="l" defTabSz="457200" rtl="0" eaLnBrk="0" fontAlgn="base" hangingPunct="0">
        <a:spcBef>
          <a:spcPct val="0"/>
        </a:spcBef>
        <a:spcAft>
          <a:spcPct val="0"/>
        </a:spcAft>
        <a:defRPr sz="2600">
          <a:solidFill>
            <a:schemeClr val="bg1"/>
          </a:solidFill>
          <a:latin typeface="Arial" charset="0"/>
          <a:ea typeface="Geneva" charset="-128"/>
        </a:defRPr>
      </a:lvl5pPr>
      <a:lvl6pPr marL="457200" algn="l" defTabSz="457200" rtl="0" eaLnBrk="0" fontAlgn="base" hangingPunct="0">
        <a:spcBef>
          <a:spcPct val="0"/>
        </a:spcBef>
        <a:spcAft>
          <a:spcPct val="0"/>
        </a:spcAft>
        <a:defRPr sz="2600">
          <a:solidFill>
            <a:schemeClr val="bg1"/>
          </a:solidFill>
          <a:latin typeface="Arial" charset="0"/>
          <a:ea typeface="Geneva" charset="-128"/>
        </a:defRPr>
      </a:lvl6pPr>
      <a:lvl7pPr marL="914400" algn="l" defTabSz="457200" rtl="0" eaLnBrk="0" fontAlgn="base" hangingPunct="0">
        <a:spcBef>
          <a:spcPct val="0"/>
        </a:spcBef>
        <a:spcAft>
          <a:spcPct val="0"/>
        </a:spcAft>
        <a:defRPr sz="2600">
          <a:solidFill>
            <a:schemeClr val="bg1"/>
          </a:solidFill>
          <a:latin typeface="Arial" charset="0"/>
          <a:ea typeface="Geneva" charset="-128"/>
        </a:defRPr>
      </a:lvl7pPr>
      <a:lvl8pPr marL="1371600" algn="l" defTabSz="457200" rtl="0" eaLnBrk="0" fontAlgn="base" hangingPunct="0">
        <a:spcBef>
          <a:spcPct val="0"/>
        </a:spcBef>
        <a:spcAft>
          <a:spcPct val="0"/>
        </a:spcAft>
        <a:defRPr sz="2600">
          <a:solidFill>
            <a:schemeClr val="bg1"/>
          </a:solidFill>
          <a:latin typeface="Arial" charset="0"/>
          <a:ea typeface="Geneva" charset="-128"/>
        </a:defRPr>
      </a:lvl8pPr>
      <a:lvl9pPr marL="1828800" algn="l" defTabSz="457200" rtl="0" eaLnBrk="0" fontAlgn="base" hangingPunct="0">
        <a:spcBef>
          <a:spcPct val="0"/>
        </a:spcBef>
        <a:spcAft>
          <a:spcPct val="0"/>
        </a:spcAft>
        <a:defRPr sz="2600">
          <a:solidFill>
            <a:schemeClr val="bg1"/>
          </a:solidFill>
          <a:latin typeface="Arial" charset="0"/>
          <a:ea typeface="Geneva" charset="-128"/>
        </a:defRPr>
      </a:lvl9pPr>
    </p:titleStyle>
    <p:bodyStyle>
      <a:lvl1pPr marL="342900" indent="-342900" algn="l" defTabSz="457200" rtl="0" eaLnBrk="0" fontAlgn="base" hangingPunct="0">
        <a:spcBef>
          <a:spcPct val="20000"/>
        </a:spcBef>
        <a:spcAft>
          <a:spcPts val="1200"/>
        </a:spcAft>
        <a:buFont typeface="Arial" charset="0"/>
        <a:defRPr sz="2200">
          <a:solidFill>
            <a:schemeClr val="bg1"/>
          </a:solidFill>
          <a:latin typeface="+mn-lt"/>
          <a:ea typeface="+mn-ea"/>
          <a:cs typeface="+mn-cs"/>
        </a:defRPr>
      </a:lvl1pPr>
      <a:lvl2pPr marL="179388" indent="277813" algn="l" defTabSz="457200" rtl="0" eaLnBrk="0" fontAlgn="base" hangingPunct="0">
        <a:spcBef>
          <a:spcPct val="20000"/>
        </a:spcBef>
        <a:spcAft>
          <a:spcPct val="0"/>
        </a:spcAft>
        <a:buFont typeface="Arial" charset="0"/>
        <a:buChar char="–"/>
        <a:defRPr sz="1600">
          <a:solidFill>
            <a:schemeClr val="bg1"/>
          </a:solidFill>
          <a:latin typeface="+mn-lt"/>
          <a:ea typeface="+mn-ea"/>
        </a:defRPr>
      </a:lvl2pPr>
      <a:lvl3pPr marL="1150938" indent="-228600" algn="l" defTabSz="457200" rtl="0" eaLnBrk="0" fontAlgn="base" hangingPunct="0">
        <a:spcBef>
          <a:spcPct val="20000"/>
        </a:spcBef>
        <a:spcAft>
          <a:spcPct val="0"/>
        </a:spcAft>
        <a:buFont typeface="Arial" charset="0"/>
        <a:buChar char="•"/>
        <a:defRPr sz="2400">
          <a:solidFill>
            <a:schemeClr val="tx1"/>
          </a:solidFill>
          <a:latin typeface="+mn-lt"/>
          <a:ea typeface="+mn-ea"/>
        </a:defRPr>
      </a:lvl3pPr>
      <a:lvl4pPr marL="160020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4pPr>
      <a:lvl5pPr marL="205740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5pPr>
      <a:lvl6pPr marL="251460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6pPr>
      <a:lvl7pPr marL="297180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7pPr>
      <a:lvl8pPr marL="342900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8pPr>
      <a:lvl9pPr marL="388620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7410" name="Picture 11" descr="PPT green 2 header"/>
          <p:cNvPicPr>
            <a:picLocks noChangeAspect="1" noChangeArrowheads="1"/>
          </p:cNvPicPr>
          <p:nvPr/>
        </p:nvPicPr>
        <p:blipFill>
          <a:blip r:embed="rId13" cstate="print"/>
          <a:srcRect/>
          <a:stretch>
            <a:fillRect/>
          </a:stretch>
        </p:blipFill>
        <p:spPr bwMode="auto">
          <a:xfrm>
            <a:off x="0" y="0"/>
            <a:ext cx="9144000" cy="1400175"/>
          </a:xfrm>
          <a:prstGeom prst="rect">
            <a:avLst/>
          </a:prstGeom>
          <a:noFill/>
          <a:ln w="9525">
            <a:noFill/>
            <a:miter lim="800000"/>
            <a:headEnd/>
            <a:tailEnd/>
          </a:ln>
        </p:spPr>
      </p:pic>
      <p:sp>
        <p:nvSpPr>
          <p:cNvPr id="17411" name="Rectangle 7"/>
          <p:cNvSpPr>
            <a:spLocks noGrp="1" noChangeArrowheads="1"/>
          </p:cNvSpPr>
          <p:nvPr>
            <p:ph type="body" idx="1"/>
          </p:nvPr>
        </p:nvSpPr>
        <p:spPr bwMode="auto">
          <a:xfrm>
            <a:off x="571500" y="1660525"/>
            <a:ext cx="7205663" cy="460057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AU" smtClean="0"/>
              <a:t>Heading level 1 (Arial 22 pt)</a:t>
            </a:r>
          </a:p>
          <a:p>
            <a:pPr lvl="1"/>
            <a:r>
              <a:rPr lang="en-AU" smtClean="0"/>
              <a:t>Body text (Arial 20 pt)</a:t>
            </a:r>
          </a:p>
          <a:p>
            <a:pPr lvl="2"/>
            <a:r>
              <a:rPr lang="en-AU" smtClean="0"/>
              <a:t>Body bullets (Arial 20pt)</a:t>
            </a:r>
          </a:p>
        </p:txBody>
      </p:sp>
      <p:sp>
        <p:nvSpPr>
          <p:cNvPr id="17412" name="Rectangle 6"/>
          <p:cNvSpPr>
            <a:spLocks noGrp="1" noChangeArrowheads="1"/>
          </p:cNvSpPr>
          <p:nvPr>
            <p:ph type="title"/>
          </p:nvPr>
        </p:nvSpPr>
        <p:spPr bwMode="auto">
          <a:xfrm>
            <a:off x="547688" y="144463"/>
            <a:ext cx="6770687" cy="874712"/>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p>
            <a:pPr lvl="0"/>
            <a:r>
              <a:rPr lang="en-AU" smtClean="0"/>
              <a:t>Page header align to bottom of this box </a:t>
            </a:r>
            <a:br>
              <a:rPr lang="en-AU" smtClean="0"/>
            </a:br>
            <a:r>
              <a:rPr lang="en-AU" smtClean="0"/>
              <a:t>(Arial 24 pt)</a:t>
            </a:r>
          </a:p>
        </p:txBody>
      </p:sp>
      <p:pic>
        <p:nvPicPr>
          <p:cNvPr id="17413" name="Picture 13" descr="PPT green 2 footer"/>
          <p:cNvPicPr>
            <a:picLocks noChangeAspect="1" noChangeArrowheads="1"/>
          </p:cNvPicPr>
          <p:nvPr/>
        </p:nvPicPr>
        <p:blipFill>
          <a:blip r:embed="rId14" cstate="print"/>
          <a:srcRect/>
          <a:stretch>
            <a:fillRect/>
          </a:stretch>
        </p:blipFill>
        <p:spPr bwMode="auto">
          <a:xfrm>
            <a:off x="0" y="6478588"/>
            <a:ext cx="9144000" cy="3794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457200" rtl="0" eaLnBrk="0" fontAlgn="base" hangingPunct="0">
        <a:spcBef>
          <a:spcPct val="0"/>
        </a:spcBef>
        <a:spcAft>
          <a:spcPct val="0"/>
        </a:spcAft>
        <a:defRPr sz="2400">
          <a:solidFill>
            <a:schemeClr val="bg1"/>
          </a:solidFill>
          <a:latin typeface="+mj-lt"/>
          <a:ea typeface="+mj-ea"/>
          <a:cs typeface="+mj-cs"/>
        </a:defRPr>
      </a:lvl1pPr>
      <a:lvl2pPr algn="l" defTabSz="457200" rtl="0" eaLnBrk="0" fontAlgn="base" hangingPunct="0">
        <a:spcBef>
          <a:spcPct val="0"/>
        </a:spcBef>
        <a:spcAft>
          <a:spcPct val="0"/>
        </a:spcAft>
        <a:defRPr sz="2400">
          <a:solidFill>
            <a:schemeClr val="bg1"/>
          </a:solidFill>
          <a:latin typeface="Arial" charset="0"/>
          <a:ea typeface="Geneva" charset="-128"/>
        </a:defRPr>
      </a:lvl2pPr>
      <a:lvl3pPr algn="l" defTabSz="457200" rtl="0" eaLnBrk="0" fontAlgn="base" hangingPunct="0">
        <a:spcBef>
          <a:spcPct val="0"/>
        </a:spcBef>
        <a:spcAft>
          <a:spcPct val="0"/>
        </a:spcAft>
        <a:defRPr sz="2400">
          <a:solidFill>
            <a:schemeClr val="bg1"/>
          </a:solidFill>
          <a:latin typeface="Arial" charset="0"/>
          <a:ea typeface="Geneva" charset="-128"/>
        </a:defRPr>
      </a:lvl3pPr>
      <a:lvl4pPr algn="l" defTabSz="457200" rtl="0" eaLnBrk="0" fontAlgn="base" hangingPunct="0">
        <a:spcBef>
          <a:spcPct val="0"/>
        </a:spcBef>
        <a:spcAft>
          <a:spcPct val="0"/>
        </a:spcAft>
        <a:defRPr sz="2400">
          <a:solidFill>
            <a:schemeClr val="bg1"/>
          </a:solidFill>
          <a:latin typeface="Arial" charset="0"/>
          <a:ea typeface="Geneva" charset="-128"/>
        </a:defRPr>
      </a:lvl4pPr>
      <a:lvl5pPr algn="l" defTabSz="457200" rtl="0" eaLnBrk="0" fontAlgn="base" hangingPunct="0">
        <a:spcBef>
          <a:spcPct val="0"/>
        </a:spcBef>
        <a:spcAft>
          <a:spcPct val="0"/>
        </a:spcAft>
        <a:defRPr sz="2400">
          <a:solidFill>
            <a:schemeClr val="bg1"/>
          </a:solidFill>
          <a:latin typeface="Arial" charset="0"/>
          <a:ea typeface="Geneva" charset="-128"/>
        </a:defRPr>
      </a:lvl5pPr>
      <a:lvl6pPr marL="457200" algn="l" defTabSz="457200" rtl="0" eaLnBrk="0" fontAlgn="base" hangingPunct="0">
        <a:spcBef>
          <a:spcPct val="0"/>
        </a:spcBef>
        <a:spcAft>
          <a:spcPct val="0"/>
        </a:spcAft>
        <a:defRPr sz="2400">
          <a:solidFill>
            <a:schemeClr val="bg1"/>
          </a:solidFill>
          <a:latin typeface="Arial" charset="0"/>
          <a:ea typeface="Geneva" charset="-128"/>
        </a:defRPr>
      </a:lvl6pPr>
      <a:lvl7pPr marL="914400" algn="l" defTabSz="457200" rtl="0" eaLnBrk="0" fontAlgn="base" hangingPunct="0">
        <a:spcBef>
          <a:spcPct val="0"/>
        </a:spcBef>
        <a:spcAft>
          <a:spcPct val="0"/>
        </a:spcAft>
        <a:defRPr sz="2400">
          <a:solidFill>
            <a:schemeClr val="bg1"/>
          </a:solidFill>
          <a:latin typeface="Arial" charset="0"/>
          <a:ea typeface="Geneva" charset="-128"/>
        </a:defRPr>
      </a:lvl7pPr>
      <a:lvl8pPr marL="1371600" algn="l" defTabSz="457200" rtl="0" eaLnBrk="0" fontAlgn="base" hangingPunct="0">
        <a:spcBef>
          <a:spcPct val="0"/>
        </a:spcBef>
        <a:spcAft>
          <a:spcPct val="0"/>
        </a:spcAft>
        <a:defRPr sz="2400">
          <a:solidFill>
            <a:schemeClr val="bg1"/>
          </a:solidFill>
          <a:latin typeface="Arial" charset="0"/>
          <a:ea typeface="Geneva" charset="-128"/>
        </a:defRPr>
      </a:lvl8pPr>
      <a:lvl9pPr marL="1828800" algn="l" defTabSz="457200" rtl="0" eaLnBrk="0" fontAlgn="base" hangingPunct="0">
        <a:spcBef>
          <a:spcPct val="0"/>
        </a:spcBef>
        <a:spcAft>
          <a:spcPct val="0"/>
        </a:spcAft>
        <a:defRPr sz="2400">
          <a:solidFill>
            <a:schemeClr val="bg1"/>
          </a:solidFill>
          <a:latin typeface="Arial" charset="0"/>
          <a:ea typeface="Geneva" charset="-128"/>
        </a:defRPr>
      </a:lvl9pPr>
    </p:titleStyle>
    <p:bodyStyle>
      <a:lvl1pPr marL="342900" indent="-342900" algn="l" defTabSz="457200" rtl="0" eaLnBrk="0" fontAlgn="base" hangingPunct="0">
        <a:spcBef>
          <a:spcPct val="20000"/>
        </a:spcBef>
        <a:spcAft>
          <a:spcPts val="1200"/>
        </a:spcAft>
        <a:buFont typeface="Arial" charset="0"/>
        <a:defRPr sz="2200">
          <a:solidFill>
            <a:srgbClr val="23821C"/>
          </a:solidFill>
          <a:latin typeface="+mn-lt"/>
          <a:ea typeface="+mn-ea"/>
          <a:cs typeface="+mn-cs"/>
        </a:defRPr>
      </a:lvl1pPr>
      <a:lvl2pPr marL="742950" indent="-739775" algn="l" defTabSz="457200" rtl="0" eaLnBrk="0" fontAlgn="base" hangingPunct="0">
        <a:spcBef>
          <a:spcPct val="20000"/>
        </a:spcBef>
        <a:spcAft>
          <a:spcPct val="0"/>
        </a:spcAft>
        <a:buFont typeface="Arial" charset="0"/>
        <a:defRPr sz="2000">
          <a:solidFill>
            <a:schemeClr val="tx1"/>
          </a:solidFill>
          <a:latin typeface="+mn-lt"/>
          <a:ea typeface="+mn-ea"/>
        </a:defRPr>
      </a:lvl2pPr>
      <a:lvl3pPr marL="182563" indent="-182563" algn="l" defTabSz="457200" rtl="0" eaLnBrk="0" fontAlgn="base" hangingPunct="0">
        <a:spcBef>
          <a:spcPct val="20000"/>
        </a:spcBef>
        <a:spcAft>
          <a:spcPct val="0"/>
        </a:spcAft>
        <a:buFont typeface="Arial" charset="0"/>
        <a:buChar char="•"/>
        <a:defRPr sz="2000">
          <a:solidFill>
            <a:schemeClr val="tx1"/>
          </a:solidFill>
          <a:latin typeface="+mn-lt"/>
          <a:ea typeface="+mn-ea"/>
        </a:defRPr>
      </a:lvl3pPr>
      <a:lvl4pPr marL="2074863"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4pPr>
      <a:lvl5pPr marL="248285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5pPr>
      <a:lvl6pPr marL="294005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6pPr>
      <a:lvl7pPr marL="339725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7pPr>
      <a:lvl8pPr marL="385445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8pPr>
      <a:lvl9pPr marL="4311650" indent="-228600" algn="l" defTabSz="457200" rtl="0" eaLnBrk="0" fontAlgn="base" hangingPunct="0">
        <a:spcBef>
          <a:spcPct val="20000"/>
        </a:spcBef>
        <a:spcAft>
          <a:spcPct val="0"/>
        </a:spcAft>
        <a:buFont typeface="Arial" charset="0"/>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algn="ctr"/>
            <a:r>
              <a:rPr lang="en-AU" sz="3200" b="1"/>
              <a:t>EXPLORATION OF PRACTICAL OBSERVATIONS AND CLUTURE CHANGE</a:t>
            </a:r>
          </a:p>
        </p:txBody>
      </p:sp>
      <p:sp>
        <p:nvSpPr>
          <p:cNvPr id="2051" name="Rectangle 3"/>
          <p:cNvSpPr>
            <a:spLocks noGrp="1" noChangeArrowheads="1"/>
          </p:cNvSpPr>
          <p:nvPr>
            <p:ph type="subTitle" idx="1"/>
          </p:nvPr>
        </p:nvSpPr>
        <p:spPr/>
        <p:txBody>
          <a:bodyPr/>
          <a:lstStyle/>
          <a:p>
            <a:r>
              <a:rPr lang="en-AU"/>
              <a:t>Implementing Human Rights in Closed Environments</a:t>
            </a:r>
          </a:p>
          <a:p>
            <a:r>
              <a:rPr lang="en-AU"/>
              <a:t>Dr Ruth Vine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sz="3200" b="1"/>
              <a:t>IS THERE A SOLUTION?</a:t>
            </a:r>
          </a:p>
        </p:txBody>
      </p:sp>
      <p:sp>
        <p:nvSpPr>
          <p:cNvPr id="25603" name="Rectangle 3"/>
          <p:cNvSpPr>
            <a:spLocks noGrp="1" noChangeArrowheads="1"/>
          </p:cNvSpPr>
          <p:nvPr>
            <p:ph type="body" idx="1"/>
          </p:nvPr>
        </p:nvSpPr>
        <p:spPr/>
        <p:txBody>
          <a:bodyPr/>
          <a:lstStyle/>
          <a:p>
            <a:pPr>
              <a:buFont typeface="Arial" charset="0"/>
              <a:buChar char="•"/>
            </a:pPr>
            <a:r>
              <a:rPr lang="en-US"/>
              <a:t>Monitoring, oversight, public reporting and effort (leadership) remain important. </a:t>
            </a:r>
          </a:p>
          <a:p>
            <a:pPr>
              <a:buFont typeface="Arial" charset="0"/>
              <a:buChar char="•"/>
            </a:pPr>
            <a:r>
              <a:rPr lang="en-US"/>
              <a:t>Legislation to reflect and drive practice change important, but conflict between autonomy and early intervention in some mental illness</a:t>
            </a:r>
          </a:p>
          <a:p>
            <a:pPr>
              <a:buFont typeface="Arial" charset="0"/>
              <a:buChar char="•"/>
            </a:pPr>
            <a:r>
              <a:rPr lang="en-US"/>
              <a:t>But capacity needs to grow – a bit, even if not in line with population, prisoner numbers</a:t>
            </a:r>
          </a:p>
          <a:p>
            <a:pPr>
              <a:buFont typeface="Arial" charset="0"/>
              <a:buChar char="•"/>
            </a:pPr>
            <a:r>
              <a:rPr lang="en-US"/>
              <a:t>Workforce critical. Inpatient units, prisons seen as lower status/less attractive than community settings</a:t>
            </a:r>
          </a:p>
          <a:p>
            <a:pPr>
              <a:buFont typeface="Arial" charset="0"/>
              <a:buChar char="•"/>
            </a:pPr>
            <a:r>
              <a:rPr lang="en-US"/>
              <a:t>Design and layout impacts on environment and culture – compare a TEH unit with a civil acute unit.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AU" sz="3200" b="1"/>
              <a:t>LOTS OF ISSUES</a:t>
            </a:r>
          </a:p>
        </p:txBody>
      </p:sp>
      <p:sp>
        <p:nvSpPr>
          <p:cNvPr id="13315" name="Rectangle 3"/>
          <p:cNvSpPr>
            <a:spLocks noGrp="1" noChangeArrowheads="1"/>
          </p:cNvSpPr>
          <p:nvPr>
            <p:ph type="body" idx="1"/>
          </p:nvPr>
        </p:nvSpPr>
        <p:spPr/>
        <p:txBody>
          <a:bodyPr/>
          <a:lstStyle/>
          <a:p>
            <a:pPr>
              <a:buFont typeface="Arial" charset="0"/>
              <a:buChar char="•"/>
            </a:pPr>
            <a:r>
              <a:rPr lang="en-AU"/>
              <a:t>SYSTEM CONTEXT – beds, open or closed, are only part of the system of mental health care, in prison setting and in the community</a:t>
            </a:r>
          </a:p>
          <a:p>
            <a:pPr>
              <a:buFont typeface="Arial" charset="0"/>
              <a:buChar char="•"/>
            </a:pPr>
            <a:r>
              <a:rPr lang="en-AU"/>
              <a:t>LEGAL CONTEXT – MHA seeks to balance competing rights when there are issues of mental illness and dangerousness to self or others. Involuntary treatment not permitted in prison environment where security/control is overriding issue rather than treatment</a:t>
            </a:r>
          </a:p>
          <a:p>
            <a:pPr>
              <a:buFont typeface="Arial" charset="0"/>
              <a:buChar char="•"/>
            </a:pPr>
            <a:r>
              <a:rPr lang="en-AU"/>
              <a:t>WORKFORCE – often uneasy balance between OHS expectations and patient autonomy/freedom of movement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sz="3200" b="1"/>
              <a:t>ACCESS AND IMPLICATIONS</a:t>
            </a:r>
          </a:p>
        </p:txBody>
      </p:sp>
      <p:sp>
        <p:nvSpPr>
          <p:cNvPr id="23555" name="Rectangle 3"/>
          <p:cNvSpPr>
            <a:spLocks noGrp="1" noChangeArrowheads="1"/>
          </p:cNvSpPr>
          <p:nvPr>
            <p:ph type="body" idx="1"/>
          </p:nvPr>
        </p:nvSpPr>
        <p:spPr/>
        <p:txBody>
          <a:bodyPr/>
          <a:lstStyle/>
          <a:p>
            <a:pPr>
              <a:buFont typeface="Arial" charset="0"/>
              <a:buChar char="•"/>
            </a:pPr>
            <a:r>
              <a:rPr lang="en-US"/>
              <a:t>Inpatient care only when care in the community inappropriate.</a:t>
            </a:r>
          </a:p>
          <a:p>
            <a:pPr>
              <a:buFont typeface="Arial" charset="0"/>
              <a:buChar char="•"/>
            </a:pPr>
            <a:r>
              <a:rPr lang="en-US"/>
              <a:t>1.2% of community access public MH, cf estimated prevalence of 10%</a:t>
            </a:r>
          </a:p>
          <a:p>
            <a:pPr>
              <a:buFont typeface="Arial" charset="0"/>
              <a:buChar char="•"/>
            </a:pPr>
            <a:r>
              <a:rPr lang="en-US"/>
              <a:t>Strict eligibility criteria</a:t>
            </a:r>
          </a:p>
          <a:p>
            <a:pPr>
              <a:buFont typeface="Arial" charset="0"/>
              <a:buChar char="•"/>
            </a:pPr>
            <a:r>
              <a:rPr lang="en-US"/>
              <a:t>&gt;50% of inpatients involuntary</a:t>
            </a:r>
          </a:p>
          <a:p>
            <a:r>
              <a:rPr lang="en-US"/>
              <a:t>So people who are admitted are very unwell. Heavy demand on High Dependency beds</a:t>
            </a:r>
          </a:p>
          <a:p>
            <a:r>
              <a:rPr lang="en-US"/>
              <a:t>Forensic beds and SECU especially pressured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AU" sz="2800" b="1"/>
              <a:t>THE BED STORY</a:t>
            </a:r>
          </a:p>
        </p:txBody>
      </p:sp>
      <p:sp>
        <p:nvSpPr>
          <p:cNvPr id="3075" name="Rectangle 3"/>
          <p:cNvSpPr>
            <a:spLocks noGrp="1" noChangeArrowheads="1"/>
          </p:cNvSpPr>
          <p:nvPr>
            <p:ph type="body" idx="1"/>
          </p:nvPr>
        </p:nvSpPr>
        <p:spPr>
          <a:xfrm>
            <a:off x="163513" y="1676400"/>
            <a:ext cx="8816975" cy="4337050"/>
          </a:xfrm>
        </p:spPr>
        <p:txBody>
          <a:bodyPr/>
          <a:lstStyle/>
          <a:p>
            <a:endParaRPr lang="en-US" sz="2600"/>
          </a:p>
        </p:txBody>
      </p:sp>
      <p:graphicFrame>
        <p:nvGraphicFramePr>
          <p:cNvPr id="3076" name="Group 4"/>
          <p:cNvGraphicFramePr>
            <a:graphicFrameLocks noGrp="1"/>
          </p:cNvGraphicFramePr>
          <p:nvPr/>
        </p:nvGraphicFramePr>
        <p:xfrm>
          <a:off x="914400" y="2514600"/>
          <a:ext cx="7086600" cy="2941638"/>
        </p:xfrm>
        <a:graphic>
          <a:graphicData uri="http://schemas.openxmlformats.org/drawingml/2006/table">
            <a:tbl>
              <a:tblPr/>
              <a:tblGrid>
                <a:gridCol w="1849438"/>
                <a:gridCol w="1771650"/>
                <a:gridCol w="1616075"/>
                <a:gridCol w="1849437"/>
              </a:tblGrid>
              <a:tr h="1143000">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AU" sz="1800" b="0" i="0" u="none" strike="noStrike" cap="none" normalizeH="0" baseline="0" smtClean="0">
                          <a:ln>
                            <a:noFill/>
                          </a:ln>
                          <a:solidFill>
                            <a:schemeClr val="bg1"/>
                          </a:solidFill>
                          <a:effectLst/>
                          <a:latin typeface="Arial" charset="0"/>
                          <a:ea typeface="Geneva" charset="-128"/>
                        </a:rPr>
                        <a:t>Year</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666699"/>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AU" sz="1800" b="0" i="0" u="none" strike="noStrike" cap="none" normalizeH="0" baseline="0" smtClean="0">
                          <a:ln>
                            <a:noFill/>
                          </a:ln>
                          <a:solidFill>
                            <a:schemeClr val="bg1"/>
                          </a:solidFill>
                          <a:effectLst/>
                          <a:latin typeface="Arial" charset="0"/>
                          <a:ea typeface="Geneva" charset="-128"/>
                        </a:rPr>
                        <a:t>Acute</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666699"/>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AU" sz="1800" b="0" i="0" u="none" strike="noStrike" cap="none" normalizeH="0" baseline="0" smtClean="0">
                          <a:ln>
                            <a:noFill/>
                          </a:ln>
                          <a:solidFill>
                            <a:schemeClr val="bg1"/>
                          </a:solidFill>
                          <a:effectLst/>
                          <a:latin typeface="Arial" charset="0"/>
                          <a:ea typeface="Geneva" charset="-128"/>
                        </a:rPr>
                        <a:t>Non-acute</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666699"/>
                    </a:solid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AU" sz="1800" b="0" i="0" u="none" strike="noStrike" cap="none" normalizeH="0" baseline="0" smtClean="0">
                          <a:ln>
                            <a:noFill/>
                          </a:ln>
                          <a:solidFill>
                            <a:schemeClr val="bg1"/>
                          </a:solidFill>
                          <a:effectLst/>
                          <a:latin typeface="Arial" charset="0"/>
                          <a:ea typeface="Geneva" charset="-128"/>
                        </a:rPr>
                        <a:t>Per 10,000</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28575"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solidFill>
                      <a:srgbClr val="666699"/>
                    </a:solidFill>
                  </a:tcPr>
                </a:tc>
              </a:tr>
              <a:tr h="900113">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AU" sz="1800" b="0" i="0" u="none" strike="noStrike" cap="none" normalizeH="0" baseline="0" smtClean="0">
                          <a:ln>
                            <a:noFill/>
                          </a:ln>
                          <a:solidFill>
                            <a:schemeClr val="tx1"/>
                          </a:solidFill>
                          <a:effectLst/>
                          <a:latin typeface="Arial" charset="0"/>
                          <a:ea typeface="Geneva" charset="-128"/>
                        </a:rPr>
                        <a:t>1992</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AU" sz="1800" b="0" i="0" u="none" strike="noStrike" cap="none" normalizeH="0" baseline="0" smtClean="0">
                          <a:ln>
                            <a:noFill/>
                          </a:ln>
                          <a:solidFill>
                            <a:schemeClr val="tx1"/>
                          </a:solidFill>
                          <a:effectLst/>
                          <a:latin typeface="Arial" charset="0"/>
                          <a:ea typeface="Geneva" charset="-128"/>
                        </a:rPr>
                        <a:t>965</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AU" sz="1800" b="0" i="0" u="none" strike="noStrike" cap="none" normalizeH="0" baseline="0" smtClean="0">
                          <a:ln>
                            <a:noFill/>
                          </a:ln>
                          <a:solidFill>
                            <a:schemeClr val="tx1"/>
                          </a:solidFill>
                          <a:effectLst/>
                          <a:latin typeface="Arial" charset="0"/>
                          <a:ea typeface="Geneva" charset="-128"/>
                        </a:rPr>
                        <a:t>922</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AU" sz="1800" b="0" i="0" u="none" strike="noStrike" cap="none" normalizeH="0" baseline="0" smtClean="0">
                          <a:ln>
                            <a:noFill/>
                          </a:ln>
                          <a:solidFill>
                            <a:schemeClr val="tx1"/>
                          </a:solidFill>
                          <a:effectLst/>
                          <a:latin typeface="Arial" charset="0"/>
                          <a:ea typeface="Geneva" charset="-128"/>
                        </a:rPr>
                        <a:t>4.2</a:t>
                      </a: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12700" cap="flat" cmpd="sng" algn="ctr">
                      <a:solidFill>
                        <a:schemeClr val="tx1"/>
                      </a:solidFill>
                      <a:prstDash val="solid"/>
                      <a:round/>
                      <a:headEnd type="none" w="sm" len="sm"/>
                      <a:tailEnd type="none" w="sm" len="sm"/>
                    </a:lnB>
                    <a:lnTlToBr>
                      <a:noFill/>
                    </a:lnTlToBr>
                    <a:lnBlToTr>
                      <a:noFill/>
                    </a:lnBlToTr>
                    <a:noFill/>
                  </a:tcPr>
                </a:tc>
              </a:tr>
              <a:tr h="898525">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AU" sz="1800" b="0" i="0" u="none" strike="noStrike" cap="none" normalizeH="0" baseline="0" smtClean="0">
                          <a:ln>
                            <a:noFill/>
                          </a:ln>
                          <a:solidFill>
                            <a:schemeClr val="tx1"/>
                          </a:solidFill>
                          <a:effectLst/>
                          <a:latin typeface="Arial" charset="0"/>
                          <a:ea typeface="Geneva" charset="-128"/>
                        </a:rPr>
                        <a:t>2011</a:t>
                      </a:r>
                    </a:p>
                  </a:txBody>
                  <a:tcPr horzOverflow="overflow">
                    <a:lnL w="28575"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AU" sz="1800" b="0" i="0" u="none" strike="noStrike" cap="none" normalizeH="0" baseline="0" smtClean="0">
                          <a:ln>
                            <a:noFill/>
                          </a:ln>
                          <a:solidFill>
                            <a:schemeClr val="tx1"/>
                          </a:solidFill>
                          <a:effectLst/>
                          <a:latin typeface="Arial" charset="0"/>
                          <a:ea typeface="Geneva" charset="-128"/>
                        </a:rPr>
                        <a:t>1050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AU" sz="1800" b="0" i="0" u="none" strike="noStrike" cap="none" normalizeH="0" baseline="0" smtClean="0">
                          <a:ln>
                            <a:noFill/>
                          </a:ln>
                          <a:solidFill>
                            <a:schemeClr val="tx1"/>
                          </a:solidFill>
                          <a:effectLst/>
                          <a:latin typeface="Arial" charset="0"/>
                          <a:ea typeface="Geneva" charset="-128"/>
                        </a:rPr>
                        <a:t>184 (480)</a:t>
                      </a:r>
                    </a:p>
                  </a:txBody>
                  <a:tcPr horzOverflow="overflow">
                    <a:lnL w="12700" cap="flat" cmpd="sng" algn="ctr">
                      <a:solidFill>
                        <a:schemeClr val="tx1"/>
                      </a:solidFill>
                      <a:prstDash val="solid"/>
                      <a:round/>
                      <a:headEnd type="none" w="sm" len="sm"/>
                      <a:tailEnd type="none" w="sm" len="sm"/>
                    </a:lnL>
                    <a:lnR w="12700"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c>
                  <a:txBody>
                    <a:bodyPr/>
                    <a:lstStyle/>
                    <a:p>
                      <a:pPr marL="0" marR="0" lvl="0" indent="0" algn="l" defTabSz="457200" rtl="0" eaLnBrk="1" fontAlgn="base" latinLnBrk="0" hangingPunct="1">
                        <a:lnSpc>
                          <a:spcPct val="100000"/>
                        </a:lnSpc>
                        <a:spcBef>
                          <a:spcPct val="0"/>
                        </a:spcBef>
                        <a:spcAft>
                          <a:spcPct val="0"/>
                        </a:spcAft>
                        <a:buClrTx/>
                        <a:buSzTx/>
                        <a:buFontTx/>
                        <a:buNone/>
                        <a:tabLst/>
                      </a:pPr>
                      <a:r>
                        <a:rPr kumimoji="0" lang="en-AU" sz="1800" b="0" i="0" u="none" strike="noStrike" cap="none" normalizeH="0" baseline="0" smtClean="0">
                          <a:ln>
                            <a:noFill/>
                          </a:ln>
                          <a:solidFill>
                            <a:schemeClr val="tx1"/>
                          </a:solidFill>
                          <a:effectLst/>
                          <a:latin typeface="Arial" charset="0"/>
                          <a:ea typeface="Geneva" charset="-128"/>
                        </a:rPr>
                        <a:t>2.3</a:t>
                      </a:r>
                      <a:endParaRPr kumimoji="0" lang="en-AU" sz="1000" b="0" i="0" u="none" strike="noStrike" cap="none" normalizeH="0" baseline="0" smtClean="0">
                        <a:ln>
                          <a:noFill/>
                        </a:ln>
                        <a:solidFill>
                          <a:schemeClr val="tx1"/>
                        </a:solidFill>
                        <a:effectLst/>
                        <a:latin typeface="Arial" charset="0"/>
                        <a:ea typeface="Geneva" charset="-128"/>
                      </a:endParaRPr>
                    </a:p>
                  </a:txBody>
                  <a:tcPr horzOverflow="overflow">
                    <a:lnL w="12700" cap="flat" cmpd="sng" algn="ctr">
                      <a:solidFill>
                        <a:schemeClr val="tx1"/>
                      </a:solidFill>
                      <a:prstDash val="solid"/>
                      <a:round/>
                      <a:headEnd type="none" w="sm" len="sm"/>
                      <a:tailEnd type="none" w="sm" len="sm"/>
                    </a:lnL>
                    <a:lnR w="28575" cap="flat" cmpd="sng" algn="ctr">
                      <a:solidFill>
                        <a:schemeClr val="tx1"/>
                      </a:solidFill>
                      <a:prstDash val="solid"/>
                      <a:round/>
                      <a:headEnd type="none" w="sm" len="sm"/>
                      <a:tailEnd type="none" w="sm" len="sm"/>
                    </a:lnR>
                    <a:lnT w="12700" cap="flat" cmpd="sng" algn="ctr">
                      <a:solidFill>
                        <a:schemeClr val="tx1"/>
                      </a:solidFill>
                      <a:prstDash val="solid"/>
                      <a:round/>
                      <a:headEnd type="none" w="sm" len="sm"/>
                      <a:tailEnd type="none" w="sm" len="sm"/>
                    </a:lnT>
                    <a:lnB w="28575" cap="flat" cmpd="sng" algn="ctr">
                      <a:solidFill>
                        <a:schemeClr val="tx1"/>
                      </a:solidFill>
                      <a:prstDash val="solid"/>
                      <a:round/>
                      <a:headEnd type="none" w="sm" len="sm"/>
                      <a:tailEnd type="none" w="sm" len="sm"/>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ctr"/>
            <a:r>
              <a:rPr lang="en-AU" sz="3200" b="1"/>
              <a:t>CURRENT LONG STAY SERVICE ELEMENTS</a:t>
            </a:r>
          </a:p>
        </p:txBody>
      </p:sp>
      <p:sp>
        <p:nvSpPr>
          <p:cNvPr id="6147" name="Rectangle 3"/>
          <p:cNvSpPr>
            <a:spLocks noGrp="1" noChangeArrowheads="1"/>
          </p:cNvSpPr>
          <p:nvPr>
            <p:ph type="body" idx="1"/>
          </p:nvPr>
        </p:nvSpPr>
        <p:spPr/>
        <p:txBody>
          <a:bodyPr/>
          <a:lstStyle/>
          <a:p>
            <a:pPr>
              <a:lnSpc>
                <a:spcPct val="80000"/>
              </a:lnSpc>
              <a:buFont typeface="Arial" charset="0"/>
              <a:buChar char="•"/>
            </a:pPr>
            <a:r>
              <a:rPr lang="en-AU" sz="1700"/>
              <a:t>SECU – 103 beds + 20 beds at Mary Guthrie – </a:t>
            </a:r>
            <a:r>
              <a:rPr lang="en-AU" sz="1200">
                <a:solidFill>
                  <a:schemeClr val="tx1"/>
                </a:solidFill>
              </a:rPr>
              <a:t>clinical model, locked with leave, limited multi-disciplinary, 24/24, mostly male, </a:t>
            </a:r>
          </a:p>
          <a:p>
            <a:pPr>
              <a:lnSpc>
                <a:spcPct val="80000"/>
              </a:lnSpc>
              <a:buFont typeface="Arial" charset="0"/>
              <a:buChar char="•"/>
            </a:pPr>
            <a:r>
              <a:rPr lang="en-AU" sz="1700"/>
              <a:t>CCU – 336 beds – </a:t>
            </a:r>
            <a:r>
              <a:rPr lang="en-AU" sz="1200">
                <a:solidFill>
                  <a:schemeClr val="tx1"/>
                </a:solidFill>
              </a:rPr>
              <a:t>clinical model, open, expected level of self care, limited multi-disciplinary, 24/24, </a:t>
            </a:r>
          </a:p>
          <a:p>
            <a:pPr>
              <a:lnSpc>
                <a:spcPct val="80000"/>
              </a:lnSpc>
              <a:buFont typeface="Arial" charset="0"/>
              <a:buChar char="•"/>
            </a:pPr>
            <a:r>
              <a:rPr lang="en-AU" sz="1700"/>
              <a:t>Acute – generally 10 – 15 ultra long stay (&gt; 12/12) – </a:t>
            </a:r>
            <a:r>
              <a:rPr lang="en-AU" sz="1200">
                <a:solidFill>
                  <a:schemeClr val="tx1"/>
                </a:solidFill>
              </a:rPr>
              <a:t>clinical model, intensive staffing, restricted environment, 24/24, </a:t>
            </a:r>
          </a:p>
          <a:p>
            <a:pPr>
              <a:lnSpc>
                <a:spcPct val="80000"/>
              </a:lnSpc>
              <a:buFont typeface="Arial" charset="0"/>
              <a:buChar char="•"/>
            </a:pPr>
            <a:r>
              <a:rPr lang="en-AU" sz="1800">
                <a:solidFill>
                  <a:srgbClr val="008000"/>
                </a:solidFill>
              </a:rPr>
              <a:t>Forensic – 116 beds, of which 40 are acute</a:t>
            </a:r>
            <a:r>
              <a:rPr lang="en-AU" sz="1400">
                <a:solidFill>
                  <a:schemeClr val="tx1"/>
                </a:solidFill>
              </a:rPr>
              <a:t>.</a:t>
            </a:r>
            <a:r>
              <a:rPr lang="en-AU" sz="1200">
                <a:solidFill>
                  <a:schemeClr val="tx1"/>
                </a:solidFill>
              </a:rPr>
              <a:t> Long LOS – 24 hour intensive staffing. </a:t>
            </a:r>
          </a:p>
          <a:p>
            <a:pPr>
              <a:lnSpc>
                <a:spcPct val="80000"/>
              </a:lnSpc>
              <a:buFont typeface="Arial" charset="0"/>
              <a:buChar char="•"/>
            </a:pPr>
            <a:r>
              <a:rPr lang="en-AU" sz="1700"/>
              <a:t>Residential Rehabilitation – 103 adult through 9 sites, including youth = 173 – </a:t>
            </a:r>
            <a:r>
              <a:rPr lang="en-AU" sz="1200">
                <a:solidFill>
                  <a:schemeClr val="tx1"/>
                </a:solidFill>
              </a:rPr>
              <a:t>PDRSS, sleepover or less, limited staff, expected self-care, daytime activity, mostly male</a:t>
            </a:r>
          </a:p>
          <a:p>
            <a:pPr>
              <a:lnSpc>
                <a:spcPct val="80000"/>
              </a:lnSpc>
              <a:buFont typeface="Arial" charset="0"/>
              <a:buChar char="•"/>
            </a:pPr>
            <a:r>
              <a:rPr lang="en-AU" sz="1700"/>
              <a:t>Pension level SRS – 66 with 1876 beds – </a:t>
            </a:r>
            <a:r>
              <a:rPr lang="en-AU" sz="1200">
                <a:solidFill>
                  <a:schemeClr val="tx1"/>
                </a:solidFill>
              </a:rPr>
              <a:t>limited personal support, minimal activity. </a:t>
            </a:r>
          </a:p>
          <a:p>
            <a:pPr>
              <a:lnSpc>
                <a:spcPct val="80000"/>
              </a:lnSpc>
              <a:buFont typeface="Arial" charset="0"/>
              <a:buChar char="•"/>
            </a:pPr>
            <a:r>
              <a:rPr lang="en-AU" sz="1700">
                <a:solidFill>
                  <a:srgbClr val="339933"/>
                </a:solidFill>
              </a:rPr>
              <a:t>Disability accommodation – </a:t>
            </a:r>
            <a:r>
              <a:rPr lang="en-AU" sz="1200">
                <a:solidFill>
                  <a:schemeClr val="tx1"/>
                </a:solidFill>
              </a:rPr>
              <a:t>5 bed CRU – active night staff, no clinical support. </a:t>
            </a:r>
          </a:p>
          <a:p>
            <a:pPr>
              <a:lnSpc>
                <a:spcPct val="80000"/>
              </a:lnSpc>
              <a:buFont typeface="Arial" charset="0"/>
              <a:buChar char="•"/>
            </a:pPr>
            <a:r>
              <a:rPr lang="en-AU" sz="1800" b="1">
                <a:solidFill>
                  <a:srgbClr val="008000"/>
                </a:solidFill>
              </a:rPr>
              <a:t>Prison -</a:t>
            </a:r>
            <a:r>
              <a:rPr lang="en-AU" sz="1200">
                <a:solidFill>
                  <a:schemeClr val="tx1"/>
                </a:solidFill>
              </a:rPr>
              <a:t> . Mental health units at MAP, PPP, DPFC</a:t>
            </a:r>
          </a:p>
          <a:p>
            <a:pPr>
              <a:lnSpc>
                <a:spcPct val="80000"/>
              </a:lnSpc>
              <a:buFont typeface="Arial" charset="0"/>
              <a:buChar char="•"/>
            </a:pPr>
            <a:endParaRPr lang="en-AU" sz="120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sz="3200" b="1"/>
              <a:t>COMPETING PRESSURES</a:t>
            </a:r>
          </a:p>
        </p:txBody>
      </p:sp>
      <p:sp>
        <p:nvSpPr>
          <p:cNvPr id="24579" name="Rectangle 3"/>
          <p:cNvSpPr>
            <a:spLocks noGrp="1" noChangeArrowheads="1"/>
          </p:cNvSpPr>
          <p:nvPr>
            <p:ph type="body" idx="1"/>
          </p:nvPr>
        </p:nvSpPr>
        <p:spPr/>
        <p:txBody>
          <a:bodyPr/>
          <a:lstStyle/>
          <a:p>
            <a:pPr>
              <a:lnSpc>
                <a:spcPct val="90000"/>
              </a:lnSpc>
              <a:buFont typeface="Arial" charset="0"/>
              <a:buChar char="•"/>
            </a:pPr>
            <a:r>
              <a:rPr lang="en-US"/>
              <a:t>Policy and practice effort to reduce coercive interventions like seclusion and restraint</a:t>
            </a:r>
          </a:p>
          <a:p>
            <a:pPr>
              <a:lnSpc>
                <a:spcPct val="90000"/>
              </a:lnSpc>
              <a:buFont typeface="Arial" charset="0"/>
              <a:buChar char="•"/>
            </a:pPr>
            <a:r>
              <a:rPr lang="en-US"/>
              <a:t>Policy and practice efforts to increase throughput of beds, treat in community/mainstream prison whenever possible</a:t>
            </a:r>
          </a:p>
          <a:p>
            <a:pPr>
              <a:lnSpc>
                <a:spcPct val="90000"/>
              </a:lnSpc>
              <a:buFont typeface="Arial" charset="0"/>
              <a:buChar char="•"/>
            </a:pPr>
            <a:r>
              <a:rPr lang="en-US"/>
              <a:t>Move to ‘recovery’ based care, autonomy and choice, but public concerned about community risk, suicide</a:t>
            </a:r>
          </a:p>
          <a:p>
            <a:pPr>
              <a:lnSpc>
                <a:spcPct val="90000"/>
              </a:lnSpc>
              <a:buFont typeface="Arial" charset="0"/>
              <a:buChar char="•"/>
            </a:pPr>
            <a:r>
              <a:rPr lang="en-US"/>
              <a:t>Workforce arguing for more security, stronger response to assaults/abuse – eg ANF arguments for security guards</a:t>
            </a:r>
          </a:p>
          <a:p>
            <a:pPr>
              <a:lnSpc>
                <a:spcPct val="90000"/>
              </a:lnSpc>
              <a:buFont typeface="Arial" charset="0"/>
              <a:buChar char="•"/>
            </a:pPr>
            <a:r>
              <a:rPr lang="en-US"/>
              <a:t>Increased demand, decreased funding. Victoria now near the bottom.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cstate="print"/>
          <a:srcRect/>
          <a:stretch>
            <a:fillRect/>
          </a:stretch>
        </p:blipFill>
        <p:spPr bwMode="auto">
          <a:xfrm>
            <a:off x="1390650" y="485775"/>
            <a:ext cx="6362700" cy="5886450"/>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a:xfrm>
            <a:off x="547688" y="144463"/>
            <a:ext cx="6770687" cy="706437"/>
          </a:xfrm>
        </p:spPr>
        <p:txBody>
          <a:bodyPr lIns="91440" tIns="45720" rIns="91440" bIns="45720" anchor="t"/>
          <a:lstStyle/>
          <a:p>
            <a:pPr eaLnBrk="1" hangingPunct="1"/>
            <a:r>
              <a:rPr lang="en-US" sz="3200" b="1"/>
              <a:t>IMPEDIMENTS TO REDUCTION IN USE OF COERCIVE PRACTICES</a:t>
            </a:r>
          </a:p>
        </p:txBody>
      </p:sp>
      <p:sp>
        <p:nvSpPr>
          <p:cNvPr id="11267" name="Rectangle 3"/>
          <p:cNvSpPr>
            <a:spLocks noGrp="1" noChangeArrowheads="1"/>
          </p:cNvSpPr>
          <p:nvPr>
            <p:ph type="body" idx="4294967295"/>
          </p:nvPr>
        </p:nvSpPr>
        <p:spPr/>
        <p:txBody>
          <a:bodyPr lIns="91440" tIns="45720" rIns="91440" bIns="45720"/>
          <a:lstStyle/>
          <a:p>
            <a:pPr eaLnBrk="1" hangingPunct="1"/>
            <a:r>
              <a:rPr lang="en-US" sz="1700"/>
              <a:t>Inpatient units often overcrowded with mixed use areas, little outdoor space, or areas to use as ‘time out’.</a:t>
            </a:r>
          </a:p>
          <a:p>
            <a:pPr eaLnBrk="1" hangingPunct="1"/>
            <a:r>
              <a:rPr lang="en-US" sz="1700"/>
              <a:t>Inpatient admission often used as last resort so people admitted in very disturbed and agitated state.</a:t>
            </a:r>
          </a:p>
          <a:p>
            <a:pPr eaLnBrk="1" hangingPunct="1"/>
            <a:r>
              <a:rPr lang="en-US" sz="1700"/>
              <a:t>Pressure on beds means that LOS is short, majority of patients still in very acute phase</a:t>
            </a:r>
          </a:p>
          <a:p>
            <a:pPr eaLnBrk="1" hangingPunct="1"/>
            <a:r>
              <a:rPr lang="en-US" sz="1700"/>
              <a:t>Staff are risk averse – need to be aware of safety of other patients and staff</a:t>
            </a:r>
          </a:p>
          <a:p>
            <a:pPr eaLnBrk="1" hangingPunct="1"/>
            <a:r>
              <a:rPr lang="en-US" sz="1700"/>
              <a:t>Staff may be relatively junior. Often experienced staff work in the community, while inpatient units are the training ground. They do offer the place where there is most supervision</a:t>
            </a:r>
          </a:p>
          <a:p>
            <a:pPr eaLnBrk="1" hangingPunct="1"/>
            <a:r>
              <a:rPr lang="en-US" sz="1700"/>
              <a:t>Leadership – all professions not engaged in process</a:t>
            </a:r>
          </a:p>
          <a:p>
            <a:pPr eaLnBrk="1" hangingPunct="1"/>
            <a:endParaRPr lang="en-US" sz="17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p:txBody>
          <a:bodyPr lIns="91440" tIns="45720" rIns="91440" bIns="45720" anchor="t"/>
          <a:lstStyle/>
          <a:p>
            <a:pPr eaLnBrk="1" hangingPunct="1"/>
            <a:r>
              <a:rPr lang="en-US" sz="3200" b="1"/>
              <a:t>Key Learnings - Victoria</a:t>
            </a:r>
          </a:p>
        </p:txBody>
      </p:sp>
      <p:sp>
        <p:nvSpPr>
          <p:cNvPr id="12291" name="Rectangle 3"/>
          <p:cNvSpPr>
            <a:spLocks noGrp="1" noChangeArrowheads="1"/>
          </p:cNvSpPr>
          <p:nvPr>
            <p:ph type="body" idx="4294967295"/>
          </p:nvPr>
        </p:nvSpPr>
        <p:spPr/>
        <p:txBody>
          <a:bodyPr lIns="91440" tIns="45720" rIns="91440" bIns="45720"/>
          <a:lstStyle/>
          <a:p>
            <a:pPr eaLnBrk="1" hangingPunct="1">
              <a:lnSpc>
                <a:spcPct val="90000"/>
              </a:lnSpc>
            </a:pPr>
            <a:r>
              <a:rPr lang="en-US" sz="1700"/>
              <a:t>All staff have a role to play in the culture of the organisation</a:t>
            </a:r>
          </a:p>
          <a:p>
            <a:pPr eaLnBrk="1" hangingPunct="1">
              <a:lnSpc>
                <a:spcPct val="90000"/>
              </a:lnSpc>
            </a:pPr>
            <a:r>
              <a:rPr lang="en-US" sz="1700"/>
              <a:t>Leadership within IPU must be multi-disciplinary – must involve medical, nursing and allied health</a:t>
            </a:r>
          </a:p>
          <a:p>
            <a:pPr eaLnBrk="1" hangingPunct="1">
              <a:lnSpc>
                <a:spcPct val="90000"/>
              </a:lnSpc>
            </a:pPr>
            <a:r>
              <a:rPr lang="en-US" sz="1700"/>
              <a:t>Rigorous review and audit processes relating to the use of seclusion and restraint support practice change</a:t>
            </a:r>
          </a:p>
          <a:p>
            <a:pPr eaLnBrk="1" hangingPunct="1">
              <a:lnSpc>
                <a:spcPct val="90000"/>
              </a:lnSpc>
            </a:pPr>
            <a:r>
              <a:rPr lang="en-US" sz="1700"/>
              <a:t>Experience of consumers and carers is integral to systems improvement and change</a:t>
            </a:r>
          </a:p>
          <a:p>
            <a:pPr eaLnBrk="1" hangingPunct="1">
              <a:lnSpc>
                <a:spcPct val="90000"/>
              </a:lnSpc>
            </a:pPr>
            <a:r>
              <a:rPr lang="en-US" sz="1700"/>
              <a:t>Physical environment and therapeutic milieu must be regularly assessed</a:t>
            </a:r>
          </a:p>
          <a:p>
            <a:pPr eaLnBrk="1" hangingPunct="1">
              <a:lnSpc>
                <a:spcPct val="90000"/>
              </a:lnSpc>
            </a:pPr>
            <a:r>
              <a:rPr lang="en-US" sz="1700"/>
              <a:t>Training needs to address prevention and early intervention- de-escalation, defusing, as well as how to manage restraint and seclusion</a:t>
            </a:r>
          </a:p>
          <a:p>
            <a:pPr eaLnBrk="1" hangingPunct="1">
              <a:lnSpc>
                <a:spcPct val="90000"/>
              </a:lnSpc>
            </a:pPr>
            <a:r>
              <a:rPr lang="en-US" sz="1700"/>
              <a:t>Helpful to make this something whole organisation – CEO included – commits to and has to report against</a:t>
            </a:r>
          </a:p>
        </p:txBody>
      </p:sp>
    </p:spTree>
  </p:cSld>
  <p:clrMapOvr>
    <a:masterClrMapping/>
  </p:clrMapOvr>
</p:sld>
</file>

<file path=ppt/theme/theme1.xml><?xml version="1.0" encoding="utf-8"?>
<a:theme xmlns:a="http://schemas.openxmlformats.org/drawingml/2006/main" name="Green 2 TPTB">
  <a:themeElements>
    <a:clrScheme name="Green 2 TPTB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Green 2 TPTB">
      <a:majorFont>
        <a:latin typeface="Arial"/>
        <a:ea typeface="Geneva"/>
        <a:cs typeface=""/>
      </a:majorFont>
      <a:minorFont>
        <a:latin typeface="Arial"/>
        <a:ea typeface="Genev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Green 2 TPTB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Office Theme">
  <a:themeElements>
    <a:clrScheme name="2_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2_Office Theme">
      <a:majorFont>
        <a:latin typeface="Arial"/>
        <a:ea typeface="Geneva"/>
        <a:cs typeface=""/>
      </a:majorFont>
      <a:minorFont>
        <a:latin typeface="Arial"/>
        <a:ea typeface="Genev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Green 2 SGV</Template>
  <TotalTime>97</TotalTime>
  <Words>837</Words>
  <Application>Microsoft Office PowerPoint</Application>
  <PresentationFormat>On-screen Show (4:3)</PresentationFormat>
  <Paragraphs>65</Paragraphs>
  <Slides>10</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10</vt:i4>
      </vt:variant>
    </vt:vector>
  </HeadingPairs>
  <TitlesOfParts>
    <vt:vector size="15" baseType="lpstr">
      <vt:lpstr>Arial</vt:lpstr>
      <vt:lpstr>Geneva</vt:lpstr>
      <vt:lpstr>Lucida Grande</vt:lpstr>
      <vt:lpstr>Green 2 TPTB</vt:lpstr>
      <vt:lpstr>2_Office Theme</vt:lpstr>
      <vt:lpstr>EXPLORATION OF PRACTICAL OBSERVATIONS AND CLUTURE CHANGE</vt:lpstr>
      <vt:lpstr>LOTS OF ISSUES</vt:lpstr>
      <vt:lpstr>ACCESS AND IMPLICATIONS</vt:lpstr>
      <vt:lpstr>THE BED STORY</vt:lpstr>
      <vt:lpstr>CURRENT LONG STAY SERVICE ELEMENTS</vt:lpstr>
      <vt:lpstr>COMPETING PRESSURES</vt:lpstr>
      <vt:lpstr>Slide 7</vt:lpstr>
      <vt:lpstr>IMPEDIMENTS TO REDUCTION IN USE OF COERCIVE PRACTICES</vt:lpstr>
      <vt:lpstr>Key Learnings - Victoria</vt:lpstr>
      <vt:lpstr>IS THERE A SOLUTION?</vt:lpstr>
    </vt:vector>
  </TitlesOfParts>
  <Company>Department of Human Services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rvin1705</dc:creator>
  <cp:lastModifiedBy>default</cp:lastModifiedBy>
  <cp:revision>6</cp:revision>
  <dcterms:created xsi:type="dcterms:W3CDTF">2012-02-15T05:55:21Z</dcterms:created>
  <dcterms:modified xsi:type="dcterms:W3CDTF">2012-03-02T04:49:11Z</dcterms:modified>
</cp:coreProperties>
</file>