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97" r:id="rId2"/>
    <p:sldId id="532" r:id="rId3"/>
    <p:sldId id="531" r:id="rId4"/>
    <p:sldId id="533" r:id="rId5"/>
    <p:sldId id="535" r:id="rId6"/>
    <p:sldId id="536" r:id="rId7"/>
    <p:sldId id="557" r:id="rId8"/>
    <p:sldId id="558" r:id="rId9"/>
    <p:sldId id="562" r:id="rId10"/>
    <p:sldId id="500" r:id="rId11"/>
    <p:sldId id="540" r:id="rId12"/>
    <p:sldId id="541" r:id="rId13"/>
    <p:sldId id="542" r:id="rId14"/>
    <p:sldId id="543" r:id="rId15"/>
    <p:sldId id="555" r:id="rId16"/>
    <p:sldId id="554" r:id="rId17"/>
    <p:sldId id="544" r:id="rId18"/>
    <p:sldId id="546" r:id="rId19"/>
    <p:sldId id="563" r:id="rId20"/>
    <p:sldId id="545" r:id="rId21"/>
    <p:sldId id="547" r:id="rId22"/>
    <p:sldId id="549" r:id="rId23"/>
    <p:sldId id="548" r:id="rId24"/>
    <p:sldId id="561" r:id="rId25"/>
    <p:sldId id="553" r:id="rId26"/>
    <p:sldId id="552" r:id="rId27"/>
    <p:sldId id="550" r:id="rId28"/>
    <p:sldId id="560" r:id="rId29"/>
    <p:sldId id="551" r:id="rId30"/>
    <p:sldId id="564" r:id="rId31"/>
  </p:sldIdLst>
  <p:sldSz cx="9144000" cy="6858000" type="screen4x3"/>
  <p:notesSz cx="6708775" cy="983615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3300"/>
    <a:srgbClr val="9900FF"/>
    <a:srgbClr val="FF66CC"/>
    <a:srgbClr val="CC00FF"/>
    <a:srgbClr val="CC0099"/>
    <a:srgbClr val="3366FF"/>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10" y="-84"/>
      </p:cViewPr>
      <p:guideLst>
        <p:guide orient="horz" pos="2160"/>
        <p:guide pos="2880"/>
      </p:guideLst>
    </p:cSldViewPr>
  </p:slideViewPr>
  <p:notesTextViewPr>
    <p:cViewPr>
      <p:scale>
        <a:sx n="100" d="100"/>
        <a:sy n="100" d="100"/>
      </p:scale>
      <p:origin x="0" y="0"/>
    </p:cViewPr>
  </p:notesTextViewPr>
  <p:sorterViewPr>
    <p:cViewPr>
      <p:scale>
        <a:sx n="214" d="100"/>
        <a:sy n="214" d="100"/>
      </p:scale>
      <p:origin x="0" y="5624"/>
    </p:cViewPr>
  </p:sorterViewPr>
  <p:notesViewPr>
    <p:cSldViewPr>
      <p:cViewPr>
        <p:scale>
          <a:sx n="100" d="100"/>
          <a:sy n="100" d="100"/>
        </p:scale>
        <p:origin x="-3584" y="-80"/>
      </p:cViewPr>
      <p:guideLst>
        <p:guide orient="horz" pos="3098"/>
        <p:guide pos="211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0671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mn-ea"/>
                <a:cs typeface="+mn-cs"/>
              </a:defRPr>
            </a:lvl1pPr>
          </a:lstStyle>
          <a:p>
            <a:pPr>
              <a:defRPr/>
            </a:pPr>
            <a:endParaRPr lang="en-AU"/>
          </a:p>
        </p:txBody>
      </p:sp>
      <p:sp>
        <p:nvSpPr>
          <p:cNvPr id="289795" name="Rectangle 3"/>
          <p:cNvSpPr>
            <a:spLocks noGrp="1" noChangeArrowheads="1"/>
          </p:cNvSpPr>
          <p:nvPr>
            <p:ph type="dt" sz="quarter" idx="1"/>
          </p:nvPr>
        </p:nvSpPr>
        <p:spPr bwMode="auto">
          <a:xfrm>
            <a:off x="3800475" y="0"/>
            <a:ext cx="290671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D25DAC61-048A-4555-B9CC-FB9D5E504ECC}" type="datetimeFigureOut">
              <a:rPr lang="en-AU"/>
              <a:pPr/>
              <a:t>21/03/2012</a:t>
            </a:fld>
            <a:endParaRPr lang="en-AU"/>
          </a:p>
        </p:txBody>
      </p:sp>
      <p:sp>
        <p:nvSpPr>
          <p:cNvPr id="289796" name="Rectangle 4"/>
          <p:cNvSpPr>
            <a:spLocks noGrp="1" noChangeArrowheads="1"/>
          </p:cNvSpPr>
          <p:nvPr>
            <p:ph type="ftr" sz="quarter" idx="2"/>
          </p:nvPr>
        </p:nvSpPr>
        <p:spPr bwMode="auto">
          <a:xfrm>
            <a:off x="0" y="9342438"/>
            <a:ext cx="290671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mn-ea"/>
                <a:cs typeface="+mn-cs"/>
              </a:defRPr>
            </a:lvl1pPr>
          </a:lstStyle>
          <a:p>
            <a:pPr>
              <a:defRPr/>
            </a:pPr>
            <a:endParaRPr lang="en-AU"/>
          </a:p>
        </p:txBody>
      </p:sp>
      <p:sp>
        <p:nvSpPr>
          <p:cNvPr id="289797" name="Rectangle 5"/>
          <p:cNvSpPr>
            <a:spLocks noGrp="1" noChangeArrowheads="1"/>
          </p:cNvSpPr>
          <p:nvPr>
            <p:ph type="sldNum" sz="quarter" idx="3"/>
          </p:nvPr>
        </p:nvSpPr>
        <p:spPr bwMode="auto">
          <a:xfrm>
            <a:off x="3800475" y="9342438"/>
            <a:ext cx="290671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A119F3B-BEED-4223-9A95-ADE0A2738DEA}" type="slidenum">
              <a:rPr lang="en-AU"/>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0671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00475" y="0"/>
            <a:ext cx="290671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US"/>
          </a:p>
        </p:txBody>
      </p:sp>
      <p:sp>
        <p:nvSpPr>
          <p:cNvPr id="17412" name="Rectangle 4"/>
          <p:cNvSpPr>
            <a:spLocks noRot="1" noChangeArrowheads="1" noTextEdit="1"/>
          </p:cNvSpPr>
          <p:nvPr>
            <p:ph type="sldImg" idx="2"/>
          </p:nvPr>
        </p:nvSpPr>
        <p:spPr bwMode="auto">
          <a:xfrm>
            <a:off x="896938" y="738188"/>
            <a:ext cx="4916487" cy="368776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1513" y="4672013"/>
            <a:ext cx="5365750" cy="4425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342438"/>
            <a:ext cx="290671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00475" y="9342438"/>
            <a:ext cx="290671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D890E8-A605-4B8D-994E-B21FEB20001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E5D021C7-BCD3-4B47-B848-74037D126C0C}" type="slidenum">
              <a:rPr lang="en-AU"/>
              <a:pPr/>
              <a:t>1</a:t>
            </a:fld>
            <a:endParaRPr lang="en-AU"/>
          </a:p>
        </p:txBody>
      </p:sp>
      <p:sp>
        <p:nvSpPr>
          <p:cNvPr id="19458" name="Rectangle 2"/>
          <p:cNvSpPr>
            <a:spLocks noChangeArrowheads="1" noTextEdit="1"/>
          </p:cNvSpPr>
          <p:nvPr>
            <p:ph type="sldImg"/>
          </p:nvPr>
        </p:nvSpPr>
        <p:spPr>
          <a:ln/>
        </p:spPr>
      </p:sp>
      <p:sp>
        <p:nvSpPr>
          <p:cNvPr id="19459" name="Notes Placeholder 4"/>
          <p:cNvSpPr>
            <a:spLocks noGrp="1"/>
          </p:cNvSpPr>
          <p:nvPr/>
        </p:nvSpPr>
        <p:spPr bwMode="auto">
          <a:xfrm>
            <a:off x="671513" y="4672013"/>
            <a:ext cx="5365750" cy="4425950"/>
          </a:xfrm>
          <a:prstGeom prst="rect">
            <a:avLst/>
          </a:prstGeom>
          <a:noFill/>
          <a:ln w="9525">
            <a:noFill/>
            <a:miter lim="800000"/>
            <a:headEnd/>
            <a:tailEnd/>
          </a:ln>
        </p:spPr>
        <p:txBody>
          <a:bodyPr/>
          <a:lstStyle/>
          <a:p>
            <a:pPr eaLnBrk="0" hangingPunct="0">
              <a:spcBef>
                <a:spcPct val="30000"/>
              </a:spcBef>
            </a:pPr>
            <a:endParaRPr lang="en-AU"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Rot="1" noChangeArrowheads="1" noTextEdit="1"/>
          </p:cNvSpPr>
          <p:nvPr>
            <p:ph type="sldImg"/>
          </p:nvPr>
        </p:nvSpPr>
        <p:spPr>
          <a:ln/>
        </p:spPr>
      </p:sp>
      <p:sp>
        <p:nvSpPr>
          <p:cNvPr id="38914" name="Rectangle 3"/>
          <p:cNvSpPr>
            <a:spLocks noGrp="1" noChangeArrowheads="1"/>
          </p:cNvSpPr>
          <p:nvPr>
            <p:ph type="body" idx="1"/>
          </p:nvPr>
        </p:nvSpPr>
        <p:spPr>
          <a:xfrm>
            <a:off x="893763" y="4672013"/>
            <a:ext cx="4921250" cy="4425950"/>
          </a:xfrm>
          <a:noFill/>
          <a:ln/>
        </p:spPr>
        <p:txBody>
          <a:bodyPr/>
          <a:lstStyle/>
          <a:p>
            <a:endParaRPr lang="en-AU"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941F75C4-ECAB-47A0-855E-7A63E3BFB986}" type="slidenum">
              <a:rPr lang="en-US"/>
              <a:pPr/>
              <a:t>12</a:t>
            </a:fld>
            <a:endParaRPr lang="en-US"/>
          </a:p>
        </p:txBody>
      </p:sp>
      <p:sp>
        <p:nvSpPr>
          <p:cNvPr id="40962" name="Rectangle 2"/>
          <p:cNvSpPr>
            <a:spLocks noRot="1" noChangeArrowheads="1" noTextEdit="1"/>
          </p:cNvSpPr>
          <p:nvPr>
            <p:ph type="sldImg"/>
          </p:nvPr>
        </p:nvSpPr>
        <p:spPr>
          <a:ln/>
        </p:spPr>
      </p:sp>
      <p:sp>
        <p:nvSpPr>
          <p:cNvPr id="40963" name="Notes Placeholder 4"/>
          <p:cNvSpPr>
            <a:spLocks noGrp="1"/>
          </p:cNvSpPr>
          <p:nvPr/>
        </p:nvSpPr>
        <p:spPr bwMode="auto">
          <a:xfrm>
            <a:off x="671513" y="4672013"/>
            <a:ext cx="5365750" cy="4425950"/>
          </a:xfrm>
          <a:prstGeom prst="rect">
            <a:avLst/>
          </a:prstGeom>
          <a:noFill/>
          <a:ln w="9525">
            <a:noFill/>
            <a:miter lim="800000"/>
            <a:headEnd/>
            <a:tailEnd/>
          </a:ln>
        </p:spPr>
        <p:txBody>
          <a:bodyPr/>
          <a:lstStyle/>
          <a:p>
            <a:pPr eaLnBrk="0" hangingPunct="0">
              <a:spcBef>
                <a:spcPct val="30000"/>
              </a:spcBef>
            </a:pPr>
            <a:endParaRPr lang="en-AU"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02063" y="9344025"/>
            <a:ext cx="2906712" cy="492125"/>
          </a:xfrm>
          <a:prstGeom prst="rect">
            <a:avLst/>
          </a:prstGeom>
          <a:noFill/>
          <a:ln w="9525">
            <a:noFill/>
            <a:miter lim="800000"/>
            <a:headEnd/>
            <a:tailEnd/>
          </a:ln>
        </p:spPr>
        <p:txBody>
          <a:bodyPr lIns="91989" tIns="45995" rIns="91989" bIns="45995" anchor="b"/>
          <a:lstStyle/>
          <a:p>
            <a:pPr algn="r" defTabSz="920750"/>
            <a:fld id="{DFABF522-DB30-48B6-865C-A921BAE0E548}" type="slidenum">
              <a:rPr lang="en-AU" sz="1200">
                <a:latin typeface="Times New Roman" pitchFamily="18" charset="0"/>
              </a:rPr>
              <a:pPr algn="r" defTabSz="920750"/>
              <a:t>13</a:t>
            </a:fld>
            <a:endParaRPr lang="en-AU" sz="1200">
              <a:latin typeface="Times New Roman" pitchFamily="18" charset="0"/>
            </a:endParaRPr>
          </a:p>
        </p:txBody>
      </p:sp>
      <p:sp>
        <p:nvSpPr>
          <p:cNvPr id="43010" name="Rectangle 2"/>
          <p:cNvSpPr>
            <a:spLocks noChangeArrowheads="1" noTextEdit="1"/>
          </p:cNvSpPr>
          <p:nvPr>
            <p:ph type="sldImg"/>
          </p:nvPr>
        </p:nvSpPr>
        <p:spPr>
          <a:ln/>
        </p:spPr>
      </p:sp>
      <p:sp>
        <p:nvSpPr>
          <p:cNvPr id="43011" name="Notes Placeholder 4"/>
          <p:cNvSpPr>
            <a:spLocks noGrp="1"/>
          </p:cNvSpPr>
          <p:nvPr/>
        </p:nvSpPr>
        <p:spPr bwMode="auto">
          <a:xfrm>
            <a:off x="671513" y="4672013"/>
            <a:ext cx="5365750" cy="4425950"/>
          </a:xfrm>
          <a:prstGeom prst="rect">
            <a:avLst/>
          </a:prstGeom>
          <a:noFill/>
          <a:ln w="9525">
            <a:noFill/>
            <a:miter lim="800000"/>
            <a:headEnd/>
            <a:tailEnd/>
          </a:ln>
        </p:spPr>
        <p:txBody>
          <a:bodyPr/>
          <a:lstStyle/>
          <a:p>
            <a:pPr eaLnBrk="0" hangingPunct="0">
              <a:spcBef>
                <a:spcPct val="30000"/>
              </a:spcBef>
            </a:pPr>
            <a:endParaRPr lang="en-AU"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noTextEdit="1"/>
          </p:cNvSpPr>
          <p:nvPr>
            <p:ph type="sldImg"/>
          </p:nvPr>
        </p:nvSpPr>
        <p:spPr>
          <a:ln/>
        </p:spPr>
      </p:sp>
      <p:sp>
        <p:nvSpPr>
          <p:cNvPr id="45058" name="Rectangle 3"/>
          <p:cNvSpPr>
            <a:spLocks noGrp="1" noChangeArrowheads="1"/>
          </p:cNvSpPr>
          <p:nvPr>
            <p:ph type="body" idx="1"/>
          </p:nvPr>
        </p:nvSpPr>
        <p:spPr>
          <a:xfrm>
            <a:off x="893763" y="4672013"/>
            <a:ext cx="4921250" cy="4425950"/>
          </a:xfrm>
          <a:noFill/>
          <a:ln/>
        </p:spPr>
        <p:txBody>
          <a:bodyPr/>
          <a:lstStyle/>
          <a:p>
            <a:endParaRPr lang="en-US" smtClean="0">
              <a:latin typeface="Times New Roman" pitchFamily="18"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endParaRPr lang="en-US" smtClean="0">
              <a:solidFill>
                <a:srgbClr val="FF3300"/>
              </a:solidFill>
              <a:latin typeface="Times New Roman" pitchFamily="18"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solidFill>
                <a:srgbClr val="FF3300"/>
              </a:solidFill>
              <a:latin typeface="Times New Roman" pitchFamily="18"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00475" y="9344025"/>
            <a:ext cx="2908300" cy="492125"/>
          </a:xfrm>
          <a:prstGeom prst="rect">
            <a:avLst/>
          </a:prstGeom>
          <a:noFill/>
          <a:ln w="9525">
            <a:noFill/>
            <a:miter lim="800000"/>
            <a:headEnd/>
            <a:tailEnd/>
          </a:ln>
        </p:spPr>
        <p:txBody>
          <a:bodyPr lIns="91281" tIns="45641" rIns="91281" bIns="45641" anchor="b"/>
          <a:lstStyle/>
          <a:p>
            <a:pPr algn="r"/>
            <a:fld id="{5C487690-D2F7-479F-B598-1D7DBFE28872}" type="slidenum">
              <a:rPr lang="en-AU" sz="1200">
                <a:latin typeface="Times New Roman" pitchFamily="18" charset="0"/>
              </a:rPr>
              <a:pPr algn="r"/>
              <a:t>17</a:t>
            </a:fld>
            <a:endParaRPr lang="en-AU" sz="1200">
              <a:latin typeface="Times New Roman" pitchFamily="18" charset="0"/>
            </a:endParaRPr>
          </a:p>
        </p:txBody>
      </p:sp>
      <p:sp>
        <p:nvSpPr>
          <p:cNvPr id="51202" name="Rectangle 2"/>
          <p:cNvSpPr>
            <a:spLocks noChangeArrowheads="1" noTextEdit="1"/>
          </p:cNvSpPr>
          <p:nvPr>
            <p:ph type="sldImg"/>
          </p:nvPr>
        </p:nvSpPr>
        <p:spPr>
          <a:ln/>
        </p:spPr>
      </p:sp>
      <p:sp>
        <p:nvSpPr>
          <p:cNvPr id="51203" name="Rectangle 3"/>
          <p:cNvSpPr>
            <a:spLocks noChangeArrowheads="1"/>
          </p:cNvSpPr>
          <p:nvPr/>
        </p:nvSpPr>
        <p:spPr bwMode="auto">
          <a:xfrm>
            <a:off x="855663" y="4489450"/>
            <a:ext cx="4854575" cy="276225"/>
          </a:xfrm>
          <a:prstGeom prst="rect">
            <a:avLst/>
          </a:prstGeom>
          <a:noFill/>
          <a:ln w="9525">
            <a:noFill/>
            <a:miter lim="800000"/>
            <a:headEnd/>
            <a:tailEnd/>
          </a:ln>
        </p:spPr>
        <p:txBody>
          <a:bodyPr lIns="91008" tIns="45504" rIns="91008" bIns="45504">
            <a:spAutoFit/>
          </a:bodyPr>
          <a:lstStyle/>
          <a:p>
            <a:pPr marL="455613" indent="-455613" defTabSz="911225"/>
            <a:endParaRPr lang="en-US" sz="1200"/>
          </a:p>
        </p:txBody>
      </p:sp>
      <p:sp>
        <p:nvSpPr>
          <p:cNvPr id="51204" name="Rectangle 4"/>
          <p:cNvSpPr>
            <a:spLocks noGrp="1" noChangeArrowheads="1"/>
          </p:cNvSpPr>
          <p:nvPr>
            <p:ph type="body" idx="1"/>
          </p:nvPr>
        </p:nvSpPr>
        <p:spPr>
          <a:noFill/>
          <a:ln/>
        </p:spPr>
        <p:txBody>
          <a:bodyPr/>
          <a:lstStyle/>
          <a:p>
            <a:pPr eaLnBrk="1" hangingPunct="1"/>
            <a:endParaRPr lang="en-US" smtClean="0">
              <a:latin typeface="Times New Roman" pitchFamily="18"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noTextEdit="1"/>
          </p:cNvSpPr>
          <p:nvPr>
            <p:ph type="sldImg"/>
          </p:nvPr>
        </p:nvSpPr>
        <p:spPr>
          <a:ln/>
        </p:spPr>
      </p:sp>
      <p:sp>
        <p:nvSpPr>
          <p:cNvPr id="53250" name="Rectangle 3"/>
          <p:cNvSpPr>
            <a:spLocks noGrp="1" noChangeArrowheads="1"/>
          </p:cNvSpPr>
          <p:nvPr>
            <p:ph type="body" idx="1"/>
          </p:nvPr>
        </p:nvSpPr>
        <p:spPr>
          <a:xfrm>
            <a:off x="893763" y="4672013"/>
            <a:ext cx="4921250" cy="4425950"/>
          </a:xfrm>
          <a:noFill/>
          <a:ln/>
        </p:spPr>
        <p:txBody>
          <a:bodyPr/>
          <a:lstStyle/>
          <a:p>
            <a:r>
              <a:rPr lang="en-US" smtClean="0">
                <a:latin typeface="Times New Roman" pitchFamily="18" charset="0"/>
                <a:ea typeface="ＭＳ Ｐゴシック" charset="-128"/>
              </a:rPr>
              <a:t>Corrections Long Term Management Strategy</a:t>
            </a:r>
          </a:p>
          <a:p>
            <a:endParaRPr lang="en-US" smtClean="0">
              <a:latin typeface="Times New Roman" pitchFamily="18" charset="0"/>
              <a:ea typeface="ＭＳ Ｐゴシック" charset="-128"/>
            </a:endParaRPr>
          </a:p>
          <a:p>
            <a:endParaRPr lang="en-US" smtClean="0">
              <a:latin typeface="Times New Roman" pitchFamily="18" charset="0"/>
              <a:ea typeface="ＭＳ Ｐゴシック" charset="-128"/>
            </a:endParaRPr>
          </a:p>
          <a:p>
            <a:r>
              <a:rPr lang="en-AU" smtClean="0">
                <a:latin typeface="Times New Roman" pitchFamily="18" charset="0"/>
                <a:ea typeface="ＭＳ Ｐゴシック" charset="-128"/>
              </a:rPr>
              <a:t>In 2001, was tasked with developing a statewide offender rehabilitation framework.</a:t>
            </a:r>
          </a:p>
          <a:p>
            <a:endParaRPr lang="en-AU" smtClean="0">
              <a:latin typeface="Times New Roman" pitchFamily="18" charset="0"/>
              <a:ea typeface="ＭＳ Ｐゴシック" charset="-128"/>
            </a:endParaRPr>
          </a:p>
          <a:p>
            <a:endParaRPr lang="en-US" smtClean="0">
              <a:latin typeface="Times New Roman" pitchFamily="18"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noTextEdit="1"/>
          </p:cNvSpPr>
          <p:nvPr>
            <p:ph type="sldImg"/>
          </p:nvPr>
        </p:nvSpPr>
        <p:spPr>
          <a:xfrm>
            <a:off x="895350" y="736600"/>
            <a:ext cx="4918075" cy="3689350"/>
          </a:xfrm>
          <a:ln/>
        </p:spPr>
      </p:sp>
      <p:sp>
        <p:nvSpPr>
          <p:cNvPr id="55298" name="Rectangle 3"/>
          <p:cNvSpPr>
            <a:spLocks noGrp="1" noChangeArrowheads="1"/>
          </p:cNvSpPr>
          <p:nvPr>
            <p:ph type="body" idx="1"/>
          </p:nvPr>
        </p:nvSpPr>
        <p:spPr>
          <a:noFill/>
          <a:ln/>
        </p:spPr>
        <p:txBody>
          <a:bodyPr/>
          <a:lstStyle/>
          <a:p>
            <a:pPr marL="225425" indent="-225425"/>
            <a:r>
              <a:rPr lang="en-AU" smtClean="0">
                <a:latin typeface="Times New Roman" pitchFamily="18" charset="0"/>
                <a:ea typeface="ＭＳ Ｐゴシック" charset="-128"/>
              </a:rPr>
              <a:t>An organisational cultural change strategy relies on the staff.</a:t>
            </a:r>
          </a:p>
          <a:p>
            <a:pPr marL="225425" indent="-225425"/>
            <a:endParaRPr lang="en-AU" smtClean="0">
              <a:latin typeface="Times New Roman" pitchFamily="18" charset="0"/>
              <a:ea typeface="ＭＳ Ｐゴシック" charset="-128"/>
            </a:endParaRPr>
          </a:p>
          <a:p>
            <a:pPr marL="225425" indent="-225425"/>
            <a:r>
              <a:rPr lang="en-AU" smtClean="0">
                <a:latin typeface="Times New Roman" pitchFamily="18" charset="0"/>
                <a:ea typeface="ＭＳ Ｐゴシック" charset="-128"/>
              </a:rPr>
              <a:t>Underpinning the reducing reoffending framework and the offender</a:t>
            </a:r>
          </a:p>
          <a:p>
            <a:pPr marL="225425" indent="-225425"/>
            <a:r>
              <a:rPr lang="en-AU" smtClean="0">
                <a:latin typeface="Times New Roman" pitchFamily="18" charset="0"/>
                <a:ea typeface="ＭＳ Ｐゴシック" charset="-128"/>
              </a:rPr>
              <a:t>management system was the risk-need model, good lives model and</a:t>
            </a:r>
          </a:p>
          <a:p>
            <a:pPr marL="225425" indent="-225425"/>
            <a:r>
              <a:rPr lang="en-AU" smtClean="0">
                <a:latin typeface="Times New Roman" pitchFamily="18" charset="0"/>
                <a:ea typeface="ＭＳ Ｐゴシック" charset="-128"/>
              </a:rPr>
              <a:t>therapeutic jurisprudence and we needed a method to kick start culture change</a:t>
            </a:r>
          </a:p>
          <a:p>
            <a:pPr marL="225425" indent="-225425"/>
            <a:r>
              <a:rPr lang="en-AU" smtClean="0">
                <a:latin typeface="Times New Roman" pitchFamily="18" charset="0"/>
                <a:ea typeface="ＭＳ Ｐゴシック" charset="-128"/>
              </a:rPr>
              <a:t>in Corrections Victoria toward rehabilitation.</a:t>
            </a:r>
          </a:p>
          <a:p>
            <a:pPr marL="225425" indent="-225425"/>
            <a:endParaRPr lang="en-AU" smtClean="0">
              <a:latin typeface="Times New Roman" pitchFamily="18" charset="0"/>
              <a:ea typeface="ＭＳ Ｐゴシック" charset="-128"/>
            </a:endParaRPr>
          </a:p>
          <a:p>
            <a:pPr marL="225425" indent="-225425"/>
            <a:r>
              <a:rPr lang="en-AU" smtClean="0">
                <a:latin typeface="Times New Roman" pitchFamily="18" charset="0"/>
                <a:ea typeface="ＭＳ Ｐゴシック" charset="-128"/>
              </a:rPr>
              <a:t>The stages of change model is </a:t>
            </a:r>
            <a:r>
              <a:rPr lang="en-US" smtClean="0">
                <a:latin typeface="Times New Roman" pitchFamily="18" charset="0"/>
                <a:ea typeface="ＭＳ Ｐゴシック" charset="-128"/>
              </a:rPr>
              <a:t>a general explanation of how individuals</a:t>
            </a:r>
          </a:p>
          <a:p>
            <a:pPr marL="225425" indent="-225425"/>
            <a:r>
              <a:rPr lang="en-US" smtClean="0">
                <a:latin typeface="Times New Roman" pitchFamily="18" charset="0"/>
                <a:ea typeface="ＭＳ Ｐゴシック" charset="-128"/>
              </a:rPr>
              <a:t>change health-related behavior</a:t>
            </a:r>
            <a:r>
              <a:rPr lang="en-AU" smtClean="0">
                <a:latin typeface="Times New Roman" pitchFamily="18" charset="0"/>
                <a:ea typeface="ＭＳ Ｐゴシック" charset="-128"/>
              </a:rPr>
              <a:t> (which may or may not be applicable to</a:t>
            </a:r>
          </a:p>
          <a:p>
            <a:pPr marL="225425" indent="-225425"/>
            <a:r>
              <a:rPr lang="en-AU" smtClean="0">
                <a:latin typeface="Times New Roman" pitchFamily="18" charset="0"/>
                <a:ea typeface="ＭＳ Ｐゴシック" charset="-128"/>
              </a:rPr>
              <a:t>offending behaviour). (Diclement &amp; Pochaska)</a:t>
            </a:r>
          </a:p>
          <a:p>
            <a:pPr marL="225425" indent="-225425"/>
            <a:endParaRPr lang="en-AU" smtClean="0">
              <a:latin typeface="Times New Roman" pitchFamily="18" charset="0"/>
              <a:ea typeface="ＭＳ Ｐゴシック" charset="-128"/>
            </a:endParaRPr>
          </a:p>
          <a:p>
            <a:pPr marL="225425" indent="-225425"/>
            <a:r>
              <a:rPr lang="en-AU" smtClean="0">
                <a:latin typeface="Times New Roman" pitchFamily="18" charset="0"/>
                <a:ea typeface="ＭＳ Ｐゴシック" charset="-128"/>
              </a:rPr>
              <a:t>We designed 3 stages for staff based on the Stages of Change model:</a:t>
            </a:r>
          </a:p>
          <a:p>
            <a:pPr marL="225425" indent="-225425">
              <a:buFontTx/>
              <a:buAutoNum type="arabicPeriod"/>
            </a:pPr>
            <a:r>
              <a:rPr lang="en-AU" smtClean="0">
                <a:latin typeface="Times New Roman" pitchFamily="18" charset="0"/>
                <a:ea typeface="ＭＳ Ｐゴシック" charset="-128"/>
              </a:rPr>
              <a:t>Setting the scene for change through learning strategies (the will)</a:t>
            </a:r>
          </a:p>
          <a:p>
            <a:pPr marL="225425" indent="-225425">
              <a:buFontTx/>
              <a:buAutoNum type="arabicPeriod"/>
            </a:pPr>
            <a:r>
              <a:rPr lang="en-AU" smtClean="0">
                <a:latin typeface="Times New Roman" pitchFamily="18" charset="0"/>
                <a:ea typeface="ＭＳ Ｐゴシック" charset="-128"/>
              </a:rPr>
              <a:t>Providing staff skills to engage offenders in change (the way) </a:t>
            </a:r>
          </a:p>
          <a:p>
            <a:pPr marL="225425" indent="-225425">
              <a:buFontTx/>
              <a:buAutoNum type="arabicPeriod"/>
            </a:pPr>
            <a:r>
              <a:rPr lang="en-AU" smtClean="0">
                <a:latin typeface="Times New Roman" pitchFamily="18" charset="0"/>
                <a:ea typeface="ＭＳ Ｐゴシック" charset="-128"/>
              </a:rPr>
              <a:t>Maintaining organisational change through ongoing coaching and mentoring.</a:t>
            </a:r>
          </a:p>
          <a:p>
            <a:pPr marL="225425" indent="-225425"/>
            <a:endParaRPr lang="en-AU" smtClean="0">
              <a:latin typeface="Times New Roman" pitchFamily="18"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pPr marL="381000" indent="-190500"/>
            <a:r>
              <a:rPr lang="en-AU" sz="1000" smtClean="0">
                <a:latin typeface="Times New Roman" pitchFamily="18" charset="0"/>
                <a:ea typeface="ＭＳ Ｐゴシック" charset="-128"/>
                <a:cs typeface="Arial" pitchFamily="34" charset="0"/>
              </a:rPr>
              <a:t>3 steps to culture change using Stages of Change:</a:t>
            </a:r>
          </a:p>
          <a:p>
            <a:pPr marL="381000" indent="-190500"/>
            <a:endParaRPr lang="en-AU" sz="1000" smtClean="0">
              <a:latin typeface="Times New Roman" pitchFamily="18" charset="0"/>
              <a:ea typeface="ＭＳ Ｐゴシック" charset="-128"/>
              <a:cs typeface="Arial" pitchFamily="34" charset="0"/>
            </a:endParaRPr>
          </a:p>
          <a:p>
            <a:pPr marL="381000" indent="-190500"/>
            <a:r>
              <a:rPr lang="en-AU" sz="1000" u="sng" smtClean="0">
                <a:latin typeface="Times New Roman" pitchFamily="18" charset="0"/>
                <a:ea typeface="ＭＳ Ｐゴシック" charset="-128"/>
                <a:cs typeface="Arial" pitchFamily="34" charset="0"/>
              </a:rPr>
              <a:t>Step 1: Values and Attitudes</a:t>
            </a:r>
          </a:p>
          <a:p>
            <a:pPr marL="381000" indent="-190500"/>
            <a:r>
              <a:rPr lang="en-AU" sz="1000" smtClean="0">
                <a:latin typeface="Times New Roman" pitchFamily="18" charset="0"/>
                <a:ea typeface="ＭＳ Ｐゴシック" charset="-128"/>
                <a:cs typeface="Times New Roman" pitchFamily="18" charset="0"/>
              </a:rPr>
              <a:t>Like it or not, staff bring their personal values and attitudes about offenders to the</a:t>
            </a:r>
          </a:p>
          <a:p>
            <a:pPr marL="381000" indent="-190500"/>
            <a:r>
              <a:rPr lang="en-AU" sz="1000" smtClean="0">
                <a:latin typeface="Times New Roman" pitchFamily="18" charset="0"/>
                <a:ea typeface="ＭＳ Ｐゴシック" charset="-128"/>
                <a:cs typeface="Times New Roman" pitchFamily="18" charset="0"/>
              </a:rPr>
              <a:t>workplace.</a:t>
            </a:r>
          </a:p>
          <a:p>
            <a:pPr marL="381000" indent="-190500"/>
            <a:r>
              <a:rPr lang="en-AU" sz="1000" smtClean="0">
                <a:latin typeface="Times New Roman" pitchFamily="18" charset="0"/>
                <a:ea typeface="ＭＳ Ｐゴシック" charset="-128"/>
                <a:cs typeface="Times New Roman" pitchFamily="18" charset="0"/>
              </a:rPr>
              <a:t>"Setting the Scene" involved consciousness-raising about "what works" in offender</a:t>
            </a:r>
          </a:p>
          <a:p>
            <a:pPr marL="381000" indent="-190500"/>
            <a:r>
              <a:rPr lang="en-AU" sz="1000" smtClean="0">
                <a:latin typeface="Times New Roman" pitchFamily="18" charset="0"/>
                <a:ea typeface="ＭＳ Ｐゴシック" charset="-128"/>
                <a:cs typeface="Times New Roman" pitchFamily="18" charset="0"/>
              </a:rPr>
              <a:t>rehabilitation and tipping the argument toward rehabilitation rather than punishment.</a:t>
            </a:r>
          </a:p>
          <a:p>
            <a:pPr marL="381000" indent="-190500"/>
            <a:r>
              <a:rPr lang="en-AU" sz="1000" smtClean="0">
                <a:latin typeface="Times New Roman" pitchFamily="18" charset="0"/>
                <a:ea typeface="ＭＳ Ｐゴシック" charset="-128"/>
                <a:cs typeface="Times New Roman" pitchFamily="18" charset="0"/>
              </a:rPr>
              <a:t>The aim was to create a belief that rehabilitation can work, offenders can change, and a</a:t>
            </a:r>
          </a:p>
          <a:p>
            <a:pPr marL="381000" indent="-190500"/>
            <a:r>
              <a:rPr lang="en-AU" sz="1000" smtClean="0">
                <a:latin typeface="Times New Roman" pitchFamily="18" charset="0"/>
                <a:ea typeface="ＭＳ Ｐゴシック" charset="-128"/>
                <a:cs typeface="Times New Roman" pitchFamily="18" charset="0"/>
              </a:rPr>
              <a:t>change in the style of offender management assists.</a:t>
            </a:r>
          </a:p>
          <a:p>
            <a:pPr marL="381000" indent="-190500"/>
            <a:endParaRPr lang="en-AU" sz="1000" u="sng" smtClean="0">
              <a:latin typeface="Times New Roman" pitchFamily="18" charset="0"/>
              <a:ea typeface="ＭＳ Ｐゴシック" charset="-128"/>
              <a:cs typeface="Arial" pitchFamily="34" charset="0"/>
            </a:endParaRPr>
          </a:p>
          <a:p>
            <a:pPr marL="381000" indent="-190500"/>
            <a:r>
              <a:rPr lang="en-AU" sz="1000" u="sng" smtClean="0">
                <a:latin typeface="Times New Roman" pitchFamily="18" charset="0"/>
                <a:ea typeface="ＭＳ Ｐゴシック" charset="-128"/>
                <a:cs typeface="Arial" pitchFamily="34" charset="0"/>
              </a:rPr>
              <a:t>Step 2: Skills Training</a:t>
            </a:r>
          </a:p>
          <a:p>
            <a:pPr marL="381000" indent="-190500"/>
            <a:r>
              <a:rPr lang="en-AU" sz="1000" smtClean="0">
                <a:latin typeface="Times New Roman" pitchFamily="18" charset="0"/>
                <a:ea typeface="ＭＳ Ｐゴシック" charset="-128"/>
                <a:cs typeface="Arial" pitchFamily="34" charset="0"/>
              </a:rPr>
              <a:t>Provided competency-based training in motivational interviewing techniques to staff so </a:t>
            </a:r>
          </a:p>
          <a:p>
            <a:pPr marL="381000" indent="-190500"/>
            <a:r>
              <a:rPr lang="en-AU" sz="1000" smtClean="0">
                <a:latin typeface="Times New Roman" pitchFamily="18" charset="0"/>
                <a:ea typeface="ＭＳ Ｐゴシック" charset="-128"/>
                <a:cs typeface="Arial" pitchFamily="34" charset="0"/>
              </a:rPr>
              <a:t>they could case manage offenders with dignity and respect.  </a:t>
            </a:r>
          </a:p>
          <a:p>
            <a:pPr marL="381000" indent="-190500"/>
            <a:r>
              <a:rPr lang="en-AU" sz="1000" smtClean="0">
                <a:latin typeface="Times New Roman" pitchFamily="18" charset="0"/>
                <a:ea typeface="ＭＳ Ｐゴシック" charset="-128"/>
                <a:cs typeface="Arial" pitchFamily="34" charset="0"/>
              </a:rPr>
              <a:t>For frontline staff to apply as "motivational microbursts" in their day-to-day interactions </a:t>
            </a:r>
          </a:p>
          <a:p>
            <a:pPr marL="381000" indent="-190500"/>
            <a:r>
              <a:rPr lang="en-AU" sz="1000" smtClean="0">
                <a:latin typeface="Times New Roman" pitchFamily="18" charset="0"/>
                <a:ea typeface="ＭＳ Ｐゴシック" charset="-128"/>
                <a:cs typeface="Arial" pitchFamily="34" charset="0"/>
              </a:rPr>
              <a:t>with offenders whenever a teachable moment arises.  </a:t>
            </a:r>
          </a:p>
          <a:p>
            <a:pPr marL="381000" indent="-190500"/>
            <a:endParaRPr lang="en-AU" sz="1000" smtClean="0">
              <a:latin typeface="Times New Roman" pitchFamily="18" charset="0"/>
              <a:ea typeface="ＭＳ Ｐゴシック" charset="-128"/>
              <a:cs typeface="Arial" pitchFamily="34" charset="0"/>
            </a:endParaRPr>
          </a:p>
          <a:p>
            <a:pPr marL="381000" indent="-190500"/>
            <a:r>
              <a:rPr lang="en-AU" sz="1000" u="sng" smtClean="0">
                <a:latin typeface="Times New Roman" pitchFamily="18" charset="0"/>
                <a:ea typeface="ＭＳ Ｐゴシック" charset="-128"/>
                <a:cs typeface="Arial" pitchFamily="34" charset="0"/>
              </a:rPr>
              <a:t>Step 3: Coaching and mentoring – Case Management System</a:t>
            </a:r>
          </a:p>
          <a:p>
            <a:pPr marL="381000" indent="-190500"/>
            <a:r>
              <a:rPr lang="en-AU" sz="1000" smtClean="0">
                <a:latin typeface="Times New Roman" pitchFamily="18" charset="0"/>
                <a:ea typeface="ＭＳ Ｐゴシック" charset="-128"/>
                <a:cs typeface="Arial" pitchFamily="34" charset="0"/>
              </a:rPr>
              <a:t>Senior staff to coach junior staff and an organisational culture of support.</a:t>
            </a:r>
          </a:p>
          <a:p>
            <a:pPr marL="381000" indent="-190500"/>
            <a:r>
              <a:rPr lang="en-AU" sz="1000" smtClean="0">
                <a:latin typeface="Times New Roman" pitchFamily="18" charset="0"/>
                <a:ea typeface="ＭＳ Ｐゴシック" charset="-128"/>
                <a:cs typeface="Arial" pitchFamily="34" charset="0"/>
              </a:rPr>
              <a:t>That was initially a pilot as prisons weren</a:t>
            </a:r>
            <a:r>
              <a:rPr lang="ja-JP" altLang="en-AU" sz="1000" smtClean="0">
                <a:latin typeface="Times New Roman" pitchFamily="18" charset="0"/>
                <a:ea typeface="ＭＳ Ｐゴシック" charset="-128"/>
                <a:cs typeface="Arial" pitchFamily="34" charset="0"/>
              </a:rPr>
              <a:t>’</a:t>
            </a:r>
            <a:r>
              <a:rPr lang="en-AU" altLang="ja-JP" sz="1000" smtClean="0">
                <a:latin typeface="Times New Roman" pitchFamily="18" charset="0"/>
                <a:ea typeface="ＭＳ Ｐゴシック" charset="-128"/>
                <a:cs typeface="Arial" pitchFamily="34" charset="0"/>
              </a:rPr>
              <a:t>t convinced, but it has since continued.</a:t>
            </a:r>
          </a:p>
          <a:p>
            <a:pPr marL="381000" indent="-190500"/>
            <a:r>
              <a:rPr lang="en-AU" sz="1000" smtClean="0">
                <a:latin typeface="Times New Roman" pitchFamily="18" charset="0"/>
                <a:ea typeface="ＭＳ Ｐゴシック" charset="-128"/>
                <a:cs typeface="Arial" pitchFamily="34" charset="0"/>
              </a:rPr>
              <a:t>* The case management system is the engine room for change which is why we knew </a:t>
            </a:r>
          </a:p>
          <a:p>
            <a:pPr marL="381000" indent="-190500"/>
            <a:r>
              <a:rPr lang="en-AU" sz="1000" smtClean="0">
                <a:latin typeface="Times New Roman" pitchFamily="18" charset="0"/>
                <a:ea typeface="ＭＳ Ｐゴシック" charset="-128"/>
                <a:cs typeface="Arial" pitchFamily="34" charset="0"/>
              </a:rPr>
              <a:t>we would have to rejig it in Corrections Victoria before we rolled out rehabilitation </a:t>
            </a:r>
          </a:p>
          <a:p>
            <a:pPr marL="381000" indent="-190500"/>
            <a:r>
              <a:rPr lang="en-AU" sz="1000" smtClean="0">
                <a:latin typeface="Times New Roman" pitchFamily="18" charset="0"/>
                <a:ea typeface="ＭＳ Ｐゴシック" charset="-128"/>
                <a:cs typeface="Arial" pitchFamily="34" charset="0"/>
              </a:rPr>
              <a:t>programs.</a:t>
            </a:r>
          </a:p>
          <a:p>
            <a:pPr marL="381000" indent="-190500"/>
            <a:endParaRPr lang="en-AU" sz="1000" smtClean="0">
              <a:latin typeface="Times New Roman" pitchFamily="18" charset="0"/>
              <a:ea typeface="ＭＳ Ｐゴシック" charset="-128"/>
              <a:cs typeface="Arial" pitchFamily="34" charset="0"/>
            </a:endParaRPr>
          </a:p>
          <a:p>
            <a:pPr marL="381000" indent="-190500"/>
            <a:endParaRPr lang="en-AU" sz="1000" smtClean="0">
              <a:latin typeface="Times New Roman" pitchFamily="18" charset="0"/>
              <a:ea typeface="ＭＳ Ｐゴシック" charset="-128"/>
              <a:cs typeface="Arial" pitchFamily="34" charset="0"/>
            </a:endParaRPr>
          </a:p>
          <a:p>
            <a:pPr marL="381000" indent="-190500"/>
            <a:endParaRPr lang="en-AU" sz="1000" smtClean="0">
              <a:latin typeface="Times New Roman" pitchFamily="18" charset="0"/>
              <a:ea typeface="ＭＳ Ｐゴシック" charset="-128"/>
              <a:cs typeface="Arial" pitchFamily="34" charset="0"/>
            </a:endParaRPr>
          </a:p>
          <a:p>
            <a:pPr marL="381000" indent="-190500"/>
            <a:endParaRPr lang="en-AU" sz="1000" smtClean="0">
              <a:latin typeface="Times New Roman" pitchFamily="18" charset="0"/>
              <a:ea typeface="ＭＳ Ｐゴシック" charset="-128"/>
            </a:endParaRPr>
          </a:p>
          <a:p>
            <a:pPr marL="381000" indent="-190500"/>
            <a:endParaRPr lang="en-AU" sz="1000" smtClean="0">
              <a:latin typeface="Times New Roman" pitchFamily="18"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800475" y="9342438"/>
            <a:ext cx="2906713" cy="492125"/>
          </a:xfrm>
          <a:prstGeom prst="rect">
            <a:avLst/>
          </a:prstGeom>
          <a:noFill/>
          <a:ln w="9525">
            <a:noFill/>
            <a:miter lim="800000"/>
            <a:headEnd/>
            <a:tailEnd/>
          </a:ln>
        </p:spPr>
        <p:txBody>
          <a:bodyPr anchor="b"/>
          <a:lstStyle/>
          <a:p>
            <a:pPr algn="r"/>
            <a:fld id="{4AF22F47-F9FE-4B85-921A-725FD1FAFCDA}" type="slidenum">
              <a:rPr lang="en-US" sz="1200"/>
              <a:pPr algn="r"/>
              <a:t>2</a:t>
            </a:fld>
            <a:endParaRPr lang="en-US" sz="1200"/>
          </a:p>
        </p:txBody>
      </p:sp>
      <p:sp>
        <p:nvSpPr>
          <p:cNvPr id="21506" name="Rectangle 2"/>
          <p:cNvSpPr>
            <a:spLocks noRot="1" noChangeArrowheads="1" noTextEdit="1"/>
          </p:cNvSpPr>
          <p:nvPr>
            <p:ph type="sldImg"/>
          </p:nvPr>
        </p:nvSpPr>
        <p:spPr>
          <a:ln/>
        </p:spPr>
      </p:sp>
      <p:sp>
        <p:nvSpPr>
          <p:cNvPr id="21507" name="Notes Placeholder 4"/>
          <p:cNvSpPr>
            <a:spLocks noGrp="1"/>
          </p:cNvSpPr>
          <p:nvPr/>
        </p:nvSpPr>
        <p:spPr bwMode="auto">
          <a:xfrm>
            <a:off x="671513" y="4672013"/>
            <a:ext cx="5365750" cy="4425950"/>
          </a:xfrm>
          <a:prstGeom prst="rect">
            <a:avLst/>
          </a:prstGeom>
          <a:noFill/>
          <a:ln w="9525">
            <a:noFill/>
            <a:miter lim="800000"/>
            <a:headEnd/>
            <a:tailEnd/>
          </a:ln>
        </p:spPr>
        <p:txBody>
          <a:bodyPr/>
          <a:lstStyle/>
          <a:p>
            <a:pPr eaLnBrk="0" hangingPunct="0">
              <a:spcBef>
                <a:spcPct val="30000"/>
              </a:spcBef>
            </a:pPr>
            <a:endParaRPr lang="en-AU"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800475" y="9344025"/>
            <a:ext cx="2908300" cy="492125"/>
          </a:xfrm>
          <a:prstGeom prst="rect">
            <a:avLst/>
          </a:prstGeom>
          <a:noFill/>
          <a:ln w="9525">
            <a:noFill/>
            <a:miter lim="800000"/>
            <a:headEnd/>
            <a:tailEnd/>
          </a:ln>
        </p:spPr>
        <p:txBody>
          <a:bodyPr lIns="91281" tIns="45641" rIns="91281" bIns="45641" anchor="b"/>
          <a:lstStyle/>
          <a:p>
            <a:pPr algn="r"/>
            <a:fld id="{2463BB8E-571D-4F2F-A924-022A0CF96377}" type="slidenum">
              <a:rPr lang="en-AU" sz="1200">
                <a:latin typeface="Times New Roman" pitchFamily="18" charset="0"/>
              </a:rPr>
              <a:pPr algn="r"/>
              <a:t>21</a:t>
            </a:fld>
            <a:endParaRPr lang="en-AU" sz="1200">
              <a:latin typeface="Times New Roman" pitchFamily="18" charset="0"/>
            </a:endParaRPr>
          </a:p>
        </p:txBody>
      </p:sp>
      <p:sp>
        <p:nvSpPr>
          <p:cNvPr id="59394" name="Rectangle 2"/>
          <p:cNvSpPr>
            <a:spLocks noChangeArrowheads="1" noTextEdit="1"/>
          </p:cNvSpPr>
          <p:nvPr>
            <p:ph type="sldImg"/>
          </p:nvPr>
        </p:nvSpPr>
        <p:spPr>
          <a:ln/>
        </p:spPr>
      </p:sp>
      <p:sp>
        <p:nvSpPr>
          <p:cNvPr id="59395" name="Rectangle 3"/>
          <p:cNvSpPr>
            <a:spLocks noChangeArrowheads="1"/>
          </p:cNvSpPr>
          <p:nvPr/>
        </p:nvSpPr>
        <p:spPr bwMode="auto">
          <a:xfrm>
            <a:off x="855663" y="4489450"/>
            <a:ext cx="4854575" cy="276225"/>
          </a:xfrm>
          <a:prstGeom prst="rect">
            <a:avLst/>
          </a:prstGeom>
          <a:noFill/>
          <a:ln w="9525">
            <a:noFill/>
            <a:miter lim="800000"/>
            <a:headEnd/>
            <a:tailEnd/>
          </a:ln>
        </p:spPr>
        <p:txBody>
          <a:bodyPr lIns="91008" tIns="45504" rIns="91008" bIns="45504">
            <a:spAutoFit/>
          </a:bodyPr>
          <a:lstStyle/>
          <a:p>
            <a:pPr marL="455613" indent="-455613" defTabSz="911225"/>
            <a:endParaRPr lang="en-US" sz="1200"/>
          </a:p>
        </p:txBody>
      </p:sp>
      <p:sp>
        <p:nvSpPr>
          <p:cNvPr id="59396" name="Rectangle 4"/>
          <p:cNvSpPr>
            <a:spLocks noGrp="1" noChangeArrowheads="1"/>
          </p:cNvSpPr>
          <p:nvPr>
            <p:ph type="body" idx="1"/>
          </p:nvPr>
        </p:nvSpPr>
        <p:spPr>
          <a:noFill/>
          <a:ln/>
        </p:spPr>
        <p:txBody>
          <a:bodyPr/>
          <a:lstStyle/>
          <a:p>
            <a:pPr eaLnBrk="1" hangingPunct="1"/>
            <a:endParaRPr lang="en-US" smtClean="0">
              <a:latin typeface="Times New Roman" pitchFamily="18" charset="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3800475" y="9344025"/>
            <a:ext cx="2908300" cy="492125"/>
          </a:xfrm>
          <a:prstGeom prst="rect">
            <a:avLst/>
          </a:prstGeom>
          <a:noFill/>
          <a:ln w="9525">
            <a:noFill/>
            <a:miter lim="800000"/>
            <a:headEnd/>
            <a:tailEnd/>
          </a:ln>
        </p:spPr>
        <p:txBody>
          <a:bodyPr lIns="90985" tIns="45493" rIns="90985" bIns="45493" anchor="b"/>
          <a:lstStyle/>
          <a:p>
            <a:pPr algn="r" defTabSz="911225"/>
            <a:fld id="{CD16EBC7-C8C4-4FDA-ADFC-7B1E878DFC28}" type="slidenum">
              <a:rPr lang="en-AU" sz="1200">
                <a:latin typeface="Times New Roman" pitchFamily="18" charset="0"/>
              </a:rPr>
              <a:pPr algn="r" defTabSz="911225"/>
              <a:t>22</a:t>
            </a:fld>
            <a:endParaRPr lang="en-AU" sz="1200">
              <a:latin typeface="Times New Roman" pitchFamily="18" charset="0"/>
            </a:endParaRPr>
          </a:p>
        </p:txBody>
      </p:sp>
      <p:sp>
        <p:nvSpPr>
          <p:cNvPr id="61442" name="Rectangle 2"/>
          <p:cNvSpPr>
            <a:spLocks noChangeArrowheads="1" noTextEdit="1"/>
          </p:cNvSpPr>
          <p:nvPr>
            <p:ph type="sldImg"/>
          </p:nvPr>
        </p:nvSpPr>
        <p:spPr>
          <a:xfrm>
            <a:off x="895350" y="736600"/>
            <a:ext cx="4918075" cy="3689350"/>
          </a:xfrm>
          <a:ln/>
        </p:spPr>
      </p:sp>
      <p:sp>
        <p:nvSpPr>
          <p:cNvPr id="61443" name="Rectangle 3"/>
          <p:cNvSpPr>
            <a:spLocks noGrp="1" noChangeArrowheads="1"/>
          </p:cNvSpPr>
          <p:nvPr>
            <p:ph type="body" idx="1"/>
          </p:nvPr>
        </p:nvSpPr>
        <p:spPr>
          <a:xfrm>
            <a:off x="936625" y="4632325"/>
            <a:ext cx="4922838" cy="4427538"/>
          </a:xfrm>
          <a:noFill/>
          <a:ln/>
        </p:spPr>
        <p:txBody>
          <a:bodyPr/>
          <a:lstStyle/>
          <a:p>
            <a:pPr eaLnBrk="1" hangingPunct="1"/>
            <a:endParaRPr lang="en-US" sz="1400" smtClean="0">
              <a:latin typeface="Times New Roman" pitchFamily="18"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noTextEdit="1"/>
          </p:cNvSpPr>
          <p:nvPr>
            <p:ph type="sldImg"/>
          </p:nvPr>
        </p:nvSpPr>
        <p:spPr>
          <a:ln/>
        </p:spPr>
      </p:sp>
      <p:sp>
        <p:nvSpPr>
          <p:cNvPr id="63490" name="Rectangle 3"/>
          <p:cNvSpPr>
            <a:spLocks noGrp="1" noChangeArrowheads="1"/>
          </p:cNvSpPr>
          <p:nvPr>
            <p:ph type="body" idx="1"/>
          </p:nvPr>
        </p:nvSpPr>
        <p:spPr>
          <a:xfrm>
            <a:off x="928688" y="4632325"/>
            <a:ext cx="4921250" cy="4425950"/>
          </a:xfrm>
          <a:noFill/>
          <a:ln/>
        </p:spPr>
        <p:txBody>
          <a:bodyPr/>
          <a:lstStyle/>
          <a:p>
            <a:r>
              <a:rPr lang="en-US" smtClean="0">
                <a:latin typeface="Times New Roman" pitchFamily="18" charset="0"/>
                <a:ea typeface="ＭＳ Ｐゴシック" charset="-128"/>
              </a:rPr>
              <a:t>The program is designed for repeat drug-related male offenders who commit crime to support drug dependence.</a:t>
            </a:r>
          </a:p>
          <a:p>
            <a:r>
              <a:rPr lang="en-US" smtClean="0">
                <a:latin typeface="Times New Roman" pitchFamily="18" charset="0"/>
                <a:ea typeface="ＭＳ Ｐゴシック" charset="-128"/>
              </a:rPr>
              <a:t>Stage 1- secure detention for about 8 months</a:t>
            </a:r>
          </a:p>
          <a:p>
            <a:r>
              <a:rPr lang="en-US" smtClean="0">
                <a:latin typeface="Times New Roman" pitchFamily="18" charset="0"/>
                <a:ea typeface="ＭＳ Ｐゴシック" charset="-128"/>
              </a:rPr>
              <a:t>Stage 2- semi-secure detention for at least 6 months</a:t>
            </a:r>
          </a:p>
          <a:p>
            <a:r>
              <a:rPr lang="en-US" smtClean="0">
                <a:latin typeface="Times New Roman" pitchFamily="18" charset="0"/>
                <a:ea typeface="ＭＳ Ｐゴシック" charset="-128"/>
              </a:rPr>
              <a:t>Stage 3- community custody until eligible for parole</a:t>
            </a:r>
          </a:p>
        </p:txBody>
      </p:sp>
      <p:sp>
        <p:nvSpPr>
          <p:cNvPr id="413700" name="Rectangle 4"/>
          <p:cNvSpPr>
            <a:spLocks noChangeArrowheads="1"/>
          </p:cNvSpPr>
          <p:nvPr/>
        </p:nvSpPr>
        <p:spPr bwMode="auto">
          <a:xfrm>
            <a:off x="855663" y="4489450"/>
            <a:ext cx="4854575" cy="27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718" tIns="45359" rIns="90718" bIns="45359">
            <a:spAutoFit/>
          </a:bodyPr>
          <a:lstStyle/>
          <a:p>
            <a:pPr marL="454025" indent="-454025" defTabSz="906463">
              <a:defRPr/>
            </a:pPr>
            <a:endParaRPr lang="en-US" sz="120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800475" y="9344025"/>
            <a:ext cx="2908300" cy="492125"/>
          </a:xfrm>
          <a:prstGeom prst="rect">
            <a:avLst/>
          </a:prstGeom>
          <a:noFill/>
          <a:ln w="9525">
            <a:noFill/>
            <a:miter lim="800000"/>
            <a:headEnd/>
            <a:tailEnd/>
          </a:ln>
        </p:spPr>
        <p:txBody>
          <a:bodyPr lIns="90985" tIns="45493" rIns="90985" bIns="45493" anchor="b"/>
          <a:lstStyle/>
          <a:p>
            <a:pPr algn="r" defTabSz="911225"/>
            <a:fld id="{C2B01AB8-4E07-4280-9DC4-B592209844E3}" type="slidenum">
              <a:rPr lang="en-AU" sz="1200">
                <a:latin typeface="Times New Roman" pitchFamily="18" charset="0"/>
              </a:rPr>
              <a:pPr algn="r" defTabSz="911225"/>
              <a:t>24</a:t>
            </a:fld>
            <a:endParaRPr lang="en-AU" sz="1200">
              <a:latin typeface="Times New Roman" pitchFamily="18" charset="0"/>
            </a:endParaRPr>
          </a:p>
        </p:txBody>
      </p:sp>
      <p:sp>
        <p:nvSpPr>
          <p:cNvPr id="65538" name="Rectangle 2"/>
          <p:cNvSpPr>
            <a:spLocks noChangeArrowheads="1" noTextEdit="1"/>
          </p:cNvSpPr>
          <p:nvPr>
            <p:ph type="sldImg"/>
          </p:nvPr>
        </p:nvSpPr>
        <p:spPr>
          <a:xfrm>
            <a:off x="895350" y="736600"/>
            <a:ext cx="4918075" cy="3689350"/>
          </a:xfrm>
          <a:ln/>
        </p:spPr>
      </p:sp>
      <p:sp>
        <p:nvSpPr>
          <p:cNvPr id="65539" name="Rectangle 3"/>
          <p:cNvSpPr>
            <a:spLocks noGrp="1" noChangeArrowheads="1"/>
          </p:cNvSpPr>
          <p:nvPr>
            <p:ph type="body" idx="1"/>
          </p:nvPr>
        </p:nvSpPr>
        <p:spPr>
          <a:xfrm>
            <a:off x="865188" y="4560888"/>
            <a:ext cx="4921250" cy="4427537"/>
          </a:xfrm>
          <a:noFill/>
          <a:ln/>
        </p:spPr>
        <p:txBody>
          <a:bodyPr/>
          <a:lstStyle/>
          <a:p>
            <a:pPr eaLnBrk="1" hangingPunct="1">
              <a:lnSpc>
                <a:spcPct val="90000"/>
              </a:lnSpc>
            </a:pPr>
            <a:endParaRPr lang="en-US" sz="1000" smtClean="0">
              <a:latin typeface="Times New Roman" pitchFamily="18"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noTextEdit="1"/>
          </p:cNvSpPr>
          <p:nvPr>
            <p:ph type="sldImg"/>
          </p:nvPr>
        </p:nvSpPr>
        <p:spPr>
          <a:ln/>
        </p:spPr>
      </p:sp>
      <p:sp>
        <p:nvSpPr>
          <p:cNvPr id="67586" name="Rectangle 3"/>
          <p:cNvSpPr>
            <a:spLocks noGrp="1" noChangeArrowheads="1"/>
          </p:cNvSpPr>
          <p:nvPr>
            <p:ph type="body" idx="1"/>
          </p:nvPr>
        </p:nvSpPr>
        <p:spPr>
          <a:xfrm>
            <a:off x="893763" y="4672013"/>
            <a:ext cx="4921250" cy="4425950"/>
          </a:xfrm>
          <a:noFill/>
          <a:ln/>
        </p:spPr>
        <p:txBody>
          <a:bodyPr/>
          <a:lstStyle/>
          <a:p>
            <a:endParaRPr lang="en-US" smtClean="0">
              <a:latin typeface="Times New Roman" pitchFamily="18" charset="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09638"/>
            <a:fld id="{E86E27F9-6DAD-45CD-B5A2-2811C41102AF}" type="slidenum">
              <a:rPr lang="en-AU">
                <a:latin typeface="Times New Roman" pitchFamily="18" charset="0"/>
              </a:rPr>
              <a:pPr defTabSz="909638"/>
              <a:t>26</a:t>
            </a:fld>
            <a:endParaRPr lang="en-AU">
              <a:latin typeface="Times New Roman" pitchFamily="18" charset="0"/>
            </a:endParaRPr>
          </a:p>
        </p:txBody>
      </p:sp>
      <p:sp>
        <p:nvSpPr>
          <p:cNvPr id="69634" name="Rectangle 2"/>
          <p:cNvSpPr>
            <a:spLocks noChangeArrowheads="1" noTextEdit="1"/>
          </p:cNvSpPr>
          <p:nvPr>
            <p:ph type="sldImg"/>
          </p:nvPr>
        </p:nvSpPr>
        <p:spPr>
          <a:xfrm>
            <a:off x="895350" y="736600"/>
            <a:ext cx="4918075" cy="3689350"/>
          </a:xfrm>
          <a:ln/>
        </p:spPr>
      </p:sp>
      <p:sp>
        <p:nvSpPr>
          <p:cNvPr id="69635" name="Rectangle 3"/>
          <p:cNvSpPr>
            <a:spLocks noChangeArrowheads="1"/>
          </p:cNvSpPr>
          <p:nvPr/>
        </p:nvSpPr>
        <p:spPr bwMode="auto">
          <a:xfrm>
            <a:off x="855663" y="4489450"/>
            <a:ext cx="4854575" cy="276225"/>
          </a:xfrm>
          <a:prstGeom prst="rect">
            <a:avLst/>
          </a:prstGeom>
          <a:noFill/>
          <a:ln w="9525">
            <a:noFill/>
            <a:miter lim="800000"/>
            <a:headEnd/>
            <a:tailEnd/>
          </a:ln>
        </p:spPr>
        <p:txBody>
          <a:bodyPr lIns="90718" tIns="45359" rIns="90718" bIns="45359">
            <a:spAutoFit/>
          </a:bodyPr>
          <a:lstStyle/>
          <a:p>
            <a:pPr marL="452438" indent="-452438"/>
            <a:endParaRPr lang="en-US" sz="1200"/>
          </a:p>
        </p:txBody>
      </p:sp>
      <p:sp>
        <p:nvSpPr>
          <p:cNvPr id="69636" name="Rectangle 4"/>
          <p:cNvSpPr>
            <a:spLocks noGrp="1" noChangeArrowheads="1"/>
          </p:cNvSpPr>
          <p:nvPr>
            <p:ph type="body" idx="1"/>
          </p:nvPr>
        </p:nvSpPr>
        <p:spPr>
          <a:noFill/>
          <a:ln/>
        </p:spPr>
        <p:txBody>
          <a:bodyPr/>
          <a:lstStyle/>
          <a:p>
            <a:pPr eaLnBrk="1" hangingPunct="1"/>
            <a:endParaRPr lang="en-US" smtClean="0">
              <a:latin typeface="Times New Roman" pitchFamily="18" charset="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C96DCFE0-CD6B-4E6F-B2B0-E370980C0D04}" type="slidenum">
              <a:rPr lang="en-US"/>
              <a:pPr/>
              <a:t>27</a:t>
            </a:fld>
            <a:endParaRPr 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a:xfrm>
            <a:off x="892175" y="4672013"/>
            <a:ext cx="4924425" cy="4425950"/>
          </a:xfrm>
          <a:noFill/>
          <a:ln/>
        </p:spPr>
        <p:txBody>
          <a:bodyPr/>
          <a:lstStyle/>
          <a:p>
            <a:pPr eaLnBrk="1" hangingPunct="1"/>
            <a:endParaRPr lang="en-AU" u="sng"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p:txBody>
      </p:sp>
      <p:sp>
        <p:nvSpPr>
          <p:cNvPr id="71684" name="Text Box 4"/>
          <p:cNvSpPr txBox="1">
            <a:spLocks noChangeArrowheads="1"/>
          </p:cNvSpPr>
          <p:nvPr/>
        </p:nvSpPr>
        <p:spPr bwMode="auto">
          <a:xfrm>
            <a:off x="1117600" y="4918075"/>
            <a:ext cx="4845050" cy="328613"/>
          </a:xfrm>
          <a:prstGeom prst="rect">
            <a:avLst/>
          </a:prstGeom>
          <a:noFill/>
          <a:ln w="9525">
            <a:noFill/>
            <a:miter lim="800000"/>
            <a:headEnd/>
            <a:tailEnd/>
          </a:ln>
        </p:spPr>
        <p:txBody>
          <a:bodyPr>
            <a:spAutoFit/>
          </a:bodyPr>
          <a:lstStyle/>
          <a:p>
            <a:pPr>
              <a:spcBef>
                <a:spcPct val="50000"/>
              </a:spcBef>
            </a:pPr>
            <a:endParaRPr lang="en-AU"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7CC296C2-EC4C-40E7-87A1-71D5FDF8D98F}" type="slidenum">
              <a:rPr lang="en-US"/>
              <a:pPr/>
              <a:t>28</a:t>
            </a:fld>
            <a:endParaRPr 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a:xfrm>
            <a:off x="892175" y="4672013"/>
            <a:ext cx="4924425" cy="4425950"/>
          </a:xfrm>
          <a:noFill/>
          <a:ln/>
        </p:spPr>
        <p:txBody>
          <a:bodyPr/>
          <a:lstStyle/>
          <a:p>
            <a:pPr eaLnBrk="1" hangingPunct="1"/>
            <a:endParaRPr lang="en-AU" u="sng"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p:txBody>
      </p:sp>
      <p:sp>
        <p:nvSpPr>
          <p:cNvPr id="73732" name="Text Box 4"/>
          <p:cNvSpPr txBox="1">
            <a:spLocks noChangeArrowheads="1"/>
          </p:cNvSpPr>
          <p:nvPr/>
        </p:nvSpPr>
        <p:spPr bwMode="auto">
          <a:xfrm>
            <a:off x="1117600" y="4918075"/>
            <a:ext cx="4845050" cy="328613"/>
          </a:xfrm>
          <a:prstGeom prst="rect">
            <a:avLst/>
          </a:prstGeom>
          <a:noFill/>
          <a:ln w="9525">
            <a:noFill/>
            <a:miter lim="800000"/>
            <a:headEnd/>
            <a:tailEnd/>
          </a:ln>
        </p:spPr>
        <p:txBody>
          <a:bodyPr>
            <a:spAutoFit/>
          </a:bodyPr>
          <a:lstStyle/>
          <a:p>
            <a:pPr>
              <a:spcBef>
                <a:spcPct val="50000"/>
              </a:spcBef>
            </a:pPr>
            <a:endParaRPr lang="en-AU"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3802063" y="9344025"/>
            <a:ext cx="2906712" cy="492125"/>
          </a:xfrm>
          <a:prstGeom prst="rect">
            <a:avLst/>
          </a:prstGeom>
          <a:noFill/>
          <a:ln w="9525">
            <a:noFill/>
            <a:miter lim="800000"/>
            <a:headEnd/>
            <a:tailEnd/>
          </a:ln>
        </p:spPr>
        <p:txBody>
          <a:bodyPr lIns="91989" tIns="45995" rIns="91989" bIns="45995" anchor="b"/>
          <a:lstStyle/>
          <a:p>
            <a:pPr algn="r" defTabSz="920750"/>
            <a:fld id="{8D2AD4CC-D1D9-4568-AF21-14EB308015F7}" type="slidenum">
              <a:rPr lang="en-AU" sz="1200">
                <a:latin typeface="Times New Roman" pitchFamily="18" charset="0"/>
              </a:rPr>
              <a:pPr algn="r" defTabSz="920750"/>
              <a:t>29</a:t>
            </a:fld>
            <a:endParaRPr lang="en-AU" sz="1200">
              <a:latin typeface="Times New Roman" pitchFamily="18" charset="0"/>
            </a:endParaRPr>
          </a:p>
        </p:txBody>
      </p:sp>
      <p:sp>
        <p:nvSpPr>
          <p:cNvPr id="75778" name="Rectangle 2"/>
          <p:cNvSpPr>
            <a:spLocks noChangeArrowheads="1" noTextEdit="1"/>
          </p:cNvSpPr>
          <p:nvPr>
            <p:ph type="sldImg"/>
          </p:nvPr>
        </p:nvSpPr>
        <p:spPr>
          <a:ln/>
        </p:spPr>
      </p:sp>
      <p:sp>
        <p:nvSpPr>
          <p:cNvPr id="75779" name="Notes Placeholder 4"/>
          <p:cNvSpPr>
            <a:spLocks noGrp="1"/>
          </p:cNvSpPr>
          <p:nvPr/>
        </p:nvSpPr>
        <p:spPr bwMode="auto">
          <a:xfrm>
            <a:off x="671513" y="4672013"/>
            <a:ext cx="5365750" cy="4425950"/>
          </a:xfrm>
          <a:prstGeom prst="rect">
            <a:avLst/>
          </a:prstGeom>
          <a:noFill/>
          <a:ln w="9525">
            <a:noFill/>
            <a:miter lim="800000"/>
            <a:headEnd/>
            <a:tailEnd/>
          </a:ln>
        </p:spPr>
        <p:txBody>
          <a:bodyPr/>
          <a:lstStyle/>
          <a:p>
            <a:pPr eaLnBrk="0" hangingPunct="0">
              <a:spcBef>
                <a:spcPct val="30000"/>
              </a:spcBef>
            </a:pPr>
            <a:endParaRPr lang="en-AU"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02063" y="9344025"/>
            <a:ext cx="2906712" cy="492125"/>
          </a:xfrm>
          <a:prstGeom prst="rect">
            <a:avLst/>
          </a:prstGeom>
          <a:noFill/>
          <a:ln w="9525">
            <a:noFill/>
            <a:miter lim="800000"/>
            <a:headEnd/>
            <a:tailEnd/>
          </a:ln>
        </p:spPr>
        <p:txBody>
          <a:bodyPr lIns="91989" tIns="45995" rIns="91989" bIns="45995" anchor="b"/>
          <a:lstStyle/>
          <a:p>
            <a:pPr algn="r" defTabSz="920750"/>
            <a:fld id="{03146B86-F51C-455F-9E20-69634D6F2742}" type="slidenum">
              <a:rPr lang="en-AU" sz="1200">
                <a:latin typeface="Times New Roman" pitchFamily="18" charset="0"/>
              </a:rPr>
              <a:pPr algn="r" defTabSz="920750"/>
              <a:t>30</a:t>
            </a:fld>
            <a:endParaRPr lang="en-AU" sz="1200">
              <a:latin typeface="Times New Roman" pitchFamily="18" charset="0"/>
            </a:endParaRPr>
          </a:p>
        </p:txBody>
      </p:sp>
      <p:sp>
        <p:nvSpPr>
          <p:cNvPr id="77826" name="Rectangle 2"/>
          <p:cNvSpPr>
            <a:spLocks noChangeArrowheads="1" noTextEdit="1"/>
          </p:cNvSpPr>
          <p:nvPr>
            <p:ph type="sldImg"/>
          </p:nvPr>
        </p:nvSpPr>
        <p:spPr>
          <a:ln/>
        </p:spPr>
      </p:sp>
      <p:sp>
        <p:nvSpPr>
          <p:cNvPr id="77827" name="Notes Placeholder 4"/>
          <p:cNvSpPr>
            <a:spLocks noGrp="1"/>
          </p:cNvSpPr>
          <p:nvPr/>
        </p:nvSpPr>
        <p:spPr bwMode="auto">
          <a:xfrm>
            <a:off x="671513" y="4672013"/>
            <a:ext cx="5365750" cy="4425950"/>
          </a:xfrm>
          <a:prstGeom prst="rect">
            <a:avLst/>
          </a:prstGeom>
          <a:noFill/>
          <a:ln w="9525">
            <a:noFill/>
            <a:miter lim="800000"/>
            <a:headEnd/>
            <a:tailEnd/>
          </a:ln>
        </p:spPr>
        <p:txBody>
          <a:bodyPr/>
          <a:lstStyle/>
          <a:p>
            <a:pPr eaLnBrk="0" hangingPunct="0">
              <a:spcBef>
                <a:spcPct val="30000"/>
              </a:spcBef>
            </a:pPr>
            <a:endParaRPr lang="en-AU"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22B6BFE6-DE07-472B-A440-73D57086EE61}" type="slidenum">
              <a:rPr lang="en-US"/>
              <a:pPr/>
              <a:t>4</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a:xfrm>
            <a:off x="892175" y="4672013"/>
            <a:ext cx="4924425" cy="4425950"/>
          </a:xfrm>
          <a:noFill/>
          <a:ln/>
        </p:spPr>
        <p:txBody>
          <a:bodyPr/>
          <a:lstStyle/>
          <a:p>
            <a:r>
              <a:rPr lang="en-AU" sz="1100" smtClean="0">
                <a:ea typeface="ＭＳ Ｐゴシック" charset="-128"/>
              </a:rPr>
              <a:t>While the PENS Report recommended that </a:t>
            </a:r>
            <a:r>
              <a:rPr lang="en-AU" altLang="en-US" sz="1100" smtClean="0">
                <a:ea typeface="ＭＳ Ｐゴシック" charset="-128"/>
              </a:rPr>
              <a:t>“</a:t>
            </a:r>
            <a:r>
              <a:rPr lang="en-AU" altLang="ja-JP" sz="1100" smtClean="0">
                <a:ea typeface="ＭＳ Ｐゴシック" charset="-128"/>
              </a:rPr>
              <a:t>psychs do not engage in, direct, support, facilitate, or offer training in torture or other cruel, inhuman, or degrading treatment</a:t>
            </a:r>
            <a:r>
              <a:rPr lang="en-AU" altLang="en-US" sz="1100" smtClean="0">
                <a:ea typeface="ＭＳ Ｐゴシック" charset="-128"/>
              </a:rPr>
              <a:t>”</a:t>
            </a:r>
            <a:r>
              <a:rPr lang="en-AU" altLang="ja-JP" sz="1100" smtClean="0">
                <a:ea typeface="ＭＳ Ｐゴシック" charset="-128"/>
              </a:rPr>
              <a:t> (p. 1) and </a:t>
            </a:r>
            <a:r>
              <a:rPr lang="en-AU" altLang="en-US" sz="1100" smtClean="0">
                <a:ea typeface="ＭＳ Ｐゴシック" charset="-128"/>
              </a:rPr>
              <a:t>“</a:t>
            </a:r>
            <a:r>
              <a:rPr lang="en-AU" altLang="ja-JP" sz="1100" smtClean="0">
                <a:ea typeface="ＭＳ Ｐゴシック" charset="-128"/>
              </a:rPr>
              <a:t>psychologists are alert to acts of torture and other cruel, inhuman, or degrading treatment and have an ethical responsibility to report these acts to the appropriate authorities</a:t>
            </a:r>
            <a:r>
              <a:rPr lang="en-AU" altLang="en-US" sz="1100" smtClean="0">
                <a:ea typeface="ＭＳ Ｐゴシック" charset="-128"/>
              </a:rPr>
              <a:t>”</a:t>
            </a:r>
            <a:r>
              <a:rPr lang="en-AU" altLang="ja-JP" sz="1100" smtClean="0">
                <a:ea typeface="ＭＳ Ｐゴシック" charset="-128"/>
              </a:rPr>
              <a:t> (p. 4), the report was ambiguous about the role of psychologists in interrogation, in that it accepted that they may act as consultants and proposed that: …consistent with the APA Ethics Code for psychologists to serve in </a:t>
            </a:r>
            <a:r>
              <a:rPr lang="en-AU" altLang="ja-JP" sz="1100" u="sng" smtClean="0">
                <a:ea typeface="ＭＳ Ｐゴシック" charset="-128"/>
              </a:rPr>
              <a:t>consultative roles </a:t>
            </a:r>
            <a:r>
              <a:rPr lang="en-AU" altLang="ja-JP" sz="1100" smtClean="0">
                <a:ea typeface="ＭＳ Ｐゴシック" charset="-128"/>
              </a:rPr>
              <a:t>to interrogation and information-gathering processes for national security-related purposes, as psychologists have a long-standing tradition of doing in other law enforcement contexts. Acknowledging that engaging in such consultative and advisory roles entails a delicate balance of ethical considerations, the Task Force stated that psychologists are in a unique position to assist in ensuring that these processes are safe and ethical for all participants. (PENS Report, 2005, italics added, p. 1).</a:t>
            </a:r>
          </a:p>
          <a:p>
            <a:endParaRPr lang="en-AU" sz="1100" smtClean="0">
              <a:ea typeface="ＭＳ Ｐゴシック" charset="-128"/>
            </a:endParaRPr>
          </a:p>
          <a:p>
            <a:r>
              <a:rPr lang="en-AU" sz="1100" smtClean="0">
                <a:ea typeface="ＭＳ Ｐゴシック" charset="-128"/>
              </a:rPr>
              <a:t>The argument may be that psychologists engaged in </a:t>
            </a:r>
            <a:r>
              <a:rPr lang="en-AU" sz="1100" u="sng" smtClean="0">
                <a:ea typeface="ＭＳ Ｐゴシック" charset="-128"/>
              </a:rPr>
              <a:t>interrogation</a:t>
            </a:r>
            <a:r>
              <a:rPr lang="en-AU" sz="1100" smtClean="0">
                <a:ea typeface="ＭＳ Ｐゴシック" charset="-128"/>
              </a:rPr>
              <a:t>, not </a:t>
            </a:r>
            <a:r>
              <a:rPr lang="en-AU" sz="1100" u="sng" smtClean="0">
                <a:ea typeface="ＭＳ Ｐゴシック" charset="-128"/>
              </a:rPr>
              <a:t>torture</a:t>
            </a:r>
            <a:r>
              <a:rPr lang="en-AU" sz="1100" smtClean="0">
                <a:ea typeface="ＭＳ Ｐゴシック" charset="-128"/>
              </a:rPr>
              <a:t>, But the APA website in 2008 was compelled to say "The effect of (a) new policy is to prohibit psychologists from any involvement in interrogations or any other operational procedures at detention sites that are in violation of the U.S. Constitution or international law (e.g., the Geneva Conventions and the U.N. Convention Against Torture)," says the letter, from APA President Alan E. Kazdin, PhD. "In such unlawful detention settings, persons are deprived of basic human rights and legal protections, including the right to independent judicial review of their detention</a:t>
            </a:r>
            <a:r>
              <a:rPr lang="en-AU" altLang="en-US" sz="1100" smtClean="0">
                <a:ea typeface="ＭＳ Ｐゴシック" charset="-128"/>
              </a:rPr>
              <a:t>”</a:t>
            </a:r>
            <a:r>
              <a:rPr lang="en-AU" sz="1100" smtClean="0">
                <a:ea typeface="ＭＳ Ｐゴシック" charset="-128"/>
              </a:rPr>
              <a:t> and </a:t>
            </a:r>
            <a:r>
              <a:rPr lang="en-AU" altLang="en-US" sz="1100" smtClean="0">
                <a:ea typeface="ＭＳ Ｐゴシック" charset="-128"/>
              </a:rPr>
              <a:t>“</a:t>
            </a:r>
            <a:r>
              <a:rPr lang="en-AU" sz="1100" smtClean="0">
                <a:ea typeface="ＭＳ Ｐゴシック" charset="-128"/>
              </a:rPr>
              <a:t>in this context, international law is given precedence over domestic law</a:t>
            </a:r>
            <a:r>
              <a:rPr lang="en-AU" altLang="en-US" sz="1100" smtClean="0">
                <a:ea typeface="ＭＳ Ｐゴシック" charset="-128"/>
              </a:rPr>
              <a:t>”</a:t>
            </a:r>
            <a:r>
              <a:rPr lang="en-AU" sz="1100" smtClean="0">
                <a:ea typeface="ＭＳ Ｐゴシック" charset="-128"/>
              </a:rPr>
              <a:t>.</a:t>
            </a:r>
          </a:p>
          <a:p>
            <a:endParaRPr lang="en-AU" sz="1100" smtClean="0">
              <a:ea typeface="ＭＳ Ｐゴシック" charset="-128"/>
            </a:endParaRPr>
          </a:p>
          <a:p>
            <a:r>
              <a:rPr lang="en-AU" sz="1100" smtClean="0">
                <a:ea typeface="ＭＳ Ｐゴシック" charset="-128"/>
              </a:rPr>
              <a:t>If there wasn</a:t>
            </a:r>
            <a:r>
              <a:rPr lang="en-AU" altLang="en-US" sz="1100" smtClean="0">
                <a:ea typeface="ＭＳ Ｐゴシック" charset="-128"/>
              </a:rPr>
              <a:t>’</a:t>
            </a:r>
            <a:r>
              <a:rPr lang="en-AU" sz="1100" smtClean="0">
                <a:ea typeface="ＭＳ Ｐゴシック" charset="-128"/>
              </a:rPr>
              <a:t>t a risk, why was this stated?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75673431-DC74-49A3-9E8E-F031572832A6}" type="slidenum">
              <a:rPr lang="en-US"/>
              <a:pPr/>
              <a:t>5</a:t>
            </a:fld>
            <a:endParaRPr lang="en-US"/>
          </a:p>
        </p:txBody>
      </p:sp>
      <p:sp>
        <p:nvSpPr>
          <p:cNvPr id="26626" name="Rectangle 2"/>
          <p:cNvSpPr>
            <a:spLocks noRot="1" noChangeArrowheads="1" noTextEdit="1"/>
          </p:cNvSpPr>
          <p:nvPr>
            <p:ph type="sldImg"/>
          </p:nvPr>
        </p:nvSpPr>
        <p:spPr>
          <a:ln/>
        </p:spPr>
      </p:sp>
      <p:sp>
        <p:nvSpPr>
          <p:cNvPr id="26627" name="TextBox 5"/>
          <p:cNvSpPr txBox="1">
            <a:spLocks noChangeArrowheads="1"/>
          </p:cNvSpPr>
          <p:nvPr/>
        </p:nvSpPr>
        <p:spPr bwMode="auto">
          <a:xfrm>
            <a:off x="915988" y="4841875"/>
            <a:ext cx="4876800" cy="4940300"/>
          </a:xfrm>
          <a:prstGeom prst="rect">
            <a:avLst/>
          </a:prstGeom>
          <a:noFill/>
          <a:ln w="9525">
            <a:noFill/>
            <a:miter lim="800000"/>
            <a:headEnd/>
            <a:tailEnd/>
          </a:ln>
        </p:spPr>
        <p:txBody>
          <a:bodyPr>
            <a:spAutoFit/>
          </a:bodyPr>
          <a:lstStyle/>
          <a:p>
            <a:r>
              <a:rPr lang="en-AU" sz="1100"/>
              <a:t>The PENS Report (2005) recommended that psychologists were to</a:t>
            </a:r>
          </a:p>
          <a:p>
            <a:r>
              <a:rPr lang="en-AU" sz="1100"/>
              <a:t>demarcate their role of treatment providers (considered inappropriate)</a:t>
            </a:r>
          </a:p>
          <a:p>
            <a:r>
              <a:rPr lang="en-AU" sz="1100"/>
              <a:t>from organizational consultants to interrogators (considered</a:t>
            </a:r>
          </a:p>
          <a:p>
            <a:r>
              <a:rPr lang="en-AU" sz="1100"/>
              <a:t>appropriate).</a:t>
            </a:r>
          </a:p>
          <a:p>
            <a:r>
              <a:rPr lang="en-AU" sz="1100"/>
              <a:t>and</a:t>
            </a:r>
          </a:p>
          <a:p>
            <a:r>
              <a:rPr lang="en-AU" sz="1100"/>
              <a:t>While the PENS Report (2005) had recommended that</a:t>
            </a:r>
          </a:p>
          <a:p>
            <a:r>
              <a:rPr lang="en-AU" sz="1100"/>
              <a:t>psychologists were to reject their treatment provider role in favor of</a:t>
            </a:r>
          </a:p>
          <a:p>
            <a:r>
              <a:rPr lang="en-AU" sz="1100"/>
              <a:t>the organizational consultant role.....</a:t>
            </a:r>
          </a:p>
          <a:p>
            <a:r>
              <a:rPr lang="en-AU" sz="1100"/>
              <a:t>And</a:t>
            </a:r>
          </a:p>
          <a:p>
            <a:r>
              <a:rPr lang="en-AU" altLang="en-US" sz="1100"/>
              <a:t>“</a:t>
            </a:r>
            <a:r>
              <a:rPr lang="en-AU" sz="1100"/>
              <a:t>When such (ethical) conflicts arise, psychologists make known their commitment to the APA Ethics Code and attempt to resolve the conflict in a responsible manner. If the conflict cannot be resolved in this manner, psychologists may adhere to </a:t>
            </a:r>
            <a:r>
              <a:rPr lang="en-AU" sz="1100" u="sng"/>
              <a:t>the requirements of the law</a:t>
            </a:r>
            <a:r>
              <a:rPr lang="en-AU" sz="1100"/>
              <a:t> (PENS, 2005, p.4).</a:t>
            </a:r>
          </a:p>
          <a:p>
            <a:r>
              <a:rPr lang="en-AU" sz="1100"/>
              <a:t>The problem was, US law was outside international law.</a:t>
            </a:r>
          </a:p>
          <a:p>
            <a:endParaRPr lang="en-AU" sz="1100"/>
          </a:p>
          <a:p>
            <a:r>
              <a:rPr lang="en-AU" sz="1100"/>
              <a:t>Later, the APA website says in Feb 2010: </a:t>
            </a:r>
            <a:r>
              <a:rPr lang="en-AU" altLang="en-US" sz="1100"/>
              <a:t>“</a:t>
            </a:r>
            <a:r>
              <a:rPr lang="en-AU" sz="1100"/>
              <a:t>Previously, it appeared that if psychologists could not resolve such conflicts, they could adhere to the law or demands of an organization without further consideration. That language has been deleted and this new sentence added: </a:t>
            </a:r>
            <a:r>
              <a:rPr lang="en-AU" altLang="en-US" sz="1100" i="1"/>
              <a:t>“</a:t>
            </a:r>
            <a:r>
              <a:rPr lang="en-AU" sz="1100" i="1"/>
              <a:t>Under no circumstances may this standard be used to justify or defend violating human rights</a:t>
            </a:r>
            <a:r>
              <a:rPr lang="en-AU" altLang="en-US" sz="1100" i="1"/>
              <a:t>”</a:t>
            </a:r>
            <a:r>
              <a:rPr lang="en-AU" sz="1100" i="1"/>
              <a:t> and </a:t>
            </a:r>
            <a:r>
              <a:rPr lang="en-AU" altLang="en-US" sz="1100" i="1"/>
              <a:t>“</a:t>
            </a:r>
            <a:r>
              <a:rPr lang="en-AU" altLang="ja-JP" sz="1100"/>
              <a:t>the meaning of these two standards (1.02 and 1.03) was called into question during the last Bush administration when the Justice Department issued legal rulings authorizing so-called enhanced interrogation techniques</a:t>
            </a:r>
            <a:r>
              <a:rPr lang="en-AU" altLang="en-US" sz="1100" i="1"/>
              <a:t>”</a:t>
            </a:r>
            <a:r>
              <a:rPr lang="en-AU" altLang="ja-JP" sz="1100"/>
              <a:t>. </a:t>
            </a:r>
          </a:p>
          <a:p>
            <a:endParaRPr lang="en-AU" sz="1100"/>
          </a:p>
          <a:p>
            <a:r>
              <a:rPr lang="en-AU" sz="1100"/>
              <a:t>(This slide is my opinion after reading all the stuff)</a:t>
            </a:r>
          </a:p>
          <a:p>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FFB3C7FE-B032-49D1-8C81-CFB765F98986}" type="slidenum">
              <a:rPr lang="en-US"/>
              <a:pPr/>
              <a:t>6</a:t>
            </a:fld>
            <a:endParaRPr 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a:xfrm>
            <a:off x="892175" y="4672013"/>
            <a:ext cx="4924425" cy="4425950"/>
          </a:xfrm>
          <a:noFill/>
          <a:ln/>
        </p:spPr>
        <p:txBody>
          <a:bodyPr/>
          <a:lstStyle/>
          <a:p>
            <a:pPr eaLnBrk="1" hangingPunct="1"/>
            <a:endParaRPr lang="en-AU" u="sng"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p:txBody>
      </p:sp>
      <p:sp>
        <p:nvSpPr>
          <p:cNvPr id="28676" name="Text Box 4"/>
          <p:cNvSpPr txBox="1">
            <a:spLocks noChangeArrowheads="1"/>
          </p:cNvSpPr>
          <p:nvPr/>
        </p:nvSpPr>
        <p:spPr bwMode="auto">
          <a:xfrm>
            <a:off x="1117600" y="4918075"/>
            <a:ext cx="4845050" cy="328613"/>
          </a:xfrm>
          <a:prstGeom prst="rect">
            <a:avLst/>
          </a:prstGeom>
          <a:noFill/>
          <a:ln w="9525">
            <a:noFill/>
            <a:miter lim="800000"/>
            <a:headEnd/>
            <a:tailEnd/>
          </a:ln>
        </p:spPr>
        <p:txBody>
          <a:bodyPr>
            <a:spAutoFit/>
          </a:bodyPr>
          <a:lstStyle/>
          <a:p>
            <a:pPr>
              <a:spcBef>
                <a:spcPct val="50000"/>
              </a:spcBef>
            </a:pPr>
            <a:endParaRPr lang="en-AU"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3EE98686-FFF6-4760-BFC6-9AE309FE119D}" type="slidenum">
              <a:rPr lang="en-US"/>
              <a:pPr/>
              <a:t>7</a:t>
            </a:fld>
            <a:endParaRPr lang="en-US"/>
          </a:p>
        </p:txBody>
      </p:sp>
      <p:sp>
        <p:nvSpPr>
          <p:cNvPr id="30722" name="Rectangle 2"/>
          <p:cNvSpPr>
            <a:spLocks noRot="1" noChangeArrowheads="1" noTextEdit="1"/>
          </p:cNvSpPr>
          <p:nvPr>
            <p:ph type="sldImg"/>
          </p:nvPr>
        </p:nvSpPr>
        <p:spPr>
          <a:ln/>
        </p:spPr>
      </p:sp>
      <p:sp>
        <p:nvSpPr>
          <p:cNvPr id="30723" name="Notes Placeholder 4"/>
          <p:cNvSpPr>
            <a:spLocks noGrp="1"/>
          </p:cNvSpPr>
          <p:nvPr/>
        </p:nvSpPr>
        <p:spPr bwMode="auto">
          <a:xfrm>
            <a:off x="671513" y="4672013"/>
            <a:ext cx="5365750" cy="4425950"/>
          </a:xfrm>
          <a:prstGeom prst="rect">
            <a:avLst/>
          </a:prstGeom>
          <a:noFill/>
          <a:ln w="9525">
            <a:noFill/>
            <a:miter lim="800000"/>
            <a:headEnd/>
            <a:tailEnd/>
          </a:ln>
        </p:spPr>
        <p:txBody>
          <a:bodyPr/>
          <a:lstStyle/>
          <a:p>
            <a:pPr eaLnBrk="0" hangingPunct="0">
              <a:spcBef>
                <a:spcPct val="30000"/>
              </a:spcBef>
            </a:pPr>
            <a:endParaRPr lang="en-AU"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D7351F27-214E-4B29-9F3C-69DAA324520E}" type="slidenum">
              <a:rPr lang="en-US"/>
              <a:pPr/>
              <a:t>8</a:t>
            </a:fld>
            <a:endParaRPr 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xfrm>
            <a:off x="892175" y="4672013"/>
            <a:ext cx="4924425" cy="4425950"/>
          </a:xfrm>
          <a:noFill/>
          <a:ln/>
        </p:spPr>
        <p:txBody>
          <a:bodyPr/>
          <a:lstStyle/>
          <a:p>
            <a:pPr eaLnBrk="1" hangingPunct="1"/>
            <a:endParaRPr lang="en-AU" u="sng"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a:p>
            <a:pPr eaLnBrk="1" hangingPunct="1"/>
            <a:endParaRPr lang="en-AU" smtClean="0">
              <a:ea typeface="ＭＳ Ｐゴシック" charset="-128"/>
            </a:endParaRPr>
          </a:p>
        </p:txBody>
      </p:sp>
      <p:sp>
        <p:nvSpPr>
          <p:cNvPr id="32772" name="Text Box 4"/>
          <p:cNvSpPr txBox="1">
            <a:spLocks noChangeArrowheads="1"/>
          </p:cNvSpPr>
          <p:nvPr/>
        </p:nvSpPr>
        <p:spPr bwMode="auto">
          <a:xfrm>
            <a:off x="1117600" y="4918075"/>
            <a:ext cx="4845050" cy="328613"/>
          </a:xfrm>
          <a:prstGeom prst="rect">
            <a:avLst/>
          </a:prstGeom>
          <a:noFill/>
          <a:ln w="9525">
            <a:noFill/>
            <a:miter lim="800000"/>
            <a:headEnd/>
            <a:tailEnd/>
          </a:ln>
        </p:spPr>
        <p:txBody>
          <a:bodyPr>
            <a:spAutoFit/>
          </a:bodyPr>
          <a:lstStyle/>
          <a:p>
            <a:pPr>
              <a:spcBef>
                <a:spcPct val="50000"/>
              </a:spcBef>
            </a:pPr>
            <a:endParaRPr lang="en-AU"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09638"/>
            <a:fld id="{096352FC-FDB7-44A6-A953-54CBBA2350E5}" type="slidenum">
              <a:rPr lang="en-AU">
                <a:latin typeface="Times New Roman" pitchFamily="18" charset="0"/>
              </a:rPr>
              <a:pPr defTabSz="909638"/>
              <a:t>9</a:t>
            </a:fld>
            <a:endParaRPr lang="en-AU">
              <a:latin typeface="Times New Roman" pitchFamily="18" charset="0"/>
            </a:endParaRPr>
          </a:p>
        </p:txBody>
      </p:sp>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a:xfrm>
            <a:off x="895350" y="4670425"/>
            <a:ext cx="4918075" cy="4427538"/>
          </a:xfrm>
          <a:noFill/>
          <a:ln/>
        </p:spPr>
        <p:txBody>
          <a:bodyPr/>
          <a:lstStyle/>
          <a:p>
            <a:pPr eaLnBrk="1" hangingPunct="1"/>
            <a:endParaRPr lang="en-AU" smtClean="0">
              <a:ea typeface="ＭＳ Ｐゴシック" charset="-128"/>
              <a:cs typeface="Arial" pitchFamily="34" charset="0"/>
            </a:endParaRPr>
          </a:p>
          <a:p>
            <a:pPr eaLnBrk="1" hangingPunct="1"/>
            <a:r>
              <a:rPr lang="en-AU" smtClean="0">
                <a:latin typeface="Times New Roman" pitchFamily="18" charset="0"/>
                <a:ea typeface="ＭＳ Ｐゴシック" charset="-128"/>
              </a:rPr>
              <a:t>Three areas to consider are:</a:t>
            </a:r>
          </a:p>
          <a:p>
            <a:pPr eaLnBrk="1" hangingPunct="1"/>
            <a:endParaRPr lang="en-AU" smtClean="0">
              <a:latin typeface="Times New Roman" pitchFamily="18" charset="0"/>
              <a:ea typeface="ＭＳ Ｐゴシック" charset="-128"/>
            </a:endParaRPr>
          </a:p>
          <a:p>
            <a:pPr eaLnBrk="1" hangingPunct="1"/>
            <a:r>
              <a:rPr lang="en-AU" smtClean="0">
                <a:latin typeface="Times New Roman" pitchFamily="18" charset="0"/>
                <a:ea typeface="ＭＳ Ｐゴシック" charset="-128"/>
              </a:rPr>
              <a:t>1. The law needs to balance individual needs or rights and community protection- it can be libertarian or paternalistic.  At a policy level, this may mean changing statutes, court rules and procedures.</a:t>
            </a:r>
          </a:p>
          <a:p>
            <a:pPr eaLnBrk="1" hangingPunct="1"/>
            <a:endParaRPr lang="en-AU" smtClean="0">
              <a:latin typeface="Times New Roman" pitchFamily="18" charset="0"/>
              <a:ea typeface="ＭＳ Ｐゴシック" charset="-128"/>
            </a:endParaRPr>
          </a:p>
          <a:p>
            <a:pPr eaLnBrk="1" hangingPunct="1"/>
            <a:r>
              <a:rPr lang="en-AU" smtClean="0">
                <a:latin typeface="Times New Roman" pitchFamily="18" charset="0"/>
                <a:ea typeface="ＭＳ Ｐゴシック" charset="-128"/>
              </a:rPr>
              <a:t>2. The legal system may need review and reform to maximise therapeutic effects.  At an organisational level this means new procedures, sentencing options, and interagency cooperation.</a:t>
            </a:r>
          </a:p>
          <a:p>
            <a:pPr eaLnBrk="1" hangingPunct="1"/>
            <a:endParaRPr lang="en-AU" smtClean="0">
              <a:latin typeface="Times New Roman" pitchFamily="18" charset="0"/>
              <a:ea typeface="ＭＳ Ｐゴシック" charset="-128"/>
            </a:endParaRPr>
          </a:p>
          <a:p>
            <a:pPr eaLnBrk="1" hangingPunct="1"/>
            <a:r>
              <a:rPr lang="en-AU" smtClean="0">
                <a:latin typeface="Times New Roman" pitchFamily="18" charset="0"/>
                <a:ea typeface="ＭＳ Ｐゴシック" charset="-128"/>
              </a:rPr>
              <a:t>3. Legal roles means the way legal practitioners behave can decrease or increase resistance to change in defendants.</a:t>
            </a:r>
          </a:p>
          <a:p>
            <a:pPr eaLnBrk="1" hangingPunct="1"/>
            <a:endParaRPr lang="en-AU" smtClean="0">
              <a:latin typeface="Times New Roman" pitchFamily="18" charset="0"/>
              <a:ea typeface="ＭＳ Ｐゴシック" charset="-128"/>
            </a:endParaRPr>
          </a:p>
          <a:p>
            <a:pPr eaLnBrk="1" hangingPunct="1"/>
            <a:r>
              <a:rPr lang="en-AU" smtClean="0">
                <a:latin typeface="Times New Roman" pitchFamily="18" charset="0"/>
                <a:ea typeface="ＭＳ Ｐゴシック" charset="-128"/>
              </a:rPr>
              <a:t>These areas can contribute to psychological distress in individuals and so lead to law-related psychological dysfunction i.e., make people worse.  </a:t>
            </a:r>
          </a:p>
          <a:p>
            <a:pPr eaLnBrk="1" hangingPunct="1"/>
            <a:endParaRPr lang="en-AU" smtClean="0">
              <a:latin typeface="Times New Roman" pitchFamily="18" charset="0"/>
              <a:ea typeface="ＭＳ Ｐゴシック" charset="-128"/>
            </a:endParaRPr>
          </a:p>
          <a:p>
            <a:pPr eaLnBrk="1" hangingPunct="1"/>
            <a:endParaRPr lang="en-AU" smtClean="0">
              <a:latin typeface="Times New Roman" pitchFamily="18" charset="0"/>
              <a:ea typeface="ＭＳ Ｐゴシック" charset="-128"/>
            </a:endParaRPr>
          </a:p>
          <a:p>
            <a:pPr eaLnBrk="1" hangingPunct="1"/>
            <a:endParaRPr lang="en-AU" smtClean="0">
              <a:ea typeface="ＭＳ Ｐゴシック" charset="-128"/>
              <a:cs typeface="Arial" pitchFamily="34" charset="0"/>
            </a:endParaRPr>
          </a:p>
          <a:p>
            <a:pPr eaLnBrk="1" hangingPunct="1"/>
            <a:endParaRPr lang="en-AU" smtClean="0">
              <a:ea typeface="ＭＳ Ｐゴシック" charset="-128"/>
              <a:cs typeface="Arial" pitchFamily="34" charset="0"/>
            </a:endParaRPr>
          </a:p>
          <a:p>
            <a:pPr eaLnBrk="1" hangingPunct="1"/>
            <a:endParaRPr lang="en-AU" smtClean="0">
              <a:latin typeface="Times New Roman" pitchFamily="18"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noTextEdit="1"/>
          </p:cNvSpPr>
          <p:nvPr>
            <p:ph type="sldImg"/>
          </p:nvPr>
        </p:nvSpPr>
        <p:spPr>
          <a:xfrm>
            <a:off x="896938" y="738188"/>
            <a:ext cx="4916487" cy="3689350"/>
          </a:xfrm>
          <a:ln/>
        </p:spPr>
      </p:sp>
      <p:sp>
        <p:nvSpPr>
          <p:cNvPr id="36866" name="Rectangle 3"/>
          <p:cNvSpPr>
            <a:spLocks noGrp="1" noChangeArrowheads="1"/>
          </p:cNvSpPr>
          <p:nvPr>
            <p:ph type="body" idx="1"/>
          </p:nvPr>
        </p:nvSpPr>
        <p:spPr>
          <a:noFill/>
          <a:ln/>
        </p:spPr>
        <p:txBody>
          <a:bodyPr/>
          <a:lstStyle/>
          <a:p>
            <a:pPr marL="225425" indent="-225425"/>
            <a:endParaRPr lang="en-US" sz="1400"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B57429-2FE0-40D8-862C-177EEB2A4A8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EE7C875-7054-45B8-8D6E-84782E9E8B9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896A905-E5A1-4436-9870-A49FAB34A50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FF027B2-FCB6-4537-918C-1D6AC3AC0EB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8229600" cy="4525963"/>
          </a:xfrm>
        </p:spPr>
        <p:txBody>
          <a:bodyPr/>
          <a:lstStyle/>
          <a:p>
            <a:pPr lvl="0"/>
            <a:endParaRPr lang="en-AU"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5989CF-6B01-4618-A062-8FE73EE1453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457200" y="1600200"/>
            <a:ext cx="8229600" cy="4525963"/>
          </a:xfrm>
        </p:spPr>
        <p:txBody>
          <a:bodyPr/>
          <a:lstStyle/>
          <a:p>
            <a:pPr lvl="0"/>
            <a:endParaRPr lang="en-AU"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2D1AA36-D2B4-4DBC-B160-5E432D05224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0AC4D39-1B8B-4FE4-8EF8-C2A2435EB20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619284-C829-4CC1-913A-80045AC1C9A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274D7ED-1BBA-44A9-B324-2EFC40776C0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DFFCC33-0039-40E9-A8E6-907C306C27A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FAB5C67-226A-43DD-9F25-06D67356685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BCA12AD-BA08-4AE5-9406-AACCB96D220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6FE2B0E-482F-494A-B743-D79017C6988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E8F05C-27F8-4C83-A113-8869AA6AC03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E36C03F-4418-438C-8D99-4F1379C80F8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wmf"/><Relationship Id="rId5" Type="http://schemas.openxmlformats.org/officeDocument/2006/relationships/image" Target="../media/image7.wmf"/><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bfcsa.nsw.gov.au/__"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4674" name="Rectangle 2"/>
          <p:cNvSpPr>
            <a:spLocks noGrp="1" noChangeArrowheads="1"/>
          </p:cNvSpPr>
          <p:nvPr>
            <p:ph type="ctrTitle"/>
          </p:nvPr>
        </p:nvSpPr>
        <p:spPr>
          <a:xfrm>
            <a:off x="323850" y="2057400"/>
            <a:ext cx="8820150" cy="2057400"/>
          </a:xfrm>
        </p:spPr>
        <p:txBody>
          <a:bodyPr/>
          <a:lstStyle/>
          <a:p>
            <a:pPr eaLnBrk="1" hangingPunct="1"/>
            <a:r>
              <a:rPr lang="en-AU" sz="3600" b="1" smtClean="0">
                <a:solidFill>
                  <a:srgbClr val="0000FF"/>
                </a:solidFill>
                <a:latin typeface="Arial Black" pitchFamily="34" charset="0"/>
                <a:ea typeface="ＭＳ Ｐゴシック" charset="-128"/>
                <a:cs typeface="Arial" pitchFamily="34" charset="0"/>
              </a:rPr>
              <a:t>Providing an ethical framework to guide prison staff: Laws, procedures and roles </a:t>
            </a:r>
            <a:r>
              <a:rPr lang="en-AU" sz="3600" b="1" smtClean="0">
                <a:solidFill>
                  <a:schemeClr val="accent2"/>
                </a:solidFill>
                <a:latin typeface="Arial Black" pitchFamily="34" charset="0"/>
                <a:ea typeface="ＭＳ Ｐゴシック" charset="-128"/>
                <a:cs typeface="Arial" pitchFamily="34" charset="0"/>
              </a:rPr>
              <a:t/>
            </a:r>
            <a:br>
              <a:rPr lang="en-AU" sz="3600" b="1" smtClean="0">
                <a:solidFill>
                  <a:schemeClr val="accent2"/>
                </a:solidFill>
                <a:latin typeface="Arial Black" pitchFamily="34" charset="0"/>
                <a:ea typeface="ＭＳ Ｐゴシック" charset="-128"/>
                <a:cs typeface="Arial" pitchFamily="34" charset="0"/>
              </a:rPr>
            </a:br>
            <a:r>
              <a:rPr lang="en-AU" sz="3600" b="1" smtClean="0">
                <a:solidFill>
                  <a:srgbClr val="FF0000"/>
                </a:solidFill>
                <a:latin typeface="Arial Black" pitchFamily="34" charset="0"/>
                <a:ea typeface="ＭＳ Ｐゴシック" charset="-128"/>
                <a:cs typeface="Arial" pitchFamily="34" charset="0"/>
              </a:rPr>
              <a:t>(or chasing rabbits)</a:t>
            </a:r>
            <a:endParaRPr lang="en-AU" smtClean="0">
              <a:solidFill>
                <a:schemeClr val="accent2"/>
              </a:solidFill>
              <a:latin typeface="Arial Black" pitchFamily="34" charset="0"/>
              <a:ea typeface="ＭＳ Ｐゴシック" charset="-128"/>
              <a:cs typeface="Arial" pitchFamily="34" charset="0"/>
            </a:endParaRPr>
          </a:p>
        </p:txBody>
      </p:sp>
      <p:sp>
        <p:nvSpPr>
          <p:cNvPr id="924675" name="Rectangle 3"/>
          <p:cNvSpPr>
            <a:spLocks noGrp="1" noChangeArrowheads="1"/>
          </p:cNvSpPr>
          <p:nvPr>
            <p:ph type="subTitle" idx="1"/>
          </p:nvPr>
        </p:nvSpPr>
        <p:spPr>
          <a:xfrm>
            <a:off x="395288" y="4724400"/>
            <a:ext cx="8458200" cy="1468438"/>
          </a:xfrm>
        </p:spPr>
        <p:txBody>
          <a:bodyPr/>
          <a:lstStyle/>
          <a:p>
            <a:pPr algn="l" eaLnBrk="1" hangingPunct="1">
              <a:lnSpc>
                <a:spcPct val="90000"/>
              </a:lnSpc>
            </a:pPr>
            <a:r>
              <a:rPr lang="en-AU" sz="2800" smtClean="0">
                <a:solidFill>
                  <a:srgbClr val="6600CC"/>
                </a:solidFill>
                <a:latin typeface="Arial Black" pitchFamily="34" charset="0"/>
                <a:ea typeface="ＭＳ Ｐゴシック" charset="-128"/>
                <a:cs typeface="Arial" pitchFamily="34" charset="0"/>
              </a:rPr>
              <a:t>Dr Astrid Birgden</a:t>
            </a:r>
          </a:p>
          <a:p>
            <a:pPr algn="l" eaLnBrk="1" hangingPunct="1">
              <a:lnSpc>
                <a:spcPct val="90000"/>
              </a:lnSpc>
            </a:pPr>
            <a:r>
              <a:rPr lang="en-AU" sz="2800" smtClean="0">
                <a:solidFill>
                  <a:srgbClr val="6600CC"/>
                </a:solidFill>
                <a:latin typeface="Arial Black" pitchFamily="34" charset="0"/>
                <a:ea typeface="ＭＳ Ｐゴシック" charset="-128"/>
                <a:cs typeface="Arial" pitchFamily="34" charset="0"/>
              </a:rPr>
              <a:t>Consultant Forensic Psychologist</a:t>
            </a:r>
          </a:p>
          <a:p>
            <a:pPr algn="l" eaLnBrk="1" hangingPunct="1">
              <a:lnSpc>
                <a:spcPct val="90000"/>
              </a:lnSpc>
            </a:pPr>
            <a:r>
              <a:rPr lang="en-AU" sz="2800" smtClean="0">
                <a:solidFill>
                  <a:srgbClr val="6600CC"/>
                </a:solidFill>
                <a:latin typeface="Arial Black" pitchFamily="34" charset="0"/>
                <a:ea typeface="ＭＳ Ｐゴシック" charset="-128"/>
                <a:cs typeface="Arial" pitchFamily="34" charset="0"/>
              </a:rPr>
              <a:t>Deakin University/Just-Forensic</a:t>
            </a:r>
          </a:p>
          <a:p>
            <a:pPr algn="l" eaLnBrk="1" hangingPunct="1">
              <a:lnSpc>
                <a:spcPct val="90000"/>
              </a:lnSpc>
            </a:pPr>
            <a:endParaRPr lang="en-AU" sz="2800" smtClean="0">
              <a:solidFill>
                <a:srgbClr val="6600CC"/>
              </a:solidFill>
              <a:latin typeface="Comic Sans MS" pitchFamily="66" charset="0"/>
              <a:ea typeface="ＭＳ Ｐゴシック" charset="-128"/>
            </a:endParaRPr>
          </a:p>
        </p:txBody>
      </p:sp>
      <p:sp>
        <p:nvSpPr>
          <p:cNvPr id="18435" name="WordArt 4"/>
          <p:cNvSpPr>
            <a:spLocks noChangeArrowheads="1" noChangeShapeType="1" noTextEdit="1"/>
          </p:cNvSpPr>
          <p:nvPr/>
        </p:nvSpPr>
        <p:spPr bwMode="auto">
          <a:xfrm>
            <a:off x="2700338" y="404813"/>
            <a:ext cx="3733800" cy="611187"/>
          </a:xfrm>
          <a:prstGeom prst="rect">
            <a:avLst/>
          </a:prstGeom>
        </p:spPr>
        <p:txBody>
          <a:bodyPr wrap="none" fromWordArt="1">
            <a:prstTxWarp prst="textCanDown">
              <a:avLst>
                <a:gd name="adj" fmla="val 33333"/>
              </a:avLst>
            </a:prstTxWarp>
          </a:bodyPr>
          <a:lstStyle/>
          <a:p>
            <a:pPr algn="ctr"/>
            <a:r>
              <a:rPr lang="en-AU" sz="3600" kern="10">
                <a:ln w="9525">
                  <a:solidFill>
                    <a:srgbClr val="000000"/>
                  </a:solidFill>
                  <a:round/>
                  <a:headEnd/>
                  <a:tailEnd/>
                </a:ln>
                <a:solidFill>
                  <a:srgbClr val="000000"/>
                </a:solidFill>
                <a:latin typeface="Arial Black"/>
              </a:rPr>
              <a:t>HR in Secure Settings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6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4675">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4675">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4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4" grpId="0" autoUpdateAnimBg="0"/>
      <p:bldP spid="92467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468313" y="981075"/>
            <a:ext cx="8001000" cy="1981200"/>
          </a:xfrm>
        </p:spPr>
        <p:txBody>
          <a:bodyPr/>
          <a:lstStyle/>
          <a:p>
            <a:pPr algn="l"/>
            <a:r>
              <a:rPr lang="en-AU" sz="2800" smtClean="0">
                <a:solidFill>
                  <a:srgbClr val="00FF00"/>
                </a:solidFill>
                <a:ea typeface="ＭＳ Ｐゴシック" charset="-128"/>
              </a:rPr>
              <a:t/>
            </a:r>
            <a:br>
              <a:rPr lang="en-AU" sz="2800" smtClean="0">
                <a:solidFill>
                  <a:srgbClr val="00FF00"/>
                </a:solidFill>
                <a:ea typeface="ＭＳ Ｐゴシック" charset="-128"/>
              </a:rPr>
            </a:br>
            <a:r>
              <a:rPr lang="en-AU" sz="2800" smtClean="0">
                <a:solidFill>
                  <a:srgbClr val="00FF00"/>
                </a:solidFill>
                <a:ea typeface="ＭＳ Ｐゴシック" charset="-128"/>
              </a:rPr>
              <a:t/>
            </a:r>
            <a:br>
              <a:rPr lang="en-AU" sz="2800" smtClean="0">
                <a:solidFill>
                  <a:srgbClr val="00FF00"/>
                </a:solidFill>
                <a:ea typeface="ＭＳ Ｐゴシック" charset="-128"/>
              </a:rPr>
            </a:br>
            <a:r>
              <a:rPr lang="en-AU" sz="2800" smtClean="0">
                <a:solidFill>
                  <a:srgbClr val="00FF00"/>
                </a:solidFill>
                <a:ea typeface="ＭＳ Ｐゴシック" charset="-128"/>
              </a:rPr>
              <a:t/>
            </a:r>
            <a:br>
              <a:rPr lang="en-AU" sz="2800" smtClean="0">
                <a:solidFill>
                  <a:srgbClr val="00FF00"/>
                </a:solidFill>
                <a:ea typeface="ＭＳ Ｐゴシック" charset="-128"/>
              </a:rPr>
            </a:br>
            <a:r>
              <a:rPr lang="en-AU" smtClean="0">
                <a:ea typeface="ＭＳ Ｐゴシック" charset="-128"/>
              </a:rPr>
              <a:t> </a:t>
            </a:r>
            <a:r>
              <a:rPr lang="en-AU" sz="4000" b="1" smtClean="0">
                <a:solidFill>
                  <a:srgbClr val="FF3300"/>
                </a:solidFill>
                <a:latin typeface="Arial Black" pitchFamily="34" charset="0"/>
                <a:ea typeface="ＭＳ Ｐゴシック" charset="-128"/>
              </a:rPr>
              <a:t>Evidence</a:t>
            </a:r>
            <a:r>
              <a:rPr lang="en-AU" sz="3200" b="1" smtClean="0">
                <a:solidFill>
                  <a:srgbClr val="FF3300"/>
                </a:solidFill>
                <a:latin typeface="Arial Black" pitchFamily="34" charset="0"/>
                <a:ea typeface="ＭＳ Ｐゴシック" charset="-128"/>
              </a:rPr>
              <a:t>   		           </a:t>
            </a:r>
            <a:r>
              <a:rPr lang="en-AU" sz="4000" b="1" smtClean="0">
                <a:solidFill>
                  <a:srgbClr val="FF3300"/>
                </a:solidFill>
                <a:latin typeface="Arial Black" pitchFamily="34" charset="0"/>
                <a:ea typeface="ＭＳ Ｐゴシック" charset="-128"/>
              </a:rPr>
              <a:t>Ethics</a:t>
            </a:r>
            <a:r>
              <a:rPr lang="en-AU" sz="2800" b="1" smtClean="0">
                <a:solidFill>
                  <a:schemeClr val="tx1"/>
                </a:solidFill>
                <a:latin typeface="Arial Black" pitchFamily="34" charset="0"/>
                <a:ea typeface="ＭＳ Ｐゴシック" charset="-128"/>
              </a:rPr>
              <a:t>              </a:t>
            </a:r>
            <a:r>
              <a:rPr lang="en-AU" sz="5400" smtClean="0">
                <a:solidFill>
                  <a:srgbClr val="00FF00"/>
                </a:solidFill>
                <a:latin typeface="Arial Black" pitchFamily="34" charset="0"/>
                <a:ea typeface="ＭＳ Ｐゴシック" charset="-128"/>
              </a:rPr>
              <a:t>                </a:t>
            </a:r>
            <a:r>
              <a:rPr lang="en-AU" sz="4800" smtClean="0">
                <a:solidFill>
                  <a:srgbClr val="FF9900"/>
                </a:solidFill>
                <a:latin typeface="Arial Black" pitchFamily="34" charset="0"/>
                <a:ea typeface="ＭＳ Ｐゴシック" charset="-128"/>
              </a:rPr>
              <a:t/>
            </a:r>
            <a:br>
              <a:rPr lang="en-AU" sz="4800" smtClean="0">
                <a:solidFill>
                  <a:srgbClr val="FF9900"/>
                </a:solidFill>
                <a:latin typeface="Arial Black" pitchFamily="34" charset="0"/>
                <a:ea typeface="ＭＳ Ｐゴシック" charset="-128"/>
              </a:rPr>
            </a:br>
            <a:r>
              <a:rPr lang="en-AU" smtClean="0">
                <a:ea typeface="ＭＳ Ｐゴシック" charset="-128"/>
              </a:rPr>
              <a:t/>
            </a:r>
            <a:br>
              <a:rPr lang="en-AU" smtClean="0">
                <a:ea typeface="ＭＳ Ｐゴシック" charset="-128"/>
              </a:rPr>
            </a:br>
            <a:r>
              <a:rPr lang="en-AU" smtClean="0">
                <a:ea typeface="ＭＳ Ｐゴシック" charset="-128"/>
              </a:rPr>
              <a:t/>
            </a:r>
            <a:br>
              <a:rPr lang="en-AU" smtClean="0">
                <a:ea typeface="ＭＳ Ｐゴシック" charset="-128"/>
              </a:rPr>
            </a:br>
            <a:endParaRPr lang="en-AU" smtClean="0">
              <a:ea typeface="ＭＳ Ｐゴシック" charset="-128"/>
            </a:endParaRPr>
          </a:p>
        </p:txBody>
      </p:sp>
      <p:sp>
        <p:nvSpPr>
          <p:cNvPr id="157699" name="Rectangle 3"/>
          <p:cNvSpPr>
            <a:spLocks noGrp="1" noChangeArrowheads="1"/>
          </p:cNvSpPr>
          <p:nvPr>
            <p:ph type="subTitle" idx="1"/>
          </p:nvPr>
        </p:nvSpPr>
        <p:spPr>
          <a:xfrm>
            <a:off x="228600" y="4343400"/>
            <a:ext cx="8534400" cy="1219200"/>
          </a:xfrm>
        </p:spPr>
        <p:txBody>
          <a:bodyPr/>
          <a:lstStyle/>
          <a:p>
            <a:pPr>
              <a:lnSpc>
                <a:spcPct val="80000"/>
              </a:lnSpc>
              <a:defRPr/>
            </a:pPr>
            <a:r>
              <a:rPr lang="en-AU" sz="4000" b="1" dirty="0" smtClean="0">
                <a:latin typeface="Arial Black" pitchFamily="34" charset="0"/>
                <a:ea typeface="+mn-ea"/>
                <a:cs typeface="+mn-cs"/>
              </a:rPr>
              <a:t>1. Does it work?</a:t>
            </a:r>
          </a:p>
          <a:p>
            <a:pPr>
              <a:lnSpc>
                <a:spcPct val="80000"/>
              </a:lnSpc>
              <a:defRPr/>
            </a:pPr>
            <a:r>
              <a:rPr lang="en-AU" sz="4000" b="1" dirty="0" smtClean="0">
                <a:latin typeface="Arial Black" pitchFamily="34" charset="0"/>
                <a:ea typeface="+mn-ea"/>
                <a:cs typeface="+mn-cs"/>
              </a:rPr>
              <a:t>2. Is it the right thing to do?</a:t>
            </a:r>
          </a:p>
          <a:p>
            <a:pPr>
              <a:lnSpc>
                <a:spcPct val="80000"/>
              </a:lnSpc>
              <a:defRPr/>
            </a:pPr>
            <a:endParaRPr lang="en-AU" sz="2400" b="1" dirty="0" smtClean="0">
              <a:solidFill>
                <a:schemeClr val="accent6"/>
              </a:solidFill>
              <a:latin typeface="Comic Sans MS" pitchFamily="66" charset="0"/>
              <a:ea typeface="+mn-ea"/>
              <a:cs typeface="+mn-cs"/>
            </a:endParaRPr>
          </a:p>
        </p:txBody>
      </p:sp>
      <p:sp>
        <p:nvSpPr>
          <p:cNvPr id="157700" name="AutoShape 4"/>
          <p:cNvSpPr>
            <a:spLocks noChangeArrowheads="1"/>
          </p:cNvSpPr>
          <p:nvPr/>
        </p:nvSpPr>
        <p:spPr bwMode="auto">
          <a:xfrm rot="-2421354">
            <a:off x="2501900" y="2381250"/>
            <a:ext cx="485775" cy="1727200"/>
          </a:xfrm>
          <a:prstGeom prst="downArrow">
            <a:avLst>
              <a:gd name="adj1" fmla="val 50000"/>
              <a:gd name="adj2" fmla="val 125416"/>
            </a:avLst>
          </a:prstGeom>
          <a:solidFill>
            <a:srgbClr val="D60093"/>
          </a:solidFill>
          <a:ln w="9525">
            <a:solidFill>
              <a:schemeClr val="tx1"/>
            </a:solidFill>
            <a:miter lim="800000"/>
            <a:headEnd/>
            <a:tailEnd/>
          </a:ln>
        </p:spPr>
        <p:txBody>
          <a:bodyPr wrap="none" anchor="ctr"/>
          <a:lstStyle/>
          <a:p>
            <a:endParaRPr lang="en-US"/>
          </a:p>
        </p:txBody>
      </p:sp>
      <p:sp>
        <p:nvSpPr>
          <p:cNvPr id="157701" name="AutoShape 5"/>
          <p:cNvSpPr>
            <a:spLocks noChangeArrowheads="1"/>
          </p:cNvSpPr>
          <p:nvPr/>
        </p:nvSpPr>
        <p:spPr bwMode="auto">
          <a:xfrm rot="2206189">
            <a:off x="5681663" y="2401888"/>
            <a:ext cx="485775" cy="1671637"/>
          </a:xfrm>
          <a:prstGeom prst="downArrow">
            <a:avLst>
              <a:gd name="adj1" fmla="val 50000"/>
              <a:gd name="adj2" fmla="val 123819"/>
            </a:avLst>
          </a:prstGeom>
          <a:solidFill>
            <a:srgbClr val="D60093"/>
          </a:solidFill>
          <a:ln w="9525">
            <a:solidFill>
              <a:schemeClr val="tx1"/>
            </a:solidFill>
            <a:miter lim="800000"/>
            <a:headEnd/>
            <a:tailEnd/>
          </a:ln>
        </p:spPr>
        <p:txBody>
          <a:bodyPr wrap="none" anchor="ctr"/>
          <a:lstStyle/>
          <a:p>
            <a:endParaRPr lang="en-US"/>
          </a:p>
        </p:txBody>
      </p:sp>
      <p:sp>
        <p:nvSpPr>
          <p:cNvPr id="35845" name="Text Box 6"/>
          <p:cNvSpPr txBox="1">
            <a:spLocks noChangeArrowheads="1"/>
          </p:cNvSpPr>
          <p:nvPr/>
        </p:nvSpPr>
        <p:spPr bwMode="auto">
          <a:xfrm>
            <a:off x="1203325" y="5832475"/>
            <a:ext cx="3521075" cy="457200"/>
          </a:xfrm>
          <a:prstGeom prst="rect">
            <a:avLst/>
          </a:prstGeom>
          <a:noFill/>
          <a:ln w="9525">
            <a:noFill/>
            <a:miter lim="800000"/>
            <a:headEnd/>
            <a:tailEnd/>
          </a:ln>
        </p:spPr>
        <p:txBody>
          <a:bodyPr>
            <a:spAutoFit/>
          </a:bodyPr>
          <a:lstStyle/>
          <a:p>
            <a:endParaRPr lang="en-US">
              <a:latin typeface="Comic Sans MS" pitchFamily="66" charset="0"/>
            </a:endParaRPr>
          </a:p>
        </p:txBody>
      </p:sp>
      <p:sp>
        <p:nvSpPr>
          <p:cNvPr id="157703" name="Text Box 7"/>
          <p:cNvSpPr txBox="1">
            <a:spLocks noChangeArrowheads="1"/>
          </p:cNvSpPr>
          <p:nvPr/>
        </p:nvSpPr>
        <p:spPr bwMode="auto">
          <a:xfrm>
            <a:off x="1476375" y="404813"/>
            <a:ext cx="6335713" cy="1077912"/>
          </a:xfrm>
          <a:prstGeom prst="rect">
            <a:avLst/>
          </a:prstGeom>
          <a:noFill/>
          <a:ln w="9525">
            <a:noFill/>
            <a:miter lim="800000"/>
            <a:headEnd/>
            <a:tailEnd/>
          </a:ln>
        </p:spPr>
        <p:txBody>
          <a:bodyPr>
            <a:spAutoFit/>
          </a:bodyPr>
          <a:lstStyle/>
          <a:p>
            <a:pPr algn="ctr">
              <a:spcBef>
                <a:spcPct val="50000"/>
              </a:spcBef>
            </a:pPr>
            <a:r>
              <a:rPr lang="en-AU" sz="3200" b="1">
                <a:solidFill>
                  <a:schemeClr val="accent2"/>
                </a:solidFill>
                <a:latin typeface="Arial Black" pitchFamily="34" charset="0"/>
              </a:rPr>
              <a:t>Ethical Framework for Closed Environments</a:t>
            </a:r>
            <a:endParaRPr lang="en-US" sz="3200" b="1">
              <a:solidFill>
                <a:schemeClr val="accent2"/>
              </a:solidFill>
              <a:latin typeface="Arial Black"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7703">
                                            <p:txEl>
                                              <p:pRg st="0" end="0"/>
                                            </p:txEl>
                                          </p:spTgt>
                                        </p:tgtEl>
                                        <p:attrNameLst>
                                          <p:attrName>style.visibility</p:attrName>
                                        </p:attrNameLst>
                                      </p:cBhvr>
                                      <p:to>
                                        <p:strVal val="visible"/>
                                      </p:to>
                                    </p:set>
                                    <p:anim calcmode="lin" valueType="num">
                                      <p:cBhvr>
                                        <p:cTn id="7" dur="500" fill="hold"/>
                                        <p:tgtEl>
                                          <p:spTgt spid="1577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770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7698"/>
                                        </p:tgtEl>
                                        <p:attrNameLst>
                                          <p:attrName>style.visibility</p:attrName>
                                        </p:attrNameLst>
                                      </p:cBhvr>
                                      <p:to>
                                        <p:strVal val="visible"/>
                                      </p:to>
                                    </p:set>
                                    <p:anim calcmode="lin" valueType="num">
                                      <p:cBhvr>
                                        <p:cTn id="11" dur="500" fill="hold"/>
                                        <p:tgtEl>
                                          <p:spTgt spid="157698"/>
                                        </p:tgtEl>
                                        <p:attrNameLst>
                                          <p:attrName>ppt_w</p:attrName>
                                        </p:attrNameLst>
                                      </p:cBhvr>
                                      <p:tavLst>
                                        <p:tav tm="0">
                                          <p:val>
                                            <p:fltVal val="0"/>
                                          </p:val>
                                        </p:tav>
                                        <p:tav tm="100000">
                                          <p:val>
                                            <p:strVal val="#ppt_w"/>
                                          </p:val>
                                        </p:tav>
                                      </p:tavLst>
                                    </p:anim>
                                    <p:anim calcmode="lin" valueType="num">
                                      <p:cBhvr>
                                        <p:cTn id="12" dur="500" fill="hold"/>
                                        <p:tgtEl>
                                          <p:spTgt spid="15769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7699">
                                            <p:txEl>
                                              <p:pRg st="0" end="0"/>
                                            </p:txEl>
                                          </p:spTgt>
                                        </p:tgtEl>
                                        <p:attrNameLst>
                                          <p:attrName>style.visibility</p:attrName>
                                        </p:attrNameLst>
                                      </p:cBhvr>
                                      <p:to>
                                        <p:strVal val="visible"/>
                                      </p:to>
                                    </p:set>
                                    <p:anim calcmode="lin" valueType="num">
                                      <p:cBhvr>
                                        <p:cTn id="15" dur="500" fill="hold"/>
                                        <p:tgtEl>
                                          <p:spTgt spid="15769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576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57699">
                                            <p:txEl>
                                              <p:pRg st="1" end="1"/>
                                            </p:txEl>
                                          </p:spTgt>
                                        </p:tgtEl>
                                        <p:attrNameLst>
                                          <p:attrName>style.visibility</p:attrName>
                                        </p:attrNameLst>
                                      </p:cBhvr>
                                      <p:to>
                                        <p:strVal val="visible"/>
                                      </p:to>
                                    </p:set>
                                    <p:anim calcmode="lin" valueType="num">
                                      <p:cBhvr>
                                        <p:cTn id="21" dur="500" fill="hold"/>
                                        <p:tgtEl>
                                          <p:spTgt spid="15769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57699">
                                            <p:txEl>
                                              <p:pRg st="1" end="1"/>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57700"/>
                                        </p:tgtEl>
                                        <p:attrNameLst>
                                          <p:attrName>style.visibility</p:attrName>
                                        </p:attrNameLst>
                                      </p:cBhvr>
                                      <p:to>
                                        <p:strVal val="visible"/>
                                      </p:to>
                                    </p:set>
                                    <p:anim calcmode="lin" valueType="num">
                                      <p:cBhvr>
                                        <p:cTn id="25" dur="500" fill="hold"/>
                                        <p:tgtEl>
                                          <p:spTgt spid="157700"/>
                                        </p:tgtEl>
                                        <p:attrNameLst>
                                          <p:attrName>ppt_w</p:attrName>
                                        </p:attrNameLst>
                                      </p:cBhvr>
                                      <p:tavLst>
                                        <p:tav tm="0">
                                          <p:val>
                                            <p:fltVal val="0"/>
                                          </p:val>
                                        </p:tav>
                                        <p:tav tm="100000">
                                          <p:val>
                                            <p:strVal val="#ppt_w"/>
                                          </p:val>
                                        </p:tav>
                                      </p:tavLst>
                                    </p:anim>
                                    <p:anim calcmode="lin" valueType="num">
                                      <p:cBhvr>
                                        <p:cTn id="26" dur="500" fill="hold"/>
                                        <p:tgtEl>
                                          <p:spTgt spid="157700"/>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57701"/>
                                        </p:tgtEl>
                                        <p:attrNameLst>
                                          <p:attrName>style.visibility</p:attrName>
                                        </p:attrNameLst>
                                      </p:cBhvr>
                                      <p:to>
                                        <p:strVal val="visible"/>
                                      </p:to>
                                    </p:set>
                                    <p:anim calcmode="lin" valueType="num">
                                      <p:cBhvr>
                                        <p:cTn id="29" dur="500" fill="hold"/>
                                        <p:tgtEl>
                                          <p:spTgt spid="157701"/>
                                        </p:tgtEl>
                                        <p:attrNameLst>
                                          <p:attrName>ppt_w</p:attrName>
                                        </p:attrNameLst>
                                      </p:cBhvr>
                                      <p:tavLst>
                                        <p:tav tm="0">
                                          <p:val>
                                            <p:fltVal val="0"/>
                                          </p:val>
                                        </p:tav>
                                        <p:tav tm="100000">
                                          <p:val>
                                            <p:strVal val="#ppt_w"/>
                                          </p:val>
                                        </p:tav>
                                      </p:tavLst>
                                    </p:anim>
                                    <p:anim calcmode="lin" valueType="num">
                                      <p:cBhvr>
                                        <p:cTn id="30" dur="500" fill="hold"/>
                                        <p:tgtEl>
                                          <p:spTgt spid="1577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autoUpdateAnimBg="0"/>
      <p:bldP spid="157699" grpId="0" build="p" autoUpdateAnimBg="0"/>
      <p:bldP spid="157700" grpId="0" animBg="1"/>
      <p:bldP spid="1577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b="1" smtClean="0">
                <a:solidFill>
                  <a:schemeClr val="accent2"/>
                </a:solidFill>
                <a:latin typeface="Arial Black" pitchFamily="34" charset="0"/>
                <a:ea typeface="ＭＳ Ｐゴシック" charset="-128"/>
              </a:rPr>
              <a:t>Offender as….</a:t>
            </a:r>
          </a:p>
        </p:txBody>
      </p:sp>
      <p:sp>
        <p:nvSpPr>
          <p:cNvPr id="37890" name="Rectangle 3"/>
          <p:cNvSpPr>
            <a:spLocks noGrp="1" noChangeArrowheads="1"/>
          </p:cNvSpPr>
          <p:nvPr>
            <p:ph type="body" idx="1"/>
          </p:nvPr>
        </p:nvSpPr>
        <p:spPr/>
        <p:txBody>
          <a:bodyPr/>
          <a:lstStyle/>
          <a:p>
            <a:pPr>
              <a:buFontTx/>
              <a:buNone/>
            </a:pPr>
            <a:r>
              <a:rPr lang="en-US" b="1" smtClean="0">
                <a:solidFill>
                  <a:srgbClr val="FF0000"/>
                </a:solidFill>
                <a:latin typeface="Arial Black" pitchFamily="34" charset="0"/>
                <a:ea typeface="ＭＳ Ｐゴシック" charset="-128"/>
              </a:rPr>
              <a:t>Rights-Violator</a:t>
            </a:r>
            <a:r>
              <a:rPr lang="en-US" smtClean="0">
                <a:solidFill>
                  <a:schemeClr val="accent2"/>
                </a:solidFill>
                <a:latin typeface="Arial Black" pitchFamily="34" charset="0"/>
                <a:ea typeface="ＭＳ Ｐゴシック" charset="-128"/>
              </a:rPr>
              <a:t>     </a:t>
            </a:r>
            <a:r>
              <a:rPr lang="en-US" b="1" smtClean="0">
                <a:solidFill>
                  <a:schemeClr val="accent2"/>
                </a:solidFill>
                <a:latin typeface="Arial Black" pitchFamily="34" charset="0"/>
                <a:ea typeface="ＭＳ Ｐゴシック" charset="-128"/>
              </a:rPr>
              <a:t>and</a:t>
            </a:r>
          </a:p>
        </p:txBody>
      </p:sp>
      <p:pic>
        <p:nvPicPr>
          <p:cNvPr id="37891" name="Picture 4" descr="j0300840"/>
          <p:cNvPicPr>
            <a:picLocks noChangeAspect="1" noChangeArrowheads="1"/>
          </p:cNvPicPr>
          <p:nvPr/>
        </p:nvPicPr>
        <p:blipFill>
          <a:blip r:embed="rId3" cstate="print"/>
          <a:srcRect/>
          <a:stretch>
            <a:fillRect/>
          </a:stretch>
        </p:blipFill>
        <p:spPr bwMode="auto">
          <a:xfrm>
            <a:off x="2771775" y="2663825"/>
            <a:ext cx="3816350" cy="2420938"/>
          </a:xfrm>
          <a:prstGeom prst="rect">
            <a:avLst/>
          </a:prstGeom>
          <a:noFill/>
          <a:ln w="9525">
            <a:noFill/>
            <a:miter lim="800000"/>
            <a:headEnd/>
            <a:tailEnd/>
          </a:ln>
        </p:spPr>
      </p:pic>
      <p:sp>
        <p:nvSpPr>
          <p:cNvPr id="37892" name="Rectangle 5"/>
          <p:cNvSpPr>
            <a:spLocks noChangeArrowheads="1"/>
          </p:cNvSpPr>
          <p:nvPr/>
        </p:nvSpPr>
        <p:spPr bwMode="auto">
          <a:xfrm>
            <a:off x="4876800" y="5373688"/>
            <a:ext cx="3440113" cy="584200"/>
          </a:xfrm>
          <a:prstGeom prst="rect">
            <a:avLst/>
          </a:prstGeom>
          <a:noFill/>
          <a:ln w="9525">
            <a:noFill/>
            <a:miter lim="800000"/>
            <a:headEnd/>
            <a:tailEnd/>
          </a:ln>
        </p:spPr>
        <p:txBody>
          <a:bodyPr>
            <a:spAutoFit/>
          </a:bodyPr>
          <a:lstStyle/>
          <a:p>
            <a:r>
              <a:rPr lang="en-US" sz="3200" b="1">
                <a:solidFill>
                  <a:srgbClr val="009900"/>
                </a:solidFill>
                <a:latin typeface="Arial Black" pitchFamily="34" charset="0"/>
              </a:rPr>
              <a:t>Rights-Holder</a:t>
            </a:r>
            <a:r>
              <a:rPr lang="en-US" sz="2400">
                <a:solidFill>
                  <a:schemeClr val="accent2"/>
                </a:solidFill>
                <a:latin typeface="Times New Roman" pitchFamily="18"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p:cNvSpPr>
            <a:spLocks noGrp="1" noChangeArrowheads="1"/>
          </p:cNvSpPr>
          <p:nvPr>
            <p:ph type="ctrTitle"/>
          </p:nvPr>
        </p:nvSpPr>
        <p:spPr>
          <a:xfrm>
            <a:off x="685800" y="304800"/>
            <a:ext cx="7772400" cy="990600"/>
          </a:xfrm>
        </p:spPr>
        <p:txBody>
          <a:bodyPr/>
          <a:lstStyle/>
          <a:p>
            <a:pPr eaLnBrk="1" hangingPunct="1"/>
            <a:r>
              <a:rPr lang="en-AU" sz="3600" b="1" smtClean="0">
                <a:solidFill>
                  <a:srgbClr val="0000FF"/>
                </a:solidFill>
                <a:latin typeface="Arial Black" pitchFamily="34" charset="0"/>
                <a:ea typeface="ＭＳ Ｐゴシック" charset="-128"/>
              </a:rPr>
              <a:t>What are </a:t>
            </a:r>
            <a:r>
              <a:rPr lang="en-AU" altLang="en-US" sz="3600" b="1" smtClean="0">
                <a:solidFill>
                  <a:srgbClr val="0000FF"/>
                </a:solidFill>
                <a:latin typeface="Arial Black" pitchFamily="34" charset="0"/>
                <a:ea typeface="ＭＳ Ｐゴシック" charset="-128"/>
              </a:rPr>
              <a:t>“</a:t>
            </a:r>
            <a:r>
              <a:rPr lang="en-AU" sz="3600" b="1" smtClean="0">
                <a:solidFill>
                  <a:srgbClr val="0000FF"/>
                </a:solidFill>
                <a:latin typeface="Arial Black" pitchFamily="34" charset="0"/>
                <a:ea typeface="ＭＳ Ｐゴシック" charset="-128"/>
              </a:rPr>
              <a:t>offender rights</a:t>
            </a:r>
            <a:r>
              <a:rPr lang="en-AU" altLang="en-US" sz="3600" b="1" smtClean="0">
                <a:solidFill>
                  <a:srgbClr val="0000FF"/>
                </a:solidFill>
                <a:latin typeface="Arial Black" pitchFamily="34" charset="0"/>
                <a:ea typeface="ＭＳ Ｐゴシック" charset="-128"/>
              </a:rPr>
              <a:t>”</a:t>
            </a:r>
            <a:r>
              <a:rPr lang="en-AU" sz="3600" b="1" smtClean="0">
                <a:solidFill>
                  <a:srgbClr val="0000FF"/>
                </a:solidFill>
                <a:latin typeface="Arial Black" pitchFamily="34" charset="0"/>
                <a:ea typeface="ＭＳ Ｐゴシック" charset="-128"/>
              </a:rPr>
              <a:t>?</a:t>
            </a:r>
            <a:r>
              <a:rPr lang="en-AU" sz="3600" b="1" smtClean="0">
                <a:solidFill>
                  <a:schemeClr val="accent2"/>
                </a:solidFill>
                <a:latin typeface="Arial Black" pitchFamily="34" charset="0"/>
                <a:ea typeface="ＭＳ Ｐゴシック" charset="-128"/>
              </a:rPr>
              <a:t/>
            </a:r>
            <a:br>
              <a:rPr lang="en-AU" sz="3600" b="1" smtClean="0">
                <a:solidFill>
                  <a:schemeClr val="accent2"/>
                </a:solidFill>
                <a:latin typeface="Arial Black" pitchFamily="34" charset="0"/>
                <a:ea typeface="ＭＳ Ｐゴシック" charset="-128"/>
              </a:rPr>
            </a:br>
            <a:r>
              <a:rPr lang="en-AU" sz="2800" b="1" smtClean="0">
                <a:solidFill>
                  <a:srgbClr val="CC0099"/>
                </a:solidFill>
                <a:latin typeface="Arial Black" pitchFamily="34" charset="0"/>
                <a:ea typeface="ＭＳ Ｐゴシック" charset="-128"/>
              </a:rPr>
              <a:t>(Ward &amp; Birgden, 2007)</a:t>
            </a:r>
          </a:p>
        </p:txBody>
      </p:sp>
      <p:sp>
        <p:nvSpPr>
          <p:cNvPr id="20483" name="Rectangle 3"/>
          <p:cNvSpPr>
            <a:spLocks noGrp="1" noChangeArrowheads="1"/>
          </p:cNvSpPr>
          <p:nvPr>
            <p:ph type="subTitle" idx="1"/>
          </p:nvPr>
        </p:nvSpPr>
        <p:spPr>
          <a:xfrm>
            <a:off x="762000" y="1600200"/>
            <a:ext cx="8077200" cy="1295400"/>
          </a:xfrm>
        </p:spPr>
        <p:txBody>
          <a:bodyPr/>
          <a:lstStyle/>
          <a:p>
            <a:pPr algn="l" eaLnBrk="1" hangingPunct="1">
              <a:lnSpc>
                <a:spcPct val="80000"/>
              </a:lnSpc>
            </a:pPr>
            <a:r>
              <a:rPr lang="en-AU" b="1" smtClean="0">
                <a:solidFill>
                  <a:srgbClr val="FF3300"/>
                </a:solidFill>
                <a:latin typeface="Arial Black" pitchFamily="34" charset="0"/>
                <a:ea typeface="ＭＳ Ｐゴシック" charset="-128"/>
              </a:rPr>
              <a:t>1. Legal Right</a:t>
            </a:r>
          </a:p>
          <a:p>
            <a:pPr algn="l" eaLnBrk="1" hangingPunct="1">
              <a:lnSpc>
                <a:spcPct val="80000"/>
              </a:lnSpc>
            </a:pPr>
            <a:r>
              <a:rPr lang="en-AU" sz="2800" b="1" smtClean="0">
                <a:latin typeface="Arial Black" pitchFamily="34" charset="0"/>
                <a:ea typeface="ＭＳ Ｐゴシック" charset="-128"/>
              </a:rPr>
              <a:t>Prescribed by particular laws (i.e. domestic &amp; international laws)</a:t>
            </a:r>
          </a:p>
        </p:txBody>
      </p:sp>
      <p:sp>
        <p:nvSpPr>
          <p:cNvPr id="20484" name="Text Box 4"/>
          <p:cNvSpPr txBox="1">
            <a:spLocks noChangeArrowheads="1"/>
          </p:cNvSpPr>
          <p:nvPr/>
        </p:nvSpPr>
        <p:spPr bwMode="auto">
          <a:xfrm>
            <a:off x="762000" y="4724400"/>
            <a:ext cx="8077200" cy="3084513"/>
          </a:xfrm>
          <a:prstGeom prst="rect">
            <a:avLst/>
          </a:prstGeom>
          <a:noFill/>
          <a:ln w="9525">
            <a:noFill/>
            <a:miter lim="800000"/>
            <a:headEnd/>
            <a:tailEnd/>
          </a:ln>
        </p:spPr>
        <p:txBody>
          <a:bodyPr>
            <a:spAutoFit/>
          </a:bodyPr>
          <a:lstStyle/>
          <a:p>
            <a:pPr>
              <a:spcBef>
                <a:spcPct val="20000"/>
              </a:spcBef>
            </a:pPr>
            <a:r>
              <a:rPr lang="en-AU" sz="3200" b="1">
                <a:solidFill>
                  <a:srgbClr val="FF3300"/>
                </a:solidFill>
                <a:latin typeface="Arial Black" pitchFamily="34" charset="0"/>
              </a:rPr>
              <a:t>3. Moral Right</a:t>
            </a:r>
          </a:p>
          <a:p>
            <a:pPr>
              <a:lnSpc>
                <a:spcPct val="80000"/>
              </a:lnSpc>
              <a:spcBef>
                <a:spcPct val="20000"/>
              </a:spcBef>
            </a:pPr>
            <a:r>
              <a:rPr lang="en-AU" sz="2800" b="1">
                <a:latin typeface="Arial Black" pitchFamily="34" charset="0"/>
              </a:rPr>
              <a:t>Based on a moral theory or principle…..</a:t>
            </a:r>
          </a:p>
          <a:p>
            <a:endParaRPr lang="en-AU" sz="2400" b="1">
              <a:latin typeface="Comic Sans MS" pitchFamily="66" charset="0"/>
            </a:endParaRPr>
          </a:p>
          <a:p>
            <a:endParaRPr lang="en-AU" sz="2400" b="1">
              <a:latin typeface="Comic Sans MS" pitchFamily="66" charset="0"/>
            </a:endParaRPr>
          </a:p>
          <a:p>
            <a:endParaRPr lang="en-AU" sz="2400" b="1">
              <a:solidFill>
                <a:srgbClr val="660066"/>
              </a:solidFill>
              <a:latin typeface="Comic Sans MS" pitchFamily="66" charset="0"/>
            </a:endParaRPr>
          </a:p>
          <a:p>
            <a:pPr>
              <a:spcBef>
                <a:spcPct val="20000"/>
              </a:spcBef>
            </a:pPr>
            <a:endParaRPr lang="en-AU" sz="2400" b="1">
              <a:solidFill>
                <a:srgbClr val="660066"/>
              </a:solidFill>
              <a:latin typeface="Comic Sans MS" pitchFamily="66" charset="0"/>
            </a:endParaRPr>
          </a:p>
          <a:p>
            <a:pPr>
              <a:spcBef>
                <a:spcPct val="20000"/>
              </a:spcBef>
            </a:pPr>
            <a:endParaRPr lang="en-AU" sz="2800">
              <a:latin typeface="Comic Sans MS" pitchFamily="66" charset="0"/>
            </a:endParaRPr>
          </a:p>
        </p:txBody>
      </p:sp>
      <p:sp>
        <p:nvSpPr>
          <p:cNvPr id="20485" name="Text Box 5"/>
          <p:cNvSpPr txBox="1">
            <a:spLocks noChangeArrowheads="1"/>
          </p:cNvSpPr>
          <p:nvPr/>
        </p:nvSpPr>
        <p:spPr bwMode="auto">
          <a:xfrm>
            <a:off x="755650" y="2997200"/>
            <a:ext cx="7620000" cy="1433513"/>
          </a:xfrm>
          <a:prstGeom prst="rect">
            <a:avLst/>
          </a:prstGeom>
          <a:noFill/>
          <a:ln w="9525">
            <a:noFill/>
            <a:miter lim="800000"/>
            <a:headEnd/>
            <a:tailEnd/>
          </a:ln>
        </p:spPr>
        <p:txBody>
          <a:bodyPr>
            <a:spAutoFit/>
          </a:bodyPr>
          <a:lstStyle/>
          <a:p>
            <a:pPr>
              <a:spcBef>
                <a:spcPct val="20000"/>
              </a:spcBef>
            </a:pPr>
            <a:r>
              <a:rPr lang="en-AU" sz="3200" b="1">
                <a:solidFill>
                  <a:srgbClr val="FF3300"/>
                </a:solidFill>
                <a:latin typeface="Arial Black" pitchFamily="34" charset="0"/>
              </a:rPr>
              <a:t>2. Social Right</a:t>
            </a:r>
          </a:p>
          <a:p>
            <a:r>
              <a:rPr lang="en-AU" sz="2800" b="1">
                <a:latin typeface="Arial Black" pitchFamily="34" charset="0"/>
              </a:rPr>
              <a:t>Guaranteed by a social institution (e.g. a prison)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ppt_w</p:attrName>
                                        </p:attrNameLst>
                                      </p:cBhvr>
                                      <p:tavLst>
                                        <p:tav tm="0">
                                          <p:val>
                                            <p:strVal val="(6*min(max(#ppt_w*#ppt_h,.3),1)-7.4)/-.7*#ppt_w"/>
                                          </p:val>
                                        </p:tav>
                                        <p:tav tm="100000">
                                          <p:val>
                                            <p:strVal val="#ppt_w"/>
                                          </p:val>
                                        </p:tav>
                                      </p:tavLst>
                                    </p:anim>
                                    <p:anim calcmode="lin" valueType="num">
                                      <p:cBhvr>
                                        <p:cTn id="8" dur="500" fill="hold"/>
                                        <p:tgtEl>
                                          <p:spTgt spid="20483"/>
                                        </p:tgtEl>
                                        <p:attrNameLst>
                                          <p:attrName>ppt_h</p:attrName>
                                        </p:attrNameLst>
                                      </p:cBhvr>
                                      <p:tavLst>
                                        <p:tav tm="0">
                                          <p:val>
                                            <p:strVal val="(6*min(max(#ppt_w*#ppt_h,.3),1)-7.4)/-.7*#ppt_h"/>
                                          </p:val>
                                        </p:tav>
                                        <p:tav tm="100000">
                                          <p:val>
                                            <p:strVal val="#ppt_h"/>
                                          </p:val>
                                        </p:tav>
                                      </p:tavLst>
                                    </p:anim>
                                    <p:anim calcmode="lin" valueType="num">
                                      <p:cBhvr>
                                        <p:cTn id="9" dur="500" fill="hold"/>
                                        <p:tgtEl>
                                          <p:spTgt spid="20483"/>
                                        </p:tgtEl>
                                        <p:attrNameLst>
                                          <p:attrName>ppt_x</p:attrName>
                                        </p:attrNameLst>
                                      </p:cBhvr>
                                      <p:tavLst>
                                        <p:tav tm="0">
                                          <p:val>
                                            <p:fltVal val="0.5"/>
                                          </p:val>
                                        </p:tav>
                                        <p:tav tm="100000">
                                          <p:val>
                                            <p:strVal val="#ppt_x"/>
                                          </p:val>
                                        </p:tav>
                                      </p:tavLst>
                                    </p:anim>
                                    <p:anim calcmode="lin" valueType="num">
                                      <p:cBhvr>
                                        <p:cTn id="10" dur="500" fill="hold"/>
                                        <p:tgtEl>
                                          <p:spTgt spid="20483"/>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20485"/>
                                        </p:tgtEl>
                                        <p:attrNameLst>
                                          <p:attrName>style.visibility</p:attrName>
                                        </p:attrNameLst>
                                      </p:cBhvr>
                                      <p:to>
                                        <p:strVal val="visible"/>
                                      </p:to>
                                    </p:set>
                                    <p:anim calcmode="lin" valueType="num">
                                      <p:cBhvr>
                                        <p:cTn id="15" dur="500" fill="hold"/>
                                        <p:tgtEl>
                                          <p:spTgt spid="20485"/>
                                        </p:tgtEl>
                                        <p:attrNameLst>
                                          <p:attrName>ppt_w</p:attrName>
                                        </p:attrNameLst>
                                      </p:cBhvr>
                                      <p:tavLst>
                                        <p:tav tm="0">
                                          <p:val>
                                            <p:strVal val="(6*min(max(#ppt_w*#ppt_h,.3),1)-7.4)/-.7*#ppt_w"/>
                                          </p:val>
                                        </p:tav>
                                        <p:tav tm="100000">
                                          <p:val>
                                            <p:strVal val="#ppt_w"/>
                                          </p:val>
                                        </p:tav>
                                      </p:tavLst>
                                    </p:anim>
                                    <p:anim calcmode="lin" valueType="num">
                                      <p:cBhvr>
                                        <p:cTn id="16" dur="500" fill="hold"/>
                                        <p:tgtEl>
                                          <p:spTgt spid="20485"/>
                                        </p:tgtEl>
                                        <p:attrNameLst>
                                          <p:attrName>ppt_h</p:attrName>
                                        </p:attrNameLst>
                                      </p:cBhvr>
                                      <p:tavLst>
                                        <p:tav tm="0">
                                          <p:val>
                                            <p:strVal val="(6*min(max(#ppt_w*#ppt_h,.3),1)-7.4)/-.7*#ppt_h"/>
                                          </p:val>
                                        </p:tav>
                                        <p:tav tm="100000">
                                          <p:val>
                                            <p:strVal val="#ppt_h"/>
                                          </p:val>
                                        </p:tav>
                                      </p:tavLst>
                                    </p:anim>
                                    <p:anim calcmode="lin" valueType="num">
                                      <p:cBhvr>
                                        <p:cTn id="17" dur="500" fill="hold"/>
                                        <p:tgtEl>
                                          <p:spTgt spid="20485"/>
                                        </p:tgtEl>
                                        <p:attrNameLst>
                                          <p:attrName>ppt_x</p:attrName>
                                        </p:attrNameLst>
                                      </p:cBhvr>
                                      <p:tavLst>
                                        <p:tav tm="0">
                                          <p:val>
                                            <p:fltVal val="0.5"/>
                                          </p:val>
                                        </p:tav>
                                        <p:tav tm="100000">
                                          <p:val>
                                            <p:strVal val="#ppt_x"/>
                                          </p:val>
                                        </p:tav>
                                      </p:tavLst>
                                    </p:anim>
                                    <p:anim calcmode="lin" valueType="num">
                                      <p:cBhvr>
                                        <p:cTn id="18" dur="500" fill="hold"/>
                                        <p:tgtEl>
                                          <p:spTgt spid="2048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20484"/>
                                        </p:tgtEl>
                                        <p:attrNameLst>
                                          <p:attrName>style.visibility</p:attrName>
                                        </p:attrNameLst>
                                      </p:cBhvr>
                                      <p:to>
                                        <p:strVal val="visible"/>
                                      </p:to>
                                    </p:set>
                                    <p:anim calcmode="lin" valueType="num">
                                      <p:cBhvr>
                                        <p:cTn id="23" dur="500" fill="hold"/>
                                        <p:tgtEl>
                                          <p:spTgt spid="20484"/>
                                        </p:tgtEl>
                                        <p:attrNameLst>
                                          <p:attrName>ppt_w</p:attrName>
                                        </p:attrNameLst>
                                      </p:cBhvr>
                                      <p:tavLst>
                                        <p:tav tm="0">
                                          <p:val>
                                            <p:strVal val="(6*min(max(#ppt_w*#ppt_h,.3),1)-7.4)/-.7*#ppt_w"/>
                                          </p:val>
                                        </p:tav>
                                        <p:tav tm="100000">
                                          <p:val>
                                            <p:strVal val="#ppt_w"/>
                                          </p:val>
                                        </p:tav>
                                      </p:tavLst>
                                    </p:anim>
                                    <p:anim calcmode="lin" valueType="num">
                                      <p:cBhvr>
                                        <p:cTn id="24" dur="500" fill="hold"/>
                                        <p:tgtEl>
                                          <p:spTgt spid="20484"/>
                                        </p:tgtEl>
                                        <p:attrNameLst>
                                          <p:attrName>ppt_h</p:attrName>
                                        </p:attrNameLst>
                                      </p:cBhvr>
                                      <p:tavLst>
                                        <p:tav tm="0">
                                          <p:val>
                                            <p:strVal val="(6*min(max(#ppt_w*#ppt_h,.3),1)-7.4)/-.7*#ppt_h"/>
                                          </p:val>
                                        </p:tav>
                                        <p:tav tm="100000">
                                          <p:val>
                                            <p:strVal val="#ppt_h"/>
                                          </p:val>
                                        </p:tav>
                                      </p:tavLst>
                                    </p:anim>
                                    <p:anim calcmode="lin" valueType="num">
                                      <p:cBhvr>
                                        <p:cTn id="25" dur="500" fill="hold"/>
                                        <p:tgtEl>
                                          <p:spTgt spid="20484"/>
                                        </p:tgtEl>
                                        <p:attrNameLst>
                                          <p:attrName>ppt_x</p:attrName>
                                        </p:attrNameLst>
                                      </p:cBhvr>
                                      <p:tavLst>
                                        <p:tav tm="0">
                                          <p:val>
                                            <p:fltVal val="0.5"/>
                                          </p:val>
                                        </p:tav>
                                        <p:tav tm="100000">
                                          <p:val>
                                            <p:strVal val="#ppt_x"/>
                                          </p:val>
                                        </p:tav>
                                      </p:tavLst>
                                    </p:anim>
                                    <p:anim calcmode="lin" valueType="num">
                                      <p:cBhvr>
                                        <p:cTn id="26" dur="500" fill="hold"/>
                                        <p:tgtEl>
                                          <p:spTgt spid="2048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P spid="2048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val 2"/>
          <p:cNvSpPr>
            <a:spLocks noChangeArrowheads="1"/>
          </p:cNvSpPr>
          <p:nvPr/>
        </p:nvSpPr>
        <p:spPr bwMode="auto">
          <a:xfrm>
            <a:off x="1547813" y="1916113"/>
            <a:ext cx="6551612" cy="4392612"/>
          </a:xfrm>
          <a:prstGeom prst="ellipse">
            <a:avLst/>
          </a:prstGeom>
          <a:solidFill>
            <a:srgbClr val="FFFFFF"/>
          </a:solidFill>
          <a:ln w="9525">
            <a:solidFill>
              <a:srgbClr val="000000"/>
            </a:solidFill>
            <a:round/>
            <a:headEnd/>
            <a:tailEnd/>
          </a:ln>
        </p:spPr>
        <p:txBody>
          <a:bodyPr/>
          <a:lstStyle/>
          <a:p>
            <a:endParaRPr lang="en-AU" sz="2400">
              <a:latin typeface="Times New Roman" pitchFamily="18" charset="0"/>
            </a:endParaRPr>
          </a:p>
        </p:txBody>
      </p:sp>
      <p:sp>
        <p:nvSpPr>
          <p:cNvPr id="41986" name="Oval 3"/>
          <p:cNvSpPr>
            <a:spLocks noChangeArrowheads="1"/>
          </p:cNvSpPr>
          <p:nvPr/>
        </p:nvSpPr>
        <p:spPr bwMode="auto">
          <a:xfrm>
            <a:off x="1908175" y="3357563"/>
            <a:ext cx="3600450" cy="1439862"/>
          </a:xfrm>
          <a:prstGeom prst="ellipse">
            <a:avLst/>
          </a:prstGeom>
          <a:solidFill>
            <a:srgbClr val="FFFFFF"/>
          </a:solidFill>
          <a:ln w="9525">
            <a:solidFill>
              <a:srgbClr val="000000"/>
            </a:solidFill>
            <a:round/>
            <a:headEnd/>
            <a:tailEnd/>
          </a:ln>
        </p:spPr>
        <p:txBody>
          <a:bodyPr/>
          <a:lstStyle/>
          <a:p>
            <a:endParaRPr lang="en-AU" sz="2400">
              <a:latin typeface="Times New Roman" pitchFamily="18" charset="0"/>
            </a:endParaRPr>
          </a:p>
        </p:txBody>
      </p:sp>
      <p:sp>
        <p:nvSpPr>
          <p:cNvPr id="41987" name="Oval 4"/>
          <p:cNvSpPr>
            <a:spLocks noChangeArrowheads="1"/>
          </p:cNvSpPr>
          <p:nvPr/>
        </p:nvSpPr>
        <p:spPr bwMode="auto">
          <a:xfrm>
            <a:off x="4427538" y="3284538"/>
            <a:ext cx="3529012" cy="1439862"/>
          </a:xfrm>
          <a:prstGeom prst="ellipse">
            <a:avLst/>
          </a:prstGeom>
          <a:noFill/>
          <a:ln w="9525">
            <a:solidFill>
              <a:srgbClr val="000000"/>
            </a:solidFill>
            <a:round/>
            <a:headEnd/>
            <a:tailEnd/>
          </a:ln>
        </p:spPr>
        <p:txBody>
          <a:bodyPr/>
          <a:lstStyle/>
          <a:p>
            <a:endParaRPr lang="en-AU" sz="2400">
              <a:latin typeface="Times New Roman" pitchFamily="18" charset="0"/>
            </a:endParaRPr>
          </a:p>
        </p:txBody>
      </p:sp>
      <p:sp>
        <p:nvSpPr>
          <p:cNvPr id="41988" name="Text Box 5"/>
          <p:cNvSpPr txBox="1">
            <a:spLocks noChangeArrowheads="1"/>
          </p:cNvSpPr>
          <p:nvPr/>
        </p:nvSpPr>
        <p:spPr bwMode="auto">
          <a:xfrm>
            <a:off x="4427538" y="3500438"/>
            <a:ext cx="1152525" cy="457200"/>
          </a:xfrm>
          <a:prstGeom prst="rect">
            <a:avLst/>
          </a:prstGeom>
          <a:noFill/>
          <a:ln w="9525">
            <a:noFill/>
            <a:miter lim="800000"/>
            <a:headEnd/>
            <a:tailEnd/>
          </a:ln>
        </p:spPr>
        <p:txBody>
          <a:bodyPr/>
          <a:lstStyle/>
          <a:p>
            <a:endParaRPr lang="en-US" sz="1200">
              <a:latin typeface="Georgia" pitchFamily="18" charset="0"/>
            </a:endParaRPr>
          </a:p>
          <a:p>
            <a:pPr algn="ctr" eaLnBrk="0" hangingPunct="0"/>
            <a:r>
              <a:rPr lang="en-US" sz="4000" b="1">
                <a:solidFill>
                  <a:srgbClr val="800080"/>
                </a:solidFill>
                <a:latin typeface="Arial Black" pitchFamily="34" charset="0"/>
              </a:rPr>
              <a:t>v</a:t>
            </a:r>
          </a:p>
        </p:txBody>
      </p:sp>
      <p:sp>
        <p:nvSpPr>
          <p:cNvPr id="41989" name="Text Box 6"/>
          <p:cNvSpPr txBox="1">
            <a:spLocks noChangeArrowheads="1"/>
          </p:cNvSpPr>
          <p:nvPr/>
        </p:nvSpPr>
        <p:spPr bwMode="auto">
          <a:xfrm>
            <a:off x="5580063" y="3644900"/>
            <a:ext cx="1944687" cy="647700"/>
          </a:xfrm>
          <a:prstGeom prst="rect">
            <a:avLst/>
          </a:prstGeom>
          <a:solidFill>
            <a:srgbClr val="FFFFFF"/>
          </a:solidFill>
          <a:ln w="9525">
            <a:noFill/>
            <a:miter lim="800000"/>
            <a:headEnd/>
            <a:tailEnd/>
          </a:ln>
        </p:spPr>
        <p:txBody>
          <a:bodyPr/>
          <a:lstStyle/>
          <a:p>
            <a:endParaRPr lang="en-US" sz="1200">
              <a:latin typeface="Georgia" pitchFamily="18" charset="0"/>
            </a:endParaRPr>
          </a:p>
          <a:p>
            <a:pPr eaLnBrk="0" hangingPunct="0"/>
            <a:r>
              <a:rPr lang="en-US" sz="2400" b="1">
                <a:latin typeface="Arial Black" pitchFamily="34" charset="0"/>
              </a:rPr>
              <a:t>Well-Being</a:t>
            </a:r>
          </a:p>
        </p:txBody>
      </p:sp>
      <p:sp>
        <p:nvSpPr>
          <p:cNvPr id="41990" name="Text Box 7"/>
          <p:cNvSpPr txBox="1">
            <a:spLocks noChangeArrowheads="1"/>
          </p:cNvSpPr>
          <p:nvPr/>
        </p:nvSpPr>
        <p:spPr bwMode="auto">
          <a:xfrm>
            <a:off x="2286000" y="3810000"/>
            <a:ext cx="2028825" cy="647700"/>
          </a:xfrm>
          <a:prstGeom prst="rect">
            <a:avLst/>
          </a:prstGeom>
          <a:solidFill>
            <a:srgbClr val="FFFFFF"/>
          </a:solidFill>
          <a:ln w="9525">
            <a:noFill/>
            <a:miter lim="800000"/>
            <a:headEnd/>
            <a:tailEnd/>
          </a:ln>
        </p:spPr>
        <p:txBody>
          <a:bodyPr/>
          <a:lstStyle/>
          <a:p>
            <a:r>
              <a:rPr lang="en-US" sz="2400" b="1">
                <a:latin typeface="Arial Black" pitchFamily="34" charset="0"/>
              </a:rPr>
              <a:t>Autonomy</a:t>
            </a:r>
          </a:p>
        </p:txBody>
      </p:sp>
      <p:sp>
        <p:nvSpPr>
          <p:cNvPr id="41991" name="Text Box 8"/>
          <p:cNvSpPr txBox="1">
            <a:spLocks noChangeArrowheads="1"/>
          </p:cNvSpPr>
          <p:nvPr/>
        </p:nvSpPr>
        <p:spPr bwMode="auto">
          <a:xfrm>
            <a:off x="3779838" y="2205038"/>
            <a:ext cx="2232025" cy="271462"/>
          </a:xfrm>
          <a:prstGeom prst="rect">
            <a:avLst/>
          </a:prstGeom>
          <a:solidFill>
            <a:srgbClr val="FFFFFF"/>
          </a:solidFill>
          <a:ln w="9525">
            <a:noFill/>
            <a:miter lim="800000"/>
            <a:headEnd/>
            <a:tailEnd/>
          </a:ln>
        </p:spPr>
        <p:txBody>
          <a:bodyPr/>
          <a:lstStyle/>
          <a:p>
            <a:pPr algn="ctr"/>
            <a:r>
              <a:rPr lang="en-US" sz="2400" b="1">
                <a:solidFill>
                  <a:srgbClr val="800080"/>
                </a:solidFill>
                <a:latin typeface="Arial Black" pitchFamily="34" charset="0"/>
              </a:rPr>
              <a:t>OBJECTS</a:t>
            </a:r>
          </a:p>
        </p:txBody>
      </p:sp>
      <p:sp>
        <p:nvSpPr>
          <p:cNvPr id="41992" name="Text Box 9"/>
          <p:cNvSpPr txBox="1">
            <a:spLocks noChangeArrowheads="1"/>
          </p:cNvSpPr>
          <p:nvPr/>
        </p:nvSpPr>
        <p:spPr bwMode="auto">
          <a:xfrm>
            <a:off x="2555875" y="2636838"/>
            <a:ext cx="2089150" cy="342900"/>
          </a:xfrm>
          <a:prstGeom prst="rect">
            <a:avLst/>
          </a:prstGeom>
          <a:solidFill>
            <a:srgbClr val="FFFFFF"/>
          </a:solidFill>
          <a:ln w="9525">
            <a:noFill/>
            <a:miter lim="800000"/>
            <a:headEnd/>
            <a:tailEnd/>
          </a:ln>
        </p:spPr>
        <p:txBody>
          <a:bodyPr/>
          <a:lstStyle/>
          <a:p>
            <a:r>
              <a:rPr lang="en-US" sz="2000" b="1">
                <a:latin typeface="Arial Black" pitchFamily="34" charset="0"/>
              </a:rPr>
              <a:t>Personal Freedom</a:t>
            </a:r>
          </a:p>
        </p:txBody>
      </p:sp>
      <p:sp>
        <p:nvSpPr>
          <p:cNvPr id="41993" name="Text Box 10"/>
          <p:cNvSpPr txBox="1">
            <a:spLocks noChangeArrowheads="1"/>
          </p:cNvSpPr>
          <p:nvPr/>
        </p:nvSpPr>
        <p:spPr bwMode="auto">
          <a:xfrm>
            <a:off x="2987675" y="4868863"/>
            <a:ext cx="2089150" cy="342900"/>
          </a:xfrm>
          <a:prstGeom prst="rect">
            <a:avLst/>
          </a:prstGeom>
          <a:solidFill>
            <a:srgbClr val="FFFFFF"/>
          </a:solidFill>
          <a:ln w="9525">
            <a:noFill/>
            <a:miter lim="800000"/>
            <a:headEnd/>
            <a:tailEnd/>
          </a:ln>
        </p:spPr>
        <p:txBody>
          <a:bodyPr/>
          <a:lstStyle/>
          <a:p>
            <a:r>
              <a:rPr lang="en-US" sz="2000" b="1">
                <a:latin typeface="Arial Black" pitchFamily="34" charset="0"/>
              </a:rPr>
              <a:t>Social Recognition</a:t>
            </a:r>
          </a:p>
        </p:txBody>
      </p:sp>
      <p:sp>
        <p:nvSpPr>
          <p:cNvPr id="41994" name="Text Box 11"/>
          <p:cNvSpPr txBox="1">
            <a:spLocks noChangeArrowheads="1"/>
          </p:cNvSpPr>
          <p:nvPr/>
        </p:nvSpPr>
        <p:spPr bwMode="auto">
          <a:xfrm>
            <a:off x="5257800" y="4876800"/>
            <a:ext cx="1905000" cy="342900"/>
          </a:xfrm>
          <a:prstGeom prst="rect">
            <a:avLst/>
          </a:prstGeom>
          <a:solidFill>
            <a:srgbClr val="FFFFFF"/>
          </a:solidFill>
          <a:ln w="9525">
            <a:noFill/>
            <a:miter lim="800000"/>
            <a:headEnd/>
            <a:tailEnd/>
          </a:ln>
        </p:spPr>
        <p:txBody>
          <a:bodyPr/>
          <a:lstStyle/>
          <a:p>
            <a:r>
              <a:rPr lang="en-US" sz="2000" b="1">
                <a:latin typeface="Arial Black" pitchFamily="34" charset="0"/>
              </a:rPr>
              <a:t>Material Subsistencee</a:t>
            </a:r>
          </a:p>
        </p:txBody>
      </p:sp>
      <p:sp>
        <p:nvSpPr>
          <p:cNvPr id="41995" name="Text Box 12"/>
          <p:cNvSpPr txBox="1">
            <a:spLocks noChangeArrowheads="1"/>
          </p:cNvSpPr>
          <p:nvPr/>
        </p:nvSpPr>
        <p:spPr bwMode="auto">
          <a:xfrm>
            <a:off x="5148263" y="2565400"/>
            <a:ext cx="1944687" cy="342900"/>
          </a:xfrm>
          <a:prstGeom prst="rect">
            <a:avLst/>
          </a:prstGeom>
          <a:solidFill>
            <a:srgbClr val="FFFFFF"/>
          </a:solidFill>
          <a:ln w="9525">
            <a:noFill/>
            <a:miter lim="800000"/>
            <a:headEnd/>
            <a:tailEnd/>
          </a:ln>
        </p:spPr>
        <p:txBody>
          <a:bodyPr/>
          <a:lstStyle/>
          <a:p>
            <a:r>
              <a:rPr lang="en-US" sz="2000" b="1">
                <a:latin typeface="Arial Black" pitchFamily="34" charset="0"/>
              </a:rPr>
              <a:t>Personal Security</a:t>
            </a:r>
          </a:p>
        </p:txBody>
      </p:sp>
      <p:sp>
        <p:nvSpPr>
          <p:cNvPr id="41996" name="Text Box 13"/>
          <p:cNvSpPr txBox="1">
            <a:spLocks noChangeArrowheads="1"/>
          </p:cNvSpPr>
          <p:nvPr/>
        </p:nvSpPr>
        <p:spPr bwMode="auto">
          <a:xfrm>
            <a:off x="3635375" y="5589588"/>
            <a:ext cx="2736850" cy="287337"/>
          </a:xfrm>
          <a:prstGeom prst="rect">
            <a:avLst/>
          </a:prstGeom>
          <a:solidFill>
            <a:srgbClr val="FFFFFF"/>
          </a:solidFill>
          <a:ln w="9525">
            <a:noFill/>
            <a:miter lim="800000"/>
            <a:headEnd/>
            <a:tailEnd/>
          </a:ln>
        </p:spPr>
        <p:txBody>
          <a:bodyPr/>
          <a:lstStyle/>
          <a:p>
            <a:pPr algn="ctr"/>
            <a:r>
              <a:rPr lang="en-US" sz="2000" b="1">
                <a:latin typeface="Arial Black" pitchFamily="34" charset="0"/>
              </a:rPr>
              <a:t>Equality</a:t>
            </a:r>
          </a:p>
        </p:txBody>
      </p:sp>
      <p:sp>
        <p:nvSpPr>
          <p:cNvPr id="41997" name="Text Box 14"/>
          <p:cNvSpPr txBox="1">
            <a:spLocks noChangeArrowheads="1"/>
          </p:cNvSpPr>
          <p:nvPr/>
        </p:nvSpPr>
        <p:spPr bwMode="auto">
          <a:xfrm>
            <a:off x="3492500" y="1484313"/>
            <a:ext cx="2592388" cy="342900"/>
          </a:xfrm>
          <a:prstGeom prst="rect">
            <a:avLst/>
          </a:prstGeom>
          <a:solidFill>
            <a:srgbClr val="FFFFFF"/>
          </a:solidFill>
          <a:ln w="9525">
            <a:noFill/>
            <a:miter lim="800000"/>
            <a:headEnd/>
            <a:tailEnd/>
          </a:ln>
        </p:spPr>
        <p:txBody>
          <a:bodyPr/>
          <a:lstStyle/>
          <a:p>
            <a:pPr algn="ctr"/>
            <a:r>
              <a:rPr lang="en-US" sz="2400" b="1">
                <a:solidFill>
                  <a:srgbClr val="800080"/>
                </a:solidFill>
                <a:latin typeface="Arial Black" pitchFamily="34" charset="0"/>
              </a:rPr>
              <a:t>POLICIES</a:t>
            </a:r>
          </a:p>
        </p:txBody>
      </p:sp>
      <p:sp>
        <p:nvSpPr>
          <p:cNvPr id="41998" name="Oval 15"/>
          <p:cNvSpPr>
            <a:spLocks noChangeArrowheads="1"/>
          </p:cNvSpPr>
          <p:nvPr/>
        </p:nvSpPr>
        <p:spPr bwMode="auto">
          <a:xfrm>
            <a:off x="1042988" y="1268413"/>
            <a:ext cx="7489825" cy="5589587"/>
          </a:xfrm>
          <a:prstGeom prst="ellipse">
            <a:avLst/>
          </a:prstGeom>
          <a:noFill/>
          <a:ln w="9525">
            <a:solidFill>
              <a:srgbClr val="000000"/>
            </a:solidFill>
            <a:round/>
            <a:headEnd/>
            <a:tailEnd/>
          </a:ln>
        </p:spPr>
        <p:txBody>
          <a:bodyPr/>
          <a:lstStyle/>
          <a:p>
            <a:endParaRPr lang="en-AU" sz="2400">
              <a:latin typeface="Times New Roman" pitchFamily="18" charset="0"/>
            </a:endParaRPr>
          </a:p>
        </p:txBody>
      </p:sp>
      <p:sp>
        <p:nvSpPr>
          <p:cNvPr id="41999" name="Rectangle 16"/>
          <p:cNvSpPr>
            <a:spLocks noChangeArrowheads="1"/>
          </p:cNvSpPr>
          <p:nvPr/>
        </p:nvSpPr>
        <p:spPr bwMode="auto">
          <a:xfrm>
            <a:off x="-171450" y="452438"/>
            <a:ext cx="9144000" cy="0"/>
          </a:xfrm>
          <a:prstGeom prst="rect">
            <a:avLst/>
          </a:prstGeom>
          <a:noFill/>
          <a:ln w="9525">
            <a:noFill/>
            <a:miter lim="800000"/>
            <a:headEnd/>
            <a:tailEnd/>
          </a:ln>
        </p:spPr>
        <p:txBody>
          <a:bodyPr wrap="none" anchor="ctr">
            <a:spAutoFit/>
          </a:bodyPr>
          <a:lstStyle/>
          <a:p>
            <a:endParaRPr lang="en-AU" sz="2400">
              <a:latin typeface="Times New Roman" pitchFamily="18" charset="0"/>
            </a:endParaRPr>
          </a:p>
        </p:txBody>
      </p:sp>
      <p:sp>
        <p:nvSpPr>
          <p:cNvPr id="42000" name="Rectangle 17"/>
          <p:cNvSpPr>
            <a:spLocks noChangeArrowheads="1"/>
          </p:cNvSpPr>
          <p:nvPr/>
        </p:nvSpPr>
        <p:spPr bwMode="auto">
          <a:xfrm>
            <a:off x="368300" y="223838"/>
            <a:ext cx="8775700" cy="862012"/>
          </a:xfrm>
          <a:prstGeom prst="rect">
            <a:avLst/>
          </a:prstGeom>
          <a:noFill/>
          <a:ln w="9525">
            <a:noFill/>
            <a:miter lim="800000"/>
            <a:headEnd/>
            <a:tailEnd/>
          </a:ln>
        </p:spPr>
        <p:txBody>
          <a:bodyPr anchor="ctr">
            <a:spAutoFit/>
          </a:bodyPr>
          <a:lstStyle/>
          <a:p>
            <a:pPr marL="95250"/>
            <a:endParaRPr lang="en-US" sz="1400">
              <a:latin typeface="Arial Black" pitchFamily="34" charset="0"/>
            </a:endParaRPr>
          </a:p>
          <a:p>
            <a:pPr marL="95250" eaLnBrk="0" hangingPunct="0"/>
            <a:r>
              <a:rPr lang="en-US" sz="1200">
                <a:latin typeface="Arial Black" pitchFamily="34" charset="0"/>
              </a:rPr>
              <a:t> </a:t>
            </a:r>
            <a:endParaRPr lang="en-AU" sz="1400">
              <a:latin typeface="Arial Black" pitchFamily="34" charset="0"/>
            </a:endParaRPr>
          </a:p>
          <a:p>
            <a:pPr marL="95250" eaLnBrk="0" hangingPunct="0"/>
            <a:endParaRPr lang="en-AU" sz="2400">
              <a:latin typeface="Arial Black" pitchFamily="34" charset="0"/>
            </a:endParaRPr>
          </a:p>
        </p:txBody>
      </p:sp>
      <p:sp>
        <p:nvSpPr>
          <p:cNvPr id="42001" name="Rectangle 1"/>
          <p:cNvSpPr>
            <a:spLocks noChangeArrowheads="1"/>
          </p:cNvSpPr>
          <p:nvPr/>
        </p:nvSpPr>
        <p:spPr bwMode="auto">
          <a:xfrm>
            <a:off x="609600" y="457200"/>
            <a:ext cx="3121025" cy="369888"/>
          </a:xfrm>
          <a:prstGeom prst="rect">
            <a:avLst/>
          </a:prstGeom>
          <a:noFill/>
          <a:ln w="9525">
            <a:noFill/>
            <a:miter lim="800000"/>
            <a:headEnd/>
            <a:tailEnd/>
          </a:ln>
        </p:spPr>
        <p:txBody>
          <a:bodyPr wrap="none">
            <a:spAutoFit/>
          </a:bodyPr>
          <a:lstStyle/>
          <a:p>
            <a:r>
              <a:rPr lang="en-AU" b="1">
                <a:solidFill>
                  <a:srgbClr val="CC0099"/>
                </a:solidFill>
                <a:latin typeface="Arial Black" pitchFamily="34" charset="0"/>
              </a:rPr>
              <a:t>(Ward &amp; Birgden, 2007)</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2434" name="Text Box 2"/>
          <p:cNvSpPr txBox="1">
            <a:spLocks noChangeArrowheads="1"/>
          </p:cNvSpPr>
          <p:nvPr/>
        </p:nvSpPr>
        <p:spPr bwMode="auto">
          <a:xfrm>
            <a:off x="611188" y="549275"/>
            <a:ext cx="8135937" cy="9170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66700" indent="-266700" eaLnBrk="0" hangingPunct="0">
              <a:defRPr sz="2400">
                <a:solidFill>
                  <a:schemeClr val="tx1"/>
                </a:solidFill>
                <a:latin typeface="Times New Roman" charset="0"/>
                <a:ea typeface="ＭＳ Ｐゴシック" charset="0"/>
              </a:defRPr>
            </a:lvl1pPr>
            <a:lvl2pPr marL="998538" indent="-457200" eaLnBrk="0" hangingPunct="0">
              <a:defRPr sz="2400">
                <a:solidFill>
                  <a:schemeClr val="tx1"/>
                </a:solidFill>
                <a:latin typeface="Times New Roman" charset="0"/>
                <a:ea typeface="ＭＳ Ｐゴシック" charset="0"/>
              </a:defRPr>
            </a:lvl2pPr>
            <a:lvl3pPr marL="1635125" indent="-457200" eaLnBrk="0" hangingPunct="0">
              <a:defRPr sz="2400">
                <a:solidFill>
                  <a:schemeClr val="tx1"/>
                </a:solidFill>
                <a:latin typeface="Times New Roman" charset="0"/>
                <a:ea typeface="ＭＳ Ｐゴシック" charset="0"/>
              </a:defRPr>
            </a:lvl3pPr>
            <a:lvl4pPr marL="2271713" indent="-457200" eaLnBrk="0" hangingPunct="0">
              <a:defRPr sz="2400">
                <a:solidFill>
                  <a:schemeClr val="tx1"/>
                </a:solidFill>
                <a:latin typeface="Times New Roman" charset="0"/>
                <a:ea typeface="ＭＳ Ｐゴシック" charset="0"/>
              </a:defRPr>
            </a:lvl4pPr>
            <a:lvl5pPr marL="2908300" indent="-457200" eaLnBrk="0" hangingPunct="0">
              <a:defRPr sz="2400">
                <a:solidFill>
                  <a:schemeClr val="tx1"/>
                </a:solidFill>
                <a:latin typeface="Times New Roman" charset="0"/>
                <a:ea typeface="ＭＳ Ｐゴシック" charset="0"/>
              </a:defRPr>
            </a:lvl5pPr>
            <a:lvl6pPr marL="33655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822700" indent="-457200" eaLnBrk="0" fontAlgn="base" hangingPunct="0">
              <a:spcBef>
                <a:spcPct val="0"/>
              </a:spcBef>
              <a:spcAft>
                <a:spcPct val="0"/>
              </a:spcAft>
              <a:defRPr sz="2400">
                <a:solidFill>
                  <a:schemeClr val="tx1"/>
                </a:solidFill>
                <a:latin typeface="Times New Roman" charset="0"/>
                <a:ea typeface="ＭＳ Ｐゴシック" charset="0"/>
              </a:defRPr>
            </a:lvl7pPr>
            <a:lvl8pPr marL="42799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7371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AU" sz="6600" b="1" dirty="0" smtClean="0">
                <a:latin typeface="Arial Black"/>
                <a:cs typeface="Arial Black"/>
              </a:rPr>
              <a:t>2 examples of (organic/soft criteria) culture change strategies</a:t>
            </a:r>
          </a:p>
          <a:p>
            <a:pPr algn="ctr" eaLnBrk="1" hangingPunct="1">
              <a:defRPr/>
            </a:pPr>
            <a:endParaRPr lang="en-AU" sz="2600" b="1" dirty="0" smtClean="0">
              <a:latin typeface="Comic Sans MS" charset="0"/>
              <a:cs typeface="ＭＳ Ｐゴシック" charset="0"/>
            </a:endParaRPr>
          </a:p>
          <a:p>
            <a:pPr algn="ctr" eaLnBrk="1" hangingPunct="1">
              <a:defRPr/>
            </a:pPr>
            <a:endParaRPr lang="en-AU" sz="2600" b="1" dirty="0" smtClean="0">
              <a:latin typeface="Comic Sans MS" charset="0"/>
              <a:cs typeface="ＭＳ Ｐゴシック" charset="0"/>
            </a:endParaRPr>
          </a:p>
          <a:p>
            <a:pPr algn="ctr" eaLnBrk="1" hangingPunct="1">
              <a:defRPr/>
            </a:pPr>
            <a:endParaRPr lang="en-AU" sz="2600" b="1" dirty="0" smtClean="0">
              <a:latin typeface="Comic Sans MS" charset="0"/>
              <a:cs typeface="ＭＳ Ｐゴシック" charset="0"/>
            </a:endParaRPr>
          </a:p>
          <a:p>
            <a:pPr algn="ctr" eaLnBrk="1" hangingPunct="1">
              <a:defRPr/>
            </a:pPr>
            <a:endParaRPr lang="en-AU" sz="2600" b="1" dirty="0" smtClean="0">
              <a:latin typeface="Comic Sans MS" charset="0"/>
              <a:cs typeface="ＭＳ Ｐゴシック" charset="0"/>
            </a:endParaRPr>
          </a:p>
          <a:p>
            <a:pPr algn="ctr" eaLnBrk="1" hangingPunct="1">
              <a:defRPr/>
            </a:pPr>
            <a:endParaRPr lang="en-AU" sz="2600" b="1" dirty="0" smtClean="0">
              <a:latin typeface="Comic Sans MS" charset="0"/>
              <a:cs typeface="ＭＳ Ｐゴシック" charset="0"/>
            </a:endParaRPr>
          </a:p>
          <a:p>
            <a:pPr algn="ctr" eaLnBrk="1" hangingPunct="1">
              <a:defRPr/>
            </a:pPr>
            <a:endParaRPr lang="en-AU" sz="2600" b="1" dirty="0" smtClean="0">
              <a:latin typeface="Comic Sans MS" charset="0"/>
              <a:cs typeface="ＭＳ Ｐゴシック" charset="0"/>
            </a:endParaRPr>
          </a:p>
          <a:p>
            <a:pPr algn="ctr" eaLnBrk="1" hangingPunct="1">
              <a:defRPr/>
            </a:pPr>
            <a:endParaRPr lang="en-AU" sz="2600" b="1" dirty="0" smtClean="0">
              <a:latin typeface="Comic Sans MS" charset="0"/>
              <a:cs typeface="ＭＳ Ｐゴシック" charset="0"/>
            </a:endParaRPr>
          </a:p>
          <a:p>
            <a:pPr algn="ctr" eaLnBrk="1" hangingPunct="1">
              <a:defRPr/>
            </a:pPr>
            <a:endParaRPr lang="en-AU" sz="2600" b="1" dirty="0" smtClean="0">
              <a:latin typeface="Comic Sans MS" charset="0"/>
              <a:cs typeface="ＭＳ Ｐゴシック" charset="0"/>
            </a:endParaRPr>
          </a:p>
          <a:p>
            <a:pPr algn="ctr" eaLnBrk="1" hangingPunct="1">
              <a:defRPr/>
            </a:pPr>
            <a:endParaRPr lang="en-AU" sz="2600" b="1" dirty="0" smtClean="0">
              <a:latin typeface="Comic Sans MS" charset="0"/>
              <a:cs typeface="ＭＳ Ｐゴシック" charset="0"/>
            </a:endParaRPr>
          </a:p>
          <a:p>
            <a:pPr eaLnBrk="1" hangingPunct="1">
              <a:buFontTx/>
              <a:buChar char="•"/>
              <a:defRPr/>
            </a:pPr>
            <a:endParaRPr lang="en-AU" sz="2600" b="1" dirty="0" smtClean="0">
              <a:latin typeface="Comic Sans MS" charset="0"/>
              <a:cs typeface="ＭＳ Ｐゴシック"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402434"/>
                                        </p:tgtEl>
                                        <p:attrNameLst>
                                          <p:attrName>style.visibility</p:attrName>
                                        </p:attrNameLst>
                                      </p:cBhvr>
                                      <p:to>
                                        <p:strVal val="visible"/>
                                      </p:to>
                                    </p:set>
                                    <p:anim calcmode="lin" valueType="num">
                                      <p:cBhvr>
                                        <p:cTn id="7" dur="500" fill="hold"/>
                                        <p:tgtEl>
                                          <p:spTgt spid="402434"/>
                                        </p:tgtEl>
                                        <p:attrNameLst>
                                          <p:attrName>ppt_w</p:attrName>
                                        </p:attrNameLst>
                                      </p:cBhvr>
                                      <p:tavLst>
                                        <p:tav tm="0">
                                          <p:val>
                                            <p:strVal val="(6*min(max(#ppt_w*#ppt_h,.3),1)-7.4)/-.7*#ppt_w"/>
                                          </p:val>
                                        </p:tav>
                                        <p:tav tm="100000">
                                          <p:val>
                                            <p:strVal val="#ppt_w"/>
                                          </p:val>
                                        </p:tav>
                                      </p:tavLst>
                                    </p:anim>
                                    <p:anim calcmode="lin" valueType="num">
                                      <p:cBhvr>
                                        <p:cTn id="8" dur="500" fill="hold"/>
                                        <p:tgtEl>
                                          <p:spTgt spid="402434"/>
                                        </p:tgtEl>
                                        <p:attrNameLst>
                                          <p:attrName>ppt_h</p:attrName>
                                        </p:attrNameLst>
                                      </p:cBhvr>
                                      <p:tavLst>
                                        <p:tav tm="0">
                                          <p:val>
                                            <p:strVal val="(6*min(max(#ppt_w*#ppt_h,.3),1)-7.4)/-.7*#ppt_h"/>
                                          </p:val>
                                        </p:tav>
                                        <p:tav tm="100000">
                                          <p:val>
                                            <p:strVal val="#ppt_h"/>
                                          </p:val>
                                        </p:tav>
                                      </p:tavLst>
                                    </p:anim>
                                    <p:anim calcmode="lin" valueType="num">
                                      <p:cBhvr>
                                        <p:cTn id="9" dur="500" fill="hold"/>
                                        <p:tgtEl>
                                          <p:spTgt spid="402434"/>
                                        </p:tgtEl>
                                        <p:attrNameLst>
                                          <p:attrName>ppt_x</p:attrName>
                                        </p:attrNameLst>
                                      </p:cBhvr>
                                      <p:tavLst>
                                        <p:tav tm="0">
                                          <p:val>
                                            <p:fltVal val="0.5"/>
                                          </p:val>
                                        </p:tav>
                                        <p:tav tm="100000">
                                          <p:val>
                                            <p:strVal val="#ppt_x"/>
                                          </p:val>
                                        </p:tav>
                                      </p:tavLst>
                                    </p:anim>
                                    <p:anim calcmode="lin" valueType="num">
                                      <p:cBhvr>
                                        <p:cTn id="10" dur="500" fill="hold"/>
                                        <p:tgtEl>
                                          <p:spTgt spid="40243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AU" sz="4000" b="1" smtClean="0">
                <a:solidFill>
                  <a:srgbClr val="0000FF"/>
                </a:solidFill>
                <a:latin typeface="Arial Black" pitchFamily="34" charset="0"/>
                <a:ea typeface="ＭＳ Ｐゴシック" charset="-128"/>
              </a:rPr>
              <a:t>Aim: Motivation + Capacity</a:t>
            </a:r>
          </a:p>
        </p:txBody>
      </p:sp>
      <p:graphicFrame>
        <p:nvGraphicFramePr>
          <p:cNvPr id="112643" name="Group 3"/>
          <p:cNvGraphicFramePr>
            <a:graphicFrameLocks noGrp="1"/>
          </p:cNvGraphicFramePr>
          <p:nvPr>
            <p:ph idx="1"/>
          </p:nvPr>
        </p:nvGraphicFramePr>
        <p:xfrm>
          <a:off x="685800" y="1981200"/>
          <a:ext cx="7415213" cy="3470275"/>
        </p:xfrm>
        <a:graphic>
          <a:graphicData uri="http://schemas.openxmlformats.org/drawingml/2006/table">
            <a:tbl>
              <a:tblPr/>
              <a:tblGrid>
                <a:gridCol w="1752600"/>
                <a:gridCol w="2311400"/>
                <a:gridCol w="3351213"/>
              </a:tblGrid>
              <a:tr h="727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a:ln>
                          <a:noFill/>
                        </a:ln>
                        <a:solidFill>
                          <a:srgbClr val="FF3300"/>
                        </a:solidFill>
                        <a:effectLst/>
                        <a:latin typeface="Comic Sans MS"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800" b="1" i="0" u="none" strike="noStrike" cap="none" normalizeH="0" baseline="0">
                          <a:ln>
                            <a:noFill/>
                          </a:ln>
                          <a:solidFill>
                            <a:srgbClr val="FF3300"/>
                          </a:solidFill>
                          <a:effectLst/>
                          <a:latin typeface="Arial Black"/>
                          <a:ea typeface="ＭＳ Ｐゴシック" charset="0"/>
                          <a:cs typeface="Arial Black"/>
                        </a:rPr>
                        <a:t>Offender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AU" sz="2800" b="1" i="0" u="none" strike="noStrike" cap="none" normalizeH="0" baseline="0" dirty="0">
                        <a:ln>
                          <a:noFill/>
                        </a:ln>
                        <a:solidFill>
                          <a:srgbClr val="FF3300"/>
                        </a:solidFill>
                        <a:effectLst/>
                        <a:latin typeface="Arial Black"/>
                        <a:ea typeface="ＭＳ Ｐゴシック" charset="0"/>
                        <a:cs typeface="Arial Blac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6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2800" b="1" i="0" u="none" strike="noStrike" cap="none" normalizeH="0" baseline="0" dirty="0">
                          <a:ln>
                            <a:noFill/>
                          </a:ln>
                          <a:solidFill>
                            <a:srgbClr val="FF3300"/>
                          </a:solidFill>
                          <a:effectLst/>
                          <a:latin typeface="Arial Black"/>
                          <a:ea typeface="ＭＳ Ｐゴシック" charset="0"/>
                          <a:cs typeface="Arial Black"/>
                        </a:rPr>
                        <a:t>The </a:t>
                      </a:r>
                      <a:endParaRPr kumimoji="0" lang="en-AU" sz="2800" b="1" i="0" u="none" strike="noStrike" cap="none" normalizeH="0" baseline="0" dirty="0" smtClean="0">
                        <a:ln>
                          <a:noFill/>
                        </a:ln>
                        <a:solidFill>
                          <a:srgbClr val="FF3300"/>
                        </a:solidFill>
                        <a:effectLst/>
                        <a:latin typeface="Arial Black"/>
                        <a:ea typeface="ＭＳ Ｐゴシック" charset="0"/>
                        <a:cs typeface="Arial Black"/>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2800" b="1" i="0" u="none" strike="noStrike" cap="none" normalizeH="0" baseline="0" dirty="0" smtClean="0">
                          <a:ln>
                            <a:noFill/>
                          </a:ln>
                          <a:solidFill>
                            <a:srgbClr val="FF3300"/>
                          </a:solidFill>
                          <a:effectLst/>
                          <a:latin typeface="Arial Black"/>
                          <a:ea typeface="ＭＳ Ｐゴシック" charset="0"/>
                          <a:cs typeface="Arial Black"/>
                        </a:rPr>
                        <a:t>Will</a:t>
                      </a:r>
                      <a:endParaRPr kumimoji="0" lang="en-AU" sz="2800" b="1" i="0" u="none" strike="noStrike" cap="none" normalizeH="0" baseline="0" dirty="0">
                        <a:ln>
                          <a:noFill/>
                        </a:ln>
                        <a:solidFill>
                          <a:srgbClr val="FF3300"/>
                        </a:solidFill>
                        <a:effectLst/>
                        <a:latin typeface="Arial Black"/>
                        <a:ea typeface="ＭＳ Ｐゴシック" charset="0"/>
                        <a:cs typeface="Arial Blac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a:ln>
                          <a:noFill/>
                        </a:ln>
                        <a:solidFill>
                          <a:srgbClr val="FF3300"/>
                        </a:solidFill>
                        <a:effectLst/>
                        <a:latin typeface="Comic Sans MS"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a:ln>
                          <a:noFill/>
                        </a:ln>
                        <a:solidFill>
                          <a:srgbClr val="FF3300"/>
                        </a:solidFill>
                        <a:effectLst/>
                        <a:latin typeface="Comic Sans MS"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6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2800" b="1" i="0" u="none" strike="noStrike" cap="none" normalizeH="0" baseline="0" dirty="0">
                          <a:ln>
                            <a:noFill/>
                          </a:ln>
                          <a:solidFill>
                            <a:srgbClr val="FF3300"/>
                          </a:solidFill>
                          <a:effectLst/>
                          <a:latin typeface="Arial Black"/>
                          <a:ea typeface="ＭＳ Ｐゴシック" charset="0"/>
                          <a:cs typeface="Arial Black"/>
                        </a:rPr>
                        <a:t>The </a:t>
                      </a:r>
                      <a:endParaRPr kumimoji="0" lang="en-AU" sz="2800" b="1" i="0" u="none" strike="noStrike" cap="none" normalizeH="0" baseline="0" dirty="0" smtClean="0">
                        <a:ln>
                          <a:noFill/>
                        </a:ln>
                        <a:solidFill>
                          <a:srgbClr val="FF3300"/>
                        </a:solidFill>
                        <a:effectLst/>
                        <a:latin typeface="Arial Black"/>
                        <a:ea typeface="ＭＳ Ｐゴシック" charset="0"/>
                        <a:cs typeface="Arial Black"/>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2800" b="1" i="0" u="none" strike="noStrike" cap="none" normalizeH="0" baseline="0" dirty="0" smtClean="0">
                          <a:ln>
                            <a:noFill/>
                          </a:ln>
                          <a:solidFill>
                            <a:srgbClr val="FF3300"/>
                          </a:solidFill>
                          <a:effectLst/>
                          <a:latin typeface="Arial Black"/>
                          <a:ea typeface="ＭＳ Ｐゴシック" charset="0"/>
                          <a:cs typeface="Arial Black"/>
                        </a:rPr>
                        <a:t>Way</a:t>
                      </a:r>
                      <a:endParaRPr kumimoji="0" lang="en-AU" sz="2800" b="1" i="0" u="none" strike="noStrike" cap="none" normalizeH="0" baseline="0" dirty="0">
                        <a:ln>
                          <a:noFill/>
                        </a:ln>
                        <a:solidFill>
                          <a:srgbClr val="FF3300"/>
                        </a:solidFill>
                        <a:effectLst/>
                        <a:latin typeface="Arial Black"/>
                        <a:ea typeface="ＭＳ Ｐゴシック" charset="0"/>
                        <a:cs typeface="Arial Blac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a:ln>
                          <a:noFill/>
                        </a:ln>
                        <a:solidFill>
                          <a:srgbClr val="FF3300"/>
                        </a:solidFill>
                        <a:effectLst/>
                        <a:latin typeface="Comic Sans MS"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FF3300"/>
                        </a:solidFill>
                        <a:effectLst/>
                        <a:latin typeface="Comic Sans MS"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6100" name="Picture 21" descr="MCj04375830000[1]"/>
          <p:cNvPicPr>
            <a:picLocks noChangeAspect="1" noChangeArrowheads="1"/>
          </p:cNvPicPr>
          <p:nvPr/>
        </p:nvPicPr>
        <p:blipFill>
          <a:blip r:embed="rId3" cstate="print"/>
          <a:srcRect/>
          <a:stretch>
            <a:fillRect/>
          </a:stretch>
        </p:blipFill>
        <p:spPr bwMode="auto">
          <a:xfrm>
            <a:off x="2987675" y="2852738"/>
            <a:ext cx="1439863" cy="1071562"/>
          </a:xfrm>
          <a:prstGeom prst="rect">
            <a:avLst/>
          </a:prstGeom>
          <a:noFill/>
          <a:ln w="9525">
            <a:noFill/>
            <a:miter lim="800000"/>
            <a:headEnd/>
            <a:tailEnd/>
          </a:ln>
        </p:spPr>
      </p:pic>
      <p:pic>
        <p:nvPicPr>
          <p:cNvPr id="46101" name="Picture 24" descr="MCj04377990000[1]"/>
          <p:cNvPicPr>
            <a:picLocks noChangeAspect="1" noChangeArrowheads="1"/>
          </p:cNvPicPr>
          <p:nvPr/>
        </p:nvPicPr>
        <p:blipFill>
          <a:blip r:embed="rId4" cstate="print"/>
          <a:srcRect/>
          <a:stretch>
            <a:fillRect/>
          </a:stretch>
        </p:blipFill>
        <p:spPr bwMode="auto">
          <a:xfrm>
            <a:off x="2555875" y="4149725"/>
            <a:ext cx="19304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AU" sz="4000" b="1" smtClean="0">
                <a:solidFill>
                  <a:srgbClr val="0000FF"/>
                </a:solidFill>
                <a:latin typeface="Arial Black" pitchFamily="34" charset="0"/>
                <a:ea typeface="ＭＳ Ｐゴシック" charset="-128"/>
              </a:rPr>
              <a:t>Aim: Motivation + Capacity</a:t>
            </a:r>
          </a:p>
        </p:txBody>
      </p:sp>
      <p:graphicFrame>
        <p:nvGraphicFramePr>
          <p:cNvPr id="112643" name="Group 3"/>
          <p:cNvGraphicFramePr>
            <a:graphicFrameLocks noGrp="1"/>
          </p:cNvGraphicFramePr>
          <p:nvPr>
            <p:ph idx="1"/>
          </p:nvPr>
        </p:nvGraphicFramePr>
        <p:xfrm>
          <a:off x="685800" y="1981200"/>
          <a:ext cx="7415213" cy="3470275"/>
        </p:xfrm>
        <a:graphic>
          <a:graphicData uri="http://schemas.openxmlformats.org/drawingml/2006/table">
            <a:tbl>
              <a:tblPr/>
              <a:tblGrid>
                <a:gridCol w="1752600"/>
                <a:gridCol w="2311400"/>
                <a:gridCol w="3351213"/>
              </a:tblGrid>
              <a:tr h="727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a:ln>
                          <a:noFill/>
                        </a:ln>
                        <a:solidFill>
                          <a:srgbClr val="FF3300"/>
                        </a:solidFill>
                        <a:effectLst/>
                        <a:latin typeface="Comic Sans MS"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800" b="1" i="0" u="none" strike="noStrike" cap="none" normalizeH="0" baseline="0">
                          <a:ln>
                            <a:noFill/>
                          </a:ln>
                          <a:solidFill>
                            <a:srgbClr val="FF3300"/>
                          </a:solidFill>
                          <a:effectLst/>
                          <a:latin typeface="Arial Black"/>
                          <a:ea typeface="ＭＳ Ｐゴシック" charset="0"/>
                          <a:cs typeface="Arial Black"/>
                        </a:rPr>
                        <a:t>Offender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AU" sz="2800" b="1" i="0" u="none" strike="noStrike" cap="none" normalizeH="0" baseline="0" dirty="0">
                          <a:ln>
                            <a:noFill/>
                          </a:ln>
                          <a:solidFill>
                            <a:srgbClr val="FF3300"/>
                          </a:solidFill>
                          <a:effectLst/>
                          <a:latin typeface="Arial Black"/>
                          <a:ea typeface="ＭＳ Ｐゴシック" charset="0"/>
                          <a:cs typeface="Arial Black"/>
                        </a:rPr>
                        <a:t>Staff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6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2800" b="1" i="0" u="none" strike="noStrike" cap="none" normalizeH="0" baseline="0" dirty="0">
                          <a:ln>
                            <a:noFill/>
                          </a:ln>
                          <a:solidFill>
                            <a:srgbClr val="FF3300"/>
                          </a:solidFill>
                          <a:effectLst/>
                          <a:latin typeface="Arial Black"/>
                          <a:ea typeface="ＭＳ Ｐゴシック" charset="0"/>
                          <a:cs typeface="Arial Black"/>
                        </a:rPr>
                        <a:t>The </a:t>
                      </a:r>
                      <a:endParaRPr kumimoji="0" lang="en-AU" sz="2800" b="1" i="0" u="none" strike="noStrike" cap="none" normalizeH="0" baseline="0" dirty="0" smtClean="0">
                        <a:ln>
                          <a:noFill/>
                        </a:ln>
                        <a:solidFill>
                          <a:srgbClr val="FF3300"/>
                        </a:solidFill>
                        <a:effectLst/>
                        <a:latin typeface="Arial Black"/>
                        <a:ea typeface="ＭＳ Ｐゴシック" charset="0"/>
                        <a:cs typeface="Arial Black"/>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2800" b="1" i="0" u="none" strike="noStrike" cap="none" normalizeH="0" baseline="0" dirty="0" smtClean="0">
                          <a:ln>
                            <a:noFill/>
                          </a:ln>
                          <a:solidFill>
                            <a:srgbClr val="FF3300"/>
                          </a:solidFill>
                          <a:effectLst/>
                          <a:latin typeface="Arial Black"/>
                          <a:ea typeface="ＭＳ Ｐゴシック" charset="0"/>
                          <a:cs typeface="Arial Black"/>
                        </a:rPr>
                        <a:t>Will</a:t>
                      </a:r>
                      <a:endParaRPr kumimoji="0" lang="en-AU" sz="2800" b="1" i="0" u="none" strike="noStrike" cap="none" normalizeH="0" baseline="0" dirty="0">
                        <a:ln>
                          <a:noFill/>
                        </a:ln>
                        <a:solidFill>
                          <a:srgbClr val="FF3300"/>
                        </a:solidFill>
                        <a:effectLst/>
                        <a:latin typeface="Arial Black"/>
                        <a:ea typeface="ＭＳ Ｐゴシック" charset="0"/>
                        <a:cs typeface="Arial Blac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a:ln>
                          <a:noFill/>
                        </a:ln>
                        <a:solidFill>
                          <a:srgbClr val="FF3300"/>
                        </a:solidFill>
                        <a:effectLst/>
                        <a:latin typeface="Comic Sans MS"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a:ln>
                          <a:noFill/>
                        </a:ln>
                        <a:solidFill>
                          <a:srgbClr val="FF3300"/>
                        </a:solidFill>
                        <a:effectLst/>
                        <a:latin typeface="Comic Sans MS"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6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2800" b="1" i="0" u="none" strike="noStrike" cap="none" normalizeH="0" baseline="0" dirty="0">
                          <a:ln>
                            <a:noFill/>
                          </a:ln>
                          <a:solidFill>
                            <a:srgbClr val="FF3300"/>
                          </a:solidFill>
                          <a:effectLst/>
                          <a:latin typeface="Arial Black"/>
                          <a:ea typeface="ＭＳ Ｐゴシック" charset="0"/>
                          <a:cs typeface="Arial Black"/>
                        </a:rPr>
                        <a:t>The </a:t>
                      </a:r>
                      <a:endParaRPr kumimoji="0" lang="en-AU" sz="2800" b="1" i="0" u="none" strike="noStrike" cap="none" normalizeH="0" baseline="0" dirty="0" smtClean="0">
                        <a:ln>
                          <a:noFill/>
                        </a:ln>
                        <a:solidFill>
                          <a:srgbClr val="FF3300"/>
                        </a:solidFill>
                        <a:effectLst/>
                        <a:latin typeface="Arial Black"/>
                        <a:ea typeface="ＭＳ Ｐゴシック" charset="0"/>
                        <a:cs typeface="Arial Black"/>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sz="2800" b="1" i="0" u="none" strike="noStrike" cap="none" normalizeH="0" baseline="0" dirty="0" smtClean="0">
                          <a:ln>
                            <a:noFill/>
                          </a:ln>
                          <a:solidFill>
                            <a:srgbClr val="FF3300"/>
                          </a:solidFill>
                          <a:effectLst/>
                          <a:latin typeface="Arial Black"/>
                          <a:ea typeface="ＭＳ Ｐゴシック" charset="0"/>
                          <a:cs typeface="Arial Black"/>
                        </a:rPr>
                        <a:t>Way</a:t>
                      </a:r>
                      <a:endParaRPr kumimoji="0" lang="en-AU" sz="2800" b="1" i="0" u="none" strike="noStrike" cap="none" normalizeH="0" baseline="0" dirty="0">
                        <a:ln>
                          <a:noFill/>
                        </a:ln>
                        <a:solidFill>
                          <a:srgbClr val="FF3300"/>
                        </a:solidFill>
                        <a:effectLst/>
                        <a:latin typeface="Arial Black"/>
                        <a:ea typeface="ＭＳ Ｐゴシック" charset="0"/>
                        <a:cs typeface="Arial Black"/>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a:ln>
                          <a:noFill/>
                        </a:ln>
                        <a:solidFill>
                          <a:srgbClr val="FF3300"/>
                        </a:solidFill>
                        <a:effectLst/>
                        <a:latin typeface="Comic Sans MS"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FF3300"/>
                        </a:solidFill>
                        <a:effectLst/>
                        <a:latin typeface="Comic Sans MS"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8148" name="Picture 21" descr="MCj04375830000[1]"/>
          <p:cNvPicPr>
            <a:picLocks noChangeAspect="1" noChangeArrowheads="1"/>
          </p:cNvPicPr>
          <p:nvPr/>
        </p:nvPicPr>
        <p:blipFill>
          <a:blip r:embed="rId3" cstate="print"/>
          <a:srcRect/>
          <a:stretch>
            <a:fillRect/>
          </a:stretch>
        </p:blipFill>
        <p:spPr bwMode="auto">
          <a:xfrm>
            <a:off x="2987675" y="2852738"/>
            <a:ext cx="1439863" cy="1071562"/>
          </a:xfrm>
          <a:prstGeom prst="rect">
            <a:avLst/>
          </a:prstGeom>
          <a:noFill/>
          <a:ln w="9525">
            <a:noFill/>
            <a:miter lim="800000"/>
            <a:headEnd/>
            <a:tailEnd/>
          </a:ln>
        </p:spPr>
      </p:pic>
      <p:pic>
        <p:nvPicPr>
          <p:cNvPr id="48149" name="Picture 22" descr="MCj04359230000[1]"/>
          <p:cNvPicPr>
            <a:picLocks noChangeAspect="1" noChangeArrowheads="1"/>
          </p:cNvPicPr>
          <p:nvPr/>
        </p:nvPicPr>
        <p:blipFill>
          <a:blip r:embed="rId4" cstate="print"/>
          <a:srcRect/>
          <a:stretch>
            <a:fillRect/>
          </a:stretch>
        </p:blipFill>
        <p:spPr bwMode="auto">
          <a:xfrm>
            <a:off x="5651500" y="3933825"/>
            <a:ext cx="1379538" cy="1439863"/>
          </a:xfrm>
          <a:prstGeom prst="rect">
            <a:avLst/>
          </a:prstGeom>
          <a:noFill/>
          <a:ln w="9525">
            <a:noFill/>
            <a:miter lim="800000"/>
            <a:headEnd/>
            <a:tailEnd/>
          </a:ln>
        </p:spPr>
      </p:pic>
      <p:pic>
        <p:nvPicPr>
          <p:cNvPr id="48150" name="Picture 23" descr="MCj04375810000[1]"/>
          <p:cNvPicPr>
            <a:picLocks noChangeAspect="1" noChangeArrowheads="1"/>
          </p:cNvPicPr>
          <p:nvPr/>
        </p:nvPicPr>
        <p:blipFill>
          <a:blip r:embed="rId5" cstate="print"/>
          <a:srcRect/>
          <a:stretch>
            <a:fillRect/>
          </a:stretch>
        </p:blipFill>
        <p:spPr bwMode="auto">
          <a:xfrm>
            <a:off x="6011863" y="2708275"/>
            <a:ext cx="1285875" cy="1296988"/>
          </a:xfrm>
          <a:prstGeom prst="rect">
            <a:avLst/>
          </a:prstGeom>
          <a:noFill/>
          <a:ln w="9525">
            <a:noFill/>
            <a:miter lim="800000"/>
            <a:headEnd/>
            <a:tailEnd/>
          </a:ln>
        </p:spPr>
      </p:pic>
      <p:pic>
        <p:nvPicPr>
          <p:cNvPr id="48151" name="Picture 24" descr="MCj04377990000[1]"/>
          <p:cNvPicPr>
            <a:picLocks noChangeAspect="1" noChangeArrowheads="1"/>
          </p:cNvPicPr>
          <p:nvPr/>
        </p:nvPicPr>
        <p:blipFill>
          <a:blip r:embed="rId6" cstate="print"/>
          <a:srcRect/>
          <a:stretch>
            <a:fillRect/>
          </a:stretch>
        </p:blipFill>
        <p:spPr bwMode="auto">
          <a:xfrm>
            <a:off x="2555875" y="4149725"/>
            <a:ext cx="19304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p:cNvSpPr>
            <a:spLocks noGrp="1" noChangeArrowheads="1"/>
          </p:cNvSpPr>
          <p:nvPr>
            <p:ph type="ctrTitle" idx="4294967295"/>
          </p:nvPr>
        </p:nvSpPr>
        <p:spPr>
          <a:xfrm>
            <a:off x="611188" y="260350"/>
            <a:ext cx="7772400" cy="1152525"/>
          </a:xfrm>
        </p:spPr>
        <p:txBody>
          <a:bodyPr/>
          <a:lstStyle/>
          <a:p>
            <a:pPr eaLnBrk="1" hangingPunct="1"/>
            <a:r>
              <a:rPr lang="en-AU" sz="5400" b="1" smtClean="0">
                <a:solidFill>
                  <a:srgbClr val="FF3300"/>
                </a:solidFill>
                <a:latin typeface="Arial Black" pitchFamily="34" charset="0"/>
                <a:ea typeface="ＭＳ Ｐゴシック" charset="-128"/>
              </a:rPr>
              <a:t>Example 1: Macro </a:t>
            </a:r>
          </a:p>
        </p:txBody>
      </p:sp>
      <p:sp>
        <p:nvSpPr>
          <p:cNvPr id="1213443" name="Rectangle 3"/>
          <p:cNvSpPr>
            <a:spLocks noGrp="1" noChangeArrowheads="1"/>
          </p:cNvSpPr>
          <p:nvPr>
            <p:ph type="subTitle" idx="4294967295"/>
          </p:nvPr>
        </p:nvSpPr>
        <p:spPr>
          <a:xfrm>
            <a:off x="395288" y="1412875"/>
            <a:ext cx="8491537" cy="5256213"/>
          </a:xfrm>
        </p:spPr>
        <p:txBody>
          <a:bodyPr/>
          <a:lstStyle/>
          <a:p>
            <a:pPr marL="609600" indent="-609600" algn="ctr" eaLnBrk="1" hangingPunct="1">
              <a:buFontTx/>
              <a:buNone/>
            </a:pPr>
            <a:r>
              <a:rPr lang="en-US" sz="5400" b="1" smtClean="0">
                <a:latin typeface="Arial Black" pitchFamily="34" charset="0"/>
                <a:ea typeface="ＭＳ Ｐゴシック" charset="-128"/>
              </a:rPr>
              <a:t>Reducing Reoffending</a:t>
            </a:r>
          </a:p>
          <a:p>
            <a:pPr marL="609600" indent="-609600" algn="ctr" eaLnBrk="1" hangingPunct="1">
              <a:buFontTx/>
              <a:buNone/>
            </a:pPr>
            <a:r>
              <a:rPr lang="en-US" sz="5400" b="1" smtClean="0">
                <a:latin typeface="Arial Black" pitchFamily="34" charset="0"/>
                <a:ea typeface="ＭＳ Ｐゴシック" charset="-128"/>
              </a:rPr>
              <a:t>Framework </a:t>
            </a:r>
          </a:p>
          <a:p>
            <a:pPr marL="609600" indent="-609600" algn="ctr" eaLnBrk="1" hangingPunct="1">
              <a:buFontTx/>
              <a:buNone/>
            </a:pPr>
            <a:r>
              <a:rPr lang="en-US" sz="5400" b="1" smtClean="0">
                <a:latin typeface="Arial Black" pitchFamily="34" charset="0"/>
                <a:ea typeface="ＭＳ Ｐゴシック" charset="-128"/>
              </a:rPr>
              <a:t>(Corrections Victoria)</a:t>
            </a:r>
          </a:p>
          <a:p>
            <a:pPr marL="609600" indent="-609600" eaLnBrk="1" hangingPunct="1">
              <a:buFontTx/>
              <a:buNone/>
            </a:pPr>
            <a:endParaRPr lang="en-US" b="1" smtClean="0">
              <a:latin typeface="Arial Black" pitchFamily="34" charset="0"/>
              <a:ea typeface="ＭＳ Ｐゴシック" charset="-128"/>
            </a:endParaRPr>
          </a:p>
          <a:p>
            <a:pPr marL="609600" indent="-609600" eaLnBrk="1" hangingPunct="1">
              <a:buFontTx/>
              <a:buNone/>
            </a:pPr>
            <a:r>
              <a:rPr lang="en-US" b="1" smtClean="0">
                <a:solidFill>
                  <a:srgbClr val="9900FF"/>
                </a:solidFill>
                <a:latin typeface="Arial Black" pitchFamily="34" charset="0"/>
                <a:ea typeface="ＭＳ Ｐゴシック" charset="-128"/>
              </a:rPr>
              <a:t>(Birgden &amp; McLachlan, 2002)</a:t>
            </a:r>
          </a:p>
          <a:p>
            <a:pPr marL="609600" indent="-609600" eaLnBrk="1" hangingPunct="1">
              <a:buFontTx/>
              <a:buNone/>
            </a:pPr>
            <a:endParaRPr lang="en-US" sz="6000" b="1" smtClean="0">
              <a:solidFill>
                <a:srgbClr val="800080"/>
              </a:solidFill>
              <a:latin typeface="Comic Sans MS" pitchFamily="66" charset="0"/>
              <a:ea typeface="ＭＳ Ｐゴシック" charset="-128"/>
            </a:endParaRPr>
          </a:p>
          <a:p>
            <a:pPr marL="609600" indent="-609600" eaLnBrk="1" hangingPunct="1">
              <a:buFontTx/>
              <a:buNone/>
            </a:pPr>
            <a:endParaRPr lang="en-US" sz="4800" b="1" smtClean="0">
              <a:latin typeface="Comic Sans MS" pitchFamily="66" charset="0"/>
              <a:ea typeface="ＭＳ Ｐゴシック" charset="-128"/>
            </a:endParaRPr>
          </a:p>
          <a:p>
            <a:pPr marL="609600" indent="-609600" eaLnBrk="1" hangingPunct="1">
              <a:buFontTx/>
              <a:buChar char="-"/>
            </a:pPr>
            <a:endParaRPr lang="en-US" sz="4800" b="1" smtClean="0">
              <a:latin typeface="Comic Sans MS" pitchFamily="66" charset="0"/>
              <a:ea typeface="ＭＳ Ｐゴシック" charset="-128"/>
            </a:endParaRPr>
          </a:p>
          <a:p>
            <a:pPr marL="609600" indent="-609600" eaLnBrk="1" hangingPunct="1">
              <a:buFontTx/>
              <a:buChar char="-"/>
            </a:pPr>
            <a:endParaRPr lang="en-US" sz="4800" b="1" smtClean="0">
              <a:latin typeface="Comic Sans MS" pitchFamily="66" charset="0"/>
              <a:ea typeface="ＭＳ Ｐゴシック" charset="-128"/>
            </a:endParaRPr>
          </a:p>
          <a:p>
            <a:pPr marL="609600" indent="-609600" eaLnBrk="1" hangingPunct="1"/>
            <a:endParaRPr lang="en-US" sz="1900" b="1" smtClean="0">
              <a:latin typeface="Comic Sans MS" pitchFamily="66" charset="0"/>
              <a:ea typeface="ＭＳ Ｐゴシック" charset="-128"/>
            </a:endParaRPr>
          </a:p>
          <a:p>
            <a:pPr marL="609600" indent="-609600" eaLnBrk="1" hangingPunct="1"/>
            <a:endParaRPr lang="en-US" sz="2400" b="1" smtClean="0">
              <a:latin typeface="Comic Sans MS" pitchFamily="66" charset="0"/>
              <a:ea typeface="ＭＳ Ｐゴシック" charset="-128"/>
            </a:endParaRPr>
          </a:p>
          <a:p>
            <a:pPr marL="609600" indent="-609600" eaLnBrk="1" hangingPunct="1">
              <a:buFontTx/>
              <a:buNone/>
            </a:pPr>
            <a:endParaRPr lang="en-AU" sz="2400" smtClean="0">
              <a:latin typeface="Comic Sans MS" pitchFamily="66" charset="0"/>
              <a:ea typeface="ＭＳ Ｐゴシック"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213443"/>
                                        </p:tgtEl>
                                        <p:attrNameLst>
                                          <p:attrName>style.visibility</p:attrName>
                                        </p:attrNameLst>
                                      </p:cBhvr>
                                      <p:to>
                                        <p:strVal val="visible"/>
                                      </p:to>
                                    </p:set>
                                    <p:anim calcmode="lin" valueType="num">
                                      <p:cBhvr>
                                        <p:cTn id="7" dur="500" fill="hold"/>
                                        <p:tgtEl>
                                          <p:spTgt spid="1213443"/>
                                        </p:tgtEl>
                                        <p:attrNameLst>
                                          <p:attrName>ppt_w</p:attrName>
                                        </p:attrNameLst>
                                      </p:cBhvr>
                                      <p:tavLst>
                                        <p:tav tm="0">
                                          <p:val>
                                            <p:strVal val="(6*min(max(#ppt_w*#ppt_h,.3),1)-7.4)/-.7*#ppt_w"/>
                                          </p:val>
                                        </p:tav>
                                        <p:tav tm="100000">
                                          <p:val>
                                            <p:strVal val="#ppt_w"/>
                                          </p:val>
                                        </p:tav>
                                      </p:tavLst>
                                    </p:anim>
                                    <p:anim calcmode="lin" valueType="num">
                                      <p:cBhvr>
                                        <p:cTn id="8" dur="500" fill="hold"/>
                                        <p:tgtEl>
                                          <p:spTgt spid="1213443"/>
                                        </p:tgtEl>
                                        <p:attrNameLst>
                                          <p:attrName>ppt_h</p:attrName>
                                        </p:attrNameLst>
                                      </p:cBhvr>
                                      <p:tavLst>
                                        <p:tav tm="0">
                                          <p:val>
                                            <p:strVal val="(6*min(max(#ppt_w*#ppt_h,.3),1)-7.4)/-.7*#ppt_h"/>
                                          </p:val>
                                        </p:tav>
                                        <p:tav tm="100000">
                                          <p:val>
                                            <p:strVal val="#ppt_h"/>
                                          </p:val>
                                        </p:tav>
                                      </p:tavLst>
                                    </p:anim>
                                    <p:anim calcmode="lin" valueType="num">
                                      <p:cBhvr>
                                        <p:cTn id="9" dur="500" fill="hold"/>
                                        <p:tgtEl>
                                          <p:spTgt spid="1213443"/>
                                        </p:tgtEl>
                                        <p:attrNameLst>
                                          <p:attrName>ppt_x</p:attrName>
                                        </p:attrNameLst>
                                      </p:cBhvr>
                                      <p:tavLst>
                                        <p:tav tm="0">
                                          <p:val>
                                            <p:fltVal val="0.5"/>
                                          </p:val>
                                        </p:tav>
                                        <p:tav tm="100000">
                                          <p:val>
                                            <p:strVal val="#ppt_x"/>
                                          </p:val>
                                        </p:tav>
                                      </p:tavLst>
                                    </p:anim>
                                    <p:anim calcmode="lin" valueType="num">
                                      <p:cBhvr>
                                        <p:cTn id="10" dur="500" fill="hold"/>
                                        <p:tgtEl>
                                          <p:spTgt spid="121344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344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152400" y="2732088"/>
            <a:ext cx="1392238" cy="83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dirty="0">
                <a:solidFill>
                  <a:srgbClr val="CC0000"/>
                </a:solidFill>
                <a:latin typeface="Arial Black"/>
                <a:ea typeface="ＭＳ Ｐゴシック" charset="0"/>
                <a:cs typeface="Arial Black"/>
              </a:rPr>
              <a:t>Manage </a:t>
            </a:r>
          </a:p>
          <a:p>
            <a:pPr>
              <a:defRPr/>
            </a:pPr>
            <a:r>
              <a:rPr lang="en-AU" sz="1600" dirty="0">
                <a:solidFill>
                  <a:srgbClr val="CC0000"/>
                </a:solidFill>
                <a:latin typeface="Arial Black"/>
                <a:ea typeface="ＭＳ Ｐゴシック" charset="0"/>
                <a:cs typeface="Arial Black"/>
              </a:rPr>
              <a:t>Prison Bed </a:t>
            </a:r>
          </a:p>
          <a:p>
            <a:pPr>
              <a:defRPr/>
            </a:pPr>
            <a:r>
              <a:rPr lang="en-AU" sz="1600" dirty="0">
                <a:solidFill>
                  <a:srgbClr val="CC0000"/>
                </a:solidFill>
                <a:latin typeface="Arial Black"/>
                <a:ea typeface="ＭＳ Ｐゴシック" charset="0"/>
                <a:cs typeface="Arial Black"/>
              </a:rPr>
              <a:t>Demand</a:t>
            </a:r>
          </a:p>
        </p:txBody>
      </p:sp>
      <p:grpSp>
        <p:nvGrpSpPr>
          <p:cNvPr id="381955" name="Group 3"/>
          <p:cNvGrpSpPr>
            <a:grpSpLocks/>
          </p:cNvGrpSpPr>
          <p:nvPr/>
        </p:nvGrpSpPr>
        <p:grpSpPr bwMode="auto">
          <a:xfrm>
            <a:off x="1295400" y="3124200"/>
            <a:ext cx="2819400" cy="2565400"/>
            <a:chOff x="816" y="1968"/>
            <a:chExt cx="1776" cy="1616"/>
          </a:xfrm>
        </p:grpSpPr>
        <p:grpSp>
          <p:nvGrpSpPr>
            <p:cNvPr id="52270" name="Group 4"/>
            <p:cNvGrpSpPr>
              <a:grpSpLocks/>
            </p:cNvGrpSpPr>
            <p:nvPr/>
          </p:nvGrpSpPr>
          <p:grpSpPr bwMode="auto">
            <a:xfrm>
              <a:off x="816" y="1968"/>
              <a:ext cx="1363" cy="1616"/>
              <a:chOff x="816" y="1968"/>
              <a:chExt cx="1363" cy="1616"/>
            </a:xfrm>
          </p:grpSpPr>
          <p:grpSp>
            <p:nvGrpSpPr>
              <p:cNvPr id="52272" name="Group 5"/>
              <p:cNvGrpSpPr>
                <a:grpSpLocks/>
              </p:cNvGrpSpPr>
              <p:nvPr/>
            </p:nvGrpSpPr>
            <p:grpSpPr bwMode="auto">
              <a:xfrm>
                <a:off x="816" y="1968"/>
                <a:ext cx="672" cy="1440"/>
                <a:chOff x="816" y="1968"/>
                <a:chExt cx="672" cy="1440"/>
              </a:xfrm>
            </p:grpSpPr>
            <p:sp>
              <p:nvSpPr>
                <p:cNvPr id="381958" name="Line 6"/>
                <p:cNvSpPr>
                  <a:spLocks noChangeShapeType="1"/>
                </p:cNvSpPr>
                <p:nvPr/>
              </p:nvSpPr>
              <p:spPr bwMode="auto">
                <a:xfrm>
                  <a:off x="816" y="1968"/>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59" name="Line 7"/>
                <p:cNvSpPr>
                  <a:spLocks noChangeShapeType="1"/>
                </p:cNvSpPr>
                <p:nvPr/>
              </p:nvSpPr>
              <p:spPr bwMode="auto">
                <a:xfrm>
                  <a:off x="1104" y="1968"/>
                  <a:ext cx="0" cy="14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60" name="Line 8"/>
                <p:cNvSpPr>
                  <a:spLocks noChangeShapeType="1"/>
                </p:cNvSpPr>
                <p:nvPr/>
              </p:nvSpPr>
              <p:spPr bwMode="auto">
                <a:xfrm>
                  <a:off x="1104" y="3408"/>
                  <a:ext cx="38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sp>
            <p:nvSpPr>
              <p:cNvPr id="381961" name="Text Box 9"/>
              <p:cNvSpPr txBox="1">
                <a:spLocks noChangeArrowheads="1"/>
              </p:cNvSpPr>
              <p:nvPr/>
            </p:nvSpPr>
            <p:spPr bwMode="auto">
              <a:xfrm>
                <a:off x="1488" y="3216"/>
                <a:ext cx="691"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dirty="0">
                    <a:solidFill>
                      <a:srgbClr val="CC0000"/>
                    </a:solidFill>
                    <a:latin typeface="Arial Black"/>
                    <a:ea typeface="ＭＳ Ｐゴシック" charset="0"/>
                    <a:cs typeface="Arial Black"/>
                  </a:rPr>
                  <a:t>Meet </a:t>
                </a:r>
              </a:p>
              <a:p>
                <a:pPr>
                  <a:defRPr/>
                </a:pPr>
                <a:r>
                  <a:rPr lang="en-AU" sz="1600" dirty="0">
                    <a:solidFill>
                      <a:srgbClr val="CC0000"/>
                    </a:solidFill>
                    <a:latin typeface="Arial Black"/>
                    <a:ea typeface="ＭＳ Ｐゴシック" charset="0"/>
                    <a:cs typeface="Arial Black"/>
                  </a:rPr>
                  <a:t>Demand</a:t>
                </a:r>
              </a:p>
            </p:txBody>
          </p:sp>
        </p:grpSp>
        <p:sp>
          <p:nvSpPr>
            <p:cNvPr id="381962" name="Line 10"/>
            <p:cNvSpPr>
              <a:spLocks noChangeShapeType="1"/>
            </p:cNvSpPr>
            <p:nvPr/>
          </p:nvSpPr>
          <p:spPr bwMode="auto">
            <a:xfrm>
              <a:off x="1968" y="3408"/>
              <a:ext cx="6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grpSp>
        <p:nvGrpSpPr>
          <p:cNvPr id="381963" name="Group 11"/>
          <p:cNvGrpSpPr>
            <a:grpSpLocks/>
          </p:cNvGrpSpPr>
          <p:nvPr/>
        </p:nvGrpSpPr>
        <p:grpSpPr bwMode="auto">
          <a:xfrm>
            <a:off x="1752600" y="914400"/>
            <a:ext cx="2162175" cy="2209800"/>
            <a:chOff x="1104" y="576"/>
            <a:chExt cx="1362" cy="1392"/>
          </a:xfrm>
        </p:grpSpPr>
        <p:sp>
          <p:nvSpPr>
            <p:cNvPr id="381964" name="Line 12"/>
            <p:cNvSpPr>
              <a:spLocks noChangeShapeType="1"/>
            </p:cNvSpPr>
            <p:nvPr/>
          </p:nvSpPr>
          <p:spPr bwMode="auto">
            <a:xfrm flipV="1">
              <a:off x="1104" y="864"/>
              <a:ext cx="0" cy="110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65" name="Line 13"/>
            <p:cNvSpPr>
              <a:spLocks noChangeShapeType="1"/>
            </p:cNvSpPr>
            <p:nvPr/>
          </p:nvSpPr>
          <p:spPr bwMode="auto">
            <a:xfrm>
              <a:off x="1104" y="864"/>
              <a:ext cx="33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66" name="Text Box 14"/>
            <p:cNvSpPr txBox="1">
              <a:spLocks noChangeArrowheads="1"/>
            </p:cNvSpPr>
            <p:nvPr/>
          </p:nvSpPr>
          <p:spPr bwMode="auto">
            <a:xfrm>
              <a:off x="1420" y="576"/>
              <a:ext cx="1046"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dirty="0">
                  <a:solidFill>
                    <a:srgbClr val="CC0000"/>
                  </a:solidFill>
                  <a:latin typeface="Arial Black"/>
                  <a:ea typeface="ＭＳ Ｐゴシック" charset="0"/>
                  <a:cs typeface="Arial Black"/>
                </a:rPr>
                <a:t>Reduce</a:t>
              </a:r>
            </a:p>
            <a:p>
              <a:pPr>
                <a:defRPr/>
              </a:pPr>
              <a:r>
                <a:rPr lang="en-AU" sz="1600" dirty="0">
                  <a:solidFill>
                    <a:srgbClr val="CC0000"/>
                  </a:solidFill>
                  <a:latin typeface="Arial Black"/>
                  <a:ea typeface="ＭＳ Ｐゴシック" charset="0"/>
                  <a:cs typeface="Arial Black"/>
                </a:rPr>
                <a:t>Demand </a:t>
              </a:r>
            </a:p>
            <a:p>
              <a:pPr>
                <a:defRPr/>
              </a:pPr>
              <a:r>
                <a:rPr lang="en-AU" sz="1600" dirty="0">
                  <a:solidFill>
                    <a:srgbClr val="CC0000"/>
                  </a:solidFill>
                  <a:latin typeface="Arial Black"/>
                  <a:ea typeface="ＭＳ Ｐゴシック" charset="0"/>
                  <a:cs typeface="Arial Black"/>
                </a:rPr>
                <a:t>(N=600 beds</a:t>
              </a:r>
              <a:r>
                <a:rPr lang="en-AU" sz="1600" dirty="0">
                  <a:solidFill>
                    <a:srgbClr val="CC0000"/>
                  </a:solidFill>
                  <a:latin typeface="Comic Sans MS" charset="0"/>
                  <a:ea typeface="ＭＳ Ｐゴシック" charset="0"/>
                  <a:cs typeface="ＭＳ Ｐゴシック" charset="0"/>
                </a:rPr>
                <a:t>)</a:t>
              </a:r>
            </a:p>
          </p:txBody>
        </p:sp>
        <p:sp>
          <p:nvSpPr>
            <p:cNvPr id="381967" name="Line 15"/>
            <p:cNvSpPr>
              <a:spLocks noChangeShapeType="1"/>
            </p:cNvSpPr>
            <p:nvPr/>
          </p:nvSpPr>
          <p:spPr bwMode="auto">
            <a:xfrm>
              <a:off x="2064" y="864"/>
              <a:ext cx="38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grpSp>
        <p:nvGrpSpPr>
          <p:cNvPr id="381968" name="Group 16"/>
          <p:cNvGrpSpPr>
            <a:grpSpLocks/>
          </p:cNvGrpSpPr>
          <p:nvPr/>
        </p:nvGrpSpPr>
        <p:grpSpPr bwMode="auto">
          <a:xfrm>
            <a:off x="4038600" y="4332288"/>
            <a:ext cx="4705350" cy="2184400"/>
            <a:chOff x="2544" y="2729"/>
            <a:chExt cx="2964" cy="1376"/>
          </a:xfrm>
        </p:grpSpPr>
        <p:sp>
          <p:nvSpPr>
            <p:cNvPr id="381969" name="Text Box 17"/>
            <p:cNvSpPr txBox="1">
              <a:spLocks noChangeArrowheads="1"/>
            </p:cNvSpPr>
            <p:nvPr/>
          </p:nvSpPr>
          <p:spPr bwMode="auto">
            <a:xfrm>
              <a:off x="2544" y="3216"/>
              <a:ext cx="732"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i="1" dirty="0">
                  <a:solidFill>
                    <a:srgbClr val="CC0099"/>
                  </a:solidFill>
                  <a:latin typeface="Arial Black"/>
                  <a:ea typeface="ＭＳ Ｐゴシック" charset="0"/>
                  <a:cs typeface="Arial Black"/>
                </a:rPr>
                <a:t>Improve </a:t>
              </a:r>
            </a:p>
            <a:p>
              <a:pPr>
                <a:defRPr/>
              </a:pPr>
              <a:r>
                <a:rPr lang="en-AU" sz="1600" i="1" dirty="0">
                  <a:solidFill>
                    <a:srgbClr val="CC0099"/>
                  </a:solidFill>
                  <a:latin typeface="Arial Black"/>
                  <a:ea typeface="ＭＳ Ｐゴシック" charset="0"/>
                  <a:cs typeface="Arial Black"/>
                </a:rPr>
                <a:t>Prisons</a:t>
              </a:r>
            </a:p>
          </p:txBody>
        </p:sp>
        <p:sp>
          <p:nvSpPr>
            <p:cNvPr id="381970" name="Line 18"/>
            <p:cNvSpPr>
              <a:spLocks noChangeShapeType="1"/>
            </p:cNvSpPr>
            <p:nvPr/>
          </p:nvSpPr>
          <p:spPr bwMode="auto">
            <a:xfrm>
              <a:off x="3024" y="3408"/>
              <a:ext cx="7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71" name="Line 19"/>
            <p:cNvSpPr>
              <a:spLocks noChangeShapeType="1"/>
            </p:cNvSpPr>
            <p:nvPr/>
          </p:nvSpPr>
          <p:spPr bwMode="auto">
            <a:xfrm>
              <a:off x="3744" y="2832"/>
              <a:ext cx="0" cy="105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72" name="Line 20"/>
            <p:cNvSpPr>
              <a:spLocks noChangeShapeType="1"/>
            </p:cNvSpPr>
            <p:nvPr/>
          </p:nvSpPr>
          <p:spPr bwMode="auto">
            <a:xfrm>
              <a:off x="3744" y="283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73" name="Line 21"/>
            <p:cNvSpPr>
              <a:spLocks noChangeShapeType="1"/>
            </p:cNvSpPr>
            <p:nvPr/>
          </p:nvSpPr>
          <p:spPr bwMode="auto">
            <a:xfrm>
              <a:off x="3744" y="3168"/>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74" name="Line 22"/>
            <p:cNvSpPr>
              <a:spLocks noChangeShapeType="1"/>
            </p:cNvSpPr>
            <p:nvPr/>
          </p:nvSpPr>
          <p:spPr bwMode="auto">
            <a:xfrm>
              <a:off x="3744" y="3552"/>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75" name="Line 23"/>
            <p:cNvSpPr>
              <a:spLocks noChangeShapeType="1"/>
            </p:cNvSpPr>
            <p:nvPr/>
          </p:nvSpPr>
          <p:spPr bwMode="auto">
            <a:xfrm>
              <a:off x="3744" y="3888"/>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76" name="Text Box 24"/>
            <p:cNvSpPr txBox="1">
              <a:spLocks noChangeArrowheads="1"/>
            </p:cNvSpPr>
            <p:nvPr/>
          </p:nvSpPr>
          <p:spPr bwMode="auto">
            <a:xfrm>
              <a:off x="3984" y="2729"/>
              <a:ext cx="992"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dirty="0">
                  <a:solidFill>
                    <a:srgbClr val="CC0099"/>
                  </a:solidFill>
                  <a:latin typeface="Arial Black"/>
                  <a:ea typeface="ＭＳ Ｐゴシック" charset="0"/>
                  <a:cs typeface="Arial Black"/>
                </a:rPr>
                <a:t>New prisons</a:t>
              </a:r>
            </a:p>
          </p:txBody>
        </p:sp>
        <p:sp>
          <p:nvSpPr>
            <p:cNvPr id="381977" name="Text Box 25"/>
            <p:cNvSpPr txBox="1">
              <a:spLocks noChangeArrowheads="1"/>
            </p:cNvSpPr>
            <p:nvPr/>
          </p:nvSpPr>
          <p:spPr bwMode="auto">
            <a:xfrm>
              <a:off x="4001" y="3072"/>
              <a:ext cx="987"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dirty="0">
                  <a:solidFill>
                    <a:srgbClr val="CC0099"/>
                  </a:solidFill>
                  <a:latin typeface="Arial Black"/>
                  <a:ea typeface="ＭＳ Ｐゴシック" charset="0"/>
                  <a:cs typeface="Arial Black"/>
                </a:rPr>
                <a:t>Minor works</a:t>
              </a:r>
            </a:p>
          </p:txBody>
        </p:sp>
        <p:sp>
          <p:nvSpPr>
            <p:cNvPr id="381978" name="Text Box 26"/>
            <p:cNvSpPr txBox="1">
              <a:spLocks noChangeArrowheads="1"/>
            </p:cNvSpPr>
            <p:nvPr/>
          </p:nvSpPr>
          <p:spPr bwMode="auto">
            <a:xfrm>
              <a:off x="3984" y="3401"/>
              <a:ext cx="1268"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dirty="0">
                  <a:solidFill>
                    <a:srgbClr val="CC0099"/>
                  </a:solidFill>
                  <a:latin typeface="Arial Black"/>
                  <a:ea typeface="ＭＳ Ｐゴシック" charset="0"/>
                  <a:cs typeface="Arial Black"/>
                </a:rPr>
                <a:t>Permanent beds</a:t>
              </a:r>
            </a:p>
          </p:txBody>
        </p:sp>
        <p:sp>
          <p:nvSpPr>
            <p:cNvPr id="381979" name="Text Box 27"/>
            <p:cNvSpPr txBox="1">
              <a:spLocks noChangeArrowheads="1"/>
            </p:cNvSpPr>
            <p:nvPr/>
          </p:nvSpPr>
          <p:spPr bwMode="auto">
            <a:xfrm>
              <a:off x="3974" y="3737"/>
              <a:ext cx="1534"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dirty="0">
                  <a:solidFill>
                    <a:srgbClr val="CC0099"/>
                  </a:solidFill>
                  <a:latin typeface="Arial Black"/>
                  <a:ea typeface="ＭＳ Ｐゴシック" charset="0"/>
                  <a:cs typeface="Arial Black"/>
                </a:rPr>
                <a:t>Relocatable cellular </a:t>
              </a:r>
            </a:p>
            <a:p>
              <a:pPr>
                <a:defRPr/>
              </a:pPr>
              <a:r>
                <a:rPr lang="en-AU" sz="1600" dirty="0">
                  <a:solidFill>
                    <a:srgbClr val="CC0099"/>
                  </a:solidFill>
                  <a:latin typeface="Arial Black"/>
                  <a:ea typeface="ＭＳ Ｐゴシック" charset="0"/>
                  <a:cs typeface="Arial Black"/>
                </a:rPr>
                <a:t>accommodation</a:t>
              </a:r>
            </a:p>
          </p:txBody>
        </p:sp>
      </p:grpSp>
      <p:grpSp>
        <p:nvGrpSpPr>
          <p:cNvPr id="381980" name="Group 28"/>
          <p:cNvGrpSpPr>
            <a:grpSpLocks/>
          </p:cNvGrpSpPr>
          <p:nvPr/>
        </p:nvGrpSpPr>
        <p:grpSpPr bwMode="auto">
          <a:xfrm>
            <a:off x="3886200" y="293688"/>
            <a:ext cx="5251450" cy="1644650"/>
            <a:chOff x="2448" y="185"/>
            <a:chExt cx="3308" cy="1036"/>
          </a:xfrm>
        </p:grpSpPr>
        <p:sp>
          <p:nvSpPr>
            <p:cNvPr id="381981" name="Line 29"/>
            <p:cNvSpPr>
              <a:spLocks noChangeShapeType="1"/>
            </p:cNvSpPr>
            <p:nvPr/>
          </p:nvSpPr>
          <p:spPr bwMode="auto">
            <a:xfrm flipV="1">
              <a:off x="2448" y="480"/>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82" name="Line 30"/>
            <p:cNvSpPr>
              <a:spLocks noChangeShapeType="1"/>
            </p:cNvSpPr>
            <p:nvPr/>
          </p:nvSpPr>
          <p:spPr bwMode="auto">
            <a:xfrm>
              <a:off x="2448" y="480"/>
              <a:ext cx="6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83" name="Text Box 31"/>
            <p:cNvSpPr txBox="1">
              <a:spLocks noChangeArrowheads="1"/>
            </p:cNvSpPr>
            <p:nvPr/>
          </p:nvSpPr>
          <p:spPr bwMode="auto">
            <a:xfrm>
              <a:off x="3024" y="336"/>
              <a:ext cx="960"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i="1" dirty="0">
                  <a:solidFill>
                    <a:srgbClr val="CC0099"/>
                  </a:solidFill>
                  <a:latin typeface="Arial Black"/>
                  <a:ea typeface="ＭＳ Ｐゴシック" charset="0"/>
                  <a:cs typeface="Arial Black"/>
                </a:rPr>
                <a:t>Community </a:t>
              </a:r>
            </a:p>
            <a:p>
              <a:pPr>
                <a:defRPr/>
              </a:pPr>
              <a:r>
                <a:rPr lang="en-AU" sz="1600" i="1" dirty="0">
                  <a:solidFill>
                    <a:srgbClr val="CC0099"/>
                  </a:solidFill>
                  <a:latin typeface="Arial Black"/>
                  <a:ea typeface="ＭＳ Ｐゴシック" charset="0"/>
                  <a:cs typeface="Arial Black"/>
                </a:rPr>
                <a:t>Retention</a:t>
              </a:r>
            </a:p>
          </p:txBody>
        </p:sp>
        <p:sp>
          <p:nvSpPr>
            <p:cNvPr id="381984" name="Line 32"/>
            <p:cNvSpPr>
              <a:spLocks noChangeShapeType="1"/>
            </p:cNvSpPr>
            <p:nvPr/>
          </p:nvSpPr>
          <p:spPr bwMode="auto">
            <a:xfrm>
              <a:off x="3792" y="480"/>
              <a:ext cx="4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85" name="Line 33"/>
            <p:cNvSpPr>
              <a:spLocks noChangeShapeType="1"/>
            </p:cNvSpPr>
            <p:nvPr/>
          </p:nvSpPr>
          <p:spPr bwMode="auto">
            <a:xfrm>
              <a:off x="4224" y="288"/>
              <a:ext cx="0" cy="86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86" name="Line 34"/>
            <p:cNvSpPr>
              <a:spLocks noChangeShapeType="1"/>
            </p:cNvSpPr>
            <p:nvPr/>
          </p:nvSpPr>
          <p:spPr bwMode="auto">
            <a:xfrm>
              <a:off x="4224" y="288"/>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87" name="Line 35"/>
            <p:cNvSpPr>
              <a:spLocks noChangeShapeType="1"/>
            </p:cNvSpPr>
            <p:nvPr/>
          </p:nvSpPr>
          <p:spPr bwMode="auto">
            <a:xfrm>
              <a:off x="4224" y="1152"/>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88" name="Line 36"/>
            <p:cNvSpPr>
              <a:spLocks noChangeShapeType="1"/>
            </p:cNvSpPr>
            <p:nvPr/>
          </p:nvSpPr>
          <p:spPr bwMode="auto">
            <a:xfrm>
              <a:off x="4224" y="864"/>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89" name="Line 37"/>
            <p:cNvSpPr>
              <a:spLocks noChangeShapeType="1"/>
            </p:cNvSpPr>
            <p:nvPr/>
          </p:nvSpPr>
          <p:spPr bwMode="auto">
            <a:xfrm>
              <a:off x="4224" y="576"/>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90" name="Text Box 38"/>
            <p:cNvSpPr txBox="1">
              <a:spLocks noChangeArrowheads="1"/>
            </p:cNvSpPr>
            <p:nvPr/>
          </p:nvSpPr>
          <p:spPr bwMode="auto">
            <a:xfrm>
              <a:off x="4502" y="185"/>
              <a:ext cx="1239"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dirty="0">
                  <a:solidFill>
                    <a:srgbClr val="CC0099"/>
                  </a:solidFill>
                  <a:latin typeface="Arial Black"/>
                  <a:ea typeface="ＭＳ Ｐゴシック" charset="0"/>
                  <a:cs typeface="Arial Black"/>
                </a:rPr>
                <a:t>Strengthen CCS</a:t>
              </a:r>
            </a:p>
          </p:txBody>
        </p:sp>
        <p:sp>
          <p:nvSpPr>
            <p:cNvPr id="381991" name="Text Box 39"/>
            <p:cNvSpPr txBox="1">
              <a:spLocks noChangeArrowheads="1"/>
            </p:cNvSpPr>
            <p:nvPr/>
          </p:nvSpPr>
          <p:spPr bwMode="auto">
            <a:xfrm>
              <a:off x="4512" y="480"/>
              <a:ext cx="1244"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dirty="0">
                  <a:solidFill>
                    <a:srgbClr val="CC0099"/>
                  </a:solidFill>
                  <a:latin typeface="Arial Black"/>
                  <a:ea typeface="ＭＳ Ｐゴシック" charset="0"/>
                  <a:cs typeface="Arial Black"/>
                </a:rPr>
                <a:t>Home detention</a:t>
              </a:r>
            </a:p>
          </p:txBody>
        </p:sp>
        <p:sp>
          <p:nvSpPr>
            <p:cNvPr id="381992" name="Text Box 40"/>
            <p:cNvSpPr txBox="1">
              <a:spLocks noChangeArrowheads="1"/>
            </p:cNvSpPr>
            <p:nvPr/>
          </p:nvSpPr>
          <p:spPr bwMode="auto">
            <a:xfrm>
              <a:off x="4512" y="748"/>
              <a:ext cx="1102"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dirty="0">
                  <a:solidFill>
                    <a:srgbClr val="CC0099"/>
                  </a:solidFill>
                  <a:latin typeface="Arial Black"/>
                  <a:ea typeface="ＭＳ Ｐゴシック" charset="0"/>
                  <a:cs typeface="Arial Black"/>
                </a:rPr>
                <a:t>Bail advocacy</a:t>
              </a:r>
            </a:p>
          </p:txBody>
        </p:sp>
        <p:sp>
          <p:nvSpPr>
            <p:cNvPr id="381993" name="Text Box 41"/>
            <p:cNvSpPr txBox="1">
              <a:spLocks noChangeArrowheads="1"/>
            </p:cNvSpPr>
            <p:nvPr/>
          </p:nvSpPr>
          <p:spPr bwMode="auto">
            <a:xfrm>
              <a:off x="4512" y="1008"/>
              <a:ext cx="1099"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dirty="0">
                  <a:solidFill>
                    <a:srgbClr val="CC0099"/>
                  </a:solidFill>
                  <a:latin typeface="Arial Black"/>
                  <a:ea typeface="ＭＳ Ｐゴシック" charset="0"/>
                  <a:cs typeface="Arial Black"/>
                </a:rPr>
                <a:t>Court support</a:t>
              </a:r>
            </a:p>
          </p:txBody>
        </p:sp>
      </p:grpSp>
      <p:grpSp>
        <p:nvGrpSpPr>
          <p:cNvPr id="381994" name="Group 42"/>
          <p:cNvGrpSpPr>
            <a:grpSpLocks/>
          </p:cNvGrpSpPr>
          <p:nvPr/>
        </p:nvGrpSpPr>
        <p:grpSpPr bwMode="auto">
          <a:xfrm>
            <a:off x="3886200" y="1371600"/>
            <a:ext cx="4573588" cy="2647950"/>
            <a:chOff x="2448" y="864"/>
            <a:chExt cx="2881" cy="1668"/>
          </a:xfrm>
        </p:grpSpPr>
        <p:sp>
          <p:nvSpPr>
            <p:cNvPr id="381995" name="Line 43"/>
            <p:cNvSpPr>
              <a:spLocks noChangeShapeType="1"/>
            </p:cNvSpPr>
            <p:nvPr/>
          </p:nvSpPr>
          <p:spPr bwMode="auto">
            <a:xfrm>
              <a:off x="4128" y="1440"/>
              <a:ext cx="0" cy="76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nvGrpSpPr>
            <p:cNvPr id="52233" name="Group 44"/>
            <p:cNvGrpSpPr>
              <a:grpSpLocks/>
            </p:cNvGrpSpPr>
            <p:nvPr/>
          </p:nvGrpSpPr>
          <p:grpSpPr bwMode="auto">
            <a:xfrm>
              <a:off x="2448" y="864"/>
              <a:ext cx="2881" cy="1668"/>
              <a:chOff x="2400" y="864"/>
              <a:chExt cx="2881" cy="1668"/>
            </a:xfrm>
          </p:grpSpPr>
          <p:sp>
            <p:nvSpPr>
              <p:cNvPr id="381997" name="Line 45"/>
              <p:cNvSpPr>
                <a:spLocks noChangeShapeType="1"/>
              </p:cNvSpPr>
              <p:nvPr/>
            </p:nvSpPr>
            <p:spPr bwMode="auto">
              <a:xfrm>
                <a:off x="2400" y="864"/>
                <a:ext cx="0" cy="100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98" name="Line 46"/>
              <p:cNvSpPr>
                <a:spLocks noChangeShapeType="1"/>
              </p:cNvSpPr>
              <p:nvPr/>
            </p:nvSpPr>
            <p:spPr bwMode="auto">
              <a:xfrm>
                <a:off x="2400" y="1872"/>
                <a:ext cx="6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1999" name="Text Box 47"/>
              <p:cNvSpPr txBox="1">
                <a:spLocks noChangeArrowheads="1"/>
              </p:cNvSpPr>
              <p:nvPr/>
            </p:nvSpPr>
            <p:spPr bwMode="auto">
              <a:xfrm>
                <a:off x="3007" y="1534"/>
                <a:ext cx="1161" cy="6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i="1" dirty="0">
                    <a:solidFill>
                      <a:srgbClr val="CC0099"/>
                    </a:solidFill>
                    <a:latin typeface="Arial Black"/>
                    <a:ea typeface="ＭＳ Ｐゴシック" charset="0"/>
                    <a:cs typeface="Arial Black"/>
                  </a:rPr>
                  <a:t>Reduce </a:t>
                </a:r>
              </a:p>
              <a:p>
                <a:pPr>
                  <a:defRPr/>
                </a:pPr>
                <a:r>
                  <a:rPr lang="en-AU" sz="1600" i="1" dirty="0">
                    <a:solidFill>
                      <a:srgbClr val="CC0099"/>
                    </a:solidFill>
                    <a:latin typeface="Arial Black"/>
                    <a:ea typeface="ＭＳ Ｐゴシック" charset="0"/>
                    <a:cs typeface="Arial Black"/>
                  </a:rPr>
                  <a:t>Reoffending</a:t>
                </a:r>
              </a:p>
              <a:p>
                <a:pPr>
                  <a:defRPr/>
                </a:pPr>
                <a:r>
                  <a:rPr lang="en-AU" sz="1600" i="1" dirty="0">
                    <a:solidFill>
                      <a:srgbClr val="CC0099"/>
                    </a:solidFill>
                    <a:latin typeface="Arial Black"/>
                    <a:ea typeface="ＭＳ Ｐゴシック" charset="0"/>
                    <a:cs typeface="Arial Black"/>
                  </a:rPr>
                  <a:t> (10% prisons, </a:t>
                </a:r>
              </a:p>
              <a:p>
                <a:pPr>
                  <a:defRPr/>
                </a:pPr>
                <a:r>
                  <a:rPr lang="en-AU" sz="1600" i="1" dirty="0">
                    <a:solidFill>
                      <a:srgbClr val="CC0099"/>
                    </a:solidFill>
                    <a:latin typeface="Arial Black"/>
                    <a:ea typeface="ＭＳ Ｐゴシック" charset="0"/>
                    <a:cs typeface="Arial Black"/>
                  </a:rPr>
                  <a:t>15% CCS)</a:t>
                </a:r>
              </a:p>
            </p:txBody>
          </p:sp>
          <p:sp>
            <p:nvSpPr>
              <p:cNvPr id="382000" name="Line 48"/>
              <p:cNvSpPr>
                <a:spLocks noChangeShapeType="1"/>
              </p:cNvSpPr>
              <p:nvPr/>
            </p:nvSpPr>
            <p:spPr bwMode="auto">
              <a:xfrm>
                <a:off x="3792" y="1824"/>
                <a:ext cx="28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2001" name="Line 49"/>
              <p:cNvSpPr>
                <a:spLocks noChangeShapeType="1"/>
              </p:cNvSpPr>
              <p:nvPr/>
            </p:nvSpPr>
            <p:spPr bwMode="auto">
              <a:xfrm>
                <a:off x="4080" y="2208"/>
                <a:ext cx="14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2002" name="Line 50"/>
              <p:cNvSpPr>
                <a:spLocks noChangeShapeType="1"/>
              </p:cNvSpPr>
              <p:nvPr/>
            </p:nvSpPr>
            <p:spPr bwMode="auto">
              <a:xfrm>
                <a:off x="4080" y="1440"/>
                <a:ext cx="14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382003" name="Text Box 51"/>
              <p:cNvSpPr txBox="1">
                <a:spLocks noChangeArrowheads="1"/>
              </p:cNvSpPr>
              <p:nvPr/>
            </p:nvSpPr>
            <p:spPr bwMode="auto">
              <a:xfrm>
                <a:off x="4262" y="1337"/>
                <a:ext cx="819"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b="1" dirty="0">
                    <a:solidFill>
                      <a:srgbClr val="0000FF"/>
                    </a:solidFill>
                    <a:latin typeface="Arial Black"/>
                    <a:ea typeface="ＭＳ Ｐゴシック" charset="0"/>
                    <a:cs typeface="Arial Black"/>
                  </a:rPr>
                  <a:t>Offending </a:t>
                </a:r>
              </a:p>
              <a:p>
                <a:pPr>
                  <a:defRPr/>
                </a:pPr>
                <a:r>
                  <a:rPr lang="en-AU" sz="1600" b="1" dirty="0">
                    <a:solidFill>
                      <a:srgbClr val="0000FF"/>
                    </a:solidFill>
                    <a:latin typeface="Arial Black"/>
                    <a:ea typeface="ＭＳ Ｐゴシック" charset="0"/>
                    <a:cs typeface="Arial Black"/>
                  </a:rPr>
                  <a:t>behaviour </a:t>
                </a:r>
              </a:p>
              <a:p>
                <a:pPr>
                  <a:defRPr/>
                </a:pPr>
                <a:r>
                  <a:rPr lang="en-AU" sz="1600" b="1" dirty="0">
                    <a:solidFill>
                      <a:srgbClr val="0000FF"/>
                    </a:solidFill>
                    <a:latin typeface="Arial Black"/>
                    <a:ea typeface="ＭＳ Ｐゴシック" charset="0"/>
                    <a:cs typeface="Arial Black"/>
                  </a:rPr>
                  <a:t>programs</a:t>
                </a:r>
              </a:p>
            </p:txBody>
          </p:sp>
          <p:sp>
            <p:nvSpPr>
              <p:cNvPr id="382004" name="Text Box 52"/>
              <p:cNvSpPr txBox="1">
                <a:spLocks noChangeArrowheads="1"/>
              </p:cNvSpPr>
              <p:nvPr/>
            </p:nvSpPr>
            <p:spPr bwMode="auto">
              <a:xfrm>
                <a:off x="4272" y="2009"/>
                <a:ext cx="1009"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AU" sz="1600" dirty="0">
                    <a:solidFill>
                      <a:srgbClr val="CC0099"/>
                    </a:solidFill>
                    <a:latin typeface="Arial Black"/>
                    <a:ea typeface="ＭＳ Ｐゴシック" charset="0"/>
                    <a:cs typeface="Arial Black"/>
                  </a:rPr>
                  <a:t>Pre and post </a:t>
                </a:r>
              </a:p>
              <a:p>
                <a:pPr>
                  <a:defRPr/>
                </a:pPr>
                <a:r>
                  <a:rPr lang="en-AU" sz="1600" dirty="0">
                    <a:solidFill>
                      <a:srgbClr val="CC0099"/>
                    </a:solidFill>
                    <a:latin typeface="Arial Black"/>
                    <a:ea typeface="ＭＳ Ｐゴシック" charset="0"/>
                    <a:cs typeface="Arial Black"/>
                  </a:rPr>
                  <a:t>release </a:t>
                </a:r>
              </a:p>
              <a:p>
                <a:pPr>
                  <a:defRPr/>
                </a:pPr>
                <a:r>
                  <a:rPr lang="en-AU" sz="1600" dirty="0">
                    <a:solidFill>
                      <a:srgbClr val="CC0099"/>
                    </a:solidFill>
                    <a:latin typeface="Arial Black"/>
                    <a:ea typeface="ＭＳ Ｐゴシック" charset="0"/>
                    <a:cs typeface="Arial Black"/>
                  </a:rPr>
                  <a:t>support</a:t>
                </a:r>
              </a:p>
            </p:txBody>
          </p:sp>
        </p:grpSp>
      </p:grpSp>
      <p:sp>
        <p:nvSpPr>
          <p:cNvPr id="52231" name="Rectangle 2"/>
          <p:cNvSpPr>
            <a:spLocks noChangeArrowheads="1"/>
          </p:cNvSpPr>
          <p:nvPr/>
        </p:nvSpPr>
        <p:spPr bwMode="auto">
          <a:xfrm>
            <a:off x="152400" y="152400"/>
            <a:ext cx="5486400" cy="646113"/>
          </a:xfrm>
          <a:prstGeom prst="rect">
            <a:avLst/>
          </a:prstGeom>
          <a:noFill/>
          <a:ln w="9525">
            <a:noFill/>
            <a:miter lim="800000"/>
            <a:headEnd/>
            <a:tailEnd/>
          </a:ln>
        </p:spPr>
        <p:txBody>
          <a:bodyPr>
            <a:spAutoFit/>
          </a:bodyPr>
          <a:lstStyle/>
          <a:p>
            <a:r>
              <a:rPr lang="en-AU" b="1">
                <a:latin typeface="Arial Black" pitchFamily="34" charset="0"/>
              </a:rPr>
              <a:t>Corrections Victoria Long-Term Management Strategy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1954"/>
                                        </p:tgtEl>
                                        <p:attrNameLst>
                                          <p:attrName>style.visibility</p:attrName>
                                        </p:attrNameLst>
                                      </p:cBhvr>
                                      <p:to>
                                        <p:strVal val="visible"/>
                                      </p:to>
                                    </p:set>
                                    <p:animEffect transition="in" filter="checkerboard(across)">
                                      <p:cBhvr>
                                        <p:cTn id="7" dur="500"/>
                                        <p:tgtEl>
                                          <p:spTgt spid="3819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81955"/>
                                        </p:tgtEl>
                                        <p:attrNameLst>
                                          <p:attrName>style.visibility</p:attrName>
                                        </p:attrNameLst>
                                      </p:cBhvr>
                                      <p:to>
                                        <p:strVal val="visible"/>
                                      </p:to>
                                    </p:set>
                                    <p:animEffect transition="in" filter="dissolve">
                                      <p:cBhvr>
                                        <p:cTn id="12" dur="500"/>
                                        <p:tgtEl>
                                          <p:spTgt spid="3819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81968"/>
                                        </p:tgtEl>
                                        <p:attrNameLst>
                                          <p:attrName>style.visibility</p:attrName>
                                        </p:attrNameLst>
                                      </p:cBhvr>
                                      <p:to>
                                        <p:strVal val="visible"/>
                                      </p:to>
                                    </p:set>
                                    <p:animEffect transition="in" filter="dissolve">
                                      <p:cBhvr>
                                        <p:cTn id="17" dur="500"/>
                                        <p:tgtEl>
                                          <p:spTgt spid="3819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81963"/>
                                        </p:tgtEl>
                                        <p:attrNameLst>
                                          <p:attrName>style.visibility</p:attrName>
                                        </p:attrNameLst>
                                      </p:cBhvr>
                                      <p:to>
                                        <p:strVal val="visible"/>
                                      </p:to>
                                    </p:set>
                                    <p:animEffect transition="in" filter="dissolve">
                                      <p:cBhvr>
                                        <p:cTn id="22" dur="500"/>
                                        <p:tgtEl>
                                          <p:spTgt spid="3819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81980"/>
                                        </p:tgtEl>
                                        <p:attrNameLst>
                                          <p:attrName>style.visibility</p:attrName>
                                        </p:attrNameLst>
                                      </p:cBhvr>
                                      <p:to>
                                        <p:strVal val="visible"/>
                                      </p:to>
                                    </p:set>
                                    <p:animEffect transition="in" filter="dissolve">
                                      <p:cBhvr>
                                        <p:cTn id="27" dur="500"/>
                                        <p:tgtEl>
                                          <p:spTgt spid="3819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81994"/>
                                        </p:tgtEl>
                                        <p:attrNameLst>
                                          <p:attrName>style.visibility</p:attrName>
                                        </p:attrNameLst>
                                      </p:cBhvr>
                                      <p:to>
                                        <p:strVal val="visible"/>
                                      </p:to>
                                    </p:set>
                                    <p:animEffect transition="in" filter="dissolve">
                                      <p:cBhvr>
                                        <p:cTn id="32" dur="500"/>
                                        <p:tgtEl>
                                          <p:spTgt spid="38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ctrTitle"/>
          </p:nvPr>
        </p:nvSpPr>
        <p:spPr>
          <a:xfrm>
            <a:off x="611188" y="476250"/>
            <a:ext cx="7772400" cy="1470025"/>
          </a:xfrm>
        </p:spPr>
        <p:txBody>
          <a:bodyPr/>
          <a:lstStyle/>
          <a:p>
            <a:r>
              <a:rPr lang="en-AU" b="1" smtClean="0">
                <a:solidFill>
                  <a:schemeClr val="accent2"/>
                </a:solidFill>
                <a:ea typeface="ＭＳ Ｐゴシック" charset="-128"/>
                <a:cs typeface="Arial" pitchFamily="34" charset="0"/>
              </a:rPr>
              <a:t>Stages of Change Model</a:t>
            </a:r>
          </a:p>
        </p:txBody>
      </p:sp>
      <p:sp>
        <p:nvSpPr>
          <p:cNvPr id="54274" name="Rectangle 3"/>
          <p:cNvSpPr>
            <a:spLocks noGrp="1" noChangeArrowheads="1"/>
          </p:cNvSpPr>
          <p:nvPr>
            <p:ph type="subTitle" idx="1"/>
          </p:nvPr>
        </p:nvSpPr>
        <p:spPr>
          <a:xfrm>
            <a:off x="971550" y="2492375"/>
            <a:ext cx="6400800" cy="1752600"/>
          </a:xfrm>
        </p:spPr>
        <p:txBody>
          <a:bodyPr/>
          <a:lstStyle/>
          <a:p>
            <a:endParaRPr lang="en-US" smtClean="0">
              <a:latin typeface="Times New Roman" pitchFamily="18" charset="0"/>
              <a:ea typeface="ＭＳ Ｐゴシック" charset="-128"/>
            </a:endParaRPr>
          </a:p>
        </p:txBody>
      </p:sp>
      <p:pic>
        <p:nvPicPr>
          <p:cNvPr id="54275" name="Picture 4" descr="StagesChange"/>
          <p:cNvPicPr>
            <a:picLocks noChangeAspect="1" noChangeArrowheads="1"/>
          </p:cNvPicPr>
          <p:nvPr/>
        </p:nvPicPr>
        <p:blipFill>
          <a:blip r:embed="rId3" cstate="print"/>
          <a:srcRect/>
          <a:stretch>
            <a:fillRect/>
          </a:stretch>
        </p:blipFill>
        <p:spPr bwMode="auto">
          <a:xfrm>
            <a:off x="611188" y="1989138"/>
            <a:ext cx="8137525" cy="453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609600" y="1219200"/>
            <a:ext cx="7772400" cy="1143000"/>
          </a:xfrm>
        </p:spPr>
        <p:txBody>
          <a:bodyPr/>
          <a:lstStyle/>
          <a:p>
            <a:pPr eaLnBrk="1" hangingPunct="1"/>
            <a:r>
              <a:rPr lang="en-US" sz="3200" b="1" smtClean="0">
                <a:solidFill>
                  <a:schemeClr val="accent2"/>
                </a:solidFill>
                <a:latin typeface="Comic Sans MS" pitchFamily="66" charset="0"/>
                <a:ea typeface="ＭＳ Ｐゴシック" charset="-128"/>
              </a:rPr>
              <a:t/>
            </a:r>
            <a:br>
              <a:rPr lang="en-US" sz="3200" b="1" smtClean="0">
                <a:solidFill>
                  <a:schemeClr val="accent2"/>
                </a:solidFill>
                <a:latin typeface="Comic Sans MS" pitchFamily="66" charset="0"/>
                <a:ea typeface="ＭＳ Ｐゴシック" charset="-128"/>
              </a:rPr>
            </a:br>
            <a:r>
              <a:rPr lang="en-US" sz="2800" b="1" smtClean="0">
                <a:solidFill>
                  <a:srgbClr val="0000FF"/>
                </a:solidFill>
                <a:latin typeface="Arial Black" pitchFamily="34" charset="0"/>
                <a:ea typeface="ＭＳ Ｐゴシック" charset="-128"/>
                <a:cs typeface="Arial" pitchFamily="34" charset="0"/>
              </a:rPr>
              <a:t>UN Convention against Torture and Other Cruel, Inhuman or Degrading Treatment or Punishment (1987)</a:t>
            </a:r>
            <a:r>
              <a:rPr lang="en-US" sz="3200" b="1" i="1" smtClean="0">
                <a:solidFill>
                  <a:srgbClr val="0000FF"/>
                </a:solidFill>
                <a:latin typeface="Comic Sans MS" pitchFamily="66" charset="0"/>
                <a:ea typeface="ＭＳ Ｐゴシック" charset="-128"/>
              </a:rPr>
              <a:t/>
            </a:r>
            <a:br>
              <a:rPr lang="en-US" sz="3200" b="1" i="1" smtClean="0">
                <a:solidFill>
                  <a:srgbClr val="0000FF"/>
                </a:solidFill>
                <a:latin typeface="Comic Sans MS" pitchFamily="66" charset="0"/>
                <a:ea typeface="ＭＳ Ｐゴシック" charset="-128"/>
              </a:rPr>
            </a:br>
            <a:endParaRPr lang="en-US" sz="3200" b="1" i="1" smtClean="0">
              <a:solidFill>
                <a:srgbClr val="0000FF"/>
              </a:solidFill>
              <a:latin typeface="Comic Sans MS" pitchFamily="66" charset="0"/>
              <a:ea typeface="ＭＳ Ｐゴシック" charset="-128"/>
            </a:endParaRPr>
          </a:p>
        </p:txBody>
      </p:sp>
      <p:sp>
        <p:nvSpPr>
          <p:cNvPr id="119811" name="Rectangle 3"/>
          <p:cNvSpPr>
            <a:spLocks noGrp="1" noChangeArrowheads="1"/>
          </p:cNvSpPr>
          <p:nvPr>
            <p:ph type="body" idx="4294967295"/>
          </p:nvPr>
        </p:nvSpPr>
        <p:spPr>
          <a:xfrm>
            <a:off x="611188" y="2667000"/>
            <a:ext cx="7847012" cy="3810000"/>
          </a:xfrm>
        </p:spPr>
        <p:txBody>
          <a:bodyPr/>
          <a:lstStyle/>
          <a:p>
            <a:pPr eaLnBrk="1" hangingPunct="1">
              <a:lnSpc>
                <a:spcPct val="80000"/>
              </a:lnSpc>
              <a:buFontTx/>
              <a:buNone/>
              <a:defRPr/>
            </a:pPr>
            <a:endParaRPr lang="en-US" sz="2800" b="1" dirty="0" smtClean="0">
              <a:latin typeface="Comic Sans MS" pitchFamily="66" charset="0"/>
              <a:ea typeface="+mn-ea"/>
              <a:cs typeface="+mn-cs"/>
            </a:endParaRPr>
          </a:p>
          <a:p>
            <a:pPr eaLnBrk="1" hangingPunct="1">
              <a:lnSpc>
                <a:spcPct val="80000"/>
              </a:lnSpc>
              <a:buFontTx/>
              <a:buNone/>
              <a:defRPr/>
            </a:pPr>
            <a:endParaRPr lang="en-AU" sz="2800" b="1" dirty="0" smtClean="0">
              <a:latin typeface="Arial Black" pitchFamily="34" charset="0"/>
              <a:ea typeface="+mn-ea"/>
              <a:cs typeface="+mn-cs"/>
            </a:endParaRPr>
          </a:p>
          <a:p>
            <a:pPr eaLnBrk="1" hangingPunct="1">
              <a:lnSpc>
                <a:spcPct val="80000"/>
              </a:lnSpc>
              <a:buFontTx/>
              <a:buNone/>
              <a:defRPr/>
            </a:pPr>
            <a:r>
              <a:rPr lang="en-AU" sz="2800" b="1" dirty="0" smtClean="0">
                <a:latin typeface="Arial Black" pitchFamily="34" charset="0"/>
                <a:ea typeface="+mn-ea"/>
                <a:cs typeface="+mn-cs"/>
              </a:rPr>
              <a:t>		</a:t>
            </a:r>
          </a:p>
          <a:p>
            <a:pPr eaLnBrk="1" hangingPunct="1">
              <a:lnSpc>
                <a:spcPct val="80000"/>
              </a:lnSpc>
              <a:buFontTx/>
              <a:buNone/>
              <a:defRPr/>
            </a:pPr>
            <a:endParaRPr lang="en-AU" sz="2800" b="1" dirty="0">
              <a:latin typeface="Arial Black" pitchFamily="34" charset="0"/>
              <a:ea typeface="+mn-ea"/>
              <a:cs typeface="+mn-cs"/>
            </a:endParaRPr>
          </a:p>
          <a:p>
            <a:pPr eaLnBrk="1" hangingPunct="1">
              <a:lnSpc>
                <a:spcPct val="80000"/>
              </a:lnSpc>
              <a:buFontTx/>
              <a:buNone/>
              <a:defRPr/>
            </a:pPr>
            <a:endParaRPr lang="en-AU" sz="2800" b="1" dirty="0" smtClean="0">
              <a:latin typeface="Arial Black" pitchFamily="34" charset="0"/>
              <a:ea typeface="+mn-ea"/>
              <a:cs typeface="+mn-cs"/>
            </a:endParaRPr>
          </a:p>
          <a:p>
            <a:pPr eaLnBrk="1" hangingPunct="1">
              <a:lnSpc>
                <a:spcPct val="80000"/>
              </a:lnSpc>
              <a:buFontTx/>
              <a:buNone/>
              <a:defRPr/>
            </a:pPr>
            <a:endParaRPr lang="en-AU" sz="2800" b="1" dirty="0">
              <a:latin typeface="Arial Black" pitchFamily="34" charset="0"/>
              <a:ea typeface="+mn-ea"/>
              <a:cs typeface="+mn-cs"/>
            </a:endParaRPr>
          </a:p>
          <a:p>
            <a:pPr eaLnBrk="1" hangingPunct="1">
              <a:lnSpc>
                <a:spcPct val="80000"/>
              </a:lnSpc>
              <a:buFontTx/>
              <a:buNone/>
              <a:defRPr/>
            </a:pPr>
            <a:r>
              <a:rPr lang="en-AU" sz="2800" b="1" dirty="0">
                <a:latin typeface="Arial Black" pitchFamily="34" charset="0"/>
                <a:ea typeface="+mn-ea"/>
                <a:cs typeface="+mn-cs"/>
              </a:rPr>
              <a:t> </a:t>
            </a:r>
            <a:r>
              <a:rPr lang="en-AU" sz="2800" b="1" dirty="0" smtClean="0">
                <a:latin typeface="Arial Black" pitchFamily="34" charset="0"/>
                <a:ea typeface="+mn-ea"/>
                <a:cs typeface="+mn-cs"/>
              </a:rPr>
              <a:t>          T</a:t>
            </a:r>
            <a:r>
              <a:rPr lang="en-US" sz="2800" b="1" dirty="0" err="1" smtClean="0">
                <a:latin typeface="Arial Black" pitchFamily="34" charset="0"/>
                <a:ea typeface="+mn-ea"/>
                <a:cs typeface="Arial" pitchFamily="34" charset="0"/>
              </a:rPr>
              <a:t>orture</a:t>
            </a:r>
            <a:r>
              <a:rPr lang="en-US" sz="2800" b="1" dirty="0" smtClean="0">
                <a:latin typeface="Arial Black" pitchFamily="34" charset="0"/>
                <a:ea typeface="+mn-ea"/>
                <a:cs typeface="Arial" pitchFamily="34" charset="0"/>
              </a:rPr>
              <a:t> during interrogation is a human rights violation.</a:t>
            </a:r>
            <a:r>
              <a:rPr lang="en-US" sz="2800" dirty="0" smtClean="0">
                <a:latin typeface="Arial Black" pitchFamily="34" charset="0"/>
                <a:ea typeface="+mn-ea"/>
                <a:cs typeface="Arial" pitchFamily="34" charset="0"/>
              </a:rPr>
              <a:t> </a:t>
            </a:r>
            <a:endParaRPr lang="en-AU" sz="2800" dirty="0" smtClean="0">
              <a:latin typeface="Arial Black" pitchFamily="34" charset="0"/>
              <a:ea typeface="+mn-ea"/>
              <a:cs typeface="Arial" pitchFamily="34" charset="0"/>
            </a:endParaRPr>
          </a:p>
          <a:p>
            <a:pPr eaLnBrk="1" hangingPunct="1">
              <a:lnSpc>
                <a:spcPct val="80000"/>
              </a:lnSpc>
              <a:buFontTx/>
              <a:buNone/>
              <a:defRPr/>
            </a:pPr>
            <a:endParaRPr lang="en-AU" sz="2800" b="1" dirty="0" smtClean="0">
              <a:latin typeface="Comic Sans MS" pitchFamily="66" charset="0"/>
              <a:ea typeface="+mn-ea"/>
              <a:cs typeface="+mn-cs"/>
            </a:endParaRPr>
          </a:p>
          <a:p>
            <a:pPr eaLnBrk="1" hangingPunct="1">
              <a:lnSpc>
                <a:spcPct val="80000"/>
              </a:lnSpc>
              <a:buFontTx/>
              <a:buNone/>
              <a:defRPr/>
            </a:pPr>
            <a:endParaRPr lang="en-US" sz="2800" b="1" dirty="0" smtClean="0">
              <a:latin typeface="Comic Sans MS" pitchFamily="66" charset="0"/>
              <a:ea typeface="+mn-ea"/>
              <a:cs typeface="+mn-cs"/>
            </a:endParaRPr>
          </a:p>
        </p:txBody>
      </p:sp>
      <p:sp>
        <p:nvSpPr>
          <p:cNvPr id="119812" name="AutoShape 4"/>
          <p:cNvSpPr>
            <a:spLocks noChangeArrowheads="1"/>
          </p:cNvSpPr>
          <p:nvPr/>
        </p:nvSpPr>
        <p:spPr bwMode="auto">
          <a:xfrm>
            <a:off x="762000" y="3657600"/>
            <a:ext cx="976313" cy="485775"/>
          </a:xfrm>
          <a:prstGeom prst="rightArrow">
            <a:avLst>
              <a:gd name="adj1" fmla="val 50000"/>
              <a:gd name="adj2" fmla="val 50245"/>
            </a:avLst>
          </a:prstGeom>
          <a:solidFill>
            <a:schemeClr val="accent2"/>
          </a:solidFill>
          <a:ln w="9525">
            <a:solidFill>
              <a:schemeClr val="tx1"/>
            </a:solidFill>
            <a:miter lim="800000"/>
            <a:headEnd/>
            <a:tailEnd/>
          </a:ln>
        </p:spPr>
        <p:txBody>
          <a:bodyPr wrap="none" anchor="ct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9811">
                                            <p:txEl>
                                              <p:pRg st="2" end="2"/>
                                            </p:txEl>
                                          </p:spTgt>
                                        </p:tgtEl>
                                        <p:attrNameLst>
                                          <p:attrName>style.visibility</p:attrName>
                                        </p:attrNameLst>
                                      </p:cBhvr>
                                      <p:to>
                                        <p:strVal val="visible"/>
                                      </p:to>
                                    </p:set>
                                    <p:animEffect transition="in" filter="wipe(left)">
                                      <p:cBhvr>
                                        <p:cTn id="11" dur="500"/>
                                        <p:tgtEl>
                                          <p:spTgt spid="119811">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9811">
                                            <p:txEl>
                                              <p:pRg st="6" end="6"/>
                                            </p:txEl>
                                          </p:spTgt>
                                        </p:tgtEl>
                                        <p:attrNameLst>
                                          <p:attrName>style.visibility</p:attrName>
                                        </p:attrNameLst>
                                      </p:cBhvr>
                                      <p:to>
                                        <p:strVal val="visible"/>
                                      </p:to>
                                    </p:set>
                                    <p:animEffect transition="in" filter="wipe(left)">
                                      <p:cBhvr>
                                        <p:cTn id="16" dur="500"/>
                                        <p:tgtEl>
                                          <p:spTgt spid="1198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1198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4114" name="Group 2"/>
          <p:cNvGrpSpPr>
            <a:grpSpLocks/>
          </p:cNvGrpSpPr>
          <p:nvPr/>
        </p:nvGrpSpPr>
        <p:grpSpPr bwMode="auto">
          <a:xfrm>
            <a:off x="6172200" y="2438400"/>
            <a:ext cx="2667000" cy="3146425"/>
            <a:chOff x="3888" y="1536"/>
            <a:chExt cx="1680" cy="1982"/>
          </a:xfrm>
        </p:grpSpPr>
        <p:grpSp>
          <p:nvGrpSpPr>
            <p:cNvPr id="56342" name="Group 3"/>
            <p:cNvGrpSpPr>
              <a:grpSpLocks/>
            </p:cNvGrpSpPr>
            <p:nvPr/>
          </p:nvGrpSpPr>
          <p:grpSpPr bwMode="auto">
            <a:xfrm>
              <a:off x="3888" y="1536"/>
              <a:ext cx="1632" cy="1854"/>
              <a:chOff x="3888" y="1536"/>
              <a:chExt cx="1632" cy="1854"/>
            </a:xfrm>
          </p:grpSpPr>
          <p:sp>
            <p:nvSpPr>
              <p:cNvPr id="474116" name="Text Box 4"/>
              <p:cNvSpPr txBox="1">
                <a:spLocks noChangeArrowheads="1"/>
              </p:cNvSpPr>
              <p:nvPr/>
            </p:nvSpPr>
            <p:spPr bwMode="auto">
              <a:xfrm>
                <a:off x="4080" y="1536"/>
                <a:ext cx="1440" cy="1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AU" sz="2200" dirty="0">
                    <a:latin typeface="Arial Black"/>
                    <a:ea typeface="ＭＳ Ｐゴシック" charset="0"/>
                    <a:cs typeface="Arial Black"/>
                  </a:rPr>
                  <a:t>Maintenance</a:t>
                </a:r>
              </a:p>
              <a:p>
                <a:pPr algn="ctr">
                  <a:spcBef>
                    <a:spcPct val="50000"/>
                  </a:spcBef>
                  <a:defRPr/>
                </a:pPr>
                <a:endParaRPr lang="en-AU" sz="2200" dirty="0">
                  <a:latin typeface="Comic Sans MS" charset="0"/>
                  <a:ea typeface="ＭＳ Ｐゴシック" charset="0"/>
                  <a:cs typeface="ＭＳ Ｐゴシック" charset="0"/>
                </a:endParaRPr>
              </a:p>
              <a:p>
                <a:pPr algn="ctr">
                  <a:spcBef>
                    <a:spcPct val="50000"/>
                  </a:spcBef>
                  <a:defRPr/>
                </a:pPr>
                <a:endParaRPr lang="en-AU" sz="2200" dirty="0">
                  <a:latin typeface="Comic Sans MS" charset="0"/>
                  <a:ea typeface="ＭＳ Ｐゴシック" charset="0"/>
                  <a:cs typeface="ＭＳ Ｐゴシック" charset="0"/>
                </a:endParaRPr>
              </a:p>
              <a:p>
                <a:pPr algn="ctr">
                  <a:spcBef>
                    <a:spcPct val="50000"/>
                  </a:spcBef>
                  <a:defRPr/>
                </a:pPr>
                <a:endParaRPr lang="en-AU" sz="2200" dirty="0">
                  <a:latin typeface="Comic Sans MS" charset="0"/>
                  <a:ea typeface="ＭＳ Ｐゴシック" charset="0"/>
                  <a:cs typeface="ＭＳ Ｐゴシック" charset="0"/>
                </a:endParaRPr>
              </a:p>
              <a:p>
                <a:pPr algn="ctr">
                  <a:spcBef>
                    <a:spcPct val="50000"/>
                  </a:spcBef>
                  <a:defRPr/>
                </a:pPr>
                <a:endParaRPr lang="en-AU" sz="2200" dirty="0">
                  <a:latin typeface="Comic Sans MS" charset="0"/>
                  <a:ea typeface="ＭＳ Ｐゴシック" charset="0"/>
                  <a:cs typeface="ＭＳ Ｐゴシック" charset="0"/>
                </a:endParaRPr>
              </a:p>
              <a:p>
                <a:pPr algn="ctr">
                  <a:spcBef>
                    <a:spcPct val="50000"/>
                  </a:spcBef>
                  <a:defRPr/>
                </a:pPr>
                <a:endParaRPr lang="en-AU" sz="2200" dirty="0">
                  <a:latin typeface="Comic Sans MS" charset="0"/>
                  <a:ea typeface="ＭＳ Ｐゴシック" charset="0"/>
                  <a:cs typeface="ＭＳ Ｐゴシック" charset="0"/>
                </a:endParaRPr>
              </a:p>
            </p:txBody>
          </p:sp>
          <p:sp>
            <p:nvSpPr>
              <p:cNvPr id="474117" name="Rectangle 5"/>
              <p:cNvSpPr>
                <a:spLocks noChangeArrowheads="1"/>
              </p:cNvSpPr>
              <p:nvPr/>
            </p:nvSpPr>
            <p:spPr bwMode="auto">
              <a:xfrm>
                <a:off x="3888" y="1872"/>
                <a:ext cx="1536" cy="1152"/>
              </a:xfrm>
              <a:prstGeom prst="rect">
                <a:avLst/>
              </a:prstGeom>
              <a:gradFill rotWithShape="0">
                <a:gsLst>
                  <a:gs pos="0">
                    <a:srgbClr val="FF9933">
                      <a:gamma/>
                      <a:tint val="0"/>
                      <a:invGamma/>
                    </a:srgbClr>
                  </a:gs>
                  <a:gs pos="100000">
                    <a:srgbClr val="FF993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000">
                  <a:latin typeface="Comic Sans MS" charset="0"/>
                  <a:ea typeface="ＭＳ Ｐゴシック" charset="0"/>
                  <a:cs typeface="ＭＳ Ｐゴシック" charset="0"/>
                </a:endParaRPr>
              </a:p>
            </p:txBody>
          </p:sp>
        </p:grpSp>
        <p:grpSp>
          <p:nvGrpSpPr>
            <p:cNvPr id="56343" name="Group 6"/>
            <p:cNvGrpSpPr>
              <a:grpSpLocks/>
            </p:cNvGrpSpPr>
            <p:nvPr/>
          </p:nvGrpSpPr>
          <p:grpSpPr bwMode="auto">
            <a:xfrm>
              <a:off x="3888" y="1968"/>
              <a:ext cx="1680" cy="1550"/>
              <a:chOff x="3888" y="1968"/>
              <a:chExt cx="1680" cy="1550"/>
            </a:xfrm>
          </p:grpSpPr>
          <p:sp>
            <p:nvSpPr>
              <p:cNvPr id="474119" name="Text Box 7"/>
              <p:cNvSpPr txBox="1">
                <a:spLocks noChangeArrowheads="1"/>
              </p:cNvSpPr>
              <p:nvPr/>
            </p:nvSpPr>
            <p:spPr bwMode="auto">
              <a:xfrm>
                <a:off x="3888" y="1968"/>
                <a:ext cx="1536" cy="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AU" sz="1600" b="1" i="1" dirty="0">
                    <a:latin typeface="Arial Black"/>
                    <a:ea typeface="ＭＳ Ｐゴシック" charset="0"/>
                    <a:cs typeface="Arial Black"/>
                  </a:rPr>
                  <a:t>Coaching &amp; Mentoring</a:t>
                </a:r>
              </a:p>
              <a:p>
                <a:pPr algn="ctr">
                  <a:spcBef>
                    <a:spcPct val="50000"/>
                  </a:spcBef>
                  <a:defRPr/>
                </a:pPr>
                <a:r>
                  <a:rPr lang="en-AU" b="1" dirty="0">
                    <a:latin typeface="Arial Black"/>
                    <a:ea typeface="ＭＳ Ｐゴシック" charset="0"/>
                    <a:cs typeface="Arial Black"/>
                  </a:rPr>
                  <a:t>Case </a:t>
                </a:r>
                <a:r>
                  <a:rPr lang="en-AU" b="1" dirty="0">
                    <a:latin typeface="Arial Black"/>
                    <a:ea typeface="ＭＳ Ｐゴシック" charset="0"/>
                    <a:cs typeface="Arial Black"/>
                  </a:rPr>
                  <a:t>Managers</a:t>
                </a:r>
                <a:endParaRPr lang="en-AU" b="1" dirty="0">
                  <a:latin typeface="Arial Black"/>
                  <a:ea typeface="ＭＳ Ｐゴシック" charset="0"/>
                  <a:cs typeface="Arial Black"/>
                </a:endParaRPr>
              </a:p>
              <a:p>
                <a:pPr algn="ctr">
                  <a:spcBef>
                    <a:spcPct val="50000"/>
                  </a:spcBef>
                  <a:defRPr/>
                </a:pPr>
                <a:r>
                  <a:rPr lang="en-AU" b="1" dirty="0">
                    <a:latin typeface="Arial Black"/>
                    <a:ea typeface="ＭＳ Ｐゴシック" charset="0"/>
                    <a:cs typeface="Arial Black"/>
                  </a:rPr>
                  <a:t>New </a:t>
                </a:r>
                <a:r>
                  <a:rPr lang="en-AU" b="1" dirty="0">
                    <a:latin typeface="Arial Black"/>
                    <a:ea typeface="ＭＳ Ｐゴシック" charset="0"/>
                    <a:cs typeface="Arial Black"/>
                  </a:rPr>
                  <a:t>Recruits </a:t>
                </a:r>
                <a:endParaRPr lang="en-AU" b="1" dirty="0">
                  <a:latin typeface="Arial Black"/>
                  <a:ea typeface="ＭＳ Ｐゴシック" charset="0"/>
                  <a:cs typeface="Arial Black"/>
                </a:endParaRPr>
              </a:p>
            </p:txBody>
          </p:sp>
          <p:sp>
            <p:nvSpPr>
              <p:cNvPr id="474120" name="Text Box 8"/>
              <p:cNvSpPr txBox="1">
                <a:spLocks noChangeArrowheads="1"/>
              </p:cNvSpPr>
              <p:nvPr/>
            </p:nvSpPr>
            <p:spPr bwMode="auto">
              <a:xfrm>
                <a:off x="3936" y="3072"/>
                <a:ext cx="1632" cy="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AU" sz="2000" dirty="0">
                    <a:latin typeface="Arial Black"/>
                    <a:ea typeface="ＭＳ Ｐゴシック" charset="0"/>
                    <a:cs typeface="Arial Black"/>
                  </a:rPr>
                  <a:t>    Culture Change</a:t>
                </a:r>
              </a:p>
            </p:txBody>
          </p:sp>
        </p:grpSp>
      </p:grpSp>
      <p:sp>
        <p:nvSpPr>
          <p:cNvPr id="474121" name="Text Box 9"/>
          <p:cNvSpPr txBox="1">
            <a:spLocks noChangeArrowheads="1"/>
          </p:cNvSpPr>
          <p:nvPr/>
        </p:nvSpPr>
        <p:spPr bwMode="auto">
          <a:xfrm>
            <a:off x="762000" y="6096000"/>
            <a:ext cx="8077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latin typeface="Arial" charset="0"/>
              <a:ea typeface="ＭＳ Ｐゴシック" charset="0"/>
              <a:cs typeface="ＭＳ Ｐゴシック" charset="0"/>
            </a:endParaRPr>
          </a:p>
        </p:txBody>
      </p:sp>
      <p:sp>
        <p:nvSpPr>
          <p:cNvPr id="474122" name="Text Box 10"/>
          <p:cNvSpPr txBox="1">
            <a:spLocks noChangeArrowheads="1"/>
          </p:cNvSpPr>
          <p:nvPr/>
        </p:nvSpPr>
        <p:spPr bwMode="auto">
          <a:xfrm>
            <a:off x="323850" y="5516563"/>
            <a:ext cx="8534400" cy="109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AU" sz="2600" b="1" dirty="0">
                <a:solidFill>
                  <a:srgbClr val="FF0000"/>
                </a:solidFill>
                <a:latin typeface="Arial Black"/>
                <a:ea typeface="ＭＳ Ｐゴシック" charset="0"/>
                <a:cs typeface="Arial Black"/>
              </a:rPr>
              <a:t>A cognitive-behavioural approach </a:t>
            </a:r>
          </a:p>
          <a:p>
            <a:pPr algn="ctr">
              <a:spcBef>
                <a:spcPct val="50000"/>
              </a:spcBef>
              <a:defRPr/>
            </a:pPr>
            <a:r>
              <a:rPr lang="en-AU" sz="2600" b="1" dirty="0">
                <a:solidFill>
                  <a:srgbClr val="FF0000"/>
                </a:solidFill>
                <a:latin typeface="Arial Black"/>
                <a:ea typeface="ＭＳ Ｐゴシック" charset="0"/>
                <a:cs typeface="Arial Black"/>
              </a:rPr>
              <a:t>to culture change</a:t>
            </a:r>
          </a:p>
        </p:txBody>
      </p:sp>
      <p:grpSp>
        <p:nvGrpSpPr>
          <p:cNvPr id="474123" name="Group 11"/>
          <p:cNvGrpSpPr>
            <a:grpSpLocks/>
          </p:cNvGrpSpPr>
          <p:nvPr/>
        </p:nvGrpSpPr>
        <p:grpSpPr bwMode="auto">
          <a:xfrm>
            <a:off x="457200" y="228600"/>
            <a:ext cx="8458200" cy="5356225"/>
            <a:chOff x="288" y="144"/>
            <a:chExt cx="4944" cy="3374"/>
          </a:xfrm>
        </p:grpSpPr>
        <p:grpSp>
          <p:nvGrpSpPr>
            <p:cNvPr id="56333" name="Group 12"/>
            <p:cNvGrpSpPr>
              <a:grpSpLocks/>
            </p:cNvGrpSpPr>
            <p:nvPr/>
          </p:nvGrpSpPr>
          <p:grpSpPr bwMode="auto">
            <a:xfrm>
              <a:off x="288" y="144"/>
              <a:ext cx="4944" cy="3374"/>
              <a:chOff x="288" y="144"/>
              <a:chExt cx="4944" cy="3374"/>
            </a:xfrm>
          </p:grpSpPr>
          <p:sp>
            <p:nvSpPr>
              <p:cNvPr id="474125" name="Text Box 13"/>
              <p:cNvSpPr txBox="1">
                <a:spLocks noChangeArrowheads="1"/>
              </p:cNvSpPr>
              <p:nvPr/>
            </p:nvSpPr>
            <p:spPr bwMode="auto">
              <a:xfrm>
                <a:off x="576" y="144"/>
                <a:ext cx="4656" cy="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AU" sz="3600" dirty="0">
                    <a:solidFill>
                      <a:srgbClr val="000099"/>
                    </a:solidFill>
                    <a:latin typeface="Arial Black"/>
                    <a:ea typeface="ＭＳ Ｐゴシック" charset="0"/>
                    <a:cs typeface="Arial Black"/>
                  </a:rPr>
                  <a:t>Culture Change Strategy </a:t>
                </a:r>
                <a:r>
                  <a:rPr lang="en-AU" sz="3600" dirty="0" err="1">
                    <a:solidFill>
                      <a:srgbClr val="000099"/>
                    </a:solidFill>
                    <a:latin typeface="Arial Black"/>
                    <a:ea typeface="ＭＳ Ｐゴシック" charset="0"/>
                    <a:cs typeface="Arial Black"/>
                  </a:rPr>
                  <a:t>cont</a:t>
                </a:r>
                <a:endParaRPr lang="en-AU" sz="3600" dirty="0">
                  <a:solidFill>
                    <a:srgbClr val="000099"/>
                  </a:solidFill>
                  <a:latin typeface="Arial Black"/>
                  <a:ea typeface="ＭＳ Ｐゴシック" charset="0"/>
                  <a:cs typeface="Arial Black"/>
                </a:endParaRPr>
              </a:p>
              <a:p>
                <a:pPr algn="ctr">
                  <a:spcBef>
                    <a:spcPct val="50000"/>
                  </a:spcBef>
                  <a:defRPr/>
                </a:pPr>
                <a:r>
                  <a:rPr lang="en-AU" sz="2000" dirty="0">
                    <a:solidFill>
                      <a:srgbClr val="6600CC"/>
                    </a:solidFill>
                    <a:latin typeface="Arial Black"/>
                    <a:ea typeface="ＭＳ Ｐゴシック" charset="0"/>
                    <a:cs typeface="Arial Black"/>
                  </a:rPr>
                  <a:t>(Birgden, </a:t>
                </a:r>
                <a:r>
                  <a:rPr lang="en-AU" sz="2000" dirty="0">
                    <a:solidFill>
                      <a:srgbClr val="6600CC"/>
                    </a:solidFill>
                    <a:latin typeface="Arial Black"/>
                    <a:ea typeface="ＭＳ Ｐゴシック" charset="0"/>
                    <a:cs typeface="Arial Black"/>
                  </a:rPr>
                  <a:t>2002)</a:t>
                </a:r>
                <a:endParaRPr lang="en-AU" sz="2000" dirty="0">
                  <a:solidFill>
                    <a:srgbClr val="6600CC"/>
                  </a:solidFill>
                  <a:latin typeface="Arial Black"/>
                  <a:ea typeface="ＭＳ Ｐゴシック" charset="0"/>
                  <a:cs typeface="Arial Black"/>
                </a:endParaRPr>
              </a:p>
            </p:txBody>
          </p:sp>
          <p:sp>
            <p:nvSpPr>
              <p:cNvPr id="474126" name="Text Box 14"/>
              <p:cNvSpPr txBox="1">
                <a:spLocks noChangeArrowheads="1"/>
              </p:cNvSpPr>
              <p:nvPr/>
            </p:nvSpPr>
            <p:spPr bwMode="auto">
              <a:xfrm>
                <a:off x="432" y="576"/>
                <a:ext cx="1776" cy="2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200" dirty="0" err="1">
                    <a:latin typeface="Arial Black"/>
                    <a:ea typeface="ＭＳ Ｐゴシック" charset="0"/>
                    <a:cs typeface="Arial Black"/>
                  </a:rPr>
                  <a:t>Precontemplation</a:t>
                </a:r>
                <a:endParaRPr lang="en-AU" sz="2200" dirty="0">
                  <a:latin typeface="Arial Black"/>
                  <a:ea typeface="ＭＳ Ｐゴシック" charset="0"/>
                  <a:cs typeface="Arial Black"/>
                </a:endParaRPr>
              </a:p>
              <a:p>
                <a:pPr>
                  <a:spcBef>
                    <a:spcPct val="50000"/>
                  </a:spcBef>
                  <a:defRPr/>
                </a:pPr>
                <a:endParaRPr lang="en-AU" sz="1000" dirty="0">
                  <a:latin typeface="Comic Sans MS" charset="0"/>
                  <a:ea typeface="ＭＳ Ｐゴシック" charset="0"/>
                  <a:cs typeface="ＭＳ Ｐゴシック" charset="0"/>
                </a:endParaRPr>
              </a:p>
              <a:p>
                <a:pPr>
                  <a:spcBef>
                    <a:spcPct val="50000"/>
                  </a:spcBef>
                  <a:defRPr/>
                </a:pPr>
                <a:r>
                  <a:rPr lang="en-AU" sz="2200" dirty="0">
                    <a:latin typeface="Arial Black"/>
                    <a:ea typeface="ＭＳ Ｐゴシック" charset="0"/>
                    <a:cs typeface="Arial Black"/>
                  </a:rPr>
                  <a:t>Contemplation</a:t>
                </a:r>
              </a:p>
              <a:p>
                <a:pPr>
                  <a:spcBef>
                    <a:spcPct val="50000"/>
                  </a:spcBef>
                  <a:defRPr/>
                </a:pPr>
                <a:endParaRPr lang="en-AU" sz="1000" dirty="0">
                  <a:latin typeface="Comic Sans MS" charset="0"/>
                  <a:ea typeface="ＭＳ Ｐゴシック" charset="0"/>
                  <a:cs typeface="ＭＳ Ｐゴシック" charset="0"/>
                </a:endParaRPr>
              </a:p>
              <a:p>
                <a:pPr>
                  <a:spcBef>
                    <a:spcPct val="50000"/>
                  </a:spcBef>
                  <a:defRPr/>
                </a:pPr>
                <a:r>
                  <a:rPr lang="en-AU" sz="2200" dirty="0">
                    <a:latin typeface="Arial Black"/>
                    <a:ea typeface="ＭＳ Ｐゴシック" charset="0"/>
                    <a:cs typeface="Arial Black"/>
                  </a:rPr>
                  <a:t>Preparation</a:t>
                </a:r>
              </a:p>
              <a:p>
                <a:pPr>
                  <a:spcBef>
                    <a:spcPct val="50000"/>
                  </a:spcBef>
                  <a:defRPr/>
                </a:pPr>
                <a:endParaRPr lang="en-AU" sz="2200" dirty="0">
                  <a:latin typeface="Comic Sans MS" charset="0"/>
                  <a:ea typeface="ＭＳ Ｐゴシック" charset="0"/>
                  <a:cs typeface="ＭＳ Ｐゴシック" charset="0"/>
                </a:endParaRPr>
              </a:p>
              <a:p>
                <a:pPr>
                  <a:spcBef>
                    <a:spcPct val="50000"/>
                  </a:spcBef>
                  <a:defRPr/>
                </a:pPr>
                <a:endParaRPr lang="en-AU" dirty="0">
                  <a:latin typeface="Comic Sans MS" charset="0"/>
                  <a:ea typeface="ＭＳ Ｐゴシック" charset="0"/>
                  <a:cs typeface="ＭＳ Ｐゴシック" charset="0"/>
                </a:endParaRPr>
              </a:p>
              <a:p>
                <a:pPr>
                  <a:spcBef>
                    <a:spcPct val="50000"/>
                  </a:spcBef>
                  <a:defRPr/>
                </a:pPr>
                <a:endParaRPr lang="en-AU" dirty="0">
                  <a:latin typeface="Comic Sans MS" charset="0"/>
                  <a:ea typeface="ＭＳ Ｐゴシック" charset="0"/>
                  <a:cs typeface="ＭＳ Ｐゴシック" charset="0"/>
                </a:endParaRPr>
              </a:p>
            </p:txBody>
          </p:sp>
          <p:sp>
            <p:nvSpPr>
              <p:cNvPr id="474127" name="Line 15"/>
              <p:cNvSpPr>
                <a:spLocks noChangeShapeType="1"/>
              </p:cNvSpPr>
              <p:nvPr/>
            </p:nvSpPr>
            <p:spPr bwMode="auto">
              <a:xfrm>
                <a:off x="1008" y="864"/>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474128" name="Line 16"/>
              <p:cNvSpPr>
                <a:spLocks noChangeShapeType="1"/>
              </p:cNvSpPr>
              <p:nvPr/>
            </p:nvSpPr>
            <p:spPr bwMode="auto">
              <a:xfrm>
                <a:off x="1008" y="1344"/>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474129" name="Line 17"/>
              <p:cNvSpPr>
                <a:spLocks noChangeShapeType="1"/>
              </p:cNvSpPr>
              <p:nvPr/>
            </p:nvSpPr>
            <p:spPr bwMode="auto">
              <a:xfrm>
                <a:off x="1824" y="1632"/>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474130" name="Rectangle 18"/>
              <p:cNvSpPr>
                <a:spLocks noChangeArrowheads="1"/>
              </p:cNvSpPr>
              <p:nvPr/>
            </p:nvSpPr>
            <p:spPr bwMode="auto">
              <a:xfrm>
                <a:off x="336" y="1872"/>
                <a:ext cx="1536" cy="1152"/>
              </a:xfrm>
              <a:prstGeom prst="rect">
                <a:avLst/>
              </a:prstGeom>
              <a:gradFill rotWithShape="0">
                <a:gsLst>
                  <a:gs pos="0">
                    <a:srgbClr val="FF9933">
                      <a:gamma/>
                      <a:tint val="0"/>
                      <a:invGamma/>
                    </a:srgbClr>
                  </a:gs>
                  <a:gs pos="100000">
                    <a:srgbClr val="FF993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AU" sz="2000" b="1" i="1" dirty="0">
                    <a:latin typeface="Arial Black"/>
                    <a:ea typeface="ＭＳ Ｐゴシック" charset="0"/>
                    <a:cs typeface="Arial Black"/>
                  </a:rPr>
                  <a:t>Values &amp; Attitudes</a:t>
                </a:r>
                <a:r>
                  <a:rPr lang="en-AU" sz="2000" b="1" dirty="0">
                    <a:latin typeface="Arial Black"/>
                    <a:ea typeface="ＭＳ Ｐゴシック" charset="0"/>
                    <a:cs typeface="Arial Black"/>
                  </a:rPr>
                  <a:t> </a:t>
                </a:r>
              </a:p>
              <a:p>
                <a:pPr algn="ctr">
                  <a:defRPr/>
                </a:pPr>
                <a:endParaRPr lang="en-AU" sz="2000" b="1" dirty="0">
                  <a:latin typeface="Arial Black"/>
                  <a:ea typeface="ＭＳ Ｐゴシック" charset="0"/>
                  <a:cs typeface="Arial Black"/>
                </a:endParaRPr>
              </a:p>
              <a:p>
                <a:pPr algn="ctr">
                  <a:defRPr/>
                </a:pPr>
                <a:r>
                  <a:rPr lang="en-AU" sz="2000" b="1" dirty="0">
                    <a:latin typeface="Arial Black"/>
                    <a:ea typeface="ＭＳ Ｐゴシック" charset="0"/>
                    <a:cs typeface="Arial Black"/>
                  </a:rPr>
                  <a:t>Set the scene for</a:t>
                </a:r>
              </a:p>
              <a:p>
                <a:pPr algn="ctr">
                  <a:defRPr/>
                </a:pPr>
                <a:r>
                  <a:rPr lang="en-AU" sz="2000" b="1" dirty="0">
                    <a:latin typeface="Arial Black"/>
                    <a:ea typeface="ＭＳ Ｐゴシック" charset="0"/>
                    <a:cs typeface="Arial Black"/>
                  </a:rPr>
                  <a:t> rehabilitation</a:t>
                </a:r>
              </a:p>
            </p:txBody>
          </p:sp>
          <p:sp>
            <p:nvSpPr>
              <p:cNvPr id="474131" name="Text Box 19"/>
              <p:cNvSpPr txBox="1">
                <a:spLocks noChangeArrowheads="1"/>
              </p:cNvSpPr>
              <p:nvPr/>
            </p:nvSpPr>
            <p:spPr bwMode="auto">
              <a:xfrm>
                <a:off x="288" y="3072"/>
                <a:ext cx="1824" cy="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000" dirty="0">
                    <a:latin typeface="Arial Black"/>
                    <a:ea typeface="ＭＳ Ｐゴシック" charset="0"/>
                    <a:cs typeface="Arial Black"/>
                  </a:rPr>
                  <a:t>Attitude           Change</a:t>
                </a:r>
              </a:p>
            </p:txBody>
          </p:sp>
        </p:grpSp>
        <p:sp>
          <p:nvSpPr>
            <p:cNvPr id="474132" name="Text Box 20"/>
            <p:cNvSpPr txBox="1">
              <a:spLocks noChangeArrowheads="1"/>
            </p:cNvSpPr>
            <p:nvPr/>
          </p:nvSpPr>
          <p:spPr bwMode="auto">
            <a:xfrm>
              <a:off x="1872" y="3024"/>
              <a:ext cx="28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800" b="1" dirty="0">
                  <a:latin typeface="Arial" charset="0"/>
                  <a:ea typeface="ＭＳ Ｐゴシック" charset="0"/>
                  <a:cs typeface="ＭＳ Ｐゴシック" charset="0"/>
                </a:rPr>
                <a:t>+</a:t>
              </a:r>
            </a:p>
          </p:txBody>
        </p:sp>
      </p:grpSp>
      <p:grpSp>
        <p:nvGrpSpPr>
          <p:cNvPr id="474133" name="Group 21"/>
          <p:cNvGrpSpPr>
            <a:grpSpLocks/>
          </p:cNvGrpSpPr>
          <p:nvPr/>
        </p:nvGrpSpPr>
        <p:grpSpPr bwMode="auto">
          <a:xfrm>
            <a:off x="3352800" y="2438400"/>
            <a:ext cx="3200400" cy="3208338"/>
            <a:chOff x="2016" y="1536"/>
            <a:chExt cx="2016" cy="2021"/>
          </a:xfrm>
        </p:grpSpPr>
        <p:grpSp>
          <p:nvGrpSpPr>
            <p:cNvPr id="56326" name="Group 22"/>
            <p:cNvGrpSpPr>
              <a:grpSpLocks/>
            </p:cNvGrpSpPr>
            <p:nvPr/>
          </p:nvGrpSpPr>
          <p:grpSpPr bwMode="auto">
            <a:xfrm>
              <a:off x="2016" y="1536"/>
              <a:ext cx="2016" cy="2021"/>
              <a:chOff x="2016" y="1536"/>
              <a:chExt cx="2016" cy="2021"/>
            </a:xfrm>
          </p:grpSpPr>
          <p:sp>
            <p:nvSpPr>
              <p:cNvPr id="474135" name="Rectangle 23"/>
              <p:cNvSpPr>
                <a:spLocks noChangeArrowheads="1"/>
              </p:cNvSpPr>
              <p:nvPr/>
            </p:nvSpPr>
            <p:spPr bwMode="auto">
              <a:xfrm>
                <a:off x="2112" y="1872"/>
                <a:ext cx="1536" cy="1152"/>
              </a:xfrm>
              <a:prstGeom prst="rect">
                <a:avLst/>
              </a:prstGeom>
              <a:gradFill rotWithShape="0">
                <a:gsLst>
                  <a:gs pos="0">
                    <a:srgbClr val="FF9933">
                      <a:gamma/>
                      <a:tint val="0"/>
                      <a:invGamma/>
                    </a:srgbClr>
                  </a:gs>
                  <a:gs pos="100000">
                    <a:srgbClr val="FF993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000">
                  <a:latin typeface="Comic Sans MS" charset="0"/>
                  <a:ea typeface="ＭＳ Ｐゴシック" charset="0"/>
                  <a:cs typeface="ＭＳ Ｐゴシック" charset="0"/>
                </a:endParaRPr>
              </a:p>
            </p:txBody>
          </p:sp>
          <p:sp>
            <p:nvSpPr>
              <p:cNvPr id="474136" name="Text Box 24"/>
              <p:cNvSpPr txBox="1">
                <a:spLocks noChangeArrowheads="1"/>
              </p:cNvSpPr>
              <p:nvPr/>
            </p:nvSpPr>
            <p:spPr bwMode="auto">
              <a:xfrm>
                <a:off x="2400" y="1536"/>
                <a:ext cx="1440" cy="1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AU" sz="2200" dirty="0">
                    <a:latin typeface="Arial Black"/>
                    <a:ea typeface="ＭＳ Ｐゴシック" charset="0"/>
                    <a:cs typeface="Arial Black"/>
                  </a:rPr>
                  <a:t>Action</a:t>
                </a:r>
              </a:p>
              <a:p>
                <a:pPr algn="ctr">
                  <a:spcBef>
                    <a:spcPct val="50000"/>
                  </a:spcBef>
                  <a:defRPr/>
                </a:pPr>
                <a:endParaRPr lang="en-AU" sz="2200" dirty="0">
                  <a:latin typeface="Comic Sans MS" charset="0"/>
                  <a:ea typeface="ＭＳ Ｐゴシック" charset="0"/>
                  <a:cs typeface="ＭＳ Ｐゴシック" charset="0"/>
                </a:endParaRPr>
              </a:p>
              <a:p>
                <a:pPr algn="ctr">
                  <a:spcBef>
                    <a:spcPct val="50000"/>
                  </a:spcBef>
                  <a:defRPr/>
                </a:pPr>
                <a:endParaRPr lang="en-AU" sz="2200" dirty="0">
                  <a:latin typeface="Comic Sans MS" charset="0"/>
                  <a:ea typeface="ＭＳ Ｐゴシック" charset="0"/>
                  <a:cs typeface="ＭＳ Ｐゴシック" charset="0"/>
                </a:endParaRPr>
              </a:p>
              <a:p>
                <a:pPr algn="ctr">
                  <a:spcBef>
                    <a:spcPct val="50000"/>
                  </a:spcBef>
                  <a:defRPr/>
                </a:pPr>
                <a:endParaRPr lang="en-AU" sz="2200" dirty="0">
                  <a:latin typeface="Comic Sans MS" charset="0"/>
                  <a:ea typeface="ＭＳ Ｐゴシック" charset="0"/>
                  <a:cs typeface="ＭＳ Ｐゴシック" charset="0"/>
                </a:endParaRPr>
              </a:p>
              <a:p>
                <a:pPr algn="ctr">
                  <a:spcBef>
                    <a:spcPct val="50000"/>
                  </a:spcBef>
                  <a:defRPr/>
                </a:pPr>
                <a:endParaRPr lang="en-AU" sz="2200" dirty="0">
                  <a:latin typeface="Comic Sans MS" charset="0"/>
                  <a:ea typeface="ＭＳ Ｐゴシック" charset="0"/>
                  <a:cs typeface="ＭＳ Ｐゴシック" charset="0"/>
                </a:endParaRPr>
              </a:p>
              <a:p>
                <a:pPr algn="ctr">
                  <a:spcBef>
                    <a:spcPct val="50000"/>
                  </a:spcBef>
                  <a:defRPr/>
                </a:pPr>
                <a:endParaRPr lang="en-AU" sz="2200" dirty="0">
                  <a:latin typeface="Comic Sans MS" charset="0"/>
                  <a:ea typeface="ＭＳ Ｐゴシック" charset="0"/>
                  <a:cs typeface="ＭＳ Ｐゴシック" charset="0"/>
                </a:endParaRPr>
              </a:p>
            </p:txBody>
          </p:sp>
          <p:sp>
            <p:nvSpPr>
              <p:cNvPr id="474137" name="Text Box 25"/>
              <p:cNvSpPr txBox="1">
                <a:spLocks noChangeArrowheads="1"/>
              </p:cNvSpPr>
              <p:nvPr/>
            </p:nvSpPr>
            <p:spPr bwMode="auto">
              <a:xfrm>
                <a:off x="2256" y="2064"/>
                <a:ext cx="1296" cy="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AU" sz="2000" b="1" i="1" dirty="0">
                    <a:latin typeface="Arial Black"/>
                    <a:ea typeface="ＭＳ Ｐゴシック" charset="0"/>
                    <a:cs typeface="Arial Black"/>
                  </a:rPr>
                  <a:t>Skills</a:t>
                </a:r>
                <a:endParaRPr lang="en-AU" sz="2000" b="1" dirty="0">
                  <a:latin typeface="Arial Black"/>
                  <a:ea typeface="ＭＳ Ｐゴシック" charset="0"/>
                  <a:cs typeface="Arial Black"/>
                </a:endParaRPr>
              </a:p>
              <a:p>
                <a:pPr algn="ctr">
                  <a:spcBef>
                    <a:spcPct val="50000"/>
                  </a:spcBef>
                  <a:defRPr/>
                </a:pPr>
                <a:r>
                  <a:rPr lang="en-AU" sz="2000" b="1" dirty="0">
                    <a:latin typeface="Arial Black"/>
                    <a:ea typeface="ＭＳ Ｐゴシック" charset="0"/>
                    <a:cs typeface="Arial Black"/>
                  </a:rPr>
                  <a:t>Motivational Interactions</a:t>
                </a:r>
              </a:p>
            </p:txBody>
          </p:sp>
          <p:sp>
            <p:nvSpPr>
              <p:cNvPr id="474138" name="Line 26"/>
              <p:cNvSpPr>
                <a:spLocks noChangeShapeType="1"/>
              </p:cNvSpPr>
              <p:nvPr/>
            </p:nvSpPr>
            <p:spPr bwMode="auto">
              <a:xfrm>
                <a:off x="3456" y="1680"/>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474139" name="Text Box 27"/>
              <p:cNvSpPr txBox="1">
                <a:spLocks noChangeArrowheads="1"/>
              </p:cNvSpPr>
              <p:nvPr/>
            </p:nvSpPr>
            <p:spPr bwMode="auto">
              <a:xfrm>
                <a:off x="2016" y="3072"/>
                <a:ext cx="1872" cy="4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AU" sz="2000" dirty="0">
                    <a:latin typeface="Arial Black"/>
                    <a:ea typeface="ＭＳ Ｐゴシック" charset="0"/>
                    <a:cs typeface="Arial Black"/>
                  </a:rPr>
                  <a:t>    Behaviour</a:t>
                </a:r>
                <a:r>
                  <a:rPr lang="en-AU" sz="2200" dirty="0">
                    <a:latin typeface="Arial Black"/>
                    <a:ea typeface="ＭＳ Ｐゴシック" charset="0"/>
                    <a:cs typeface="Arial Black"/>
                  </a:rPr>
                  <a:t> Change</a:t>
                </a:r>
              </a:p>
            </p:txBody>
          </p:sp>
        </p:grpSp>
        <p:sp>
          <p:nvSpPr>
            <p:cNvPr id="474140" name="Text Box 28"/>
            <p:cNvSpPr txBox="1">
              <a:spLocks noChangeArrowheads="1"/>
            </p:cNvSpPr>
            <p:nvPr/>
          </p:nvSpPr>
          <p:spPr bwMode="auto">
            <a:xfrm>
              <a:off x="3792" y="3024"/>
              <a:ext cx="19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AU" sz="2800" b="1" dirty="0">
                  <a:latin typeface="Arial" charset="0"/>
                  <a:ea typeface="ＭＳ Ｐゴシック" charset="0"/>
                  <a:cs typeface="ＭＳ Ｐゴシック" charset="0"/>
                </a:rPr>
                <a:t>=</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474123"/>
                                        </p:tgtEl>
                                        <p:attrNameLst>
                                          <p:attrName>style.visibility</p:attrName>
                                        </p:attrNameLst>
                                      </p:cBhvr>
                                      <p:to>
                                        <p:strVal val="visible"/>
                                      </p:to>
                                    </p:set>
                                    <p:anim calcmode="lin" valueType="num">
                                      <p:cBhvr>
                                        <p:cTn id="7" dur="500" fill="hold"/>
                                        <p:tgtEl>
                                          <p:spTgt spid="474123"/>
                                        </p:tgtEl>
                                        <p:attrNameLst>
                                          <p:attrName>ppt_w</p:attrName>
                                        </p:attrNameLst>
                                      </p:cBhvr>
                                      <p:tavLst>
                                        <p:tav tm="0">
                                          <p:val>
                                            <p:strVal val="(6*min(max(#ppt_w*#ppt_h,.3),1)-7.4)/-.7*#ppt_w"/>
                                          </p:val>
                                        </p:tav>
                                        <p:tav tm="100000">
                                          <p:val>
                                            <p:strVal val="#ppt_w"/>
                                          </p:val>
                                        </p:tav>
                                      </p:tavLst>
                                    </p:anim>
                                    <p:anim calcmode="lin" valueType="num">
                                      <p:cBhvr>
                                        <p:cTn id="8" dur="500" fill="hold"/>
                                        <p:tgtEl>
                                          <p:spTgt spid="474123"/>
                                        </p:tgtEl>
                                        <p:attrNameLst>
                                          <p:attrName>ppt_h</p:attrName>
                                        </p:attrNameLst>
                                      </p:cBhvr>
                                      <p:tavLst>
                                        <p:tav tm="0">
                                          <p:val>
                                            <p:strVal val="(6*min(max(#ppt_w*#ppt_h,.3),1)-7.4)/-.7*#ppt_h"/>
                                          </p:val>
                                        </p:tav>
                                        <p:tav tm="100000">
                                          <p:val>
                                            <p:strVal val="#ppt_h"/>
                                          </p:val>
                                        </p:tav>
                                      </p:tavLst>
                                    </p:anim>
                                    <p:anim calcmode="lin" valueType="num">
                                      <p:cBhvr>
                                        <p:cTn id="9" dur="500" fill="hold"/>
                                        <p:tgtEl>
                                          <p:spTgt spid="474123"/>
                                        </p:tgtEl>
                                        <p:attrNameLst>
                                          <p:attrName>ppt_x</p:attrName>
                                        </p:attrNameLst>
                                      </p:cBhvr>
                                      <p:tavLst>
                                        <p:tav tm="0">
                                          <p:val>
                                            <p:fltVal val="0.5"/>
                                          </p:val>
                                        </p:tav>
                                        <p:tav tm="100000">
                                          <p:val>
                                            <p:strVal val="#ppt_x"/>
                                          </p:val>
                                        </p:tav>
                                      </p:tavLst>
                                    </p:anim>
                                    <p:anim calcmode="lin" valueType="num">
                                      <p:cBhvr>
                                        <p:cTn id="10" dur="500" fill="hold"/>
                                        <p:tgtEl>
                                          <p:spTgt spid="474123"/>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474133"/>
                                        </p:tgtEl>
                                        <p:attrNameLst>
                                          <p:attrName>style.visibility</p:attrName>
                                        </p:attrNameLst>
                                      </p:cBhvr>
                                      <p:to>
                                        <p:strVal val="visible"/>
                                      </p:to>
                                    </p:set>
                                    <p:anim calcmode="lin" valueType="num">
                                      <p:cBhvr>
                                        <p:cTn id="15" dur="500" fill="hold"/>
                                        <p:tgtEl>
                                          <p:spTgt spid="474133"/>
                                        </p:tgtEl>
                                        <p:attrNameLst>
                                          <p:attrName>ppt_w</p:attrName>
                                        </p:attrNameLst>
                                      </p:cBhvr>
                                      <p:tavLst>
                                        <p:tav tm="0">
                                          <p:val>
                                            <p:strVal val="(6*min(max(#ppt_w*#ppt_h,.3),1)-7.4)/-.7*#ppt_w"/>
                                          </p:val>
                                        </p:tav>
                                        <p:tav tm="100000">
                                          <p:val>
                                            <p:strVal val="#ppt_w"/>
                                          </p:val>
                                        </p:tav>
                                      </p:tavLst>
                                    </p:anim>
                                    <p:anim calcmode="lin" valueType="num">
                                      <p:cBhvr>
                                        <p:cTn id="16" dur="500" fill="hold"/>
                                        <p:tgtEl>
                                          <p:spTgt spid="474133"/>
                                        </p:tgtEl>
                                        <p:attrNameLst>
                                          <p:attrName>ppt_h</p:attrName>
                                        </p:attrNameLst>
                                      </p:cBhvr>
                                      <p:tavLst>
                                        <p:tav tm="0">
                                          <p:val>
                                            <p:strVal val="(6*min(max(#ppt_w*#ppt_h,.3),1)-7.4)/-.7*#ppt_h"/>
                                          </p:val>
                                        </p:tav>
                                        <p:tav tm="100000">
                                          <p:val>
                                            <p:strVal val="#ppt_h"/>
                                          </p:val>
                                        </p:tav>
                                      </p:tavLst>
                                    </p:anim>
                                    <p:anim calcmode="lin" valueType="num">
                                      <p:cBhvr>
                                        <p:cTn id="17" dur="500" fill="hold"/>
                                        <p:tgtEl>
                                          <p:spTgt spid="474133"/>
                                        </p:tgtEl>
                                        <p:attrNameLst>
                                          <p:attrName>ppt_x</p:attrName>
                                        </p:attrNameLst>
                                      </p:cBhvr>
                                      <p:tavLst>
                                        <p:tav tm="0">
                                          <p:val>
                                            <p:fltVal val="0.5"/>
                                          </p:val>
                                        </p:tav>
                                        <p:tav tm="100000">
                                          <p:val>
                                            <p:strVal val="#ppt_x"/>
                                          </p:val>
                                        </p:tav>
                                      </p:tavLst>
                                    </p:anim>
                                    <p:anim calcmode="lin" valueType="num">
                                      <p:cBhvr>
                                        <p:cTn id="18" dur="500" fill="hold"/>
                                        <p:tgtEl>
                                          <p:spTgt spid="474133"/>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474114"/>
                                        </p:tgtEl>
                                        <p:attrNameLst>
                                          <p:attrName>style.visibility</p:attrName>
                                        </p:attrNameLst>
                                      </p:cBhvr>
                                      <p:to>
                                        <p:strVal val="visible"/>
                                      </p:to>
                                    </p:set>
                                    <p:anim calcmode="lin" valueType="num">
                                      <p:cBhvr>
                                        <p:cTn id="23" dur="500" fill="hold"/>
                                        <p:tgtEl>
                                          <p:spTgt spid="474114"/>
                                        </p:tgtEl>
                                        <p:attrNameLst>
                                          <p:attrName>ppt_w</p:attrName>
                                        </p:attrNameLst>
                                      </p:cBhvr>
                                      <p:tavLst>
                                        <p:tav tm="0">
                                          <p:val>
                                            <p:strVal val="(6*min(max(#ppt_w*#ppt_h,.3),1)-7.4)/-.7*#ppt_w"/>
                                          </p:val>
                                        </p:tav>
                                        <p:tav tm="100000">
                                          <p:val>
                                            <p:strVal val="#ppt_w"/>
                                          </p:val>
                                        </p:tav>
                                      </p:tavLst>
                                    </p:anim>
                                    <p:anim calcmode="lin" valueType="num">
                                      <p:cBhvr>
                                        <p:cTn id="24" dur="500" fill="hold"/>
                                        <p:tgtEl>
                                          <p:spTgt spid="474114"/>
                                        </p:tgtEl>
                                        <p:attrNameLst>
                                          <p:attrName>ppt_h</p:attrName>
                                        </p:attrNameLst>
                                      </p:cBhvr>
                                      <p:tavLst>
                                        <p:tav tm="0">
                                          <p:val>
                                            <p:strVal val="(6*min(max(#ppt_w*#ppt_h,.3),1)-7.4)/-.7*#ppt_h"/>
                                          </p:val>
                                        </p:tav>
                                        <p:tav tm="100000">
                                          <p:val>
                                            <p:strVal val="#ppt_h"/>
                                          </p:val>
                                        </p:tav>
                                      </p:tavLst>
                                    </p:anim>
                                    <p:anim calcmode="lin" valueType="num">
                                      <p:cBhvr>
                                        <p:cTn id="25" dur="500" fill="hold"/>
                                        <p:tgtEl>
                                          <p:spTgt spid="474114"/>
                                        </p:tgtEl>
                                        <p:attrNameLst>
                                          <p:attrName>ppt_x</p:attrName>
                                        </p:attrNameLst>
                                      </p:cBhvr>
                                      <p:tavLst>
                                        <p:tav tm="0">
                                          <p:val>
                                            <p:fltVal val="0.5"/>
                                          </p:val>
                                        </p:tav>
                                        <p:tav tm="100000">
                                          <p:val>
                                            <p:strVal val="#ppt_x"/>
                                          </p:val>
                                        </p:tav>
                                      </p:tavLst>
                                    </p:anim>
                                    <p:anim calcmode="lin" valueType="num">
                                      <p:cBhvr>
                                        <p:cTn id="26" dur="500" fill="hold"/>
                                        <p:tgtEl>
                                          <p:spTgt spid="474114"/>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474122"/>
                                        </p:tgtEl>
                                        <p:attrNameLst>
                                          <p:attrName>style.visibility</p:attrName>
                                        </p:attrNameLst>
                                      </p:cBhvr>
                                      <p:to>
                                        <p:strVal val="visible"/>
                                      </p:to>
                                    </p:set>
                                    <p:anim calcmode="lin" valueType="num">
                                      <p:cBhvr>
                                        <p:cTn id="31" dur="500" fill="hold"/>
                                        <p:tgtEl>
                                          <p:spTgt spid="474122"/>
                                        </p:tgtEl>
                                        <p:attrNameLst>
                                          <p:attrName>ppt_w</p:attrName>
                                        </p:attrNameLst>
                                      </p:cBhvr>
                                      <p:tavLst>
                                        <p:tav tm="0">
                                          <p:val>
                                            <p:strVal val="(6*min(max(#ppt_w*#ppt_h,.3),1)-7.4)/-.7*#ppt_w"/>
                                          </p:val>
                                        </p:tav>
                                        <p:tav tm="100000">
                                          <p:val>
                                            <p:strVal val="#ppt_w"/>
                                          </p:val>
                                        </p:tav>
                                      </p:tavLst>
                                    </p:anim>
                                    <p:anim calcmode="lin" valueType="num">
                                      <p:cBhvr>
                                        <p:cTn id="32" dur="500" fill="hold"/>
                                        <p:tgtEl>
                                          <p:spTgt spid="474122"/>
                                        </p:tgtEl>
                                        <p:attrNameLst>
                                          <p:attrName>ppt_h</p:attrName>
                                        </p:attrNameLst>
                                      </p:cBhvr>
                                      <p:tavLst>
                                        <p:tav tm="0">
                                          <p:val>
                                            <p:strVal val="(6*min(max(#ppt_w*#ppt_h,.3),1)-7.4)/-.7*#ppt_h"/>
                                          </p:val>
                                        </p:tav>
                                        <p:tav tm="100000">
                                          <p:val>
                                            <p:strVal val="#ppt_h"/>
                                          </p:val>
                                        </p:tav>
                                      </p:tavLst>
                                    </p:anim>
                                    <p:anim calcmode="lin" valueType="num">
                                      <p:cBhvr>
                                        <p:cTn id="33" dur="500" fill="hold"/>
                                        <p:tgtEl>
                                          <p:spTgt spid="474122"/>
                                        </p:tgtEl>
                                        <p:attrNameLst>
                                          <p:attrName>ppt_x</p:attrName>
                                        </p:attrNameLst>
                                      </p:cBhvr>
                                      <p:tavLst>
                                        <p:tav tm="0">
                                          <p:val>
                                            <p:fltVal val="0.5"/>
                                          </p:val>
                                        </p:tav>
                                        <p:tav tm="100000">
                                          <p:val>
                                            <p:strVal val="#ppt_x"/>
                                          </p:val>
                                        </p:tav>
                                      </p:tavLst>
                                    </p:anim>
                                    <p:anim calcmode="lin" valueType="num">
                                      <p:cBhvr>
                                        <p:cTn id="34" dur="500" fill="hold"/>
                                        <p:tgtEl>
                                          <p:spTgt spid="4741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2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noChangeArrowheads="1"/>
          </p:cNvSpPr>
          <p:nvPr>
            <p:ph type="ctrTitle" idx="4294967295"/>
          </p:nvPr>
        </p:nvSpPr>
        <p:spPr>
          <a:xfrm>
            <a:off x="611188" y="260350"/>
            <a:ext cx="7772400" cy="1152525"/>
          </a:xfrm>
        </p:spPr>
        <p:txBody>
          <a:bodyPr/>
          <a:lstStyle/>
          <a:p>
            <a:pPr eaLnBrk="1" hangingPunct="1"/>
            <a:r>
              <a:rPr lang="en-AU" sz="5400" b="1" smtClean="0">
                <a:solidFill>
                  <a:srgbClr val="FF3300"/>
                </a:solidFill>
                <a:latin typeface="Arial Black" pitchFamily="34" charset="0"/>
                <a:ea typeface="ＭＳ Ｐゴシック" charset="-128"/>
              </a:rPr>
              <a:t>Example 2: Micro </a:t>
            </a:r>
          </a:p>
        </p:txBody>
      </p:sp>
      <p:sp>
        <p:nvSpPr>
          <p:cNvPr id="1213443" name="Rectangle 3"/>
          <p:cNvSpPr>
            <a:spLocks noGrp="1" noChangeArrowheads="1"/>
          </p:cNvSpPr>
          <p:nvPr>
            <p:ph type="subTitle" idx="4294967295"/>
          </p:nvPr>
        </p:nvSpPr>
        <p:spPr>
          <a:xfrm>
            <a:off x="152400" y="1412875"/>
            <a:ext cx="8915400" cy="5256213"/>
          </a:xfrm>
        </p:spPr>
        <p:txBody>
          <a:bodyPr/>
          <a:lstStyle/>
          <a:p>
            <a:pPr marL="609600" indent="-609600" algn="ctr" eaLnBrk="1" hangingPunct="1">
              <a:lnSpc>
                <a:spcPct val="90000"/>
              </a:lnSpc>
              <a:buFontTx/>
              <a:buNone/>
            </a:pPr>
            <a:r>
              <a:rPr lang="en-US" sz="4800" b="1" smtClean="0">
                <a:latin typeface="Arial Black" pitchFamily="34" charset="0"/>
                <a:ea typeface="ＭＳ Ｐゴシック" charset="-128"/>
              </a:rPr>
              <a:t>Compulsory Drug </a:t>
            </a:r>
          </a:p>
          <a:p>
            <a:pPr marL="609600" indent="-609600" algn="ctr" eaLnBrk="1" hangingPunct="1">
              <a:lnSpc>
                <a:spcPct val="90000"/>
              </a:lnSpc>
              <a:buFontTx/>
              <a:buNone/>
            </a:pPr>
            <a:r>
              <a:rPr lang="en-US" sz="4800" b="1" smtClean="0">
                <a:latin typeface="Arial Black" pitchFamily="34" charset="0"/>
                <a:ea typeface="ＭＳ Ｐゴシック" charset="-128"/>
              </a:rPr>
              <a:t>Treatment Correctional </a:t>
            </a:r>
          </a:p>
          <a:p>
            <a:pPr marL="609600" indent="-609600" algn="ctr" eaLnBrk="1" hangingPunct="1">
              <a:lnSpc>
                <a:spcPct val="90000"/>
              </a:lnSpc>
              <a:buFontTx/>
              <a:buNone/>
            </a:pPr>
            <a:r>
              <a:rPr lang="en-US" sz="4800" b="1" smtClean="0">
                <a:latin typeface="Arial Black" pitchFamily="34" charset="0"/>
                <a:ea typeface="ＭＳ Ｐゴシック" charset="-128"/>
              </a:rPr>
              <a:t>Centre </a:t>
            </a:r>
          </a:p>
          <a:p>
            <a:pPr marL="609600" indent="-609600" algn="ctr" eaLnBrk="1" hangingPunct="1">
              <a:lnSpc>
                <a:spcPct val="90000"/>
              </a:lnSpc>
              <a:buFontTx/>
              <a:buNone/>
            </a:pPr>
            <a:r>
              <a:rPr lang="en-US" sz="4800" b="1" smtClean="0">
                <a:latin typeface="Arial Black" pitchFamily="34" charset="0"/>
                <a:ea typeface="ＭＳ Ｐゴシック" charset="-128"/>
              </a:rPr>
              <a:t>(Corrective Services</a:t>
            </a:r>
          </a:p>
          <a:p>
            <a:pPr marL="609600" indent="-609600" algn="ctr" eaLnBrk="1" hangingPunct="1">
              <a:lnSpc>
                <a:spcPct val="90000"/>
              </a:lnSpc>
              <a:buFontTx/>
              <a:buNone/>
            </a:pPr>
            <a:r>
              <a:rPr lang="en-US" sz="4800" b="1" smtClean="0">
                <a:latin typeface="Arial Black" pitchFamily="34" charset="0"/>
                <a:ea typeface="ＭＳ Ｐゴシック" charset="-128"/>
              </a:rPr>
              <a:t>NSW)</a:t>
            </a:r>
          </a:p>
          <a:p>
            <a:pPr marL="609600" indent="-609600" eaLnBrk="1" hangingPunct="1">
              <a:lnSpc>
                <a:spcPct val="90000"/>
              </a:lnSpc>
              <a:buFontTx/>
              <a:buNone/>
            </a:pPr>
            <a:endParaRPr lang="en-US" sz="2400" b="1" smtClean="0">
              <a:latin typeface="Arial Black" pitchFamily="34" charset="0"/>
              <a:ea typeface="ＭＳ Ｐゴシック" charset="-128"/>
            </a:endParaRPr>
          </a:p>
          <a:p>
            <a:pPr marL="609600" indent="-609600" eaLnBrk="1" hangingPunct="1">
              <a:lnSpc>
                <a:spcPct val="90000"/>
              </a:lnSpc>
              <a:buFontTx/>
              <a:buNone/>
            </a:pPr>
            <a:r>
              <a:rPr lang="en-US" b="1" smtClean="0">
                <a:solidFill>
                  <a:srgbClr val="9900FF"/>
                </a:solidFill>
                <a:latin typeface="Arial Black" pitchFamily="34" charset="0"/>
                <a:ea typeface="ＭＳ Ｐゴシック" charset="-128"/>
              </a:rPr>
              <a:t>(Birgden, 2008, Birgden &amp; Grant, 2010)</a:t>
            </a:r>
          </a:p>
          <a:p>
            <a:pPr marL="609600" indent="-609600" eaLnBrk="1" hangingPunct="1">
              <a:lnSpc>
                <a:spcPct val="90000"/>
              </a:lnSpc>
              <a:buFontTx/>
              <a:buNone/>
            </a:pPr>
            <a:endParaRPr lang="en-US" b="1" smtClean="0">
              <a:solidFill>
                <a:srgbClr val="800080"/>
              </a:solidFill>
              <a:latin typeface="Comic Sans MS" pitchFamily="66" charset="0"/>
              <a:ea typeface="ＭＳ Ｐゴシック" charset="-128"/>
            </a:endParaRPr>
          </a:p>
          <a:p>
            <a:pPr marL="609600" indent="-609600" eaLnBrk="1" hangingPunct="1">
              <a:lnSpc>
                <a:spcPct val="90000"/>
              </a:lnSpc>
              <a:buFontTx/>
              <a:buNone/>
            </a:pPr>
            <a:endParaRPr lang="en-US" sz="4000" b="1" smtClean="0">
              <a:latin typeface="Comic Sans MS" pitchFamily="66" charset="0"/>
              <a:ea typeface="ＭＳ Ｐゴシック" charset="-128"/>
            </a:endParaRPr>
          </a:p>
          <a:p>
            <a:pPr marL="609600" indent="-609600" eaLnBrk="1" hangingPunct="1">
              <a:lnSpc>
                <a:spcPct val="90000"/>
              </a:lnSpc>
              <a:buFontTx/>
              <a:buChar char="-"/>
            </a:pPr>
            <a:endParaRPr lang="en-US" sz="4000" b="1" smtClean="0">
              <a:latin typeface="Comic Sans MS" pitchFamily="66" charset="0"/>
              <a:ea typeface="ＭＳ Ｐゴシック" charset="-128"/>
            </a:endParaRPr>
          </a:p>
          <a:p>
            <a:pPr marL="609600" indent="-609600" eaLnBrk="1" hangingPunct="1">
              <a:lnSpc>
                <a:spcPct val="90000"/>
              </a:lnSpc>
              <a:buFontTx/>
              <a:buChar char="-"/>
            </a:pPr>
            <a:endParaRPr lang="en-US" sz="4000" b="1" smtClean="0">
              <a:latin typeface="Comic Sans MS" pitchFamily="66" charset="0"/>
              <a:ea typeface="ＭＳ Ｐゴシック" charset="-128"/>
            </a:endParaRPr>
          </a:p>
          <a:p>
            <a:pPr marL="609600" indent="-609600" eaLnBrk="1" hangingPunct="1">
              <a:lnSpc>
                <a:spcPct val="90000"/>
              </a:lnSpc>
            </a:pPr>
            <a:endParaRPr lang="en-US" sz="1500" b="1" smtClean="0">
              <a:latin typeface="Comic Sans MS" pitchFamily="66" charset="0"/>
              <a:ea typeface="ＭＳ Ｐゴシック" charset="-128"/>
            </a:endParaRPr>
          </a:p>
          <a:p>
            <a:pPr marL="609600" indent="-609600" eaLnBrk="1" hangingPunct="1">
              <a:lnSpc>
                <a:spcPct val="90000"/>
              </a:lnSpc>
            </a:pPr>
            <a:endParaRPr lang="en-US" sz="1800" b="1" smtClean="0">
              <a:latin typeface="Comic Sans MS" pitchFamily="66" charset="0"/>
              <a:ea typeface="ＭＳ Ｐゴシック" charset="-128"/>
            </a:endParaRPr>
          </a:p>
          <a:p>
            <a:pPr marL="609600" indent="-609600" eaLnBrk="1" hangingPunct="1">
              <a:lnSpc>
                <a:spcPct val="90000"/>
              </a:lnSpc>
              <a:buFontTx/>
              <a:buNone/>
            </a:pPr>
            <a:endParaRPr lang="en-AU" sz="1800" smtClean="0">
              <a:latin typeface="Comic Sans MS" pitchFamily="66" charset="0"/>
              <a:ea typeface="ＭＳ Ｐゴシック"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213443"/>
                                        </p:tgtEl>
                                        <p:attrNameLst>
                                          <p:attrName>style.visibility</p:attrName>
                                        </p:attrNameLst>
                                      </p:cBhvr>
                                      <p:to>
                                        <p:strVal val="visible"/>
                                      </p:to>
                                    </p:set>
                                    <p:anim calcmode="lin" valueType="num">
                                      <p:cBhvr>
                                        <p:cTn id="7" dur="500" fill="hold"/>
                                        <p:tgtEl>
                                          <p:spTgt spid="1213443"/>
                                        </p:tgtEl>
                                        <p:attrNameLst>
                                          <p:attrName>ppt_w</p:attrName>
                                        </p:attrNameLst>
                                      </p:cBhvr>
                                      <p:tavLst>
                                        <p:tav tm="0">
                                          <p:val>
                                            <p:strVal val="(6*min(max(#ppt_w*#ppt_h,.3),1)-7.4)/-.7*#ppt_w"/>
                                          </p:val>
                                        </p:tav>
                                        <p:tav tm="100000">
                                          <p:val>
                                            <p:strVal val="#ppt_w"/>
                                          </p:val>
                                        </p:tav>
                                      </p:tavLst>
                                    </p:anim>
                                    <p:anim calcmode="lin" valueType="num">
                                      <p:cBhvr>
                                        <p:cTn id="8" dur="500" fill="hold"/>
                                        <p:tgtEl>
                                          <p:spTgt spid="1213443"/>
                                        </p:tgtEl>
                                        <p:attrNameLst>
                                          <p:attrName>ppt_h</p:attrName>
                                        </p:attrNameLst>
                                      </p:cBhvr>
                                      <p:tavLst>
                                        <p:tav tm="0">
                                          <p:val>
                                            <p:strVal val="(6*min(max(#ppt_w*#ppt_h,.3),1)-7.4)/-.7*#ppt_h"/>
                                          </p:val>
                                        </p:tav>
                                        <p:tav tm="100000">
                                          <p:val>
                                            <p:strVal val="#ppt_h"/>
                                          </p:val>
                                        </p:tav>
                                      </p:tavLst>
                                    </p:anim>
                                    <p:anim calcmode="lin" valueType="num">
                                      <p:cBhvr>
                                        <p:cTn id="9" dur="500" fill="hold"/>
                                        <p:tgtEl>
                                          <p:spTgt spid="1213443"/>
                                        </p:tgtEl>
                                        <p:attrNameLst>
                                          <p:attrName>ppt_x</p:attrName>
                                        </p:attrNameLst>
                                      </p:cBhvr>
                                      <p:tavLst>
                                        <p:tav tm="0">
                                          <p:val>
                                            <p:fltVal val="0.5"/>
                                          </p:val>
                                        </p:tav>
                                        <p:tav tm="100000">
                                          <p:val>
                                            <p:strVal val="#ppt_x"/>
                                          </p:val>
                                        </p:tav>
                                      </p:tavLst>
                                    </p:anim>
                                    <p:anim calcmode="lin" valueType="num">
                                      <p:cBhvr>
                                        <p:cTn id="10" dur="500" fill="hold"/>
                                        <p:tgtEl>
                                          <p:spTgt spid="121344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344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CentreLayout"/>
          <p:cNvPicPr>
            <a:picLocks noChangeAspect="1" noChangeArrowheads="1"/>
          </p:cNvPicPr>
          <p:nvPr/>
        </p:nvPicPr>
        <p:blipFill>
          <a:blip r:embed="rId3" cstate="print"/>
          <a:srcRect/>
          <a:stretch>
            <a:fillRect/>
          </a:stretch>
        </p:blipFill>
        <p:spPr bwMode="auto">
          <a:xfrm>
            <a:off x="1042988" y="549275"/>
            <a:ext cx="7200900"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2674" name="Rectangle 2"/>
          <p:cNvSpPr>
            <a:spLocks noGrp="1" noChangeArrowheads="1"/>
          </p:cNvSpPr>
          <p:nvPr>
            <p:ph type="ctrTitle"/>
          </p:nvPr>
        </p:nvSpPr>
        <p:spPr>
          <a:xfrm>
            <a:off x="685800" y="304800"/>
            <a:ext cx="7772400" cy="990600"/>
          </a:xfrm>
        </p:spPr>
        <p:txBody>
          <a:bodyPr/>
          <a:lstStyle/>
          <a:p>
            <a:r>
              <a:rPr lang="en-AU" sz="3200" b="1" smtClean="0">
                <a:solidFill>
                  <a:schemeClr val="accent2"/>
                </a:solidFill>
                <a:latin typeface="Arial Black" pitchFamily="34" charset="0"/>
                <a:ea typeface="ＭＳ Ｐゴシック" charset="-128"/>
              </a:rPr>
              <a:t>Compulsory Drug Treatment Correctional Centre Act (2004)</a:t>
            </a:r>
          </a:p>
        </p:txBody>
      </p:sp>
      <p:sp>
        <p:nvSpPr>
          <p:cNvPr id="412675" name="Rectangle 3"/>
          <p:cNvSpPr>
            <a:spLocks noGrp="1" noChangeArrowheads="1"/>
          </p:cNvSpPr>
          <p:nvPr>
            <p:ph type="subTitle" idx="1"/>
          </p:nvPr>
        </p:nvSpPr>
        <p:spPr>
          <a:xfrm>
            <a:off x="395288" y="1557338"/>
            <a:ext cx="8353425" cy="4824412"/>
          </a:xfrm>
        </p:spPr>
        <p:txBody>
          <a:bodyPr/>
          <a:lstStyle/>
          <a:p>
            <a:pPr marL="609600" indent="-609600" algn="l"/>
            <a:r>
              <a:rPr lang="en-US" sz="2800" b="1" smtClean="0">
                <a:solidFill>
                  <a:srgbClr val="FF6600"/>
                </a:solidFill>
                <a:latin typeface="Arial Black" pitchFamily="34" charset="0"/>
                <a:ea typeface="ＭＳ Ｐゴシック" charset="-128"/>
              </a:rPr>
              <a:t>4 Objectives</a:t>
            </a:r>
          </a:p>
          <a:p>
            <a:pPr marL="609600" indent="-609600" algn="l"/>
            <a:r>
              <a:rPr lang="en-US" sz="2800" b="1" smtClean="0">
                <a:latin typeface="Arial Black" pitchFamily="34" charset="0"/>
                <a:ea typeface="ＭＳ Ｐゴシック" charset="-128"/>
              </a:rPr>
              <a:t>1.	Treat </a:t>
            </a:r>
            <a:r>
              <a:rPr lang="en-US" sz="2800" b="1" u="sng" smtClean="0">
                <a:latin typeface="Arial Black" pitchFamily="34" charset="0"/>
                <a:ea typeface="ＭＳ Ｐゴシック" charset="-128"/>
              </a:rPr>
              <a:t>drug dependency</a:t>
            </a:r>
            <a:r>
              <a:rPr lang="en-US" sz="2800" b="1" smtClean="0">
                <a:latin typeface="Arial Black" pitchFamily="34" charset="0"/>
                <a:ea typeface="ＭＳ Ｐゴシック" charset="-128"/>
              </a:rPr>
              <a:t>, eliminate drug use while in the program, and reduce likelihood of relapse on release.</a:t>
            </a:r>
          </a:p>
          <a:p>
            <a:pPr marL="609600" indent="-609600" algn="l"/>
            <a:r>
              <a:rPr lang="en-US" sz="2800" b="1" smtClean="0">
                <a:latin typeface="Arial Black" pitchFamily="34" charset="0"/>
                <a:ea typeface="ＭＳ Ｐゴシック" charset="-128"/>
              </a:rPr>
              <a:t>2.	Prevent and reduce </a:t>
            </a:r>
            <a:r>
              <a:rPr lang="en-US" sz="2800" b="1" u="sng" smtClean="0">
                <a:latin typeface="Arial Black" pitchFamily="34" charset="0"/>
                <a:ea typeface="ＭＳ Ｐゴシック" charset="-128"/>
              </a:rPr>
              <a:t>crime</a:t>
            </a:r>
            <a:r>
              <a:rPr lang="en-US" sz="2800" b="1" smtClean="0">
                <a:latin typeface="Arial Black" pitchFamily="34" charset="0"/>
                <a:ea typeface="ＭＳ Ｐゴシック" charset="-128"/>
              </a:rPr>
              <a:t> in relation to drug dependency.</a:t>
            </a:r>
          </a:p>
          <a:p>
            <a:pPr marL="609600" indent="-609600" algn="l">
              <a:buFontTx/>
              <a:buAutoNum type="arabicPeriod" startAt="3"/>
            </a:pPr>
            <a:r>
              <a:rPr lang="en-US" sz="2800" b="1" smtClean="0">
                <a:latin typeface="Arial Black" pitchFamily="34" charset="0"/>
                <a:ea typeface="ＭＳ Ｐゴシック" charset="-128"/>
              </a:rPr>
              <a:t>Promote </a:t>
            </a:r>
            <a:r>
              <a:rPr lang="en-US" sz="2800" b="1" u="sng" smtClean="0">
                <a:latin typeface="Arial Black" pitchFamily="34" charset="0"/>
                <a:ea typeface="ＭＳ Ｐゴシック" charset="-128"/>
              </a:rPr>
              <a:t>reintegration</a:t>
            </a:r>
            <a:r>
              <a:rPr lang="en-US" sz="2800" b="1" smtClean="0">
                <a:latin typeface="Arial Black" pitchFamily="34" charset="0"/>
                <a:ea typeface="ＭＳ Ｐゴシック" charset="-128"/>
              </a:rPr>
              <a:t> into the community.</a:t>
            </a:r>
          </a:p>
          <a:p>
            <a:pPr marL="609600" indent="-609600" algn="l"/>
            <a:r>
              <a:rPr lang="en-US" sz="2800" b="1" smtClean="0">
                <a:latin typeface="Arial Black" pitchFamily="34" charset="0"/>
                <a:ea typeface="ＭＳ Ｐゴシック" charset="-128"/>
              </a:rPr>
              <a:t>4.	Provide a comprehensive program of </a:t>
            </a:r>
            <a:r>
              <a:rPr lang="en-US" sz="2800" b="1" smtClean="0">
                <a:solidFill>
                  <a:srgbClr val="FF0000"/>
                </a:solidFill>
                <a:latin typeface="Arial Black" pitchFamily="34" charset="0"/>
                <a:ea typeface="ＭＳ Ｐゴシック" charset="-128"/>
              </a:rPr>
              <a:t>compulsory</a:t>
            </a:r>
            <a:r>
              <a:rPr lang="en-US" sz="2800" b="1" smtClean="0">
                <a:latin typeface="Arial Black" pitchFamily="34" charset="0"/>
                <a:ea typeface="ＭＳ Ｐゴシック" charset="-128"/>
              </a:rPr>
              <a:t> treatment &amp; rehabilitation under </a:t>
            </a:r>
            <a:r>
              <a:rPr lang="en-US" sz="2800" b="1" u="sng" smtClean="0">
                <a:latin typeface="Arial Black" pitchFamily="34" charset="0"/>
                <a:ea typeface="ＭＳ Ｐゴシック" charset="-128"/>
              </a:rPr>
              <a:t>judicial supervision</a:t>
            </a:r>
            <a:r>
              <a:rPr lang="en-US" sz="2800" b="1" smtClean="0">
                <a:latin typeface="Arial Black" pitchFamily="34" charset="0"/>
                <a:ea typeface="ＭＳ Ｐゴシック" charset="-128"/>
              </a:rPr>
              <a:t>.</a:t>
            </a:r>
            <a:endParaRPr lang="en-US" sz="2800" b="1" smtClean="0">
              <a:solidFill>
                <a:srgbClr val="FF6600"/>
              </a:solidFill>
              <a:latin typeface="Arial Black" pitchFamily="34" charset="0"/>
              <a:ea typeface="ＭＳ Ｐゴシック" charset="-128"/>
            </a:endParaRPr>
          </a:p>
          <a:p>
            <a:pPr marL="609600" indent="-609600" algn="l"/>
            <a:endParaRPr lang="en-US" sz="2800" b="1" smtClean="0">
              <a:solidFill>
                <a:srgbClr val="FF6600"/>
              </a:solidFill>
              <a:latin typeface="Comic Sans MS" pitchFamily="66" charset="0"/>
              <a:ea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2674"/>
                                        </p:tgtEl>
                                        <p:attrNameLst>
                                          <p:attrName>style.visibility</p:attrName>
                                        </p:attrNameLst>
                                      </p:cBhvr>
                                      <p:to>
                                        <p:strVal val="visible"/>
                                      </p:to>
                                    </p:set>
                                    <p:anim calcmode="lin" valueType="num">
                                      <p:cBhvr additive="base">
                                        <p:cTn id="7" dur="500" fill="hold"/>
                                        <p:tgtEl>
                                          <p:spTgt spid="412674"/>
                                        </p:tgtEl>
                                        <p:attrNameLst>
                                          <p:attrName>ppt_x</p:attrName>
                                        </p:attrNameLst>
                                      </p:cBhvr>
                                      <p:tavLst>
                                        <p:tav tm="0">
                                          <p:val>
                                            <p:strVal val="#ppt_x"/>
                                          </p:val>
                                        </p:tav>
                                        <p:tav tm="100000">
                                          <p:val>
                                            <p:strVal val="#ppt_x"/>
                                          </p:val>
                                        </p:tav>
                                      </p:tavLst>
                                    </p:anim>
                                    <p:anim calcmode="lin" valueType="num">
                                      <p:cBhvr additive="base">
                                        <p:cTn id="8" dur="500" fill="hold"/>
                                        <p:tgtEl>
                                          <p:spTgt spid="4126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2675">
                                            <p:txEl>
                                              <p:pRg st="0" end="0"/>
                                            </p:txEl>
                                          </p:spTgt>
                                        </p:tgtEl>
                                        <p:attrNameLst>
                                          <p:attrName>style.visibility</p:attrName>
                                        </p:attrNameLst>
                                      </p:cBhvr>
                                      <p:to>
                                        <p:strVal val="visible"/>
                                      </p:to>
                                    </p:set>
                                    <p:anim calcmode="lin" valueType="num">
                                      <p:cBhvr additive="base">
                                        <p:cTn id="11" dur="500" fill="hold"/>
                                        <p:tgtEl>
                                          <p:spTgt spid="41267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267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2675">
                                            <p:txEl>
                                              <p:pRg st="1" end="1"/>
                                            </p:txEl>
                                          </p:spTgt>
                                        </p:tgtEl>
                                        <p:attrNameLst>
                                          <p:attrName>style.visibility</p:attrName>
                                        </p:attrNameLst>
                                      </p:cBhvr>
                                      <p:to>
                                        <p:strVal val="visible"/>
                                      </p:to>
                                    </p:set>
                                    <p:anim calcmode="lin" valueType="num">
                                      <p:cBhvr additive="base">
                                        <p:cTn id="15" dur="500" fill="hold"/>
                                        <p:tgtEl>
                                          <p:spTgt spid="41267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12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12675">
                                            <p:txEl>
                                              <p:pRg st="2" end="2"/>
                                            </p:txEl>
                                          </p:spTgt>
                                        </p:tgtEl>
                                        <p:attrNameLst>
                                          <p:attrName>style.visibility</p:attrName>
                                        </p:attrNameLst>
                                      </p:cBhvr>
                                      <p:to>
                                        <p:strVal val="visible"/>
                                      </p:to>
                                    </p:set>
                                    <p:anim calcmode="lin" valueType="num">
                                      <p:cBhvr additive="base">
                                        <p:cTn id="21" dur="500" fill="hold"/>
                                        <p:tgtEl>
                                          <p:spTgt spid="41267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12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12675">
                                            <p:txEl>
                                              <p:pRg st="3" end="3"/>
                                            </p:txEl>
                                          </p:spTgt>
                                        </p:tgtEl>
                                        <p:attrNameLst>
                                          <p:attrName>style.visibility</p:attrName>
                                        </p:attrNameLst>
                                      </p:cBhvr>
                                      <p:to>
                                        <p:strVal val="visible"/>
                                      </p:to>
                                    </p:set>
                                    <p:anim calcmode="lin" valueType="num">
                                      <p:cBhvr additive="base">
                                        <p:cTn id="27" dur="500" fill="hold"/>
                                        <p:tgtEl>
                                          <p:spTgt spid="41267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12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2675">
                                            <p:txEl>
                                              <p:pRg st="4" end="4"/>
                                            </p:txEl>
                                          </p:spTgt>
                                        </p:tgtEl>
                                        <p:attrNameLst>
                                          <p:attrName>style.visibility</p:attrName>
                                        </p:attrNameLst>
                                      </p:cBhvr>
                                      <p:to>
                                        <p:strVal val="visible"/>
                                      </p:to>
                                    </p:set>
                                    <p:anim calcmode="lin" valueType="num">
                                      <p:cBhvr additive="base">
                                        <p:cTn id="33" dur="500" fill="hold"/>
                                        <p:tgtEl>
                                          <p:spTgt spid="41267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2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4" grpId="0"/>
      <p:bldP spid="4126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Line 2"/>
          <p:cNvSpPr>
            <a:spLocks noChangeShapeType="1"/>
          </p:cNvSpPr>
          <p:nvPr/>
        </p:nvSpPr>
        <p:spPr bwMode="auto">
          <a:xfrm flipV="1">
            <a:off x="3203575" y="3284538"/>
            <a:ext cx="1512888" cy="792162"/>
          </a:xfrm>
          <a:prstGeom prst="line">
            <a:avLst/>
          </a:prstGeom>
          <a:noFill/>
          <a:ln w="9525">
            <a:solidFill>
              <a:schemeClr val="tx1"/>
            </a:solidFill>
            <a:round/>
            <a:headEnd/>
            <a:tailEnd/>
          </a:ln>
        </p:spPr>
        <p:txBody>
          <a:bodyPr wrap="none" anchor="ctr"/>
          <a:lstStyle/>
          <a:p>
            <a:endParaRPr lang="en-AU"/>
          </a:p>
        </p:txBody>
      </p:sp>
      <p:sp>
        <p:nvSpPr>
          <p:cNvPr id="64514" name="Line 3"/>
          <p:cNvSpPr>
            <a:spLocks noChangeShapeType="1"/>
          </p:cNvSpPr>
          <p:nvPr/>
        </p:nvSpPr>
        <p:spPr bwMode="auto">
          <a:xfrm flipH="1" flipV="1">
            <a:off x="4716463" y="3284538"/>
            <a:ext cx="1655762" cy="792162"/>
          </a:xfrm>
          <a:prstGeom prst="line">
            <a:avLst/>
          </a:prstGeom>
          <a:noFill/>
          <a:ln w="9525">
            <a:solidFill>
              <a:schemeClr val="tx1"/>
            </a:solidFill>
            <a:round/>
            <a:headEnd/>
            <a:tailEnd/>
          </a:ln>
        </p:spPr>
        <p:txBody>
          <a:bodyPr wrap="none" anchor="ctr"/>
          <a:lstStyle/>
          <a:p>
            <a:endParaRPr lang="en-AU"/>
          </a:p>
        </p:txBody>
      </p:sp>
      <p:sp>
        <p:nvSpPr>
          <p:cNvPr id="64515" name="Line 4"/>
          <p:cNvSpPr>
            <a:spLocks noChangeShapeType="1"/>
          </p:cNvSpPr>
          <p:nvPr/>
        </p:nvSpPr>
        <p:spPr bwMode="auto">
          <a:xfrm flipV="1">
            <a:off x="4716463" y="1557338"/>
            <a:ext cx="0" cy="1727200"/>
          </a:xfrm>
          <a:prstGeom prst="line">
            <a:avLst/>
          </a:prstGeom>
          <a:noFill/>
          <a:ln w="9525">
            <a:solidFill>
              <a:schemeClr val="tx1"/>
            </a:solidFill>
            <a:round/>
            <a:headEnd/>
            <a:tailEnd/>
          </a:ln>
        </p:spPr>
        <p:txBody>
          <a:bodyPr wrap="none" anchor="ctr"/>
          <a:lstStyle/>
          <a:p>
            <a:endParaRPr lang="en-AU"/>
          </a:p>
        </p:txBody>
      </p:sp>
      <p:sp>
        <p:nvSpPr>
          <p:cNvPr id="64516" name="Text Box 5"/>
          <p:cNvSpPr txBox="1">
            <a:spLocks noChangeArrowheads="1"/>
          </p:cNvSpPr>
          <p:nvPr/>
        </p:nvSpPr>
        <p:spPr bwMode="auto">
          <a:xfrm>
            <a:off x="3059113" y="2636838"/>
            <a:ext cx="1368425" cy="1308100"/>
          </a:xfrm>
          <a:prstGeom prst="rect">
            <a:avLst/>
          </a:prstGeom>
          <a:noFill/>
          <a:ln w="9525">
            <a:noFill/>
            <a:miter lim="800000"/>
            <a:headEnd/>
            <a:tailEnd/>
          </a:ln>
        </p:spPr>
        <p:txBody>
          <a:bodyPr>
            <a:spAutoFit/>
          </a:bodyPr>
          <a:lstStyle/>
          <a:p>
            <a:pPr algn="r" eaLnBrk="0" hangingPunct="0"/>
            <a:r>
              <a:rPr lang="en-AU" sz="1000">
                <a:latin typeface="Comic Sans MS" pitchFamily="66" charset="0"/>
              </a:rPr>
              <a:t>           </a:t>
            </a:r>
            <a:r>
              <a:rPr lang="en-AU" sz="1400" b="1">
                <a:latin typeface="Comic Sans MS" pitchFamily="66" charset="0"/>
              </a:rPr>
              <a:t>Healthy functioning</a:t>
            </a:r>
          </a:p>
          <a:p>
            <a:pPr algn="r" eaLnBrk="0" hangingPunct="0"/>
            <a:r>
              <a:rPr lang="en-AU" sz="1400" b="1">
                <a:latin typeface="Comic Sans MS" pitchFamily="66" charset="0"/>
              </a:rPr>
              <a:t>Being safe</a:t>
            </a:r>
          </a:p>
          <a:p>
            <a:pPr eaLnBrk="0" hangingPunct="0"/>
            <a:endParaRPr lang="en-AU" sz="1400" b="1">
              <a:latin typeface="Comic Sans MS" pitchFamily="66" charset="0"/>
            </a:endParaRPr>
          </a:p>
          <a:p>
            <a:pPr eaLnBrk="0" hangingPunct="0"/>
            <a:endParaRPr lang="en-AU" sz="2400">
              <a:latin typeface="Times New Roman" pitchFamily="18" charset="0"/>
            </a:endParaRPr>
          </a:p>
        </p:txBody>
      </p:sp>
      <p:sp>
        <p:nvSpPr>
          <p:cNvPr id="64517" name="Text Box 6"/>
          <p:cNvSpPr txBox="1">
            <a:spLocks noChangeArrowheads="1"/>
          </p:cNvSpPr>
          <p:nvPr/>
        </p:nvSpPr>
        <p:spPr bwMode="auto">
          <a:xfrm>
            <a:off x="4787900" y="2276475"/>
            <a:ext cx="1728788" cy="1292225"/>
          </a:xfrm>
          <a:prstGeom prst="rect">
            <a:avLst/>
          </a:prstGeom>
          <a:noFill/>
          <a:ln w="9525">
            <a:noFill/>
            <a:miter lim="800000"/>
            <a:headEnd/>
            <a:tailEnd/>
          </a:ln>
        </p:spPr>
        <p:txBody>
          <a:bodyPr>
            <a:spAutoFit/>
          </a:bodyPr>
          <a:lstStyle/>
          <a:p>
            <a:pPr eaLnBrk="0" hangingPunct="0"/>
            <a:r>
              <a:rPr lang="en-AU" sz="1400" b="1">
                <a:latin typeface="Comic Sans MS" pitchFamily="66" charset="0"/>
              </a:rPr>
              <a:t>Family &amp; social</a:t>
            </a:r>
          </a:p>
          <a:p>
            <a:pPr eaLnBrk="0" hangingPunct="0"/>
            <a:r>
              <a:rPr lang="en-AU" sz="1400" b="1">
                <a:latin typeface="Comic Sans MS" pitchFamily="66" charset="0"/>
              </a:rPr>
              <a:t>supports</a:t>
            </a:r>
          </a:p>
          <a:p>
            <a:pPr eaLnBrk="0" hangingPunct="0"/>
            <a:r>
              <a:rPr lang="en-AU" sz="1400" b="1">
                <a:latin typeface="Comic Sans MS" pitchFamily="66" charset="0"/>
              </a:rPr>
              <a:t>Meaningful work &amp; education</a:t>
            </a:r>
          </a:p>
          <a:p>
            <a:pPr eaLnBrk="0" hangingPunct="0"/>
            <a:r>
              <a:rPr lang="en-AU" sz="1400" b="1">
                <a:latin typeface="Comic Sans MS" pitchFamily="66" charset="0"/>
              </a:rPr>
              <a:t>Leisure activities</a:t>
            </a:r>
          </a:p>
          <a:p>
            <a:pPr eaLnBrk="0" hangingPunct="0"/>
            <a:r>
              <a:rPr lang="en-AU" sz="900">
                <a:latin typeface="Comic Sans MS" pitchFamily="66" charset="0"/>
              </a:rPr>
              <a:t>                  </a:t>
            </a:r>
          </a:p>
        </p:txBody>
      </p:sp>
      <p:sp>
        <p:nvSpPr>
          <p:cNvPr id="64518" name="Text Box 7"/>
          <p:cNvSpPr txBox="1">
            <a:spLocks noChangeArrowheads="1"/>
          </p:cNvSpPr>
          <p:nvPr/>
        </p:nvSpPr>
        <p:spPr bwMode="auto">
          <a:xfrm>
            <a:off x="3995738" y="3500438"/>
            <a:ext cx="1655762" cy="1196975"/>
          </a:xfrm>
          <a:prstGeom prst="rect">
            <a:avLst/>
          </a:prstGeom>
          <a:noFill/>
          <a:ln w="9525">
            <a:noFill/>
            <a:miter lim="800000"/>
            <a:headEnd/>
            <a:tailEnd/>
          </a:ln>
        </p:spPr>
        <p:txBody>
          <a:bodyPr>
            <a:spAutoFit/>
          </a:bodyPr>
          <a:lstStyle/>
          <a:p>
            <a:pPr algn="ctr" eaLnBrk="0" hangingPunct="0">
              <a:lnSpc>
                <a:spcPct val="130000"/>
              </a:lnSpc>
            </a:pPr>
            <a:r>
              <a:rPr lang="en-AU" sz="1400" b="1">
                <a:latin typeface="Comic Sans MS" pitchFamily="66" charset="0"/>
              </a:rPr>
              <a:t>Choices</a:t>
            </a:r>
          </a:p>
          <a:p>
            <a:pPr algn="ctr" eaLnBrk="0" hangingPunct="0">
              <a:lnSpc>
                <a:spcPct val="130000"/>
              </a:lnSpc>
            </a:pPr>
            <a:r>
              <a:rPr lang="en-AU" sz="1400" b="1">
                <a:latin typeface="Comic Sans MS" pitchFamily="66" charset="0"/>
              </a:rPr>
              <a:t>Intimate r</a:t>
            </a:r>
            <a:r>
              <a:rPr lang="ja-JP" altLang="en-AU" sz="1400" b="1">
                <a:latin typeface="Comic Sans MS" pitchFamily="66" charset="0"/>
              </a:rPr>
              <a:t>’</a:t>
            </a:r>
            <a:r>
              <a:rPr lang="en-AU" altLang="ja-JP" sz="1400" b="1">
                <a:latin typeface="Comic Sans MS" pitchFamily="66" charset="0"/>
              </a:rPr>
              <a:t>ships</a:t>
            </a:r>
          </a:p>
          <a:p>
            <a:pPr algn="ctr" eaLnBrk="0" hangingPunct="0">
              <a:lnSpc>
                <a:spcPct val="130000"/>
              </a:lnSpc>
            </a:pPr>
            <a:r>
              <a:rPr lang="en-AU" sz="1400" b="1">
                <a:latin typeface="Comic Sans MS" pitchFamily="66" charset="0"/>
              </a:rPr>
              <a:t>Competence &amp; mastery</a:t>
            </a:r>
          </a:p>
        </p:txBody>
      </p:sp>
      <p:grpSp>
        <p:nvGrpSpPr>
          <p:cNvPr id="64519" name="Group 8"/>
          <p:cNvGrpSpPr>
            <a:grpSpLocks/>
          </p:cNvGrpSpPr>
          <p:nvPr/>
        </p:nvGrpSpPr>
        <p:grpSpPr bwMode="auto">
          <a:xfrm>
            <a:off x="0" y="-485775"/>
            <a:ext cx="8966200" cy="7343775"/>
            <a:chOff x="839" y="218"/>
            <a:chExt cx="4082" cy="3489"/>
          </a:xfrm>
        </p:grpSpPr>
        <p:sp>
          <p:nvSpPr>
            <p:cNvPr id="64520" name="AutoShape 9"/>
            <p:cNvSpPr>
              <a:spLocks noChangeAspect="1" noChangeArrowheads="1" noTextEdit="1"/>
            </p:cNvSpPr>
            <p:nvPr/>
          </p:nvSpPr>
          <p:spPr bwMode="auto">
            <a:xfrm>
              <a:off x="839" y="218"/>
              <a:ext cx="4082" cy="3489"/>
            </a:xfrm>
            <a:prstGeom prst="rect">
              <a:avLst/>
            </a:prstGeom>
            <a:noFill/>
            <a:ln w="9525">
              <a:noFill/>
              <a:miter lim="800000"/>
              <a:headEnd/>
              <a:tailEnd/>
            </a:ln>
          </p:spPr>
          <p:txBody>
            <a:bodyPr/>
            <a:lstStyle/>
            <a:p>
              <a:endParaRPr lang="en-AU"/>
            </a:p>
          </p:txBody>
        </p:sp>
        <p:sp>
          <p:nvSpPr>
            <p:cNvPr id="64521" name="Freeform 10"/>
            <p:cNvSpPr>
              <a:spLocks/>
            </p:cNvSpPr>
            <p:nvPr/>
          </p:nvSpPr>
          <p:spPr bwMode="auto">
            <a:xfrm>
              <a:off x="3018" y="821"/>
              <a:ext cx="1164" cy="1745"/>
            </a:xfrm>
            <a:custGeom>
              <a:avLst/>
              <a:gdLst>
                <a:gd name="T0" fmla="*/ 61 w 1164"/>
                <a:gd name="T1" fmla="*/ 0 h 1745"/>
                <a:gd name="T2" fmla="*/ 144 w 1164"/>
                <a:gd name="T3" fmla="*/ 9 h 1745"/>
                <a:gd name="T4" fmla="*/ 223 w 1164"/>
                <a:gd name="T5" fmla="*/ 22 h 1745"/>
                <a:gd name="T6" fmla="*/ 302 w 1164"/>
                <a:gd name="T7" fmla="*/ 40 h 1745"/>
                <a:gd name="T8" fmla="*/ 380 w 1164"/>
                <a:gd name="T9" fmla="*/ 62 h 1745"/>
                <a:gd name="T10" fmla="*/ 455 w 1164"/>
                <a:gd name="T11" fmla="*/ 92 h 1745"/>
                <a:gd name="T12" fmla="*/ 529 w 1164"/>
                <a:gd name="T13" fmla="*/ 127 h 1745"/>
                <a:gd name="T14" fmla="*/ 599 w 1164"/>
                <a:gd name="T15" fmla="*/ 167 h 1745"/>
                <a:gd name="T16" fmla="*/ 669 w 1164"/>
                <a:gd name="T17" fmla="*/ 210 h 1745"/>
                <a:gd name="T18" fmla="*/ 730 w 1164"/>
                <a:gd name="T19" fmla="*/ 258 h 1745"/>
                <a:gd name="T20" fmla="*/ 792 w 1164"/>
                <a:gd name="T21" fmla="*/ 311 h 1745"/>
                <a:gd name="T22" fmla="*/ 849 w 1164"/>
                <a:gd name="T23" fmla="*/ 368 h 1745"/>
                <a:gd name="T24" fmla="*/ 905 w 1164"/>
                <a:gd name="T25" fmla="*/ 429 h 1745"/>
                <a:gd name="T26" fmla="*/ 954 w 1164"/>
                <a:gd name="T27" fmla="*/ 494 h 1745"/>
                <a:gd name="T28" fmla="*/ 997 w 1164"/>
                <a:gd name="T29" fmla="*/ 564 h 1745"/>
                <a:gd name="T30" fmla="*/ 1037 w 1164"/>
                <a:gd name="T31" fmla="*/ 634 h 1745"/>
                <a:gd name="T32" fmla="*/ 1072 w 1164"/>
                <a:gd name="T33" fmla="*/ 709 h 1745"/>
                <a:gd name="T34" fmla="*/ 1098 w 1164"/>
                <a:gd name="T35" fmla="*/ 783 h 1745"/>
                <a:gd name="T36" fmla="*/ 1124 w 1164"/>
                <a:gd name="T37" fmla="*/ 862 h 1745"/>
                <a:gd name="T38" fmla="*/ 1142 w 1164"/>
                <a:gd name="T39" fmla="*/ 940 h 1745"/>
                <a:gd name="T40" fmla="*/ 1155 w 1164"/>
                <a:gd name="T41" fmla="*/ 1019 h 1745"/>
                <a:gd name="T42" fmla="*/ 1159 w 1164"/>
                <a:gd name="T43" fmla="*/ 1102 h 1745"/>
                <a:gd name="T44" fmla="*/ 1164 w 1164"/>
                <a:gd name="T45" fmla="*/ 1181 h 1745"/>
                <a:gd name="T46" fmla="*/ 1159 w 1164"/>
                <a:gd name="T47" fmla="*/ 1264 h 1745"/>
                <a:gd name="T48" fmla="*/ 1146 w 1164"/>
                <a:gd name="T49" fmla="*/ 1343 h 1745"/>
                <a:gd name="T50" fmla="*/ 1133 w 1164"/>
                <a:gd name="T51" fmla="*/ 1426 h 1745"/>
                <a:gd name="T52" fmla="*/ 1111 w 1164"/>
                <a:gd name="T53" fmla="*/ 1504 h 1745"/>
                <a:gd name="T54" fmla="*/ 1085 w 1164"/>
                <a:gd name="T55" fmla="*/ 1579 h 1745"/>
                <a:gd name="T56" fmla="*/ 1054 w 1164"/>
                <a:gd name="T57" fmla="*/ 1653 h 1745"/>
                <a:gd name="T58" fmla="*/ 1015 w 1164"/>
                <a:gd name="T59" fmla="*/ 1727 h 1745"/>
                <a:gd name="T60" fmla="*/ 687 w 1164"/>
                <a:gd name="T61" fmla="*/ 1526 h 1745"/>
                <a:gd name="T62" fmla="*/ 709 w 1164"/>
                <a:gd name="T63" fmla="*/ 1478 h 1745"/>
                <a:gd name="T64" fmla="*/ 730 w 1164"/>
                <a:gd name="T65" fmla="*/ 1426 h 1745"/>
                <a:gd name="T66" fmla="*/ 748 w 1164"/>
                <a:gd name="T67" fmla="*/ 1378 h 1745"/>
                <a:gd name="T68" fmla="*/ 761 w 1164"/>
                <a:gd name="T69" fmla="*/ 1325 h 1745"/>
                <a:gd name="T70" fmla="*/ 770 w 1164"/>
                <a:gd name="T71" fmla="*/ 1268 h 1745"/>
                <a:gd name="T72" fmla="*/ 774 w 1164"/>
                <a:gd name="T73" fmla="*/ 1216 h 1745"/>
                <a:gd name="T74" fmla="*/ 779 w 1164"/>
                <a:gd name="T75" fmla="*/ 1163 h 1745"/>
                <a:gd name="T76" fmla="*/ 774 w 1164"/>
                <a:gd name="T77" fmla="*/ 1107 h 1745"/>
                <a:gd name="T78" fmla="*/ 770 w 1164"/>
                <a:gd name="T79" fmla="*/ 1054 h 1745"/>
                <a:gd name="T80" fmla="*/ 761 w 1164"/>
                <a:gd name="T81" fmla="*/ 1002 h 1745"/>
                <a:gd name="T82" fmla="*/ 748 w 1164"/>
                <a:gd name="T83" fmla="*/ 949 h 1745"/>
                <a:gd name="T84" fmla="*/ 730 w 1164"/>
                <a:gd name="T85" fmla="*/ 897 h 1745"/>
                <a:gd name="T86" fmla="*/ 709 w 1164"/>
                <a:gd name="T87" fmla="*/ 849 h 1745"/>
                <a:gd name="T88" fmla="*/ 687 w 1164"/>
                <a:gd name="T89" fmla="*/ 800 h 1745"/>
                <a:gd name="T90" fmla="*/ 660 w 1164"/>
                <a:gd name="T91" fmla="*/ 752 h 1745"/>
                <a:gd name="T92" fmla="*/ 630 w 1164"/>
                <a:gd name="T93" fmla="*/ 709 h 1745"/>
                <a:gd name="T94" fmla="*/ 595 w 1164"/>
                <a:gd name="T95" fmla="*/ 665 h 1745"/>
                <a:gd name="T96" fmla="*/ 560 w 1164"/>
                <a:gd name="T97" fmla="*/ 626 h 1745"/>
                <a:gd name="T98" fmla="*/ 520 w 1164"/>
                <a:gd name="T99" fmla="*/ 586 h 1745"/>
                <a:gd name="T100" fmla="*/ 481 w 1164"/>
                <a:gd name="T101" fmla="*/ 551 h 1745"/>
                <a:gd name="T102" fmla="*/ 437 w 1164"/>
                <a:gd name="T103" fmla="*/ 521 h 1745"/>
                <a:gd name="T104" fmla="*/ 389 w 1164"/>
                <a:gd name="T105" fmla="*/ 490 h 1745"/>
                <a:gd name="T106" fmla="*/ 341 w 1164"/>
                <a:gd name="T107" fmla="*/ 468 h 1745"/>
                <a:gd name="T108" fmla="*/ 293 w 1164"/>
                <a:gd name="T109" fmla="*/ 446 h 1745"/>
                <a:gd name="T110" fmla="*/ 240 w 1164"/>
                <a:gd name="T111" fmla="*/ 424 h 1745"/>
                <a:gd name="T112" fmla="*/ 188 w 1164"/>
                <a:gd name="T113" fmla="*/ 411 h 1745"/>
                <a:gd name="T114" fmla="*/ 135 w 1164"/>
                <a:gd name="T115" fmla="*/ 398 h 1745"/>
                <a:gd name="T116" fmla="*/ 83 w 1164"/>
                <a:gd name="T117" fmla="*/ 394 h 1745"/>
                <a:gd name="T118" fmla="*/ 26 w 1164"/>
                <a:gd name="T119" fmla="*/ 389 h 17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4"/>
                <a:gd name="T181" fmla="*/ 0 h 1745"/>
                <a:gd name="T182" fmla="*/ 1164 w 1164"/>
                <a:gd name="T183" fmla="*/ 1745 h 17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4" h="1745">
                  <a:moveTo>
                    <a:pt x="0" y="0"/>
                  </a:moveTo>
                  <a:lnTo>
                    <a:pt x="22" y="0"/>
                  </a:lnTo>
                  <a:lnTo>
                    <a:pt x="44" y="0"/>
                  </a:lnTo>
                  <a:lnTo>
                    <a:pt x="61" y="0"/>
                  </a:lnTo>
                  <a:lnTo>
                    <a:pt x="83" y="0"/>
                  </a:lnTo>
                  <a:lnTo>
                    <a:pt x="100" y="5"/>
                  </a:lnTo>
                  <a:lnTo>
                    <a:pt x="122" y="5"/>
                  </a:lnTo>
                  <a:lnTo>
                    <a:pt x="144" y="9"/>
                  </a:lnTo>
                  <a:lnTo>
                    <a:pt x="162" y="9"/>
                  </a:lnTo>
                  <a:lnTo>
                    <a:pt x="184" y="13"/>
                  </a:lnTo>
                  <a:lnTo>
                    <a:pt x="201" y="18"/>
                  </a:lnTo>
                  <a:lnTo>
                    <a:pt x="223" y="22"/>
                  </a:lnTo>
                  <a:lnTo>
                    <a:pt x="240" y="27"/>
                  </a:lnTo>
                  <a:lnTo>
                    <a:pt x="262" y="31"/>
                  </a:lnTo>
                  <a:lnTo>
                    <a:pt x="280" y="35"/>
                  </a:lnTo>
                  <a:lnTo>
                    <a:pt x="302" y="40"/>
                  </a:lnTo>
                  <a:lnTo>
                    <a:pt x="319" y="44"/>
                  </a:lnTo>
                  <a:lnTo>
                    <a:pt x="341" y="48"/>
                  </a:lnTo>
                  <a:lnTo>
                    <a:pt x="359" y="57"/>
                  </a:lnTo>
                  <a:lnTo>
                    <a:pt x="380" y="62"/>
                  </a:lnTo>
                  <a:lnTo>
                    <a:pt x="398" y="70"/>
                  </a:lnTo>
                  <a:lnTo>
                    <a:pt x="415" y="75"/>
                  </a:lnTo>
                  <a:lnTo>
                    <a:pt x="437" y="83"/>
                  </a:lnTo>
                  <a:lnTo>
                    <a:pt x="455" y="92"/>
                  </a:lnTo>
                  <a:lnTo>
                    <a:pt x="472" y="101"/>
                  </a:lnTo>
                  <a:lnTo>
                    <a:pt x="490" y="110"/>
                  </a:lnTo>
                  <a:lnTo>
                    <a:pt x="512" y="118"/>
                  </a:lnTo>
                  <a:lnTo>
                    <a:pt x="529" y="127"/>
                  </a:lnTo>
                  <a:lnTo>
                    <a:pt x="547" y="136"/>
                  </a:lnTo>
                  <a:lnTo>
                    <a:pt x="564" y="145"/>
                  </a:lnTo>
                  <a:lnTo>
                    <a:pt x="582" y="153"/>
                  </a:lnTo>
                  <a:lnTo>
                    <a:pt x="599" y="167"/>
                  </a:lnTo>
                  <a:lnTo>
                    <a:pt x="617" y="175"/>
                  </a:lnTo>
                  <a:lnTo>
                    <a:pt x="634" y="188"/>
                  </a:lnTo>
                  <a:lnTo>
                    <a:pt x="652" y="197"/>
                  </a:lnTo>
                  <a:lnTo>
                    <a:pt x="669" y="210"/>
                  </a:lnTo>
                  <a:lnTo>
                    <a:pt x="682" y="223"/>
                  </a:lnTo>
                  <a:lnTo>
                    <a:pt x="700" y="232"/>
                  </a:lnTo>
                  <a:lnTo>
                    <a:pt x="717" y="245"/>
                  </a:lnTo>
                  <a:lnTo>
                    <a:pt x="730" y="258"/>
                  </a:lnTo>
                  <a:lnTo>
                    <a:pt x="748" y="271"/>
                  </a:lnTo>
                  <a:lnTo>
                    <a:pt x="761" y="285"/>
                  </a:lnTo>
                  <a:lnTo>
                    <a:pt x="779" y="298"/>
                  </a:lnTo>
                  <a:lnTo>
                    <a:pt x="792" y="311"/>
                  </a:lnTo>
                  <a:lnTo>
                    <a:pt x="809" y="324"/>
                  </a:lnTo>
                  <a:lnTo>
                    <a:pt x="822" y="341"/>
                  </a:lnTo>
                  <a:lnTo>
                    <a:pt x="835" y="355"/>
                  </a:lnTo>
                  <a:lnTo>
                    <a:pt x="849" y="368"/>
                  </a:lnTo>
                  <a:lnTo>
                    <a:pt x="866" y="385"/>
                  </a:lnTo>
                  <a:lnTo>
                    <a:pt x="879" y="398"/>
                  </a:lnTo>
                  <a:lnTo>
                    <a:pt x="892" y="416"/>
                  </a:lnTo>
                  <a:lnTo>
                    <a:pt x="905" y="429"/>
                  </a:lnTo>
                  <a:lnTo>
                    <a:pt x="914" y="446"/>
                  </a:lnTo>
                  <a:lnTo>
                    <a:pt x="927" y="464"/>
                  </a:lnTo>
                  <a:lnTo>
                    <a:pt x="940" y="477"/>
                  </a:lnTo>
                  <a:lnTo>
                    <a:pt x="954" y="494"/>
                  </a:lnTo>
                  <a:lnTo>
                    <a:pt x="962" y="512"/>
                  </a:lnTo>
                  <a:lnTo>
                    <a:pt x="975" y="529"/>
                  </a:lnTo>
                  <a:lnTo>
                    <a:pt x="984" y="547"/>
                  </a:lnTo>
                  <a:lnTo>
                    <a:pt x="997" y="564"/>
                  </a:lnTo>
                  <a:lnTo>
                    <a:pt x="1006" y="582"/>
                  </a:lnTo>
                  <a:lnTo>
                    <a:pt x="1015" y="599"/>
                  </a:lnTo>
                  <a:lnTo>
                    <a:pt x="1028" y="617"/>
                  </a:lnTo>
                  <a:lnTo>
                    <a:pt x="1037" y="634"/>
                  </a:lnTo>
                  <a:lnTo>
                    <a:pt x="1045" y="652"/>
                  </a:lnTo>
                  <a:lnTo>
                    <a:pt x="1054" y="669"/>
                  </a:lnTo>
                  <a:lnTo>
                    <a:pt x="1063" y="691"/>
                  </a:lnTo>
                  <a:lnTo>
                    <a:pt x="1072" y="709"/>
                  </a:lnTo>
                  <a:lnTo>
                    <a:pt x="1076" y="726"/>
                  </a:lnTo>
                  <a:lnTo>
                    <a:pt x="1085" y="744"/>
                  </a:lnTo>
                  <a:lnTo>
                    <a:pt x="1094" y="766"/>
                  </a:lnTo>
                  <a:lnTo>
                    <a:pt x="1098" y="783"/>
                  </a:lnTo>
                  <a:lnTo>
                    <a:pt x="1107" y="805"/>
                  </a:lnTo>
                  <a:lnTo>
                    <a:pt x="1111" y="822"/>
                  </a:lnTo>
                  <a:lnTo>
                    <a:pt x="1115" y="840"/>
                  </a:lnTo>
                  <a:lnTo>
                    <a:pt x="1124" y="862"/>
                  </a:lnTo>
                  <a:lnTo>
                    <a:pt x="1129" y="879"/>
                  </a:lnTo>
                  <a:lnTo>
                    <a:pt x="1133" y="901"/>
                  </a:lnTo>
                  <a:lnTo>
                    <a:pt x="1137" y="919"/>
                  </a:lnTo>
                  <a:lnTo>
                    <a:pt x="1142" y="940"/>
                  </a:lnTo>
                  <a:lnTo>
                    <a:pt x="1146" y="962"/>
                  </a:lnTo>
                  <a:lnTo>
                    <a:pt x="1146" y="980"/>
                  </a:lnTo>
                  <a:lnTo>
                    <a:pt x="1150" y="1002"/>
                  </a:lnTo>
                  <a:lnTo>
                    <a:pt x="1155" y="1019"/>
                  </a:lnTo>
                  <a:lnTo>
                    <a:pt x="1155" y="1041"/>
                  </a:lnTo>
                  <a:lnTo>
                    <a:pt x="1159" y="1063"/>
                  </a:lnTo>
                  <a:lnTo>
                    <a:pt x="1159" y="1080"/>
                  </a:lnTo>
                  <a:lnTo>
                    <a:pt x="1159" y="1102"/>
                  </a:lnTo>
                  <a:lnTo>
                    <a:pt x="1164" y="1120"/>
                  </a:lnTo>
                  <a:lnTo>
                    <a:pt x="1164" y="1142"/>
                  </a:lnTo>
                  <a:lnTo>
                    <a:pt x="1164" y="1163"/>
                  </a:lnTo>
                  <a:lnTo>
                    <a:pt x="1164" y="1181"/>
                  </a:lnTo>
                  <a:lnTo>
                    <a:pt x="1164" y="1203"/>
                  </a:lnTo>
                  <a:lnTo>
                    <a:pt x="1159" y="1225"/>
                  </a:lnTo>
                  <a:lnTo>
                    <a:pt x="1159" y="1242"/>
                  </a:lnTo>
                  <a:lnTo>
                    <a:pt x="1159" y="1264"/>
                  </a:lnTo>
                  <a:lnTo>
                    <a:pt x="1155" y="1286"/>
                  </a:lnTo>
                  <a:lnTo>
                    <a:pt x="1155" y="1303"/>
                  </a:lnTo>
                  <a:lnTo>
                    <a:pt x="1150" y="1325"/>
                  </a:lnTo>
                  <a:lnTo>
                    <a:pt x="1146" y="1343"/>
                  </a:lnTo>
                  <a:lnTo>
                    <a:pt x="1146" y="1364"/>
                  </a:lnTo>
                  <a:lnTo>
                    <a:pt x="1142" y="1386"/>
                  </a:lnTo>
                  <a:lnTo>
                    <a:pt x="1137" y="1404"/>
                  </a:lnTo>
                  <a:lnTo>
                    <a:pt x="1133" y="1426"/>
                  </a:lnTo>
                  <a:lnTo>
                    <a:pt x="1129" y="1443"/>
                  </a:lnTo>
                  <a:lnTo>
                    <a:pt x="1124" y="1465"/>
                  </a:lnTo>
                  <a:lnTo>
                    <a:pt x="1115" y="1483"/>
                  </a:lnTo>
                  <a:lnTo>
                    <a:pt x="1111" y="1504"/>
                  </a:lnTo>
                  <a:lnTo>
                    <a:pt x="1107" y="1522"/>
                  </a:lnTo>
                  <a:lnTo>
                    <a:pt x="1098" y="1539"/>
                  </a:lnTo>
                  <a:lnTo>
                    <a:pt x="1094" y="1561"/>
                  </a:lnTo>
                  <a:lnTo>
                    <a:pt x="1085" y="1579"/>
                  </a:lnTo>
                  <a:lnTo>
                    <a:pt x="1076" y="1596"/>
                  </a:lnTo>
                  <a:lnTo>
                    <a:pt x="1072" y="1618"/>
                  </a:lnTo>
                  <a:lnTo>
                    <a:pt x="1063" y="1636"/>
                  </a:lnTo>
                  <a:lnTo>
                    <a:pt x="1054" y="1653"/>
                  </a:lnTo>
                  <a:lnTo>
                    <a:pt x="1045" y="1671"/>
                  </a:lnTo>
                  <a:lnTo>
                    <a:pt x="1037" y="1692"/>
                  </a:lnTo>
                  <a:lnTo>
                    <a:pt x="1028" y="1710"/>
                  </a:lnTo>
                  <a:lnTo>
                    <a:pt x="1015" y="1727"/>
                  </a:lnTo>
                  <a:lnTo>
                    <a:pt x="1006" y="1745"/>
                  </a:lnTo>
                  <a:lnTo>
                    <a:pt x="674" y="1548"/>
                  </a:lnTo>
                  <a:lnTo>
                    <a:pt x="678" y="1539"/>
                  </a:lnTo>
                  <a:lnTo>
                    <a:pt x="687" y="1526"/>
                  </a:lnTo>
                  <a:lnTo>
                    <a:pt x="691" y="1513"/>
                  </a:lnTo>
                  <a:lnTo>
                    <a:pt x="700" y="1500"/>
                  </a:lnTo>
                  <a:lnTo>
                    <a:pt x="704" y="1491"/>
                  </a:lnTo>
                  <a:lnTo>
                    <a:pt x="709" y="1478"/>
                  </a:lnTo>
                  <a:lnTo>
                    <a:pt x="717" y="1465"/>
                  </a:lnTo>
                  <a:lnTo>
                    <a:pt x="722" y="1452"/>
                  </a:lnTo>
                  <a:lnTo>
                    <a:pt x="726" y="1439"/>
                  </a:lnTo>
                  <a:lnTo>
                    <a:pt x="730" y="1426"/>
                  </a:lnTo>
                  <a:lnTo>
                    <a:pt x="735" y="1413"/>
                  </a:lnTo>
                  <a:lnTo>
                    <a:pt x="739" y="1399"/>
                  </a:lnTo>
                  <a:lnTo>
                    <a:pt x="744" y="1386"/>
                  </a:lnTo>
                  <a:lnTo>
                    <a:pt x="748" y="1378"/>
                  </a:lnTo>
                  <a:lnTo>
                    <a:pt x="752" y="1364"/>
                  </a:lnTo>
                  <a:lnTo>
                    <a:pt x="752" y="1351"/>
                  </a:lnTo>
                  <a:lnTo>
                    <a:pt x="757" y="1338"/>
                  </a:lnTo>
                  <a:lnTo>
                    <a:pt x="761" y="1325"/>
                  </a:lnTo>
                  <a:lnTo>
                    <a:pt x="761" y="1312"/>
                  </a:lnTo>
                  <a:lnTo>
                    <a:pt x="765" y="1295"/>
                  </a:lnTo>
                  <a:lnTo>
                    <a:pt x="770" y="1281"/>
                  </a:lnTo>
                  <a:lnTo>
                    <a:pt x="770" y="1268"/>
                  </a:lnTo>
                  <a:lnTo>
                    <a:pt x="770" y="1255"/>
                  </a:lnTo>
                  <a:lnTo>
                    <a:pt x="774" y="1242"/>
                  </a:lnTo>
                  <a:lnTo>
                    <a:pt x="774" y="1229"/>
                  </a:lnTo>
                  <a:lnTo>
                    <a:pt x="774" y="1216"/>
                  </a:lnTo>
                  <a:lnTo>
                    <a:pt x="779" y="1203"/>
                  </a:lnTo>
                  <a:lnTo>
                    <a:pt x="779" y="1190"/>
                  </a:lnTo>
                  <a:lnTo>
                    <a:pt x="779" y="1176"/>
                  </a:lnTo>
                  <a:lnTo>
                    <a:pt x="779" y="1163"/>
                  </a:lnTo>
                  <a:lnTo>
                    <a:pt x="779" y="1150"/>
                  </a:lnTo>
                  <a:lnTo>
                    <a:pt x="779" y="1137"/>
                  </a:lnTo>
                  <a:lnTo>
                    <a:pt x="779" y="1120"/>
                  </a:lnTo>
                  <a:lnTo>
                    <a:pt x="774" y="1107"/>
                  </a:lnTo>
                  <a:lnTo>
                    <a:pt x="774" y="1093"/>
                  </a:lnTo>
                  <a:lnTo>
                    <a:pt x="774" y="1080"/>
                  </a:lnTo>
                  <a:lnTo>
                    <a:pt x="770" y="1067"/>
                  </a:lnTo>
                  <a:lnTo>
                    <a:pt x="770" y="1054"/>
                  </a:lnTo>
                  <a:lnTo>
                    <a:pt x="770" y="1041"/>
                  </a:lnTo>
                  <a:lnTo>
                    <a:pt x="765" y="1028"/>
                  </a:lnTo>
                  <a:lnTo>
                    <a:pt x="761" y="1015"/>
                  </a:lnTo>
                  <a:lnTo>
                    <a:pt x="761" y="1002"/>
                  </a:lnTo>
                  <a:lnTo>
                    <a:pt x="757" y="988"/>
                  </a:lnTo>
                  <a:lnTo>
                    <a:pt x="752" y="975"/>
                  </a:lnTo>
                  <a:lnTo>
                    <a:pt x="752" y="962"/>
                  </a:lnTo>
                  <a:lnTo>
                    <a:pt x="748" y="949"/>
                  </a:lnTo>
                  <a:lnTo>
                    <a:pt x="744" y="936"/>
                  </a:lnTo>
                  <a:lnTo>
                    <a:pt x="739" y="923"/>
                  </a:lnTo>
                  <a:lnTo>
                    <a:pt x="735" y="910"/>
                  </a:lnTo>
                  <a:lnTo>
                    <a:pt x="730" y="897"/>
                  </a:lnTo>
                  <a:lnTo>
                    <a:pt x="726" y="884"/>
                  </a:lnTo>
                  <a:lnTo>
                    <a:pt x="722" y="870"/>
                  </a:lnTo>
                  <a:lnTo>
                    <a:pt x="717" y="862"/>
                  </a:lnTo>
                  <a:lnTo>
                    <a:pt x="709" y="849"/>
                  </a:lnTo>
                  <a:lnTo>
                    <a:pt x="704" y="835"/>
                  </a:lnTo>
                  <a:lnTo>
                    <a:pt x="700" y="822"/>
                  </a:lnTo>
                  <a:lnTo>
                    <a:pt x="691" y="809"/>
                  </a:lnTo>
                  <a:lnTo>
                    <a:pt x="687" y="800"/>
                  </a:lnTo>
                  <a:lnTo>
                    <a:pt x="678" y="787"/>
                  </a:lnTo>
                  <a:lnTo>
                    <a:pt x="674" y="774"/>
                  </a:lnTo>
                  <a:lnTo>
                    <a:pt x="665" y="766"/>
                  </a:lnTo>
                  <a:lnTo>
                    <a:pt x="660" y="752"/>
                  </a:lnTo>
                  <a:lnTo>
                    <a:pt x="652" y="739"/>
                  </a:lnTo>
                  <a:lnTo>
                    <a:pt x="643" y="731"/>
                  </a:lnTo>
                  <a:lnTo>
                    <a:pt x="639" y="717"/>
                  </a:lnTo>
                  <a:lnTo>
                    <a:pt x="630" y="709"/>
                  </a:lnTo>
                  <a:lnTo>
                    <a:pt x="621" y="696"/>
                  </a:lnTo>
                  <a:lnTo>
                    <a:pt x="612" y="687"/>
                  </a:lnTo>
                  <a:lnTo>
                    <a:pt x="604" y="674"/>
                  </a:lnTo>
                  <a:lnTo>
                    <a:pt x="595" y="665"/>
                  </a:lnTo>
                  <a:lnTo>
                    <a:pt x="586" y="656"/>
                  </a:lnTo>
                  <a:lnTo>
                    <a:pt x="577" y="643"/>
                  </a:lnTo>
                  <a:lnTo>
                    <a:pt x="569" y="634"/>
                  </a:lnTo>
                  <a:lnTo>
                    <a:pt x="560" y="626"/>
                  </a:lnTo>
                  <a:lnTo>
                    <a:pt x="551" y="617"/>
                  </a:lnTo>
                  <a:lnTo>
                    <a:pt x="542" y="604"/>
                  </a:lnTo>
                  <a:lnTo>
                    <a:pt x="529" y="595"/>
                  </a:lnTo>
                  <a:lnTo>
                    <a:pt x="520" y="586"/>
                  </a:lnTo>
                  <a:lnTo>
                    <a:pt x="512" y="577"/>
                  </a:lnTo>
                  <a:lnTo>
                    <a:pt x="499" y="569"/>
                  </a:lnTo>
                  <a:lnTo>
                    <a:pt x="490" y="560"/>
                  </a:lnTo>
                  <a:lnTo>
                    <a:pt x="481" y="551"/>
                  </a:lnTo>
                  <a:lnTo>
                    <a:pt x="468" y="543"/>
                  </a:lnTo>
                  <a:lnTo>
                    <a:pt x="459" y="538"/>
                  </a:lnTo>
                  <a:lnTo>
                    <a:pt x="446" y="529"/>
                  </a:lnTo>
                  <a:lnTo>
                    <a:pt x="437" y="521"/>
                  </a:lnTo>
                  <a:lnTo>
                    <a:pt x="424" y="512"/>
                  </a:lnTo>
                  <a:lnTo>
                    <a:pt x="411" y="508"/>
                  </a:lnTo>
                  <a:lnTo>
                    <a:pt x="402" y="499"/>
                  </a:lnTo>
                  <a:lnTo>
                    <a:pt x="389" y="490"/>
                  </a:lnTo>
                  <a:lnTo>
                    <a:pt x="376" y="486"/>
                  </a:lnTo>
                  <a:lnTo>
                    <a:pt x="367" y="477"/>
                  </a:lnTo>
                  <a:lnTo>
                    <a:pt x="354" y="473"/>
                  </a:lnTo>
                  <a:lnTo>
                    <a:pt x="341" y="468"/>
                  </a:lnTo>
                  <a:lnTo>
                    <a:pt x="328" y="459"/>
                  </a:lnTo>
                  <a:lnTo>
                    <a:pt x="315" y="455"/>
                  </a:lnTo>
                  <a:lnTo>
                    <a:pt x="306" y="451"/>
                  </a:lnTo>
                  <a:lnTo>
                    <a:pt x="293" y="446"/>
                  </a:lnTo>
                  <a:lnTo>
                    <a:pt x="280" y="442"/>
                  </a:lnTo>
                  <a:lnTo>
                    <a:pt x="267" y="433"/>
                  </a:lnTo>
                  <a:lnTo>
                    <a:pt x="254" y="429"/>
                  </a:lnTo>
                  <a:lnTo>
                    <a:pt x="240" y="424"/>
                  </a:lnTo>
                  <a:lnTo>
                    <a:pt x="227" y="420"/>
                  </a:lnTo>
                  <a:lnTo>
                    <a:pt x="214" y="420"/>
                  </a:lnTo>
                  <a:lnTo>
                    <a:pt x="201" y="416"/>
                  </a:lnTo>
                  <a:lnTo>
                    <a:pt x="188" y="411"/>
                  </a:lnTo>
                  <a:lnTo>
                    <a:pt x="175" y="407"/>
                  </a:lnTo>
                  <a:lnTo>
                    <a:pt x="162" y="407"/>
                  </a:lnTo>
                  <a:lnTo>
                    <a:pt x="149" y="403"/>
                  </a:lnTo>
                  <a:lnTo>
                    <a:pt x="135" y="398"/>
                  </a:lnTo>
                  <a:lnTo>
                    <a:pt x="122" y="398"/>
                  </a:lnTo>
                  <a:lnTo>
                    <a:pt x="109" y="394"/>
                  </a:lnTo>
                  <a:lnTo>
                    <a:pt x="96" y="394"/>
                  </a:lnTo>
                  <a:lnTo>
                    <a:pt x="83" y="394"/>
                  </a:lnTo>
                  <a:lnTo>
                    <a:pt x="70" y="389"/>
                  </a:lnTo>
                  <a:lnTo>
                    <a:pt x="57" y="389"/>
                  </a:lnTo>
                  <a:lnTo>
                    <a:pt x="44" y="389"/>
                  </a:lnTo>
                  <a:lnTo>
                    <a:pt x="26" y="389"/>
                  </a:lnTo>
                  <a:lnTo>
                    <a:pt x="13" y="389"/>
                  </a:lnTo>
                  <a:lnTo>
                    <a:pt x="0" y="389"/>
                  </a:lnTo>
                  <a:lnTo>
                    <a:pt x="0" y="0"/>
                  </a:lnTo>
                  <a:close/>
                </a:path>
              </a:pathLst>
            </a:custGeom>
            <a:solidFill>
              <a:srgbClr val="00FF00"/>
            </a:solidFill>
            <a:ln w="6350">
              <a:solidFill>
                <a:srgbClr val="000000"/>
              </a:solidFill>
              <a:round/>
              <a:headEnd/>
              <a:tailEnd/>
            </a:ln>
          </p:spPr>
          <p:txBody>
            <a:bodyPr/>
            <a:lstStyle/>
            <a:p>
              <a:endParaRPr lang="en-AU"/>
            </a:p>
          </p:txBody>
        </p:sp>
        <p:sp>
          <p:nvSpPr>
            <p:cNvPr id="64522" name="Freeform 11"/>
            <p:cNvSpPr>
              <a:spLocks/>
            </p:cNvSpPr>
            <p:nvPr/>
          </p:nvSpPr>
          <p:spPr bwMode="auto">
            <a:xfrm>
              <a:off x="2012" y="2369"/>
              <a:ext cx="2012" cy="778"/>
            </a:xfrm>
            <a:custGeom>
              <a:avLst/>
              <a:gdLst>
                <a:gd name="T0" fmla="*/ 1981 w 2012"/>
                <a:gd name="T1" fmla="*/ 249 h 778"/>
                <a:gd name="T2" fmla="*/ 1933 w 2012"/>
                <a:gd name="T3" fmla="*/ 315 h 778"/>
                <a:gd name="T4" fmla="*/ 1885 w 2012"/>
                <a:gd name="T5" fmla="*/ 376 h 778"/>
                <a:gd name="T6" fmla="*/ 1828 w 2012"/>
                <a:gd name="T7" fmla="*/ 437 h 778"/>
                <a:gd name="T8" fmla="*/ 1767 w 2012"/>
                <a:gd name="T9" fmla="*/ 494 h 778"/>
                <a:gd name="T10" fmla="*/ 1706 w 2012"/>
                <a:gd name="T11" fmla="*/ 542 h 778"/>
                <a:gd name="T12" fmla="*/ 1640 w 2012"/>
                <a:gd name="T13" fmla="*/ 590 h 778"/>
                <a:gd name="T14" fmla="*/ 1570 w 2012"/>
                <a:gd name="T15" fmla="*/ 630 h 778"/>
                <a:gd name="T16" fmla="*/ 1496 w 2012"/>
                <a:gd name="T17" fmla="*/ 669 h 778"/>
                <a:gd name="T18" fmla="*/ 1421 w 2012"/>
                <a:gd name="T19" fmla="*/ 700 h 778"/>
                <a:gd name="T20" fmla="*/ 1347 w 2012"/>
                <a:gd name="T21" fmla="*/ 726 h 778"/>
                <a:gd name="T22" fmla="*/ 1268 w 2012"/>
                <a:gd name="T23" fmla="*/ 748 h 778"/>
                <a:gd name="T24" fmla="*/ 1190 w 2012"/>
                <a:gd name="T25" fmla="*/ 761 h 778"/>
                <a:gd name="T26" fmla="*/ 1106 w 2012"/>
                <a:gd name="T27" fmla="*/ 774 h 778"/>
                <a:gd name="T28" fmla="*/ 1028 w 2012"/>
                <a:gd name="T29" fmla="*/ 778 h 778"/>
                <a:gd name="T30" fmla="*/ 945 w 2012"/>
                <a:gd name="T31" fmla="*/ 774 h 778"/>
                <a:gd name="T32" fmla="*/ 866 w 2012"/>
                <a:gd name="T33" fmla="*/ 770 h 778"/>
                <a:gd name="T34" fmla="*/ 787 w 2012"/>
                <a:gd name="T35" fmla="*/ 757 h 778"/>
                <a:gd name="T36" fmla="*/ 708 w 2012"/>
                <a:gd name="T37" fmla="*/ 739 h 778"/>
                <a:gd name="T38" fmla="*/ 630 w 2012"/>
                <a:gd name="T39" fmla="*/ 713 h 778"/>
                <a:gd name="T40" fmla="*/ 555 w 2012"/>
                <a:gd name="T41" fmla="*/ 687 h 778"/>
                <a:gd name="T42" fmla="*/ 481 w 2012"/>
                <a:gd name="T43" fmla="*/ 652 h 778"/>
                <a:gd name="T44" fmla="*/ 411 w 2012"/>
                <a:gd name="T45" fmla="*/ 612 h 778"/>
                <a:gd name="T46" fmla="*/ 341 w 2012"/>
                <a:gd name="T47" fmla="*/ 569 h 778"/>
                <a:gd name="T48" fmla="*/ 275 w 2012"/>
                <a:gd name="T49" fmla="*/ 516 h 778"/>
                <a:gd name="T50" fmla="*/ 214 w 2012"/>
                <a:gd name="T51" fmla="*/ 464 h 778"/>
                <a:gd name="T52" fmla="*/ 157 w 2012"/>
                <a:gd name="T53" fmla="*/ 407 h 778"/>
                <a:gd name="T54" fmla="*/ 105 w 2012"/>
                <a:gd name="T55" fmla="*/ 346 h 778"/>
                <a:gd name="T56" fmla="*/ 56 w 2012"/>
                <a:gd name="T57" fmla="*/ 280 h 778"/>
                <a:gd name="T58" fmla="*/ 13 w 2012"/>
                <a:gd name="T59" fmla="*/ 214 h 778"/>
                <a:gd name="T60" fmla="*/ 350 w 2012"/>
                <a:gd name="T61" fmla="*/ 26 h 778"/>
                <a:gd name="T62" fmla="*/ 380 w 2012"/>
                <a:gd name="T63" fmla="*/ 70 h 778"/>
                <a:gd name="T64" fmla="*/ 411 w 2012"/>
                <a:gd name="T65" fmla="*/ 114 h 778"/>
                <a:gd name="T66" fmla="*/ 450 w 2012"/>
                <a:gd name="T67" fmla="*/ 153 h 778"/>
                <a:gd name="T68" fmla="*/ 485 w 2012"/>
                <a:gd name="T69" fmla="*/ 188 h 778"/>
                <a:gd name="T70" fmla="*/ 529 w 2012"/>
                <a:gd name="T71" fmla="*/ 223 h 778"/>
                <a:gd name="T72" fmla="*/ 573 w 2012"/>
                <a:gd name="T73" fmla="*/ 254 h 778"/>
                <a:gd name="T74" fmla="*/ 616 w 2012"/>
                <a:gd name="T75" fmla="*/ 284 h 778"/>
                <a:gd name="T76" fmla="*/ 665 w 2012"/>
                <a:gd name="T77" fmla="*/ 311 h 778"/>
                <a:gd name="T78" fmla="*/ 717 w 2012"/>
                <a:gd name="T79" fmla="*/ 332 h 778"/>
                <a:gd name="T80" fmla="*/ 765 w 2012"/>
                <a:gd name="T81" fmla="*/ 350 h 778"/>
                <a:gd name="T82" fmla="*/ 818 w 2012"/>
                <a:gd name="T83" fmla="*/ 363 h 778"/>
                <a:gd name="T84" fmla="*/ 870 w 2012"/>
                <a:gd name="T85" fmla="*/ 376 h 778"/>
                <a:gd name="T86" fmla="*/ 927 w 2012"/>
                <a:gd name="T87" fmla="*/ 385 h 778"/>
                <a:gd name="T88" fmla="*/ 980 w 2012"/>
                <a:gd name="T89" fmla="*/ 389 h 778"/>
                <a:gd name="T90" fmla="*/ 1032 w 2012"/>
                <a:gd name="T91" fmla="*/ 389 h 778"/>
                <a:gd name="T92" fmla="*/ 1089 w 2012"/>
                <a:gd name="T93" fmla="*/ 385 h 778"/>
                <a:gd name="T94" fmla="*/ 1141 w 2012"/>
                <a:gd name="T95" fmla="*/ 376 h 778"/>
                <a:gd name="T96" fmla="*/ 1194 w 2012"/>
                <a:gd name="T97" fmla="*/ 363 h 778"/>
                <a:gd name="T98" fmla="*/ 1246 w 2012"/>
                <a:gd name="T99" fmla="*/ 350 h 778"/>
                <a:gd name="T100" fmla="*/ 1299 w 2012"/>
                <a:gd name="T101" fmla="*/ 332 h 778"/>
                <a:gd name="T102" fmla="*/ 1347 w 2012"/>
                <a:gd name="T103" fmla="*/ 311 h 778"/>
                <a:gd name="T104" fmla="*/ 1395 w 2012"/>
                <a:gd name="T105" fmla="*/ 284 h 778"/>
                <a:gd name="T106" fmla="*/ 1443 w 2012"/>
                <a:gd name="T107" fmla="*/ 254 h 778"/>
                <a:gd name="T108" fmla="*/ 1487 w 2012"/>
                <a:gd name="T109" fmla="*/ 223 h 778"/>
                <a:gd name="T110" fmla="*/ 1526 w 2012"/>
                <a:gd name="T111" fmla="*/ 188 h 778"/>
                <a:gd name="T112" fmla="*/ 1566 w 2012"/>
                <a:gd name="T113" fmla="*/ 153 h 778"/>
                <a:gd name="T114" fmla="*/ 1601 w 2012"/>
                <a:gd name="T115" fmla="*/ 114 h 778"/>
                <a:gd name="T116" fmla="*/ 1636 w 2012"/>
                <a:gd name="T117" fmla="*/ 70 h 778"/>
                <a:gd name="T118" fmla="*/ 1666 w 2012"/>
                <a:gd name="T119" fmla="*/ 26 h 7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12"/>
                <a:gd name="T181" fmla="*/ 0 h 778"/>
                <a:gd name="T182" fmla="*/ 2012 w 2012"/>
                <a:gd name="T183" fmla="*/ 778 h 7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12" h="778">
                  <a:moveTo>
                    <a:pt x="2012" y="197"/>
                  </a:moveTo>
                  <a:lnTo>
                    <a:pt x="2003" y="214"/>
                  </a:lnTo>
                  <a:lnTo>
                    <a:pt x="1990" y="232"/>
                  </a:lnTo>
                  <a:lnTo>
                    <a:pt x="1981" y="249"/>
                  </a:lnTo>
                  <a:lnTo>
                    <a:pt x="1968" y="262"/>
                  </a:lnTo>
                  <a:lnTo>
                    <a:pt x="1960" y="280"/>
                  </a:lnTo>
                  <a:lnTo>
                    <a:pt x="1946" y="297"/>
                  </a:lnTo>
                  <a:lnTo>
                    <a:pt x="1933" y="315"/>
                  </a:lnTo>
                  <a:lnTo>
                    <a:pt x="1920" y="332"/>
                  </a:lnTo>
                  <a:lnTo>
                    <a:pt x="1911" y="346"/>
                  </a:lnTo>
                  <a:lnTo>
                    <a:pt x="1898" y="363"/>
                  </a:lnTo>
                  <a:lnTo>
                    <a:pt x="1885" y="376"/>
                  </a:lnTo>
                  <a:lnTo>
                    <a:pt x="1872" y="394"/>
                  </a:lnTo>
                  <a:lnTo>
                    <a:pt x="1855" y="407"/>
                  </a:lnTo>
                  <a:lnTo>
                    <a:pt x="1841" y="424"/>
                  </a:lnTo>
                  <a:lnTo>
                    <a:pt x="1828" y="437"/>
                  </a:lnTo>
                  <a:lnTo>
                    <a:pt x="1815" y="450"/>
                  </a:lnTo>
                  <a:lnTo>
                    <a:pt x="1798" y="464"/>
                  </a:lnTo>
                  <a:lnTo>
                    <a:pt x="1785" y="477"/>
                  </a:lnTo>
                  <a:lnTo>
                    <a:pt x="1767" y="494"/>
                  </a:lnTo>
                  <a:lnTo>
                    <a:pt x="1754" y="507"/>
                  </a:lnTo>
                  <a:lnTo>
                    <a:pt x="1736" y="516"/>
                  </a:lnTo>
                  <a:lnTo>
                    <a:pt x="1723" y="529"/>
                  </a:lnTo>
                  <a:lnTo>
                    <a:pt x="1706" y="542"/>
                  </a:lnTo>
                  <a:lnTo>
                    <a:pt x="1688" y="555"/>
                  </a:lnTo>
                  <a:lnTo>
                    <a:pt x="1675" y="569"/>
                  </a:lnTo>
                  <a:lnTo>
                    <a:pt x="1658" y="577"/>
                  </a:lnTo>
                  <a:lnTo>
                    <a:pt x="1640" y="590"/>
                  </a:lnTo>
                  <a:lnTo>
                    <a:pt x="1623" y="599"/>
                  </a:lnTo>
                  <a:lnTo>
                    <a:pt x="1605" y="612"/>
                  </a:lnTo>
                  <a:lnTo>
                    <a:pt x="1588" y="621"/>
                  </a:lnTo>
                  <a:lnTo>
                    <a:pt x="1570" y="630"/>
                  </a:lnTo>
                  <a:lnTo>
                    <a:pt x="1553" y="643"/>
                  </a:lnTo>
                  <a:lnTo>
                    <a:pt x="1535" y="652"/>
                  </a:lnTo>
                  <a:lnTo>
                    <a:pt x="1518" y="660"/>
                  </a:lnTo>
                  <a:lnTo>
                    <a:pt x="1496" y="669"/>
                  </a:lnTo>
                  <a:lnTo>
                    <a:pt x="1478" y="678"/>
                  </a:lnTo>
                  <a:lnTo>
                    <a:pt x="1461" y="687"/>
                  </a:lnTo>
                  <a:lnTo>
                    <a:pt x="1443" y="691"/>
                  </a:lnTo>
                  <a:lnTo>
                    <a:pt x="1421" y="700"/>
                  </a:lnTo>
                  <a:lnTo>
                    <a:pt x="1404" y="708"/>
                  </a:lnTo>
                  <a:lnTo>
                    <a:pt x="1386" y="713"/>
                  </a:lnTo>
                  <a:lnTo>
                    <a:pt x="1365" y="722"/>
                  </a:lnTo>
                  <a:lnTo>
                    <a:pt x="1347" y="726"/>
                  </a:lnTo>
                  <a:lnTo>
                    <a:pt x="1325" y="730"/>
                  </a:lnTo>
                  <a:lnTo>
                    <a:pt x="1308" y="739"/>
                  </a:lnTo>
                  <a:lnTo>
                    <a:pt x="1286" y="743"/>
                  </a:lnTo>
                  <a:lnTo>
                    <a:pt x="1268" y="748"/>
                  </a:lnTo>
                  <a:lnTo>
                    <a:pt x="1246" y="752"/>
                  </a:lnTo>
                  <a:lnTo>
                    <a:pt x="1229" y="757"/>
                  </a:lnTo>
                  <a:lnTo>
                    <a:pt x="1207" y="761"/>
                  </a:lnTo>
                  <a:lnTo>
                    <a:pt x="1190" y="761"/>
                  </a:lnTo>
                  <a:lnTo>
                    <a:pt x="1168" y="765"/>
                  </a:lnTo>
                  <a:lnTo>
                    <a:pt x="1150" y="770"/>
                  </a:lnTo>
                  <a:lnTo>
                    <a:pt x="1128" y="770"/>
                  </a:lnTo>
                  <a:lnTo>
                    <a:pt x="1106" y="774"/>
                  </a:lnTo>
                  <a:lnTo>
                    <a:pt x="1089" y="774"/>
                  </a:lnTo>
                  <a:lnTo>
                    <a:pt x="1067" y="774"/>
                  </a:lnTo>
                  <a:lnTo>
                    <a:pt x="1050" y="778"/>
                  </a:lnTo>
                  <a:lnTo>
                    <a:pt x="1028" y="778"/>
                  </a:lnTo>
                  <a:lnTo>
                    <a:pt x="1006" y="778"/>
                  </a:lnTo>
                  <a:lnTo>
                    <a:pt x="988" y="778"/>
                  </a:lnTo>
                  <a:lnTo>
                    <a:pt x="966" y="778"/>
                  </a:lnTo>
                  <a:lnTo>
                    <a:pt x="945" y="774"/>
                  </a:lnTo>
                  <a:lnTo>
                    <a:pt x="927" y="774"/>
                  </a:lnTo>
                  <a:lnTo>
                    <a:pt x="905" y="774"/>
                  </a:lnTo>
                  <a:lnTo>
                    <a:pt x="883" y="770"/>
                  </a:lnTo>
                  <a:lnTo>
                    <a:pt x="866" y="770"/>
                  </a:lnTo>
                  <a:lnTo>
                    <a:pt x="844" y="765"/>
                  </a:lnTo>
                  <a:lnTo>
                    <a:pt x="826" y="761"/>
                  </a:lnTo>
                  <a:lnTo>
                    <a:pt x="805" y="761"/>
                  </a:lnTo>
                  <a:lnTo>
                    <a:pt x="787" y="757"/>
                  </a:lnTo>
                  <a:lnTo>
                    <a:pt x="765" y="752"/>
                  </a:lnTo>
                  <a:lnTo>
                    <a:pt x="748" y="748"/>
                  </a:lnTo>
                  <a:lnTo>
                    <a:pt x="726" y="743"/>
                  </a:lnTo>
                  <a:lnTo>
                    <a:pt x="708" y="739"/>
                  </a:lnTo>
                  <a:lnTo>
                    <a:pt x="686" y="730"/>
                  </a:lnTo>
                  <a:lnTo>
                    <a:pt x="669" y="726"/>
                  </a:lnTo>
                  <a:lnTo>
                    <a:pt x="647" y="722"/>
                  </a:lnTo>
                  <a:lnTo>
                    <a:pt x="630" y="713"/>
                  </a:lnTo>
                  <a:lnTo>
                    <a:pt x="608" y="708"/>
                  </a:lnTo>
                  <a:lnTo>
                    <a:pt x="590" y="700"/>
                  </a:lnTo>
                  <a:lnTo>
                    <a:pt x="573" y="691"/>
                  </a:lnTo>
                  <a:lnTo>
                    <a:pt x="555" y="687"/>
                  </a:lnTo>
                  <a:lnTo>
                    <a:pt x="533" y="678"/>
                  </a:lnTo>
                  <a:lnTo>
                    <a:pt x="516" y="669"/>
                  </a:lnTo>
                  <a:lnTo>
                    <a:pt x="498" y="660"/>
                  </a:lnTo>
                  <a:lnTo>
                    <a:pt x="481" y="652"/>
                  </a:lnTo>
                  <a:lnTo>
                    <a:pt x="463" y="643"/>
                  </a:lnTo>
                  <a:lnTo>
                    <a:pt x="446" y="630"/>
                  </a:lnTo>
                  <a:lnTo>
                    <a:pt x="424" y="621"/>
                  </a:lnTo>
                  <a:lnTo>
                    <a:pt x="411" y="612"/>
                  </a:lnTo>
                  <a:lnTo>
                    <a:pt x="393" y="599"/>
                  </a:lnTo>
                  <a:lnTo>
                    <a:pt x="376" y="590"/>
                  </a:lnTo>
                  <a:lnTo>
                    <a:pt x="358" y="577"/>
                  </a:lnTo>
                  <a:lnTo>
                    <a:pt x="341" y="569"/>
                  </a:lnTo>
                  <a:lnTo>
                    <a:pt x="323" y="555"/>
                  </a:lnTo>
                  <a:lnTo>
                    <a:pt x="306" y="542"/>
                  </a:lnTo>
                  <a:lnTo>
                    <a:pt x="293" y="529"/>
                  </a:lnTo>
                  <a:lnTo>
                    <a:pt x="275" y="516"/>
                  </a:lnTo>
                  <a:lnTo>
                    <a:pt x="262" y="507"/>
                  </a:lnTo>
                  <a:lnTo>
                    <a:pt x="245" y="494"/>
                  </a:lnTo>
                  <a:lnTo>
                    <a:pt x="231" y="477"/>
                  </a:lnTo>
                  <a:lnTo>
                    <a:pt x="214" y="464"/>
                  </a:lnTo>
                  <a:lnTo>
                    <a:pt x="201" y="450"/>
                  </a:lnTo>
                  <a:lnTo>
                    <a:pt x="188" y="437"/>
                  </a:lnTo>
                  <a:lnTo>
                    <a:pt x="170" y="424"/>
                  </a:lnTo>
                  <a:lnTo>
                    <a:pt x="157" y="407"/>
                  </a:lnTo>
                  <a:lnTo>
                    <a:pt x="144" y="394"/>
                  </a:lnTo>
                  <a:lnTo>
                    <a:pt x="131" y="376"/>
                  </a:lnTo>
                  <a:lnTo>
                    <a:pt x="118" y="363"/>
                  </a:lnTo>
                  <a:lnTo>
                    <a:pt x="105" y="346"/>
                  </a:lnTo>
                  <a:lnTo>
                    <a:pt x="91" y="332"/>
                  </a:lnTo>
                  <a:lnTo>
                    <a:pt x="78" y="315"/>
                  </a:lnTo>
                  <a:lnTo>
                    <a:pt x="65" y="297"/>
                  </a:lnTo>
                  <a:lnTo>
                    <a:pt x="56" y="280"/>
                  </a:lnTo>
                  <a:lnTo>
                    <a:pt x="43" y="262"/>
                  </a:lnTo>
                  <a:lnTo>
                    <a:pt x="35" y="249"/>
                  </a:lnTo>
                  <a:lnTo>
                    <a:pt x="21" y="232"/>
                  </a:lnTo>
                  <a:lnTo>
                    <a:pt x="13" y="214"/>
                  </a:lnTo>
                  <a:lnTo>
                    <a:pt x="0" y="197"/>
                  </a:lnTo>
                  <a:lnTo>
                    <a:pt x="336" y="0"/>
                  </a:lnTo>
                  <a:lnTo>
                    <a:pt x="341" y="13"/>
                  </a:lnTo>
                  <a:lnTo>
                    <a:pt x="350" y="26"/>
                  </a:lnTo>
                  <a:lnTo>
                    <a:pt x="354" y="35"/>
                  </a:lnTo>
                  <a:lnTo>
                    <a:pt x="363" y="48"/>
                  </a:lnTo>
                  <a:lnTo>
                    <a:pt x="371" y="57"/>
                  </a:lnTo>
                  <a:lnTo>
                    <a:pt x="380" y="70"/>
                  </a:lnTo>
                  <a:lnTo>
                    <a:pt x="385" y="79"/>
                  </a:lnTo>
                  <a:lnTo>
                    <a:pt x="393" y="92"/>
                  </a:lnTo>
                  <a:lnTo>
                    <a:pt x="402" y="101"/>
                  </a:lnTo>
                  <a:lnTo>
                    <a:pt x="411" y="114"/>
                  </a:lnTo>
                  <a:lnTo>
                    <a:pt x="420" y="123"/>
                  </a:lnTo>
                  <a:lnTo>
                    <a:pt x="428" y="131"/>
                  </a:lnTo>
                  <a:lnTo>
                    <a:pt x="437" y="140"/>
                  </a:lnTo>
                  <a:lnTo>
                    <a:pt x="450" y="153"/>
                  </a:lnTo>
                  <a:lnTo>
                    <a:pt x="459" y="162"/>
                  </a:lnTo>
                  <a:lnTo>
                    <a:pt x="468" y="171"/>
                  </a:lnTo>
                  <a:lnTo>
                    <a:pt x="476" y="179"/>
                  </a:lnTo>
                  <a:lnTo>
                    <a:pt x="485" y="188"/>
                  </a:lnTo>
                  <a:lnTo>
                    <a:pt x="498" y="197"/>
                  </a:lnTo>
                  <a:lnTo>
                    <a:pt x="507" y="206"/>
                  </a:lnTo>
                  <a:lnTo>
                    <a:pt x="520" y="214"/>
                  </a:lnTo>
                  <a:lnTo>
                    <a:pt x="529" y="223"/>
                  </a:lnTo>
                  <a:lnTo>
                    <a:pt x="538" y="232"/>
                  </a:lnTo>
                  <a:lnTo>
                    <a:pt x="551" y="241"/>
                  </a:lnTo>
                  <a:lnTo>
                    <a:pt x="560" y="249"/>
                  </a:lnTo>
                  <a:lnTo>
                    <a:pt x="573" y="254"/>
                  </a:lnTo>
                  <a:lnTo>
                    <a:pt x="586" y="262"/>
                  </a:lnTo>
                  <a:lnTo>
                    <a:pt x="595" y="271"/>
                  </a:lnTo>
                  <a:lnTo>
                    <a:pt x="608" y="276"/>
                  </a:lnTo>
                  <a:lnTo>
                    <a:pt x="616" y="284"/>
                  </a:lnTo>
                  <a:lnTo>
                    <a:pt x="630" y="293"/>
                  </a:lnTo>
                  <a:lnTo>
                    <a:pt x="643" y="297"/>
                  </a:lnTo>
                  <a:lnTo>
                    <a:pt x="656" y="302"/>
                  </a:lnTo>
                  <a:lnTo>
                    <a:pt x="665" y="311"/>
                  </a:lnTo>
                  <a:lnTo>
                    <a:pt x="678" y="315"/>
                  </a:lnTo>
                  <a:lnTo>
                    <a:pt x="691" y="319"/>
                  </a:lnTo>
                  <a:lnTo>
                    <a:pt x="704" y="328"/>
                  </a:lnTo>
                  <a:lnTo>
                    <a:pt x="717" y="332"/>
                  </a:lnTo>
                  <a:lnTo>
                    <a:pt x="730" y="337"/>
                  </a:lnTo>
                  <a:lnTo>
                    <a:pt x="743" y="341"/>
                  </a:lnTo>
                  <a:lnTo>
                    <a:pt x="752" y="346"/>
                  </a:lnTo>
                  <a:lnTo>
                    <a:pt x="765" y="350"/>
                  </a:lnTo>
                  <a:lnTo>
                    <a:pt x="778" y="354"/>
                  </a:lnTo>
                  <a:lnTo>
                    <a:pt x="791" y="359"/>
                  </a:lnTo>
                  <a:lnTo>
                    <a:pt x="805" y="363"/>
                  </a:lnTo>
                  <a:lnTo>
                    <a:pt x="818" y="363"/>
                  </a:lnTo>
                  <a:lnTo>
                    <a:pt x="831" y="367"/>
                  </a:lnTo>
                  <a:lnTo>
                    <a:pt x="844" y="372"/>
                  </a:lnTo>
                  <a:lnTo>
                    <a:pt x="857" y="372"/>
                  </a:lnTo>
                  <a:lnTo>
                    <a:pt x="870" y="376"/>
                  </a:lnTo>
                  <a:lnTo>
                    <a:pt x="883" y="381"/>
                  </a:lnTo>
                  <a:lnTo>
                    <a:pt x="901" y="381"/>
                  </a:lnTo>
                  <a:lnTo>
                    <a:pt x="914" y="381"/>
                  </a:lnTo>
                  <a:lnTo>
                    <a:pt x="927" y="385"/>
                  </a:lnTo>
                  <a:lnTo>
                    <a:pt x="940" y="385"/>
                  </a:lnTo>
                  <a:lnTo>
                    <a:pt x="953" y="385"/>
                  </a:lnTo>
                  <a:lnTo>
                    <a:pt x="966" y="389"/>
                  </a:lnTo>
                  <a:lnTo>
                    <a:pt x="980" y="389"/>
                  </a:lnTo>
                  <a:lnTo>
                    <a:pt x="993" y="389"/>
                  </a:lnTo>
                  <a:lnTo>
                    <a:pt x="1006" y="389"/>
                  </a:lnTo>
                  <a:lnTo>
                    <a:pt x="1019" y="389"/>
                  </a:lnTo>
                  <a:lnTo>
                    <a:pt x="1032" y="389"/>
                  </a:lnTo>
                  <a:lnTo>
                    <a:pt x="1050" y="389"/>
                  </a:lnTo>
                  <a:lnTo>
                    <a:pt x="1063" y="385"/>
                  </a:lnTo>
                  <a:lnTo>
                    <a:pt x="1076" y="385"/>
                  </a:lnTo>
                  <a:lnTo>
                    <a:pt x="1089" y="385"/>
                  </a:lnTo>
                  <a:lnTo>
                    <a:pt x="1102" y="381"/>
                  </a:lnTo>
                  <a:lnTo>
                    <a:pt x="1115" y="381"/>
                  </a:lnTo>
                  <a:lnTo>
                    <a:pt x="1128" y="381"/>
                  </a:lnTo>
                  <a:lnTo>
                    <a:pt x="1141" y="376"/>
                  </a:lnTo>
                  <a:lnTo>
                    <a:pt x="1155" y="372"/>
                  </a:lnTo>
                  <a:lnTo>
                    <a:pt x="1168" y="372"/>
                  </a:lnTo>
                  <a:lnTo>
                    <a:pt x="1181" y="367"/>
                  </a:lnTo>
                  <a:lnTo>
                    <a:pt x="1194" y="363"/>
                  </a:lnTo>
                  <a:lnTo>
                    <a:pt x="1207" y="363"/>
                  </a:lnTo>
                  <a:lnTo>
                    <a:pt x="1220" y="359"/>
                  </a:lnTo>
                  <a:lnTo>
                    <a:pt x="1233" y="354"/>
                  </a:lnTo>
                  <a:lnTo>
                    <a:pt x="1246" y="350"/>
                  </a:lnTo>
                  <a:lnTo>
                    <a:pt x="1260" y="346"/>
                  </a:lnTo>
                  <a:lnTo>
                    <a:pt x="1273" y="341"/>
                  </a:lnTo>
                  <a:lnTo>
                    <a:pt x="1286" y="337"/>
                  </a:lnTo>
                  <a:lnTo>
                    <a:pt x="1299" y="332"/>
                  </a:lnTo>
                  <a:lnTo>
                    <a:pt x="1312" y="328"/>
                  </a:lnTo>
                  <a:lnTo>
                    <a:pt x="1321" y="319"/>
                  </a:lnTo>
                  <a:lnTo>
                    <a:pt x="1334" y="315"/>
                  </a:lnTo>
                  <a:lnTo>
                    <a:pt x="1347" y="311"/>
                  </a:lnTo>
                  <a:lnTo>
                    <a:pt x="1360" y="302"/>
                  </a:lnTo>
                  <a:lnTo>
                    <a:pt x="1373" y="297"/>
                  </a:lnTo>
                  <a:lnTo>
                    <a:pt x="1382" y="293"/>
                  </a:lnTo>
                  <a:lnTo>
                    <a:pt x="1395" y="284"/>
                  </a:lnTo>
                  <a:lnTo>
                    <a:pt x="1408" y="276"/>
                  </a:lnTo>
                  <a:lnTo>
                    <a:pt x="1417" y="271"/>
                  </a:lnTo>
                  <a:lnTo>
                    <a:pt x="1430" y="262"/>
                  </a:lnTo>
                  <a:lnTo>
                    <a:pt x="1443" y="254"/>
                  </a:lnTo>
                  <a:lnTo>
                    <a:pt x="1452" y="249"/>
                  </a:lnTo>
                  <a:lnTo>
                    <a:pt x="1465" y="241"/>
                  </a:lnTo>
                  <a:lnTo>
                    <a:pt x="1474" y="232"/>
                  </a:lnTo>
                  <a:lnTo>
                    <a:pt x="1487" y="223"/>
                  </a:lnTo>
                  <a:lnTo>
                    <a:pt x="1496" y="214"/>
                  </a:lnTo>
                  <a:lnTo>
                    <a:pt x="1505" y="206"/>
                  </a:lnTo>
                  <a:lnTo>
                    <a:pt x="1518" y="197"/>
                  </a:lnTo>
                  <a:lnTo>
                    <a:pt x="1526" y="188"/>
                  </a:lnTo>
                  <a:lnTo>
                    <a:pt x="1535" y="179"/>
                  </a:lnTo>
                  <a:lnTo>
                    <a:pt x="1548" y="171"/>
                  </a:lnTo>
                  <a:lnTo>
                    <a:pt x="1557" y="162"/>
                  </a:lnTo>
                  <a:lnTo>
                    <a:pt x="1566" y="153"/>
                  </a:lnTo>
                  <a:lnTo>
                    <a:pt x="1575" y="140"/>
                  </a:lnTo>
                  <a:lnTo>
                    <a:pt x="1583" y="131"/>
                  </a:lnTo>
                  <a:lnTo>
                    <a:pt x="1592" y="123"/>
                  </a:lnTo>
                  <a:lnTo>
                    <a:pt x="1601" y="114"/>
                  </a:lnTo>
                  <a:lnTo>
                    <a:pt x="1610" y="101"/>
                  </a:lnTo>
                  <a:lnTo>
                    <a:pt x="1618" y="92"/>
                  </a:lnTo>
                  <a:lnTo>
                    <a:pt x="1627" y="79"/>
                  </a:lnTo>
                  <a:lnTo>
                    <a:pt x="1636" y="70"/>
                  </a:lnTo>
                  <a:lnTo>
                    <a:pt x="1645" y="57"/>
                  </a:lnTo>
                  <a:lnTo>
                    <a:pt x="1649" y="48"/>
                  </a:lnTo>
                  <a:lnTo>
                    <a:pt x="1658" y="35"/>
                  </a:lnTo>
                  <a:lnTo>
                    <a:pt x="1666" y="26"/>
                  </a:lnTo>
                  <a:lnTo>
                    <a:pt x="1671" y="13"/>
                  </a:lnTo>
                  <a:lnTo>
                    <a:pt x="1680" y="0"/>
                  </a:lnTo>
                  <a:lnTo>
                    <a:pt x="2012" y="197"/>
                  </a:lnTo>
                  <a:close/>
                </a:path>
              </a:pathLst>
            </a:custGeom>
            <a:solidFill>
              <a:srgbClr val="CC99FF"/>
            </a:solidFill>
            <a:ln w="6350">
              <a:solidFill>
                <a:srgbClr val="000000"/>
              </a:solidFill>
              <a:round/>
              <a:headEnd/>
              <a:tailEnd/>
            </a:ln>
          </p:spPr>
          <p:txBody>
            <a:bodyPr/>
            <a:lstStyle/>
            <a:p>
              <a:endParaRPr lang="en-AU"/>
            </a:p>
          </p:txBody>
        </p:sp>
        <p:sp>
          <p:nvSpPr>
            <p:cNvPr id="64523" name="Freeform 12"/>
            <p:cNvSpPr>
              <a:spLocks/>
            </p:cNvSpPr>
            <p:nvPr/>
          </p:nvSpPr>
          <p:spPr bwMode="auto">
            <a:xfrm>
              <a:off x="1858" y="821"/>
              <a:ext cx="1160" cy="1745"/>
            </a:xfrm>
            <a:custGeom>
              <a:avLst/>
              <a:gdLst>
                <a:gd name="T0" fmla="*/ 127 w 1160"/>
                <a:gd name="T1" fmla="*/ 1692 h 1745"/>
                <a:gd name="T2" fmla="*/ 92 w 1160"/>
                <a:gd name="T3" fmla="*/ 1618 h 1745"/>
                <a:gd name="T4" fmla="*/ 62 w 1160"/>
                <a:gd name="T5" fmla="*/ 1539 h 1745"/>
                <a:gd name="T6" fmla="*/ 40 w 1160"/>
                <a:gd name="T7" fmla="*/ 1465 h 1745"/>
                <a:gd name="T8" fmla="*/ 22 w 1160"/>
                <a:gd name="T9" fmla="*/ 1386 h 1745"/>
                <a:gd name="T10" fmla="*/ 9 w 1160"/>
                <a:gd name="T11" fmla="*/ 1303 h 1745"/>
                <a:gd name="T12" fmla="*/ 0 w 1160"/>
                <a:gd name="T13" fmla="*/ 1225 h 1745"/>
                <a:gd name="T14" fmla="*/ 0 w 1160"/>
                <a:gd name="T15" fmla="*/ 1142 h 1745"/>
                <a:gd name="T16" fmla="*/ 5 w 1160"/>
                <a:gd name="T17" fmla="*/ 1063 h 1745"/>
                <a:gd name="T18" fmla="*/ 14 w 1160"/>
                <a:gd name="T19" fmla="*/ 980 h 1745"/>
                <a:gd name="T20" fmla="*/ 31 w 1160"/>
                <a:gd name="T21" fmla="*/ 901 h 1745"/>
                <a:gd name="T22" fmla="*/ 49 w 1160"/>
                <a:gd name="T23" fmla="*/ 822 h 1745"/>
                <a:gd name="T24" fmla="*/ 75 w 1160"/>
                <a:gd name="T25" fmla="*/ 744 h 1745"/>
                <a:gd name="T26" fmla="*/ 110 w 1160"/>
                <a:gd name="T27" fmla="*/ 669 h 1745"/>
                <a:gd name="T28" fmla="*/ 145 w 1160"/>
                <a:gd name="T29" fmla="*/ 599 h 1745"/>
                <a:gd name="T30" fmla="*/ 189 w 1160"/>
                <a:gd name="T31" fmla="*/ 529 h 1745"/>
                <a:gd name="T32" fmla="*/ 232 w 1160"/>
                <a:gd name="T33" fmla="*/ 464 h 1745"/>
                <a:gd name="T34" fmla="*/ 285 w 1160"/>
                <a:gd name="T35" fmla="*/ 398 h 1745"/>
                <a:gd name="T36" fmla="*/ 342 w 1160"/>
                <a:gd name="T37" fmla="*/ 341 h 1745"/>
                <a:gd name="T38" fmla="*/ 399 w 1160"/>
                <a:gd name="T39" fmla="*/ 285 h 1745"/>
                <a:gd name="T40" fmla="*/ 460 w 1160"/>
                <a:gd name="T41" fmla="*/ 232 h 1745"/>
                <a:gd name="T42" fmla="*/ 530 w 1160"/>
                <a:gd name="T43" fmla="*/ 188 h 1745"/>
                <a:gd name="T44" fmla="*/ 600 w 1160"/>
                <a:gd name="T45" fmla="*/ 145 h 1745"/>
                <a:gd name="T46" fmla="*/ 670 w 1160"/>
                <a:gd name="T47" fmla="*/ 110 h 1745"/>
                <a:gd name="T48" fmla="*/ 744 w 1160"/>
                <a:gd name="T49" fmla="*/ 75 h 1745"/>
                <a:gd name="T50" fmla="*/ 823 w 1160"/>
                <a:gd name="T51" fmla="*/ 48 h 1745"/>
                <a:gd name="T52" fmla="*/ 902 w 1160"/>
                <a:gd name="T53" fmla="*/ 31 h 1745"/>
                <a:gd name="T54" fmla="*/ 980 w 1160"/>
                <a:gd name="T55" fmla="*/ 13 h 1745"/>
                <a:gd name="T56" fmla="*/ 1059 w 1160"/>
                <a:gd name="T57" fmla="*/ 5 h 1745"/>
                <a:gd name="T58" fmla="*/ 1142 w 1160"/>
                <a:gd name="T59" fmla="*/ 0 h 1745"/>
                <a:gd name="T60" fmla="*/ 1134 w 1160"/>
                <a:gd name="T61" fmla="*/ 389 h 1745"/>
                <a:gd name="T62" fmla="*/ 1081 w 1160"/>
                <a:gd name="T63" fmla="*/ 394 h 1745"/>
                <a:gd name="T64" fmla="*/ 1024 w 1160"/>
                <a:gd name="T65" fmla="*/ 398 h 1745"/>
                <a:gd name="T66" fmla="*/ 972 w 1160"/>
                <a:gd name="T67" fmla="*/ 411 h 1745"/>
                <a:gd name="T68" fmla="*/ 919 w 1160"/>
                <a:gd name="T69" fmla="*/ 424 h 1745"/>
                <a:gd name="T70" fmla="*/ 871 w 1160"/>
                <a:gd name="T71" fmla="*/ 446 h 1745"/>
                <a:gd name="T72" fmla="*/ 819 w 1160"/>
                <a:gd name="T73" fmla="*/ 468 h 1745"/>
                <a:gd name="T74" fmla="*/ 770 w 1160"/>
                <a:gd name="T75" fmla="*/ 490 h 1745"/>
                <a:gd name="T76" fmla="*/ 727 w 1160"/>
                <a:gd name="T77" fmla="*/ 521 h 1745"/>
                <a:gd name="T78" fmla="*/ 683 w 1160"/>
                <a:gd name="T79" fmla="*/ 551 h 1745"/>
                <a:gd name="T80" fmla="*/ 639 w 1160"/>
                <a:gd name="T81" fmla="*/ 586 h 1745"/>
                <a:gd name="T82" fmla="*/ 604 w 1160"/>
                <a:gd name="T83" fmla="*/ 626 h 1745"/>
                <a:gd name="T84" fmla="*/ 565 w 1160"/>
                <a:gd name="T85" fmla="*/ 665 h 1745"/>
                <a:gd name="T86" fmla="*/ 534 w 1160"/>
                <a:gd name="T87" fmla="*/ 709 h 1745"/>
                <a:gd name="T88" fmla="*/ 504 w 1160"/>
                <a:gd name="T89" fmla="*/ 752 h 1745"/>
                <a:gd name="T90" fmla="*/ 477 w 1160"/>
                <a:gd name="T91" fmla="*/ 800 h 1745"/>
                <a:gd name="T92" fmla="*/ 451 w 1160"/>
                <a:gd name="T93" fmla="*/ 849 h 1745"/>
                <a:gd name="T94" fmla="*/ 429 w 1160"/>
                <a:gd name="T95" fmla="*/ 897 h 1745"/>
                <a:gd name="T96" fmla="*/ 416 w 1160"/>
                <a:gd name="T97" fmla="*/ 949 h 1745"/>
                <a:gd name="T98" fmla="*/ 403 w 1160"/>
                <a:gd name="T99" fmla="*/ 1002 h 1745"/>
                <a:gd name="T100" fmla="*/ 390 w 1160"/>
                <a:gd name="T101" fmla="*/ 1054 h 1745"/>
                <a:gd name="T102" fmla="*/ 385 w 1160"/>
                <a:gd name="T103" fmla="*/ 1107 h 1745"/>
                <a:gd name="T104" fmla="*/ 385 w 1160"/>
                <a:gd name="T105" fmla="*/ 1163 h 1745"/>
                <a:gd name="T106" fmla="*/ 385 w 1160"/>
                <a:gd name="T107" fmla="*/ 1216 h 1745"/>
                <a:gd name="T108" fmla="*/ 390 w 1160"/>
                <a:gd name="T109" fmla="*/ 1268 h 1745"/>
                <a:gd name="T110" fmla="*/ 403 w 1160"/>
                <a:gd name="T111" fmla="*/ 1325 h 1745"/>
                <a:gd name="T112" fmla="*/ 416 w 1160"/>
                <a:gd name="T113" fmla="*/ 1378 h 1745"/>
                <a:gd name="T114" fmla="*/ 429 w 1160"/>
                <a:gd name="T115" fmla="*/ 1426 h 1745"/>
                <a:gd name="T116" fmla="*/ 451 w 1160"/>
                <a:gd name="T117" fmla="*/ 1478 h 1745"/>
                <a:gd name="T118" fmla="*/ 477 w 1160"/>
                <a:gd name="T119" fmla="*/ 1526 h 17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0"/>
                <a:gd name="T181" fmla="*/ 0 h 1745"/>
                <a:gd name="T182" fmla="*/ 1160 w 1160"/>
                <a:gd name="T183" fmla="*/ 1745 h 17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0" h="1745">
                  <a:moveTo>
                    <a:pt x="154" y="1745"/>
                  </a:moveTo>
                  <a:lnTo>
                    <a:pt x="145" y="1727"/>
                  </a:lnTo>
                  <a:lnTo>
                    <a:pt x="136" y="1710"/>
                  </a:lnTo>
                  <a:lnTo>
                    <a:pt x="127" y="1692"/>
                  </a:lnTo>
                  <a:lnTo>
                    <a:pt x="119" y="1671"/>
                  </a:lnTo>
                  <a:lnTo>
                    <a:pt x="110" y="1653"/>
                  </a:lnTo>
                  <a:lnTo>
                    <a:pt x="101" y="1636"/>
                  </a:lnTo>
                  <a:lnTo>
                    <a:pt x="92" y="1618"/>
                  </a:lnTo>
                  <a:lnTo>
                    <a:pt x="84" y="1596"/>
                  </a:lnTo>
                  <a:lnTo>
                    <a:pt x="75" y="1579"/>
                  </a:lnTo>
                  <a:lnTo>
                    <a:pt x="70" y="1561"/>
                  </a:lnTo>
                  <a:lnTo>
                    <a:pt x="62" y="1539"/>
                  </a:lnTo>
                  <a:lnTo>
                    <a:pt x="57" y="1522"/>
                  </a:lnTo>
                  <a:lnTo>
                    <a:pt x="49" y="1504"/>
                  </a:lnTo>
                  <a:lnTo>
                    <a:pt x="44" y="1483"/>
                  </a:lnTo>
                  <a:lnTo>
                    <a:pt x="40" y="1465"/>
                  </a:lnTo>
                  <a:lnTo>
                    <a:pt x="35" y="1443"/>
                  </a:lnTo>
                  <a:lnTo>
                    <a:pt x="31" y="1426"/>
                  </a:lnTo>
                  <a:lnTo>
                    <a:pt x="27" y="1404"/>
                  </a:lnTo>
                  <a:lnTo>
                    <a:pt x="22" y="1386"/>
                  </a:lnTo>
                  <a:lnTo>
                    <a:pt x="18" y="1364"/>
                  </a:lnTo>
                  <a:lnTo>
                    <a:pt x="14" y="1343"/>
                  </a:lnTo>
                  <a:lnTo>
                    <a:pt x="9" y="1325"/>
                  </a:lnTo>
                  <a:lnTo>
                    <a:pt x="9" y="1303"/>
                  </a:lnTo>
                  <a:lnTo>
                    <a:pt x="5" y="1286"/>
                  </a:lnTo>
                  <a:lnTo>
                    <a:pt x="5" y="1264"/>
                  </a:lnTo>
                  <a:lnTo>
                    <a:pt x="0" y="1242"/>
                  </a:lnTo>
                  <a:lnTo>
                    <a:pt x="0" y="1225"/>
                  </a:lnTo>
                  <a:lnTo>
                    <a:pt x="0" y="1203"/>
                  </a:lnTo>
                  <a:lnTo>
                    <a:pt x="0" y="1181"/>
                  </a:lnTo>
                  <a:lnTo>
                    <a:pt x="0" y="1163"/>
                  </a:lnTo>
                  <a:lnTo>
                    <a:pt x="0" y="1142"/>
                  </a:lnTo>
                  <a:lnTo>
                    <a:pt x="0" y="1120"/>
                  </a:lnTo>
                  <a:lnTo>
                    <a:pt x="0" y="1102"/>
                  </a:lnTo>
                  <a:lnTo>
                    <a:pt x="0" y="1080"/>
                  </a:lnTo>
                  <a:lnTo>
                    <a:pt x="5" y="1063"/>
                  </a:lnTo>
                  <a:lnTo>
                    <a:pt x="5" y="1041"/>
                  </a:lnTo>
                  <a:lnTo>
                    <a:pt x="9" y="1019"/>
                  </a:lnTo>
                  <a:lnTo>
                    <a:pt x="9" y="1002"/>
                  </a:lnTo>
                  <a:lnTo>
                    <a:pt x="14" y="980"/>
                  </a:lnTo>
                  <a:lnTo>
                    <a:pt x="18" y="962"/>
                  </a:lnTo>
                  <a:lnTo>
                    <a:pt x="22" y="940"/>
                  </a:lnTo>
                  <a:lnTo>
                    <a:pt x="27" y="919"/>
                  </a:lnTo>
                  <a:lnTo>
                    <a:pt x="31" y="901"/>
                  </a:lnTo>
                  <a:lnTo>
                    <a:pt x="35" y="879"/>
                  </a:lnTo>
                  <a:lnTo>
                    <a:pt x="40" y="862"/>
                  </a:lnTo>
                  <a:lnTo>
                    <a:pt x="44" y="840"/>
                  </a:lnTo>
                  <a:lnTo>
                    <a:pt x="49" y="822"/>
                  </a:lnTo>
                  <a:lnTo>
                    <a:pt x="57" y="805"/>
                  </a:lnTo>
                  <a:lnTo>
                    <a:pt x="62" y="783"/>
                  </a:lnTo>
                  <a:lnTo>
                    <a:pt x="70" y="766"/>
                  </a:lnTo>
                  <a:lnTo>
                    <a:pt x="75" y="744"/>
                  </a:lnTo>
                  <a:lnTo>
                    <a:pt x="84" y="726"/>
                  </a:lnTo>
                  <a:lnTo>
                    <a:pt x="92" y="709"/>
                  </a:lnTo>
                  <a:lnTo>
                    <a:pt x="101" y="691"/>
                  </a:lnTo>
                  <a:lnTo>
                    <a:pt x="110" y="669"/>
                  </a:lnTo>
                  <a:lnTo>
                    <a:pt x="119" y="652"/>
                  </a:lnTo>
                  <a:lnTo>
                    <a:pt x="127" y="634"/>
                  </a:lnTo>
                  <a:lnTo>
                    <a:pt x="136" y="617"/>
                  </a:lnTo>
                  <a:lnTo>
                    <a:pt x="145" y="599"/>
                  </a:lnTo>
                  <a:lnTo>
                    <a:pt x="154" y="582"/>
                  </a:lnTo>
                  <a:lnTo>
                    <a:pt x="167" y="564"/>
                  </a:lnTo>
                  <a:lnTo>
                    <a:pt x="175" y="547"/>
                  </a:lnTo>
                  <a:lnTo>
                    <a:pt x="189" y="529"/>
                  </a:lnTo>
                  <a:lnTo>
                    <a:pt x="197" y="512"/>
                  </a:lnTo>
                  <a:lnTo>
                    <a:pt x="210" y="494"/>
                  </a:lnTo>
                  <a:lnTo>
                    <a:pt x="219" y="477"/>
                  </a:lnTo>
                  <a:lnTo>
                    <a:pt x="232" y="464"/>
                  </a:lnTo>
                  <a:lnTo>
                    <a:pt x="245" y="446"/>
                  </a:lnTo>
                  <a:lnTo>
                    <a:pt x="259" y="429"/>
                  </a:lnTo>
                  <a:lnTo>
                    <a:pt x="272" y="416"/>
                  </a:lnTo>
                  <a:lnTo>
                    <a:pt x="285" y="398"/>
                  </a:lnTo>
                  <a:lnTo>
                    <a:pt x="298" y="385"/>
                  </a:lnTo>
                  <a:lnTo>
                    <a:pt x="311" y="368"/>
                  </a:lnTo>
                  <a:lnTo>
                    <a:pt x="324" y="355"/>
                  </a:lnTo>
                  <a:lnTo>
                    <a:pt x="342" y="341"/>
                  </a:lnTo>
                  <a:lnTo>
                    <a:pt x="355" y="324"/>
                  </a:lnTo>
                  <a:lnTo>
                    <a:pt x="368" y="311"/>
                  </a:lnTo>
                  <a:lnTo>
                    <a:pt x="385" y="298"/>
                  </a:lnTo>
                  <a:lnTo>
                    <a:pt x="399" y="285"/>
                  </a:lnTo>
                  <a:lnTo>
                    <a:pt x="416" y="271"/>
                  </a:lnTo>
                  <a:lnTo>
                    <a:pt x="429" y="258"/>
                  </a:lnTo>
                  <a:lnTo>
                    <a:pt x="447" y="245"/>
                  </a:lnTo>
                  <a:lnTo>
                    <a:pt x="460" y="232"/>
                  </a:lnTo>
                  <a:lnTo>
                    <a:pt x="477" y="223"/>
                  </a:lnTo>
                  <a:lnTo>
                    <a:pt x="495" y="210"/>
                  </a:lnTo>
                  <a:lnTo>
                    <a:pt x="512" y="197"/>
                  </a:lnTo>
                  <a:lnTo>
                    <a:pt x="530" y="188"/>
                  </a:lnTo>
                  <a:lnTo>
                    <a:pt x="547" y="175"/>
                  </a:lnTo>
                  <a:lnTo>
                    <a:pt x="565" y="167"/>
                  </a:lnTo>
                  <a:lnTo>
                    <a:pt x="578" y="153"/>
                  </a:lnTo>
                  <a:lnTo>
                    <a:pt x="600" y="145"/>
                  </a:lnTo>
                  <a:lnTo>
                    <a:pt x="617" y="136"/>
                  </a:lnTo>
                  <a:lnTo>
                    <a:pt x="635" y="127"/>
                  </a:lnTo>
                  <a:lnTo>
                    <a:pt x="652" y="118"/>
                  </a:lnTo>
                  <a:lnTo>
                    <a:pt x="670" y="110"/>
                  </a:lnTo>
                  <a:lnTo>
                    <a:pt x="687" y="101"/>
                  </a:lnTo>
                  <a:lnTo>
                    <a:pt x="709" y="92"/>
                  </a:lnTo>
                  <a:lnTo>
                    <a:pt x="727" y="83"/>
                  </a:lnTo>
                  <a:lnTo>
                    <a:pt x="744" y="75"/>
                  </a:lnTo>
                  <a:lnTo>
                    <a:pt x="762" y="70"/>
                  </a:lnTo>
                  <a:lnTo>
                    <a:pt x="784" y="62"/>
                  </a:lnTo>
                  <a:lnTo>
                    <a:pt x="801" y="57"/>
                  </a:lnTo>
                  <a:lnTo>
                    <a:pt x="823" y="48"/>
                  </a:lnTo>
                  <a:lnTo>
                    <a:pt x="840" y="44"/>
                  </a:lnTo>
                  <a:lnTo>
                    <a:pt x="862" y="40"/>
                  </a:lnTo>
                  <a:lnTo>
                    <a:pt x="880" y="35"/>
                  </a:lnTo>
                  <a:lnTo>
                    <a:pt x="902" y="31"/>
                  </a:lnTo>
                  <a:lnTo>
                    <a:pt x="919" y="27"/>
                  </a:lnTo>
                  <a:lnTo>
                    <a:pt x="941" y="22"/>
                  </a:lnTo>
                  <a:lnTo>
                    <a:pt x="959" y="18"/>
                  </a:lnTo>
                  <a:lnTo>
                    <a:pt x="980" y="13"/>
                  </a:lnTo>
                  <a:lnTo>
                    <a:pt x="998" y="9"/>
                  </a:lnTo>
                  <a:lnTo>
                    <a:pt x="1020" y="9"/>
                  </a:lnTo>
                  <a:lnTo>
                    <a:pt x="1037" y="5"/>
                  </a:lnTo>
                  <a:lnTo>
                    <a:pt x="1059" y="5"/>
                  </a:lnTo>
                  <a:lnTo>
                    <a:pt x="1081" y="0"/>
                  </a:lnTo>
                  <a:lnTo>
                    <a:pt x="1099" y="0"/>
                  </a:lnTo>
                  <a:lnTo>
                    <a:pt x="1120" y="0"/>
                  </a:lnTo>
                  <a:lnTo>
                    <a:pt x="1142" y="0"/>
                  </a:lnTo>
                  <a:lnTo>
                    <a:pt x="1160" y="0"/>
                  </a:lnTo>
                  <a:lnTo>
                    <a:pt x="1160" y="389"/>
                  </a:lnTo>
                  <a:lnTo>
                    <a:pt x="1147" y="389"/>
                  </a:lnTo>
                  <a:lnTo>
                    <a:pt x="1134" y="389"/>
                  </a:lnTo>
                  <a:lnTo>
                    <a:pt x="1120" y="389"/>
                  </a:lnTo>
                  <a:lnTo>
                    <a:pt x="1107" y="389"/>
                  </a:lnTo>
                  <a:lnTo>
                    <a:pt x="1094" y="389"/>
                  </a:lnTo>
                  <a:lnTo>
                    <a:pt x="1081" y="394"/>
                  </a:lnTo>
                  <a:lnTo>
                    <a:pt x="1068" y="394"/>
                  </a:lnTo>
                  <a:lnTo>
                    <a:pt x="1055" y="394"/>
                  </a:lnTo>
                  <a:lnTo>
                    <a:pt x="1037" y="398"/>
                  </a:lnTo>
                  <a:lnTo>
                    <a:pt x="1024" y="398"/>
                  </a:lnTo>
                  <a:lnTo>
                    <a:pt x="1011" y="403"/>
                  </a:lnTo>
                  <a:lnTo>
                    <a:pt x="998" y="407"/>
                  </a:lnTo>
                  <a:lnTo>
                    <a:pt x="985" y="407"/>
                  </a:lnTo>
                  <a:lnTo>
                    <a:pt x="972" y="411"/>
                  </a:lnTo>
                  <a:lnTo>
                    <a:pt x="959" y="416"/>
                  </a:lnTo>
                  <a:lnTo>
                    <a:pt x="945" y="420"/>
                  </a:lnTo>
                  <a:lnTo>
                    <a:pt x="932" y="420"/>
                  </a:lnTo>
                  <a:lnTo>
                    <a:pt x="919" y="424"/>
                  </a:lnTo>
                  <a:lnTo>
                    <a:pt x="906" y="429"/>
                  </a:lnTo>
                  <a:lnTo>
                    <a:pt x="897" y="433"/>
                  </a:lnTo>
                  <a:lnTo>
                    <a:pt x="884" y="442"/>
                  </a:lnTo>
                  <a:lnTo>
                    <a:pt x="871" y="446"/>
                  </a:lnTo>
                  <a:lnTo>
                    <a:pt x="858" y="451"/>
                  </a:lnTo>
                  <a:lnTo>
                    <a:pt x="845" y="455"/>
                  </a:lnTo>
                  <a:lnTo>
                    <a:pt x="832" y="459"/>
                  </a:lnTo>
                  <a:lnTo>
                    <a:pt x="819" y="468"/>
                  </a:lnTo>
                  <a:lnTo>
                    <a:pt x="810" y="473"/>
                  </a:lnTo>
                  <a:lnTo>
                    <a:pt x="797" y="477"/>
                  </a:lnTo>
                  <a:lnTo>
                    <a:pt x="784" y="486"/>
                  </a:lnTo>
                  <a:lnTo>
                    <a:pt x="770" y="490"/>
                  </a:lnTo>
                  <a:lnTo>
                    <a:pt x="762" y="499"/>
                  </a:lnTo>
                  <a:lnTo>
                    <a:pt x="749" y="508"/>
                  </a:lnTo>
                  <a:lnTo>
                    <a:pt x="740" y="512"/>
                  </a:lnTo>
                  <a:lnTo>
                    <a:pt x="727" y="521"/>
                  </a:lnTo>
                  <a:lnTo>
                    <a:pt x="714" y="529"/>
                  </a:lnTo>
                  <a:lnTo>
                    <a:pt x="705" y="538"/>
                  </a:lnTo>
                  <a:lnTo>
                    <a:pt x="692" y="543"/>
                  </a:lnTo>
                  <a:lnTo>
                    <a:pt x="683" y="551"/>
                  </a:lnTo>
                  <a:lnTo>
                    <a:pt x="674" y="560"/>
                  </a:lnTo>
                  <a:lnTo>
                    <a:pt x="661" y="569"/>
                  </a:lnTo>
                  <a:lnTo>
                    <a:pt x="652" y="577"/>
                  </a:lnTo>
                  <a:lnTo>
                    <a:pt x="639" y="586"/>
                  </a:lnTo>
                  <a:lnTo>
                    <a:pt x="630" y="595"/>
                  </a:lnTo>
                  <a:lnTo>
                    <a:pt x="622" y="604"/>
                  </a:lnTo>
                  <a:lnTo>
                    <a:pt x="613" y="617"/>
                  </a:lnTo>
                  <a:lnTo>
                    <a:pt x="604" y="626"/>
                  </a:lnTo>
                  <a:lnTo>
                    <a:pt x="591" y="634"/>
                  </a:lnTo>
                  <a:lnTo>
                    <a:pt x="582" y="643"/>
                  </a:lnTo>
                  <a:lnTo>
                    <a:pt x="574" y="656"/>
                  </a:lnTo>
                  <a:lnTo>
                    <a:pt x="565" y="665"/>
                  </a:lnTo>
                  <a:lnTo>
                    <a:pt x="556" y="674"/>
                  </a:lnTo>
                  <a:lnTo>
                    <a:pt x="547" y="687"/>
                  </a:lnTo>
                  <a:lnTo>
                    <a:pt x="539" y="696"/>
                  </a:lnTo>
                  <a:lnTo>
                    <a:pt x="534" y="709"/>
                  </a:lnTo>
                  <a:lnTo>
                    <a:pt x="525" y="717"/>
                  </a:lnTo>
                  <a:lnTo>
                    <a:pt x="517" y="731"/>
                  </a:lnTo>
                  <a:lnTo>
                    <a:pt x="508" y="739"/>
                  </a:lnTo>
                  <a:lnTo>
                    <a:pt x="504" y="752"/>
                  </a:lnTo>
                  <a:lnTo>
                    <a:pt x="495" y="766"/>
                  </a:lnTo>
                  <a:lnTo>
                    <a:pt x="490" y="774"/>
                  </a:lnTo>
                  <a:lnTo>
                    <a:pt x="482" y="787"/>
                  </a:lnTo>
                  <a:lnTo>
                    <a:pt x="477" y="800"/>
                  </a:lnTo>
                  <a:lnTo>
                    <a:pt x="469" y="809"/>
                  </a:lnTo>
                  <a:lnTo>
                    <a:pt x="464" y="822"/>
                  </a:lnTo>
                  <a:lnTo>
                    <a:pt x="455" y="835"/>
                  </a:lnTo>
                  <a:lnTo>
                    <a:pt x="451" y="849"/>
                  </a:lnTo>
                  <a:lnTo>
                    <a:pt x="447" y="862"/>
                  </a:lnTo>
                  <a:lnTo>
                    <a:pt x="442" y="870"/>
                  </a:lnTo>
                  <a:lnTo>
                    <a:pt x="438" y="884"/>
                  </a:lnTo>
                  <a:lnTo>
                    <a:pt x="429" y="897"/>
                  </a:lnTo>
                  <a:lnTo>
                    <a:pt x="425" y="910"/>
                  </a:lnTo>
                  <a:lnTo>
                    <a:pt x="420" y="923"/>
                  </a:lnTo>
                  <a:lnTo>
                    <a:pt x="420" y="936"/>
                  </a:lnTo>
                  <a:lnTo>
                    <a:pt x="416" y="949"/>
                  </a:lnTo>
                  <a:lnTo>
                    <a:pt x="412" y="962"/>
                  </a:lnTo>
                  <a:lnTo>
                    <a:pt x="407" y="975"/>
                  </a:lnTo>
                  <a:lnTo>
                    <a:pt x="403" y="988"/>
                  </a:lnTo>
                  <a:lnTo>
                    <a:pt x="403" y="1002"/>
                  </a:lnTo>
                  <a:lnTo>
                    <a:pt x="399" y="1015"/>
                  </a:lnTo>
                  <a:lnTo>
                    <a:pt x="394" y="1028"/>
                  </a:lnTo>
                  <a:lnTo>
                    <a:pt x="394" y="1041"/>
                  </a:lnTo>
                  <a:lnTo>
                    <a:pt x="390" y="1054"/>
                  </a:lnTo>
                  <a:lnTo>
                    <a:pt x="390" y="1067"/>
                  </a:lnTo>
                  <a:lnTo>
                    <a:pt x="390" y="1080"/>
                  </a:lnTo>
                  <a:lnTo>
                    <a:pt x="385" y="1093"/>
                  </a:lnTo>
                  <a:lnTo>
                    <a:pt x="385" y="1107"/>
                  </a:lnTo>
                  <a:lnTo>
                    <a:pt x="385" y="1120"/>
                  </a:lnTo>
                  <a:lnTo>
                    <a:pt x="385" y="1137"/>
                  </a:lnTo>
                  <a:lnTo>
                    <a:pt x="385" y="1150"/>
                  </a:lnTo>
                  <a:lnTo>
                    <a:pt x="385" y="1163"/>
                  </a:lnTo>
                  <a:lnTo>
                    <a:pt x="385" y="1176"/>
                  </a:lnTo>
                  <a:lnTo>
                    <a:pt x="385" y="1190"/>
                  </a:lnTo>
                  <a:lnTo>
                    <a:pt x="385" y="1203"/>
                  </a:lnTo>
                  <a:lnTo>
                    <a:pt x="385" y="1216"/>
                  </a:lnTo>
                  <a:lnTo>
                    <a:pt x="385" y="1229"/>
                  </a:lnTo>
                  <a:lnTo>
                    <a:pt x="390" y="1242"/>
                  </a:lnTo>
                  <a:lnTo>
                    <a:pt x="390" y="1255"/>
                  </a:lnTo>
                  <a:lnTo>
                    <a:pt x="390" y="1268"/>
                  </a:lnTo>
                  <a:lnTo>
                    <a:pt x="394" y="1281"/>
                  </a:lnTo>
                  <a:lnTo>
                    <a:pt x="394" y="1295"/>
                  </a:lnTo>
                  <a:lnTo>
                    <a:pt x="399" y="1312"/>
                  </a:lnTo>
                  <a:lnTo>
                    <a:pt x="403" y="1325"/>
                  </a:lnTo>
                  <a:lnTo>
                    <a:pt x="403" y="1338"/>
                  </a:lnTo>
                  <a:lnTo>
                    <a:pt x="407" y="1351"/>
                  </a:lnTo>
                  <a:lnTo>
                    <a:pt x="412" y="1364"/>
                  </a:lnTo>
                  <a:lnTo>
                    <a:pt x="416" y="1378"/>
                  </a:lnTo>
                  <a:lnTo>
                    <a:pt x="420" y="1386"/>
                  </a:lnTo>
                  <a:lnTo>
                    <a:pt x="420" y="1399"/>
                  </a:lnTo>
                  <a:lnTo>
                    <a:pt x="425" y="1413"/>
                  </a:lnTo>
                  <a:lnTo>
                    <a:pt x="429" y="1426"/>
                  </a:lnTo>
                  <a:lnTo>
                    <a:pt x="438" y="1439"/>
                  </a:lnTo>
                  <a:lnTo>
                    <a:pt x="442" y="1452"/>
                  </a:lnTo>
                  <a:lnTo>
                    <a:pt x="447" y="1465"/>
                  </a:lnTo>
                  <a:lnTo>
                    <a:pt x="451" y="1478"/>
                  </a:lnTo>
                  <a:lnTo>
                    <a:pt x="455" y="1491"/>
                  </a:lnTo>
                  <a:lnTo>
                    <a:pt x="464" y="1500"/>
                  </a:lnTo>
                  <a:lnTo>
                    <a:pt x="469" y="1513"/>
                  </a:lnTo>
                  <a:lnTo>
                    <a:pt x="477" y="1526"/>
                  </a:lnTo>
                  <a:lnTo>
                    <a:pt x="482" y="1539"/>
                  </a:lnTo>
                  <a:lnTo>
                    <a:pt x="490" y="1548"/>
                  </a:lnTo>
                  <a:lnTo>
                    <a:pt x="154" y="1745"/>
                  </a:lnTo>
                  <a:close/>
                </a:path>
              </a:pathLst>
            </a:custGeom>
            <a:solidFill>
              <a:srgbClr val="FF0000"/>
            </a:solidFill>
            <a:ln w="6350">
              <a:solidFill>
                <a:srgbClr val="000000"/>
              </a:solidFill>
              <a:round/>
              <a:headEnd/>
              <a:tailEnd/>
            </a:ln>
          </p:spPr>
          <p:txBody>
            <a:bodyPr/>
            <a:lstStyle/>
            <a:p>
              <a:endParaRPr lang="en-AU"/>
            </a:p>
          </p:txBody>
        </p:sp>
        <p:sp>
          <p:nvSpPr>
            <p:cNvPr id="64524" name="Freeform 13"/>
            <p:cNvSpPr>
              <a:spLocks/>
            </p:cNvSpPr>
            <p:nvPr/>
          </p:nvSpPr>
          <p:spPr bwMode="auto">
            <a:xfrm>
              <a:off x="1469" y="432"/>
              <a:ext cx="3102" cy="3105"/>
            </a:xfrm>
            <a:custGeom>
              <a:avLst/>
              <a:gdLst>
                <a:gd name="T0" fmla="*/ 1820 w 3102"/>
                <a:gd name="T1" fmla="*/ 22 h 3105"/>
                <a:gd name="T2" fmla="*/ 2131 w 3102"/>
                <a:gd name="T3" fmla="*/ 114 h 3105"/>
                <a:gd name="T4" fmla="*/ 2393 w 3102"/>
                <a:gd name="T5" fmla="*/ 249 h 3105"/>
                <a:gd name="T6" fmla="*/ 2647 w 3102"/>
                <a:gd name="T7" fmla="*/ 455 h 3105"/>
                <a:gd name="T8" fmla="*/ 2835 w 3102"/>
                <a:gd name="T9" fmla="*/ 682 h 3105"/>
                <a:gd name="T10" fmla="*/ 2988 w 3102"/>
                <a:gd name="T11" fmla="*/ 971 h 3105"/>
                <a:gd name="T12" fmla="*/ 3071 w 3102"/>
                <a:gd name="T13" fmla="*/ 1255 h 3105"/>
                <a:gd name="T14" fmla="*/ 3102 w 3102"/>
                <a:gd name="T15" fmla="*/ 1579 h 3105"/>
                <a:gd name="T16" fmla="*/ 3067 w 3102"/>
                <a:gd name="T17" fmla="*/ 1876 h 3105"/>
                <a:gd name="T18" fmla="*/ 2966 w 3102"/>
                <a:gd name="T19" fmla="*/ 2182 h 3105"/>
                <a:gd name="T20" fmla="*/ 2822 w 3102"/>
                <a:gd name="T21" fmla="*/ 2440 h 3105"/>
                <a:gd name="T22" fmla="*/ 2608 w 3102"/>
                <a:gd name="T23" fmla="*/ 2685 h 3105"/>
                <a:gd name="T24" fmla="*/ 2371 w 3102"/>
                <a:gd name="T25" fmla="*/ 2868 h 3105"/>
                <a:gd name="T26" fmla="*/ 2078 w 3102"/>
                <a:gd name="T27" fmla="*/ 3008 h 3105"/>
                <a:gd name="T28" fmla="*/ 1794 w 3102"/>
                <a:gd name="T29" fmla="*/ 3083 h 3105"/>
                <a:gd name="T30" fmla="*/ 1470 w 3102"/>
                <a:gd name="T31" fmla="*/ 3100 h 3105"/>
                <a:gd name="T32" fmla="*/ 1173 w 3102"/>
                <a:gd name="T33" fmla="*/ 3056 h 3105"/>
                <a:gd name="T34" fmla="*/ 871 w 3102"/>
                <a:gd name="T35" fmla="*/ 2947 h 3105"/>
                <a:gd name="T36" fmla="*/ 617 w 3102"/>
                <a:gd name="T37" fmla="*/ 2790 h 3105"/>
                <a:gd name="T38" fmla="*/ 381 w 3102"/>
                <a:gd name="T39" fmla="*/ 2571 h 3105"/>
                <a:gd name="T40" fmla="*/ 206 w 3102"/>
                <a:gd name="T41" fmla="*/ 2326 h 3105"/>
                <a:gd name="T42" fmla="*/ 74 w 3102"/>
                <a:gd name="T43" fmla="*/ 2029 h 3105"/>
                <a:gd name="T44" fmla="*/ 9 w 3102"/>
                <a:gd name="T45" fmla="*/ 1714 h 3105"/>
                <a:gd name="T46" fmla="*/ 4 w 3102"/>
                <a:gd name="T47" fmla="*/ 1417 h 3105"/>
                <a:gd name="T48" fmla="*/ 66 w 3102"/>
                <a:gd name="T49" fmla="*/ 1098 h 3105"/>
                <a:gd name="T50" fmla="*/ 179 w 3102"/>
                <a:gd name="T51" fmla="*/ 822 h 3105"/>
                <a:gd name="T52" fmla="*/ 363 w 3102"/>
                <a:gd name="T53" fmla="*/ 556 h 3105"/>
                <a:gd name="T54" fmla="*/ 573 w 3102"/>
                <a:gd name="T55" fmla="*/ 346 h 3105"/>
                <a:gd name="T56" fmla="*/ 844 w 3102"/>
                <a:gd name="T57" fmla="*/ 166 h 3105"/>
                <a:gd name="T58" fmla="*/ 1124 w 3102"/>
                <a:gd name="T59" fmla="*/ 57 h 3105"/>
                <a:gd name="T60" fmla="*/ 1444 w 3102"/>
                <a:gd name="T61" fmla="*/ 5 h 3105"/>
                <a:gd name="T62" fmla="*/ 1426 w 3102"/>
                <a:gd name="T63" fmla="*/ 394 h 3105"/>
                <a:gd name="T64" fmla="*/ 1212 w 3102"/>
                <a:gd name="T65" fmla="*/ 437 h 3105"/>
                <a:gd name="T66" fmla="*/ 989 w 3102"/>
                <a:gd name="T67" fmla="*/ 534 h 3105"/>
                <a:gd name="T68" fmla="*/ 805 w 3102"/>
                <a:gd name="T69" fmla="*/ 660 h 3105"/>
                <a:gd name="T70" fmla="*/ 634 w 3102"/>
                <a:gd name="T71" fmla="*/ 835 h 3105"/>
                <a:gd name="T72" fmla="*/ 516 w 3102"/>
                <a:gd name="T73" fmla="*/ 1023 h 3105"/>
                <a:gd name="T74" fmla="*/ 429 w 3102"/>
                <a:gd name="T75" fmla="*/ 1251 h 3105"/>
                <a:gd name="T76" fmla="*/ 389 w 3102"/>
                <a:gd name="T77" fmla="*/ 1469 h 3105"/>
                <a:gd name="T78" fmla="*/ 398 w 3102"/>
                <a:gd name="T79" fmla="*/ 1714 h 3105"/>
                <a:gd name="T80" fmla="*/ 451 w 3102"/>
                <a:gd name="T81" fmla="*/ 1928 h 3105"/>
                <a:gd name="T82" fmla="*/ 556 w 3102"/>
                <a:gd name="T83" fmla="*/ 2151 h 3105"/>
                <a:gd name="T84" fmla="*/ 687 w 3102"/>
                <a:gd name="T85" fmla="*/ 2331 h 3105"/>
                <a:gd name="T86" fmla="*/ 866 w 3102"/>
                <a:gd name="T87" fmla="*/ 2492 h 3105"/>
                <a:gd name="T88" fmla="*/ 1076 w 3102"/>
                <a:gd name="T89" fmla="*/ 2615 h 3105"/>
                <a:gd name="T90" fmla="*/ 1291 w 3102"/>
                <a:gd name="T91" fmla="*/ 2685 h 3105"/>
                <a:gd name="T92" fmla="*/ 1531 w 3102"/>
                <a:gd name="T93" fmla="*/ 2715 h 3105"/>
                <a:gd name="T94" fmla="*/ 1750 w 3102"/>
                <a:gd name="T95" fmla="*/ 2698 h 3105"/>
                <a:gd name="T96" fmla="*/ 1986 w 3102"/>
                <a:gd name="T97" fmla="*/ 2628 h 3105"/>
                <a:gd name="T98" fmla="*/ 2183 w 3102"/>
                <a:gd name="T99" fmla="*/ 2527 h 3105"/>
                <a:gd name="T100" fmla="*/ 2371 w 3102"/>
                <a:gd name="T101" fmla="*/ 2374 h 3105"/>
                <a:gd name="T102" fmla="*/ 2511 w 3102"/>
                <a:gd name="T103" fmla="*/ 2199 h 3105"/>
                <a:gd name="T104" fmla="*/ 2625 w 3102"/>
                <a:gd name="T105" fmla="*/ 1985 h 3105"/>
                <a:gd name="T106" fmla="*/ 2691 w 3102"/>
                <a:gd name="T107" fmla="*/ 1775 h 3105"/>
                <a:gd name="T108" fmla="*/ 2713 w 3102"/>
                <a:gd name="T109" fmla="*/ 1531 h 3105"/>
                <a:gd name="T110" fmla="*/ 2686 w 3102"/>
                <a:gd name="T111" fmla="*/ 1308 h 3105"/>
                <a:gd name="T112" fmla="*/ 2612 w 3102"/>
                <a:gd name="T113" fmla="*/ 1080 h 3105"/>
                <a:gd name="T114" fmla="*/ 2503 w 3102"/>
                <a:gd name="T115" fmla="*/ 883 h 3105"/>
                <a:gd name="T116" fmla="*/ 2341 w 3102"/>
                <a:gd name="T117" fmla="*/ 700 h 3105"/>
                <a:gd name="T118" fmla="*/ 2166 w 3102"/>
                <a:gd name="T119" fmla="*/ 564 h 3105"/>
                <a:gd name="T120" fmla="*/ 1947 w 3102"/>
                <a:gd name="T121" fmla="*/ 459 h 3105"/>
                <a:gd name="T122" fmla="*/ 1733 w 3102"/>
                <a:gd name="T123" fmla="*/ 402 h 31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02"/>
                <a:gd name="T187" fmla="*/ 0 h 3105"/>
                <a:gd name="T188" fmla="*/ 3102 w 3102"/>
                <a:gd name="T189" fmla="*/ 3105 h 31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02" h="3105">
                  <a:moveTo>
                    <a:pt x="1549" y="0"/>
                  </a:moveTo>
                  <a:lnTo>
                    <a:pt x="1575" y="0"/>
                  </a:lnTo>
                  <a:lnTo>
                    <a:pt x="1632" y="0"/>
                  </a:lnTo>
                  <a:lnTo>
                    <a:pt x="1658" y="5"/>
                  </a:lnTo>
                  <a:lnTo>
                    <a:pt x="1711" y="9"/>
                  </a:lnTo>
                  <a:lnTo>
                    <a:pt x="1737" y="9"/>
                  </a:lnTo>
                  <a:lnTo>
                    <a:pt x="1794" y="18"/>
                  </a:lnTo>
                  <a:lnTo>
                    <a:pt x="1820" y="22"/>
                  </a:lnTo>
                  <a:lnTo>
                    <a:pt x="1873" y="35"/>
                  </a:lnTo>
                  <a:lnTo>
                    <a:pt x="1899" y="40"/>
                  </a:lnTo>
                  <a:lnTo>
                    <a:pt x="1925" y="44"/>
                  </a:lnTo>
                  <a:lnTo>
                    <a:pt x="1978" y="57"/>
                  </a:lnTo>
                  <a:lnTo>
                    <a:pt x="2004" y="66"/>
                  </a:lnTo>
                  <a:lnTo>
                    <a:pt x="2056" y="83"/>
                  </a:lnTo>
                  <a:lnTo>
                    <a:pt x="2078" y="92"/>
                  </a:lnTo>
                  <a:lnTo>
                    <a:pt x="2131" y="114"/>
                  </a:lnTo>
                  <a:lnTo>
                    <a:pt x="2157" y="123"/>
                  </a:lnTo>
                  <a:lnTo>
                    <a:pt x="2179" y="131"/>
                  </a:lnTo>
                  <a:lnTo>
                    <a:pt x="2231" y="158"/>
                  </a:lnTo>
                  <a:lnTo>
                    <a:pt x="2253" y="166"/>
                  </a:lnTo>
                  <a:lnTo>
                    <a:pt x="2301" y="193"/>
                  </a:lnTo>
                  <a:lnTo>
                    <a:pt x="2328" y="206"/>
                  </a:lnTo>
                  <a:lnTo>
                    <a:pt x="2371" y="236"/>
                  </a:lnTo>
                  <a:lnTo>
                    <a:pt x="2393" y="249"/>
                  </a:lnTo>
                  <a:lnTo>
                    <a:pt x="2441" y="280"/>
                  </a:lnTo>
                  <a:lnTo>
                    <a:pt x="2463" y="298"/>
                  </a:lnTo>
                  <a:lnTo>
                    <a:pt x="2485" y="311"/>
                  </a:lnTo>
                  <a:lnTo>
                    <a:pt x="2524" y="346"/>
                  </a:lnTo>
                  <a:lnTo>
                    <a:pt x="2546" y="363"/>
                  </a:lnTo>
                  <a:lnTo>
                    <a:pt x="2586" y="398"/>
                  </a:lnTo>
                  <a:lnTo>
                    <a:pt x="2608" y="416"/>
                  </a:lnTo>
                  <a:lnTo>
                    <a:pt x="2647" y="455"/>
                  </a:lnTo>
                  <a:lnTo>
                    <a:pt x="2664" y="472"/>
                  </a:lnTo>
                  <a:lnTo>
                    <a:pt x="2704" y="512"/>
                  </a:lnTo>
                  <a:lnTo>
                    <a:pt x="2721" y="534"/>
                  </a:lnTo>
                  <a:lnTo>
                    <a:pt x="2739" y="556"/>
                  </a:lnTo>
                  <a:lnTo>
                    <a:pt x="2774" y="595"/>
                  </a:lnTo>
                  <a:lnTo>
                    <a:pt x="2787" y="617"/>
                  </a:lnTo>
                  <a:lnTo>
                    <a:pt x="2822" y="660"/>
                  </a:lnTo>
                  <a:lnTo>
                    <a:pt x="2835" y="682"/>
                  </a:lnTo>
                  <a:lnTo>
                    <a:pt x="2866" y="730"/>
                  </a:lnTo>
                  <a:lnTo>
                    <a:pt x="2879" y="752"/>
                  </a:lnTo>
                  <a:lnTo>
                    <a:pt x="2892" y="774"/>
                  </a:lnTo>
                  <a:lnTo>
                    <a:pt x="2918" y="822"/>
                  </a:lnTo>
                  <a:lnTo>
                    <a:pt x="2931" y="848"/>
                  </a:lnTo>
                  <a:lnTo>
                    <a:pt x="2958" y="897"/>
                  </a:lnTo>
                  <a:lnTo>
                    <a:pt x="2966" y="918"/>
                  </a:lnTo>
                  <a:lnTo>
                    <a:pt x="2988" y="971"/>
                  </a:lnTo>
                  <a:lnTo>
                    <a:pt x="2997" y="997"/>
                  </a:lnTo>
                  <a:lnTo>
                    <a:pt x="3014" y="1045"/>
                  </a:lnTo>
                  <a:lnTo>
                    <a:pt x="3023" y="1071"/>
                  </a:lnTo>
                  <a:lnTo>
                    <a:pt x="3032" y="1098"/>
                  </a:lnTo>
                  <a:lnTo>
                    <a:pt x="3049" y="1150"/>
                  </a:lnTo>
                  <a:lnTo>
                    <a:pt x="3054" y="1176"/>
                  </a:lnTo>
                  <a:lnTo>
                    <a:pt x="3067" y="1229"/>
                  </a:lnTo>
                  <a:lnTo>
                    <a:pt x="3071" y="1255"/>
                  </a:lnTo>
                  <a:lnTo>
                    <a:pt x="3080" y="1308"/>
                  </a:lnTo>
                  <a:lnTo>
                    <a:pt x="3084" y="1334"/>
                  </a:lnTo>
                  <a:lnTo>
                    <a:pt x="3093" y="1391"/>
                  </a:lnTo>
                  <a:lnTo>
                    <a:pt x="3093" y="1417"/>
                  </a:lnTo>
                  <a:lnTo>
                    <a:pt x="3098" y="1443"/>
                  </a:lnTo>
                  <a:lnTo>
                    <a:pt x="3102" y="1496"/>
                  </a:lnTo>
                  <a:lnTo>
                    <a:pt x="3102" y="1526"/>
                  </a:lnTo>
                  <a:lnTo>
                    <a:pt x="3102" y="1579"/>
                  </a:lnTo>
                  <a:lnTo>
                    <a:pt x="3102" y="1605"/>
                  </a:lnTo>
                  <a:lnTo>
                    <a:pt x="3098" y="1662"/>
                  </a:lnTo>
                  <a:lnTo>
                    <a:pt x="3093" y="1688"/>
                  </a:lnTo>
                  <a:lnTo>
                    <a:pt x="3093" y="1714"/>
                  </a:lnTo>
                  <a:lnTo>
                    <a:pt x="3084" y="1767"/>
                  </a:lnTo>
                  <a:lnTo>
                    <a:pt x="3080" y="1793"/>
                  </a:lnTo>
                  <a:lnTo>
                    <a:pt x="3071" y="1845"/>
                  </a:lnTo>
                  <a:lnTo>
                    <a:pt x="3067" y="1876"/>
                  </a:lnTo>
                  <a:lnTo>
                    <a:pt x="3054" y="1928"/>
                  </a:lnTo>
                  <a:lnTo>
                    <a:pt x="3049" y="1955"/>
                  </a:lnTo>
                  <a:lnTo>
                    <a:pt x="3032" y="2007"/>
                  </a:lnTo>
                  <a:lnTo>
                    <a:pt x="3023" y="2029"/>
                  </a:lnTo>
                  <a:lnTo>
                    <a:pt x="3014" y="2055"/>
                  </a:lnTo>
                  <a:lnTo>
                    <a:pt x="2997" y="2108"/>
                  </a:lnTo>
                  <a:lnTo>
                    <a:pt x="2988" y="2134"/>
                  </a:lnTo>
                  <a:lnTo>
                    <a:pt x="2966" y="2182"/>
                  </a:lnTo>
                  <a:lnTo>
                    <a:pt x="2958" y="2208"/>
                  </a:lnTo>
                  <a:lnTo>
                    <a:pt x="2931" y="2256"/>
                  </a:lnTo>
                  <a:lnTo>
                    <a:pt x="2918" y="2278"/>
                  </a:lnTo>
                  <a:lnTo>
                    <a:pt x="2892" y="2326"/>
                  </a:lnTo>
                  <a:lnTo>
                    <a:pt x="2879" y="2352"/>
                  </a:lnTo>
                  <a:lnTo>
                    <a:pt x="2866" y="2374"/>
                  </a:lnTo>
                  <a:lnTo>
                    <a:pt x="2835" y="2418"/>
                  </a:lnTo>
                  <a:lnTo>
                    <a:pt x="2822" y="2440"/>
                  </a:lnTo>
                  <a:lnTo>
                    <a:pt x="2787" y="2484"/>
                  </a:lnTo>
                  <a:lnTo>
                    <a:pt x="2774" y="2506"/>
                  </a:lnTo>
                  <a:lnTo>
                    <a:pt x="2739" y="2549"/>
                  </a:lnTo>
                  <a:lnTo>
                    <a:pt x="2721" y="2571"/>
                  </a:lnTo>
                  <a:lnTo>
                    <a:pt x="2704" y="2589"/>
                  </a:lnTo>
                  <a:lnTo>
                    <a:pt x="2664" y="2628"/>
                  </a:lnTo>
                  <a:lnTo>
                    <a:pt x="2647" y="2650"/>
                  </a:lnTo>
                  <a:lnTo>
                    <a:pt x="2608" y="2685"/>
                  </a:lnTo>
                  <a:lnTo>
                    <a:pt x="2586" y="2707"/>
                  </a:lnTo>
                  <a:lnTo>
                    <a:pt x="2546" y="2742"/>
                  </a:lnTo>
                  <a:lnTo>
                    <a:pt x="2524" y="2759"/>
                  </a:lnTo>
                  <a:lnTo>
                    <a:pt x="2485" y="2790"/>
                  </a:lnTo>
                  <a:lnTo>
                    <a:pt x="2463" y="2807"/>
                  </a:lnTo>
                  <a:lnTo>
                    <a:pt x="2441" y="2825"/>
                  </a:lnTo>
                  <a:lnTo>
                    <a:pt x="2393" y="2851"/>
                  </a:lnTo>
                  <a:lnTo>
                    <a:pt x="2371" y="2868"/>
                  </a:lnTo>
                  <a:lnTo>
                    <a:pt x="2328" y="2895"/>
                  </a:lnTo>
                  <a:lnTo>
                    <a:pt x="2301" y="2908"/>
                  </a:lnTo>
                  <a:lnTo>
                    <a:pt x="2253" y="2934"/>
                  </a:lnTo>
                  <a:lnTo>
                    <a:pt x="2231" y="2947"/>
                  </a:lnTo>
                  <a:lnTo>
                    <a:pt x="2179" y="2969"/>
                  </a:lnTo>
                  <a:lnTo>
                    <a:pt x="2157" y="2982"/>
                  </a:lnTo>
                  <a:lnTo>
                    <a:pt x="2131" y="2991"/>
                  </a:lnTo>
                  <a:lnTo>
                    <a:pt x="2078" y="3008"/>
                  </a:lnTo>
                  <a:lnTo>
                    <a:pt x="2056" y="3017"/>
                  </a:lnTo>
                  <a:lnTo>
                    <a:pt x="2004" y="3035"/>
                  </a:lnTo>
                  <a:lnTo>
                    <a:pt x="1978" y="3043"/>
                  </a:lnTo>
                  <a:lnTo>
                    <a:pt x="1925" y="3056"/>
                  </a:lnTo>
                  <a:lnTo>
                    <a:pt x="1899" y="3065"/>
                  </a:lnTo>
                  <a:lnTo>
                    <a:pt x="1873" y="3070"/>
                  </a:lnTo>
                  <a:lnTo>
                    <a:pt x="1820" y="3078"/>
                  </a:lnTo>
                  <a:lnTo>
                    <a:pt x="1794" y="3083"/>
                  </a:lnTo>
                  <a:lnTo>
                    <a:pt x="1737" y="3091"/>
                  </a:lnTo>
                  <a:lnTo>
                    <a:pt x="1711" y="3096"/>
                  </a:lnTo>
                  <a:lnTo>
                    <a:pt x="1658" y="3100"/>
                  </a:lnTo>
                  <a:lnTo>
                    <a:pt x="1632" y="3100"/>
                  </a:lnTo>
                  <a:lnTo>
                    <a:pt x="1575" y="3105"/>
                  </a:lnTo>
                  <a:lnTo>
                    <a:pt x="1549" y="3105"/>
                  </a:lnTo>
                  <a:lnTo>
                    <a:pt x="1523" y="3105"/>
                  </a:lnTo>
                  <a:lnTo>
                    <a:pt x="1470" y="3100"/>
                  </a:lnTo>
                  <a:lnTo>
                    <a:pt x="1444" y="3100"/>
                  </a:lnTo>
                  <a:lnTo>
                    <a:pt x="1387" y="3096"/>
                  </a:lnTo>
                  <a:lnTo>
                    <a:pt x="1361" y="3091"/>
                  </a:lnTo>
                  <a:lnTo>
                    <a:pt x="1308" y="3083"/>
                  </a:lnTo>
                  <a:lnTo>
                    <a:pt x="1282" y="3078"/>
                  </a:lnTo>
                  <a:lnTo>
                    <a:pt x="1229" y="3070"/>
                  </a:lnTo>
                  <a:lnTo>
                    <a:pt x="1203" y="3065"/>
                  </a:lnTo>
                  <a:lnTo>
                    <a:pt x="1173" y="3056"/>
                  </a:lnTo>
                  <a:lnTo>
                    <a:pt x="1124" y="3043"/>
                  </a:lnTo>
                  <a:lnTo>
                    <a:pt x="1098" y="3035"/>
                  </a:lnTo>
                  <a:lnTo>
                    <a:pt x="1046" y="3017"/>
                  </a:lnTo>
                  <a:lnTo>
                    <a:pt x="1019" y="3008"/>
                  </a:lnTo>
                  <a:lnTo>
                    <a:pt x="967" y="2991"/>
                  </a:lnTo>
                  <a:lnTo>
                    <a:pt x="945" y="2982"/>
                  </a:lnTo>
                  <a:lnTo>
                    <a:pt x="919" y="2969"/>
                  </a:lnTo>
                  <a:lnTo>
                    <a:pt x="871" y="2947"/>
                  </a:lnTo>
                  <a:lnTo>
                    <a:pt x="844" y="2934"/>
                  </a:lnTo>
                  <a:lnTo>
                    <a:pt x="796" y="2908"/>
                  </a:lnTo>
                  <a:lnTo>
                    <a:pt x="774" y="2895"/>
                  </a:lnTo>
                  <a:lnTo>
                    <a:pt x="726" y="2868"/>
                  </a:lnTo>
                  <a:lnTo>
                    <a:pt x="704" y="2851"/>
                  </a:lnTo>
                  <a:lnTo>
                    <a:pt x="661" y="2825"/>
                  </a:lnTo>
                  <a:lnTo>
                    <a:pt x="639" y="2807"/>
                  </a:lnTo>
                  <a:lnTo>
                    <a:pt x="617" y="2790"/>
                  </a:lnTo>
                  <a:lnTo>
                    <a:pt x="573" y="2759"/>
                  </a:lnTo>
                  <a:lnTo>
                    <a:pt x="551" y="2742"/>
                  </a:lnTo>
                  <a:lnTo>
                    <a:pt x="512" y="2707"/>
                  </a:lnTo>
                  <a:lnTo>
                    <a:pt x="490" y="2685"/>
                  </a:lnTo>
                  <a:lnTo>
                    <a:pt x="455" y="2650"/>
                  </a:lnTo>
                  <a:lnTo>
                    <a:pt x="433" y="2628"/>
                  </a:lnTo>
                  <a:lnTo>
                    <a:pt x="398" y="2589"/>
                  </a:lnTo>
                  <a:lnTo>
                    <a:pt x="381" y="2571"/>
                  </a:lnTo>
                  <a:lnTo>
                    <a:pt x="363" y="2549"/>
                  </a:lnTo>
                  <a:lnTo>
                    <a:pt x="328" y="2506"/>
                  </a:lnTo>
                  <a:lnTo>
                    <a:pt x="311" y="2484"/>
                  </a:lnTo>
                  <a:lnTo>
                    <a:pt x="280" y="2440"/>
                  </a:lnTo>
                  <a:lnTo>
                    <a:pt x="263" y="2418"/>
                  </a:lnTo>
                  <a:lnTo>
                    <a:pt x="236" y="2374"/>
                  </a:lnTo>
                  <a:lnTo>
                    <a:pt x="219" y="2352"/>
                  </a:lnTo>
                  <a:lnTo>
                    <a:pt x="206" y="2326"/>
                  </a:lnTo>
                  <a:lnTo>
                    <a:pt x="179" y="2278"/>
                  </a:lnTo>
                  <a:lnTo>
                    <a:pt x="166" y="2256"/>
                  </a:lnTo>
                  <a:lnTo>
                    <a:pt x="144" y="2208"/>
                  </a:lnTo>
                  <a:lnTo>
                    <a:pt x="131" y="2182"/>
                  </a:lnTo>
                  <a:lnTo>
                    <a:pt x="114" y="2134"/>
                  </a:lnTo>
                  <a:lnTo>
                    <a:pt x="101" y="2108"/>
                  </a:lnTo>
                  <a:lnTo>
                    <a:pt x="83" y="2055"/>
                  </a:lnTo>
                  <a:lnTo>
                    <a:pt x="74" y="2029"/>
                  </a:lnTo>
                  <a:lnTo>
                    <a:pt x="66" y="2007"/>
                  </a:lnTo>
                  <a:lnTo>
                    <a:pt x="53" y="1955"/>
                  </a:lnTo>
                  <a:lnTo>
                    <a:pt x="44" y="1928"/>
                  </a:lnTo>
                  <a:lnTo>
                    <a:pt x="31" y="1876"/>
                  </a:lnTo>
                  <a:lnTo>
                    <a:pt x="26" y="1845"/>
                  </a:lnTo>
                  <a:lnTo>
                    <a:pt x="18" y="1793"/>
                  </a:lnTo>
                  <a:lnTo>
                    <a:pt x="13" y="1767"/>
                  </a:lnTo>
                  <a:lnTo>
                    <a:pt x="9" y="1714"/>
                  </a:lnTo>
                  <a:lnTo>
                    <a:pt x="4" y="1688"/>
                  </a:lnTo>
                  <a:lnTo>
                    <a:pt x="4" y="1662"/>
                  </a:lnTo>
                  <a:lnTo>
                    <a:pt x="0" y="1605"/>
                  </a:lnTo>
                  <a:lnTo>
                    <a:pt x="0" y="1579"/>
                  </a:lnTo>
                  <a:lnTo>
                    <a:pt x="0" y="1526"/>
                  </a:lnTo>
                  <a:lnTo>
                    <a:pt x="0" y="1496"/>
                  </a:lnTo>
                  <a:lnTo>
                    <a:pt x="4" y="1443"/>
                  </a:lnTo>
                  <a:lnTo>
                    <a:pt x="4" y="1417"/>
                  </a:lnTo>
                  <a:lnTo>
                    <a:pt x="9" y="1391"/>
                  </a:lnTo>
                  <a:lnTo>
                    <a:pt x="13" y="1334"/>
                  </a:lnTo>
                  <a:lnTo>
                    <a:pt x="18" y="1308"/>
                  </a:lnTo>
                  <a:lnTo>
                    <a:pt x="26" y="1255"/>
                  </a:lnTo>
                  <a:lnTo>
                    <a:pt x="31" y="1229"/>
                  </a:lnTo>
                  <a:lnTo>
                    <a:pt x="44" y="1176"/>
                  </a:lnTo>
                  <a:lnTo>
                    <a:pt x="53" y="1150"/>
                  </a:lnTo>
                  <a:lnTo>
                    <a:pt x="66" y="1098"/>
                  </a:lnTo>
                  <a:lnTo>
                    <a:pt x="74" y="1071"/>
                  </a:lnTo>
                  <a:lnTo>
                    <a:pt x="83" y="1045"/>
                  </a:lnTo>
                  <a:lnTo>
                    <a:pt x="101" y="997"/>
                  </a:lnTo>
                  <a:lnTo>
                    <a:pt x="114" y="971"/>
                  </a:lnTo>
                  <a:lnTo>
                    <a:pt x="131" y="918"/>
                  </a:lnTo>
                  <a:lnTo>
                    <a:pt x="144" y="897"/>
                  </a:lnTo>
                  <a:lnTo>
                    <a:pt x="166" y="848"/>
                  </a:lnTo>
                  <a:lnTo>
                    <a:pt x="179" y="822"/>
                  </a:lnTo>
                  <a:lnTo>
                    <a:pt x="206" y="774"/>
                  </a:lnTo>
                  <a:lnTo>
                    <a:pt x="219" y="752"/>
                  </a:lnTo>
                  <a:lnTo>
                    <a:pt x="236" y="730"/>
                  </a:lnTo>
                  <a:lnTo>
                    <a:pt x="263" y="682"/>
                  </a:lnTo>
                  <a:lnTo>
                    <a:pt x="280" y="660"/>
                  </a:lnTo>
                  <a:lnTo>
                    <a:pt x="311" y="617"/>
                  </a:lnTo>
                  <a:lnTo>
                    <a:pt x="328" y="595"/>
                  </a:lnTo>
                  <a:lnTo>
                    <a:pt x="363" y="556"/>
                  </a:lnTo>
                  <a:lnTo>
                    <a:pt x="381" y="534"/>
                  </a:lnTo>
                  <a:lnTo>
                    <a:pt x="398" y="512"/>
                  </a:lnTo>
                  <a:lnTo>
                    <a:pt x="433" y="472"/>
                  </a:lnTo>
                  <a:lnTo>
                    <a:pt x="455" y="455"/>
                  </a:lnTo>
                  <a:lnTo>
                    <a:pt x="490" y="416"/>
                  </a:lnTo>
                  <a:lnTo>
                    <a:pt x="512" y="398"/>
                  </a:lnTo>
                  <a:lnTo>
                    <a:pt x="551" y="363"/>
                  </a:lnTo>
                  <a:lnTo>
                    <a:pt x="573" y="346"/>
                  </a:lnTo>
                  <a:lnTo>
                    <a:pt x="617" y="311"/>
                  </a:lnTo>
                  <a:lnTo>
                    <a:pt x="639" y="298"/>
                  </a:lnTo>
                  <a:lnTo>
                    <a:pt x="661" y="280"/>
                  </a:lnTo>
                  <a:lnTo>
                    <a:pt x="704" y="249"/>
                  </a:lnTo>
                  <a:lnTo>
                    <a:pt x="726" y="236"/>
                  </a:lnTo>
                  <a:lnTo>
                    <a:pt x="774" y="206"/>
                  </a:lnTo>
                  <a:lnTo>
                    <a:pt x="796" y="193"/>
                  </a:lnTo>
                  <a:lnTo>
                    <a:pt x="844" y="166"/>
                  </a:lnTo>
                  <a:lnTo>
                    <a:pt x="871" y="158"/>
                  </a:lnTo>
                  <a:lnTo>
                    <a:pt x="919" y="131"/>
                  </a:lnTo>
                  <a:lnTo>
                    <a:pt x="945" y="123"/>
                  </a:lnTo>
                  <a:lnTo>
                    <a:pt x="967" y="114"/>
                  </a:lnTo>
                  <a:lnTo>
                    <a:pt x="1019" y="92"/>
                  </a:lnTo>
                  <a:lnTo>
                    <a:pt x="1046" y="83"/>
                  </a:lnTo>
                  <a:lnTo>
                    <a:pt x="1098" y="66"/>
                  </a:lnTo>
                  <a:lnTo>
                    <a:pt x="1124" y="57"/>
                  </a:lnTo>
                  <a:lnTo>
                    <a:pt x="1173" y="44"/>
                  </a:lnTo>
                  <a:lnTo>
                    <a:pt x="1203" y="40"/>
                  </a:lnTo>
                  <a:lnTo>
                    <a:pt x="1229" y="35"/>
                  </a:lnTo>
                  <a:lnTo>
                    <a:pt x="1282" y="22"/>
                  </a:lnTo>
                  <a:lnTo>
                    <a:pt x="1308" y="18"/>
                  </a:lnTo>
                  <a:lnTo>
                    <a:pt x="1361" y="9"/>
                  </a:lnTo>
                  <a:lnTo>
                    <a:pt x="1387" y="9"/>
                  </a:lnTo>
                  <a:lnTo>
                    <a:pt x="1444" y="5"/>
                  </a:lnTo>
                  <a:lnTo>
                    <a:pt x="1470" y="0"/>
                  </a:lnTo>
                  <a:lnTo>
                    <a:pt x="1523" y="0"/>
                  </a:lnTo>
                  <a:lnTo>
                    <a:pt x="1549" y="0"/>
                  </a:lnTo>
                  <a:lnTo>
                    <a:pt x="1549" y="389"/>
                  </a:lnTo>
                  <a:lnTo>
                    <a:pt x="1531" y="389"/>
                  </a:lnTo>
                  <a:lnTo>
                    <a:pt x="1488" y="389"/>
                  </a:lnTo>
                  <a:lnTo>
                    <a:pt x="1470" y="389"/>
                  </a:lnTo>
                  <a:lnTo>
                    <a:pt x="1426" y="394"/>
                  </a:lnTo>
                  <a:lnTo>
                    <a:pt x="1409" y="398"/>
                  </a:lnTo>
                  <a:lnTo>
                    <a:pt x="1369" y="402"/>
                  </a:lnTo>
                  <a:lnTo>
                    <a:pt x="1348" y="407"/>
                  </a:lnTo>
                  <a:lnTo>
                    <a:pt x="1308" y="416"/>
                  </a:lnTo>
                  <a:lnTo>
                    <a:pt x="1291" y="420"/>
                  </a:lnTo>
                  <a:lnTo>
                    <a:pt x="1269" y="424"/>
                  </a:lnTo>
                  <a:lnTo>
                    <a:pt x="1229" y="433"/>
                  </a:lnTo>
                  <a:lnTo>
                    <a:pt x="1212" y="437"/>
                  </a:lnTo>
                  <a:lnTo>
                    <a:pt x="1173" y="451"/>
                  </a:lnTo>
                  <a:lnTo>
                    <a:pt x="1151" y="459"/>
                  </a:lnTo>
                  <a:lnTo>
                    <a:pt x="1116" y="472"/>
                  </a:lnTo>
                  <a:lnTo>
                    <a:pt x="1098" y="481"/>
                  </a:lnTo>
                  <a:lnTo>
                    <a:pt x="1076" y="490"/>
                  </a:lnTo>
                  <a:lnTo>
                    <a:pt x="1041" y="507"/>
                  </a:lnTo>
                  <a:lnTo>
                    <a:pt x="1024" y="516"/>
                  </a:lnTo>
                  <a:lnTo>
                    <a:pt x="989" y="534"/>
                  </a:lnTo>
                  <a:lnTo>
                    <a:pt x="967" y="542"/>
                  </a:lnTo>
                  <a:lnTo>
                    <a:pt x="936" y="564"/>
                  </a:lnTo>
                  <a:lnTo>
                    <a:pt x="919" y="577"/>
                  </a:lnTo>
                  <a:lnTo>
                    <a:pt x="884" y="599"/>
                  </a:lnTo>
                  <a:lnTo>
                    <a:pt x="866" y="612"/>
                  </a:lnTo>
                  <a:lnTo>
                    <a:pt x="849" y="621"/>
                  </a:lnTo>
                  <a:lnTo>
                    <a:pt x="818" y="647"/>
                  </a:lnTo>
                  <a:lnTo>
                    <a:pt x="805" y="660"/>
                  </a:lnTo>
                  <a:lnTo>
                    <a:pt x="774" y="687"/>
                  </a:lnTo>
                  <a:lnTo>
                    <a:pt x="757" y="700"/>
                  </a:lnTo>
                  <a:lnTo>
                    <a:pt x="731" y="730"/>
                  </a:lnTo>
                  <a:lnTo>
                    <a:pt x="713" y="744"/>
                  </a:lnTo>
                  <a:lnTo>
                    <a:pt x="687" y="774"/>
                  </a:lnTo>
                  <a:lnTo>
                    <a:pt x="674" y="787"/>
                  </a:lnTo>
                  <a:lnTo>
                    <a:pt x="661" y="805"/>
                  </a:lnTo>
                  <a:lnTo>
                    <a:pt x="634" y="835"/>
                  </a:lnTo>
                  <a:lnTo>
                    <a:pt x="621" y="853"/>
                  </a:lnTo>
                  <a:lnTo>
                    <a:pt x="599" y="883"/>
                  </a:lnTo>
                  <a:lnTo>
                    <a:pt x="586" y="901"/>
                  </a:lnTo>
                  <a:lnTo>
                    <a:pt x="564" y="936"/>
                  </a:lnTo>
                  <a:lnTo>
                    <a:pt x="556" y="953"/>
                  </a:lnTo>
                  <a:lnTo>
                    <a:pt x="543" y="971"/>
                  </a:lnTo>
                  <a:lnTo>
                    <a:pt x="525" y="1006"/>
                  </a:lnTo>
                  <a:lnTo>
                    <a:pt x="516" y="1023"/>
                  </a:lnTo>
                  <a:lnTo>
                    <a:pt x="499" y="1058"/>
                  </a:lnTo>
                  <a:lnTo>
                    <a:pt x="490" y="1080"/>
                  </a:lnTo>
                  <a:lnTo>
                    <a:pt x="473" y="1115"/>
                  </a:lnTo>
                  <a:lnTo>
                    <a:pt x="464" y="1133"/>
                  </a:lnTo>
                  <a:lnTo>
                    <a:pt x="451" y="1172"/>
                  </a:lnTo>
                  <a:lnTo>
                    <a:pt x="446" y="1194"/>
                  </a:lnTo>
                  <a:lnTo>
                    <a:pt x="438" y="1211"/>
                  </a:lnTo>
                  <a:lnTo>
                    <a:pt x="429" y="1251"/>
                  </a:lnTo>
                  <a:lnTo>
                    <a:pt x="424" y="1268"/>
                  </a:lnTo>
                  <a:lnTo>
                    <a:pt x="416" y="1308"/>
                  </a:lnTo>
                  <a:lnTo>
                    <a:pt x="411" y="1329"/>
                  </a:lnTo>
                  <a:lnTo>
                    <a:pt x="403" y="1369"/>
                  </a:lnTo>
                  <a:lnTo>
                    <a:pt x="398" y="1391"/>
                  </a:lnTo>
                  <a:lnTo>
                    <a:pt x="394" y="1430"/>
                  </a:lnTo>
                  <a:lnTo>
                    <a:pt x="394" y="1452"/>
                  </a:lnTo>
                  <a:lnTo>
                    <a:pt x="389" y="1469"/>
                  </a:lnTo>
                  <a:lnTo>
                    <a:pt x="389" y="1509"/>
                  </a:lnTo>
                  <a:lnTo>
                    <a:pt x="389" y="1531"/>
                  </a:lnTo>
                  <a:lnTo>
                    <a:pt x="389" y="1570"/>
                  </a:lnTo>
                  <a:lnTo>
                    <a:pt x="389" y="1592"/>
                  </a:lnTo>
                  <a:lnTo>
                    <a:pt x="389" y="1631"/>
                  </a:lnTo>
                  <a:lnTo>
                    <a:pt x="394" y="1653"/>
                  </a:lnTo>
                  <a:lnTo>
                    <a:pt x="394" y="1675"/>
                  </a:lnTo>
                  <a:lnTo>
                    <a:pt x="398" y="1714"/>
                  </a:lnTo>
                  <a:lnTo>
                    <a:pt x="403" y="1732"/>
                  </a:lnTo>
                  <a:lnTo>
                    <a:pt x="411" y="1775"/>
                  </a:lnTo>
                  <a:lnTo>
                    <a:pt x="416" y="1793"/>
                  </a:lnTo>
                  <a:lnTo>
                    <a:pt x="424" y="1832"/>
                  </a:lnTo>
                  <a:lnTo>
                    <a:pt x="429" y="1854"/>
                  </a:lnTo>
                  <a:lnTo>
                    <a:pt x="438" y="1893"/>
                  </a:lnTo>
                  <a:lnTo>
                    <a:pt x="446" y="1911"/>
                  </a:lnTo>
                  <a:lnTo>
                    <a:pt x="451" y="1928"/>
                  </a:lnTo>
                  <a:lnTo>
                    <a:pt x="464" y="1968"/>
                  </a:lnTo>
                  <a:lnTo>
                    <a:pt x="473" y="1985"/>
                  </a:lnTo>
                  <a:lnTo>
                    <a:pt x="490" y="2025"/>
                  </a:lnTo>
                  <a:lnTo>
                    <a:pt x="499" y="2042"/>
                  </a:lnTo>
                  <a:lnTo>
                    <a:pt x="516" y="2081"/>
                  </a:lnTo>
                  <a:lnTo>
                    <a:pt x="525" y="2099"/>
                  </a:lnTo>
                  <a:lnTo>
                    <a:pt x="543" y="2134"/>
                  </a:lnTo>
                  <a:lnTo>
                    <a:pt x="556" y="2151"/>
                  </a:lnTo>
                  <a:lnTo>
                    <a:pt x="564" y="2169"/>
                  </a:lnTo>
                  <a:lnTo>
                    <a:pt x="586" y="2199"/>
                  </a:lnTo>
                  <a:lnTo>
                    <a:pt x="599" y="2217"/>
                  </a:lnTo>
                  <a:lnTo>
                    <a:pt x="621" y="2252"/>
                  </a:lnTo>
                  <a:lnTo>
                    <a:pt x="634" y="2269"/>
                  </a:lnTo>
                  <a:lnTo>
                    <a:pt x="661" y="2300"/>
                  </a:lnTo>
                  <a:lnTo>
                    <a:pt x="674" y="2313"/>
                  </a:lnTo>
                  <a:lnTo>
                    <a:pt x="687" y="2331"/>
                  </a:lnTo>
                  <a:lnTo>
                    <a:pt x="713" y="2361"/>
                  </a:lnTo>
                  <a:lnTo>
                    <a:pt x="731" y="2374"/>
                  </a:lnTo>
                  <a:lnTo>
                    <a:pt x="757" y="2401"/>
                  </a:lnTo>
                  <a:lnTo>
                    <a:pt x="774" y="2414"/>
                  </a:lnTo>
                  <a:lnTo>
                    <a:pt x="805" y="2444"/>
                  </a:lnTo>
                  <a:lnTo>
                    <a:pt x="818" y="2453"/>
                  </a:lnTo>
                  <a:lnTo>
                    <a:pt x="849" y="2479"/>
                  </a:lnTo>
                  <a:lnTo>
                    <a:pt x="866" y="2492"/>
                  </a:lnTo>
                  <a:lnTo>
                    <a:pt x="884" y="2506"/>
                  </a:lnTo>
                  <a:lnTo>
                    <a:pt x="919" y="2527"/>
                  </a:lnTo>
                  <a:lnTo>
                    <a:pt x="936" y="2536"/>
                  </a:lnTo>
                  <a:lnTo>
                    <a:pt x="967" y="2558"/>
                  </a:lnTo>
                  <a:lnTo>
                    <a:pt x="989" y="2567"/>
                  </a:lnTo>
                  <a:lnTo>
                    <a:pt x="1024" y="2589"/>
                  </a:lnTo>
                  <a:lnTo>
                    <a:pt x="1041" y="2597"/>
                  </a:lnTo>
                  <a:lnTo>
                    <a:pt x="1076" y="2615"/>
                  </a:lnTo>
                  <a:lnTo>
                    <a:pt x="1098" y="2624"/>
                  </a:lnTo>
                  <a:lnTo>
                    <a:pt x="1116" y="2628"/>
                  </a:lnTo>
                  <a:lnTo>
                    <a:pt x="1151" y="2645"/>
                  </a:lnTo>
                  <a:lnTo>
                    <a:pt x="1173" y="2650"/>
                  </a:lnTo>
                  <a:lnTo>
                    <a:pt x="1212" y="2663"/>
                  </a:lnTo>
                  <a:lnTo>
                    <a:pt x="1229" y="2667"/>
                  </a:lnTo>
                  <a:lnTo>
                    <a:pt x="1269" y="2680"/>
                  </a:lnTo>
                  <a:lnTo>
                    <a:pt x="1291" y="2685"/>
                  </a:lnTo>
                  <a:lnTo>
                    <a:pt x="1308" y="2689"/>
                  </a:lnTo>
                  <a:lnTo>
                    <a:pt x="1348" y="2698"/>
                  </a:lnTo>
                  <a:lnTo>
                    <a:pt x="1369" y="2698"/>
                  </a:lnTo>
                  <a:lnTo>
                    <a:pt x="1409" y="2707"/>
                  </a:lnTo>
                  <a:lnTo>
                    <a:pt x="1426" y="2707"/>
                  </a:lnTo>
                  <a:lnTo>
                    <a:pt x="1470" y="2711"/>
                  </a:lnTo>
                  <a:lnTo>
                    <a:pt x="1488" y="2711"/>
                  </a:lnTo>
                  <a:lnTo>
                    <a:pt x="1531" y="2715"/>
                  </a:lnTo>
                  <a:lnTo>
                    <a:pt x="1549" y="2715"/>
                  </a:lnTo>
                  <a:lnTo>
                    <a:pt x="1571" y="2715"/>
                  </a:lnTo>
                  <a:lnTo>
                    <a:pt x="1610" y="2711"/>
                  </a:lnTo>
                  <a:lnTo>
                    <a:pt x="1632" y="2711"/>
                  </a:lnTo>
                  <a:lnTo>
                    <a:pt x="1671" y="2707"/>
                  </a:lnTo>
                  <a:lnTo>
                    <a:pt x="1693" y="2707"/>
                  </a:lnTo>
                  <a:lnTo>
                    <a:pt x="1733" y="2698"/>
                  </a:lnTo>
                  <a:lnTo>
                    <a:pt x="1750" y="2698"/>
                  </a:lnTo>
                  <a:lnTo>
                    <a:pt x="1789" y="2689"/>
                  </a:lnTo>
                  <a:lnTo>
                    <a:pt x="1811" y="2685"/>
                  </a:lnTo>
                  <a:lnTo>
                    <a:pt x="1829" y="2680"/>
                  </a:lnTo>
                  <a:lnTo>
                    <a:pt x="1868" y="2667"/>
                  </a:lnTo>
                  <a:lnTo>
                    <a:pt x="1890" y="2663"/>
                  </a:lnTo>
                  <a:lnTo>
                    <a:pt x="1929" y="2650"/>
                  </a:lnTo>
                  <a:lnTo>
                    <a:pt x="1947" y="2645"/>
                  </a:lnTo>
                  <a:lnTo>
                    <a:pt x="1986" y="2628"/>
                  </a:lnTo>
                  <a:lnTo>
                    <a:pt x="2004" y="2624"/>
                  </a:lnTo>
                  <a:lnTo>
                    <a:pt x="2021" y="2615"/>
                  </a:lnTo>
                  <a:lnTo>
                    <a:pt x="2061" y="2597"/>
                  </a:lnTo>
                  <a:lnTo>
                    <a:pt x="2078" y="2589"/>
                  </a:lnTo>
                  <a:lnTo>
                    <a:pt x="2113" y="2567"/>
                  </a:lnTo>
                  <a:lnTo>
                    <a:pt x="2131" y="2558"/>
                  </a:lnTo>
                  <a:lnTo>
                    <a:pt x="2166" y="2536"/>
                  </a:lnTo>
                  <a:lnTo>
                    <a:pt x="2183" y="2527"/>
                  </a:lnTo>
                  <a:lnTo>
                    <a:pt x="2218" y="2506"/>
                  </a:lnTo>
                  <a:lnTo>
                    <a:pt x="2231" y="2492"/>
                  </a:lnTo>
                  <a:lnTo>
                    <a:pt x="2249" y="2479"/>
                  </a:lnTo>
                  <a:lnTo>
                    <a:pt x="2279" y="2453"/>
                  </a:lnTo>
                  <a:lnTo>
                    <a:pt x="2297" y="2444"/>
                  </a:lnTo>
                  <a:lnTo>
                    <a:pt x="2328" y="2414"/>
                  </a:lnTo>
                  <a:lnTo>
                    <a:pt x="2341" y="2401"/>
                  </a:lnTo>
                  <a:lnTo>
                    <a:pt x="2371" y="2374"/>
                  </a:lnTo>
                  <a:lnTo>
                    <a:pt x="2384" y="2361"/>
                  </a:lnTo>
                  <a:lnTo>
                    <a:pt x="2415" y="2331"/>
                  </a:lnTo>
                  <a:lnTo>
                    <a:pt x="2428" y="2313"/>
                  </a:lnTo>
                  <a:lnTo>
                    <a:pt x="2441" y="2300"/>
                  </a:lnTo>
                  <a:lnTo>
                    <a:pt x="2463" y="2269"/>
                  </a:lnTo>
                  <a:lnTo>
                    <a:pt x="2476" y="2252"/>
                  </a:lnTo>
                  <a:lnTo>
                    <a:pt x="2503" y="2217"/>
                  </a:lnTo>
                  <a:lnTo>
                    <a:pt x="2511" y="2199"/>
                  </a:lnTo>
                  <a:lnTo>
                    <a:pt x="2533" y="2169"/>
                  </a:lnTo>
                  <a:lnTo>
                    <a:pt x="2546" y="2151"/>
                  </a:lnTo>
                  <a:lnTo>
                    <a:pt x="2555" y="2134"/>
                  </a:lnTo>
                  <a:lnTo>
                    <a:pt x="2577" y="2099"/>
                  </a:lnTo>
                  <a:lnTo>
                    <a:pt x="2586" y="2081"/>
                  </a:lnTo>
                  <a:lnTo>
                    <a:pt x="2603" y="2042"/>
                  </a:lnTo>
                  <a:lnTo>
                    <a:pt x="2612" y="2025"/>
                  </a:lnTo>
                  <a:lnTo>
                    <a:pt x="2625" y="1985"/>
                  </a:lnTo>
                  <a:lnTo>
                    <a:pt x="2634" y="1968"/>
                  </a:lnTo>
                  <a:lnTo>
                    <a:pt x="2647" y="1928"/>
                  </a:lnTo>
                  <a:lnTo>
                    <a:pt x="2656" y="1911"/>
                  </a:lnTo>
                  <a:lnTo>
                    <a:pt x="2660" y="1893"/>
                  </a:lnTo>
                  <a:lnTo>
                    <a:pt x="2673" y="1854"/>
                  </a:lnTo>
                  <a:lnTo>
                    <a:pt x="2678" y="1832"/>
                  </a:lnTo>
                  <a:lnTo>
                    <a:pt x="2686" y="1793"/>
                  </a:lnTo>
                  <a:lnTo>
                    <a:pt x="2691" y="1775"/>
                  </a:lnTo>
                  <a:lnTo>
                    <a:pt x="2695" y="1732"/>
                  </a:lnTo>
                  <a:lnTo>
                    <a:pt x="2699" y="1714"/>
                  </a:lnTo>
                  <a:lnTo>
                    <a:pt x="2704" y="1675"/>
                  </a:lnTo>
                  <a:lnTo>
                    <a:pt x="2708" y="1653"/>
                  </a:lnTo>
                  <a:lnTo>
                    <a:pt x="2708" y="1631"/>
                  </a:lnTo>
                  <a:lnTo>
                    <a:pt x="2713" y="1592"/>
                  </a:lnTo>
                  <a:lnTo>
                    <a:pt x="2713" y="1570"/>
                  </a:lnTo>
                  <a:lnTo>
                    <a:pt x="2713" y="1531"/>
                  </a:lnTo>
                  <a:lnTo>
                    <a:pt x="2713" y="1509"/>
                  </a:lnTo>
                  <a:lnTo>
                    <a:pt x="2708" y="1469"/>
                  </a:lnTo>
                  <a:lnTo>
                    <a:pt x="2708" y="1452"/>
                  </a:lnTo>
                  <a:lnTo>
                    <a:pt x="2704" y="1430"/>
                  </a:lnTo>
                  <a:lnTo>
                    <a:pt x="2699" y="1391"/>
                  </a:lnTo>
                  <a:lnTo>
                    <a:pt x="2695" y="1369"/>
                  </a:lnTo>
                  <a:lnTo>
                    <a:pt x="2691" y="1329"/>
                  </a:lnTo>
                  <a:lnTo>
                    <a:pt x="2686" y="1308"/>
                  </a:lnTo>
                  <a:lnTo>
                    <a:pt x="2678" y="1268"/>
                  </a:lnTo>
                  <a:lnTo>
                    <a:pt x="2673" y="1251"/>
                  </a:lnTo>
                  <a:lnTo>
                    <a:pt x="2660" y="1211"/>
                  </a:lnTo>
                  <a:lnTo>
                    <a:pt x="2656" y="1194"/>
                  </a:lnTo>
                  <a:lnTo>
                    <a:pt x="2647" y="1172"/>
                  </a:lnTo>
                  <a:lnTo>
                    <a:pt x="2634" y="1133"/>
                  </a:lnTo>
                  <a:lnTo>
                    <a:pt x="2625" y="1115"/>
                  </a:lnTo>
                  <a:lnTo>
                    <a:pt x="2612" y="1080"/>
                  </a:lnTo>
                  <a:lnTo>
                    <a:pt x="2603" y="1058"/>
                  </a:lnTo>
                  <a:lnTo>
                    <a:pt x="2586" y="1023"/>
                  </a:lnTo>
                  <a:lnTo>
                    <a:pt x="2577" y="1006"/>
                  </a:lnTo>
                  <a:lnTo>
                    <a:pt x="2555" y="971"/>
                  </a:lnTo>
                  <a:lnTo>
                    <a:pt x="2546" y="953"/>
                  </a:lnTo>
                  <a:lnTo>
                    <a:pt x="2533" y="936"/>
                  </a:lnTo>
                  <a:lnTo>
                    <a:pt x="2511" y="901"/>
                  </a:lnTo>
                  <a:lnTo>
                    <a:pt x="2503" y="883"/>
                  </a:lnTo>
                  <a:lnTo>
                    <a:pt x="2476" y="853"/>
                  </a:lnTo>
                  <a:lnTo>
                    <a:pt x="2463" y="835"/>
                  </a:lnTo>
                  <a:lnTo>
                    <a:pt x="2441" y="805"/>
                  </a:lnTo>
                  <a:lnTo>
                    <a:pt x="2428" y="787"/>
                  </a:lnTo>
                  <a:lnTo>
                    <a:pt x="2415" y="774"/>
                  </a:lnTo>
                  <a:lnTo>
                    <a:pt x="2384" y="744"/>
                  </a:lnTo>
                  <a:lnTo>
                    <a:pt x="2371" y="730"/>
                  </a:lnTo>
                  <a:lnTo>
                    <a:pt x="2341" y="700"/>
                  </a:lnTo>
                  <a:lnTo>
                    <a:pt x="2328" y="687"/>
                  </a:lnTo>
                  <a:lnTo>
                    <a:pt x="2297" y="660"/>
                  </a:lnTo>
                  <a:lnTo>
                    <a:pt x="2279" y="647"/>
                  </a:lnTo>
                  <a:lnTo>
                    <a:pt x="2249" y="621"/>
                  </a:lnTo>
                  <a:lnTo>
                    <a:pt x="2231" y="612"/>
                  </a:lnTo>
                  <a:lnTo>
                    <a:pt x="2218" y="599"/>
                  </a:lnTo>
                  <a:lnTo>
                    <a:pt x="2183" y="577"/>
                  </a:lnTo>
                  <a:lnTo>
                    <a:pt x="2166" y="564"/>
                  </a:lnTo>
                  <a:lnTo>
                    <a:pt x="2131" y="542"/>
                  </a:lnTo>
                  <a:lnTo>
                    <a:pt x="2113" y="534"/>
                  </a:lnTo>
                  <a:lnTo>
                    <a:pt x="2078" y="516"/>
                  </a:lnTo>
                  <a:lnTo>
                    <a:pt x="2061" y="507"/>
                  </a:lnTo>
                  <a:lnTo>
                    <a:pt x="2021" y="490"/>
                  </a:lnTo>
                  <a:lnTo>
                    <a:pt x="2004" y="481"/>
                  </a:lnTo>
                  <a:lnTo>
                    <a:pt x="1986" y="472"/>
                  </a:lnTo>
                  <a:lnTo>
                    <a:pt x="1947" y="459"/>
                  </a:lnTo>
                  <a:lnTo>
                    <a:pt x="1929" y="451"/>
                  </a:lnTo>
                  <a:lnTo>
                    <a:pt x="1890" y="437"/>
                  </a:lnTo>
                  <a:lnTo>
                    <a:pt x="1868" y="433"/>
                  </a:lnTo>
                  <a:lnTo>
                    <a:pt x="1829" y="424"/>
                  </a:lnTo>
                  <a:lnTo>
                    <a:pt x="1811" y="420"/>
                  </a:lnTo>
                  <a:lnTo>
                    <a:pt x="1789" y="416"/>
                  </a:lnTo>
                  <a:lnTo>
                    <a:pt x="1750" y="407"/>
                  </a:lnTo>
                  <a:lnTo>
                    <a:pt x="1733" y="402"/>
                  </a:lnTo>
                  <a:lnTo>
                    <a:pt x="1693" y="398"/>
                  </a:lnTo>
                  <a:lnTo>
                    <a:pt x="1671" y="394"/>
                  </a:lnTo>
                  <a:lnTo>
                    <a:pt x="1632" y="389"/>
                  </a:lnTo>
                  <a:lnTo>
                    <a:pt x="1610" y="389"/>
                  </a:lnTo>
                  <a:lnTo>
                    <a:pt x="1571" y="389"/>
                  </a:lnTo>
                  <a:lnTo>
                    <a:pt x="1549" y="389"/>
                  </a:lnTo>
                  <a:lnTo>
                    <a:pt x="1549" y="0"/>
                  </a:lnTo>
                  <a:close/>
                </a:path>
              </a:pathLst>
            </a:custGeom>
            <a:solidFill>
              <a:srgbClr val="0000FF"/>
            </a:solidFill>
            <a:ln w="6350">
              <a:solidFill>
                <a:srgbClr val="000000"/>
              </a:solidFill>
              <a:round/>
              <a:headEnd/>
              <a:tailEnd/>
            </a:ln>
          </p:spPr>
          <p:txBody>
            <a:bodyPr/>
            <a:lstStyle/>
            <a:p>
              <a:endParaRPr lang="en-AU"/>
            </a:p>
          </p:txBody>
        </p:sp>
        <p:grpSp>
          <p:nvGrpSpPr>
            <p:cNvPr id="64525" name="Group 14"/>
            <p:cNvGrpSpPr>
              <a:grpSpLocks/>
            </p:cNvGrpSpPr>
            <p:nvPr/>
          </p:nvGrpSpPr>
          <p:grpSpPr bwMode="auto">
            <a:xfrm>
              <a:off x="2288" y="481"/>
              <a:ext cx="1369" cy="274"/>
              <a:chOff x="2288" y="481"/>
              <a:chExt cx="1369" cy="274"/>
            </a:xfrm>
          </p:grpSpPr>
          <p:sp>
            <p:nvSpPr>
              <p:cNvPr id="64555" name="Freeform 15"/>
              <p:cNvSpPr>
                <a:spLocks/>
              </p:cNvSpPr>
              <p:nvPr/>
            </p:nvSpPr>
            <p:spPr bwMode="auto">
              <a:xfrm>
                <a:off x="2288" y="623"/>
                <a:ext cx="103" cy="128"/>
              </a:xfrm>
              <a:custGeom>
                <a:avLst/>
                <a:gdLst>
                  <a:gd name="T0" fmla="*/ 0 w 375"/>
                  <a:gd name="T1" fmla="*/ 0 h 469"/>
                  <a:gd name="T2" fmla="*/ 0 w 375"/>
                  <a:gd name="T3" fmla="*/ 0 h 469"/>
                  <a:gd name="T4" fmla="*/ 0 w 375"/>
                  <a:gd name="T5" fmla="*/ 0 h 469"/>
                  <a:gd name="T6" fmla="*/ 0 w 375"/>
                  <a:gd name="T7" fmla="*/ 0 h 469"/>
                  <a:gd name="T8" fmla="*/ 0 w 375"/>
                  <a:gd name="T9" fmla="*/ 0 h 469"/>
                  <a:gd name="T10" fmla="*/ 0 w 375"/>
                  <a:gd name="T11" fmla="*/ 0 h 469"/>
                  <a:gd name="T12" fmla="*/ 0 w 375"/>
                  <a:gd name="T13" fmla="*/ 0 h 469"/>
                  <a:gd name="T14" fmla="*/ 0 w 375"/>
                  <a:gd name="T15" fmla="*/ 0 h 469"/>
                  <a:gd name="T16" fmla="*/ 0 w 375"/>
                  <a:gd name="T17" fmla="*/ 0 h 469"/>
                  <a:gd name="T18" fmla="*/ 0 w 375"/>
                  <a:gd name="T19" fmla="*/ 0 h 469"/>
                  <a:gd name="T20" fmla="*/ 0 w 375"/>
                  <a:gd name="T21" fmla="*/ 0 h 469"/>
                  <a:gd name="T22" fmla="*/ 0 w 375"/>
                  <a:gd name="T23" fmla="*/ 0 h 469"/>
                  <a:gd name="T24" fmla="*/ 0 w 375"/>
                  <a:gd name="T25" fmla="*/ 0 h 469"/>
                  <a:gd name="T26" fmla="*/ 0 w 375"/>
                  <a:gd name="T27" fmla="*/ 0 h 469"/>
                  <a:gd name="T28" fmla="*/ 0 w 375"/>
                  <a:gd name="T29" fmla="*/ 0 h 469"/>
                  <a:gd name="T30" fmla="*/ 0 w 375"/>
                  <a:gd name="T31" fmla="*/ 0 h 469"/>
                  <a:gd name="T32" fmla="*/ 0 w 375"/>
                  <a:gd name="T33" fmla="*/ 0 h 469"/>
                  <a:gd name="T34" fmla="*/ 0 w 375"/>
                  <a:gd name="T35" fmla="*/ 0 h 469"/>
                  <a:gd name="T36" fmla="*/ 0 w 375"/>
                  <a:gd name="T37" fmla="*/ 0 h 469"/>
                  <a:gd name="T38" fmla="*/ 0 w 375"/>
                  <a:gd name="T39" fmla="*/ 0 h 469"/>
                  <a:gd name="T40" fmla="*/ 0 w 375"/>
                  <a:gd name="T41" fmla="*/ 0 h 469"/>
                  <a:gd name="T42" fmla="*/ 0 w 375"/>
                  <a:gd name="T43" fmla="*/ 0 h 469"/>
                  <a:gd name="T44" fmla="*/ 0 w 375"/>
                  <a:gd name="T45" fmla="*/ 0 h 469"/>
                  <a:gd name="T46" fmla="*/ 0 w 375"/>
                  <a:gd name="T47" fmla="*/ 0 h 469"/>
                  <a:gd name="T48" fmla="*/ 0 w 375"/>
                  <a:gd name="T49" fmla="*/ 0 h 469"/>
                  <a:gd name="T50" fmla="*/ 0 w 375"/>
                  <a:gd name="T51" fmla="*/ 0 h 4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5"/>
                  <a:gd name="T79" fmla="*/ 0 h 469"/>
                  <a:gd name="T80" fmla="*/ 375 w 375"/>
                  <a:gd name="T81" fmla="*/ 469 h 4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5" h="469">
                    <a:moveTo>
                      <a:pt x="168" y="86"/>
                    </a:moveTo>
                    <a:cubicBezTo>
                      <a:pt x="160" y="96"/>
                      <a:pt x="148" y="98"/>
                      <a:pt x="133" y="93"/>
                    </a:cubicBezTo>
                    <a:cubicBezTo>
                      <a:pt x="120" y="89"/>
                      <a:pt x="111" y="88"/>
                      <a:pt x="106" y="90"/>
                    </a:cubicBezTo>
                    <a:cubicBezTo>
                      <a:pt x="102" y="92"/>
                      <a:pt x="94" y="99"/>
                      <a:pt x="84" y="111"/>
                    </a:cubicBezTo>
                    <a:cubicBezTo>
                      <a:pt x="66" y="133"/>
                      <a:pt x="62" y="171"/>
                      <a:pt x="73" y="225"/>
                    </a:cubicBezTo>
                    <a:cubicBezTo>
                      <a:pt x="87" y="299"/>
                      <a:pt x="114" y="352"/>
                      <a:pt x="154" y="386"/>
                    </a:cubicBezTo>
                    <a:cubicBezTo>
                      <a:pt x="173" y="402"/>
                      <a:pt x="195" y="410"/>
                      <a:pt x="219" y="409"/>
                    </a:cubicBezTo>
                    <a:cubicBezTo>
                      <a:pt x="244" y="408"/>
                      <a:pt x="264" y="399"/>
                      <a:pt x="279" y="381"/>
                    </a:cubicBezTo>
                    <a:cubicBezTo>
                      <a:pt x="292" y="366"/>
                      <a:pt x="301" y="347"/>
                      <a:pt x="307" y="325"/>
                    </a:cubicBezTo>
                    <a:cubicBezTo>
                      <a:pt x="309" y="312"/>
                      <a:pt x="312" y="292"/>
                      <a:pt x="314" y="263"/>
                    </a:cubicBezTo>
                    <a:cubicBezTo>
                      <a:pt x="315" y="249"/>
                      <a:pt x="317" y="240"/>
                      <a:pt x="321" y="236"/>
                    </a:cubicBezTo>
                    <a:cubicBezTo>
                      <a:pt x="326" y="229"/>
                      <a:pt x="333" y="226"/>
                      <a:pt x="341" y="226"/>
                    </a:cubicBezTo>
                    <a:cubicBezTo>
                      <a:pt x="350" y="226"/>
                      <a:pt x="357" y="228"/>
                      <a:pt x="363" y="233"/>
                    </a:cubicBezTo>
                    <a:cubicBezTo>
                      <a:pt x="370" y="239"/>
                      <a:pt x="373" y="246"/>
                      <a:pt x="374" y="256"/>
                    </a:cubicBezTo>
                    <a:cubicBezTo>
                      <a:pt x="375" y="325"/>
                      <a:pt x="359" y="380"/>
                      <a:pt x="325" y="420"/>
                    </a:cubicBezTo>
                    <a:cubicBezTo>
                      <a:pt x="299" y="451"/>
                      <a:pt x="265" y="467"/>
                      <a:pt x="224" y="468"/>
                    </a:cubicBezTo>
                    <a:cubicBezTo>
                      <a:pt x="183" y="469"/>
                      <a:pt x="147" y="457"/>
                      <a:pt x="116" y="430"/>
                    </a:cubicBezTo>
                    <a:cubicBezTo>
                      <a:pt x="66" y="388"/>
                      <a:pt x="32" y="323"/>
                      <a:pt x="14" y="236"/>
                    </a:cubicBezTo>
                    <a:cubicBezTo>
                      <a:pt x="0" y="163"/>
                      <a:pt x="8" y="109"/>
                      <a:pt x="38" y="73"/>
                    </a:cubicBezTo>
                    <a:cubicBezTo>
                      <a:pt x="44" y="65"/>
                      <a:pt x="50" y="59"/>
                      <a:pt x="55" y="54"/>
                    </a:cubicBezTo>
                    <a:cubicBezTo>
                      <a:pt x="61" y="49"/>
                      <a:pt x="67" y="44"/>
                      <a:pt x="72" y="41"/>
                    </a:cubicBezTo>
                    <a:cubicBezTo>
                      <a:pt x="69" y="30"/>
                      <a:pt x="71" y="20"/>
                      <a:pt x="78" y="11"/>
                    </a:cubicBezTo>
                    <a:cubicBezTo>
                      <a:pt x="86" y="1"/>
                      <a:pt x="99" y="0"/>
                      <a:pt x="114" y="9"/>
                    </a:cubicBezTo>
                    <a:cubicBezTo>
                      <a:pt x="129" y="17"/>
                      <a:pt x="144" y="28"/>
                      <a:pt x="162" y="43"/>
                    </a:cubicBezTo>
                    <a:cubicBezTo>
                      <a:pt x="168" y="48"/>
                      <a:pt x="172" y="54"/>
                      <a:pt x="174" y="61"/>
                    </a:cubicBezTo>
                    <a:cubicBezTo>
                      <a:pt x="176" y="70"/>
                      <a:pt x="174" y="79"/>
                      <a:pt x="168" y="86"/>
                    </a:cubicBezTo>
                  </a:path>
                </a:pathLst>
              </a:custGeom>
              <a:solidFill>
                <a:srgbClr val="000000"/>
              </a:solidFill>
              <a:ln w="0">
                <a:solidFill>
                  <a:srgbClr val="000000"/>
                </a:solidFill>
                <a:round/>
                <a:headEnd/>
                <a:tailEnd/>
              </a:ln>
            </p:spPr>
            <p:txBody>
              <a:bodyPr/>
              <a:lstStyle/>
              <a:p>
                <a:endParaRPr lang="en-AU"/>
              </a:p>
            </p:txBody>
          </p:sp>
          <p:sp>
            <p:nvSpPr>
              <p:cNvPr id="64556" name="Freeform 16"/>
              <p:cNvSpPr>
                <a:spLocks noEditPoints="1"/>
              </p:cNvSpPr>
              <p:nvPr/>
            </p:nvSpPr>
            <p:spPr bwMode="auto">
              <a:xfrm>
                <a:off x="2386" y="608"/>
                <a:ext cx="76" cy="90"/>
              </a:xfrm>
              <a:custGeom>
                <a:avLst/>
                <a:gdLst>
                  <a:gd name="T0" fmla="*/ 0 w 277"/>
                  <a:gd name="T1" fmla="*/ 0 h 330"/>
                  <a:gd name="T2" fmla="*/ 0 w 277"/>
                  <a:gd name="T3" fmla="*/ 0 h 330"/>
                  <a:gd name="T4" fmla="*/ 0 w 277"/>
                  <a:gd name="T5" fmla="*/ 0 h 330"/>
                  <a:gd name="T6" fmla="*/ 0 w 277"/>
                  <a:gd name="T7" fmla="*/ 0 h 330"/>
                  <a:gd name="T8" fmla="*/ 0 w 277"/>
                  <a:gd name="T9" fmla="*/ 0 h 330"/>
                  <a:gd name="T10" fmla="*/ 0 w 277"/>
                  <a:gd name="T11" fmla="*/ 0 h 330"/>
                  <a:gd name="T12" fmla="*/ 0 w 277"/>
                  <a:gd name="T13" fmla="*/ 0 h 330"/>
                  <a:gd name="T14" fmla="*/ 0 w 277"/>
                  <a:gd name="T15" fmla="*/ 0 h 330"/>
                  <a:gd name="T16" fmla="*/ 0 w 277"/>
                  <a:gd name="T17" fmla="*/ 0 h 330"/>
                  <a:gd name="T18" fmla="*/ 0 w 277"/>
                  <a:gd name="T19" fmla="*/ 0 h 330"/>
                  <a:gd name="T20" fmla="*/ 0 w 277"/>
                  <a:gd name="T21" fmla="*/ 0 h 330"/>
                  <a:gd name="T22" fmla="*/ 0 w 277"/>
                  <a:gd name="T23" fmla="*/ 0 h 330"/>
                  <a:gd name="T24" fmla="*/ 0 w 277"/>
                  <a:gd name="T25" fmla="*/ 0 h 330"/>
                  <a:gd name="T26" fmla="*/ 0 w 277"/>
                  <a:gd name="T27" fmla="*/ 0 h 330"/>
                  <a:gd name="T28" fmla="*/ 0 w 277"/>
                  <a:gd name="T29" fmla="*/ 0 h 330"/>
                  <a:gd name="T30" fmla="*/ 0 w 277"/>
                  <a:gd name="T31" fmla="*/ 0 h 330"/>
                  <a:gd name="T32" fmla="*/ 0 w 277"/>
                  <a:gd name="T33" fmla="*/ 0 h 3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7"/>
                  <a:gd name="T52" fmla="*/ 0 h 330"/>
                  <a:gd name="T53" fmla="*/ 277 w 277"/>
                  <a:gd name="T54" fmla="*/ 330 h 3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7" h="330">
                    <a:moveTo>
                      <a:pt x="206" y="314"/>
                    </a:moveTo>
                    <a:cubicBezTo>
                      <a:pt x="176" y="328"/>
                      <a:pt x="146" y="330"/>
                      <a:pt x="114" y="319"/>
                    </a:cubicBezTo>
                    <a:cubicBezTo>
                      <a:pt x="78" y="306"/>
                      <a:pt x="50" y="280"/>
                      <a:pt x="28" y="240"/>
                    </a:cubicBezTo>
                    <a:cubicBezTo>
                      <a:pt x="8" y="201"/>
                      <a:pt x="0" y="161"/>
                      <a:pt x="7" y="121"/>
                    </a:cubicBezTo>
                    <a:cubicBezTo>
                      <a:pt x="13" y="73"/>
                      <a:pt x="39" y="39"/>
                      <a:pt x="82" y="17"/>
                    </a:cubicBezTo>
                    <a:cubicBezTo>
                      <a:pt x="117" y="0"/>
                      <a:pt x="152" y="3"/>
                      <a:pt x="186" y="26"/>
                    </a:cubicBezTo>
                    <a:cubicBezTo>
                      <a:pt x="213" y="44"/>
                      <a:pt x="235" y="72"/>
                      <a:pt x="253" y="109"/>
                    </a:cubicBezTo>
                    <a:cubicBezTo>
                      <a:pt x="271" y="148"/>
                      <a:pt x="277" y="186"/>
                      <a:pt x="271" y="223"/>
                    </a:cubicBezTo>
                    <a:cubicBezTo>
                      <a:pt x="265" y="265"/>
                      <a:pt x="243" y="296"/>
                      <a:pt x="206" y="314"/>
                    </a:cubicBezTo>
                    <a:close/>
                    <a:moveTo>
                      <a:pt x="105" y="72"/>
                    </a:moveTo>
                    <a:cubicBezTo>
                      <a:pt x="80" y="84"/>
                      <a:pt x="66" y="107"/>
                      <a:pt x="64" y="138"/>
                    </a:cubicBezTo>
                    <a:cubicBezTo>
                      <a:pt x="62" y="164"/>
                      <a:pt x="67" y="189"/>
                      <a:pt x="80" y="214"/>
                    </a:cubicBezTo>
                    <a:cubicBezTo>
                      <a:pt x="93" y="240"/>
                      <a:pt x="109" y="256"/>
                      <a:pt x="130" y="263"/>
                    </a:cubicBezTo>
                    <a:cubicBezTo>
                      <a:pt x="147" y="270"/>
                      <a:pt x="164" y="269"/>
                      <a:pt x="179" y="261"/>
                    </a:cubicBezTo>
                    <a:cubicBezTo>
                      <a:pt x="197" y="252"/>
                      <a:pt x="210" y="238"/>
                      <a:pt x="217" y="218"/>
                    </a:cubicBezTo>
                    <a:cubicBezTo>
                      <a:pt x="224" y="196"/>
                      <a:pt x="222" y="172"/>
                      <a:pt x="211" y="146"/>
                    </a:cubicBezTo>
                    <a:cubicBezTo>
                      <a:pt x="179" y="78"/>
                      <a:pt x="145" y="53"/>
                      <a:pt x="105" y="72"/>
                    </a:cubicBezTo>
                    <a:close/>
                  </a:path>
                </a:pathLst>
              </a:custGeom>
              <a:solidFill>
                <a:srgbClr val="000000"/>
              </a:solidFill>
              <a:ln w="0">
                <a:solidFill>
                  <a:srgbClr val="000000"/>
                </a:solidFill>
                <a:round/>
                <a:headEnd/>
                <a:tailEnd/>
              </a:ln>
            </p:spPr>
            <p:txBody>
              <a:bodyPr/>
              <a:lstStyle/>
              <a:p>
                <a:endParaRPr lang="en-AU"/>
              </a:p>
            </p:txBody>
          </p:sp>
          <p:sp>
            <p:nvSpPr>
              <p:cNvPr id="64557" name="Freeform 17"/>
              <p:cNvSpPr>
                <a:spLocks/>
              </p:cNvSpPr>
              <p:nvPr/>
            </p:nvSpPr>
            <p:spPr bwMode="auto">
              <a:xfrm>
                <a:off x="2462" y="562"/>
                <a:ext cx="130" cy="109"/>
              </a:xfrm>
              <a:custGeom>
                <a:avLst/>
                <a:gdLst>
                  <a:gd name="T0" fmla="*/ 0 w 475"/>
                  <a:gd name="T1" fmla="*/ 0 h 400"/>
                  <a:gd name="T2" fmla="*/ 0 w 475"/>
                  <a:gd name="T3" fmla="*/ 0 h 400"/>
                  <a:gd name="T4" fmla="*/ 0 w 475"/>
                  <a:gd name="T5" fmla="*/ 0 h 400"/>
                  <a:gd name="T6" fmla="*/ 0 w 475"/>
                  <a:gd name="T7" fmla="*/ 0 h 400"/>
                  <a:gd name="T8" fmla="*/ 0 w 475"/>
                  <a:gd name="T9" fmla="*/ 0 h 400"/>
                  <a:gd name="T10" fmla="*/ 0 w 475"/>
                  <a:gd name="T11" fmla="*/ 0 h 400"/>
                  <a:gd name="T12" fmla="*/ 0 w 475"/>
                  <a:gd name="T13" fmla="*/ 0 h 400"/>
                  <a:gd name="T14" fmla="*/ 0 w 475"/>
                  <a:gd name="T15" fmla="*/ 0 h 400"/>
                  <a:gd name="T16" fmla="*/ 0 w 475"/>
                  <a:gd name="T17" fmla="*/ 0 h 400"/>
                  <a:gd name="T18" fmla="*/ 0 w 475"/>
                  <a:gd name="T19" fmla="*/ 0 h 400"/>
                  <a:gd name="T20" fmla="*/ 0 w 475"/>
                  <a:gd name="T21" fmla="*/ 0 h 400"/>
                  <a:gd name="T22" fmla="*/ 0 w 475"/>
                  <a:gd name="T23" fmla="*/ 0 h 400"/>
                  <a:gd name="T24" fmla="*/ 0 w 475"/>
                  <a:gd name="T25" fmla="*/ 0 h 400"/>
                  <a:gd name="T26" fmla="*/ 0 w 475"/>
                  <a:gd name="T27" fmla="*/ 0 h 400"/>
                  <a:gd name="T28" fmla="*/ 0 w 475"/>
                  <a:gd name="T29" fmla="*/ 0 h 400"/>
                  <a:gd name="T30" fmla="*/ 0 w 475"/>
                  <a:gd name="T31" fmla="*/ 0 h 400"/>
                  <a:gd name="T32" fmla="*/ 0 w 475"/>
                  <a:gd name="T33" fmla="*/ 0 h 400"/>
                  <a:gd name="T34" fmla="*/ 0 w 475"/>
                  <a:gd name="T35" fmla="*/ 0 h 400"/>
                  <a:gd name="T36" fmla="*/ 0 w 475"/>
                  <a:gd name="T37" fmla="*/ 0 h 400"/>
                  <a:gd name="T38" fmla="*/ 0 w 475"/>
                  <a:gd name="T39" fmla="*/ 0 h 400"/>
                  <a:gd name="T40" fmla="*/ 0 w 475"/>
                  <a:gd name="T41" fmla="*/ 0 h 400"/>
                  <a:gd name="T42" fmla="*/ 0 w 475"/>
                  <a:gd name="T43" fmla="*/ 0 h 400"/>
                  <a:gd name="T44" fmla="*/ 0 w 475"/>
                  <a:gd name="T45" fmla="*/ 0 h 400"/>
                  <a:gd name="T46" fmla="*/ 0 w 475"/>
                  <a:gd name="T47" fmla="*/ 0 h 400"/>
                  <a:gd name="T48" fmla="*/ 0 w 475"/>
                  <a:gd name="T49" fmla="*/ 0 h 400"/>
                  <a:gd name="T50" fmla="*/ 0 w 475"/>
                  <a:gd name="T51" fmla="*/ 0 h 400"/>
                  <a:gd name="T52" fmla="*/ 0 w 475"/>
                  <a:gd name="T53" fmla="*/ 0 h 400"/>
                  <a:gd name="T54" fmla="*/ 0 w 475"/>
                  <a:gd name="T55" fmla="*/ 0 h 400"/>
                  <a:gd name="T56" fmla="*/ 0 w 475"/>
                  <a:gd name="T57" fmla="*/ 0 h 400"/>
                  <a:gd name="T58" fmla="*/ 0 w 475"/>
                  <a:gd name="T59" fmla="*/ 0 h 400"/>
                  <a:gd name="T60" fmla="*/ 0 w 475"/>
                  <a:gd name="T61" fmla="*/ 0 h 400"/>
                  <a:gd name="T62" fmla="*/ 0 w 475"/>
                  <a:gd name="T63" fmla="*/ 0 h 400"/>
                  <a:gd name="T64" fmla="*/ 0 w 475"/>
                  <a:gd name="T65" fmla="*/ 0 h 400"/>
                  <a:gd name="T66" fmla="*/ 0 w 475"/>
                  <a:gd name="T67" fmla="*/ 0 h 400"/>
                  <a:gd name="T68" fmla="*/ 0 w 475"/>
                  <a:gd name="T69" fmla="*/ 0 h 400"/>
                  <a:gd name="T70" fmla="*/ 0 w 475"/>
                  <a:gd name="T71" fmla="*/ 0 h 400"/>
                  <a:gd name="T72" fmla="*/ 0 w 475"/>
                  <a:gd name="T73" fmla="*/ 0 h 400"/>
                  <a:gd name="T74" fmla="*/ 0 w 475"/>
                  <a:gd name="T75" fmla="*/ 0 h 400"/>
                  <a:gd name="T76" fmla="*/ 0 w 475"/>
                  <a:gd name="T77" fmla="*/ 0 h 400"/>
                  <a:gd name="T78" fmla="*/ 0 w 475"/>
                  <a:gd name="T79" fmla="*/ 0 h 400"/>
                  <a:gd name="T80" fmla="*/ 0 w 475"/>
                  <a:gd name="T81" fmla="*/ 0 h 400"/>
                  <a:gd name="T82" fmla="*/ 0 w 475"/>
                  <a:gd name="T83" fmla="*/ 0 h 400"/>
                  <a:gd name="T84" fmla="*/ 0 w 475"/>
                  <a:gd name="T85" fmla="*/ 0 h 400"/>
                  <a:gd name="T86" fmla="*/ 0 w 475"/>
                  <a:gd name="T87" fmla="*/ 0 h 400"/>
                  <a:gd name="T88" fmla="*/ 0 w 475"/>
                  <a:gd name="T89" fmla="*/ 0 h 400"/>
                  <a:gd name="T90" fmla="*/ 0 w 475"/>
                  <a:gd name="T91" fmla="*/ 0 h 400"/>
                  <a:gd name="T92" fmla="*/ 0 w 475"/>
                  <a:gd name="T93" fmla="*/ 0 h 400"/>
                  <a:gd name="T94" fmla="*/ 0 w 475"/>
                  <a:gd name="T95" fmla="*/ 0 h 4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5"/>
                  <a:gd name="T145" fmla="*/ 0 h 400"/>
                  <a:gd name="T146" fmla="*/ 475 w 475"/>
                  <a:gd name="T147" fmla="*/ 400 h 4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5" h="400">
                    <a:moveTo>
                      <a:pt x="452" y="307"/>
                    </a:moveTo>
                    <a:cubicBezTo>
                      <a:pt x="437" y="311"/>
                      <a:pt x="426" y="306"/>
                      <a:pt x="418" y="290"/>
                    </a:cubicBezTo>
                    <a:cubicBezTo>
                      <a:pt x="409" y="271"/>
                      <a:pt x="397" y="242"/>
                      <a:pt x="383" y="206"/>
                    </a:cubicBezTo>
                    <a:lnTo>
                      <a:pt x="348" y="122"/>
                    </a:lnTo>
                    <a:cubicBezTo>
                      <a:pt x="342" y="109"/>
                      <a:pt x="335" y="98"/>
                      <a:pt x="327" y="86"/>
                    </a:cubicBezTo>
                    <a:cubicBezTo>
                      <a:pt x="316" y="71"/>
                      <a:pt x="307" y="65"/>
                      <a:pt x="299" y="67"/>
                    </a:cubicBezTo>
                    <a:cubicBezTo>
                      <a:pt x="292" y="69"/>
                      <a:pt x="281" y="79"/>
                      <a:pt x="266" y="96"/>
                    </a:cubicBezTo>
                    <a:cubicBezTo>
                      <a:pt x="251" y="112"/>
                      <a:pt x="241" y="125"/>
                      <a:pt x="238" y="133"/>
                    </a:cubicBezTo>
                    <a:cubicBezTo>
                      <a:pt x="243" y="150"/>
                      <a:pt x="248" y="168"/>
                      <a:pt x="254" y="185"/>
                    </a:cubicBezTo>
                    <a:lnTo>
                      <a:pt x="285" y="258"/>
                    </a:lnTo>
                    <a:cubicBezTo>
                      <a:pt x="297" y="286"/>
                      <a:pt x="306" y="310"/>
                      <a:pt x="311" y="329"/>
                    </a:cubicBezTo>
                    <a:cubicBezTo>
                      <a:pt x="314" y="338"/>
                      <a:pt x="313" y="345"/>
                      <a:pt x="310" y="352"/>
                    </a:cubicBezTo>
                    <a:cubicBezTo>
                      <a:pt x="306" y="359"/>
                      <a:pt x="300" y="363"/>
                      <a:pt x="292" y="366"/>
                    </a:cubicBezTo>
                    <a:cubicBezTo>
                      <a:pt x="284" y="368"/>
                      <a:pt x="277" y="368"/>
                      <a:pt x="270" y="364"/>
                    </a:cubicBezTo>
                    <a:cubicBezTo>
                      <a:pt x="263" y="360"/>
                      <a:pt x="259" y="354"/>
                      <a:pt x="256" y="346"/>
                    </a:cubicBezTo>
                    <a:cubicBezTo>
                      <a:pt x="250" y="323"/>
                      <a:pt x="238" y="290"/>
                      <a:pt x="220" y="247"/>
                    </a:cubicBezTo>
                    <a:cubicBezTo>
                      <a:pt x="203" y="204"/>
                      <a:pt x="191" y="171"/>
                      <a:pt x="184" y="149"/>
                    </a:cubicBezTo>
                    <a:cubicBezTo>
                      <a:pt x="178" y="129"/>
                      <a:pt x="171" y="114"/>
                      <a:pt x="162" y="105"/>
                    </a:cubicBezTo>
                    <a:cubicBezTo>
                      <a:pt x="151" y="114"/>
                      <a:pt x="140" y="128"/>
                      <a:pt x="131" y="145"/>
                    </a:cubicBezTo>
                    <a:lnTo>
                      <a:pt x="108" y="192"/>
                    </a:lnTo>
                    <a:cubicBezTo>
                      <a:pt x="107" y="198"/>
                      <a:pt x="104" y="205"/>
                      <a:pt x="99" y="214"/>
                    </a:cubicBezTo>
                    <a:cubicBezTo>
                      <a:pt x="102" y="225"/>
                      <a:pt x="106" y="242"/>
                      <a:pt x="111" y="265"/>
                    </a:cubicBezTo>
                    <a:cubicBezTo>
                      <a:pt x="115" y="287"/>
                      <a:pt x="119" y="304"/>
                      <a:pt x="122" y="314"/>
                    </a:cubicBezTo>
                    <a:cubicBezTo>
                      <a:pt x="123" y="320"/>
                      <a:pt x="126" y="327"/>
                      <a:pt x="131" y="337"/>
                    </a:cubicBezTo>
                    <a:cubicBezTo>
                      <a:pt x="136" y="347"/>
                      <a:pt x="139" y="354"/>
                      <a:pt x="140" y="358"/>
                    </a:cubicBezTo>
                    <a:cubicBezTo>
                      <a:pt x="142" y="366"/>
                      <a:pt x="142" y="373"/>
                      <a:pt x="137" y="380"/>
                    </a:cubicBezTo>
                    <a:cubicBezTo>
                      <a:pt x="133" y="387"/>
                      <a:pt x="127" y="392"/>
                      <a:pt x="120" y="394"/>
                    </a:cubicBezTo>
                    <a:cubicBezTo>
                      <a:pt x="98" y="400"/>
                      <a:pt x="81" y="379"/>
                      <a:pt x="67" y="331"/>
                    </a:cubicBezTo>
                    <a:cubicBezTo>
                      <a:pt x="63" y="320"/>
                      <a:pt x="60" y="302"/>
                      <a:pt x="55" y="280"/>
                    </a:cubicBezTo>
                    <a:cubicBezTo>
                      <a:pt x="51" y="257"/>
                      <a:pt x="47" y="240"/>
                      <a:pt x="44" y="228"/>
                    </a:cubicBezTo>
                    <a:cubicBezTo>
                      <a:pt x="41" y="219"/>
                      <a:pt x="36" y="204"/>
                      <a:pt x="28" y="184"/>
                    </a:cubicBezTo>
                    <a:cubicBezTo>
                      <a:pt x="20" y="165"/>
                      <a:pt x="15" y="150"/>
                      <a:pt x="12" y="140"/>
                    </a:cubicBezTo>
                    <a:cubicBezTo>
                      <a:pt x="0" y="98"/>
                      <a:pt x="3" y="74"/>
                      <a:pt x="22" y="68"/>
                    </a:cubicBezTo>
                    <a:cubicBezTo>
                      <a:pt x="30" y="66"/>
                      <a:pt x="37" y="67"/>
                      <a:pt x="45" y="72"/>
                    </a:cubicBezTo>
                    <a:cubicBezTo>
                      <a:pt x="53" y="77"/>
                      <a:pt x="58" y="82"/>
                      <a:pt x="60" y="90"/>
                    </a:cubicBezTo>
                    <a:cubicBezTo>
                      <a:pt x="61" y="94"/>
                      <a:pt x="62" y="99"/>
                      <a:pt x="64" y="107"/>
                    </a:cubicBezTo>
                    <a:cubicBezTo>
                      <a:pt x="65" y="115"/>
                      <a:pt x="66" y="121"/>
                      <a:pt x="67" y="125"/>
                    </a:cubicBezTo>
                    <a:lnTo>
                      <a:pt x="77" y="154"/>
                    </a:lnTo>
                    <a:cubicBezTo>
                      <a:pt x="81" y="131"/>
                      <a:pt x="90" y="109"/>
                      <a:pt x="104" y="87"/>
                    </a:cubicBezTo>
                    <a:cubicBezTo>
                      <a:pt x="118" y="65"/>
                      <a:pt x="132" y="53"/>
                      <a:pt x="145" y="49"/>
                    </a:cubicBezTo>
                    <a:cubicBezTo>
                      <a:pt x="174" y="40"/>
                      <a:pt x="199" y="49"/>
                      <a:pt x="218" y="75"/>
                    </a:cubicBezTo>
                    <a:cubicBezTo>
                      <a:pt x="225" y="58"/>
                      <a:pt x="234" y="44"/>
                      <a:pt x="246" y="33"/>
                    </a:cubicBezTo>
                    <a:cubicBezTo>
                      <a:pt x="259" y="22"/>
                      <a:pt x="274" y="14"/>
                      <a:pt x="292" y="9"/>
                    </a:cubicBezTo>
                    <a:cubicBezTo>
                      <a:pt x="323" y="0"/>
                      <a:pt x="350" y="10"/>
                      <a:pt x="371" y="41"/>
                    </a:cubicBezTo>
                    <a:cubicBezTo>
                      <a:pt x="375" y="47"/>
                      <a:pt x="387" y="72"/>
                      <a:pt x="406" y="116"/>
                    </a:cubicBezTo>
                    <a:cubicBezTo>
                      <a:pt x="420" y="147"/>
                      <a:pt x="443" y="199"/>
                      <a:pt x="473" y="272"/>
                    </a:cubicBezTo>
                    <a:cubicBezTo>
                      <a:pt x="475" y="279"/>
                      <a:pt x="475" y="286"/>
                      <a:pt x="471" y="293"/>
                    </a:cubicBezTo>
                    <a:cubicBezTo>
                      <a:pt x="466" y="300"/>
                      <a:pt x="461" y="304"/>
                      <a:pt x="452" y="307"/>
                    </a:cubicBezTo>
                    <a:close/>
                  </a:path>
                </a:pathLst>
              </a:custGeom>
              <a:solidFill>
                <a:srgbClr val="000000"/>
              </a:solidFill>
              <a:ln w="0">
                <a:solidFill>
                  <a:srgbClr val="000000"/>
                </a:solidFill>
                <a:round/>
                <a:headEnd/>
                <a:tailEnd/>
              </a:ln>
            </p:spPr>
            <p:txBody>
              <a:bodyPr/>
              <a:lstStyle/>
              <a:p>
                <a:endParaRPr lang="en-AU"/>
              </a:p>
            </p:txBody>
          </p:sp>
          <p:sp>
            <p:nvSpPr>
              <p:cNvPr id="64558" name="Freeform 18"/>
              <p:cNvSpPr>
                <a:spLocks/>
              </p:cNvSpPr>
              <p:nvPr/>
            </p:nvSpPr>
            <p:spPr bwMode="auto">
              <a:xfrm>
                <a:off x="2589" y="536"/>
                <a:ext cx="124" cy="102"/>
              </a:xfrm>
              <a:custGeom>
                <a:avLst/>
                <a:gdLst>
                  <a:gd name="T0" fmla="*/ 0 w 453"/>
                  <a:gd name="T1" fmla="*/ 0 h 373"/>
                  <a:gd name="T2" fmla="*/ 0 w 453"/>
                  <a:gd name="T3" fmla="*/ 0 h 373"/>
                  <a:gd name="T4" fmla="*/ 0 w 453"/>
                  <a:gd name="T5" fmla="*/ 0 h 373"/>
                  <a:gd name="T6" fmla="*/ 0 w 453"/>
                  <a:gd name="T7" fmla="*/ 0 h 373"/>
                  <a:gd name="T8" fmla="*/ 0 w 453"/>
                  <a:gd name="T9" fmla="*/ 0 h 373"/>
                  <a:gd name="T10" fmla="*/ 0 w 453"/>
                  <a:gd name="T11" fmla="*/ 0 h 373"/>
                  <a:gd name="T12" fmla="*/ 0 w 453"/>
                  <a:gd name="T13" fmla="*/ 0 h 373"/>
                  <a:gd name="T14" fmla="*/ 0 w 453"/>
                  <a:gd name="T15" fmla="*/ 0 h 373"/>
                  <a:gd name="T16" fmla="*/ 0 w 453"/>
                  <a:gd name="T17" fmla="*/ 0 h 373"/>
                  <a:gd name="T18" fmla="*/ 0 w 453"/>
                  <a:gd name="T19" fmla="*/ 0 h 373"/>
                  <a:gd name="T20" fmla="*/ 0 w 453"/>
                  <a:gd name="T21" fmla="*/ 0 h 373"/>
                  <a:gd name="T22" fmla="*/ 0 w 453"/>
                  <a:gd name="T23" fmla="*/ 0 h 373"/>
                  <a:gd name="T24" fmla="*/ 0 w 453"/>
                  <a:gd name="T25" fmla="*/ 0 h 373"/>
                  <a:gd name="T26" fmla="*/ 0 w 453"/>
                  <a:gd name="T27" fmla="*/ 0 h 373"/>
                  <a:gd name="T28" fmla="*/ 0 w 453"/>
                  <a:gd name="T29" fmla="*/ 0 h 373"/>
                  <a:gd name="T30" fmla="*/ 0 w 453"/>
                  <a:gd name="T31" fmla="*/ 0 h 373"/>
                  <a:gd name="T32" fmla="*/ 0 w 453"/>
                  <a:gd name="T33" fmla="*/ 0 h 373"/>
                  <a:gd name="T34" fmla="*/ 0 w 453"/>
                  <a:gd name="T35" fmla="*/ 0 h 373"/>
                  <a:gd name="T36" fmla="*/ 0 w 453"/>
                  <a:gd name="T37" fmla="*/ 0 h 373"/>
                  <a:gd name="T38" fmla="*/ 0 w 453"/>
                  <a:gd name="T39" fmla="*/ 0 h 373"/>
                  <a:gd name="T40" fmla="*/ 0 w 453"/>
                  <a:gd name="T41" fmla="*/ 0 h 373"/>
                  <a:gd name="T42" fmla="*/ 0 w 453"/>
                  <a:gd name="T43" fmla="*/ 0 h 373"/>
                  <a:gd name="T44" fmla="*/ 0 w 453"/>
                  <a:gd name="T45" fmla="*/ 0 h 373"/>
                  <a:gd name="T46" fmla="*/ 0 w 453"/>
                  <a:gd name="T47" fmla="*/ 0 h 373"/>
                  <a:gd name="T48" fmla="*/ 0 w 453"/>
                  <a:gd name="T49" fmla="*/ 0 h 373"/>
                  <a:gd name="T50" fmla="*/ 0 w 453"/>
                  <a:gd name="T51" fmla="*/ 0 h 373"/>
                  <a:gd name="T52" fmla="*/ 0 w 453"/>
                  <a:gd name="T53" fmla="*/ 0 h 373"/>
                  <a:gd name="T54" fmla="*/ 0 w 453"/>
                  <a:gd name="T55" fmla="*/ 0 h 373"/>
                  <a:gd name="T56" fmla="*/ 0 w 453"/>
                  <a:gd name="T57" fmla="*/ 0 h 373"/>
                  <a:gd name="T58" fmla="*/ 0 w 453"/>
                  <a:gd name="T59" fmla="*/ 0 h 373"/>
                  <a:gd name="T60" fmla="*/ 0 w 453"/>
                  <a:gd name="T61" fmla="*/ 0 h 373"/>
                  <a:gd name="T62" fmla="*/ 0 w 453"/>
                  <a:gd name="T63" fmla="*/ 0 h 373"/>
                  <a:gd name="T64" fmla="*/ 0 w 453"/>
                  <a:gd name="T65" fmla="*/ 0 h 373"/>
                  <a:gd name="T66" fmla="*/ 0 w 453"/>
                  <a:gd name="T67" fmla="*/ 0 h 373"/>
                  <a:gd name="T68" fmla="*/ 0 w 453"/>
                  <a:gd name="T69" fmla="*/ 0 h 373"/>
                  <a:gd name="T70" fmla="*/ 0 w 453"/>
                  <a:gd name="T71" fmla="*/ 0 h 373"/>
                  <a:gd name="T72" fmla="*/ 0 w 453"/>
                  <a:gd name="T73" fmla="*/ 0 h 373"/>
                  <a:gd name="T74" fmla="*/ 0 w 453"/>
                  <a:gd name="T75" fmla="*/ 0 h 373"/>
                  <a:gd name="T76" fmla="*/ 0 w 453"/>
                  <a:gd name="T77" fmla="*/ 0 h 373"/>
                  <a:gd name="T78" fmla="*/ 0 w 453"/>
                  <a:gd name="T79" fmla="*/ 0 h 373"/>
                  <a:gd name="T80" fmla="*/ 0 w 453"/>
                  <a:gd name="T81" fmla="*/ 0 h 373"/>
                  <a:gd name="T82" fmla="*/ 0 w 453"/>
                  <a:gd name="T83" fmla="*/ 0 h 373"/>
                  <a:gd name="T84" fmla="*/ 0 w 453"/>
                  <a:gd name="T85" fmla="*/ 0 h 373"/>
                  <a:gd name="T86" fmla="*/ 0 w 453"/>
                  <a:gd name="T87" fmla="*/ 0 h 373"/>
                  <a:gd name="T88" fmla="*/ 0 w 453"/>
                  <a:gd name="T89" fmla="*/ 0 h 373"/>
                  <a:gd name="T90" fmla="*/ 0 w 453"/>
                  <a:gd name="T91" fmla="*/ 0 h 373"/>
                  <a:gd name="T92" fmla="*/ 0 w 453"/>
                  <a:gd name="T93" fmla="*/ 0 h 373"/>
                  <a:gd name="T94" fmla="*/ 0 w 453"/>
                  <a:gd name="T95" fmla="*/ 0 h 3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3"/>
                  <a:gd name="T145" fmla="*/ 0 h 373"/>
                  <a:gd name="T146" fmla="*/ 453 w 453"/>
                  <a:gd name="T147" fmla="*/ 373 h 3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3" h="373">
                    <a:moveTo>
                      <a:pt x="427" y="319"/>
                    </a:moveTo>
                    <a:cubicBezTo>
                      <a:pt x="411" y="322"/>
                      <a:pt x="401" y="315"/>
                      <a:pt x="395" y="299"/>
                    </a:cubicBezTo>
                    <a:cubicBezTo>
                      <a:pt x="388" y="278"/>
                      <a:pt x="379" y="249"/>
                      <a:pt x="369" y="211"/>
                    </a:cubicBezTo>
                    <a:lnTo>
                      <a:pt x="344" y="124"/>
                    </a:lnTo>
                    <a:cubicBezTo>
                      <a:pt x="339" y="111"/>
                      <a:pt x="334" y="98"/>
                      <a:pt x="327" y="86"/>
                    </a:cubicBezTo>
                    <a:cubicBezTo>
                      <a:pt x="318" y="70"/>
                      <a:pt x="309" y="63"/>
                      <a:pt x="301" y="64"/>
                    </a:cubicBezTo>
                    <a:cubicBezTo>
                      <a:pt x="294" y="65"/>
                      <a:pt x="282" y="74"/>
                      <a:pt x="265" y="89"/>
                    </a:cubicBezTo>
                    <a:cubicBezTo>
                      <a:pt x="248" y="104"/>
                      <a:pt x="238" y="115"/>
                      <a:pt x="233" y="122"/>
                    </a:cubicBezTo>
                    <a:cubicBezTo>
                      <a:pt x="236" y="141"/>
                      <a:pt x="240" y="158"/>
                      <a:pt x="244" y="176"/>
                    </a:cubicBezTo>
                    <a:lnTo>
                      <a:pt x="266" y="252"/>
                    </a:lnTo>
                    <a:cubicBezTo>
                      <a:pt x="275" y="281"/>
                      <a:pt x="281" y="306"/>
                      <a:pt x="285" y="326"/>
                    </a:cubicBezTo>
                    <a:cubicBezTo>
                      <a:pt x="286" y="334"/>
                      <a:pt x="285" y="342"/>
                      <a:pt x="281" y="348"/>
                    </a:cubicBezTo>
                    <a:cubicBezTo>
                      <a:pt x="276" y="355"/>
                      <a:pt x="270" y="359"/>
                      <a:pt x="261" y="360"/>
                    </a:cubicBezTo>
                    <a:cubicBezTo>
                      <a:pt x="253" y="362"/>
                      <a:pt x="246" y="360"/>
                      <a:pt x="240" y="356"/>
                    </a:cubicBezTo>
                    <a:cubicBezTo>
                      <a:pt x="233" y="351"/>
                      <a:pt x="230" y="344"/>
                      <a:pt x="228" y="336"/>
                    </a:cubicBezTo>
                    <a:cubicBezTo>
                      <a:pt x="224" y="313"/>
                      <a:pt x="216" y="279"/>
                      <a:pt x="203" y="234"/>
                    </a:cubicBezTo>
                    <a:cubicBezTo>
                      <a:pt x="190" y="189"/>
                      <a:pt x="182" y="156"/>
                      <a:pt x="178" y="132"/>
                    </a:cubicBezTo>
                    <a:cubicBezTo>
                      <a:pt x="174" y="112"/>
                      <a:pt x="169" y="96"/>
                      <a:pt x="161" y="86"/>
                    </a:cubicBezTo>
                    <a:cubicBezTo>
                      <a:pt x="149" y="95"/>
                      <a:pt x="137" y="107"/>
                      <a:pt x="125" y="123"/>
                    </a:cubicBezTo>
                    <a:lnTo>
                      <a:pt x="98" y="167"/>
                    </a:lnTo>
                    <a:cubicBezTo>
                      <a:pt x="96" y="172"/>
                      <a:pt x="92" y="179"/>
                      <a:pt x="86" y="188"/>
                    </a:cubicBezTo>
                    <a:cubicBezTo>
                      <a:pt x="88" y="200"/>
                      <a:pt x="90" y="217"/>
                      <a:pt x="92" y="240"/>
                    </a:cubicBezTo>
                    <a:cubicBezTo>
                      <a:pt x="94" y="262"/>
                      <a:pt x="96" y="279"/>
                      <a:pt x="98" y="290"/>
                    </a:cubicBezTo>
                    <a:cubicBezTo>
                      <a:pt x="99" y="296"/>
                      <a:pt x="101" y="304"/>
                      <a:pt x="105" y="314"/>
                    </a:cubicBezTo>
                    <a:cubicBezTo>
                      <a:pt x="108" y="324"/>
                      <a:pt x="110" y="331"/>
                      <a:pt x="111" y="336"/>
                    </a:cubicBezTo>
                    <a:cubicBezTo>
                      <a:pt x="113" y="344"/>
                      <a:pt x="111" y="351"/>
                      <a:pt x="106" y="357"/>
                    </a:cubicBezTo>
                    <a:cubicBezTo>
                      <a:pt x="101" y="364"/>
                      <a:pt x="95" y="368"/>
                      <a:pt x="87" y="369"/>
                    </a:cubicBezTo>
                    <a:cubicBezTo>
                      <a:pt x="65" y="373"/>
                      <a:pt x="50" y="350"/>
                      <a:pt x="41" y="300"/>
                    </a:cubicBezTo>
                    <a:cubicBezTo>
                      <a:pt x="39" y="289"/>
                      <a:pt x="37" y="271"/>
                      <a:pt x="35" y="248"/>
                    </a:cubicBezTo>
                    <a:cubicBezTo>
                      <a:pt x="33" y="225"/>
                      <a:pt x="32" y="208"/>
                      <a:pt x="30" y="196"/>
                    </a:cubicBezTo>
                    <a:cubicBezTo>
                      <a:pt x="28" y="186"/>
                      <a:pt x="24" y="171"/>
                      <a:pt x="19" y="151"/>
                    </a:cubicBezTo>
                    <a:cubicBezTo>
                      <a:pt x="13" y="131"/>
                      <a:pt x="10" y="115"/>
                      <a:pt x="8" y="105"/>
                    </a:cubicBezTo>
                    <a:cubicBezTo>
                      <a:pt x="0" y="62"/>
                      <a:pt x="6" y="38"/>
                      <a:pt x="26" y="35"/>
                    </a:cubicBezTo>
                    <a:cubicBezTo>
                      <a:pt x="34" y="33"/>
                      <a:pt x="41" y="35"/>
                      <a:pt x="49" y="41"/>
                    </a:cubicBezTo>
                    <a:cubicBezTo>
                      <a:pt x="56" y="46"/>
                      <a:pt x="60" y="53"/>
                      <a:pt x="61" y="60"/>
                    </a:cubicBezTo>
                    <a:cubicBezTo>
                      <a:pt x="62" y="64"/>
                      <a:pt x="63" y="70"/>
                      <a:pt x="63" y="78"/>
                    </a:cubicBezTo>
                    <a:cubicBezTo>
                      <a:pt x="64" y="86"/>
                      <a:pt x="64" y="92"/>
                      <a:pt x="65" y="95"/>
                    </a:cubicBezTo>
                    <a:lnTo>
                      <a:pt x="70" y="126"/>
                    </a:lnTo>
                    <a:cubicBezTo>
                      <a:pt x="77" y="103"/>
                      <a:pt x="88" y="82"/>
                      <a:pt x="105" y="62"/>
                    </a:cubicBezTo>
                    <a:cubicBezTo>
                      <a:pt x="121" y="42"/>
                      <a:pt x="137" y="31"/>
                      <a:pt x="150" y="29"/>
                    </a:cubicBezTo>
                    <a:cubicBezTo>
                      <a:pt x="180" y="23"/>
                      <a:pt x="204" y="35"/>
                      <a:pt x="220" y="63"/>
                    </a:cubicBezTo>
                    <a:cubicBezTo>
                      <a:pt x="228" y="47"/>
                      <a:pt x="239" y="34"/>
                      <a:pt x="252" y="24"/>
                    </a:cubicBezTo>
                    <a:cubicBezTo>
                      <a:pt x="266" y="15"/>
                      <a:pt x="282" y="9"/>
                      <a:pt x="301" y="5"/>
                    </a:cubicBezTo>
                    <a:cubicBezTo>
                      <a:pt x="333" y="0"/>
                      <a:pt x="358" y="13"/>
                      <a:pt x="376" y="46"/>
                    </a:cubicBezTo>
                    <a:cubicBezTo>
                      <a:pt x="379" y="52"/>
                      <a:pt x="388" y="79"/>
                      <a:pt x="402" y="125"/>
                    </a:cubicBezTo>
                    <a:cubicBezTo>
                      <a:pt x="413" y="157"/>
                      <a:pt x="429" y="211"/>
                      <a:pt x="451" y="286"/>
                    </a:cubicBezTo>
                    <a:cubicBezTo>
                      <a:pt x="453" y="294"/>
                      <a:pt x="452" y="301"/>
                      <a:pt x="447" y="307"/>
                    </a:cubicBezTo>
                    <a:cubicBezTo>
                      <a:pt x="442" y="314"/>
                      <a:pt x="436" y="318"/>
                      <a:pt x="427" y="319"/>
                    </a:cubicBezTo>
                    <a:close/>
                  </a:path>
                </a:pathLst>
              </a:custGeom>
              <a:solidFill>
                <a:srgbClr val="000000"/>
              </a:solidFill>
              <a:ln w="0">
                <a:solidFill>
                  <a:srgbClr val="000000"/>
                </a:solidFill>
                <a:round/>
                <a:headEnd/>
                <a:tailEnd/>
              </a:ln>
            </p:spPr>
            <p:txBody>
              <a:bodyPr/>
              <a:lstStyle/>
              <a:p>
                <a:endParaRPr lang="en-AU"/>
              </a:p>
            </p:txBody>
          </p:sp>
          <p:sp>
            <p:nvSpPr>
              <p:cNvPr id="64559" name="Freeform 19"/>
              <p:cNvSpPr>
                <a:spLocks/>
              </p:cNvSpPr>
              <p:nvPr/>
            </p:nvSpPr>
            <p:spPr bwMode="auto">
              <a:xfrm>
                <a:off x="2719" y="524"/>
                <a:ext cx="75" cy="92"/>
              </a:xfrm>
              <a:custGeom>
                <a:avLst/>
                <a:gdLst>
                  <a:gd name="T0" fmla="*/ 0 w 273"/>
                  <a:gd name="T1" fmla="*/ 0 h 339"/>
                  <a:gd name="T2" fmla="*/ 0 w 273"/>
                  <a:gd name="T3" fmla="*/ 0 h 339"/>
                  <a:gd name="T4" fmla="*/ 0 w 273"/>
                  <a:gd name="T5" fmla="*/ 0 h 339"/>
                  <a:gd name="T6" fmla="*/ 0 w 273"/>
                  <a:gd name="T7" fmla="*/ 0 h 339"/>
                  <a:gd name="T8" fmla="*/ 0 w 273"/>
                  <a:gd name="T9" fmla="*/ 0 h 339"/>
                  <a:gd name="T10" fmla="*/ 0 w 273"/>
                  <a:gd name="T11" fmla="*/ 0 h 339"/>
                  <a:gd name="T12" fmla="*/ 0 w 273"/>
                  <a:gd name="T13" fmla="*/ 0 h 339"/>
                  <a:gd name="T14" fmla="*/ 0 w 273"/>
                  <a:gd name="T15" fmla="*/ 0 h 339"/>
                  <a:gd name="T16" fmla="*/ 0 w 273"/>
                  <a:gd name="T17" fmla="*/ 0 h 339"/>
                  <a:gd name="T18" fmla="*/ 0 w 273"/>
                  <a:gd name="T19" fmla="*/ 0 h 339"/>
                  <a:gd name="T20" fmla="*/ 0 w 273"/>
                  <a:gd name="T21" fmla="*/ 0 h 339"/>
                  <a:gd name="T22" fmla="*/ 0 w 273"/>
                  <a:gd name="T23" fmla="*/ 0 h 339"/>
                  <a:gd name="T24" fmla="*/ 0 w 273"/>
                  <a:gd name="T25" fmla="*/ 0 h 339"/>
                  <a:gd name="T26" fmla="*/ 0 w 273"/>
                  <a:gd name="T27" fmla="*/ 0 h 339"/>
                  <a:gd name="T28" fmla="*/ 0 w 273"/>
                  <a:gd name="T29" fmla="*/ 0 h 339"/>
                  <a:gd name="T30" fmla="*/ 0 w 273"/>
                  <a:gd name="T31" fmla="*/ 0 h 339"/>
                  <a:gd name="T32" fmla="*/ 0 w 273"/>
                  <a:gd name="T33" fmla="*/ 0 h 339"/>
                  <a:gd name="T34" fmla="*/ 0 w 273"/>
                  <a:gd name="T35" fmla="*/ 0 h 339"/>
                  <a:gd name="T36" fmla="*/ 0 w 273"/>
                  <a:gd name="T37" fmla="*/ 0 h 339"/>
                  <a:gd name="T38" fmla="*/ 0 w 273"/>
                  <a:gd name="T39" fmla="*/ 0 h 339"/>
                  <a:gd name="T40" fmla="*/ 0 w 273"/>
                  <a:gd name="T41" fmla="*/ 0 h 339"/>
                  <a:gd name="T42" fmla="*/ 0 w 273"/>
                  <a:gd name="T43" fmla="*/ 0 h 339"/>
                  <a:gd name="T44" fmla="*/ 0 w 273"/>
                  <a:gd name="T45" fmla="*/ 0 h 339"/>
                  <a:gd name="T46" fmla="*/ 0 w 273"/>
                  <a:gd name="T47" fmla="*/ 0 h 339"/>
                  <a:gd name="T48" fmla="*/ 0 w 273"/>
                  <a:gd name="T49" fmla="*/ 0 h 339"/>
                  <a:gd name="T50" fmla="*/ 0 w 273"/>
                  <a:gd name="T51" fmla="*/ 0 h 339"/>
                  <a:gd name="T52" fmla="*/ 0 w 273"/>
                  <a:gd name="T53" fmla="*/ 0 h 339"/>
                  <a:gd name="T54" fmla="*/ 0 w 273"/>
                  <a:gd name="T55" fmla="*/ 0 h 339"/>
                  <a:gd name="T56" fmla="*/ 0 w 273"/>
                  <a:gd name="T57" fmla="*/ 0 h 339"/>
                  <a:gd name="T58" fmla="*/ 0 w 273"/>
                  <a:gd name="T59" fmla="*/ 0 h 3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3"/>
                  <a:gd name="T91" fmla="*/ 0 h 339"/>
                  <a:gd name="T92" fmla="*/ 273 w 273"/>
                  <a:gd name="T93" fmla="*/ 339 h 3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3" h="339">
                    <a:moveTo>
                      <a:pt x="252" y="137"/>
                    </a:moveTo>
                    <a:cubicBezTo>
                      <a:pt x="253" y="151"/>
                      <a:pt x="256" y="172"/>
                      <a:pt x="259" y="200"/>
                    </a:cubicBezTo>
                    <a:cubicBezTo>
                      <a:pt x="262" y="228"/>
                      <a:pt x="265" y="248"/>
                      <a:pt x="266" y="262"/>
                    </a:cubicBezTo>
                    <a:cubicBezTo>
                      <a:pt x="267" y="267"/>
                      <a:pt x="268" y="273"/>
                      <a:pt x="269" y="282"/>
                    </a:cubicBezTo>
                    <a:cubicBezTo>
                      <a:pt x="271" y="290"/>
                      <a:pt x="272" y="297"/>
                      <a:pt x="272" y="301"/>
                    </a:cubicBezTo>
                    <a:cubicBezTo>
                      <a:pt x="273" y="310"/>
                      <a:pt x="271" y="317"/>
                      <a:pt x="266" y="323"/>
                    </a:cubicBezTo>
                    <a:cubicBezTo>
                      <a:pt x="261" y="329"/>
                      <a:pt x="255" y="332"/>
                      <a:pt x="246" y="333"/>
                    </a:cubicBezTo>
                    <a:cubicBezTo>
                      <a:pt x="232" y="334"/>
                      <a:pt x="221" y="326"/>
                      <a:pt x="215" y="308"/>
                    </a:cubicBezTo>
                    <a:cubicBezTo>
                      <a:pt x="192" y="323"/>
                      <a:pt x="165" y="333"/>
                      <a:pt x="133" y="336"/>
                    </a:cubicBezTo>
                    <a:cubicBezTo>
                      <a:pt x="108" y="339"/>
                      <a:pt x="86" y="336"/>
                      <a:pt x="68" y="326"/>
                    </a:cubicBezTo>
                    <a:cubicBezTo>
                      <a:pt x="48" y="316"/>
                      <a:pt x="35" y="299"/>
                      <a:pt x="29" y="275"/>
                    </a:cubicBezTo>
                    <a:cubicBezTo>
                      <a:pt x="16" y="225"/>
                      <a:pt x="8" y="179"/>
                      <a:pt x="3" y="139"/>
                    </a:cubicBezTo>
                    <a:cubicBezTo>
                      <a:pt x="0" y="113"/>
                      <a:pt x="0" y="82"/>
                      <a:pt x="2" y="47"/>
                    </a:cubicBezTo>
                    <a:cubicBezTo>
                      <a:pt x="3" y="30"/>
                      <a:pt x="11" y="21"/>
                      <a:pt x="27" y="19"/>
                    </a:cubicBezTo>
                    <a:cubicBezTo>
                      <a:pt x="35" y="18"/>
                      <a:pt x="43" y="20"/>
                      <a:pt x="49" y="25"/>
                    </a:cubicBezTo>
                    <a:cubicBezTo>
                      <a:pt x="55" y="30"/>
                      <a:pt x="59" y="36"/>
                      <a:pt x="60" y="45"/>
                    </a:cubicBezTo>
                    <a:cubicBezTo>
                      <a:pt x="61" y="54"/>
                      <a:pt x="61" y="68"/>
                      <a:pt x="60" y="88"/>
                    </a:cubicBezTo>
                    <a:cubicBezTo>
                      <a:pt x="59" y="108"/>
                      <a:pt x="59" y="123"/>
                      <a:pt x="61" y="133"/>
                    </a:cubicBezTo>
                    <a:cubicBezTo>
                      <a:pt x="64" y="165"/>
                      <a:pt x="68" y="193"/>
                      <a:pt x="73" y="216"/>
                    </a:cubicBezTo>
                    <a:cubicBezTo>
                      <a:pt x="77" y="239"/>
                      <a:pt x="82" y="257"/>
                      <a:pt x="88" y="270"/>
                    </a:cubicBezTo>
                    <a:cubicBezTo>
                      <a:pt x="95" y="273"/>
                      <a:pt x="102" y="275"/>
                      <a:pt x="108" y="276"/>
                    </a:cubicBezTo>
                    <a:cubicBezTo>
                      <a:pt x="114" y="278"/>
                      <a:pt x="121" y="278"/>
                      <a:pt x="127" y="277"/>
                    </a:cubicBezTo>
                    <a:cubicBezTo>
                      <a:pt x="153" y="274"/>
                      <a:pt x="180" y="267"/>
                      <a:pt x="208" y="256"/>
                    </a:cubicBezTo>
                    <a:lnTo>
                      <a:pt x="201" y="197"/>
                    </a:lnTo>
                    <a:lnTo>
                      <a:pt x="194" y="140"/>
                    </a:lnTo>
                    <a:cubicBezTo>
                      <a:pt x="190" y="98"/>
                      <a:pt x="188" y="62"/>
                      <a:pt x="188" y="31"/>
                    </a:cubicBezTo>
                    <a:cubicBezTo>
                      <a:pt x="188" y="13"/>
                      <a:pt x="197" y="3"/>
                      <a:pt x="214" y="1"/>
                    </a:cubicBezTo>
                    <a:cubicBezTo>
                      <a:pt x="222" y="0"/>
                      <a:pt x="229" y="2"/>
                      <a:pt x="235" y="7"/>
                    </a:cubicBezTo>
                    <a:cubicBezTo>
                      <a:pt x="241" y="12"/>
                      <a:pt x="245" y="18"/>
                      <a:pt x="245" y="26"/>
                    </a:cubicBezTo>
                    <a:lnTo>
                      <a:pt x="252" y="137"/>
                    </a:lnTo>
                    <a:close/>
                  </a:path>
                </a:pathLst>
              </a:custGeom>
              <a:solidFill>
                <a:srgbClr val="000000"/>
              </a:solidFill>
              <a:ln w="0">
                <a:solidFill>
                  <a:srgbClr val="000000"/>
                </a:solidFill>
                <a:round/>
                <a:headEnd/>
                <a:tailEnd/>
              </a:ln>
            </p:spPr>
            <p:txBody>
              <a:bodyPr/>
              <a:lstStyle/>
              <a:p>
                <a:endParaRPr lang="en-AU"/>
              </a:p>
            </p:txBody>
          </p:sp>
          <p:sp>
            <p:nvSpPr>
              <p:cNvPr id="64560" name="Freeform 20"/>
              <p:cNvSpPr>
                <a:spLocks/>
              </p:cNvSpPr>
              <p:nvPr/>
            </p:nvSpPr>
            <p:spPr bwMode="auto">
              <a:xfrm>
                <a:off x="2807" y="517"/>
                <a:ext cx="74" cy="92"/>
              </a:xfrm>
              <a:custGeom>
                <a:avLst/>
                <a:gdLst>
                  <a:gd name="T0" fmla="*/ 0 w 269"/>
                  <a:gd name="T1" fmla="*/ 0 h 337"/>
                  <a:gd name="T2" fmla="*/ 0 w 269"/>
                  <a:gd name="T3" fmla="*/ 0 h 337"/>
                  <a:gd name="T4" fmla="*/ 0 w 269"/>
                  <a:gd name="T5" fmla="*/ 0 h 337"/>
                  <a:gd name="T6" fmla="*/ 0 w 269"/>
                  <a:gd name="T7" fmla="*/ 0 h 337"/>
                  <a:gd name="T8" fmla="*/ 0 w 269"/>
                  <a:gd name="T9" fmla="*/ 0 h 337"/>
                  <a:gd name="T10" fmla="*/ 0 w 269"/>
                  <a:gd name="T11" fmla="*/ 0 h 337"/>
                  <a:gd name="T12" fmla="*/ 0 w 269"/>
                  <a:gd name="T13" fmla="*/ 0 h 337"/>
                  <a:gd name="T14" fmla="*/ 0 w 269"/>
                  <a:gd name="T15" fmla="*/ 0 h 337"/>
                  <a:gd name="T16" fmla="*/ 0 w 269"/>
                  <a:gd name="T17" fmla="*/ 0 h 337"/>
                  <a:gd name="T18" fmla="*/ 0 w 269"/>
                  <a:gd name="T19" fmla="*/ 0 h 337"/>
                  <a:gd name="T20" fmla="*/ 0 w 269"/>
                  <a:gd name="T21" fmla="*/ 0 h 337"/>
                  <a:gd name="T22" fmla="*/ 0 w 269"/>
                  <a:gd name="T23" fmla="*/ 0 h 337"/>
                  <a:gd name="T24" fmla="*/ 0 w 269"/>
                  <a:gd name="T25" fmla="*/ 0 h 337"/>
                  <a:gd name="T26" fmla="*/ 0 w 269"/>
                  <a:gd name="T27" fmla="*/ 0 h 337"/>
                  <a:gd name="T28" fmla="*/ 0 w 269"/>
                  <a:gd name="T29" fmla="*/ 0 h 337"/>
                  <a:gd name="T30" fmla="*/ 0 w 269"/>
                  <a:gd name="T31" fmla="*/ 0 h 337"/>
                  <a:gd name="T32" fmla="*/ 0 w 269"/>
                  <a:gd name="T33" fmla="*/ 0 h 337"/>
                  <a:gd name="T34" fmla="*/ 0 w 269"/>
                  <a:gd name="T35" fmla="*/ 0 h 337"/>
                  <a:gd name="T36" fmla="*/ 0 w 269"/>
                  <a:gd name="T37" fmla="*/ 0 h 337"/>
                  <a:gd name="T38" fmla="*/ 0 w 269"/>
                  <a:gd name="T39" fmla="*/ 0 h 337"/>
                  <a:gd name="T40" fmla="*/ 0 w 269"/>
                  <a:gd name="T41" fmla="*/ 0 h 337"/>
                  <a:gd name="T42" fmla="*/ 0 w 269"/>
                  <a:gd name="T43" fmla="*/ 0 h 337"/>
                  <a:gd name="T44" fmla="*/ 0 w 269"/>
                  <a:gd name="T45" fmla="*/ 0 h 337"/>
                  <a:gd name="T46" fmla="*/ 0 w 269"/>
                  <a:gd name="T47" fmla="*/ 0 h 337"/>
                  <a:gd name="T48" fmla="*/ 0 w 269"/>
                  <a:gd name="T49" fmla="*/ 0 h 337"/>
                  <a:gd name="T50" fmla="*/ 0 w 269"/>
                  <a:gd name="T51" fmla="*/ 0 h 337"/>
                  <a:gd name="T52" fmla="*/ 0 w 269"/>
                  <a:gd name="T53" fmla="*/ 0 h 337"/>
                  <a:gd name="T54" fmla="*/ 0 w 269"/>
                  <a:gd name="T55" fmla="*/ 0 h 337"/>
                  <a:gd name="T56" fmla="*/ 0 w 269"/>
                  <a:gd name="T57" fmla="*/ 0 h 337"/>
                  <a:gd name="T58" fmla="*/ 0 w 269"/>
                  <a:gd name="T59" fmla="*/ 0 h 337"/>
                  <a:gd name="T60" fmla="*/ 0 w 269"/>
                  <a:gd name="T61" fmla="*/ 0 h 337"/>
                  <a:gd name="T62" fmla="*/ 0 w 269"/>
                  <a:gd name="T63" fmla="*/ 0 h 337"/>
                  <a:gd name="T64" fmla="*/ 0 w 269"/>
                  <a:gd name="T65" fmla="*/ 0 h 337"/>
                  <a:gd name="T66" fmla="*/ 0 w 269"/>
                  <a:gd name="T67" fmla="*/ 0 h 337"/>
                  <a:gd name="T68" fmla="*/ 0 w 269"/>
                  <a:gd name="T69" fmla="*/ 0 h 337"/>
                  <a:gd name="T70" fmla="*/ 0 w 269"/>
                  <a:gd name="T71" fmla="*/ 0 h 3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9"/>
                  <a:gd name="T109" fmla="*/ 0 h 337"/>
                  <a:gd name="T110" fmla="*/ 269 w 269"/>
                  <a:gd name="T111" fmla="*/ 337 h 3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9" h="337">
                    <a:moveTo>
                      <a:pt x="241" y="331"/>
                    </a:moveTo>
                    <a:cubicBezTo>
                      <a:pt x="225" y="332"/>
                      <a:pt x="214" y="324"/>
                      <a:pt x="211" y="305"/>
                    </a:cubicBezTo>
                    <a:lnTo>
                      <a:pt x="199" y="242"/>
                    </a:lnTo>
                    <a:cubicBezTo>
                      <a:pt x="195" y="219"/>
                      <a:pt x="192" y="198"/>
                      <a:pt x="191" y="178"/>
                    </a:cubicBezTo>
                    <a:cubicBezTo>
                      <a:pt x="191" y="173"/>
                      <a:pt x="190" y="164"/>
                      <a:pt x="190" y="150"/>
                    </a:cubicBezTo>
                    <a:cubicBezTo>
                      <a:pt x="190" y="137"/>
                      <a:pt x="190" y="128"/>
                      <a:pt x="190" y="123"/>
                    </a:cubicBezTo>
                    <a:cubicBezTo>
                      <a:pt x="187" y="80"/>
                      <a:pt x="178" y="60"/>
                      <a:pt x="162" y="61"/>
                    </a:cubicBezTo>
                    <a:cubicBezTo>
                      <a:pt x="141" y="62"/>
                      <a:pt x="121" y="76"/>
                      <a:pt x="102" y="104"/>
                    </a:cubicBezTo>
                    <a:cubicBezTo>
                      <a:pt x="86" y="128"/>
                      <a:pt x="74" y="159"/>
                      <a:pt x="66" y="196"/>
                    </a:cubicBezTo>
                    <a:cubicBezTo>
                      <a:pt x="66" y="203"/>
                      <a:pt x="66" y="213"/>
                      <a:pt x="65" y="224"/>
                    </a:cubicBezTo>
                    <a:cubicBezTo>
                      <a:pt x="64" y="234"/>
                      <a:pt x="64" y="244"/>
                      <a:pt x="65" y="253"/>
                    </a:cubicBezTo>
                    <a:cubicBezTo>
                      <a:pt x="65" y="259"/>
                      <a:pt x="66" y="267"/>
                      <a:pt x="68" y="279"/>
                    </a:cubicBezTo>
                    <a:cubicBezTo>
                      <a:pt x="70" y="291"/>
                      <a:pt x="71" y="299"/>
                      <a:pt x="72" y="305"/>
                    </a:cubicBezTo>
                    <a:cubicBezTo>
                      <a:pt x="72" y="314"/>
                      <a:pt x="70" y="321"/>
                      <a:pt x="65" y="327"/>
                    </a:cubicBezTo>
                    <a:cubicBezTo>
                      <a:pt x="60" y="333"/>
                      <a:pt x="53" y="336"/>
                      <a:pt x="45" y="336"/>
                    </a:cubicBezTo>
                    <a:cubicBezTo>
                      <a:pt x="36" y="337"/>
                      <a:pt x="29" y="335"/>
                      <a:pt x="24" y="330"/>
                    </a:cubicBezTo>
                    <a:cubicBezTo>
                      <a:pt x="18" y="324"/>
                      <a:pt x="15" y="317"/>
                      <a:pt x="14" y="309"/>
                    </a:cubicBezTo>
                    <a:cubicBezTo>
                      <a:pt x="14" y="303"/>
                      <a:pt x="13" y="294"/>
                      <a:pt x="11" y="283"/>
                    </a:cubicBezTo>
                    <a:cubicBezTo>
                      <a:pt x="9" y="271"/>
                      <a:pt x="8" y="262"/>
                      <a:pt x="7" y="256"/>
                    </a:cubicBezTo>
                    <a:cubicBezTo>
                      <a:pt x="6" y="236"/>
                      <a:pt x="6" y="208"/>
                      <a:pt x="7" y="173"/>
                    </a:cubicBezTo>
                    <a:cubicBezTo>
                      <a:pt x="7" y="137"/>
                      <a:pt x="7" y="109"/>
                      <a:pt x="5" y="89"/>
                    </a:cubicBezTo>
                    <a:cubicBezTo>
                      <a:pt x="5" y="83"/>
                      <a:pt x="4" y="74"/>
                      <a:pt x="3" y="61"/>
                    </a:cubicBezTo>
                    <a:cubicBezTo>
                      <a:pt x="1" y="49"/>
                      <a:pt x="0" y="40"/>
                      <a:pt x="0" y="34"/>
                    </a:cubicBezTo>
                    <a:cubicBezTo>
                      <a:pt x="0" y="25"/>
                      <a:pt x="2" y="18"/>
                      <a:pt x="7" y="12"/>
                    </a:cubicBezTo>
                    <a:cubicBezTo>
                      <a:pt x="12" y="7"/>
                      <a:pt x="19" y="4"/>
                      <a:pt x="27" y="3"/>
                    </a:cubicBezTo>
                    <a:cubicBezTo>
                      <a:pt x="45" y="2"/>
                      <a:pt x="56" y="14"/>
                      <a:pt x="59" y="39"/>
                    </a:cubicBezTo>
                    <a:lnTo>
                      <a:pt x="62" y="74"/>
                    </a:lnTo>
                    <a:cubicBezTo>
                      <a:pt x="92" y="28"/>
                      <a:pt x="124" y="4"/>
                      <a:pt x="159" y="2"/>
                    </a:cubicBezTo>
                    <a:cubicBezTo>
                      <a:pt x="190" y="0"/>
                      <a:pt x="213" y="12"/>
                      <a:pt x="226" y="39"/>
                    </a:cubicBezTo>
                    <a:cubicBezTo>
                      <a:pt x="236" y="57"/>
                      <a:pt x="242" y="84"/>
                      <a:pt x="245" y="119"/>
                    </a:cubicBezTo>
                    <a:lnTo>
                      <a:pt x="247" y="149"/>
                    </a:lnTo>
                    <a:lnTo>
                      <a:pt x="248" y="176"/>
                    </a:lnTo>
                    <a:cubicBezTo>
                      <a:pt x="249" y="192"/>
                      <a:pt x="253" y="213"/>
                      <a:pt x="259" y="238"/>
                    </a:cubicBezTo>
                    <a:cubicBezTo>
                      <a:pt x="264" y="264"/>
                      <a:pt x="268" y="284"/>
                      <a:pt x="269" y="300"/>
                    </a:cubicBezTo>
                    <a:cubicBezTo>
                      <a:pt x="269" y="309"/>
                      <a:pt x="267" y="316"/>
                      <a:pt x="262" y="322"/>
                    </a:cubicBezTo>
                    <a:cubicBezTo>
                      <a:pt x="257" y="328"/>
                      <a:pt x="250" y="331"/>
                      <a:pt x="241" y="331"/>
                    </a:cubicBezTo>
                    <a:close/>
                  </a:path>
                </a:pathLst>
              </a:custGeom>
              <a:solidFill>
                <a:srgbClr val="000000"/>
              </a:solidFill>
              <a:ln w="0">
                <a:solidFill>
                  <a:srgbClr val="000000"/>
                </a:solidFill>
                <a:round/>
                <a:headEnd/>
                <a:tailEnd/>
              </a:ln>
            </p:spPr>
            <p:txBody>
              <a:bodyPr/>
              <a:lstStyle/>
              <a:p>
                <a:endParaRPr lang="en-AU"/>
              </a:p>
            </p:txBody>
          </p:sp>
          <p:sp>
            <p:nvSpPr>
              <p:cNvPr id="64561" name="Freeform 21"/>
              <p:cNvSpPr>
                <a:spLocks noEditPoints="1"/>
              </p:cNvSpPr>
              <p:nvPr/>
            </p:nvSpPr>
            <p:spPr bwMode="auto">
              <a:xfrm>
                <a:off x="2898" y="481"/>
                <a:ext cx="19" cy="120"/>
              </a:xfrm>
              <a:custGeom>
                <a:avLst/>
                <a:gdLst>
                  <a:gd name="T0" fmla="*/ 0 w 71"/>
                  <a:gd name="T1" fmla="*/ 0 h 441"/>
                  <a:gd name="T2" fmla="*/ 0 w 71"/>
                  <a:gd name="T3" fmla="*/ 0 h 441"/>
                  <a:gd name="T4" fmla="*/ 0 w 71"/>
                  <a:gd name="T5" fmla="*/ 0 h 441"/>
                  <a:gd name="T6" fmla="*/ 0 w 71"/>
                  <a:gd name="T7" fmla="*/ 0 h 441"/>
                  <a:gd name="T8" fmla="*/ 0 w 71"/>
                  <a:gd name="T9" fmla="*/ 0 h 441"/>
                  <a:gd name="T10" fmla="*/ 0 w 71"/>
                  <a:gd name="T11" fmla="*/ 0 h 441"/>
                  <a:gd name="T12" fmla="*/ 0 w 71"/>
                  <a:gd name="T13" fmla="*/ 0 h 441"/>
                  <a:gd name="T14" fmla="*/ 0 w 71"/>
                  <a:gd name="T15" fmla="*/ 0 h 441"/>
                  <a:gd name="T16" fmla="*/ 0 w 71"/>
                  <a:gd name="T17" fmla="*/ 0 h 441"/>
                  <a:gd name="T18" fmla="*/ 0 w 71"/>
                  <a:gd name="T19" fmla="*/ 0 h 441"/>
                  <a:gd name="T20" fmla="*/ 0 w 71"/>
                  <a:gd name="T21" fmla="*/ 0 h 441"/>
                  <a:gd name="T22" fmla="*/ 0 w 71"/>
                  <a:gd name="T23" fmla="*/ 0 h 441"/>
                  <a:gd name="T24" fmla="*/ 0 w 71"/>
                  <a:gd name="T25" fmla="*/ 0 h 441"/>
                  <a:gd name="T26" fmla="*/ 0 w 71"/>
                  <a:gd name="T27" fmla="*/ 0 h 441"/>
                  <a:gd name="T28" fmla="*/ 0 w 71"/>
                  <a:gd name="T29" fmla="*/ 0 h 441"/>
                  <a:gd name="T30" fmla="*/ 0 w 71"/>
                  <a:gd name="T31" fmla="*/ 0 h 441"/>
                  <a:gd name="T32" fmla="*/ 0 w 71"/>
                  <a:gd name="T33" fmla="*/ 0 h 441"/>
                  <a:gd name="T34" fmla="*/ 0 w 71"/>
                  <a:gd name="T35" fmla="*/ 0 h 441"/>
                  <a:gd name="T36" fmla="*/ 0 w 71"/>
                  <a:gd name="T37" fmla="*/ 0 h 441"/>
                  <a:gd name="T38" fmla="*/ 0 w 71"/>
                  <a:gd name="T39" fmla="*/ 0 h 441"/>
                  <a:gd name="T40" fmla="*/ 0 w 71"/>
                  <a:gd name="T41" fmla="*/ 0 h 441"/>
                  <a:gd name="T42" fmla="*/ 0 w 71"/>
                  <a:gd name="T43" fmla="*/ 0 h 441"/>
                  <a:gd name="T44" fmla="*/ 0 w 71"/>
                  <a:gd name="T45" fmla="*/ 0 h 441"/>
                  <a:gd name="T46" fmla="*/ 0 w 71"/>
                  <a:gd name="T47" fmla="*/ 0 h 441"/>
                  <a:gd name="T48" fmla="*/ 0 w 71"/>
                  <a:gd name="T49" fmla="*/ 0 h 441"/>
                  <a:gd name="T50" fmla="*/ 0 w 71"/>
                  <a:gd name="T51" fmla="*/ 0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441"/>
                  <a:gd name="T80" fmla="*/ 71 w 71"/>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441">
                    <a:moveTo>
                      <a:pt x="38" y="68"/>
                    </a:moveTo>
                    <a:cubicBezTo>
                      <a:pt x="28" y="69"/>
                      <a:pt x="20" y="66"/>
                      <a:pt x="13" y="59"/>
                    </a:cubicBezTo>
                    <a:cubicBezTo>
                      <a:pt x="6" y="52"/>
                      <a:pt x="2" y="45"/>
                      <a:pt x="2" y="35"/>
                    </a:cubicBezTo>
                    <a:cubicBezTo>
                      <a:pt x="2" y="26"/>
                      <a:pt x="5" y="18"/>
                      <a:pt x="12" y="11"/>
                    </a:cubicBezTo>
                    <a:cubicBezTo>
                      <a:pt x="18" y="4"/>
                      <a:pt x="26" y="1"/>
                      <a:pt x="36" y="0"/>
                    </a:cubicBezTo>
                    <a:cubicBezTo>
                      <a:pt x="45" y="0"/>
                      <a:pt x="53" y="3"/>
                      <a:pt x="60" y="10"/>
                    </a:cubicBezTo>
                    <a:cubicBezTo>
                      <a:pt x="67" y="16"/>
                      <a:pt x="71" y="24"/>
                      <a:pt x="71" y="33"/>
                    </a:cubicBezTo>
                    <a:cubicBezTo>
                      <a:pt x="71" y="43"/>
                      <a:pt x="68" y="51"/>
                      <a:pt x="62" y="58"/>
                    </a:cubicBezTo>
                    <a:cubicBezTo>
                      <a:pt x="55" y="65"/>
                      <a:pt x="47" y="68"/>
                      <a:pt x="38" y="68"/>
                    </a:cubicBezTo>
                    <a:close/>
                    <a:moveTo>
                      <a:pt x="58" y="305"/>
                    </a:moveTo>
                    <a:cubicBezTo>
                      <a:pt x="58" y="317"/>
                      <a:pt x="59" y="335"/>
                      <a:pt x="61" y="358"/>
                    </a:cubicBezTo>
                    <a:cubicBezTo>
                      <a:pt x="62" y="381"/>
                      <a:pt x="63" y="399"/>
                      <a:pt x="63" y="410"/>
                    </a:cubicBezTo>
                    <a:cubicBezTo>
                      <a:pt x="63" y="419"/>
                      <a:pt x="61" y="426"/>
                      <a:pt x="56" y="432"/>
                    </a:cubicBezTo>
                    <a:cubicBezTo>
                      <a:pt x="51" y="437"/>
                      <a:pt x="44" y="440"/>
                      <a:pt x="35" y="440"/>
                    </a:cubicBezTo>
                    <a:cubicBezTo>
                      <a:pt x="27" y="441"/>
                      <a:pt x="20" y="438"/>
                      <a:pt x="15" y="433"/>
                    </a:cubicBezTo>
                    <a:cubicBezTo>
                      <a:pt x="9" y="428"/>
                      <a:pt x="6" y="421"/>
                      <a:pt x="6" y="412"/>
                    </a:cubicBezTo>
                    <a:cubicBezTo>
                      <a:pt x="5" y="400"/>
                      <a:pt x="5" y="383"/>
                      <a:pt x="3" y="359"/>
                    </a:cubicBezTo>
                    <a:cubicBezTo>
                      <a:pt x="2" y="336"/>
                      <a:pt x="1" y="319"/>
                      <a:pt x="1" y="307"/>
                    </a:cubicBezTo>
                    <a:cubicBezTo>
                      <a:pt x="0" y="289"/>
                      <a:pt x="0" y="266"/>
                      <a:pt x="1" y="238"/>
                    </a:cubicBezTo>
                    <a:cubicBezTo>
                      <a:pt x="3" y="211"/>
                      <a:pt x="3" y="188"/>
                      <a:pt x="2" y="170"/>
                    </a:cubicBezTo>
                    <a:cubicBezTo>
                      <a:pt x="2" y="161"/>
                      <a:pt x="5" y="154"/>
                      <a:pt x="10" y="148"/>
                    </a:cubicBezTo>
                    <a:cubicBezTo>
                      <a:pt x="15" y="142"/>
                      <a:pt x="22" y="140"/>
                      <a:pt x="30" y="139"/>
                    </a:cubicBezTo>
                    <a:cubicBezTo>
                      <a:pt x="39" y="139"/>
                      <a:pt x="45" y="142"/>
                      <a:pt x="51" y="147"/>
                    </a:cubicBezTo>
                    <a:cubicBezTo>
                      <a:pt x="57" y="152"/>
                      <a:pt x="59" y="159"/>
                      <a:pt x="60" y="168"/>
                    </a:cubicBezTo>
                    <a:cubicBezTo>
                      <a:pt x="60" y="186"/>
                      <a:pt x="60" y="209"/>
                      <a:pt x="59" y="237"/>
                    </a:cubicBezTo>
                    <a:cubicBezTo>
                      <a:pt x="58" y="264"/>
                      <a:pt x="57" y="287"/>
                      <a:pt x="58" y="305"/>
                    </a:cubicBezTo>
                    <a:close/>
                  </a:path>
                </a:pathLst>
              </a:custGeom>
              <a:solidFill>
                <a:srgbClr val="000000"/>
              </a:solidFill>
              <a:ln w="0">
                <a:solidFill>
                  <a:srgbClr val="000000"/>
                </a:solidFill>
                <a:round/>
                <a:headEnd/>
                <a:tailEnd/>
              </a:ln>
            </p:spPr>
            <p:txBody>
              <a:bodyPr/>
              <a:lstStyle/>
              <a:p>
                <a:endParaRPr lang="en-AU"/>
              </a:p>
            </p:txBody>
          </p:sp>
          <p:sp>
            <p:nvSpPr>
              <p:cNvPr id="64562" name="Freeform 22"/>
              <p:cNvSpPr>
                <a:spLocks/>
              </p:cNvSpPr>
              <p:nvPr/>
            </p:nvSpPr>
            <p:spPr bwMode="auto">
              <a:xfrm>
                <a:off x="2934" y="488"/>
                <a:ext cx="67" cy="117"/>
              </a:xfrm>
              <a:custGeom>
                <a:avLst/>
                <a:gdLst>
                  <a:gd name="T0" fmla="*/ 0 w 246"/>
                  <a:gd name="T1" fmla="*/ 0 h 427"/>
                  <a:gd name="T2" fmla="*/ 0 w 246"/>
                  <a:gd name="T3" fmla="*/ 0 h 427"/>
                  <a:gd name="T4" fmla="*/ 0 w 246"/>
                  <a:gd name="T5" fmla="*/ 0 h 427"/>
                  <a:gd name="T6" fmla="*/ 0 w 246"/>
                  <a:gd name="T7" fmla="*/ 0 h 427"/>
                  <a:gd name="T8" fmla="*/ 0 w 246"/>
                  <a:gd name="T9" fmla="*/ 0 h 427"/>
                  <a:gd name="T10" fmla="*/ 0 w 246"/>
                  <a:gd name="T11" fmla="*/ 0 h 427"/>
                  <a:gd name="T12" fmla="*/ 0 w 246"/>
                  <a:gd name="T13" fmla="*/ 0 h 427"/>
                  <a:gd name="T14" fmla="*/ 0 w 246"/>
                  <a:gd name="T15" fmla="*/ 0 h 427"/>
                  <a:gd name="T16" fmla="*/ 0 w 246"/>
                  <a:gd name="T17" fmla="*/ 0 h 427"/>
                  <a:gd name="T18" fmla="*/ 0 w 246"/>
                  <a:gd name="T19" fmla="*/ 0 h 427"/>
                  <a:gd name="T20" fmla="*/ 0 w 246"/>
                  <a:gd name="T21" fmla="*/ 0 h 427"/>
                  <a:gd name="T22" fmla="*/ 0 w 246"/>
                  <a:gd name="T23" fmla="*/ 0 h 427"/>
                  <a:gd name="T24" fmla="*/ 0 w 246"/>
                  <a:gd name="T25" fmla="*/ 0 h 427"/>
                  <a:gd name="T26" fmla="*/ 0 w 246"/>
                  <a:gd name="T27" fmla="*/ 0 h 427"/>
                  <a:gd name="T28" fmla="*/ 0 w 246"/>
                  <a:gd name="T29" fmla="*/ 0 h 427"/>
                  <a:gd name="T30" fmla="*/ 0 w 246"/>
                  <a:gd name="T31" fmla="*/ 0 h 427"/>
                  <a:gd name="T32" fmla="*/ 0 w 246"/>
                  <a:gd name="T33" fmla="*/ 0 h 427"/>
                  <a:gd name="T34" fmla="*/ 0 w 246"/>
                  <a:gd name="T35" fmla="*/ 0 h 427"/>
                  <a:gd name="T36" fmla="*/ 0 w 246"/>
                  <a:gd name="T37" fmla="*/ 0 h 427"/>
                  <a:gd name="T38" fmla="*/ 0 w 246"/>
                  <a:gd name="T39" fmla="*/ 0 h 427"/>
                  <a:gd name="T40" fmla="*/ 0 w 246"/>
                  <a:gd name="T41" fmla="*/ 0 h 427"/>
                  <a:gd name="T42" fmla="*/ 0 w 246"/>
                  <a:gd name="T43" fmla="*/ 0 h 427"/>
                  <a:gd name="T44" fmla="*/ 0 w 246"/>
                  <a:gd name="T45" fmla="*/ 0 h 427"/>
                  <a:gd name="T46" fmla="*/ 0 w 246"/>
                  <a:gd name="T47" fmla="*/ 0 h 427"/>
                  <a:gd name="T48" fmla="*/ 0 w 246"/>
                  <a:gd name="T49" fmla="*/ 0 h 427"/>
                  <a:gd name="T50" fmla="*/ 0 w 246"/>
                  <a:gd name="T51" fmla="*/ 0 h 427"/>
                  <a:gd name="T52" fmla="*/ 0 w 246"/>
                  <a:gd name="T53" fmla="*/ 0 h 427"/>
                  <a:gd name="T54" fmla="*/ 0 w 246"/>
                  <a:gd name="T55" fmla="*/ 0 h 427"/>
                  <a:gd name="T56" fmla="*/ 0 w 246"/>
                  <a:gd name="T57" fmla="*/ 0 h 427"/>
                  <a:gd name="T58" fmla="*/ 0 w 246"/>
                  <a:gd name="T59" fmla="*/ 0 h 427"/>
                  <a:gd name="T60" fmla="*/ 0 w 246"/>
                  <a:gd name="T61" fmla="*/ 0 h 4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6"/>
                  <a:gd name="T94" fmla="*/ 0 h 427"/>
                  <a:gd name="T95" fmla="*/ 246 w 246"/>
                  <a:gd name="T96" fmla="*/ 427 h 4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6" h="427">
                    <a:moveTo>
                      <a:pt x="218" y="159"/>
                    </a:moveTo>
                    <a:cubicBezTo>
                      <a:pt x="214" y="159"/>
                      <a:pt x="209" y="159"/>
                      <a:pt x="203" y="158"/>
                    </a:cubicBezTo>
                    <a:cubicBezTo>
                      <a:pt x="198" y="158"/>
                      <a:pt x="193" y="158"/>
                      <a:pt x="189" y="158"/>
                    </a:cubicBezTo>
                    <a:cubicBezTo>
                      <a:pt x="184" y="158"/>
                      <a:pt x="171" y="159"/>
                      <a:pt x="149" y="162"/>
                    </a:cubicBezTo>
                    <a:lnTo>
                      <a:pt x="155" y="335"/>
                    </a:lnTo>
                    <a:lnTo>
                      <a:pt x="155" y="348"/>
                    </a:lnTo>
                    <a:lnTo>
                      <a:pt x="155" y="363"/>
                    </a:lnTo>
                    <a:cubicBezTo>
                      <a:pt x="156" y="406"/>
                      <a:pt x="146" y="427"/>
                      <a:pt x="125" y="427"/>
                    </a:cubicBezTo>
                    <a:cubicBezTo>
                      <a:pt x="117" y="427"/>
                      <a:pt x="110" y="425"/>
                      <a:pt x="105" y="420"/>
                    </a:cubicBezTo>
                    <a:cubicBezTo>
                      <a:pt x="99" y="415"/>
                      <a:pt x="96" y="408"/>
                      <a:pt x="96" y="401"/>
                    </a:cubicBezTo>
                    <a:cubicBezTo>
                      <a:pt x="96" y="393"/>
                      <a:pt x="96" y="382"/>
                      <a:pt x="97" y="367"/>
                    </a:cubicBezTo>
                    <a:cubicBezTo>
                      <a:pt x="97" y="352"/>
                      <a:pt x="97" y="341"/>
                      <a:pt x="97" y="334"/>
                    </a:cubicBezTo>
                    <a:lnTo>
                      <a:pt x="91" y="163"/>
                    </a:lnTo>
                    <a:cubicBezTo>
                      <a:pt x="77" y="162"/>
                      <a:pt x="55" y="161"/>
                      <a:pt x="26" y="158"/>
                    </a:cubicBezTo>
                    <a:cubicBezTo>
                      <a:pt x="9" y="156"/>
                      <a:pt x="0" y="146"/>
                      <a:pt x="0" y="129"/>
                    </a:cubicBezTo>
                    <a:cubicBezTo>
                      <a:pt x="0" y="121"/>
                      <a:pt x="3" y="113"/>
                      <a:pt x="8" y="108"/>
                    </a:cubicBezTo>
                    <a:cubicBezTo>
                      <a:pt x="13" y="102"/>
                      <a:pt x="20" y="99"/>
                      <a:pt x="28" y="99"/>
                    </a:cubicBezTo>
                    <a:lnTo>
                      <a:pt x="90" y="104"/>
                    </a:lnTo>
                    <a:cubicBezTo>
                      <a:pt x="90" y="94"/>
                      <a:pt x="89" y="81"/>
                      <a:pt x="88" y="64"/>
                    </a:cubicBezTo>
                    <a:cubicBezTo>
                      <a:pt x="87" y="47"/>
                      <a:pt x="87" y="35"/>
                      <a:pt x="87" y="28"/>
                    </a:cubicBezTo>
                    <a:cubicBezTo>
                      <a:pt x="87" y="20"/>
                      <a:pt x="90" y="13"/>
                      <a:pt x="95" y="8"/>
                    </a:cubicBezTo>
                    <a:cubicBezTo>
                      <a:pt x="101" y="2"/>
                      <a:pt x="108" y="0"/>
                      <a:pt x="116" y="0"/>
                    </a:cubicBezTo>
                    <a:cubicBezTo>
                      <a:pt x="134" y="0"/>
                      <a:pt x="144" y="14"/>
                      <a:pt x="147" y="43"/>
                    </a:cubicBezTo>
                    <a:cubicBezTo>
                      <a:pt x="147" y="50"/>
                      <a:pt x="148" y="58"/>
                      <a:pt x="148" y="69"/>
                    </a:cubicBezTo>
                    <a:lnTo>
                      <a:pt x="147" y="86"/>
                    </a:lnTo>
                    <a:lnTo>
                      <a:pt x="147" y="104"/>
                    </a:lnTo>
                    <a:cubicBezTo>
                      <a:pt x="171" y="100"/>
                      <a:pt x="185" y="99"/>
                      <a:pt x="189" y="99"/>
                    </a:cubicBezTo>
                    <a:cubicBezTo>
                      <a:pt x="209" y="99"/>
                      <a:pt x="222" y="100"/>
                      <a:pt x="228" y="102"/>
                    </a:cubicBezTo>
                    <a:cubicBezTo>
                      <a:pt x="240" y="106"/>
                      <a:pt x="246" y="115"/>
                      <a:pt x="246" y="129"/>
                    </a:cubicBezTo>
                    <a:cubicBezTo>
                      <a:pt x="246" y="138"/>
                      <a:pt x="244" y="145"/>
                      <a:pt x="238" y="150"/>
                    </a:cubicBezTo>
                    <a:cubicBezTo>
                      <a:pt x="233" y="156"/>
                      <a:pt x="226" y="159"/>
                      <a:pt x="218" y="159"/>
                    </a:cubicBezTo>
                    <a:close/>
                  </a:path>
                </a:pathLst>
              </a:custGeom>
              <a:solidFill>
                <a:srgbClr val="000000"/>
              </a:solidFill>
              <a:ln w="0">
                <a:solidFill>
                  <a:srgbClr val="000000"/>
                </a:solidFill>
                <a:round/>
                <a:headEnd/>
                <a:tailEnd/>
              </a:ln>
            </p:spPr>
            <p:txBody>
              <a:bodyPr/>
              <a:lstStyle/>
              <a:p>
                <a:endParaRPr lang="en-AU"/>
              </a:p>
            </p:txBody>
          </p:sp>
          <p:sp>
            <p:nvSpPr>
              <p:cNvPr id="64563" name="Freeform 23"/>
              <p:cNvSpPr>
                <a:spLocks/>
              </p:cNvSpPr>
              <p:nvPr/>
            </p:nvSpPr>
            <p:spPr bwMode="auto">
              <a:xfrm>
                <a:off x="3006" y="517"/>
                <a:ext cx="83" cy="130"/>
              </a:xfrm>
              <a:custGeom>
                <a:avLst/>
                <a:gdLst>
                  <a:gd name="T0" fmla="*/ 0 w 301"/>
                  <a:gd name="T1" fmla="*/ 0 h 476"/>
                  <a:gd name="T2" fmla="*/ 0 w 301"/>
                  <a:gd name="T3" fmla="*/ 0 h 476"/>
                  <a:gd name="T4" fmla="*/ 0 w 301"/>
                  <a:gd name="T5" fmla="*/ 0 h 476"/>
                  <a:gd name="T6" fmla="*/ 0 w 301"/>
                  <a:gd name="T7" fmla="*/ 0 h 476"/>
                  <a:gd name="T8" fmla="*/ 0 w 301"/>
                  <a:gd name="T9" fmla="*/ 0 h 476"/>
                  <a:gd name="T10" fmla="*/ 0 w 301"/>
                  <a:gd name="T11" fmla="*/ 0 h 476"/>
                  <a:gd name="T12" fmla="*/ 0 w 301"/>
                  <a:gd name="T13" fmla="*/ 0 h 476"/>
                  <a:gd name="T14" fmla="*/ 0 w 301"/>
                  <a:gd name="T15" fmla="*/ 0 h 476"/>
                  <a:gd name="T16" fmla="*/ 0 w 301"/>
                  <a:gd name="T17" fmla="*/ 0 h 476"/>
                  <a:gd name="T18" fmla="*/ 0 w 301"/>
                  <a:gd name="T19" fmla="*/ 0 h 476"/>
                  <a:gd name="T20" fmla="*/ 0 w 301"/>
                  <a:gd name="T21" fmla="*/ 0 h 476"/>
                  <a:gd name="T22" fmla="*/ 0 w 301"/>
                  <a:gd name="T23" fmla="*/ 0 h 476"/>
                  <a:gd name="T24" fmla="*/ 0 w 301"/>
                  <a:gd name="T25" fmla="*/ 0 h 476"/>
                  <a:gd name="T26" fmla="*/ 0 w 301"/>
                  <a:gd name="T27" fmla="*/ 0 h 476"/>
                  <a:gd name="T28" fmla="*/ 0 w 301"/>
                  <a:gd name="T29" fmla="*/ 0 h 476"/>
                  <a:gd name="T30" fmla="*/ 0 w 301"/>
                  <a:gd name="T31" fmla="*/ 0 h 476"/>
                  <a:gd name="T32" fmla="*/ 0 w 301"/>
                  <a:gd name="T33" fmla="*/ 0 h 476"/>
                  <a:gd name="T34" fmla="*/ 0 w 301"/>
                  <a:gd name="T35" fmla="*/ 0 h 476"/>
                  <a:gd name="T36" fmla="*/ 0 w 301"/>
                  <a:gd name="T37" fmla="*/ 0 h 476"/>
                  <a:gd name="T38" fmla="*/ 0 w 301"/>
                  <a:gd name="T39" fmla="*/ 0 h 476"/>
                  <a:gd name="T40" fmla="*/ 0 w 301"/>
                  <a:gd name="T41" fmla="*/ 0 h 4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1"/>
                  <a:gd name="T64" fmla="*/ 0 h 476"/>
                  <a:gd name="T65" fmla="*/ 301 w 301"/>
                  <a:gd name="T66" fmla="*/ 476 h 4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1" h="476">
                    <a:moveTo>
                      <a:pt x="297" y="52"/>
                    </a:moveTo>
                    <a:lnTo>
                      <a:pt x="188" y="267"/>
                    </a:lnTo>
                    <a:cubicBezTo>
                      <a:pt x="161" y="320"/>
                      <a:pt x="140" y="364"/>
                      <a:pt x="126" y="399"/>
                    </a:cubicBezTo>
                    <a:lnTo>
                      <a:pt x="104" y="455"/>
                    </a:lnTo>
                    <a:cubicBezTo>
                      <a:pt x="99" y="469"/>
                      <a:pt x="90" y="476"/>
                      <a:pt x="77" y="475"/>
                    </a:cubicBezTo>
                    <a:cubicBezTo>
                      <a:pt x="69" y="475"/>
                      <a:pt x="62" y="472"/>
                      <a:pt x="57" y="467"/>
                    </a:cubicBezTo>
                    <a:cubicBezTo>
                      <a:pt x="51" y="461"/>
                      <a:pt x="48" y="454"/>
                      <a:pt x="48" y="446"/>
                    </a:cubicBezTo>
                    <a:cubicBezTo>
                      <a:pt x="49" y="427"/>
                      <a:pt x="72" y="371"/>
                      <a:pt x="117" y="279"/>
                    </a:cubicBezTo>
                    <a:lnTo>
                      <a:pt x="20" y="74"/>
                    </a:lnTo>
                    <a:lnTo>
                      <a:pt x="7" y="52"/>
                    </a:lnTo>
                    <a:cubicBezTo>
                      <a:pt x="2" y="43"/>
                      <a:pt x="0" y="35"/>
                      <a:pt x="0" y="29"/>
                    </a:cubicBezTo>
                    <a:cubicBezTo>
                      <a:pt x="0" y="21"/>
                      <a:pt x="4" y="14"/>
                      <a:pt x="10" y="9"/>
                    </a:cubicBezTo>
                    <a:cubicBezTo>
                      <a:pt x="16" y="3"/>
                      <a:pt x="23" y="0"/>
                      <a:pt x="31" y="0"/>
                    </a:cubicBezTo>
                    <a:cubicBezTo>
                      <a:pt x="40" y="0"/>
                      <a:pt x="47" y="4"/>
                      <a:pt x="51" y="11"/>
                    </a:cubicBezTo>
                    <a:cubicBezTo>
                      <a:pt x="83" y="58"/>
                      <a:pt x="116" y="125"/>
                      <a:pt x="151" y="211"/>
                    </a:cubicBezTo>
                    <a:lnTo>
                      <a:pt x="198" y="112"/>
                    </a:lnTo>
                    <a:cubicBezTo>
                      <a:pt x="215" y="78"/>
                      <a:pt x="231" y="48"/>
                      <a:pt x="246" y="23"/>
                    </a:cubicBezTo>
                    <a:cubicBezTo>
                      <a:pt x="253" y="13"/>
                      <a:pt x="261" y="8"/>
                      <a:pt x="271" y="8"/>
                    </a:cubicBezTo>
                    <a:cubicBezTo>
                      <a:pt x="279" y="8"/>
                      <a:pt x="287" y="11"/>
                      <a:pt x="292" y="17"/>
                    </a:cubicBezTo>
                    <a:cubicBezTo>
                      <a:pt x="298" y="23"/>
                      <a:pt x="301" y="30"/>
                      <a:pt x="301" y="38"/>
                    </a:cubicBezTo>
                    <a:cubicBezTo>
                      <a:pt x="301" y="42"/>
                      <a:pt x="299" y="47"/>
                      <a:pt x="297" y="52"/>
                    </a:cubicBezTo>
                    <a:close/>
                  </a:path>
                </a:pathLst>
              </a:custGeom>
              <a:solidFill>
                <a:srgbClr val="000000"/>
              </a:solidFill>
              <a:ln w="0">
                <a:solidFill>
                  <a:srgbClr val="000000"/>
                </a:solidFill>
                <a:round/>
                <a:headEnd/>
                <a:tailEnd/>
              </a:ln>
            </p:spPr>
            <p:txBody>
              <a:bodyPr/>
              <a:lstStyle/>
              <a:p>
                <a:endParaRPr lang="en-AU"/>
              </a:p>
            </p:txBody>
          </p:sp>
          <p:sp>
            <p:nvSpPr>
              <p:cNvPr id="64564" name="Freeform 24"/>
              <p:cNvSpPr>
                <a:spLocks/>
              </p:cNvSpPr>
              <p:nvPr/>
            </p:nvSpPr>
            <p:spPr bwMode="auto">
              <a:xfrm>
                <a:off x="3148" y="495"/>
                <a:ext cx="99" cy="123"/>
              </a:xfrm>
              <a:custGeom>
                <a:avLst/>
                <a:gdLst>
                  <a:gd name="T0" fmla="*/ 0 w 363"/>
                  <a:gd name="T1" fmla="*/ 0 h 447"/>
                  <a:gd name="T2" fmla="*/ 0 w 363"/>
                  <a:gd name="T3" fmla="*/ 0 h 447"/>
                  <a:gd name="T4" fmla="*/ 0 w 363"/>
                  <a:gd name="T5" fmla="*/ 0 h 447"/>
                  <a:gd name="T6" fmla="*/ 0 w 363"/>
                  <a:gd name="T7" fmla="*/ 0 h 447"/>
                  <a:gd name="T8" fmla="*/ 0 w 363"/>
                  <a:gd name="T9" fmla="*/ 0 h 447"/>
                  <a:gd name="T10" fmla="*/ 0 w 363"/>
                  <a:gd name="T11" fmla="*/ 0 h 447"/>
                  <a:gd name="T12" fmla="*/ 0 w 363"/>
                  <a:gd name="T13" fmla="*/ 0 h 447"/>
                  <a:gd name="T14" fmla="*/ 0 w 363"/>
                  <a:gd name="T15" fmla="*/ 0 h 447"/>
                  <a:gd name="T16" fmla="*/ 0 w 363"/>
                  <a:gd name="T17" fmla="*/ 0 h 447"/>
                  <a:gd name="T18" fmla="*/ 0 w 363"/>
                  <a:gd name="T19" fmla="*/ 0 h 447"/>
                  <a:gd name="T20" fmla="*/ 0 w 363"/>
                  <a:gd name="T21" fmla="*/ 0 h 447"/>
                  <a:gd name="T22" fmla="*/ 0 w 363"/>
                  <a:gd name="T23" fmla="*/ 0 h 447"/>
                  <a:gd name="T24" fmla="*/ 0 w 363"/>
                  <a:gd name="T25" fmla="*/ 0 h 447"/>
                  <a:gd name="T26" fmla="*/ 0 w 363"/>
                  <a:gd name="T27" fmla="*/ 0 h 447"/>
                  <a:gd name="T28" fmla="*/ 0 w 363"/>
                  <a:gd name="T29" fmla="*/ 0 h 447"/>
                  <a:gd name="T30" fmla="*/ 0 w 363"/>
                  <a:gd name="T31" fmla="*/ 0 h 447"/>
                  <a:gd name="T32" fmla="*/ 0 w 363"/>
                  <a:gd name="T33" fmla="*/ 0 h 447"/>
                  <a:gd name="T34" fmla="*/ 0 w 363"/>
                  <a:gd name="T35" fmla="*/ 0 h 447"/>
                  <a:gd name="T36" fmla="*/ 0 w 363"/>
                  <a:gd name="T37" fmla="*/ 0 h 447"/>
                  <a:gd name="T38" fmla="*/ 0 w 363"/>
                  <a:gd name="T39" fmla="*/ 0 h 447"/>
                  <a:gd name="T40" fmla="*/ 0 w 363"/>
                  <a:gd name="T41" fmla="*/ 0 h 447"/>
                  <a:gd name="T42" fmla="*/ 0 w 363"/>
                  <a:gd name="T43" fmla="*/ 0 h 447"/>
                  <a:gd name="T44" fmla="*/ 0 w 363"/>
                  <a:gd name="T45" fmla="*/ 0 h 447"/>
                  <a:gd name="T46" fmla="*/ 0 w 363"/>
                  <a:gd name="T47" fmla="*/ 0 h 447"/>
                  <a:gd name="T48" fmla="*/ 0 w 363"/>
                  <a:gd name="T49" fmla="*/ 0 h 447"/>
                  <a:gd name="T50" fmla="*/ 0 w 363"/>
                  <a:gd name="T51" fmla="*/ 0 h 447"/>
                  <a:gd name="T52" fmla="*/ 0 w 363"/>
                  <a:gd name="T53" fmla="*/ 0 h 447"/>
                  <a:gd name="T54" fmla="*/ 0 w 363"/>
                  <a:gd name="T55" fmla="*/ 0 h 447"/>
                  <a:gd name="T56" fmla="*/ 0 w 363"/>
                  <a:gd name="T57" fmla="*/ 0 h 4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3"/>
                  <a:gd name="T88" fmla="*/ 0 h 447"/>
                  <a:gd name="T89" fmla="*/ 363 w 363"/>
                  <a:gd name="T90" fmla="*/ 447 h 4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3" h="447">
                    <a:moveTo>
                      <a:pt x="3" y="335"/>
                    </a:moveTo>
                    <a:cubicBezTo>
                      <a:pt x="4" y="327"/>
                      <a:pt x="7" y="320"/>
                      <a:pt x="14" y="316"/>
                    </a:cubicBezTo>
                    <a:cubicBezTo>
                      <a:pt x="20" y="311"/>
                      <a:pt x="27" y="309"/>
                      <a:pt x="35" y="310"/>
                    </a:cubicBezTo>
                    <a:cubicBezTo>
                      <a:pt x="45" y="312"/>
                      <a:pt x="53" y="318"/>
                      <a:pt x="59" y="330"/>
                    </a:cubicBezTo>
                    <a:cubicBezTo>
                      <a:pt x="67" y="346"/>
                      <a:pt x="74" y="356"/>
                      <a:pt x="82" y="362"/>
                    </a:cubicBezTo>
                    <a:cubicBezTo>
                      <a:pt x="97" y="375"/>
                      <a:pt x="120" y="383"/>
                      <a:pt x="152" y="387"/>
                    </a:cubicBezTo>
                    <a:cubicBezTo>
                      <a:pt x="182" y="390"/>
                      <a:pt x="210" y="387"/>
                      <a:pt x="238" y="377"/>
                    </a:cubicBezTo>
                    <a:cubicBezTo>
                      <a:pt x="272" y="364"/>
                      <a:pt x="292" y="343"/>
                      <a:pt x="295" y="313"/>
                    </a:cubicBezTo>
                    <a:cubicBezTo>
                      <a:pt x="298" y="289"/>
                      <a:pt x="286" y="268"/>
                      <a:pt x="260" y="251"/>
                    </a:cubicBezTo>
                    <a:cubicBezTo>
                      <a:pt x="238" y="236"/>
                      <a:pt x="210" y="226"/>
                      <a:pt x="175" y="221"/>
                    </a:cubicBezTo>
                    <a:cubicBezTo>
                      <a:pt x="145" y="216"/>
                      <a:pt x="119" y="207"/>
                      <a:pt x="99" y="192"/>
                    </a:cubicBezTo>
                    <a:cubicBezTo>
                      <a:pt x="73" y="173"/>
                      <a:pt x="62" y="149"/>
                      <a:pt x="66" y="120"/>
                    </a:cubicBezTo>
                    <a:cubicBezTo>
                      <a:pt x="70" y="85"/>
                      <a:pt x="93" y="56"/>
                      <a:pt x="135" y="32"/>
                    </a:cubicBezTo>
                    <a:cubicBezTo>
                      <a:pt x="176" y="9"/>
                      <a:pt x="216" y="0"/>
                      <a:pt x="256" y="5"/>
                    </a:cubicBezTo>
                    <a:cubicBezTo>
                      <a:pt x="275" y="7"/>
                      <a:pt x="296" y="12"/>
                      <a:pt x="318" y="22"/>
                    </a:cubicBezTo>
                    <a:cubicBezTo>
                      <a:pt x="349" y="34"/>
                      <a:pt x="363" y="46"/>
                      <a:pt x="362" y="59"/>
                    </a:cubicBezTo>
                    <a:cubicBezTo>
                      <a:pt x="360" y="76"/>
                      <a:pt x="350" y="83"/>
                      <a:pt x="333" y="81"/>
                    </a:cubicBezTo>
                    <a:cubicBezTo>
                      <a:pt x="325" y="81"/>
                      <a:pt x="312" y="77"/>
                      <a:pt x="293" y="70"/>
                    </a:cubicBezTo>
                    <a:cubicBezTo>
                      <a:pt x="274" y="64"/>
                      <a:pt x="259" y="60"/>
                      <a:pt x="248" y="60"/>
                    </a:cubicBezTo>
                    <a:cubicBezTo>
                      <a:pt x="218" y="56"/>
                      <a:pt x="192" y="61"/>
                      <a:pt x="169" y="73"/>
                    </a:cubicBezTo>
                    <a:cubicBezTo>
                      <a:pt x="145" y="85"/>
                      <a:pt x="132" y="103"/>
                      <a:pt x="130" y="124"/>
                    </a:cubicBezTo>
                    <a:cubicBezTo>
                      <a:pt x="128" y="140"/>
                      <a:pt x="141" y="153"/>
                      <a:pt x="169" y="163"/>
                    </a:cubicBezTo>
                    <a:cubicBezTo>
                      <a:pt x="180" y="167"/>
                      <a:pt x="200" y="171"/>
                      <a:pt x="230" y="177"/>
                    </a:cubicBezTo>
                    <a:cubicBezTo>
                      <a:pt x="274" y="185"/>
                      <a:pt x="307" y="203"/>
                      <a:pt x="330" y="230"/>
                    </a:cubicBezTo>
                    <a:cubicBezTo>
                      <a:pt x="350" y="255"/>
                      <a:pt x="358" y="284"/>
                      <a:pt x="355" y="317"/>
                    </a:cubicBezTo>
                    <a:cubicBezTo>
                      <a:pt x="349" y="363"/>
                      <a:pt x="324" y="397"/>
                      <a:pt x="278" y="420"/>
                    </a:cubicBezTo>
                    <a:cubicBezTo>
                      <a:pt x="238" y="440"/>
                      <a:pt x="194" y="447"/>
                      <a:pt x="145" y="441"/>
                    </a:cubicBezTo>
                    <a:cubicBezTo>
                      <a:pt x="110" y="437"/>
                      <a:pt x="78" y="427"/>
                      <a:pt x="50" y="410"/>
                    </a:cubicBezTo>
                    <a:cubicBezTo>
                      <a:pt x="16" y="389"/>
                      <a:pt x="0" y="364"/>
                      <a:pt x="3" y="335"/>
                    </a:cubicBezTo>
                  </a:path>
                </a:pathLst>
              </a:custGeom>
              <a:solidFill>
                <a:srgbClr val="000000"/>
              </a:solidFill>
              <a:ln w="0">
                <a:solidFill>
                  <a:srgbClr val="000000"/>
                </a:solidFill>
                <a:round/>
                <a:headEnd/>
                <a:tailEnd/>
              </a:ln>
            </p:spPr>
            <p:txBody>
              <a:bodyPr/>
              <a:lstStyle/>
              <a:p>
                <a:endParaRPr lang="en-AU"/>
              </a:p>
            </p:txBody>
          </p:sp>
          <p:sp>
            <p:nvSpPr>
              <p:cNvPr id="64565" name="Freeform 25"/>
              <p:cNvSpPr>
                <a:spLocks noEditPoints="1"/>
              </p:cNvSpPr>
              <p:nvPr/>
            </p:nvSpPr>
            <p:spPr bwMode="auto">
              <a:xfrm>
                <a:off x="3255" y="542"/>
                <a:ext cx="79" cy="95"/>
              </a:xfrm>
              <a:custGeom>
                <a:avLst/>
                <a:gdLst>
                  <a:gd name="T0" fmla="*/ 0 w 290"/>
                  <a:gd name="T1" fmla="*/ 0 h 345"/>
                  <a:gd name="T2" fmla="*/ 0 w 290"/>
                  <a:gd name="T3" fmla="*/ 0 h 345"/>
                  <a:gd name="T4" fmla="*/ 0 w 290"/>
                  <a:gd name="T5" fmla="*/ 0 h 345"/>
                  <a:gd name="T6" fmla="*/ 0 w 290"/>
                  <a:gd name="T7" fmla="*/ 0 h 345"/>
                  <a:gd name="T8" fmla="*/ 0 w 290"/>
                  <a:gd name="T9" fmla="*/ 0 h 345"/>
                  <a:gd name="T10" fmla="*/ 0 w 290"/>
                  <a:gd name="T11" fmla="*/ 0 h 345"/>
                  <a:gd name="T12" fmla="*/ 0 w 290"/>
                  <a:gd name="T13" fmla="*/ 0 h 345"/>
                  <a:gd name="T14" fmla="*/ 0 w 290"/>
                  <a:gd name="T15" fmla="*/ 0 h 345"/>
                  <a:gd name="T16" fmla="*/ 0 w 290"/>
                  <a:gd name="T17" fmla="*/ 0 h 345"/>
                  <a:gd name="T18" fmla="*/ 0 w 290"/>
                  <a:gd name="T19" fmla="*/ 0 h 345"/>
                  <a:gd name="T20" fmla="*/ 0 w 290"/>
                  <a:gd name="T21" fmla="*/ 0 h 345"/>
                  <a:gd name="T22" fmla="*/ 0 w 290"/>
                  <a:gd name="T23" fmla="*/ 0 h 345"/>
                  <a:gd name="T24" fmla="*/ 0 w 290"/>
                  <a:gd name="T25" fmla="*/ 0 h 345"/>
                  <a:gd name="T26" fmla="*/ 0 w 290"/>
                  <a:gd name="T27" fmla="*/ 0 h 345"/>
                  <a:gd name="T28" fmla="*/ 0 w 290"/>
                  <a:gd name="T29" fmla="*/ 0 h 345"/>
                  <a:gd name="T30" fmla="*/ 0 w 290"/>
                  <a:gd name="T31" fmla="*/ 0 h 345"/>
                  <a:gd name="T32" fmla="*/ 0 w 290"/>
                  <a:gd name="T33" fmla="*/ 0 h 345"/>
                  <a:gd name="T34" fmla="*/ 0 w 290"/>
                  <a:gd name="T35" fmla="*/ 0 h 345"/>
                  <a:gd name="T36" fmla="*/ 0 w 290"/>
                  <a:gd name="T37" fmla="*/ 0 h 345"/>
                  <a:gd name="T38" fmla="*/ 0 w 290"/>
                  <a:gd name="T39" fmla="*/ 0 h 345"/>
                  <a:gd name="T40" fmla="*/ 0 w 290"/>
                  <a:gd name="T41" fmla="*/ 0 h 345"/>
                  <a:gd name="T42" fmla="*/ 0 w 290"/>
                  <a:gd name="T43" fmla="*/ 0 h 345"/>
                  <a:gd name="T44" fmla="*/ 0 w 290"/>
                  <a:gd name="T45" fmla="*/ 0 h 345"/>
                  <a:gd name="T46" fmla="*/ 0 w 290"/>
                  <a:gd name="T47" fmla="*/ 0 h 345"/>
                  <a:gd name="T48" fmla="*/ 0 w 290"/>
                  <a:gd name="T49" fmla="*/ 0 h 345"/>
                  <a:gd name="T50" fmla="*/ 0 w 290"/>
                  <a:gd name="T51" fmla="*/ 0 h 345"/>
                  <a:gd name="T52" fmla="*/ 0 w 290"/>
                  <a:gd name="T53" fmla="*/ 0 h 345"/>
                  <a:gd name="T54" fmla="*/ 0 w 290"/>
                  <a:gd name="T55" fmla="*/ 0 h 345"/>
                  <a:gd name="T56" fmla="*/ 0 w 290"/>
                  <a:gd name="T57" fmla="*/ 0 h 345"/>
                  <a:gd name="T58" fmla="*/ 0 w 290"/>
                  <a:gd name="T59" fmla="*/ 0 h 345"/>
                  <a:gd name="T60" fmla="*/ 0 w 290"/>
                  <a:gd name="T61" fmla="*/ 0 h 345"/>
                  <a:gd name="T62" fmla="*/ 0 w 290"/>
                  <a:gd name="T63" fmla="*/ 0 h 3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0"/>
                  <a:gd name="T97" fmla="*/ 0 h 345"/>
                  <a:gd name="T98" fmla="*/ 290 w 290"/>
                  <a:gd name="T99" fmla="*/ 345 h 3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0" h="345">
                    <a:moveTo>
                      <a:pt x="232" y="344"/>
                    </a:moveTo>
                    <a:cubicBezTo>
                      <a:pt x="228" y="343"/>
                      <a:pt x="223" y="337"/>
                      <a:pt x="215" y="327"/>
                    </a:cubicBezTo>
                    <a:cubicBezTo>
                      <a:pt x="207" y="318"/>
                      <a:pt x="202" y="310"/>
                      <a:pt x="199" y="303"/>
                    </a:cubicBezTo>
                    <a:cubicBezTo>
                      <a:pt x="179" y="310"/>
                      <a:pt x="161" y="314"/>
                      <a:pt x="146" y="317"/>
                    </a:cubicBezTo>
                    <a:cubicBezTo>
                      <a:pt x="131" y="320"/>
                      <a:pt x="119" y="320"/>
                      <a:pt x="110" y="318"/>
                    </a:cubicBezTo>
                    <a:cubicBezTo>
                      <a:pt x="65" y="310"/>
                      <a:pt x="34" y="292"/>
                      <a:pt x="18" y="263"/>
                    </a:cubicBezTo>
                    <a:cubicBezTo>
                      <a:pt x="3" y="236"/>
                      <a:pt x="0" y="198"/>
                      <a:pt x="8" y="148"/>
                    </a:cubicBezTo>
                    <a:cubicBezTo>
                      <a:pt x="17" y="102"/>
                      <a:pt x="40" y="65"/>
                      <a:pt x="78" y="37"/>
                    </a:cubicBezTo>
                    <a:cubicBezTo>
                      <a:pt x="116" y="10"/>
                      <a:pt x="157" y="0"/>
                      <a:pt x="201" y="8"/>
                    </a:cubicBezTo>
                    <a:cubicBezTo>
                      <a:pt x="218" y="11"/>
                      <a:pt x="236" y="19"/>
                      <a:pt x="255" y="31"/>
                    </a:cubicBezTo>
                    <a:cubicBezTo>
                      <a:pt x="279" y="46"/>
                      <a:pt x="290" y="62"/>
                      <a:pt x="287" y="77"/>
                    </a:cubicBezTo>
                    <a:cubicBezTo>
                      <a:pt x="286" y="82"/>
                      <a:pt x="283" y="86"/>
                      <a:pt x="279" y="90"/>
                    </a:cubicBezTo>
                    <a:cubicBezTo>
                      <a:pt x="276" y="97"/>
                      <a:pt x="272" y="108"/>
                      <a:pt x="268" y="125"/>
                    </a:cubicBezTo>
                    <a:cubicBezTo>
                      <a:pt x="264" y="142"/>
                      <a:pt x="260" y="163"/>
                      <a:pt x="255" y="189"/>
                    </a:cubicBezTo>
                    <a:cubicBezTo>
                      <a:pt x="250" y="213"/>
                      <a:pt x="249" y="232"/>
                      <a:pt x="250" y="246"/>
                    </a:cubicBezTo>
                    <a:cubicBezTo>
                      <a:pt x="250" y="255"/>
                      <a:pt x="253" y="273"/>
                      <a:pt x="259" y="300"/>
                    </a:cubicBezTo>
                    <a:cubicBezTo>
                      <a:pt x="260" y="304"/>
                      <a:pt x="261" y="309"/>
                      <a:pt x="263" y="317"/>
                    </a:cubicBezTo>
                    <a:lnTo>
                      <a:pt x="264" y="322"/>
                    </a:lnTo>
                    <a:cubicBezTo>
                      <a:pt x="262" y="330"/>
                      <a:pt x="259" y="335"/>
                      <a:pt x="252" y="339"/>
                    </a:cubicBezTo>
                    <a:cubicBezTo>
                      <a:pt x="246" y="343"/>
                      <a:pt x="239" y="345"/>
                      <a:pt x="232" y="344"/>
                    </a:cubicBezTo>
                    <a:close/>
                    <a:moveTo>
                      <a:pt x="208" y="133"/>
                    </a:moveTo>
                    <a:cubicBezTo>
                      <a:pt x="209" y="124"/>
                      <a:pt x="211" y="115"/>
                      <a:pt x="214" y="106"/>
                    </a:cubicBezTo>
                    <a:cubicBezTo>
                      <a:pt x="217" y="97"/>
                      <a:pt x="220" y="86"/>
                      <a:pt x="224" y="76"/>
                    </a:cubicBezTo>
                    <a:cubicBezTo>
                      <a:pt x="218" y="71"/>
                      <a:pt x="212" y="67"/>
                      <a:pt x="208" y="65"/>
                    </a:cubicBezTo>
                    <a:cubicBezTo>
                      <a:pt x="203" y="62"/>
                      <a:pt x="199" y="60"/>
                      <a:pt x="196" y="60"/>
                    </a:cubicBezTo>
                    <a:cubicBezTo>
                      <a:pt x="166" y="55"/>
                      <a:pt x="138" y="62"/>
                      <a:pt x="112" y="83"/>
                    </a:cubicBezTo>
                    <a:cubicBezTo>
                      <a:pt x="86" y="103"/>
                      <a:pt x="70" y="129"/>
                      <a:pt x="65" y="161"/>
                    </a:cubicBezTo>
                    <a:cubicBezTo>
                      <a:pt x="59" y="192"/>
                      <a:pt x="61" y="217"/>
                      <a:pt x="69" y="235"/>
                    </a:cubicBezTo>
                    <a:cubicBezTo>
                      <a:pt x="77" y="253"/>
                      <a:pt x="93" y="263"/>
                      <a:pt x="115" y="267"/>
                    </a:cubicBezTo>
                    <a:cubicBezTo>
                      <a:pt x="133" y="271"/>
                      <a:pt x="150" y="270"/>
                      <a:pt x="164" y="265"/>
                    </a:cubicBezTo>
                    <a:cubicBezTo>
                      <a:pt x="171" y="263"/>
                      <a:pt x="182" y="257"/>
                      <a:pt x="197" y="249"/>
                    </a:cubicBezTo>
                    <a:cubicBezTo>
                      <a:pt x="200" y="197"/>
                      <a:pt x="203" y="158"/>
                      <a:pt x="208" y="133"/>
                    </a:cubicBezTo>
                    <a:close/>
                  </a:path>
                </a:pathLst>
              </a:custGeom>
              <a:solidFill>
                <a:srgbClr val="000000"/>
              </a:solidFill>
              <a:ln w="0">
                <a:solidFill>
                  <a:srgbClr val="000000"/>
                </a:solidFill>
                <a:round/>
                <a:headEnd/>
                <a:tailEnd/>
              </a:ln>
            </p:spPr>
            <p:txBody>
              <a:bodyPr/>
              <a:lstStyle/>
              <a:p>
                <a:endParaRPr lang="en-AU"/>
              </a:p>
            </p:txBody>
          </p:sp>
          <p:sp>
            <p:nvSpPr>
              <p:cNvPr id="64566" name="Freeform 26"/>
              <p:cNvSpPr>
                <a:spLocks/>
              </p:cNvSpPr>
              <p:nvPr/>
            </p:nvSpPr>
            <p:spPr bwMode="auto">
              <a:xfrm>
                <a:off x="3349" y="521"/>
                <a:ext cx="81" cy="133"/>
              </a:xfrm>
              <a:custGeom>
                <a:avLst/>
                <a:gdLst>
                  <a:gd name="T0" fmla="*/ 0 w 298"/>
                  <a:gd name="T1" fmla="*/ 0 h 487"/>
                  <a:gd name="T2" fmla="*/ 0 w 298"/>
                  <a:gd name="T3" fmla="*/ 0 h 487"/>
                  <a:gd name="T4" fmla="*/ 0 w 298"/>
                  <a:gd name="T5" fmla="*/ 0 h 487"/>
                  <a:gd name="T6" fmla="*/ 0 w 298"/>
                  <a:gd name="T7" fmla="*/ 0 h 487"/>
                  <a:gd name="T8" fmla="*/ 0 w 298"/>
                  <a:gd name="T9" fmla="*/ 0 h 487"/>
                  <a:gd name="T10" fmla="*/ 0 w 298"/>
                  <a:gd name="T11" fmla="*/ 0 h 487"/>
                  <a:gd name="T12" fmla="*/ 0 w 298"/>
                  <a:gd name="T13" fmla="*/ 0 h 487"/>
                  <a:gd name="T14" fmla="*/ 0 w 298"/>
                  <a:gd name="T15" fmla="*/ 0 h 487"/>
                  <a:gd name="T16" fmla="*/ 0 w 298"/>
                  <a:gd name="T17" fmla="*/ 0 h 487"/>
                  <a:gd name="T18" fmla="*/ 0 w 298"/>
                  <a:gd name="T19" fmla="*/ 0 h 487"/>
                  <a:gd name="T20" fmla="*/ 0 w 298"/>
                  <a:gd name="T21" fmla="*/ 0 h 487"/>
                  <a:gd name="T22" fmla="*/ 0 w 298"/>
                  <a:gd name="T23" fmla="*/ 0 h 487"/>
                  <a:gd name="T24" fmla="*/ 0 w 298"/>
                  <a:gd name="T25" fmla="*/ 0 h 487"/>
                  <a:gd name="T26" fmla="*/ 0 w 298"/>
                  <a:gd name="T27" fmla="*/ 0 h 487"/>
                  <a:gd name="T28" fmla="*/ 0 w 298"/>
                  <a:gd name="T29" fmla="*/ 0 h 487"/>
                  <a:gd name="T30" fmla="*/ 0 w 298"/>
                  <a:gd name="T31" fmla="*/ 0 h 487"/>
                  <a:gd name="T32" fmla="*/ 0 w 298"/>
                  <a:gd name="T33" fmla="*/ 0 h 487"/>
                  <a:gd name="T34" fmla="*/ 0 w 298"/>
                  <a:gd name="T35" fmla="*/ 0 h 487"/>
                  <a:gd name="T36" fmla="*/ 0 w 298"/>
                  <a:gd name="T37" fmla="*/ 0 h 487"/>
                  <a:gd name="T38" fmla="*/ 0 w 298"/>
                  <a:gd name="T39" fmla="*/ 0 h 487"/>
                  <a:gd name="T40" fmla="*/ 0 w 298"/>
                  <a:gd name="T41" fmla="*/ 0 h 487"/>
                  <a:gd name="T42" fmla="*/ 0 w 298"/>
                  <a:gd name="T43" fmla="*/ 0 h 487"/>
                  <a:gd name="T44" fmla="*/ 0 w 298"/>
                  <a:gd name="T45" fmla="*/ 0 h 487"/>
                  <a:gd name="T46" fmla="*/ 0 w 298"/>
                  <a:gd name="T47" fmla="*/ 0 h 487"/>
                  <a:gd name="T48" fmla="*/ 0 w 298"/>
                  <a:gd name="T49" fmla="*/ 0 h 487"/>
                  <a:gd name="T50" fmla="*/ 0 w 298"/>
                  <a:gd name="T51" fmla="*/ 0 h 487"/>
                  <a:gd name="T52" fmla="*/ 0 w 298"/>
                  <a:gd name="T53" fmla="*/ 0 h 487"/>
                  <a:gd name="T54" fmla="*/ 0 w 298"/>
                  <a:gd name="T55" fmla="*/ 0 h 4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8"/>
                  <a:gd name="T85" fmla="*/ 0 h 487"/>
                  <a:gd name="T86" fmla="*/ 298 w 298"/>
                  <a:gd name="T87" fmla="*/ 487 h 4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8" h="487">
                    <a:moveTo>
                      <a:pt x="250" y="66"/>
                    </a:moveTo>
                    <a:cubicBezTo>
                      <a:pt x="204" y="55"/>
                      <a:pt x="171" y="80"/>
                      <a:pt x="149" y="143"/>
                    </a:cubicBezTo>
                    <a:lnTo>
                      <a:pt x="144" y="160"/>
                    </a:lnTo>
                    <a:cubicBezTo>
                      <a:pt x="177" y="166"/>
                      <a:pt x="198" y="170"/>
                      <a:pt x="208" y="172"/>
                    </a:cubicBezTo>
                    <a:cubicBezTo>
                      <a:pt x="238" y="179"/>
                      <a:pt x="251" y="193"/>
                      <a:pt x="246" y="212"/>
                    </a:cubicBezTo>
                    <a:cubicBezTo>
                      <a:pt x="242" y="225"/>
                      <a:pt x="233" y="232"/>
                      <a:pt x="218" y="231"/>
                    </a:cubicBezTo>
                    <a:cubicBezTo>
                      <a:pt x="211" y="230"/>
                      <a:pt x="203" y="229"/>
                      <a:pt x="195" y="226"/>
                    </a:cubicBezTo>
                    <a:cubicBezTo>
                      <a:pt x="186" y="224"/>
                      <a:pt x="164" y="220"/>
                      <a:pt x="128" y="214"/>
                    </a:cubicBezTo>
                    <a:lnTo>
                      <a:pt x="110" y="279"/>
                    </a:lnTo>
                    <a:cubicBezTo>
                      <a:pt x="107" y="290"/>
                      <a:pt x="103" y="308"/>
                      <a:pt x="98" y="332"/>
                    </a:cubicBezTo>
                    <a:cubicBezTo>
                      <a:pt x="93" y="356"/>
                      <a:pt x="89" y="373"/>
                      <a:pt x="86" y="385"/>
                    </a:cubicBezTo>
                    <a:cubicBezTo>
                      <a:pt x="78" y="421"/>
                      <a:pt x="69" y="448"/>
                      <a:pt x="60" y="467"/>
                    </a:cubicBezTo>
                    <a:cubicBezTo>
                      <a:pt x="53" y="482"/>
                      <a:pt x="42" y="487"/>
                      <a:pt x="28" y="483"/>
                    </a:cubicBezTo>
                    <a:cubicBezTo>
                      <a:pt x="20" y="482"/>
                      <a:pt x="14" y="477"/>
                      <a:pt x="9" y="471"/>
                    </a:cubicBezTo>
                    <a:cubicBezTo>
                      <a:pt x="5" y="465"/>
                      <a:pt x="4" y="458"/>
                      <a:pt x="6" y="450"/>
                    </a:cubicBezTo>
                    <a:cubicBezTo>
                      <a:pt x="6" y="449"/>
                      <a:pt x="7" y="447"/>
                      <a:pt x="8" y="445"/>
                    </a:cubicBezTo>
                    <a:cubicBezTo>
                      <a:pt x="18" y="421"/>
                      <a:pt x="26" y="395"/>
                      <a:pt x="34" y="366"/>
                    </a:cubicBezTo>
                    <a:lnTo>
                      <a:pt x="52" y="288"/>
                    </a:lnTo>
                    <a:lnTo>
                      <a:pt x="72" y="205"/>
                    </a:lnTo>
                    <a:cubicBezTo>
                      <a:pt x="48" y="202"/>
                      <a:pt x="33" y="199"/>
                      <a:pt x="26" y="197"/>
                    </a:cubicBezTo>
                    <a:cubicBezTo>
                      <a:pt x="7" y="192"/>
                      <a:pt x="0" y="181"/>
                      <a:pt x="4" y="163"/>
                    </a:cubicBezTo>
                    <a:cubicBezTo>
                      <a:pt x="9" y="144"/>
                      <a:pt x="28" y="138"/>
                      <a:pt x="61" y="145"/>
                    </a:cubicBezTo>
                    <a:lnTo>
                      <a:pt x="89" y="151"/>
                    </a:lnTo>
                    <a:cubicBezTo>
                      <a:pt x="92" y="141"/>
                      <a:pt x="97" y="127"/>
                      <a:pt x="104" y="109"/>
                    </a:cubicBezTo>
                    <a:cubicBezTo>
                      <a:pt x="119" y="68"/>
                      <a:pt x="137" y="40"/>
                      <a:pt x="158" y="24"/>
                    </a:cubicBezTo>
                    <a:cubicBezTo>
                      <a:pt x="184" y="4"/>
                      <a:pt x="218" y="0"/>
                      <a:pt x="260" y="10"/>
                    </a:cubicBezTo>
                    <a:cubicBezTo>
                      <a:pt x="287" y="17"/>
                      <a:pt x="298" y="29"/>
                      <a:pt x="294" y="48"/>
                    </a:cubicBezTo>
                    <a:cubicBezTo>
                      <a:pt x="289" y="66"/>
                      <a:pt x="275" y="72"/>
                      <a:pt x="250" y="66"/>
                    </a:cubicBezTo>
                    <a:close/>
                  </a:path>
                </a:pathLst>
              </a:custGeom>
              <a:solidFill>
                <a:srgbClr val="000000"/>
              </a:solidFill>
              <a:ln w="0">
                <a:solidFill>
                  <a:srgbClr val="000000"/>
                </a:solidFill>
                <a:round/>
                <a:headEnd/>
                <a:tailEnd/>
              </a:ln>
            </p:spPr>
            <p:txBody>
              <a:bodyPr/>
              <a:lstStyle/>
              <a:p>
                <a:endParaRPr lang="en-AU"/>
              </a:p>
            </p:txBody>
          </p:sp>
          <p:sp>
            <p:nvSpPr>
              <p:cNvPr id="64567" name="Freeform 27"/>
              <p:cNvSpPr>
                <a:spLocks noEditPoints="1"/>
              </p:cNvSpPr>
              <p:nvPr/>
            </p:nvSpPr>
            <p:spPr bwMode="auto">
              <a:xfrm>
                <a:off x="3419" y="583"/>
                <a:ext cx="84" cy="91"/>
              </a:xfrm>
              <a:custGeom>
                <a:avLst/>
                <a:gdLst>
                  <a:gd name="T0" fmla="*/ 0 w 306"/>
                  <a:gd name="T1" fmla="*/ 0 h 332"/>
                  <a:gd name="T2" fmla="*/ 0 w 306"/>
                  <a:gd name="T3" fmla="*/ 0 h 332"/>
                  <a:gd name="T4" fmla="*/ 0 w 306"/>
                  <a:gd name="T5" fmla="*/ 0 h 332"/>
                  <a:gd name="T6" fmla="*/ 0 w 306"/>
                  <a:gd name="T7" fmla="*/ 0 h 332"/>
                  <a:gd name="T8" fmla="*/ 0 w 306"/>
                  <a:gd name="T9" fmla="*/ 0 h 332"/>
                  <a:gd name="T10" fmla="*/ 0 w 306"/>
                  <a:gd name="T11" fmla="*/ 0 h 332"/>
                  <a:gd name="T12" fmla="*/ 0 w 306"/>
                  <a:gd name="T13" fmla="*/ 0 h 332"/>
                  <a:gd name="T14" fmla="*/ 0 w 306"/>
                  <a:gd name="T15" fmla="*/ 0 h 332"/>
                  <a:gd name="T16" fmla="*/ 0 w 306"/>
                  <a:gd name="T17" fmla="*/ 0 h 332"/>
                  <a:gd name="T18" fmla="*/ 0 w 306"/>
                  <a:gd name="T19" fmla="*/ 0 h 332"/>
                  <a:gd name="T20" fmla="*/ 0 w 306"/>
                  <a:gd name="T21" fmla="*/ 0 h 332"/>
                  <a:gd name="T22" fmla="*/ 0 w 306"/>
                  <a:gd name="T23" fmla="*/ 0 h 332"/>
                  <a:gd name="T24" fmla="*/ 0 w 306"/>
                  <a:gd name="T25" fmla="*/ 0 h 332"/>
                  <a:gd name="T26" fmla="*/ 0 w 306"/>
                  <a:gd name="T27" fmla="*/ 0 h 332"/>
                  <a:gd name="T28" fmla="*/ 0 w 306"/>
                  <a:gd name="T29" fmla="*/ 0 h 332"/>
                  <a:gd name="T30" fmla="*/ 0 w 306"/>
                  <a:gd name="T31" fmla="*/ 0 h 332"/>
                  <a:gd name="T32" fmla="*/ 0 w 306"/>
                  <a:gd name="T33" fmla="*/ 0 h 332"/>
                  <a:gd name="T34" fmla="*/ 0 w 306"/>
                  <a:gd name="T35" fmla="*/ 0 h 332"/>
                  <a:gd name="T36" fmla="*/ 0 w 306"/>
                  <a:gd name="T37" fmla="*/ 0 h 332"/>
                  <a:gd name="T38" fmla="*/ 0 w 306"/>
                  <a:gd name="T39" fmla="*/ 0 h 332"/>
                  <a:gd name="T40" fmla="*/ 0 w 306"/>
                  <a:gd name="T41" fmla="*/ 0 h 332"/>
                  <a:gd name="T42" fmla="*/ 0 w 306"/>
                  <a:gd name="T43" fmla="*/ 0 h 332"/>
                  <a:gd name="T44" fmla="*/ 0 w 306"/>
                  <a:gd name="T45" fmla="*/ 0 h 332"/>
                  <a:gd name="T46" fmla="*/ 0 w 306"/>
                  <a:gd name="T47" fmla="*/ 0 h 332"/>
                  <a:gd name="T48" fmla="*/ 0 w 306"/>
                  <a:gd name="T49" fmla="*/ 0 h 3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6"/>
                  <a:gd name="T76" fmla="*/ 0 h 332"/>
                  <a:gd name="T77" fmla="*/ 306 w 306"/>
                  <a:gd name="T78" fmla="*/ 332 h 3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6" h="332">
                    <a:moveTo>
                      <a:pt x="112" y="319"/>
                    </a:moveTo>
                    <a:cubicBezTo>
                      <a:pt x="71" y="304"/>
                      <a:pt x="41" y="281"/>
                      <a:pt x="23" y="251"/>
                    </a:cubicBezTo>
                    <a:cubicBezTo>
                      <a:pt x="3" y="218"/>
                      <a:pt x="0" y="181"/>
                      <a:pt x="15" y="140"/>
                    </a:cubicBezTo>
                    <a:cubicBezTo>
                      <a:pt x="32" y="92"/>
                      <a:pt x="58" y="56"/>
                      <a:pt x="93" y="32"/>
                    </a:cubicBezTo>
                    <a:cubicBezTo>
                      <a:pt x="130" y="6"/>
                      <a:pt x="170" y="0"/>
                      <a:pt x="213" y="15"/>
                    </a:cubicBezTo>
                    <a:cubicBezTo>
                      <a:pt x="243" y="26"/>
                      <a:pt x="266" y="40"/>
                      <a:pt x="282" y="58"/>
                    </a:cubicBezTo>
                    <a:cubicBezTo>
                      <a:pt x="301" y="79"/>
                      <a:pt x="306" y="103"/>
                      <a:pt x="296" y="129"/>
                    </a:cubicBezTo>
                    <a:cubicBezTo>
                      <a:pt x="290" y="147"/>
                      <a:pt x="273" y="160"/>
                      <a:pt x="247" y="168"/>
                    </a:cubicBezTo>
                    <a:cubicBezTo>
                      <a:pt x="236" y="171"/>
                      <a:pt x="213" y="174"/>
                      <a:pt x="178" y="178"/>
                    </a:cubicBezTo>
                    <a:lnTo>
                      <a:pt x="55" y="190"/>
                    </a:lnTo>
                    <a:cubicBezTo>
                      <a:pt x="59" y="209"/>
                      <a:pt x="68" y="225"/>
                      <a:pt x="81" y="238"/>
                    </a:cubicBezTo>
                    <a:cubicBezTo>
                      <a:pt x="93" y="251"/>
                      <a:pt x="110" y="262"/>
                      <a:pt x="130" y="269"/>
                    </a:cubicBezTo>
                    <a:cubicBezTo>
                      <a:pt x="143" y="273"/>
                      <a:pt x="159" y="276"/>
                      <a:pt x="177" y="278"/>
                    </a:cubicBezTo>
                    <a:cubicBezTo>
                      <a:pt x="201" y="279"/>
                      <a:pt x="218" y="276"/>
                      <a:pt x="228" y="269"/>
                    </a:cubicBezTo>
                    <a:cubicBezTo>
                      <a:pt x="238" y="261"/>
                      <a:pt x="246" y="259"/>
                      <a:pt x="253" y="261"/>
                    </a:cubicBezTo>
                    <a:cubicBezTo>
                      <a:pt x="260" y="264"/>
                      <a:pt x="264" y="268"/>
                      <a:pt x="268" y="275"/>
                    </a:cubicBezTo>
                    <a:cubicBezTo>
                      <a:pt x="271" y="281"/>
                      <a:pt x="272" y="288"/>
                      <a:pt x="269" y="294"/>
                    </a:cubicBezTo>
                    <a:cubicBezTo>
                      <a:pt x="262" y="315"/>
                      <a:pt x="239" y="326"/>
                      <a:pt x="201" y="329"/>
                    </a:cubicBezTo>
                    <a:cubicBezTo>
                      <a:pt x="169" y="332"/>
                      <a:pt x="139" y="328"/>
                      <a:pt x="112" y="319"/>
                    </a:cubicBezTo>
                    <a:close/>
                    <a:moveTo>
                      <a:pt x="195" y="65"/>
                    </a:moveTo>
                    <a:cubicBezTo>
                      <a:pt x="172" y="57"/>
                      <a:pt x="151" y="59"/>
                      <a:pt x="130" y="71"/>
                    </a:cubicBezTo>
                    <a:cubicBezTo>
                      <a:pt x="108" y="83"/>
                      <a:pt x="88" y="105"/>
                      <a:pt x="68" y="137"/>
                    </a:cubicBezTo>
                    <a:lnTo>
                      <a:pt x="167" y="128"/>
                    </a:lnTo>
                    <a:cubicBezTo>
                      <a:pt x="206" y="123"/>
                      <a:pt x="235" y="118"/>
                      <a:pt x="253" y="111"/>
                    </a:cubicBezTo>
                    <a:cubicBezTo>
                      <a:pt x="243" y="91"/>
                      <a:pt x="223" y="75"/>
                      <a:pt x="195" y="65"/>
                    </a:cubicBezTo>
                    <a:close/>
                  </a:path>
                </a:pathLst>
              </a:custGeom>
              <a:solidFill>
                <a:srgbClr val="000000"/>
              </a:solidFill>
              <a:ln w="0">
                <a:solidFill>
                  <a:srgbClr val="000000"/>
                </a:solidFill>
                <a:round/>
                <a:headEnd/>
                <a:tailEnd/>
              </a:ln>
            </p:spPr>
            <p:txBody>
              <a:bodyPr/>
              <a:lstStyle/>
              <a:p>
                <a:endParaRPr lang="en-AU"/>
              </a:p>
            </p:txBody>
          </p:sp>
          <p:sp>
            <p:nvSpPr>
              <p:cNvPr id="64568" name="Freeform 28"/>
              <p:cNvSpPr>
                <a:spLocks/>
              </p:cNvSpPr>
              <p:nvPr/>
            </p:nvSpPr>
            <p:spPr bwMode="auto">
              <a:xfrm>
                <a:off x="3512" y="598"/>
                <a:ext cx="75" cy="107"/>
              </a:xfrm>
              <a:custGeom>
                <a:avLst/>
                <a:gdLst>
                  <a:gd name="T0" fmla="*/ 0 w 276"/>
                  <a:gd name="T1" fmla="*/ 0 h 392"/>
                  <a:gd name="T2" fmla="*/ 0 w 276"/>
                  <a:gd name="T3" fmla="*/ 0 h 392"/>
                  <a:gd name="T4" fmla="*/ 0 w 276"/>
                  <a:gd name="T5" fmla="*/ 0 h 392"/>
                  <a:gd name="T6" fmla="*/ 0 w 276"/>
                  <a:gd name="T7" fmla="*/ 0 h 392"/>
                  <a:gd name="T8" fmla="*/ 0 w 276"/>
                  <a:gd name="T9" fmla="*/ 0 h 392"/>
                  <a:gd name="T10" fmla="*/ 0 w 276"/>
                  <a:gd name="T11" fmla="*/ 0 h 392"/>
                  <a:gd name="T12" fmla="*/ 0 w 276"/>
                  <a:gd name="T13" fmla="*/ 0 h 392"/>
                  <a:gd name="T14" fmla="*/ 0 w 276"/>
                  <a:gd name="T15" fmla="*/ 0 h 392"/>
                  <a:gd name="T16" fmla="*/ 0 w 276"/>
                  <a:gd name="T17" fmla="*/ 0 h 392"/>
                  <a:gd name="T18" fmla="*/ 0 w 276"/>
                  <a:gd name="T19" fmla="*/ 0 h 392"/>
                  <a:gd name="T20" fmla="*/ 0 w 276"/>
                  <a:gd name="T21" fmla="*/ 0 h 392"/>
                  <a:gd name="T22" fmla="*/ 0 w 276"/>
                  <a:gd name="T23" fmla="*/ 0 h 392"/>
                  <a:gd name="T24" fmla="*/ 0 w 276"/>
                  <a:gd name="T25" fmla="*/ 0 h 392"/>
                  <a:gd name="T26" fmla="*/ 0 w 276"/>
                  <a:gd name="T27" fmla="*/ 0 h 392"/>
                  <a:gd name="T28" fmla="*/ 0 w 276"/>
                  <a:gd name="T29" fmla="*/ 0 h 392"/>
                  <a:gd name="T30" fmla="*/ 0 w 276"/>
                  <a:gd name="T31" fmla="*/ 0 h 392"/>
                  <a:gd name="T32" fmla="*/ 0 w 276"/>
                  <a:gd name="T33" fmla="*/ 0 h 392"/>
                  <a:gd name="T34" fmla="*/ 0 w 276"/>
                  <a:gd name="T35" fmla="*/ 0 h 392"/>
                  <a:gd name="T36" fmla="*/ 0 w 276"/>
                  <a:gd name="T37" fmla="*/ 0 h 392"/>
                  <a:gd name="T38" fmla="*/ 0 w 276"/>
                  <a:gd name="T39" fmla="*/ 0 h 392"/>
                  <a:gd name="T40" fmla="*/ 0 w 276"/>
                  <a:gd name="T41" fmla="*/ 0 h 392"/>
                  <a:gd name="T42" fmla="*/ 0 w 276"/>
                  <a:gd name="T43" fmla="*/ 0 h 392"/>
                  <a:gd name="T44" fmla="*/ 0 w 276"/>
                  <a:gd name="T45" fmla="*/ 0 h 392"/>
                  <a:gd name="T46" fmla="*/ 0 w 276"/>
                  <a:gd name="T47" fmla="*/ 0 h 392"/>
                  <a:gd name="T48" fmla="*/ 0 w 276"/>
                  <a:gd name="T49" fmla="*/ 0 h 392"/>
                  <a:gd name="T50" fmla="*/ 0 w 276"/>
                  <a:gd name="T51" fmla="*/ 0 h 392"/>
                  <a:gd name="T52" fmla="*/ 0 w 276"/>
                  <a:gd name="T53" fmla="*/ 0 h 392"/>
                  <a:gd name="T54" fmla="*/ 0 w 276"/>
                  <a:gd name="T55" fmla="*/ 0 h 392"/>
                  <a:gd name="T56" fmla="*/ 0 w 276"/>
                  <a:gd name="T57" fmla="*/ 0 h 392"/>
                  <a:gd name="T58" fmla="*/ 0 w 276"/>
                  <a:gd name="T59" fmla="*/ 0 h 392"/>
                  <a:gd name="T60" fmla="*/ 0 w 276"/>
                  <a:gd name="T61" fmla="*/ 0 h 3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6"/>
                  <a:gd name="T94" fmla="*/ 0 h 392"/>
                  <a:gd name="T95" fmla="*/ 276 w 276"/>
                  <a:gd name="T96" fmla="*/ 392 h 3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6" h="392">
                    <a:moveTo>
                      <a:pt x="229" y="194"/>
                    </a:moveTo>
                    <a:cubicBezTo>
                      <a:pt x="226" y="192"/>
                      <a:pt x="222" y="189"/>
                      <a:pt x="217" y="186"/>
                    </a:cubicBezTo>
                    <a:cubicBezTo>
                      <a:pt x="212" y="183"/>
                      <a:pt x="208" y="180"/>
                      <a:pt x="205" y="178"/>
                    </a:cubicBezTo>
                    <a:cubicBezTo>
                      <a:pt x="201" y="176"/>
                      <a:pt x="188" y="171"/>
                      <a:pt x="168" y="163"/>
                    </a:cubicBezTo>
                    <a:lnTo>
                      <a:pt x="88" y="316"/>
                    </a:lnTo>
                    <a:lnTo>
                      <a:pt x="82" y="327"/>
                    </a:lnTo>
                    <a:lnTo>
                      <a:pt x="75" y="341"/>
                    </a:lnTo>
                    <a:cubicBezTo>
                      <a:pt x="54" y="378"/>
                      <a:pt x="35" y="392"/>
                      <a:pt x="16" y="381"/>
                    </a:cubicBezTo>
                    <a:cubicBezTo>
                      <a:pt x="10" y="377"/>
                      <a:pt x="5" y="372"/>
                      <a:pt x="3" y="365"/>
                    </a:cubicBezTo>
                    <a:cubicBezTo>
                      <a:pt x="0" y="358"/>
                      <a:pt x="1" y="351"/>
                      <a:pt x="4" y="344"/>
                    </a:cubicBezTo>
                    <a:cubicBezTo>
                      <a:pt x="8" y="337"/>
                      <a:pt x="14" y="328"/>
                      <a:pt x="21" y="315"/>
                    </a:cubicBezTo>
                    <a:cubicBezTo>
                      <a:pt x="29" y="303"/>
                      <a:pt x="35" y="293"/>
                      <a:pt x="39" y="287"/>
                    </a:cubicBezTo>
                    <a:lnTo>
                      <a:pt x="117" y="135"/>
                    </a:lnTo>
                    <a:cubicBezTo>
                      <a:pt x="105" y="127"/>
                      <a:pt x="87" y="115"/>
                      <a:pt x="63" y="99"/>
                    </a:cubicBezTo>
                    <a:cubicBezTo>
                      <a:pt x="49" y="88"/>
                      <a:pt x="46" y="75"/>
                      <a:pt x="55" y="61"/>
                    </a:cubicBezTo>
                    <a:cubicBezTo>
                      <a:pt x="59" y="53"/>
                      <a:pt x="65" y="48"/>
                      <a:pt x="72" y="46"/>
                    </a:cubicBezTo>
                    <a:cubicBezTo>
                      <a:pt x="79" y="44"/>
                      <a:pt x="87" y="44"/>
                      <a:pt x="94" y="48"/>
                    </a:cubicBezTo>
                    <a:lnTo>
                      <a:pt x="145" y="83"/>
                    </a:lnTo>
                    <a:cubicBezTo>
                      <a:pt x="150" y="74"/>
                      <a:pt x="156" y="62"/>
                      <a:pt x="164" y="47"/>
                    </a:cubicBezTo>
                    <a:cubicBezTo>
                      <a:pt x="171" y="32"/>
                      <a:pt x="176" y="22"/>
                      <a:pt x="180" y="15"/>
                    </a:cubicBezTo>
                    <a:cubicBezTo>
                      <a:pt x="184" y="8"/>
                      <a:pt x="190" y="4"/>
                      <a:pt x="197" y="2"/>
                    </a:cubicBezTo>
                    <a:cubicBezTo>
                      <a:pt x="205" y="0"/>
                      <a:pt x="212" y="1"/>
                      <a:pt x="219" y="5"/>
                    </a:cubicBezTo>
                    <a:cubicBezTo>
                      <a:pt x="235" y="13"/>
                      <a:pt x="237" y="31"/>
                      <a:pt x="225" y="57"/>
                    </a:cubicBezTo>
                    <a:cubicBezTo>
                      <a:pt x="222" y="64"/>
                      <a:pt x="218" y="72"/>
                      <a:pt x="213" y="81"/>
                    </a:cubicBezTo>
                    <a:lnTo>
                      <a:pt x="204" y="95"/>
                    </a:lnTo>
                    <a:lnTo>
                      <a:pt x="195" y="111"/>
                    </a:lnTo>
                    <a:cubicBezTo>
                      <a:pt x="218" y="120"/>
                      <a:pt x="231" y="125"/>
                      <a:pt x="234" y="127"/>
                    </a:cubicBezTo>
                    <a:cubicBezTo>
                      <a:pt x="251" y="137"/>
                      <a:pt x="262" y="144"/>
                      <a:pt x="267" y="149"/>
                    </a:cubicBezTo>
                    <a:cubicBezTo>
                      <a:pt x="275" y="158"/>
                      <a:pt x="276" y="169"/>
                      <a:pt x="269" y="182"/>
                    </a:cubicBezTo>
                    <a:cubicBezTo>
                      <a:pt x="265" y="189"/>
                      <a:pt x="259" y="194"/>
                      <a:pt x="252" y="196"/>
                    </a:cubicBezTo>
                    <a:cubicBezTo>
                      <a:pt x="244" y="198"/>
                      <a:pt x="237" y="198"/>
                      <a:pt x="229" y="194"/>
                    </a:cubicBezTo>
                    <a:close/>
                  </a:path>
                </a:pathLst>
              </a:custGeom>
              <a:solidFill>
                <a:srgbClr val="000000"/>
              </a:solidFill>
              <a:ln w="0">
                <a:solidFill>
                  <a:srgbClr val="000000"/>
                </a:solidFill>
                <a:round/>
                <a:headEnd/>
                <a:tailEnd/>
              </a:ln>
            </p:spPr>
            <p:txBody>
              <a:bodyPr/>
              <a:lstStyle/>
              <a:p>
                <a:endParaRPr lang="en-AU"/>
              </a:p>
            </p:txBody>
          </p:sp>
          <p:sp>
            <p:nvSpPr>
              <p:cNvPr id="64569" name="Freeform 29"/>
              <p:cNvSpPr>
                <a:spLocks/>
              </p:cNvSpPr>
              <p:nvPr/>
            </p:nvSpPr>
            <p:spPr bwMode="auto">
              <a:xfrm>
                <a:off x="3520" y="658"/>
                <a:ext cx="137" cy="97"/>
              </a:xfrm>
              <a:custGeom>
                <a:avLst/>
                <a:gdLst>
                  <a:gd name="T0" fmla="*/ 0 w 501"/>
                  <a:gd name="T1" fmla="*/ 0 h 355"/>
                  <a:gd name="T2" fmla="*/ 0 w 501"/>
                  <a:gd name="T3" fmla="*/ 0 h 355"/>
                  <a:gd name="T4" fmla="*/ 0 w 501"/>
                  <a:gd name="T5" fmla="*/ 0 h 355"/>
                  <a:gd name="T6" fmla="*/ 0 w 501"/>
                  <a:gd name="T7" fmla="*/ 0 h 355"/>
                  <a:gd name="T8" fmla="*/ 0 w 501"/>
                  <a:gd name="T9" fmla="*/ 0 h 355"/>
                  <a:gd name="T10" fmla="*/ 0 w 501"/>
                  <a:gd name="T11" fmla="*/ 0 h 355"/>
                  <a:gd name="T12" fmla="*/ 0 w 501"/>
                  <a:gd name="T13" fmla="*/ 0 h 355"/>
                  <a:gd name="T14" fmla="*/ 0 w 501"/>
                  <a:gd name="T15" fmla="*/ 0 h 355"/>
                  <a:gd name="T16" fmla="*/ 0 w 501"/>
                  <a:gd name="T17" fmla="*/ 0 h 355"/>
                  <a:gd name="T18" fmla="*/ 0 w 501"/>
                  <a:gd name="T19" fmla="*/ 0 h 355"/>
                  <a:gd name="T20" fmla="*/ 0 w 501"/>
                  <a:gd name="T21" fmla="*/ 0 h 355"/>
                  <a:gd name="T22" fmla="*/ 0 w 501"/>
                  <a:gd name="T23" fmla="*/ 0 h 355"/>
                  <a:gd name="T24" fmla="*/ 0 w 501"/>
                  <a:gd name="T25" fmla="*/ 0 h 355"/>
                  <a:gd name="T26" fmla="*/ 0 w 501"/>
                  <a:gd name="T27" fmla="*/ 0 h 355"/>
                  <a:gd name="T28" fmla="*/ 0 w 501"/>
                  <a:gd name="T29" fmla="*/ 0 h 355"/>
                  <a:gd name="T30" fmla="*/ 0 w 501"/>
                  <a:gd name="T31" fmla="*/ 0 h 355"/>
                  <a:gd name="T32" fmla="*/ 0 w 501"/>
                  <a:gd name="T33" fmla="*/ 0 h 355"/>
                  <a:gd name="T34" fmla="*/ 0 w 501"/>
                  <a:gd name="T35" fmla="*/ 0 h 355"/>
                  <a:gd name="T36" fmla="*/ 0 w 501"/>
                  <a:gd name="T37" fmla="*/ 0 h 355"/>
                  <a:gd name="T38" fmla="*/ 0 w 501"/>
                  <a:gd name="T39" fmla="*/ 0 h 355"/>
                  <a:gd name="T40" fmla="*/ 0 w 501"/>
                  <a:gd name="T41" fmla="*/ 0 h 3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1"/>
                  <a:gd name="T64" fmla="*/ 0 h 355"/>
                  <a:gd name="T65" fmla="*/ 501 w 501"/>
                  <a:gd name="T66" fmla="*/ 355 h 3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1" h="355">
                    <a:moveTo>
                      <a:pt x="475" y="254"/>
                    </a:moveTo>
                    <a:lnTo>
                      <a:pt x="238" y="301"/>
                    </a:lnTo>
                    <a:cubicBezTo>
                      <a:pt x="181" y="312"/>
                      <a:pt x="133" y="323"/>
                      <a:pt x="97" y="333"/>
                    </a:cubicBezTo>
                    <a:lnTo>
                      <a:pt x="39" y="351"/>
                    </a:lnTo>
                    <a:cubicBezTo>
                      <a:pt x="25" y="355"/>
                      <a:pt x="14" y="353"/>
                      <a:pt x="7" y="342"/>
                    </a:cubicBezTo>
                    <a:cubicBezTo>
                      <a:pt x="2" y="336"/>
                      <a:pt x="0" y="329"/>
                      <a:pt x="1" y="321"/>
                    </a:cubicBezTo>
                    <a:cubicBezTo>
                      <a:pt x="2" y="312"/>
                      <a:pt x="5" y="306"/>
                      <a:pt x="12" y="301"/>
                    </a:cubicBezTo>
                    <a:cubicBezTo>
                      <a:pt x="27" y="290"/>
                      <a:pt x="86" y="274"/>
                      <a:pt x="186" y="253"/>
                    </a:cubicBezTo>
                    <a:lnTo>
                      <a:pt x="287" y="49"/>
                    </a:lnTo>
                    <a:lnTo>
                      <a:pt x="296" y="26"/>
                    </a:lnTo>
                    <a:cubicBezTo>
                      <a:pt x="301" y="16"/>
                      <a:pt x="305" y="10"/>
                      <a:pt x="310" y="6"/>
                    </a:cubicBezTo>
                    <a:cubicBezTo>
                      <a:pt x="316" y="1"/>
                      <a:pt x="324" y="0"/>
                      <a:pt x="333" y="1"/>
                    </a:cubicBezTo>
                    <a:cubicBezTo>
                      <a:pt x="341" y="3"/>
                      <a:pt x="347" y="6"/>
                      <a:pt x="352" y="12"/>
                    </a:cubicBezTo>
                    <a:cubicBezTo>
                      <a:pt x="357" y="20"/>
                      <a:pt x="358" y="27"/>
                      <a:pt x="356" y="35"/>
                    </a:cubicBezTo>
                    <a:cubicBezTo>
                      <a:pt x="338" y="89"/>
                      <a:pt x="306" y="157"/>
                      <a:pt x="260" y="238"/>
                    </a:cubicBezTo>
                    <a:lnTo>
                      <a:pt x="367" y="213"/>
                    </a:lnTo>
                    <a:cubicBezTo>
                      <a:pt x="404" y="205"/>
                      <a:pt x="438" y="199"/>
                      <a:pt x="466" y="196"/>
                    </a:cubicBezTo>
                    <a:cubicBezTo>
                      <a:pt x="479" y="195"/>
                      <a:pt x="488" y="198"/>
                      <a:pt x="494" y="206"/>
                    </a:cubicBezTo>
                    <a:cubicBezTo>
                      <a:pt x="499" y="213"/>
                      <a:pt x="501" y="220"/>
                      <a:pt x="500" y="229"/>
                    </a:cubicBezTo>
                    <a:cubicBezTo>
                      <a:pt x="499" y="237"/>
                      <a:pt x="495" y="243"/>
                      <a:pt x="489" y="248"/>
                    </a:cubicBezTo>
                    <a:cubicBezTo>
                      <a:pt x="485" y="251"/>
                      <a:pt x="481" y="252"/>
                      <a:pt x="475" y="254"/>
                    </a:cubicBezTo>
                    <a:close/>
                  </a:path>
                </a:pathLst>
              </a:custGeom>
              <a:solidFill>
                <a:srgbClr val="000000"/>
              </a:solidFill>
              <a:ln w="0">
                <a:solidFill>
                  <a:srgbClr val="000000"/>
                </a:solidFill>
                <a:round/>
                <a:headEnd/>
                <a:tailEnd/>
              </a:ln>
            </p:spPr>
            <p:txBody>
              <a:bodyPr/>
              <a:lstStyle/>
              <a:p>
                <a:endParaRPr lang="en-AU"/>
              </a:p>
            </p:txBody>
          </p:sp>
          <p:sp>
            <p:nvSpPr>
              <p:cNvPr id="64570" name="Freeform 30"/>
              <p:cNvSpPr>
                <a:spLocks/>
              </p:cNvSpPr>
              <p:nvPr/>
            </p:nvSpPr>
            <p:spPr bwMode="auto">
              <a:xfrm>
                <a:off x="2288" y="623"/>
                <a:ext cx="103" cy="128"/>
              </a:xfrm>
              <a:custGeom>
                <a:avLst/>
                <a:gdLst>
                  <a:gd name="T0" fmla="*/ 46 w 103"/>
                  <a:gd name="T1" fmla="*/ 24 h 128"/>
                  <a:gd name="T2" fmla="*/ 36 w 103"/>
                  <a:gd name="T3" fmla="*/ 26 h 128"/>
                  <a:gd name="T4" fmla="*/ 29 w 103"/>
                  <a:gd name="T5" fmla="*/ 25 h 128"/>
                  <a:gd name="T6" fmla="*/ 23 w 103"/>
                  <a:gd name="T7" fmla="*/ 31 h 128"/>
                  <a:gd name="T8" fmla="*/ 20 w 103"/>
                  <a:gd name="T9" fmla="*/ 62 h 128"/>
                  <a:gd name="T10" fmla="*/ 42 w 103"/>
                  <a:gd name="T11" fmla="*/ 106 h 128"/>
                  <a:gd name="T12" fmla="*/ 60 w 103"/>
                  <a:gd name="T13" fmla="*/ 112 h 128"/>
                  <a:gd name="T14" fmla="*/ 76 w 103"/>
                  <a:gd name="T15" fmla="*/ 104 h 128"/>
                  <a:gd name="T16" fmla="*/ 84 w 103"/>
                  <a:gd name="T17" fmla="*/ 89 h 128"/>
                  <a:gd name="T18" fmla="*/ 86 w 103"/>
                  <a:gd name="T19" fmla="*/ 72 h 128"/>
                  <a:gd name="T20" fmla="*/ 88 w 103"/>
                  <a:gd name="T21" fmla="*/ 65 h 128"/>
                  <a:gd name="T22" fmla="*/ 93 w 103"/>
                  <a:gd name="T23" fmla="*/ 62 h 128"/>
                  <a:gd name="T24" fmla="*/ 99 w 103"/>
                  <a:gd name="T25" fmla="*/ 64 h 128"/>
                  <a:gd name="T26" fmla="*/ 102 w 103"/>
                  <a:gd name="T27" fmla="*/ 70 h 128"/>
                  <a:gd name="T28" fmla="*/ 89 w 103"/>
                  <a:gd name="T29" fmla="*/ 115 h 128"/>
                  <a:gd name="T30" fmla="*/ 61 w 103"/>
                  <a:gd name="T31" fmla="*/ 128 h 128"/>
                  <a:gd name="T32" fmla="*/ 32 w 103"/>
                  <a:gd name="T33" fmla="*/ 118 h 128"/>
                  <a:gd name="T34" fmla="*/ 4 w 103"/>
                  <a:gd name="T35" fmla="*/ 65 h 128"/>
                  <a:gd name="T36" fmla="*/ 10 w 103"/>
                  <a:gd name="T37" fmla="*/ 20 h 128"/>
                  <a:gd name="T38" fmla="*/ 15 w 103"/>
                  <a:gd name="T39" fmla="*/ 15 h 128"/>
                  <a:gd name="T40" fmla="*/ 20 w 103"/>
                  <a:gd name="T41" fmla="*/ 11 h 128"/>
                  <a:gd name="T42" fmla="*/ 21 w 103"/>
                  <a:gd name="T43" fmla="*/ 3 h 128"/>
                  <a:gd name="T44" fmla="*/ 31 w 103"/>
                  <a:gd name="T45" fmla="*/ 3 h 128"/>
                  <a:gd name="T46" fmla="*/ 44 w 103"/>
                  <a:gd name="T47" fmla="*/ 12 h 128"/>
                  <a:gd name="T48" fmla="*/ 48 w 103"/>
                  <a:gd name="T49" fmla="*/ 17 h 128"/>
                  <a:gd name="T50" fmla="*/ 46 w 103"/>
                  <a:gd name="T51" fmla="*/ 24 h 1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3"/>
                  <a:gd name="T79" fmla="*/ 0 h 128"/>
                  <a:gd name="T80" fmla="*/ 103 w 103"/>
                  <a:gd name="T81" fmla="*/ 128 h 1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3" h="128">
                    <a:moveTo>
                      <a:pt x="46" y="24"/>
                    </a:moveTo>
                    <a:cubicBezTo>
                      <a:pt x="44" y="26"/>
                      <a:pt x="40" y="27"/>
                      <a:pt x="36" y="26"/>
                    </a:cubicBezTo>
                    <a:cubicBezTo>
                      <a:pt x="33" y="25"/>
                      <a:pt x="30" y="24"/>
                      <a:pt x="29" y="25"/>
                    </a:cubicBezTo>
                    <a:cubicBezTo>
                      <a:pt x="28" y="25"/>
                      <a:pt x="26" y="27"/>
                      <a:pt x="23" y="31"/>
                    </a:cubicBezTo>
                    <a:cubicBezTo>
                      <a:pt x="18" y="37"/>
                      <a:pt x="17" y="47"/>
                      <a:pt x="20" y="62"/>
                    </a:cubicBezTo>
                    <a:cubicBezTo>
                      <a:pt x="24" y="82"/>
                      <a:pt x="31" y="96"/>
                      <a:pt x="42" y="106"/>
                    </a:cubicBezTo>
                    <a:cubicBezTo>
                      <a:pt x="47" y="110"/>
                      <a:pt x="53" y="112"/>
                      <a:pt x="60" y="112"/>
                    </a:cubicBezTo>
                    <a:cubicBezTo>
                      <a:pt x="67" y="112"/>
                      <a:pt x="72" y="109"/>
                      <a:pt x="76" y="104"/>
                    </a:cubicBezTo>
                    <a:cubicBezTo>
                      <a:pt x="80" y="100"/>
                      <a:pt x="82" y="95"/>
                      <a:pt x="84" y="89"/>
                    </a:cubicBezTo>
                    <a:cubicBezTo>
                      <a:pt x="84" y="86"/>
                      <a:pt x="85" y="80"/>
                      <a:pt x="86" y="72"/>
                    </a:cubicBezTo>
                    <a:cubicBezTo>
                      <a:pt x="86" y="68"/>
                      <a:pt x="87" y="66"/>
                      <a:pt x="88" y="65"/>
                    </a:cubicBezTo>
                    <a:cubicBezTo>
                      <a:pt x="89" y="63"/>
                      <a:pt x="91" y="62"/>
                      <a:pt x="93" y="62"/>
                    </a:cubicBezTo>
                    <a:cubicBezTo>
                      <a:pt x="96" y="62"/>
                      <a:pt x="98" y="63"/>
                      <a:pt x="99" y="64"/>
                    </a:cubicBezTo>
                    <a:cubicBezTo>
                      <a:pt x="101" y="66"/>
                      <a:pt x="102" y="67"/>
                      <a:pt x="102" y="70"/>
                    </a:cubicBezTo>
                    <a:cubicBezTo>
                      <a:pt x="103" y="89"/>
                      <a:pt x="98" y="104"/>
                      <a:pt x="89" y="115"/>
                    </a:cubicBezTo>
                    <a:cubicBezTo>
                      <a:pt x="82" y="123"/>
                      <a:pt x="72" y="128"/>
                      <a:pt x="61" y="128"/>
                    </a:cubicBezTo>
                    <a:cubicBezTo>
                      <a:pt x="50" y="128"/>
                      <a:pt x="40" y="125"/>
                      <a:pt x="32" y="118"/>
                    </a:cubicBezTo>
                    <a:cubicBezTo>
                      <a:pt x="18" y="106"/>
                      <a:pt x="9" y="89"/>
                      <a:pt x="4" y="65"/>
                    </a:cubicBezTo>
                    <a:cubicBezTo>
                      <a:pt x="0" y="45"/>
                      <a:pt x="2" y="30"/>
                      <a:pt x="10" y="20"/>
                    </a:cubicBezTo>
                    <a:cubicBezTo>
                      <a:pt x="12" y="18"/>
                      <a:pt x="14" y="16"/>
                      <a:pt x="15" y="15"/>
                    </a:cubicBezTo>
                    <a:cubicBezTo>
                      <a:pt x="17" y="14"/>
                      <a:pt x="18" y="12"/>
                      <a:pt x="20" y="11"/>
                    </a:cubicBezTo>
                    <a:cubicBezTo>
                      <a:pt x="19" y="8"/>
                      <a:pt x="19" y="6"/>
                      <a:pt x="21" y="3"/>
                    </a:cubicBezTo>
                    <a:cubicBezTo>
                      <a:pt x="24" y="1"/>
                      <a:pt x="27" y="0"/>
                      <a:pt x="31" y="3"/>
                    </a:cubicBezTo>
                    <a:cubicBezTo>
                      <a:pt x="35" y="5"/>
                      <a:pt x="39" y="8"/>
                      <a:pt x="44" y="12"/>
                    </a:cubicBezTo>
                    <a:cubicBezTo>
                      <a:pt x="46" y="13"/>
                      <a:pt x="47" y="15"/>
                      <a:pt x="48" y="17"/>
                    </a:cubicBezTo>
                    <a:cubicBezTo>
                      <a:pt x="48" y="19"/>
                      <a:pt x="48" y="22"/>
                      <a:pt x="46" y="24"/>
                    </a:cubicBezTo>
                  </a:path>
                </a:pathLst>
              </a:custGeom>
              <a:noFill/>
              <a:ln w="6350" cap="rnd">
                <a:solidFill>
                  <a:srgbClr val="000000"/>
                </a:solidFill>
                <a:round/>
                <a:headEnd/>
                <a:tailEnd/>
              </a:ln>
            </p:spPr>
            <p:txBody>
              <a:bodyPr/>
              <a:lstStyle/>
              <a:p>
                <a:endParaRPr lang="en-AU"/>
              </a:p>
            </p:txBody>
          </p:sp>
          <p:sp>
            <p:nvSpPr>
              <p:cNvPr id="64571" name="Freeform 31"/>
              <p:cNvSpPr>
                <a:spLocks noEditPoints="1"/>
              </p:cNvSpPr>
              <p:nvPr/>
            </p:nvSpPr>
            <p:spPr bwMode="auto">
              <a:xfrm>
                <a:off x="2386" y="608"/>
                <a:ext cx="76" cy="90"/>
              </a:xfrm>
              <a:custGeom>
                <a:avLst/>
                <a:gdLst>
                  <a:gd name="T0" fmla="*/ 0 w 277"/>
                  <a:gd name="T1" fmla="*/ 0 h 330"/>
                  <a:gd name="T2" fmla="*/ 0 w 277"/>
                  <a:gd name="T3" fmla="*/ 0 h 330"/>
                  <a:gd name="T4" fmla="*/ 0 w 277"/>
                  <a:gd name="T5" fmla="*/ 0 h 330"/>
                  <a:gd name="T6" fmla="*/ 0 w 277"/>
                  <a:gd name="T7" fmla="*/ 0 h 330"/>
                  <a:gd name="T8" fmla="*/ 0 w 277"/>
                  <a:gd name="T9" fmla="*/ 0 h 330"/>
                  <a:gd name="T10" fmla="*/ 0 w 277"/>
                  <a:gd name="T11" fmla="*/ 0 h 330"/>
                  <a:gd name="T12" fmla="*/ 0 w 277"/>
                  <a:gd name="T13" fmla="*/ 0 h 330"/>
                  <a:gd name="T14" fmla="*/ 0 w 277"/>
                  <a:gd name="T15" fmla="*/ 0 h 330"/>
                  <a:gd name="T16" fmla="*/ 0 w 277"/>
                  <a:gd name="T17" fmla="*/ 0 h 330"/>
                  <a:gd name="T18" fmla="*/ 0 w 277"/>
                  <a:gd name="T19" fmla="*/ 0 h 330"/>
                  <a:gd name="T20" fmla="*/ 0 w 277"/>
                  <a:gd name="T21" fmla="*/ 0 h 330"/>
                  <a:gd name="T22" fmla="*/ 0 w 277"/>
                  <a:gd name="T23" fmla="*/ 0 h 330"/>
                  <a:gd name="T24" fmla="*/ 0 w 277"/>
                  <a:gd name="T25" fmla="*/ 0 h 330"/>
                  <a:gd name="T26" fmla="*/ 0 w 277"/>
                  <a:gd name="T27" fmla="*/ 0 h 330"/>
                  <a:gd name="T28" fmla="*/ 0 w 277"/>
                  <a:gd name="T29" fmla="*/ 0 h 330"/>
                  <a:gd name="T30" fmla="*/ 0 w 277"/>
                  <a:gd name="T31" fmla="*/ 0 h 330"/>
                  <a:gd name="T32" fmla="*/ 0 w 277"/>
                  <a:gd name="T33" fmla="*/ 0 h 3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7"/>
                  <a:gd name="T52" fmla="*/ 0 h 330"/>
                  <a:gd name="T53" fmla="*/ 277 w 277"/>
                  <a:gd name="T54" fmla="*/ 330 h 3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7" h="330">
                    <a:moveTo>
                      <a:pt x="206" y="314"/>
                    </a:moveTo>
                    <a:cubicBezTo>
                      <a:pt x="176" y="328"/>
                      <a:pt x="146" y="330"/>
                      <a:pt x="114" y="319"/>
                    </a:cubicBezTo>
                    <a:cubicBezTo>
                      <a:pt x="78" y="306"/>
                      <a:pt x="50" y="280"/>
                      <a:pt x="28" y="240"/>
                    </a:cubicBezTo>
                    <a:cubicBezTo>
                      <a:pt x="8" y="201"/>
                      <a:pt x="0" y="161"/>
                      <a:pt x="7" y="121"/>
                    </a:cubicBezTo>
                    <a:cubicBezTo>
                      <a:pt x="13" y="73"/>
                      <a:pt x="39" y="39"/>
                      <a:pt x="82" y="17"/>
                    </a:cubicBezTo>
                    <a:cubicBezTo>
                      <a:pt x="117" y="0"/>
                      <a:pt x="152" y="3"/>
                      <a:pt x="186" y="26"/>
                    </a:cubicBezTo>
                    <a:cubicBezTo>
                      <a:pt x="213" y="44"/>
                      <a:pt x="235" y="72"/>
                      <a:pt x="253" y="109"/>
                    </a:cubicBezTo>
                    <a:cubicBezTo>
                      <a:pt x="271" y="148"/>
                      <a:pt x="277" y="186"/>
                      <a:pt x="271" y="223"/>
                    </a:cubicBezTo>
                    <a:cubicBezTo>
                      <a:pt x="265" y="265"/>
                      <a:pt x="243" y="296"/>
                      <a:pt x="206" y="314"/>
                    </a:cubicBezTo>
                    <a:close/>
                    <a:moveTo>
                      <a:pt x="105" y="72"/>
                    </a:moveTo>
                    <a:cubicBezTo>
                      <a:pt x="80" y="84"/>
                      <a:pt x="66" y="107"/>
                      <a:pt x="64" y="138"/>
                    </a:cubicBezTo>
                    <a:cubicBezTo>
                      <a:pt x="62" y="164"/>
                      <a:pt x="67" y="189"/>
                      <a:pt x="80" y="214"/>
                    </a:cubicBezTo>
                    <a:cubicBezTo>
                      <a:pt x="93" y="240"/>
                      <a:pt x="109" y="256"/>
                      <a:pt x="130" y="263"/>
                    </a:cubicBezTo>
                    <a:cubicBezTo>
                      <a:pt x="147" y="270"/>
                      <a:pt x="164" y="269"/>
                      <a:pt x="179" y="261"/>
                    </a:cubicBezTo>
                    <a:cubicBezTo>
                      <a:pt x="197" y="252"/>
                      <a:pt x="210" y="238"/>
                      <a:pt x="217" y="218"/>
                    </a:cubicBezTo>
                    <a:cubicBezTo>
                      <a:pt x="224" y="196"/>
                      <a:pt x="222" y="172"/>
                      <a:pt x="211" y="146"/>
                    </a:cubicBezTo>
                    <a:cubicBezTo>
                      <a:pt x="179" y="78"/>
                      <a:pt x="145" y="53"/>
                      <a:pt x="105" y="72"/>
                    </a:cubicBezTo>
                    <a:close/>
                  </a:path>
                </a:pathLst>
              </a:custGeom>
              <a:noFill/>
              <a:ln w="6350" cap="rnd">
                <a:solidFill>
                  <a:srgbClr val="000000"/>
                </a:solidFill>
                <a:round/>
                <a:headEnd/>
                <a:tailEnd/>
              </a:ln>
            </p:spPr>
            <p:txBody>
              <a:bodyPr/>
              <a:lstStyle/>
              <a:p>
                <a:endParaRPr lang="en-AU"/>
              </a:p>
            </p:txBody>
          </p:sp>
          <p:sp>
            <p:nvSpPr>
              <p:cNvPr id="64572" name="Freeform 32"/>
              <p:cNvSpPr>
                <a:spLocks/>
              </p:cNvSpPr>
              <p:nvPr/>
            </p:nvSpPr>
            <p:spPr bwMode="auto">
              <a:xfrm>
                <a:off x="2462" y="562"/>
                <a:ext cx="130" cy="109"/>
              </a:xfrm>
              <a:custGeom>
                <a:avLst/>
                <a:gdLst>
                  <a:gd name="T0" fmla="*/ 0 w 475"/>
                  <a:gd name="T1" fmla="*/ 0 h 400"/>
                  <a:gd name="T2" fmla="*/ 0 w 475"/>
                  <a:gd name="T3" fmla="*/ 0 h 400"/>
                  <a:gd name="T4" fmla="*/ 0 w 475"/>
                  <a:gd name="T5" fmla="*/ 0 h 400"/>
                  <a:gd name="T6" fmla="*/ 0 w 475"/>
                  <a:gd name="T7" fmla="*/ 0 h 400"/>
                  <a:gd name="T8" fmla="*/ 0 w 475"/>
                  <a:gd name="T9" fmla="*/ 0 h 400"/>
                  <a:gd name="T10" fmla="*/ 0 w 475"/>
                  <a:gd name="T11" fmla="*/ 0 h 400"/>
                  <a:gd name="T12" fmla="*/ 0 w 475"/>
                  <a:gd name="T13" fmla="*/ 0 h 400"/>
                  <a:gd name="T14" fmla="*/ 0 w 475"/>
                  <a:gd name="T15" fmla="*/ 0 h 400"/>
                  <a:gd name="T16" fmla="*/ 0 w 475"/>
                  <a:gd name="T17" fmla="*/ 0 h 400"/>
                  <a:gd name="T18" fmla="*/ 0 w 475"/>
                  <a:gd name="T19" fmla="*/ 0 h 400"/>
                  <a:gd name="T20" fmla="*/ 0 w 475"/>
                  <a:gd name="T21" fmla="*/ 0 h 400"/>
                  <a:gd name="T22" fmla="*/ 0 w 475"/>
                  <a:gd name="T23" fmla="*/ 0 h 400"/>
                  <a:gd name="T24" fmla="*/ 0 w 475"/>
                  <a:gd name="T25" fmla="*/ 0 h 400"/>
                  <a:gd name="T26" fmla="*/ 0 w 475"/>
                  <a:gd name="T27" fmla="*/ 0 h 400"/>
                  <a:gd name="T28" fmla="*/ 0 w 475"/>
                  <a:gd name="T29" fmla="*/ 0 h 400"/>
                  <a:gd name="T30" fmla="*/ 0 w 475"/>
                  <a:gd name="T31" fmla="*/ 0 h 400"/>
                  <a:gd name="T32" fmla="*/ 0 w 475"/>
                  <a:gd name="T33" fmla="*/ 0 h 400"/>
                  <a:gd name="T34" fmla="*/ 0 w 475"/>
                  <a:gd name="T35" fmla="*/ 0 h 400"/>
                  <a:gd name="T36" fmla="*/ 0 w 475"/>
                  <a:gd name="T37" fmla="*/ 0 h 400"/>
                  <a:gd name="T38" fmla="*/ 0 w 475"/>
                  <a:gd name="T39" fmla="*/ 0 h 400"/>
                  <a:gd name="T40" fmla="*/ 0 w 475"/>
                  <a:gd name="T41" fmla="*/ 0 h 400"/>
                  <a:gd name="T42" fmla="*/ 0 w 475"/>
                  <a:gd name="T43" fmla="*/ 0 h 400"/>
                  <a:gd name="T44" fmla="*/ 0 w 475"/>
                  <a:gd name="T45" fmla="*/ 0 h 400"/>
                  <a:gd name="T46" fmla="*/ 0 w 475"/>
                  <a:gd name="T47" fmla="*/ 0 h 400"/>
                  <a:gd name="T48" fmla="*/ 0 w 475"/>
                  <a:gd name="T49" fmla="*/ 0 h 400"/>
                  <a:gd name="T50" fmla="*/ 0 w 475"/>
                  <a:gd name="T51" fmla="*/ 0 h 400"/>
                  <a:gd name="T52" fmla="*/ 0 w 475"/>
                  <a:gd name="T53" fmla="*/ 0 h 400"/>
                  <a:gd name="T54" fmla="*/ 0 w 475"/>
                  <a:gd name="T55" fmla="*/ 0 h 400"/>
                  <a:gd name="T56" fmla="*/ 0 w 475"/>
                  <a:gd name="T57" fmla="*/ 0 h 400"/>
                  <a:gd name="T58" fmla="*/ 0 w 475"/>
                  <a:gd name="T59" fmla="*/ 0 h 400"/>
                  <a:gd name="T60" fmla="*/ 0 w 475"/>
                  <a:gd name="T61" fmla="*/ 0 h 400"/>
                  <a:gd name="T62" fmla="*/ 0 w 475"/>
                  <a:gd name="T63" fmla="*/ 0 h 400"/>
                  <a:gd name="T64" fmla="*/ 0 w 475"/>
                  <a:gd name="T65" fmla="*/ 0 h 400"/>
                  <a:gd name="T66" fmla="*/ 0 w 475"/>
                  <a:gd name="T67" fmla="*/ 0 h 400"/>
                  <a:gd name="T68" fmla="*/ 0 w 475"/>
                  <a:gd name="T69" fmla="*/ 0 h 400"/>
                  <a:gd name="T70" fmla="*/ 0 w 475"/>
                  <a:gd name="T71" fmla="*/ 0 h 400"/>
                  <a:gd name="T72" fmla="*/ 0 w 475"/>
                  <a:gd name="T73" fmla="*/ 0 h 400"/>
                  <a:gd name="T74" fmla="*/ 0 w 475"/>
                  <a:gd name="T75" fmla="*/ 0 h 400"/>
                  <a:gd name="T76" fmla="*/ 0 w 475"/>
                  <a:gd name="T77" fmla="*/ 0 h 400"/>
                  <a:gd name="T78" fmla="*/ 0 w 475"/>
                  <a:gd name="T79" fmla="*/ 0 h 400"/>
                  <a:gd name="T80" fmla="*/ 0 w 475"/>
                  <a:gd name="T81" fmla="*/ 0 h 400"/>
                  <a:gd name="T82" fmla="*/ 0 w 475"/>
                  <a:gd name="T83" fmla="*/ 0 h 400"/>
                  <a:gd name="T84" fmla="*/ 0 w 475"/>
                  <a:gd name="T85" fmla="*/ 0 h 400"/>
                  <a:gd name="T86" fmla="*/ 0 w 475"/>
                  <a:gd name="T87" fmla="*/ 0 h 400"/>
                  <a:gd name="T88" fmla="*/ 0 w 475"/>
                  <a:gd name="T89" fmla="*/ 0 h 400"/>
                  <a:gd name="T90" fmla="*/ 0 w 475"/>
                  <a:gd name="T91" fmla="*/ 0 h 400"/>
                  <a:gd name="T92" fmla="*/ 0 w 475"/>
                  <a:gd name="T93" fmla="*/ 0 h 400"/>
                  <a:gd name="T94" fmla="*/ 0 w 475"/>
                  <a:gd name="T95" fmla="*/ 0 h 4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5"/>
                  <a:gd name="T145" fmla="*/ 0 h 400"/>
                  <a:gd name="T146" fmla="*/ 475 w 475"/>
                  <a:gd name="T147" fmla="*/ 400 h 4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5" h="400">
                    <a:moveTo>
                      <a:pt x="452" y="307"/>
                    </a:moveTo>
                    <a:cubicBezTo>
                      <a:pt x="437" y="311"/>
                      <a:pt x="426" y="306"/>
                      <a:pt x="418" y="290"/>
                    </a:cubicBezTo>
                    <a:cubicBezTo>
                      <a:pt x="409" y="271"/>
                      <a:pt x="397" y="242"/>
                      <a:pt x="383" y="206"/>
                    </a:cubicBezTo>
                    <a:lnTo>
                      <a:pt x="348" y="122"/>
                    </a:lnTo>
                    <a:cubicBezTo>
                      <a:pt x="342" y="109"/>
                      <a:pt x="335" y="98"/>
                      <a:pt x="327" y="86"/>
                    </a:cubicBezTo>
                    <a:cubicBezTo>
                      <a:pt x="316" y="71"/>
                      <a:pt x="307" y="65"/>
                      <a:pt x="299" y="67"/>
                    </a:cubicBezTo>
                    <a:cubicBezTo>
                      <a:pt x="292" y="69"/>
                      <a:pt x="281" y="79"/>
                      <a:pt x="266" y="96"/>
                    </a:cubicBezTo>
                    <a:cubicBezTo>
                      <a:pt x="251" y="112"/>
                      <a:pt x="241" y="125"/>
                      <a:pt x="238" y="133"/>
                    </a:cubicBezTo>
                    <a:cubicBezTo>
                      <a:pt x="243" y="150"/>
                      <a:pt x="248" y="168"/>
                      <a:pt x="254" y="185"/>
                    </a:cubicBezTo>
                    <a:lnTo>
                      <a:pt x="285" y="258"/>
                    </a:lnTo>
                    <a:cubicBezTo>
                      <a:pt x="297" y="286"/>
                      <a:pt x="306" y="310"/>
                      <a:pt x="311" y="329"/>
                    </a:cubicBezTo>
                    <a:cubicBezTo>
                      <a:pt x="314" y="338"/>
                      <a:pt x="313" y="345"/>
                      <a:pt x="310" y="352"/>
                    </a:cubicBezTo>
                    <a:cubicBezTo>
                      <a:pt x="306" y="359"/>
                      <a:pt x="300" y="363"/>
                      <a:pt x="292" y="366"/>
                    </a:cubicBezTo>
                    <a:cubicBezTo>
                      <a:pt x="284" y="368"/>
                      <a:pt x="277" y="368"/>
                      <a:pt x="270" y="364"/>
                    </a:cubicBezTo>
                    <a:cubicBezTo>
                      <a:pt x="263" y="360"/>
                      <a:pt x="259" y="354"/>
                      <a:pt x="256" y="346"/>
                    </a:cubicBezTo>
                    <a:cubicBezTo>
                      <a:pt x="250" y="323"/>
                      <a:pt x="238" y="290"/>
                      <a:pt x="220" y="247"/>
                    </a:cubicBezTo>
                    <a:cubicBezTo>
                      <a:pt x="203" y="204"/>
                      <a:pt x="191" y="171"/>
                      <a:pt x="184" y="149"/>
                    </a:cubicBezTo>
                    <a:cubicBezTo>
                      <a:pt x="178" y="129"/>
                      <a:pt x="171" y="114"/>
                      <a:pt x="162" y="105"/>
                    </a:cubicBezTo>
                    <a:cubicBezTo>
                      <a:pt x="151" y="114"/>
                      <a:pt x="140" y="128"/>
                      <a:pt x="131" y="145"/>
                    </a:cubicBezTo>
                    <a:lnTo>
                      <a:pt x="108" y="192"/>
                    </a:lnTo>
                    <a:cubicBezTo>
                      <a:pt x="107" y="198"/>
                      <a:pt x="104" y="205"/>
                      <a:pt x="99" y="214"/>
                    </a:cubicBezTo>
                    <a:cubicBezTo>
                      <a:pt x="102" y="225"/>
                      <a:pt x="106" y="242"/>
                      <a:pt x="111" y="265"/>
                    </a:cubicBezTo>
                    <a:cubicBezTo>
                      <a:pt x="115" y="287"/>
                      <a:pt x="119" y="304"/>
                      <a:pt x="122" y="314"/>
                    </a:cubicBezTo>
                    <a:cubicBezTo>
                      <a:pt x="123" y="320"/>
                      <a:pt x="126" y="327"/>
                      <a:pt x="131" y="337"/>
                    </a:cubicBezTo>
                    <a:cubicBezTo>
                      <a:pt x="136" y="347"/>
                      <a:pt x="139" y="354"/>
                      <a:pt x="140" y="358"/>
                    </a:cubicBezTo>
                    <a:cubicBezTo>
                      <a:pt x="142" y="366"/>
                      <a:pt x="142" y="373"/>
                      <a:pt x="137" y="380"/>
                    </a:cubicBezTo>
                    <a:cubicBezTo>
                      <a:pt x="133" y="387"/>
                      <a:pt x="127" y="392"/>
                      <a:pt x="120" y="394"/>
                    </a:cubicBezTo>
                    <a:cubicBezTo>
                      <a:pt x="98" y="400"/>
                      <a:pt x="81" y="379"/>
                      <a:pt x="67" y="331"/>
                    </a:cubicBezTo>
                    <a:cubicBezTo>
                      <a:pt x="63" y="320"/>
                      <a:pt x="60" y="302"/>
                      <a:pt x="55" y="280"/>
                    </a:cubicBezTo>
                    <a:cubicBezTo>
                      <a:pt x="51" y="257"/>
                      <a:pt x="47" y="240"/>
                      <a:pt x="44" y="228"/>
                    </a:cubicBezTo>
                    <a:cubicBezTo>
                      <a:pt x="41" y="219"/>
                      <a:pt x="36" y="204"/>
                      <a:pt x="28" y="184"/>
                    </a:cubicBezTo>
                    <a:cubicBezTo>
                      <a:pt x="20" y="165"/>
                      <a:pt x="15" y="150"/>
                      <a:pt x="12" y="140"/>
                    </a:cubicBezTo>
                    <a:cubicBezTo>
                      <a:pt x="0" y="98"/>
                      <a:pt x="3" y="74"/>
                      <a:pt x="22" y="68"/>
                    </a:cubicBezTo>
                    <a:cubicBezTo>
                      <a:pt x="30" y="66"/>
                      <a:pt x="37" y="67"/>
                      <a:pt x="45" y="72"/>
                    </a:cubicBezTo>
                    <a:cubicBezTo>
                      <a:pt x="53" y="77"/>
                      <a:pt x="58" y="82"/>
                      <a:pt x="60" y="90"/>
                    </a:cubicBezTo>
                    <a:cubicBezTo>
                      <a:pt x="61" y="94"/>
                      <a:pt x="62" y="99"/>
                      <a:pt x="64" y="107"/>
                    </a:cubicBezTo>
                    <a:cubicBezTo>
                      <a:pt x="65" y="115"/>
                      <a:pt x="66" y="121"/>
                      <a:pt x="67" y="125"/>
                    </a:cubicBezTo>
                    <a:lnTo>
                      <a:pt x="77" y="154"/>
                    </a:lnTo>
                    <a:cubicBezTo>
                      <a:pt x="81" y="131"/>
                      <a:pt x="90" y="109"/>
                      <a:pt x="104" y="87"/>
                    </a:cubicBezTo>
                    <a:cubicBezTo>
                      <a:pt x="118" y="65"/>
                      <a:pt x="132" y="53"/>
                      <a:pt x="145" y="49"/>
                    </a:cubicBezTo>
                    <a:cubicBezTo>
                      <a:pt x="174" y="40"/>
                      <a:pt x="199" y="49"/>
                      <a:pt x="218" y="75"/>
                    </a:cubicBezTo>
                    <a:cubicBezTo>
                      <a:pt x="225" y="58"/>
                      <a:pt x="234" y="44"/>
                      <a:pt x="246" y="33"/>
                    </a:cubicBezTo>
                    <a:cubicBezTo>
                      <a:pt x="259" y="22"/>
                      <a:pt x="274" y="14"/>
                      <a:pt x="292" y="9"/>
                    </a:cubicBezTo>
                    <a:cubicBezTo>
                      <a:pt x="323" y="0"/>
                      <a:pt x="350" y="10"/>
                      <a:pt x="371" y="41"/>
                    </a:cubicBezTo>
                    <a:cubicBezTo>
                      <a:pt x="375" y="47"/>
                      <a:pt x="387" y="72"/>
                      <a:pt x="406" y="116"/>
                    </a:cubicBezTo>
                    <a:cubicBezTo>
                      <a:pt x="420" y="147"/>
                      <a:pt x="443" y="199"/>
                      <a:pt x="473" y="272"/>
                    </a:cubicBezTo>
                    <a:cubicBezTo>
                      <a:pt x="475" y="279"/>
                      <a:pt x="475" y="286"/>
                      <a:pt x="471" y="293"/>
                    </a:cubicBezTo>
                    <a:cubicBezTo>
                      <a:pt x="466" y="300"/>
                      <a:pt x="461" y="304"/>
                      <a:pt x="452" y="307"/>
                    </a:cubicBezTo>
                    <a:close/>
                  </a:path>
                </a:pathLst>
              </a:custGeom>
              <a:noFill/>
              <a:ln w="6350" cap="rnd">
                <a:solidFill>
                  <a:srgbClr val="000000"/>
                </a:solidFill>
                <a:round/>
                <a:headEnd/>
                <a:tailEnd/>
              </a:ln>
            </p:spPr>
            <p:txBody>
              <a:bodyPr/>
              <a:lstStyle/>
              <a:p>
                <a:endParaRPr lang="en-AU"/>
              </a:p>
            </p:txBody>
          </p:sp>
          <p:sp>
            <p:nvSpPr>
              <p:cNvPr id="64573" name="Freeform 33"/>
              <p:cNvSpPr>
                <a:spLocks/>
              </p:cNvSpPr>
              <p:nvPr/>
            </p:nvSpPr>
            <p:spPr bwMode="auto">
              <a:xfrm>
                <a:off x="2589" y="536"/>
                <a:ext cx="124" cy="102"/>
              </a:xfrm>
              <a:custGeom>
                <a:avLst/>
                <a:gdLst>
                  <a:gd name="T0" fmla="*/ 0 w 453"/>
                  <a:gd name="T1" fmla="*/ 0 h 373"/>
                  <a:gd name="T2" fmla="*/ 0 w 453"/>
                  <a:gd name="T3" fmla="*/ 0 h 373"/>
                  <a:gd name="T4" fmla="*/ 0 w 453"/>
                  <a:gd name="T5" fmla="*/ 0 h 373"/>
                  <a:gd name="T6" fmla="*/ 0 w 453"/>
                  <a:gd name="T7" fmla="*/ 0 h 373"/>
                  <a:gd name="T8" fmla="*/ 0 w 453"/>
                  <a:gd name="T9" fmla="*/ 0 h 373"/>
                  <a:gd name="T10" fmla="*/ 0 w 453"/>
                  <a:gd name="T11" fmla="*/ 0 h 373"/>
                  <a:gd name="T12" fmla="*/ 0 w 453"/>
                  <a:gd name="T13" fmla="*/ 0 h 373"/>
                  <a:gd name="T14" fmla="*/ 0 w 453"/>
                  <a:gd name="T15" fmla="*/ 0 h 373"/>
                  <a:gd name="T16" fmla="*/ 0 w 453"/>
                  <a:gd name="T17" fmla="*/ 0 h 373"/>
                  <a:gd name="T18" fmla="*/ 0 w 453"/>
                  <a:gd name="T19" fmla="*/ 0 h 373"/>
                  <a:gd name="T20" fmla="*/ 0 w 453"/>
                  <a:gd name="T21" fmla="*/ 0 h 373"/>
                  <a:gd name="T22" fmla="*/ 0 w 453"/>
                  <a:gd name="T23" fmla="*/ 0 h 373"/>
                  <a:gd name="T24" fmla="*/ 0 w 453"/>
                  <a:gd name="T25" fmla="*/ 0 h 373"/>
                  <a:gd name="T26" fmla="*/ 0 w 453"/>
                  <a:gd name="T27" fmla="*/ 0 h 373"/>
                  <a:gd name="T28" fmla="*/ 0 w 453"/>
                  <a:gd name="T29" fmla="*/ 0 h 373"/>
                  <a:gd name="T30" fmla="*/ 0 w 453"/>
                  <a:gd name="T31" fmla="*/ 0 h 373"/>
                  <a:gd name="T32" fmla="*/ 0 w 453"/>
                  <a:gd name="T33" fmla="*/ 0 h 373"/>
                  <a:gd name="T34" fmla="*/ 0 w 453"/>
                  <a:gd name="T35" fmla="*/ 0 h 373"/>
                  <a:gd name="T36" fmla="*/ 0 w 453"/>
                  <a:gd name="T37" fmla="*/ 0 h 373"/>
                  <a:gd name="T38" fmla="*/ 0 w 453"/>
                  <a:gd name="T39" fmla="*/ 0 h 373"/>
                  <a:gd name="T40" fmla="*/ 0 w 453"/>
                  <a:gd name="T41" fmla="*/ 0 h 373"/>
                  <a:gd name="T42" fmla="*/ 0 w 453"/>
                  <a:gd name="T43" fmla="*/ 0 h 373"/>
                  <a:gd name="T44" fmla="*/ 0 w 453"/>
                  <a:gd name="T45" fmla="*/ 0 h 373"/>
                  <a:gd name="T46" fmla="*/ 0 w 453"/>
                  <a:gd name="T47" fmla="*/ 0 h 373"/>
                  <a:gd name="T48" fmla="*/ 0 w 453"/>
                  <a:gd name="T49" fmla="*/ 0 h 373"/>
                  <a:gd name="T50" fmla="*/ 0 w 453"/>
                  <a:gd name="T51" fmla="*/ 0 h 373"/>
                  <a:gd name="T52" fmla="*/ 0 w 453"/>
                  <a:gd name="T53" fmla="*/ 0 h 373"/>
                  <a:gd name="T54" fmla="*/ 0 w 453"/>
                  <a:gd name="T55" fmla="*/ 0 h 373"/>
                  <a:gd name="T56" fmla="*/ 0 w 453"/>
                  <a:gd name="T57" fmla="*/ 0 h 373"/>
                  <a:gd name="T58" fmla="*/ 0 w 453"/>
                  <a:gd name="T59" fmla="*/ 0 h 373"/>
                  <a:gd name="T60" fmla="*/ 0 w 453"/>
                  <a:gd name="T61" fmla="*/ 0 h 373"/>
                  <a:gd name="T62" fmla="*/ 0 w 453"/>
                  <a:gd name="T63" fmla="*/ 0 h 373"/>
                  <a:gd name="T64" fmla="*/ 0 w 453"/>
                  <a:gd name="T65" fmla="*/ 0 h 373"/>
                  <a:gd name="T66" fmla="*/ 0 w 453"/>
                  <a:gd name="T67" fmla="*/ 0 h 373"/>
                  <a:gd name="T68" fmla="*/ 0 w 453"/>
                  <a:gd name="T69" fmla="*/ 0 h 373"/>
                  <a:gd name="T70" fmla="*/ 0 w 453"/>
                  <a:gd name="T71" fmla="*/ 0 h 373"/>
                  <a:gd name="T72" fmla="*/ 0 w 453"/>
                  <a:gd name="T73" fmla="*/ 0 h 373"/>
                  <a:gd name="T74" fmla="*/ 0 w 453"/>
                  <a:gd name="T75" fmla="*/ 0 h 373"/>
                  <a:gd name="T76" fmla="*/ 0 w 453"/>
                  <a:gd name="T77" fmla="*/ 0 h 373"/>
                  <a:gd name="T78" fmla="*/ 0 w 453"/>
                  <a:gd name="T79" fmla="*/ 0 h 373"/>
                  <a:gd name="T80" fmla="*/ 0 w 453"/>
                  <a:gd name="T81" fmla="*/ 0 h 373"/>
                  <a:gd name="T82" fmla="*/ 0 w 453"/>
                  <a:gd name="T83" fmla="*/ 0 h 373"/>
                  <a:gd name="T84" fmla="*/ 0 w 453"/>
                  <a:gd name="T85" fmla="*/ 0 h 373"/>
                  <a:gd name="T86" fmla="*/ 0 w 453"/>
                  <a:gd name="T87" fmla="*/ 0 h 373"/>
                  <a:gd name="T88" fmla="*/ 0 w 453"/>
                  <a:gd name="T89" fmla="*/ 0 h 373"/>
                  <a:gd name="T90" fmla="*/ 0 w 453"/>
                  <a:gd name="T91" fmla="*/ 0 h 373"/>
                  <a:gd name="T92" fmla="*/ 0 w 453"/>
                  <a:gd name="T93" fmla="*/ 0 h 373"/>
                  <a:gd name="T94" fmla="*/ 0 w 453"/>
                  <a:gd name="T95" fmla="*/ 0 h 3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3"/>
                  <a:gd name="T145" fmla="*/ 0 h 373"/>
                  <a:gd name="T146" fmla="*/ 453 w 453"/>
                  <a:gd name="T147" fmla="*/ 373 h 3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3" h="373">
                    <a:moveTo>
                      <a:pt x="427" y="319"/>
                    </a:moveTo>
                    <a:cubicBezTo>
                      <a:pt x="411" y="322"/>
                      <a:pt x="401" y="315"/>
                      <a:pt x="395" y="299"/>
                    </a:cubicBezTo>
                    <a:cubicBezTo>
                      <a:pt x="388" y="278"/>
                      <a:pt x="379" y="249"/>
                      <a:pt x="369" y="211"/>
                    </a:cubicBezTo>
                    <a:lnTo>
                      <a:pt x="344" y="124"/>
                    </a:lnTo>
                    <a:cubicBezTo>
                      <a:pt x="339" y="111"/>
                      <a:pt x="334" y="98"/>
                      <a:pt x="327" y="86"/>
                    </a:cubicBezTo>
                    <a:cubicBezTo>
                      <a:pt x="318" y="70"/>
                      <a:pt x="309" y="63"/>
                      <a:pt x="301" y="64"/>
                    </a:cubicBezTo>
                    <a:cubicBezTo>
                      <a:pt x="294" y="65"/>
                      <a:pt x="282" y="74"/>
                      <a:pt x="265" y="89"/>
                    </a:cubicBezTo>
                    <a:cubicBezTo>
                      <a:pt x="248" y="104"/>
                      <a:pt x="238" y="115"/>
                      <a:pt x="233" y="122"/>
                    </a:cubicBezTo>
                    <a:cubicBezTo>
                      <a:pt x="236" y="141"/>
                      <a:pt x="240" y="158"/>
                      <a:pt x="244" y="176"/>
                    </a:cubicBezTo>
                    <a:lnTo>
                      <a:pt x="266" y="252"/>
                    </a:lnTo>
                    <a:cubicBezTo>
                      <a:pt x="275" y="281"/>
                      <a:pt x="281" y="306"/>
                      <a:pt x="285" y="326"/>
                    </a:cubicBezTo>
                    <a:cubicBezTo>
                      <a:pt x="286" y="334"/>
                      <a:pt x="285" y="342"/>
                      <a:pt x="281" y="348"/>
                    </a:cubicBezTo>
                    <a:cubicBezTo>
                      <a:pt x="276" y="355"/>
                      <a:pt x="270" y="359"/>
                      <a:pt x="261" y="360"/>
                    </a:cubicBezTo>
                    <a:cubicBezTo>
                      <a:pt x="253" y="362"/>
                      <a:pt x="246" y="360"/>
                      <a:pt x="240" y="356"/>
                    </a:cubicBezTo>
                    <a:cubicBezTo>
                      <a:pt x="233" y="351"/>
                      <a:pt x="230" y="344"/>
                      <a:pt x="228" y="336"/>
                    </a:cubicBezTo>
                    <a:cubicBezTo>
                      <a:pt x="224" y="313"/>
                      <a:pt x="216" y="279"/>
                      <a:pt x="203" y="234"/>
                    </a:cubicBezTo>
                    <a:cubicBezTo>
                      <a:pt x="190" y="189"/>
                      <a:pt x="182" y="156"/>
                      <a:pt x="178" y="132"/>
                    </a:cubicBezTo>
                    <a:cubicBezTo>
                      <a:pt x="174" y="112"/>
                      <a:pt x="169" y="96"/>
                      <a:pt x="161" y="86"/>
                    </a:cubicBezTo>
                    <a:cubicBezTo>
                      <a:pt x="149" y="95"/>
                      <a:pt x="137" y="107"/>
                      <a:pt x="125" y="123"/>
                    </a:cubicBezTo>
                    <a:lnTo>
                      <a:pt x="98" y="167"/>
                    </a:lnTo>
                    <a:cubicBezTo>
                      <a:pt x="96" y="172"/>
                      <a:pt x="92" y="179"/>
                      <a:pt x="86" y="188"/>
                    </a:cubicBezTo>
                    <a:cubicBezTo>
                      <a:pt x="88" y="200"/>
                      <a:pt x="90" y="217"/>
                      <a:pt x="92" y="240"/>
                    </a:cubicBezTo>
                    <a:cubicBezTo>
                      <a:pt x="94" y="262"/>
                      <a:pt x="96" y="279"/>
                      <a:pt x="98" y="290"/>
                    </a:cubicBezTo>
                    <a:cubicBezTo>
                      <a:pt x="99" y="296"/>
                      <a:pt x="101" y="304"/>
                      <a:pt x="105" y="314"/>
                    </a:cubicBezTo>
                    <a:cubicBezTo>
                      <a:pt x="108" y="324"/>
                      <a:pt x="110" y="331"/>
                      <a:pt x="111" y="336"/>
                    </a:cubicBezTo>
                    <a:cubicBezTo>
                      <a:pt x="113" y="344"/>
                      <a:pt x="111" y="351"/>
                      <a:pt x="106" y="357"/>
                    </a:cubicBezTo>
                    <a:cubicBezTo>
                      <a:pt x="101" y="364"/>
                      <a:pt x="95" y="368"/>
                      <a:pt x="87" y="369"/>
                    </a:cubicBezTo>
                    <a:cubicBezTo>
                      <a:pt x="65" y="373"/>
                      <a:pt x="50" y="350"/>
                      <a:pt x="41" y="300"/>
                    </a:cubicBezTo>
                    <a:cubicBezTo>
                      <a:pt x="39" y="289"/>
                      <a:pt x="37" y="271"/>
                      <a:pt x="35" y="248"/>
                    </a:cubicBezTo>
                    <a:cubicBezTo>
                      <a:pt x="33" y="225"/>
                      <a:pt x="32" y="208"/>
                      <a:pt x="30" y="196"/>
                    </a:cubicBezTo>
                    <a:cubicBezTo>
                      <a:pt x="28" y="186"/>
                      <a:pt x="24" y="171"/>
                      <a:pt x="19" y="151"/>
                    </a:cubicBezTo>
                    <a:cubicBezTo>
                      <a:pt x="13" y="131"/>
                      <a:pt x="10" y="115"/>
                      <a:pt x="8" y="105"/>
                    </a:cubicBezTo>
                    <a:cubicBezTo>
                      <a:pt x="0" y="62"/>
                      <a:pt x="6" y="38"/>
                      <a:pt x="26" y="35"/>
                    </a:cubicBezTo>
                    <a:cubicBezTo>
                      <a:pt x="34" y="33"/>
                      <a:pt x="41" y="35"/>
                      <a:pt x="49" y="41"/>
                    </a:cubicBezTo>
                    <a:cubicBezTo>
                      <a:pt x="56" y="46"/>
                      <a:pt x="60" y="53"/>
                      <a:pt x="61" y="60"/>
                    </a:cubicBezTo>
                    <a:cubicBezTo>
                      <a:pt x="62" y="64"/>
                      <a:pt x="63" y="70"/>
                      <a:pt x="63" y="78"/>
                    </a:cubicBezTo>
                    <a:cubicBezTo>
                      <a:pt x="64" y="86"/>
                      <a:pt x="64" y="92"/>
                      <a:pt x="65" y="95"/>
                    </a:cubicBezTo>
                    <a:lnTo>
                      <a:pt x="70" y="126"/>
                    </a:lnTo>
                    <a:cubicBezTo>
                      <a:pt x="77" y="103"/>
                      <a:pt x="88" y="82"/>
                      <a:pt x="105" y="62"/>
                    </a:cubicBezTo>
                    <a:cubicBezTo>
                      <a:pt x="121" y="42"/>
                      <a:pt x="137" y="31"/>
                      <a:pt x="150" y="29"/>
                    </a:cubicBezTo>
                    <a:cubicBezTo>
                      <a:pt x="180" y="23"/>
                      <a:pt x="204" y="35"/>
                      <a:pt x="220" y="63"/>
                    </a:cubicBezTo>
                    <a:cubicBezTo>
                      <a:pt x="228" y="47"/>
                      <a:pt x="239" y="34"/>
                      <a:pt x="252" y="24"/>
                    </a:cubicBezTo>
                    <a:cubicBezTo>
                      <a:pt x="266" y="15"/>
                      <a:pt x="282" y="9"/>
                      <a:pt x="301" y="5"/>
                    </a:cubicBezTo>
                    <a:cubicBezTo>
                      <a:pt x="333" y="0"/>
                      <a:pt x="358" y="13"/>
                      <a:pt x="376" y="46"/>
                    </a:cubicBezTo>
                    <a:cubicBezTo>
                      <a:pt x="379" y="52"/>
                      <a:pt x="388" y="79"/>
                      <a:pt x="402" y="125"/>
                    </a:cubicBezTo>
                    <a:cubicBezTo>
                      <a:pt x="413" y="157"/>
                      <a:pt x="429" y="211"/>
                      <a:pt x="451" y="286"/>
                    </a:cubicBezTo>
                    <a:cubicBezTo>
                      <a:pt x="453" y="294"/>
                      <a:pt x="452" y="301"/>
                      <a:pt x="447" y="307"/>
                    </a:cubicBezTo>
                    <a:cubicBezTo>
                      <a:pt x="442" y="314"/>
                      <a:pt x="436" y="318"/>
                      <a:pt x="427" y="319"/>
                    </a:cubicBezTo>
                    <a:close/>
                  </a:path>
                </a:pathLst>
              </a:custGeom>
              <a:noFill/>
              <a:ln w="6350" cap="rnd">
                <a:solidFill>
                  <a:srgbClr val="000000"/>
                </a:solidFill>
                <a:round/>
                <a:headEnd/>
                <a:tailEnd/>
              </a:ln>
            </p:spPr>
            <p:txBody>
              <a:bodyPr/>
              <a:lstStyle/>
              <a:p>
                <a:endParaRPr lang="en-AU"/>
              </a:p>
            </p:txBody>
          </p:sp>
          <p:sp>
            <p:nvSpPr>
              <p:cNvPr id="64574" name="Freeform 34"/>
              <p:cNvSpPr>
                <a:spLocks/>
              </p:cNvSpPr>
              <p:nvPr/>
            </p:nvSpPr>
            <p:spPr bwMode="auto">
              <a:xfrm>
                <a:off x="2719" y="524"/>
                <a:ext cx="75" cy="92"/>
              </a:xfrm>
              <a:custGeom>
                <a:avLst/>
                <a:gdLst>
                  <a:gd name="T0" fmla="*/ 0 w 273"/>
                  <a:gd name="T1" fmla="*/ 0 h 339"/>
                  <a:gd name="T2" fmla="*/ 0 w 273"/>
                  <a:gd name="T3" fmla="*/ 0 h 339"/>
                  <a:gd name="T4" fmla="*/ 0 w 273"/>
                  <a:gd name="T5" fmla="*/ 0 h 339"/>
                  <a:gd name="T6" fmla="*/ 0 w 273"/>
                  <a:gd name="T7" fmla="*/ 0 h 339"/>
                  <a:gd name="T8" fmla="*/ 0 w 273"/>
                  <a:gd name="T9" fmla="*/ 0 h 339"/>
                  <a:gd name="T10" fmla="*/ 0 w 273"/>
                  <a:gd name="T11" fmla="*/ 0 h 339"/>
                  <a:gd name="T12" fmla="*/ 0 w 273"/>
                  <a:gd name="T13" fmla="*/ 0 h 339"/>
                  <a:gd name="T14" fmla="*/ 0 w 273"/>
                  <a:gd name="T15" fmla="*/ 0 h 339"/>
                  <a:gd name="T16" fmla="*/ 0 w 273"/>
                  <a:gd name="T17" fmla="*/ 0 h 339"/>
                  <a:gd name="T18" fmla="*/ 0 w 273"/>
                  <a:gd name="T19" fmla="*/ 0 h 339"/>
                  <a:gd name="T20" fmla="*/ 0 w 273"/>
                  <a:gd name="T21" fmla="*/ 0 h 339"/>
                  <a:gd name="T22" fmla="*/ 0 w 273"/>
                  <a:gd name="T23" fmla="*/ 0 h 339"/>
                  <a:gd name="T24" fmla="*/ 0 w 273"/>
                  <a:gd name="T25" fmla="*/ 0 h 339"/>
                  <a:gd name="T26" fmla="*/ 0 w 273"/>
                  <a:gd name="T27" fmla="*/ 0 h 339"/>
                  <a:gd name="T28" fmla="*/ 0 w 273"/>
                  <a:gd name="T29" fmla="*/ 0 h 339"/>
                  <a:gd name="T30" fmla="*/ 0 w 273"/>
                  <a:gd name="T31" fmla="*/ 0 h 339"/>
                  <a:gd name="T32" fmla="*/ 0 w 273"/>
                  <a:gd name="T33" fmla="*/ 0 h 339"/>
                  <a:gd name="T34" fmla="*/ 0 w 273"/>
                  <a:gd name="T35" fmla="*/ 0 h 339"/>
                  <a:gd name="T36" fmla="*/ 0 w 273"/>
                  <a:gd name="T37" fmla="*/ 0 h 339"/>
                  <a:gd name="T38" fmla="*/ 0 w 273"/>
                  <a:gd name="T39" fmla="*/ 0 h 339"/>
                  <a:gd name="T40" fmla="*/ 0 w 273"/>
                  <a:gd name="T41" fmla="*/ 0 h 339"/>
                  <a:gd name="T42" fmla="*/ 0 w 273"/>
                  <a:gd name="T43" fmla="*/ 0 h 339"/>
                  <a:gd name="T44" fmla="*/ 0 w 273"/>
                  <a:gd name="T45" fmla="*/ 0 h 339"/>
                  <a:gd name="T46" fmla="*/ 0 w 273"/>
                  <a:gd name="T47" fmla="*/ 0 h 339"/>
                  <a:gd name="T48" fmla="*/ 0 w 273"/>
                  <a:gd name="T49" fmla="*/ 0 h 339"/>
                  <a:gd name="T50" fmla="*/ 0 w 273"/>
                  <a:gd name="T51" fmla="*/ 0 h 339"/>
                  <a:gd name="T52" fmla="*/ 0 w 273"/>
                  <a:gd name="T53" fmla="*/ 0 h 339"/>
                  <a:gd name="T54" fmla="*/ 0 w 273"/>
                  <a:gd name="T55" fmla="*/ 0 h 339"/>
                  <a:gd name="T56" fmla="*/ 0 w 273"/>
                  <a:gd name="T57" fmla="*/ 0 h 339"/>
                  <a:gd name="T58" fmla="*/ 0 w 273"/>
                  <a:gd name="T59" fmla="*/ 0 h 3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3"/>
                  <a:gd name="T91" fmla="*/ 0 h 339"/>
                  <a:gd name="T92" fmla="*/ 273 w 273"/>
                  <a:gd name="T93" fmla="*/ 339 h 3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3" h="339">
                    <a:moveTo>
                      <a:pt x="252" y="137"/>
                    </a:moveTo>
                    <a:cubicBezTo>
                      <a:pt x="253" y="151"/>
                      <a:pt x="256" y="172"/>
                      <a:pt x="259" y="200"/>
                    </a:cubicBezTo>
                    <a:cubicBezTo>
                      <a:pt x="262" y="228"/>
                      <a:pt x="265" y="248"/>
                      <a:pt x="266" y="262"/>
                    </a:cubicBezTo>
                    <a:cubicBezTo>
                      <a:pt x="267" y="267"/>
                      <a:pt x="268" y="273"/>
                      <a:pt x="269" y="282"/>
                    </a:cubicBezTo>
                    <a:cubicBezTo>
                      <a:pt x="271" y="290"/>
                      <a:pt x="272" y="297"/>
                      <a:pt x="272" y="301"/>
                    </a:cubicBezTo>
                    <a:cubicBezTo>
                      <a:pt x="273" y="310"/>
                      <a:pt x="271" y="317"/>
                      <a:pt x="266" y="323"/>
                    </a:cubicBezTo>
                    <a:cubicBezTo>
                      <a:pt x="261" y="329"/>
                      <a:pt x="255" y="332"/>
                      <a:pt x="246" y="333"/>
                    </a:cubicBezTo>
                    <a:cubicBezTo>
                      <a:pt x="232" y="334"/>
                      <a:pt x="221" y="326"/>
                      <a:pt x="215" y="308"/>
                    </a:cubicBezTo>
                    <a:cubicBezTo>
                      <a:pt x="192" y="323"/>
                      <a:pt x="165" y="333"/>
                      <a:pt x="133" y="336"/>
                    </a:cubicBezTo>
                    <a:cubicBezTo>
                      <a:pt x="108" y="339"/>
                      <a:pt x="86" y="336"/>
                      <a:pt x="68" y="326"/>
                    </a:cubicBezTo>
                    <a:cubicBezTo>
                      <a:pt x="48" y="316"/>
                      <a:pt x="35" y="299"/>
                      <a:pt x="29" y="275"/>
                    </a:cubicBezTo>
                    <a:cubicBezTo>
                      <a:pt x="16" y="225"/>
                      <a:pt x="8" y="179"/>
                      <a:pt x="3" y="139"/>
                    </a:cubicBezTo>
                    <a:cubicBezTo>
                      <a:pt x="0" y="113"/>
                      <a:pt x="0" y="82"/>
                      <a:pt x="2" y="47"/>
                    </a:cubicBezTo>
                    <a:cubicBezTo>
                      <a:pt x="3" y="30"/>
                      <a:pt x="11" y="21"/>
                      <a:pt x="27" y="19"/>
                    </a:cubicBezTo>
                    <a:cubicBezTo>
                      <a:pt x="35" y="18"/>
                      <a:pt x="43" y="20"/>
                      <a:pt x="49" y="25"/>
                    </a:cubicBezTo>
                    <a:cubicBezTo>
                      <a:pt x="55" y="30"/>
                      <a:pt x="59" y="36"/>
                      <a:pt x="60" y="45"/>
                    </a:cubicBezTo>
                    <a:cubicBezTo>
                      <a:pt x="61" y="54"/>
                      <a:pt x="61" y="68"/>
                      <a:pt x="60" y="88"/>
                    </a:cubicBezTo>
                    <a:cubicBezTo>
                      <a:pt x="59" y="108"/>
                      <a:pt x="59" y="123"/>
                      <a:pt x="61" y="133"/>
                    </a:cubicBezTo>
                    <a:cubicBezTo>
                      <a:pt x="64" y="165"/>
                      <a:pt x="68" y="193"/>
                      <a:pt x="73" y="216"/>
                    </a:cubicBezTo>
                    <a:cubicBezTo>
                      <a:pt x="77" y="239"/>
                      <a:pt x="82" y="257"/>
                      <a:pt x="88" y="270"/>
                    </a:cubicBezTo>
                    <a:cubicBezTo>
                      <a:pt x="95" y="273"/>
                      <a:pt x="102" y="275"/>
                      <a:pt x="108" y="276"/>
                    </a:cubicBezTo>
                    <a:cubicBezTo>
                      <a:pt x="114" y="278"/>
                      <a:pt x="121" y="278"/>
                      <a:pt x="127" y="277"/>
                    </a:cubicBezTo>
                    <a:cubicBezTo>
                      <a:pt x="153" y="274"/>
                      <a:pt x="180" y="267"/>
                      <a:pt x="208" y="256"/>
                    </a:cubicBezTo>
                    <a:lnTo>
                      <a:pt x="201" y="197"/>
                    </a:lnTo>
                    <a:lnTo>
                      <a:pt x="194" y="140"/>
                    </a:lnTo>
                    <a:cubicBezTo>
                      <a:pt x="190" y="98"/>
                      <a:pt x="188" y="62"/>
                      <a:pt x="188" y="31"/>
                    </a:cubicBezTo>
                    <a:cubicBezTo>
                      <a:pt x="188" y="13"/>
                      <a:pt x="197" y="3"/>
                      <a:pt x="214" y="1"/>
                    </a:cubicBezTo>
                    <a:cubicBezTo>
                      <a:pt x="222" y="0"/>
                      <a:pt x="229" y="2"/>
                      <a:pt x="235" y="7"/>
                    </a:cubicBezTo>
                    <a:cubicBezTo>
                      <a:pt x="241" y="12"/>
                      <a:pt x="245" y="18"/>
                      <a:pt x="245" y="26"/>
                    </a:cubicBezTo>
                    <a:lnTo>
                      <a:pt x="252" y="137"/>
                    </a:lnTo>
                    <a:close/>
                  </a:path>
                </a:pathLst>
              </a:custGeom>
              <a:noFill/>
              <a:ln w="6350" cap="rnd">
                <a:solidFill>
                  <a:srgbClr val="000000"/>
                </a:solidFill>
                <a:round/>
                <a:headEnd/>
                <a:tailEnd/>
              </a:ln>
            </p:spPr>
            <p:txBody>
              <a:bodyPr/>
              <a:lstStyle/>
              <a:p>
                <a:endParaRPr lang="en-AU"/>
              </a:p>
            </p:txBody>
          </p:sp>
          <p:sp>
            <p:nvSpPr>
              <p:cNvPr id="64575" name="Freeform 35"/>
              <p:cNvSpPr>
                <a:spLocks/>
              </p:cNvSpPr>
              <p:nvPr/>
            </p:nvSpPr>
            <p:spPr bwMode="auto">
              <a:xfrm>
                <a:off x="2807" y="517"/>
                <a:ext cx="74" cy="92"/>
              </a:xfrm>
              <a:custGeom>
                <a:avLst/>
                <a:gdLst>
                  <a:gd name="T0" fmla="*/ 0 w 269"/>
                  <a:gd name="T1" fmla="*/ 0 h 337"/>
                  <a:gd name="T2" fmla="*/ 0 w 269"/>
                  <a:gd name="T3" fmla="*/ 0 h 337"/>
                  <a:gd name="T4" fmla="*/ 0 w 269"/>
                  <a:gd name="T5" fmla="*/ 0 h 337"/>
                  <a:gd name="T6" fmla="*/ 0 w 269"/>
                  <a:gd name="T7" fmla="*/ 0 h 337"/>
                  <a:gd name="T8" fmla="*/ 0 w 269"/>
                  <a:gd name="T9" fmla="*/ 0 h 337"/>
                  <a:gd name="T10" fmla="*/ 0 w 269"/>
                  <a:gd name="T11" fmla="*/ 0 h 337"/>
                  <a:gd name="T12" fmla="*/ 0 w 269"/>
                  <a:gd name="T13" fmla="*/ 0 h 337"/>
                  <a:gd name="T14" fmla="*/ 0 w 269"/>
                  <a:gd name="T15" fmla="*/ 0 h 337"/>
                  <a:gd name="T16" fmla="*/ 0 w 269"/>
                  <a:gd name="T17" fmla="*/ 0 h 337"/>
                  <a:gd name="T18" fmla="*/ 0 w 269"/>
                  <a:gd name="T19" fmla="*/ 0 h 337"/>
                  <a:gd name="T20" fmla="*/ 0 w 269"/>
                  <a:gd name="T21" fmla="*/ 0 h 337"/>
                  <a:gd name="T22" fmla="*/ 0 w 269"/>
                  <a:gd name="T23" fmla="*/ 0 h 337"/>
                  <a:gd name="T24" fmla="*/ 0 w 269"/>
                  <a:gd name="T25" fmla="*/ 0 h 337"/>
                  <a:gd name="T26" fmla="*/ 0 w 269"/>
                  <a:gd name="T27" fmla="*/ 0 h 337"/>
                  <a:gd name="T28" fmla="*/ 0 w 269"/>
                  <a:gd name="T29" fmla="*/ 0 h 337"/>
                  <a:gd name="T30" fmla="*/ 0 w 269"/>
                  <a:gd name="T31" fmla="*/ 0 h 337"/>
                  <a:gd name="T32" fmla="*/ 0 w 269"/>
                  <a:gd name="T33" fmla="*/ 0 h 337"/>
                  <a:gd name="T34" fmla="*/ 0 w 269"/>
                  <a:gd name="T35" fmla="*/ 0 h 337"/>
                  <a:gd name="T36" fmla="*/ 0 w 269"/>
                  <a:gd name="T37" fmla="*/ 0 h 337"/>
                  <a:gd name="T38" fmla="*/ 0 w 269"/>
                  <a:gd name="T39" fmla="*/ 0 h 337"/>
                  <a:gd name="T40" fmla="*/ 0 w 269"/>
                  <a:gd name="T41" fmla="*/ 0 h 337"/>
                  <a:gd name="T42" fmla="*/ 0 w 269"/>
                  <a:gd name="T43" fmla="*/ 0 h 337"/>
                  <a:gd name="T44" fmla="*/ 0 w 269"/>
                  <a:gd name="T45" fmla="*/ 0 h 337"/>
                  <a:gd name="T46" fmla="*/ 0 w 269"/>
                  <a:gd name="T47" fmla="*/ 0 h 337"/>
                  <a:gd name="T48" fmla="*/ 0 w 269"/>
                  <a:gd name="T49" fmla="*/ 0 h 337"/>
                  <a:gd name="T50" fmla="*/ 0 w 269"/>
                  <a:gd name="T51" fmla="*/ 0 h 337"/>
                  <a:gd name="T52" fmla="*/ 0 w 269"/>
                  <a:gd name="T53" fmla="*/ 0 h 337"/>
                  <a:gd name="T54" fmla="*/ 0 w 269"/>
                  <a:gd name="T55" fmla="*/ 0 h 337"/>
                  <a:gd name="T56" fmla="*/ 0 w 269"/>
                  <a:gd name="T57" fmla="*/ 0 h 337"/>
                  <a:gd name="T58" fmla="*/ 0 w 269"/>
                  <a:gd name="T59" fmla="*/ 0 h 337"/>
                  <a:gd name="T60" fmla="*/ 0 w 269"/>
                  <a:gd name="T61" fmla="*/ 0 h 337"/>
                  <a:gd name="T62" fmla="*/ 0 w 269"/>
                  <a:gd name="T63" fmla="*/ 0 h 337"/>
                  <a:gd name="T64" fmla="*/ 0 w 269"/>
                  <a:gd name="T65" fmla="*/ 0 h 337"/>
                  <a:gd name="T66" fmla="*/ 0 w 269"/>
                  <a:gd name="T67" fmla="*/ 0 h 337"/>
                  <a:gd name="T68" fmla="*/ 0 w 269"/>
                  <a:gd name="T69" fmla="*/ 0 h 337"/>
                  <a:gd name="T70" fmla="*/ 0 w 269"/>
                  <a:gd name="T71" fmla="*/ 0 h 3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9"/>
                  <a:gd name="T109" fmla="*/ 0 h 337"/>
                  <a:gd name="T110" fmla="*/ 269 w 269"/>
                  <a:gd name="T111" fmla="*/ 337 h 3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9" h="337">
                    <a:moveTo>
                      <a:pt x="241" y="331"/>
                    </a:moveTo>
                    <a:cubicBezTo>
                      <a:pt x="225" y="332"/>
                      <a:pt x="214" y="324"/>
                      <a:pt x="211" y="305"/>
                    </a:cubicBezTo>
                    <a:lnTo>
                      <a:pt x="199" y="242"/>
                    </a:lnTo>
                    <a:cubicBezTo>
                      <a:pt x="195" y="219"/>
                      <a:pt x="192" y="198"/>
                      <a:pt x="191" y="178"/>
                    </a:cubicBezTo>
                    <a:cubicBezTo>
                      <a:pt x="191" y="173"/>
                      <a:pt x="190" y="164"/>
                      <a:pt x="190" y="150"/>
                    </a:cubicBezTo>
                    <a:cubicBezTo>
                      <a:pt x="190" y="137"/>
                      <a:pt x="190" y="128"/>
                      <a:pt x="190" y="123"/>
                    </a:cubicBezTo>
                    <a:cubicBezTo>
                      <a:pt x="187" y="80"/>
                      <a:pt x="178" y="60"/>
                      <a:pt x="162" y="61"/>
                    </a:cubicBezTo>
                    <a:cubicBezTo>
                      <a:pt x="141" y="62"/>
                      <a:pt x="121" y="76"/>
                      <a:pt x="102" y="104"/>
                    </a:cubicBezTo>
                    <a:cubicBezTo>
                      <a:pt x="86" y="128"/>
                      <a:pt x="74" y="159"/>
                      <a:pt x="66" y="196"/>
                    </a:cubicBezTo>
                    <a:cubicBezTo>
                      <a:pt x="66" y="203"/>
                      <a:pt x="66" y="213"/>
                      <a:pt x="65" y="224"/>
                    </a:cubicBezTo>
                    <a:cubicBezTo>
                      <a:pt x="64" y="234"/>
                      <a:pt x="64" y="244"/>
                      <a:pt x="65" y="253"/>
                    </a:cubicBezTo>
                    <a:cubicBezTo>
                      <a:pt x="65" y="259"/>
                      <a:pt x="66" y="267"/>
                      <a:pt x="68" y="279"/>
                    </a:cubicBezTo>
                    <a:cubicBezTo>
                      <a:pt x="70" y="291"/>
                      <a:pt x="71" y="299"/>
                      <a:pt x="72" y="305"/>
                    </a:cubicBezTo>
                    <a:cubicBezTo>
                      <a:pt x="72" y="314"/>
                      <a:pt x="70" y="321"/>
                      <a:pt x="65" y="327"/>
                    </a:cubicBezTo>
                    <a:cubicBezTo>
                      <a:pt x="60" y="333"/>
                      <a:pt x="53" y="336"/>
                      <a:pt x="45" y="336"/>
                    </a:cubicBezTo>
                    <a:cubicBezTo>
                      <a:pt x="36" y="337"/>
                      <a:pt x="29" y="335"/>
                      <a:pt x="24" y="330"/>
                    </a:cubicBezTo>
                    <a:cubicBezTo>
                      <a:pt x="18" y="324"/>
                      <a:pt x="15" y="317"/>
                      <a:pt x="14" y="309"/>
                    </a:cubicBezTo>
                    <a:cubicBezTo>
                      <a:pt x="14" y="303"/>
                      <a:pt x="13" y="294"/>
                      <a:pt x="11" y="283"/>
                    </a:cubicBezTo>
                    <a:cubicBezTo>
                      <a:pt x="9" y="271"/>
                      <a:pt x="8" y="262"/>
                      <a:pt x="7" y="256"/>
                    </a:cubicBezTo>
                    <a:cubicBezTo>
                      <a:pt x="6" y="236"/>
                      <a:pt x="6" y="208"/>
                      <a:pt x="7" y="173"/>
                    </a:cubicBezTo>
                    <a:cubicBezTo>
                      <a:pt x="7" y="137"/>
                      <a:pt x="7" y="109"/>
                      <a:pt x="5" y="89"/>
                    </a:cubicBezTo>
                    <a:cubicBezTo>
                      <a:pt x="5" y="83"/>
                      <a:pt x="4" y="74"/>
                      <a:pt x="3" y="61"/>
                    </a:cubicBezTo>
                    <a:cubicBezTo>
                      <a:pt x="1" y="49"/>
                      <a:pt x="0" y="40"/>
                      <a:pt x="0" y="34"/>
                    </a:cubicBezTo>
                    <a:cubicBezTo>
                      <a:pt x="0" y="25"/>
                      <a:pt x="2" y="18"/>
                      <a:pt x="7" y="12"/>
                    </a:cubicBezTo>
                    <a:cubicBezTo>
                      <a:pt x="12" y="7"/>
                      <a:pt x="19" y="4"/>
                      <a:pt x="27" y="3"/>
                    </a:cubicBezTo>
                    <a:cubicBezTo>
                      <a:pt x="45" y="2"/>
                      <a:pt x="56" y="14"/>
                      <a:pt x="59" y="39"/>
                    </a:cubicBezTo>
                    <a:lnTo>
                      <a:pt x="62" y="74"/>
                    </a:lnTo>
                    <a:cubicBezTo>
                      <a:pt x="92" y="28"/>
                      <a:pt x="124" y="4"/>
                      <a:pt x="159" y="2"/>
                    </a:cubicBezTo>
                    <a:cubicBezTo>
                      <a:pt x="190" y="0"/>
                      <a:pt x="213" y="12"/>
                      <a:pt x="226" y="39"/>
                    </a:cubicBezTo>
                    <a:cubicBezTo>
                      <a:pt x="236" y="57"/>
                      <a:pt x="242" y="84"/>
                      <a:pt x="245" y="119"/>
                    </a:cubicBezTo>
                    <a:lnTo>
                      <a:pt x="247" y="149"/>
                    </a:lnTo>
                    <a:lnTo>
                      <a:pt x="248" y="176"/>
                    </a:lnTo>
                    <a:cubicBezTo>
                      <a:pt x="249" y="192"/>
                      <a:pt x="253" y="213"/>
                      <a:pt x="259" y="238"/>
                    </a:cubicBezTo>
                    <a:cubicBezTo>
                      <a:pt x="264" y="264"/>
                      <a:pt x="268" y="284"/>
                      <a:pt x="269" y="300"/>
                    </a:cubicBezTo>
                    <a:cubicBezTo>
                      <a:pt x="269" y="309"/>
                      <a:pt x="267" y="316"/>
                      <a:pt x="262" y="322"/>
                    </a:cubicBezTo>
                    <a:cubicBezTo>
                      <a:pt x="257" y="328"/>
                      <a:pt x="250" y="331"/>
                      <a:pt x="241" y="331"/>
                    </a:cubicBezTo>
                    <a:close/>
                  </a:path>
                </a:pathLst>
              </a:custGeom>
              <a:noFill/>
              <a:ln w="6350" cap="rnd">
                <a:solidFill>
                  <a:srgbClr val="000000"/>
                </a:solidFill>
                <a:round/>
                <a:headEnd/>
                <a:tailEnd/>
              </a:ln>
            </p:spPr>
            <p:txBody>
              <a:bodyPr/>
              <a:lstStyle/>
              <a:p>
                <a:endParaRPr lang="en-AU"/>
              </a:p>
            </p:txBody>
          </p:sp>
          <p:sp>
            <p:nvSpPr>
              <p:cNvPr id="64576" name="Freeform 36"/>
              <p:cNvSpPr>
                <a:spLocks noEditPoints="1"/>
              </p:cNvSpPr>
              <p:nvPr/>
            </p:nvSpPr>
            <p:spPr bwMode="auto">
              <a:xfrm>
                <a:off x="2898" y="481"/>
                <a:ext cx="19" cy="120"/>
              </a:xfrm>
              <a:custGeom>
                <a:avLst/>
                <a:gdLst>
                  <a:gd name="T0" fmla="*/ 0 w 71"/>
                  <a:gd name="T1" fmla="*/ 0 h 441"/>
                  <a:gd name="T2" fmla="*/ 0 w 71"/>
                  <a:gd name="T3" fmla="*/ 0 h 441"/>
                  <a:gd name="T4" fmla="*/ 0 w 71"/>
                  <a:gd name="T5" fmla="*/ 0 h 441"/>
                  <a:gd name="T6" fmla="*/ 0 w 71"/>
                  <a:gd name="T7" fmla="*/ 0 h 441"/>
                  <a:gd name="T8" fmla="*/ 0 w 71"/>
                  <a:gd name="T9" fmla="*/ 0 h 441"/>
                  <a:gd name="T10" fmla="*/ 0 w 71"/>
                  <a:gd name="T11" fmla="*/ 0 h 441"/>
                  <a:gd name="T12" fmla="*/ 0 w 71"/>
                  <a:gd name="T13" fmla="*/ 0 h 441"/>
                  <a:gd name="T14" fmla="*/ 0 w 71"/>
                  <a:gd name="T15" fmla="*/ 0 h 441"/>
                  <a:gd name="T16" fmla="*/ 0 w 71"/>
                  <a:gd name="T17" fmla="*/ 0 h 441"/>
                  <a:gd name="T18" fmla="*/ 0 w 71"/>
                  <a:gd name="T19" fmla="*/ 0 h 441"/>
                  <a:gd name="T20" fmla="*/ 0 w 71"/>
                  <a:gd name="T21" fmla="*/ 0 h 441"/>
                  <a:gd name="T22" fmla="*/ 0 w 71"/>
                  <a:gd name="T23" fmla="*/ 0 h 441"/>
                  <a:gd name="T24" fmla="*/ 0 w 71"/>
                  <a:gd name="T25" fmla="*/ 0 h 441"/>
                  <a:gd name="T26" fmla="*/ 0 w 71"/>
                  <a:gd name="T27" fmla="*/ 0 h 441"/>
                  <a:gd name="T28" fmla="*/ 0 w 71"/>
                  <a:gd name="T29" fmla="*/ 0 h 441"/>
                  <a:gd name="T30" fmla="*/ 0 w 71"/>
                  <a:gd name="T31" fmla="*/ 0 h 441"/>
                  <a:gd name="T32" fmla="*/ 0 w 71"/>
                  <a:gd name="T33" fmla="*/ 0 h 441"/>
                  <a:gd name="T34" fmla="*/ 0 w 71"/>
                  <a:gd name="T35" fmla="*/ 0 h 441"/>
                  <a:gd name="T36" fmla="*/ 0 w 71"/>
                  <a:gd name="T37" fmla="*/ 0 h 441"/>
                  <a:gd name="T38" fmla="*/ 0 w 71"/>
                  <a:gd name="T39" fmla="*/ 0 h 441"/>
                  <a:gd name="T40" fmla="*/ 0 w 71"/>
                  <a:gd name="T41" fmla="*/ 0 h 441"/>
                  <a:gd name="T42" fmla="*/ 0 w 71"/>
                  <a:gd name="T43" fmla="*/ 0 h 441"/>
                  <a:gd name="T44" fmla="*/ 0 w 71"/>
                  <a:gd name="T45" fmla="*/ 0 h 441"/>
                  <a:gd name="T46" fmla="*/ 0 w 71"/>
                  <a:gd name="T47" fmla="*/ 0 h 441"/>
                  <a:gd name="T48" fmla="*/ 0 w 71"/>
                  <a:gd name="T49" fmla="*/ 0 h 441"/>
                  <a:gd name="T50" fmla="*/ 0 w 71"/>
                  <a:gd name="T51" fmla="*/ 0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441"/>
                  <a:gd name="T80" fmla="*/ 71 w 71"/>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441">
                    <a:moveTo>
                      <a:pt x="38" y="68"/>
                    </a:moveTo>
                    <a:cubicBezTo>
                      <a:pt x="28" y="69"/>
                      <a:pt x="20" y="66"/>
                      <a:pt x="13" y="59"/>
                    </a:cubicBezTo>
                    <a:cubicBezTo>
                      <a:pt x="6" y="52"/>
                      <a:pt x="2" y="45"/>
                      <a:pt x="2" y="35"/>
                    </a:cubicBezTo>
                    <a:cubicBezTo>
                      <a:pt x="2" y="26"/>
                      <a:pt x="5" y="18"/>
                      <a:pt x="12" y="11"/>
                    </a:cubicBezTo>
                    <a:cubicBezTo>
                      <a:pt x="18" y="4"/>
                      <a:pt x="26" y="1"/>
                      <a:pt x="36" y="0"/>
                    </a:cubicBezTo>
                    <a:cubicBezTo>
                      <a:pt x="45" y="0"/>
                      <a:pt x="53" y="3"/>
                      <a:pt x="60" y="10"/>
                    </a:cubicBezTo>
                    <a:cubicBezTo>
                      <a:pt x="67" y="16"/>
                      <a:pt x="71" y="24"/>
                      <a:pt x="71" y="33"/>
                    </a:cubicBezTo>
                    <a:cubicBezTo>
                      <a:pt x="71" y="43"/>
                      <a:pt x="68" y="51"/>
                      <a:pt x="62" y="58"/>
                    </a:cubicBezTo>
                    <a:cubicBezTo>
                      <a:pt x="55" y="65"/>
                      <a:pt x="47" y="68"/>
                      <a:pt x="38" y="68"/>
                    </a:cubicBezTo>
                    <a:close/>
                    <a:moveTo>
                      <a:pt x="58" y="305"/>
                    </a:moveTo>
                    <a:cubicBezTo>
                      <a:pt x="58" y="317"/>
                      <a:pt x="59" y="335"/>
                      <a:pt x="61" y="358"/>
                    </a:cubicBezTo>
                    <a:cubicBezTo>
                      <a:pt x="62" y="381"/>
                      <a:pt x="63" y="399"/>
                      <a:pt x="63" y="410"/>
                    </a:cubicBezTo>
                    <a:cubicBezTo>
                      <a:pt x="63" y="419"/>
                      <a:pt x="61" y="426"/>
                      <a:pt x="56" y="432"/>
                    </a:cubicBezTo>
                    <a:cubicBezTo>
                      <a:pt x="51" y="437"/>
                      <a:pt x="44" y="440"/>
                      <a:pt x="35" y="440"/>
                    </a:cubicBezTo>
                    <a:cubicBezTo>
                      <a:pt x="27" y="441"/>
                      <a:pt x="20" y="438"/>
                      <a:pt x="15" y="433"/>
                    </a:cubicBezTo>
                    <a:cubicBezTo>
                      <a:pt x="9" y="428"/>
                      <a:pt x="6" y="421"/>
                      <a:pt x="6" y="412"/>
                    </a:cubicBezTo>
                    <a:cubicBezTo>
                      <a:pt x="5" y="400"/>
                      <a:pt x="5" y="383"/>
                      <a:pt x="3" y="359"/>
                    </a:cubicBezTo>
                    <a:cubicBezTo>
                      <a:pt x="2" y="336"/>
                      <a:pt x="1" y="319"/>
                      <a:pt x="1" y="307"/>
                    </a:cubicBezTo>
                    <a:cubicBezTo>
                      <a:pt x="0" y="289"/>
                      <a:pt x="0" y="266"/>
                      <a:pt x="1" y="238"/>
                    </a:cubicBezTo>
                    <a:cubicBezTo>
                      <a:pt x="3" y="211"/>
                      <a:pt x="3" y="188"/>
                      <a:pt x="2" y="170"/>
                    </a:cubicBezTo>
                    <a:cubicBezTo>
                      <a:pt x="2" y="161"/>
                      <a:pt x="5" y="154"/>
                      <a:pt x="10" y="148"/>
                    </a:cubicBezTo>
                    <a:cubicBezTo>
                      <a:pt x="15" y="142"/>
                      <a:pt x="22" y="140"/>
                      <a:pt x="30" y="139"/>
                    </a:cubicBezTo>
                    <a:cubicBezTo>
                      <a:pt x="39" y="139"/>
                      <a:pt x="45" y="142"/>
                      <a:pt x="51" y="147"/>
                    </a:cubicBezTo>
                    <a:cubicBezTo>
                      <a:pt x="57" y="152"/>
                      <a:pt x="59" y="159"/>
                      <a:pt x="60" y="168"/>
                    </a:cubicBezTo>
                    <a:cubicBezTo>
                      <a:pt x="60" y="186"/>
                      <a:pt x="60" y="209"/>
                      <a:pt x="59" y="237"/>
                    </a:cubicBezTo>
                    <a:cubicBezTo>
                      <a:pt x="58" y="264"/>
                      <a:pt x="57" y="287"/>
                      <a:pt x="58" y="305"/>
                    </a:cubicBezTo>
                    <a:close/>
                  </a:path>
                </a:pathLst>
              </a:custGeom>
              <a:noFill/>
              <a:ln w="6350" cap="rnd">
                <a:solidFill>
                  <a:srgbClr val="000000"/>
                </a:solidFill>
                <a:round/>
                <a:headEnd/>
                <a:tailEnd/>
              </a:ln>
            </p:spPr>
            <p:txBody>
              <a:bodyPr/>
              <a:lstStyle/>
              <a:p>
                <a:endParaRPr lang="en-AU"/>
              </a:p>
            </p:txBody>
          </p:sp>
          <p:sp>
            <p:nvSpPr>
              <p:cNvPr id="64577" name="Freeform 37"/>
              <p:cNvSpPr>
                <a:spLocks/>
              </p:cNvSpPr>
              <p:nvPr/>
            </p:nvSpPr>
            <p:spPr bwMode="auto">
              <a:xfrm>
                <a:off x="2934" y="488"/>
                <a:ext cx="67" cy="117"/>
              </a:xfrm>
              <a:custGeom>
                <a:avLst/>
                <a:gdLst>
                  <a:gd name="T0" fmla="*/ 0 w 246"/>
                  <a:gd name="T1" fmla="*/ 0 h 427"/>
                  <a:gd name="T2" fmla="*/ 0 w 246"/>
                  <a:gd name="T3" fmla="*/ 0 h 427"/>
                  <a:gd name="T4" fmla="*/ 0 w 246"/>
                  <a:gd name="T5" fmla="*/ 0 h 427"/>
                  <a:gd name="T6" fmla="*/ 0 w 246"/>
                  <a:gd name="T7" fmla="*/ 0 h 427"/>
                  <a:gd name="T8" fmla="*/ 0 w 246"/>
                  <a:gd name="T9" fmla="*/ 0 h 427"/>
                  <a:gd name="T10" fmla="*/ 0 w 246"/>
                  <a:gd name="T11" fmla="*/ 0 h 427"/>
                  <a:gd name="T12" fmla="*/ 0 w 246"/>
                  <a:gd name="T13" fmla="*/ 0 h 427"/>
                  <a:gd name="T14" fmla="*/ 0 w 246"/>
                  <a:gd name="T15" fmla="*/ 0 h 427"/>
                  <a:gd name="T16" fmla="*/ 0 w 246"/>
                  <a:gd name="T17" fmla="*/ 0 h 427"/>
                  <a:gd name="T18" fmla="*/ 0 w 246"/>
                  <a:gd name="T19" fmla="*/ 0 h 427"/>
                  <a:gd name="T20" fmla="*/ 0 w 246"/>
                  <a:gd name="T21" fmla="*/ 0 h 427"/>
                  <a:gd name="T22" fmla="*/ 0 w 246"/>
                  <a:gd name="T23" fmla="*/ 0 h 427"/>
                  <a:gd name="T24" fmla="*/ 0 w 246"/>
                  <a:gd name="T25" fmla="*/ 0 h 427"/>
                  <a:gd name="T26" fmla="*/ 0 w 246"/>
                  <a:gd name="T27" fmla="*/ 0 h 427"/>
                  <a:gd name="T28" fmla="*/ 0 w 246"/>
                  <a:gd name="T29" fmla="*/ 0 h 427"/>
                  <a:gd name="T30" fmla="*/ 0 w 246"/>
                  <a:gd name="T31" fmla="*/ 0 h 427"/>
                  <a:gd name="T32" fmla="*/ 0 w 246"/>
                  <a:gd name="T33" fmla="*/ 0 h 427"/>
                  <a:gd name="T34" fmla="*/ 0 w 246"/>
                  <a:gd name="T35" fmla="*/ 0 h 427"/>
                  <a:gd name="T36" fmla="*/ 0 w 246"/>
                  <a:gd name="T37" fmla="*/ 0 h 427"/>
                  <a:gd name="T38" fmla="*/ 0 w 246"/>
                  <a:gd name="T39" fmla="*/ 0 h 427"/>
                  <a:gd name="T40" fmla="*/ 0 w 246"/>
                  <a:gd name="T41" fmla="*/ 0 h 427"/>
                  <a:gd name="T42" fmla="*/ 0 w 246"/>
                  <a:gd name="T43" fmla="*/ 0 h 427"/>
                  <a:gd name="T44" fmla="*/ 0 w 246"/>
                  <a:gd name="T45" fmla="*/ 0 h 427"/>
                  <a:gd name="T46" fmla="*/ 0 w 246"/>
                  <a:gd name="T47" fmla="*/ 0 h 427"/>
                  <a:gd name="T48" fmla="*/ 0 w 246"/>
                  <a:gd name="T49" fmla="*/ 0 h 427"/>
                  <a:gd name="T50" fmla="*/ 0 w 246"/>
                  <a:gd name="T51" fmla="*/ 0 h 427"/>
                  <a:gd name="T52" fmla="*/ 0 w 246"/>
                  <a:gd name="T53" fmla="*/ 0 h 427"/>
                  <a:gd name="T54" fmla="*/ 0 w 246"/>
                  <a:gd name="T55" fmla="*/ 0 h 427"/>
                  <a:gd name="T56" fmla="*/ 0 w 246"/>
                  <a:gd name="T57" fmla="*/ 0 h 427"/>
                  <a:gd name="T58" fmla="*/ 0 w 246"/>
                  <a:gd name="T59" fmla="*/ 0 h 427"/>
                  <a:gd name="T60" fmla="*/ 0 w 246"/>
                  <a:gd name="T61" fmla="*/ 0 h 4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6"/>
                  <a:gd name="T94" fmla="*/ 0 h 427"/>
                  <a:gd name="T95" fmla="*/ 246 w 246"/>
                  <a:gd name="T96" fmla="*/ 427 h 4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6" h="427">
                    <a:moveTo>
                      <a:pt x="218" y="159"/>
                    </a:moveTo>
                    <a:cubicBezTo>
                      <a:pt x="214" y="159"/>
                      <a:pt x="209" y="159"/>
                      <a:pt x="203" y="158"/>
                    </a:cubicBezTo>
                    <a:cubicBezTo>
                      <a:pt x="198" y="158"/>
                      <a:pt x="193" y="158"/>
                      <a:pt x="189" y="158"/>
                    </a:cubicBezTo>
                    <a:cubicBezTo>
                      <a:pt x="184" y="158"/>
                      <a:pt x="171" y="159"/>
                      <a:pt x="149" y="162"/>
                    </a:cubicBezTo>
                    <a:lnTo>
                      <a:pt x="155" y="335"/>
                    </a:lnTo>
                    <a:lnTo>
                      <a:pt x="155" y="348"/>
                    </a:lnTo>
                    <a:lnTo>
                      <a:pt x="155" y="363"/>
                    </a:lnTo>
                    <a:cubicBezTo>
                      <a:pt x="156" y="406"/>
                      <a:pt x="146" y="427"/>
                      <a:pt x="125" y="427"/>
                    </a:cubicBezTo>
                    <a:cubicBezTo>
                      <a:pt x="117" y="427"/>
                      <a:pt x="110" y="425"/>
                      <a:pt x="105" y="420"/>
                    </a:cubicBezTo>
                    <a:cubicBezTo>
                      <a:pt x="99" y="415"/>
                      <a:pt x="96" y="408"/>
                      <a:pt x="96" y="401"/>
                    </a:cubicBezTo>
                    <a:cubicBezTo>
                      <a:pt x="96" y="393"/>
                      <a:pt x="96" y="382"/>
                      <a:pt x="97" y="367"/>
                    </a:cubicBezTo>
                    <a:cubicBezTo>
                      <a:pt x="97" y="352"/>
                      <a:pt x="97" y="341"/>
                      <a:pt x="97" y="334"/>
                    </a:cubicBezTo>
                    <a:lnTo>
                      <a:pt x="91" y="163"/>
                    </a:lnTo>
                    <a:cubicBezTo>
                      <a:pt x="77" y="162"/>
                      <a:pt x="55" y="161"/>
                      <a:pt x="26" y="158"/>
                    </a:cubicBezTo>
                    <a:cubicBezTo>
                      <a:pt x="9" y="156"/>
                      <a:pt x="0" y="146"/>
                      <a:pt x="0" y="129"/>
                    </a:cubicBezTo>
                    <a:cubicBezTo>
                      <a:pt x="0" y="121"/>
                      <a:pt x="3" y="113"/>
                      <a:pt x="8" y="108"/>
                    </a:cubicBezTo>
                    <a:cubicBezTo>
                      <a:pt x="13" y="102"/>
                      <a:pt x="20" y="99"/>
                      <a:pt x="28" y="99"/>
                    </a:cubicBezTo>
                    <a:lnTo>
                      <a:pt x="90" y="104"/>
                    </a:lnTo>
                    <a:cubicBezTo>
                      <a:pt x="90" y="94"/>
                      <a:pt x="89" y="81"/>
                      <a:pt x="88" y="64"/>
                    </a:cubicBezTo>
                    <a:cubicBezTo>
                      <a:pt x="87" y="47"/>
                      <a:pt x="87" y="35"/>
                      <a:pt x="87" y="28"/>
                    </a:cubicBezTo>
                    <a:cubicBezTo>
                      <a:pt x="87" y="20"/>
                      <a:pt x="90" y="13"/>
                      <a:pt x="95" y="8"/>
                    </a:cubicBezTo>
                    <a:cubicBezTo>
                      <a:pt x="101" y="2"/>
                      <a:pt x="108" y="0"/>
                      <a:pt x="116" y="0"/>
                    </a:cubicBezTo>
                    <a:cubicBezTo>
                      <a:pt x="134" y="0"/>
                      <a:pt x="144" y="14"/>
                      <a:pt x="147" y="43"/>
                    </a:cubicBezTo>
                    <a:cubicBezTo>
                      <a:pt x="147" y="50"/>
                      <a:pt x="148" y="58"/>
                      <a:pt x="148" y="69"/>
                    </a:cubicBezTo>
                    <a:lnTo>
                      <a:pt x="147" y="86"/>
                    </a:lnTo>
                    <a:lnTo>
                      <a:pt x="147" y="104"/>
                    </a:lnTo>
                    <a:cubicBezTo>
                      <a:pt x="171" y="100"/>
                      <a:pt x="185" y="99"/>
                      <a:pt x="189" y="99"/>
                    </a:cubicBezTo>
                    <a:cubicBezTo>
                      <a:pt x="209" y="99"/>
                      <a:pt x="222" y="100"/>
                      <a:pt x="228" y="102"/>
                    </a:cubicBezTo>
                    <a:cubicBezTo>
                      <a:pt x="240" y="106"/>
                      <a:pt x="246" y="115"/>
                      <a:pt x="246" y="129"/>
                    </a:cubicBezTo>
                    <a:cubicBezTo>
                      <a:pt x="246" y="138"/>
                      <a:pt x="244" y="145"/>
                      <a:pt x="238" y="150"/>
                    </a:cubicBezTo>
                    <a:cubicBezTo>
                      <a:pt x="233" y="156"/>
                      <a:pt x="226" y="159"/>
                      <a:pt x="218" y="159"/>
                    </a:cubicBezTo>
                    <a:close/>
                  </a:path>
                </a:pathLst>
              </a:custGeom>
              <a:noFill/>
              <a:ln w="6350" cap="rnd">
                <a:solidFill>
                  <a:srgbClr val="000000"/>
                </a:solidFill>
                <a:round/>
                <a:headEnd/>
                <a:tailEnd/>
              </a:ln>
            </p:spPr>
            <p:txBody>
              <a:bodyPr/>
              <a:lstStyle/>
              <a:p>
                <a:endParaRPr lang="en-AU"/>
              </a:p>
            </p:txBody>
          </p:sp>
          <p:sp>
            <p:nvSpPr>
              <p:cNvPr id="64578" name="Freeform 38"/>
              <p:cNvSpPr>
                <a:spLocks/>
              </p:cNvSpPr>
              <p:nvPr/>
            </p:nvSpPr>
            <p:spPr bwMode="auto">
              <a:xfrm>
                <a:off x="3006" y="517"/>
                <a:ext cx="83" cy="130"/>
              </a:xfrm>
              <a:custGeom>
                <a:avLst/>
                <a:gdLst>
                  <a:gd name="T0" fmla="*/ 0 w 301"/>
                  <a:gd name="T1" fmla="*/ 0 h 476"/>
                  <a:gd name="T2" fmla="*/ 0 w 301"/>
                  <a:gd name="T3" fmla="*/ 0 h 476"/>
                  <a:gd name="T4" fmla="*/ 0 w 301"/>
                  <a:gd name="T5" fmla="*/ 0 h 476"/>
                  <a:gd name="T6" fmla="*/ 0 w 301"/>
                  <a:gd name="T7" fmla="*/ 0 h 476"/>
                  <a:gd name="T8" fmla="*/ 0 w 301"/>
                  <a:gd name="T9" fmla="*/ 0 h 476"/>
                  <a:gd name="T10" fmla="*/ 0 w 301"/>
                  <a:gd name="T11" fmla="*/ 0 h 476"/>
                  <a:gd name="T12" fmla="*/ 0 w 301"/>
                  <a:gd name="T13" fmla="*/ 0 h 476"/>
                  <a:gd name="T14" fmla="*/ 0 w 301"/>
                  <a:gd name="T15" fmla="*/ 0 h 476"/>
                  <a:gd name="T16" fmla="*/ 0 w 301"/>
                  <a:gd name="T17" fmla="*/ 0 h 476"/>
                  <a:gd name="T18" fmla="*/ 0 w 301"/>
                  <a:gd name="T19" fmla="*/ 0 h 476"/>
                  <a:gd name="T20" fmla="*/ 0 w 301"/>
                  <a:gd name="T21" fmla="*/ 0 h 476"/>
                  <a:gd name="T22" fmla="*/ 0 w 301"/>
                  <a:gd name="T23" fmla="*/ 0 h 476"/>
                  <a:gd name="T24" fmla="*/ 0 w 301"/>
                  <a:gd name="T25" fmla="*/ 0 h 476"/>
                  <a:gd name="T26" fmla="*/ 0 w 301"/>
                  <a:gd name="T27" fmla="*/ 0 h 476"/>
                  <a:gd name="T28" fmla="*/ 0 w 301"/>
                  <a:gd name="T29" fmla="*/ 0 h 476"/>
                  <a:gd name="T30" fmla="*/ 0 w 301"/>
                  <a:gd name="T31" fmla="*/ 0 h 476"/>
                  <a:gd name="T32" fmla="*/ 0 w 301"/>
                  <a:gd name="T33" fmla="*/ 0 h 476"/>
                  <a:gd name="T34" fmla="*/ 0 w 301"/>
                  <a:gd name="T35" fmla="*/ 0 h 476"/>
                  <a:gd name="T36" fmla="*/ 0 w 301"/>
                  <a:gd name="T37" fmla="*/ 0 h 476"/>
                  <a:gd name="T38" fmla="*/ 0 w 301"/>
                  <a:gd name="T39" fmla="*/ 0 h 476"/>
                  <a:gd name="T40" fmla="*/ 0 w 301"/>
                  <a:gd name="T41" fmla="*/ 0 h 4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1"/>
                  <a:gd name="T64" fmla="*/ 0 h 476"/>
                  <a:gd name="T65" fmla="*/ 301 w 301"/>
                  <a:gd name="T66" fmla="*/ 476 h 4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1" h="476">
                    <a:moveTo>
                      <a:pt x="297" y="52"/>
                    </a:moveTo>
                    <a:lnTo>
                      <a:pt x="188" y="267"/>
                    </a:lnTo>
                    <a:cubicBezTo>
                      <a:pt x="161" y="320"/>
                      <a:pt x="140" y="364"/>
                      <a:pt x="126" y="399"/>
                    </a:cubicBezTo>
                    <a:lnTo>
                      <a:pt x="104" y="455"/>
                    </a:lnTo>
                    <a:cubicBezTo>
                      <a:pt x="99" y="469"/>
                      <a:pt x="90" y="476"/>
                      <a:pt x="77" y="475"/>
                    </a:cubicBezTo>
                    <a:cubicBezTo>
                      <a:pt x="69" y="475"/>
                      <a:pt x="62" y="472"/>
                      <a:pt x="57" y="467"/>
                    </a:cubicBezTo>
                    <a:cubicBezTo>
                      <a:pt x="51" y="461"/>
                      <a:pt x="48" y="454"/>
                      <a:pt x="48" y="446"/>
                    </a:cubicBezTo>
                    <a:cubicBezTo>
                      <a:pt x="49" y="427"/>
                      <a:pt x="72" y="371"/>
                      <a:pt x="117" y="279"/>
                    </a:cubicBezTo>
                    <a:lnTo>
                      <a:pt x="20" y="74"/>
                    </a:lnTo>
                    <a:lnTo>
                      <a:pt x="7" y="52"/>
                    </a:lnTo>
                    <a:cubicBezTo>
                      <a:pt x="2" y="43"/>
                      <a:pt x="0" y="35"/>
                      <a:pt x="0" y="29"/>
                    </a:cubicBezTo>
                    <a:cubicBezTo>
                      <a:pt x="0" y="21"/>
                      <a:pt x="4" y="14"/>
                      <a:pt x="10" y="9"/>
                    </a:cubicBezTo>
                    <a:cubicBezTo>
                      <a:pt x="16" y="3"/>
                      <a:pt x="23" y="0"/>
                      <a:pt x="31" y="0"/>
                    </a:cubicBezTo>
                    <a:cubicBezTo>
                      <a:pt x="40" y="0"/>
                      <a:pt x="47" y="4"/>
                      <a:pt x="51" y="11"/>
                    </a:cubicBezTo>
                    <a:cubicBezTo>
                      <a:pt x="83" y="58"/>
                      <a:pt x="116" y="125"/>
                      <a:pt x="151" y="211"/>
                    </a:cubicBezTo>
                    <a:lnTo>
                      <a:pt x="198" y="112"/>
                    </a:lnTo>
                    <a:cubicBezTo>
                      <a:pt x="215" y="78"/>
                      <a:pt x="231" y="48"/>
                      <a:pt x="246" y="23"/>
                    </a:cubicBezTo>
                    <a:cubicBezTo>
                      <a:pt x="253" y="13"/>
                      <a:pt x="261" y="8"/>
                      <a:pt x="271" y="8"/>
                    </a:cubicBezTo>
                    <a:cubicBezTo>
                      <a:pt x="279" y="8"/>
                      <a:pt x="287" y="11"/>
                      <a:pt x="292" y="17"/>
                    </a:cubicBezTo>
                    <a:cubicBezTo>
                      <a:pt x="298" y="23"/>
                      <a:pt x="301" y="30"/>
                      <a:pt x="301" y="38"/>
                    </a:cubicBezTo>
                    <a:cubicBezTo>
                      <a:pt x="301" y="42"/>
                      <a:pt x="299" y="47"/>
                      <a:pt x="297" y="52"/>
                    </a:cubicBezTo>
                    <a:close/>
                  </a:path>
                </a:pathLst>
              </a:custGeom>
              <a:noFill/>
              <a:ln w="6350" cap="rnd">
                <a:solidFill>
                  <a:srgbClr val="000000"/>
                </a:solidFill>
                <a:round/>
                <a:headEnd/>
                <a:tailEnd/>
              </a:ln>
            </p:spPr>
            <p:txBody>
              <a:bodyPr/>
              <a:lstStyle/>
              <a:p>
                <a:endParaRPr lang="en-AU"/>
              </a:p>
            </p:txBody>
          </p:sp>
          <p:sp>
            <p:nvSpPr>
              <p:cNvPr id="64579" name="Freeform 39"/>
              <p:cNvSpPr>
                <a:spLocks/>
              </p:cNvSpPr>
              <p:nvPr/>
            </p:nvSpPr>
            <p:spPr bwMode="auto">
              <a:xfrm>
                <a:off x="3148" y="495"/>
                <a:ext cx="99" cy="123"/>
              </a:xfrm>
              <a:custGeom>
                <a:avLst/>
                <a:gdLst>
                  <a:gd name="T0" fmla="*/ 1 w 99"/>
                  <a:gd name="T1" fmla="*/ 92 h 123"/>
                  <a:gd name="T2" fmla="*/ 4 w 99"/>
                  <a:gd name="T3" fmla="*/ 87 h 123"/>
                  <a:gd name="T4" fmla="*/ 10 w 99"/>
                  <a:gd name="T5" fmla="*/ 85 h 123"/>
                  <a:gd name="T6" fmla="*/ 16 w 99"/>
                  <a:gd name="T7" fmla="*/ 91 h 123"/>
                  <a:gd name="T8" fmla="*/ 22 w 99"/>
                  <a:gd name="T9" fmla="*/ 99 h 123"/>
                  <a:gd name="T10" fmla="*/ 42 w 99"/>
                  <a:gd name="T11" fmla="*/ 106 h 123"/>
                  <a:gd name="T12" fmla="*/ 65 w 99"/>
                  <a:gd name="T13" fmla="*/ 103 h 123"/>
                  <a:gd name="T14" fmla="*/ 81 w 99"/>
                  <a:gd name="T15" fmla="*/ 86 h 123"/>
                  <a:gd name="T16" fmla="*/ 71 w 99"/>
                  <a:gd name="T17" fmla="*/ 69 h 123"/>
                  <a:gd name="T18" fmla="*/ 48 w 99"/>
                  <a:gd name="T19" fmla="*/ 61 h 123"/>
                  <a:gd name="T20" fmla="*/ 27 w 99"/>
                  <a:gd name="T21" fmla="*/ 53 h 123"/>
                  <a:gd name="T22" fmla="*/ 18 w 99"/>
                  <a:gd name="T23" fmla="*/ 33 h 123"/>
                  <a:gd name="T24" fmla="*/ 37 w 99"/>
                  <a:gd name="T25" fmla="*/ 9 h 123"/>
                  <a:gd name="T26" fmla="*/ 70 w 99"/>
                  <a:gd name="T27" fmla="*/ 2 h 123"/>
                  <a:gd name="T28" fmla="*/ 87 w 99"/>
                  <a:gd name="T29" fmla="*/ 6 h 123"/>
                  <a:gd name="T30" fmla="*/ 99 w 99"/>
                  <a:gd name="T31" fmla="*/ 16 h 123"/>
                  <a:gd name="T32" fmla="*/ 91 w 99"/>
                  <a:gd name="T33" fmla="*/ 22 h 123"/>
                  <a:gd name="T34" fmla="*/ 80 w 99"/>
                  <a:gd name="T35" fmla="*/ 19 h 123"/>
                  <a:gd name="T36" fmla="*/ 68 w 99"/>
                  <a:gd name="T37" fmla="*/ 17 h 123"/>
                  <a:gd name="T38" fmla="*/ 46 w 99"/>
                  <a:gd name="T39" fmla="*/ 20 h 123"/>
                  <a:gd name="T40" fmla="*/ 36 w 99"/>
                  <a:gd name="T41" fmla="*/ 34 h 123"/>
                  <a:gd name="T42" fmla="*/ 46 w 99"/>
                  <a:gd name="T43" fmla="*/ 45 h 123"/>
                  <a:gd name="T44" fmla="*/ 63 w 99"/>
                  <a:gd name="T45" fmla="*/ 49 h 123"/>
                  <a:gd name="T46" fmla="*/ 90 w 99"/>
                  <a:gd name="T47" fmla="*/ 63 h 123"/>
                  <a:gd name="T48" fmla="*/ 97 w 99"/>
                  <a:gd name="T49" fmla="*/ 87 h 123"/>
                  <a:gd name="T50" fmla="*/ 76 w 99"/>
                  <a:gd name="T51" fmla="*/ 115 h 123"/>
                  <a:gd name="T52" fmla="*/ 40 w 99"/>
                  <a:gd name="T53" fmla="*/ 121 h 123"/>
                  <a:gd name="T54" fmla="*/ 14 w 99"/>
                  <a:gd name="T55" fmla="*/ 112 h 123"/>
                  <a:gd name="T56" fmla="*/ 1 w 99"/>
                  <a:gd name="T57" fmla="*/ 92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
                  <a:gd name="T88" fmla="*/ 0 h 123"/>
                  <a:gd name="T89" fmla="*/ 99 w 99"/>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 h="123">
                    <a:moveTo>
                      <a:pt x="1" y="92"/>
                    </a:moveTo>
                    <a:cubicBezTo>
                      <a:pt x="1" y="90"/>
                      <a:pt x="2" y="88"/>
                      <a:pt x="4" y="87"/>
                    </a:cubicBezTo>
                    <a:cubicBezTo>
                      <a:pt x="5" y="85"/>
                      <a:pt x="7" y="85"/>
                      <a:pt x="10" y="85"/>
                    </a:cubicBezTo>
                    <a:cubicBezTo>
                      <a:pt x="12" y="86"/>
                      <a:pt x="14" y="87"/>
                      <a:pt x="16" y="91"/>
                    </a:cubicBezTo>
                    <a:cubicBezTo>
                      <a:pt x="18" y="95"/>
                      <a:pt x="20" y="98"/>
                      <a:pt x="22" y="99"/>
                    </a:cubicBezTo>
                    <a:cubicBezTo>
                      <a:pt x="27" y="103"/>
                      <a:pt x="33" y="105"/>
                      <a:pt x="42" y="106"/>
                    </a:cubicBezTo>
                    <a:cubicBezTo>
                      <a:pt x="50" y="107"/>
                      <a:pt x="57" y="106"/>
                      <a:pt x="65" y="103"/>
                    </a:cubicBezTo>
                    <a:cubicBezTo>
                      <a:pt x="74" y="100"/>
                      <a:pt x="80" y="94"/>
                      <a:pt x="81" y="86"/>
                    </a:cubicBezTo>
                    <a:cubicBezTo>
                      <a:pt x="81" y="79"/>
                      <a:pt x="78" y="74"/>
                      <a:pt x="71" y="69"/>
                    </a:cubicBezTo>
                    <a:cubicBezTo>
                      <a:pt x="65" y="65"/>
                      <a:pt x="57" y="62"/>
                      <a:pt x="48" y="61"/>
                    </a:cubicBezTo>
                    <a:cubicBezTo>
                      <a:pt x="40" y="59"/>
                      <a:pt x="33" y="57"/>
                      <a:pt x="27" y="53"/>
                    </a:cubicBezTo>
                    <a:cubicBezTo>
                      <a:pt x="20" y="48"/>
                      <a:pt x="17" y="41"/>
                      <a:pt x="18" y="33"/>
                    </a:cubicBezTo>
                    <a:cubicBezTo>
                      <a:pt x="19" y="24"/>
                      <a:pt x="25" y="16"/>
                      <a:pt x="37" y="9"/>
                    </a:cubicBezTo>
                    <a:cubicBezTo>
                      <a:pt x="48" y="3"/>
                      <a:pt x="59" y="0"/>
                      <a:pt x="70" y="2"/>
                    </a:cubicBezTo>
                    <a:cubicBezTo>
                      <a:pt x="75" y="2"/>
                      <a:pt x="81" y="4"/>
                      <a:pt x="87" y="6"/>
                    </a:cubicBezTo>
                    <a:cubicBezTo>
                      <a:pt x="95" y="10"/>
                      <a:pt x="99" y="13"/>
                      <a:pt x="99" y="16"/>
                    </a:cubicBezTo>
                    <a:cubicBezTo>
                      <a:pt x="98" y="21"/>
                      <a:pt x="96" y="23"/>
                      <a:pt x="91" y="22"/>
                    </a:cubicBezTo>
                    <a:cubicBezTo>
                      <a:pt x="89" y="22"/>
                      <a:pt x="85" y="21"/>
                      <a:pt x="80" y="19"/>
                    </a:cubicBezTo>
                    <a:cubicBezTo>
                      <a:pt x="75" y="18"/>
                      <a:pt x="71" y="17"/>
                      <a:pt x="68" y="17"/>
                    </a:cubicBezTo>
                    <a:cubicBezTo>
                      <a:pt x="60" y="16"/>
                      <a:pt x="52" y="17"/>
                      <a:pt x="46" y="20"/>
                    </a:cubicBezTo>
                    <a:cubicBezTo>
                      <a:pt x="40" y="24"/>
                      <a:pt x="36" y="29"/>
                      <a:pt x="36" y="34"/>
                    </a:cubicBezTo>
                    <a:cubicBezTo>
                      <a:pt x="35" y="39"/>
                      <a:pt x="39" y="42"/>
                      <a:pt x="46" y="45"/>
                    </a:cubicBezTo>
                    <a:cubicBezTo>
                      <a:pt x="49" y="46"/>
                      <a:pt x="55" y="47"/>
                      <a:pt x="63" y="49"/>
                    </a:cubicBezTo>
                    <a:cubicBezTo>
                      <a:pt x="75" y="51"/>
                      <a:pt x="84" y="56"/>
                      <a:pt x="90" y="63"/>
                    </a:cubicBezTo>
                    <a:cubicBezTo>
                      <a:pt x="96" y="70"/>
                      <a:pt x="98" y="78"/>
                      <a:pt x="97" y="87"/>
                    </a:cubicBezTo>
                    <a:cubicBezTo>
                      <a:pt x="95" y="100"/>
                      <a:pt x="89" y="109"/>
                      <a:pt x="76" y="115"/>
                    </a:cubicBezTo>
                    <a:cubicBezTo>
                      <a:pt x="65" y="121"/>
                      <a:pt x="53" y="123"/>
                      <a:pt x="40" y="121"/>
                    </a:cubicBezTo>
                    <a:cubicBezTo>
                      <a:pt x="30" y="120"/>
                      <a:pt x="21" y="117"/>
                      <a:pt x="14" y="112"/>
                    </a:cubicBezTo>
                    <a:cubicBezTo>
                      <a:pt x="4" y="107"/>
                      <a:pt x="0" y="100"/>
                      <a:pt x="1" y="92"/>
                    </a:cubicBezTo>
                  </a:path>
                </a:pathLst>
              </a:custGeom>
              <a:noFill/>
              <a:ln w="6350" cap="rnd">
                <a:solidFill>
                  <a:srgbClr val="000000"/>
                </a:solidFill>
                <a:round/>
                <a:headEnd/>
                <a:tailEnd/>
              </a:ln>
            </p:spPr>
            <p:txBody>
              <a:bodyPr/>
              <a:lstStyle/>
              <a:p>
                <a:endParaRPr lang="en-AU"/>
              </a:p>
            </p:txBody>
          </p:sp>
          <p:sp>
            <p:nvSpPr>
              <p:cNvPr id="64580" name="Freeform 40"/>
              <p:cNvSpPr>
                <a:spLocks noEditPoints="1"/>
              </p:cNvSpPr>
              <p:nvPr/>
            </p:nvSpPr>
            <p:spPr bwMode="auto">
              <a:xfrm>
                <a:off x="3255" y="542"/>
                <a:ext cx="79" cy="95"/>
              </a:xfrm>
              <a:custGeom>
                <a:avLst/>
                <a:gdLst>
                  <a:gd name="T0" fmla="*/ 0 w 290"/>
                  <a:gd name="T1" fmla="*/ 0 h 345"/>
                  <a:gd name="T2" fmla="*/ 0 w 290"/>
                  <a:gd name="T3" fmla="*/ 0 h 345"/>
                  <a:gd name="T4" fmla="*/ 0 w 290"/>
                  <a:gd name="T5" fmla="*/ 0 h 345"/>
                  <a:gd name="T6" fmla="*/ 0 w 290"/>
                  <a:gd name="T7" fmla="*/ 0 h 345"/>
                  <a:gd name="T8" fmla="*/ 0 w 290"/>
                  <a:gd name="T9" fmla="*/ 0 h 345"/>
                  <a:gd name="T10" fmla="*/ 0 w 290"/>
                  <a:gd name="T11" fmla="*/ 0 h 345"/>
                  <a:gd name="T12" fmla="*/ 0 w 290"/>
                  <a:gd name="T13" fmla="*/ 0 h 345"/>
                  <a:gd name="T14" fmla="*/ 0 w 290"/>
                  <a:gd name="T15" fmla="*/ 0 h 345"/>
                  <a:gd name="T16" fmla="*/ 0 w 290"/>
                  <a:gd name="T17" fmla="*/ 0 h 345"/>
                  <a:gd name="T18" fmla="*/ 0 w 290"/>
                  <a:gd name="T19" fmla="*/ 0 h 345"/>
                  <a:gd name="T20" fmla="*/ 0 w 290"/>
                  <a:gd name="T21" fmla="*/ 0 h 345"/>
                  <a:gd name="T22" fmla="*/ 0 w 290"/>
                  <a:gd name="T23" fmla="*/ 0 h 345"/>
                  <a:gd name="T24" fmla="*/ 0 w 290"/>
                  <a:gd name="T25" fmla="*/ 0 h 345"/>
                  <a:gd name="T26" fmla="*/ 0 w 290"/>
                  <a:gd name="T27" fmla="*/ 0 h 345"/>
                  <a:gd name="T28" fmla="*/ 0 w 290"/>
                  <a:gd name="T29" fmla="*/ 0 h 345"/>
                  <a:gd name="T30" fmla="*/ 0 w 290"/>
                  <a:gd name="T31" fmla="*/ 0 h 345"/>
                  <a:gd name="T32" fmla="*/ 0 w 290"/>
                  <a:gd name="T33" fmla="*/ 0 h 345"/>
                  <a:gd name="T34" fmla="*/ 0 w 290"/>
                  <a:gd name="T35" fmla="*/ 0 h 345"/>
                  <a:gd name="T36" fmla="*/ 0 w 290"/>
                  <a:gd name="T37" fmla="*/ 0 h 345"/>
                  <a:gd name="T38" fmla="*/ 0 w 290"/>
                  <a:gd name="T39" fmla="*/ 0 h 345"/>
                  <a:gd name="T40" fmla="*/ 0 w 290"/>
                  <a:gd name="T41" fmla="*/ 0 h 345"/>
                  <a:gd name="T42" fmla="*/ 0 w 290"/>
                  <a:gd name="T43" fmla="*/ 0 h 345"/>
                  <a:gd name="T44" fmla="*/ 0 w 290"/>
                  <a:gd name="T45" fmla="*/ 0 h 345"/>
                  <a:gd name="T46" fmla="*/ 0 w 290"/>
                  <a:gd name="T47" fmla="*/ 0 h 345"/>
                  <a:gd name="T48" fmla="*/ 0 w 290"/>
                  <a:gd name="T49" fmla="*/ 0 h 345"/>
                  <a:gd name="T50" fmla="*/ 0 w 290"/>
                  <a:gd name="T51" fmla="*/ 0 h 345"/>
                  <a:gd name="T52" fmla="*/ 0 w 290"/>
                  <a:gd name="T53" fmla="*/ 0 h 345"/>
                  <a:gd name="T54" fmla="*/ 0 w 290"/>
                  <a:gd name="T55" fmla="*/ 0 h 345"/>
                  <a:gd name="T56" fmla="*/ 0 w 290"/>
                  <a:gd name="T57" fmla="*/ 0 h 345"/>
                  <a:gd name="T58" fmla="*/ 0 w 290"/>
                  <a:gd name="T59" fmla="*/ 0 h 345"/>
                  <a:gd name="T60" fmla="*/ 0 w 290"/>
                  <a:gd name="T61" fmla="*/ 0 h 345"/>
                  <a:gd name="T62" fmla="*/ 0 w 290"/>
                  <a:gd name="T63" fmla="*/ 0 h 3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0"/>
                  <a:gd name="T97" fmla="*/ 0 h 345"/>
                  <a:gd name="T98" fmla="*/ 290 w 290"/>
                  <a:gd name="T99" fmla="*/ 345 h 3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0" h="345">
                    <a:moveTo>
                      <a:pt x="232" y="344"/>
                    </a:moveTo>
                    <a:cubicBezTo>
                      <a:pt x="228" y="343"/>
                      <a:pt x="223" y="337"/>
                      <a:pt x="215" y="327"/>
                    </a:cubicBezTo>
                    <a:cubicBezTo>
                      <a:pt x="207" y="318"/>
                      <a:pt x="202" y="310"/>
                      <a:pt x="199" y="303"/>
                    </a:cubicBezTo>
                    <a:cubicBezTo>
                      <a:pt x="179" y="310"/>
                      <a:pt x="161" y="314"/>
                      <a:pt x="146" y="317"/>
                    </a:cubicBezTo>
                    <a:cubicBezTo>
                      <a:pt x="131" y="320"/>
                      <a:pt x="119" y="320"/>
                      <a:pt x="110" y="318"/>
                    </a:cubicBezTo>
                    <a:cubicBezTo>
                      <a:pt x="65" y="310"/>
                      <a:pt x="34" y="292"/>
                      <a:pt x="18" y="263"/>
                    </a:cubicBezTo>
                    <a:cubicBezTo>
                      <a:pt x="3" y="236"/>
                      <a:pt x="0" y="198"/>
                      <a:pt x="8" y="148"/>
                    </a:cubicBezTo>
                    <a:cubicBezTo>
                      <a:pt x="17" y="102"/>
                      <a:pt x="40" y="65"/>
                      <a:pt x="78" y="37"/>
                    </a:cubicBezTo>
                    <a:cubicBezTo>
                      <a:pt x="116" y="10"/>
                      <a:pt x="157" y="0"/>
                      <a:pt x="201" y="8"/>
                    </a:cubicBezTo>
                    <a:cubicBezTo>
                      <a:pt x="218" y="11"/>
                      <a:pt x="236" y="19"/>
                      <a:pt x="255" y="31"/>
                    </a:cubicBezTo>
                    <a:cubicBezTo>
                      <a:pt x="279" y="46"/>
                      <a:pt x="290" y="62"/>
                      <a:pt x="287" y="77"/>
                    </a:cubicBezTo>
                    <a:cubicBezTo>
                      <a:pt x="286" y="82"/>
                      <a:pt x="283" y="86"/>
                      <a:pt x="279" y="90"/>
                    </a:cubicBezTo>
                    <a:cubicBezTo>
                      <a:pt x="276" y="97"/>
                      <a:pt x="272" y="108"/>
                      <a:pt x="268" y="125"/>
                    </a:cubicBezTo>
                    <a:cubicBezTo>
                      <a:pt x="264" y="142"/>
                      <a:pt x="260" y="163"/>
                      <a:pt x="255" y="189"/>
                    </a:cubicBezTo>
                    <a:cubicBezTo>
                      <a:pt x="250" y="213"/>
                      <a:pt x="249" y="232"/>
                      <a:pt x="250" y="246"/>
                    </a:cubicBezTo>
                    <a:cubicBezTo>
                      <a:pt x="250" y="255"/>
                      <a:pt x="253" y="273"/>
                      <a:pt x="259" y="300"/>
                    </a:cubicBezTo>
                    <a:cubicBezTo>
                      <a:pt x="260" y="304"/>
                      <a:pt x="261" y="309"/>
                      <a:pt x="263" y="317"/>
                    </a:cubicBezTo>
                    <a:lnTo>
                      <a:pt x="264" y="322"/>
                    </a:lnTo>
                    <a:cubicBezTo>
                      <a:pt x="262" y="330"/>
                      <a:pt x="259" y="335"/>
                      <a:pt x="252" y="339"/>
                    </a:cubicBezTo>
                    <a:cubicBezTo>
                      <a:pt x="246" y="343"/>
                      <a:pt x="239" y="345"/>
                      <a:pt x="232" y="344"/>
                    </a:cubicBezTo>
                    <a:close/>
                    <a:moveTo>
                      <a:pt x="208" y="133"/>
                    </a:moveTo>
                    <a:cubicBezTo>
                      <a:pt x="209" y="124"/>
                      <a:pt x="211" y="115"/>
                      <a:pt x="214" y="106"/>
                    </a:cubicBezTo>
                    <a:cubicBezTo>
                      <a:pt x="217" y="97"/>
                      <a:pt x="220" y="86"/>
                      <a:pt x="224" y="76"/>
                    </a:cubicBezTo>
                    <a:cubicBezTo>
                      <a:pt x="218" y="71"/>
                      <a:pt x="212" y="67"/>
                      <a:pt x="208" y="65"/>
                    </a:cubicBezTo>
                    <a:cubicBezTo>
                      <a:pt x="203" y="62"/>
                      <a:pt x="199" y="60"/>
                      <a:pt x="196" y="60"/>
                    </a:cubicBezTo>
                    <a:cubicBezTo>
                      <a:pt x="166" y="55"/>
                      <a:pt x="138" y="62"/>
                      <a:pt x="112" y="83"/>
                    </a:cubicBezTo>
                    <a:cubicBezTo>
                      <a:pt x="86" y="103"/>
                      <a:pt x="70" y="129"/>
                      <a:pt x="65" y="161"/>
                    </a:cubicBezTo>
                    <a:cubicBezTo>
                      <a:pt x="59" y="192"/>
                      <a:pt x="61" y="217"/>
                      <a:pt x="69" y="235"/>
                    </a:cubicBezTo>
                    <a:cubicBezTo>
                      <a:pt x="77" y="253"/>
                      <a:pt x="93" y="263"/>
                      <a:pt x="115" y="267"/>
                    </a:cubicBezTo>
                    <a:cubicBezTo>
                      <a:pt x="133" y="271"/>
                      <a:pt x="150" y="270"/>
                      <a:pt x="164" y="265"/>
                    </a:cubicBezTo>
                    <a:cubicBezTo>
                      <a:pt x="171" y="263"/>
                      <a:pt x="182" y="257"/>
                      <a:pt x="197" y="249"/>
                    </a:cubicBezTo>
                    <a:cubicBezTo>
                      <a:pt x="200" y="197"/>
                      <a:pt x="203" y="158"/>
                      <a:pt x="208" y="133"/>
                    </a:cubicBezTo>
                    <a:close/>
                  </a:path>
                </a:pathLst>
              </a:custGeom>
              <a:noFill/>
              <a:ln w="6350" cap="rnd">
                <a:solidFill>
                  <a:srgbClr val="000000"/>
                </a:solidFill>
                <a:round/>
                <a:headEnd/>
                <a:tailEnd/>
              </a:ln>
            </p:spPr>
            <p:txBody>
              <a:bodyPr/>
              <a:lstStyle/>
              <a:p>
                <a:endParaRPr lang="en-AU"/>
              </a:p>
            </p:txBody>
          </p:sp>
          <p:sp>
            <p:nvSpPr>
              <p:cNvPr id="64581" name="Freeform 41"/>
              <p:cNvSpPr>
                <a:spLocks/>
              </p:cNvSpPr>
              <p:nvPr/>
            </p:nvSpPr>
            <p:spPr bwMode="auto">
              <a:xfrm>
                <a:off x="3349" y="521"/>
                <a:ext cx="81" cy="133"/>
              </a:xfrm>
              <a:custGeom>
                <a:avLst/>
                <a:gdLst>
                  <a:gd name="T0" fmla="*/ 0 w 298"/>
                  <a:gd name="T1" fmla="*/ 0 h 487"/>
                  <a:gd name="T2" fmla="*/ 0 w 298"/>
                  <a:gd name="T3" fmla="*/ 0 h 487"/>
                  <a:gd name="T4" fmla="*/ 0 w 298"/>
                  <a:gd name="T5" fmla="*/ 0 h 487"/>
                  <a:gd name="T6" fmla="*/ 0 w 298"/>
                  <a:gd name="T7" fmla="*/ 0 h 487"/>
                  <a:gd name="T8" fmla="*/ 0 w 298"/>
                  <a:gd name="T9" fmla="*/ 0 h 487"/>
                  <a:gd name="T10" fmla="*/ 0 w 298"/>
                  <a:gd name="T11" fmla="*/ 0 h 487"/>
                  <a:gd name="T12" fmla="*/ 0 w 298"/>
                  <a:gd name="T13" fmla="*/ 0 h 487"/>
                  <a:gd name="T14" fmla="*/ 0 w 298"/>
                  <a:gd name="T15" fmla="*/ 0 h 487"/>
                  <a:gd name="T16" fmla="*/ 0 w 298"/>
                  <a:gd name="T17" fmla="*/ 0 h 487"/>
                  <a:gd name="T18" fmla="*/ 0 w 298"/>
                  <a:gd name="T19" fmla="*/ 0 h 487"/>
                  <a:gd name="T20" fmla="*/ 0 w 298"/>
                  <a:gd name="T21" fmla="*/ 0 h 487"/>
                  <a:gd name="T22" fmla="*/ 0 w 298"/>
                  <a:gd name="T23" fmla="*/ 0 h 487"/>
                  <a:gd name="T24" fmla="*/ 0 w 298"/>
                  <a:gd name="T25" fmla="*/ 0 h 487"/>
                  <a:gd name="T26" fmla="*/ 0 w 298"/>
                  <a:gd name="T27" fmla="*/ 0 h 487"/>
                  <a:gd name="T28" fmla="*/ 0 w 298"/>
                  <a:gd name="T29" fmla="*/ 0 h 487"/>
                  <a:gd name="T30" fmla="*/ 0 w 298"/>
                  <a:gd name="T31" fmla="*/ 0 h 487"/>
                  <a:gd name="T32" fmla="*/ 0 w 298"/>
                  <a:gd name="T33" fmla="*/ 0 h 487"/>
                  <a:gd name="T34" fmla="*/ 0 w 298"/>
                  <a:gd name="T35" fmla="*/ 0 h 487"/>
                  <a:gd name="T36" fmla="*/ 0 w 298"/>
                  <a:gd name="T37" fmla="*/ 0 h 487"/>
                  <a:gd name="T38" fmla="*/ 0 w 298"/>
                  <a:gd name="T39" fmla="*/ 0 h 487"/>
                  <a:gd name="T40" fmla="*/ 0 w 298"/>
                  <a:gd name="T41" fmla="*/ 0 h 487"/>
                  <a:gd name="T42" fmla="*/ 0 w 298"/>
                  <a:gd name="T43" fmla="*/ 0 h 487"/>
                  <a:gd name="T44" fmla="*/ 0 w 298"/>
                  <a:gd name="T45" fmla="*/ 0 h 487"/>
                  <a:gd name="T46" fmla="*/ 0 w 298"/>
                  <a:gd name="T47" fmla="*/ 0 h 487"/>
                  <a:gd name="T48" fmla="*/ 0 w 298"/>
                  <a:gd name="T49" fmla="*/ 0 h 487"/>
                  <a:gd name="T50" fmla="*/ 0 w 298"/>
                  <a:gd name="T51" fmla="*/ 0 h 487"/>
                  <a:gd name="T52" fmla="*/ 0 w 298"/>
                  <a:gd name="T53" fmla="*/ 0 h 487"/>
                  <a:gd name="T54" fmla="*/ 0 w 298"/>
                  <a:gd name="T55" fmla="*/ 0 h 4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8"/>
                  <a:gd name="T85" fmla="*/ 0 h 487"/>
                  <a:gd name="T86" fmla="*/ 298 w 298"/>
                  <a:gd name="T87" fmla="*/ 487 h 4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8" h="487">
                    <a:moveTo>
                      <a:pt x="250" y="66"/>
                    </a:moveTo>
                    <a:cubicBezTo>
                      <a:pt x="204" y="55"/>
                      <a:pt x="171" y="80"/>
                      <a:pt x="149" y="143"/>
                    </a:cubicBezTo>
                    <a:lnTo>
                      <a:pt x="144" y="160"/>
                    </a:lnTo>
                    <a:cubicBezTo>
                      <a:pt x="177" y="166"/>
                      <a:pt x="198" y="170"/>
                      <a:pt x="208" y="172"/>
                    </a:cubicBezTo>
                    <a:cubicBezTo>
                      <a:pt x="238" y="179"/>
                      <a:pt x="251" y="193"/>
                      <a:pt x="246" y="212"/>
                    </a:cubicBezTo>
                    <a:cubicBezTo>
                      <a:pt x="242" y="225"/>
                      <a:pt x="233" y="232"/>
                      <a:pt x="218" y="231"/>
                    </a:cubicBezTo>
                    <a:cubicBezTo>
                      <a:pt x="211" y="230"/>
                      <a:pt x="203" y="229"/>
                      <a:pt x="195" y="226"/>
                    </a:cubicBezTo>
                    <a:cubicBezTo>
                      <a:pt x="186" y="224"/>
                      <a:pt x="164" y="220"/>
                      <a:pt x="128" y="214"/>
                    </a:cubicBezTo>
                    <a:lnTo>
                      <a:pt x="110" y="279"/>
                    </a:lnTo>
                    <a:cubicBezTo>
                      <a:pt x="107" y="290"/>
                      <a:pt x="103" y="308"/>
                      <a:pt x="98" y="332"/>
                    </a:cubicBezTo>
                    <a:cubicBezTo>
                      <a:pt x="93" y="356"/>
                      <a:pt x="89" y="373"/>
                      <a:pt x="86" y="385"/>
                    </a:cubicBezTo>
                    <a:cubicBezTo>
                      <a:pt x="78" y="421"/>
                      <a:pt x="69" y="448"/>
                      <a:pt x="60" y="467"/>
                    </a:cubicBezTo>
                    <a:cubicBezTo>
                      <a:pt x="53" y="482"/>
                      <a:pt x="42" y="487"/>
                      <a:pt x="28" y="483"/>
                    </a:cubicBezTo>
                    <a:cubicBezTo>
                      <a:pt x="20" y="482"/>
                      <a:pt x="14" y="477"/>
                      <a:pt x="9" y="471"/>
                    </a:cubicBezTo>
                    <a:cubicBezTo>
                      <a:pt x="5" y="465"/>
                      <a:pt x="4" y="458"/>
                      <a:pt x="6" y="450"/>
                    </a:cubicBezTo>
                    <a:cubicBezTo>
                      <a:pt x="6" y="449"/>
                      <a:pt x="7" y="447"/>
                      <a:pt x="8" y="445"/>
                    </a:cubicBezTo>
                    <a:cubicBezTo>
                      <a:pt x="18" y="421"/>
                      <a:pt x="26" y="395"/>
                      <a:pt x="34" y="366"/>
                    </a:cubicBezTo>
                    <a:lnTo>
                      <a:pt x="52" y="288"/>
                    </a:lnTo>
                    <a:lnTo>
                      <a:pt x="72" y="205"/>
                    </a:lnTo>
                    <a:cubicBezTo>
                      <a:pt x="48" y="202"/>
                      <a:pt x="33" y="199"/>
                      <a:pt x="26" y="197"/>
                    </a:cubicBezTo>
                    <a:cubicBezTo>
                      <a:pt x="7" y="192"/>
                      <a:pt x="0" y="181"/>
                      <a:pt x="4" y="163"/>
                    </a:cubicBezTo>
                    <a:cubicBezTo>
                      <a:pt x="9" y="144"/>
                      <a:pt x="28" y="138"/>
                      <a:pt x="61" y="145"/>
                    </a:cubicBezTo>
                    <a:lnTo>
                      <a:pt x="89" y="151"/>
                    </a:lnTo>
                    <a:cubicBezTo>
                      <a:pt x="92" y="141"/>
                      <a:pt x="97" y="127"/>
                      <a:pt x="104" y="109"/>
                    </a:cubicBezTo>
                    <a:cubicBezTo>
                      <a:pt x="119" y="68"/>
                      <a:pt x="137" y="40"/>
                      <a:pt x="158" y="24"/>
                    </a:cubicBezTo>
                    <a:cubicBezTo>
                      <a:pt x="184" y="4"/>
                      <a:pt x="218" y="0"/>
                      <a:pt x="260" y="10"/>
                    </a:cubicBezTo>
                    <a:cubicBezTo>
                      <a:pt x="287" y="17"/>
                      <a:pt x="298" y="29"/>
                      <a:pt x="294" y="48"/>
                    </a:cubicBezTo>
                    <a:cubicBezTo>
                      <a:pt x="289" y="66"/>
                      <a:pt x="275" y="72"/>
                      <a:pt x="250" y="66"/>
                    </a:cubicBezTo>
                    <a:close/>
                  </a:path>
                </a:pathLst>
              </a:custGeom>
              <a:noFill/>
              <a:ln w="6350" cap="rnd">
                <a:solidFill>
                  <a:srgbClr val="000000"/>
                </a:solidFill>
                <a:round/>
                <a:headEnd/>
                <a:tailEnd/>
              </a:ln>
            </p:spPr>
            <p:txBody>
              <a:bodyPr/>
              <a:lstStyle/>
              <a:p>
                <a:endParaRPr lang="en-AU"/>
              </a:p>
            </p:txBody>
          </p:sp>
          <p:sp>
            <p:nvSpPr>
              <p:cNvPr id="64582" name="Freeform 42"/>
              <p:cNvSpPr>
                <a:spLocks noEditPoints="1"/>
              </p:cNvSpPr>
              <p:nvPr/>
            </p:nvSpPr>
            <p:spPr bwMode="auto">
              <a:xfrm>
                <a:off x="3419" y="583"/>
                <a:ext cx="84" cy="91"/>
              </a:xfrm>
              <a:custGeom>
                <a:avLst/>
                <a:gdLst>
                  <a:gd name="T0" fmla="*/ 0 w 306"/>
                  <a:gd name="T1" fmla="*/ 0 h 332"/>
                  <a:gd name="T2" fmla="*/ 0 w 306"/>
                  <a:gd name="T3" fmla="*/ 0 h 332"/>
                  <a:gd name="T4" fmla="*/ 0 w 306"/>
                  <a:gd name="T5" fmla="*/ 0 h 332"/>
                  <a:gd name="T6" fmla="*/ 0 w 306"/>
                  <a:gd name="T7" fmla="*/ 0 h 332"/>
                  <a:gd name="T8" fmla="*/ 0 w 306"/>
                  <a:gd name="T9" fmla="*/ 0 h 332"/>
                  <a:gd name="T10" fmla="*/ 0 w 306"/>
                  <a:gd name="T11" fmla="*/ 0 h 332"/>
                  <a:gd name="T12" fmla="*/ 0 w 306"/>
                  <a:gd name="T13" fmla="*/ 0 h 332"/>
                  <a:gd name="T14" fmla="*/ 0 w 306"/>
                  <a:gd name="T15" fmla="*/ 0 h 332"/>
                  <a:gd name="T16" fmla="*/ 0 w 306"/>
                  <a:gd name="T17" fmla="*/ 0 h 332"/>
                  <a:gd name="T18" fmla="*/ 0 w 306"/>
                  <a:gd name="T19" fmla="*/ 0 h 332"/>
                  <a:gd name="T20" fmla="*/ 0 w 306"/>
                  <a:gd name="T21" fmla="*/ 0 h 332"/>
                  <a:gd name="T22" fmla="*/ 0 w 306"/>
                  <a:gd name="T23" fmla="*/ 0 h 332"/>
                  <a:gd name="T24" fmla="*/ 0 w 306"/>
                  <a:gd name="T25" fmla="*/ 0 h 332"/>
                  <a:gd name="T26" fmla="*/ 0 w 306"/>
                  <a:gd name="T27" fmla="*/ 0 h 332"/>
                  <a:gd name="T28" fmla="*/ 0 w 306"/>
                  <a:gd name="T29" fmla="*/ 0 h 332"/>
                  <a:gd name="T30" fmla="*/ 0 w 306"/>
                  <a:gd name="T31" fmla="*/ 0 h 332"/>
                  <a:gd name="T32" fmla="*/ 0 w 306"/>
                  <a:gd name="T33" fmla="*/ 0 h 332"/>
                  <a:gd name="T34" fmla="*/ 0 w 306"/>
                  <a:gd name="T35" fmla="*/ 0 h 332"/>
                  <a:gd name="T36" fmla="*/ 0 w 306"/>
                  <a:gd name="T37" fmla="*/ 0 h 332"/>
                  <a:gd name="T38" fmla="*/ 0 w 306"/>
                  <a:gd name="T39" fmla="*/ 0 h 332"/>
                  <a:gd name="T40" fmla="*/ 0 w 306"/>
                  <a:gd name="T41" fmla="*/ 0 h 332"/>
                  <a:gd name="T42" fmla="*/ 0 w 306"/>
                  <a:gd name="T43" fmla="*/ 0 h 332"/>
                  <a:gd name="T44" fmla="*/ 0 w 306"/>
                  <a:gd name="T45" fmla="*/ 0 h 332"/>
                  <a:gd name="T46" fmla="*/ 0 w 306"/>
                  <a:gd name="T47" fmla="*/ 0 h 332"/>
                  <a:gd name="T48" fmla="*/ 0 w 306"/>
                  <a:gd name="T49" fmla="*/ 0 h 3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6"/>
                  <a:gd name="T76" fmla="*/ 0 h 332"/>
                  <a:gd name="T77" fmla="*/ 306 w 306"/>
                  <a:gd name="T78" fmla="*/ 332 h 3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6" h="332">
                    <a:moveTo>
                      <a:pt x="112" y="319"/>
                    </a:moveTo>
                    <a:cubicBezTo>
                      <a:pt x="71" y="304"/>
                      <a:pt x="41" y="281"/>
                      <a:pt x="23" y="251"/>
                    </a:cubicBezTo>
                    <a:cubicBezTo>
                      <a:pt x="3" y="218"/>
                      <a:pt x="0" y="181"/>
                      <a:pt x="15" y="140"/>
                    </a:cubicBezTo>
                    <a:cubicBezTo>
                      <a:pt x="32" y="92"/>
                      <a:pt x="58" y="56"/>
                      <a:pt x="93" y="32"/>
                    </a:cubicBezTo>
                    <a:cubicBezTo>
                      <a:pt x="130" y="6"/>
                      <a:pt x="170" y="0"/>
                      <a:pt x="213" y="15"/>
                    </a:cubicBezTo>
                    <a:cubicBezTo>
                      <a:pt x="243" y="26"/>
                      <a:pt x="266" y="40"/>
                      <a:pt x="282" y="58"/>
                    </a:cubicBezTo>
                    <a:cubicBezTo>
                      <a:pt x="301" y="79"/>
                      <a:pt x="306" y="103"/>
                      <a:pt x="296" y="129"/>
                    </a:cubicBezTo>
                    <a:cubicBezTo>
                      <a:pt x="290" y="147"/>
                      <a:pt x="273" y="160"/>
                      <a:pt x="247" y="168"/>
                    </a:cubicBezTo>
                    <a:cubicBezTo>
                      <a:pt x="236" y="171"/>
                      <a:pt x="213" y="174"/>
                      <a:pt x="178" y="178"/>
                    </a:cubicBezTo>
                    <a:lnTo>
                      <a:pt x="55" y="190"/>
                    </a:lnTo>
                    <a:cubicBezTo>
                      <a:pt x="59" y="209"/>
                      <a:pt x="68" y="225"/>
                      <a:pt x="81" y="238"/>
                    </a:cubicBezTo>
                    <a:cubicBezTo>
                      <a:pt x="93" y="251"/>
                      <a:pt x="110" y="262"/>
                      <a:pt x="130" y="269"/>
                    </a:cubicBezTo>
                    <a:cubicBezTo>
                      <a:pt x="143" y="273"/>
                      <a:pt x="159" y="276"/>
                      <a:pt x="177" y="278"/>
                    </a:cubicBezTo>
                    <a:cubicBezTo>
                      <a:pt x="201" y="279"/>
                      <a:pt x="218" y="276"/>
                      <a:pt x="228" y="269"/>
                    </a:cubicBezTo>
                    <a:cubicBezTo>
                      <a:pt x="238" y="261"/>
                      <a:pt x="246" y="259"/>
                      <a:pt x="253" y="261"/>
                    </a:cubicBezTo>
                    <a:cubicBezTo>
                      <a:pt x="260" y="264"/>
                      <a:pt x="264" y="268"/>
                      <a:pt x="268" y="275"/>
                    </a:cubicBezTo>
                    <a:cubicBezTo>
                      <a:pt x="271" y="281"/>
                      <a:pt x="272" y="288"/>
                      <a:pt x="269" y="294"/>
                    </a:cubicBezTo>
                    <a:cubicBezTo>
                      <a:pt x="262" y="315"/>
                      <a:pt x="239" y="326"/>
                      <a:pt x="201" y="329"/>
                    </a:cubicBezTo>
                    <a:cubicBezTo>
                      <a:pt x="169" y="332"/>
                      <a:pt x="139" y="328"/>
                      <a:pt x="112" y="319"/>
                    </a:cubicBezTo>
                    <a:close/>
                    <a:moveTo>
                      <a:pt x="195" y="65"/>
                    </a:moveTo>
                    <a:cubicBezTo>
                      <a:pt x="172" y="57"/>
                      <a:pt x="151" y="59"/>
                      <a:pt x="130" y="71"/>
                    </a:cubicBezTo>
                    <a:cubicBezTo>
                      <a:pt x="108" y="83"/>
                      <a:pt x="88" y="105"/>
                      <a:pt x="68" y="137"/>
                    </a:cubicBezTo>
                    <a:lnTo>
                      <a:pt x="167" y="128"/>
                    </a:lnTo>
                    <a:cubicBezTo>
                      <a:pt x="206" y="123"/>
                      <a:pt x="235" y="118"/>
                      <a:pt x="253" y="111"/>
                    </a:cubicBezTo>
                    <a:cubicBezTo>
                      <a:pt x="243" y="91"/>
                      <a:pt x="223" y="75"/>
                      <a:pt x="195" y="65"/>
                    </a:cubicBezTo>
                    <a:close/>
                  </a:path>
                </a:pathLst>
              </a:custGeom>
              <a:noFill/>
              <a:ln w="6350" cap="rnd">
                <a:solidFill>
                  <a:srgbClr val="000000"/>
                </a:solidFill>
                <a:round/>
                <a:headEnd/>
                <a:tailEnd/>
              </a:ln>
            </p:spPr>
            <p:txBody>
              <a:bodyPr/>
              <a:lstStyle/>
              <a:p>
                <a:endParaRPr lang="en-AU"/>
              </a:p>
            </p:txBody>
          </p:sp>
          <p:sp>
            <p:nvSpPr>
              <p:cNvPr id="64583" name="Freeform 43"/>
              <p:cNvSpPr>
                <a:spLocks/>
              </p:cNvSpPr>
              <p:nvPr/>
            </p:nvSpPr>
            <p:spPr bwMode="auto">
              <a:xfrm>
                <a:off x="3512" y="598"/>
                <a:ext cx="75" cy="107"/>
              </a:xfrm>
              <a:custGeom>
                <a:avLst/>
                <a:gdLst>
                  <a:gd name="T0" fmla="*/ 0 w 276"/>
                  <a:gd name="T1" fmla="*/ 0 h 392"/>
                  <a:gd name="T2" fmla="*/ 0 w 276"/>
                  <a:gd name="T3" fmla="*/ 0 h 392"/>
                  <a:gd name="T4" fmla="*/ 0 w 276"/>
                  <a:gd name="T5" fmla="*/ 0 h 392"/>
                  <a:gd name="T6" fmla="*/ 0 w 276"/>
                  <a:gd name="T7" fmla="*/ 0 h 392"/>
                  <a:gd name="T8" fmla="*/ 0 w 276"/>
                  <a:gd name="T9" fmla="*/ 0 h 392"/>
                  <a:gd name="T10" fmla="*/ 0 w 276"/>
                  <a:gd name="T11" fmla="*/ 0 h 392"/>
                  <a:gd name="T12" fmla="*/ 0 w 276"/>
                  <a:gd name="T13" fmla="*/ 0 h 392"/>
                  <a:gd name="T14" fmla="*/ 0 w 276"/>
                  <a:gd name="T15" fmla="*/ 0 h 392"/>
                  <a:gd name="T16" fmla="*/ 0 w 276"/>
                  <a:gd name="T17" fmla="*/ 0 h 392"/>
                  <a:gd name="T18" fmla="*/ 0 w 276"/>
                  <a:gd name="T19" fmla="*/ 0 h 392"/>
                  <a:gd name="T20" fmla="*/ 0 w 276"/>
                  <a:gd name="T21" fmla="*/ 0 h 392"/>
                  <a:gd name="T22" fmla="*/ 0 w 276"/>
                  <a:gd name="T23" fmla="*/ 0 h 392"/>
                  <a:gd name="T24" fmla="*/ 0 w 276"/>
                  <a:gd name="T25" fmla="*/ 0 h 392"/>
                  <a:gd name="T26" fmla="*/ 0 w 276"/>
                  <a:gd name="T27" fmla="*/ 0 h 392"/>
                  <a:gd name="T28" fmla="*/ 0 w 276"/>
                  <a:gd name="T29" fmla="*/ 0 h 392"/>
                  <a:gd name="T30" fmla="*/ 0 w 276"/>
                  <a:gd name="T31" fmla="*/ 0 h 392"/>
                  <a:gd name="T32" fmla="*/ 0 w 276"/>
                  <a:gd name="T33" fmla="*/ 0 h 392"/>
                  <a:gd name="T34" fmla="*/ 0 w 276"/>
                  <a:gd name="T35" fmla="*/ 0 h 392"/>
                  <a:gd name="T36" fmla="*/ 0 w 276"/>
                  <a:gd name="T37" fmla="*/ 0 h 392"/>
                  <a:gd name="T38" fmla="*/ 0 w 276"/>
                  <a:gd name="T39" fmla="*/ 0 h 392"/>
                  <a:gd name="T40" fmla="*/ 0 w 276"/>
                  <a:gd name="T41" fmla="*/ 0 h 392"/>
                  <a:gd name="T42" fmla="*/ 0 w 276"/>
                  <a:gd name="T43" fmla="*/ 0 h 392"/>
                  <a:gd name="T44" fmla="*/ 0 w 276"/>
                  <a:gd name="T45" fmla="*/ 0 h 392"/>
                  <a:gd name="T46" fmla="*/ 0 w 276"/>
                  <a:gd name="T47" fmla="*/ 0 h 392"/>
                  <a:gd name="T48" fmla="*/ 0 w 276"/>
                  <a:gd name="T49" fmla="*/ 0 h 392"/>
                  <a:gd name="T50" fmla="*/ 0 w 276"/>
                  <a:gd name="T51" fmla="*/ 0 h 392"/>
                  <a:gd name="T52" fmla="*/ 0 w 276"/>
                  <a:gd name="T53" fmla="*/ 0 h 392"/>
                  <a:gd name="T54" fmla="*/ 0 w 276"/>
                  <a:gd name="T55" fmla="*/ 0 h 392"/>
                  <a:gd name="T56" fmla="*/ 0 w 276"/>
                  <a:gd name="T57" fmla="*/ 0 h 392"/>
                  <a:gd name="T58" fmla="*/ 0 w 276"/>
                  <a:gd name="T59" fmla="*/ 0 h 392"/>
                  <a:gd name="T60" fmla="*/ 0 w 276"/>
                  <a:gd name="T61" fmla="*/ 0 h 3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6"/>
                  <a:gd name="T94" fmla="*/ 0 h 392"/>
                  <a:gd name="T95" fmla="*/ 276 w 276"/>
                  <a:gd name="T96" fmla="*/ 392 h 3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6" h="392">
                    <a:moveTo>
                      <a:pt x="229" y="194"/>
                    </a:moveTo>
                    <a:cubicBezTo>
                      <a:pt x="226" y="192"/>
                      <a:pt x="222" y="189"/>
                      <a:pt x="217" y="186"/>
                    </a:cubicBezTo>
                    <a:cubicBezTo>
                      <a:pt x="212" y="183"/>
                      <a:pt x="208" y="180"/>
                      <a:pt x="205" y="178"/>
                    </a:cubicBezTo>
                    <a:cubicBezTo>
                      <a:pt x="201" y="176"/>
                      <a:pt x="188" y="171"/>
                      <a:pt x="168" y="163"/>
                    </a:cubicBezTo>
                    <a:lnTo>
                      <a:pt x="88" y="316"/>
                    </a:lnTo>
                    <a:lnTo>
                      <a:pt x="82" y="327"/>
                    </a:lnTo>
                    <a:lnTo>
                      <a:pt x="75" y="341"/>
                    </a:lnTo>
                    <a:cubicBezTo>
                      <a:pt x="54" y="378"/>
                      <a:pt x="35" y="392"/>
                      <a:pt x="16" y="381"/>
                    </a:cubicBezTo>
                    <a:cubicBezTo>
                      <a:pt x="10" y="377"/>
                      <a:pt x="5" y="372"/>
                      <a:pt x="3" y="365"/>
                    </a:cubicBezTo>
                    <a:cubicBezTo>
                      <a:pt x="0" y="358"/>
                      <a:pt x="1" y="351"/>
                      <a:pt x="4" y="344"/>
                    </a:cubicBezTo>
                    <a:cubicBezTo>
                      <a:pt x="8" y="337"/>
                      <a:pt x="14" y="328"/>
                      <a:pt x="21" y="315"/>
                    </a:cubicBezTo>
                    <a:cubicBezTo>
                      <a:pt x="29" y="303"/>
                      <a:pt x="35" y="293"/>
                      <a:pt x="39" y="287"/>
                    </a:cubicBezTo>
                    <a:lnTo>
                      <a:pt x="117" y="135"/>
                    </a:lnTo>
                    <a:cubicBezTo>
                      <a:pt x="105" y="127"/>
                      <a:pt x="87" y="115"/>
                      <a:pt x="63" y="99"/>
                    </a:cubicBezTo>
                    <a:cubicBezTo>
                      <a:pt x="49" y="88"/>
                      <a:pt x="46" y="75"/>
                      <a:pt x="55" y="61"/>
                    </a:cubicBezTo>
                    <a:cubicBezTo>
                      <a:pt x="59" y="53"/>
                      <a:pt x="65" y="48"/>
                      <a:pt x="72" y="46"/>
                    </a:cubicBezTo>
                    <a:cubicBezTo>
                      <a:pt x="79" y="44"/>
                      <a:pt x="87" y="44"/>
                      <a:pt x="94" y="48"/>
                    </a:cubicBezTo>
                    <a:lnTo>
                      <a:pt x="145" y="83"/>
                    </a:lnTo>
                    <a:cubicBezTo>
                      <a:pt x="150" y="74"/>
                      <a:pt x="156" y="62"/>
                      <a:pt x="164" y="47"/>
                    </a:cubicBezTo>
                    <a:cubicBezTo>
                      <a:pt x="171" y="32"/>
                      <a:pt x="176" y="22"/>
                      <a:pt x="180" y="15"/>
                    </a:cubicBezTo>
                    <a:cubicBezTo>
                      <a:pt x="184" y="8"/>
                      <a:pt x="190" y="4"/>
                      <a:pt x="197" y="2"/>
                    </a:cubicBezTo>
                    <a:cubicBezTo>
                      <a:pt x="205" y="0"/>
                      <a:pt x="212" y="1"/>
                      <a:pt x="219" y="5"/>
                    </a:cubicBezTo>
                    <a:cubicBezTo>
                      <a:pt x="235" y="13"/>
                      <a:pt x="237" y="31"/>
                      <a:pt x="225" y="57"/>
                    </a:cubicBezTo>
                    <a:cubicBezTo>
                      <a:pt x="222" y="64"/>
                      <a:pt x="218" y="72"/>
                      <a:pt x="213" y="81"/>
                    </a:cubicBezTo>
                    <a:lnTo>
                      <a:pt x="204" y="95"/>
                    </a:lnTo>
                    <a:lnTo>
                      <a:pt x="195" y="111"/>
                    </a:lnTo>
                    <a:cubicBezTo>
                      <a:pt x="218" y="120"/>
                      <a:pt x="231" y="125"/>
                      <a:pt x="234" y="127"/>
                    </a:cubicBezTo>
                    <a:cubicBezTo>
                      <a:pt x="251" y="137"/>
                      <a:pt x="262" y="144"/>
                      <a:pt x="267" y="149"/>
                    </a:cubicBezTo>
                    <a:cubicBezTo>
                      <a:pt x="275" y="158"/>
                      <a:pt x="276" y="169"/>
                      <a:pt x="269" y="182"/>
                    </a:cubicBezTo>
                    <a:cubicBezTo>
                      <a:pt x="265" y="189"/>
                      <a:pt x="259" y="194"/>
                      <a:pt x="252" y="196"/>
                    </a:cubicBezTo>
                    <a:cubicBezTo>
                      <a:pt x="244" y="198"/>
                      <a:pt x="237" y="198"/>
                      <a:pt x="229" y="194"/>
                    </a:cubicBezTo>
                    <a:close/>
                  </a:path>
                </a:pathLst>
              </a:custGeom>
              <a:noFill/>
              <a:ln w="6350" cap="rnd">
                <a:solidFill>
                  <a:srgbClr val="000000"/>
                </a:solidFill>
                <a:round/>
                <a:headEnd/>
                <a:tailEnd/>
              </a:ln>
            </p:spPr>
            <p:txBody>
              <a:bodyPr/>
              <a:lstStyle/>
              <a:p>
                <a:endParaRPr lang="en-AU"/>
              </a:p>
            </p:txBody>
          </p:sp>
          <p:sp>
            <p:nvSpPr>
              <p:cNvPr id="64584" name="Freeform 44"/>
              <p:cNvSpPr>
                <a:spLocks/>
              </p:cNvSpPr>
              <p:nvPr/>
            </p:nvSpPr>
            <p:spPr bwMode="auto">
              <a:xfrm>
                <a:off x="3520" y="658"/>
                <a:ext cx="137" cy="97"/>
              </a:xfrm>
              <a:custGeom>
                <a:avLst/>
                <a:gdLst>
                  <a:gd name="T0" fmla="*/ 0 w 501"/>
                  <a:gd name="T1" fmla="*/ 0 h 355"/>
                  <a:gd name="T2" fmla="*/ 0 w 501"/>
                  <a:gd name="T3" fmla="*/ 0 h 355"/>
                  <a:gd name="T4" fmla="*/ 0 w 501"/>
                  <a:gd name="T5" fmla="*/ 0 h 355"/>
                  <a:gd name="T6" fmla="*/ 0 w 501"/>
                  <a:gd name="T7" fmla="*/ 0 h 355"/>
                  <a:gd name="T8" fmla="*/ 0 w 501"/>
                  <a:gd name="T9" fmla="*/ 0 h 355"/>
                  <a:gd name="T10" fmla="*/ 0 w 501"/>
                  <a:gd name="T11" fmla="*/ 0 h 355"/>
                  <a:gd name="T12" fmla="*/ 0 w 501"/>
                  <a:gd name="T13" fmla="*/ 0 h 355"/>
                  <a:gd name="T14" fmla="*/ 0 w 501"/>
                  <a:gd name="T15" fmla="*/ 0 h 355"/>
                  <a:gd name="T16" fmla="*/ 0 w 501"/>
                  <a:gd name="T17" fmla="*/ 0 h 355"/>
                  <a:gd name="T18" fmla="*/ 0 w 501"/>
                  <a:gd name="T19" fmla="*/ 0 h 355"/>
                  <a:gd name="T20" fmla="*/ 0 w 501"/>
                  <a:gd name="T21" fmla="*/ 0 h 355"/>
                  <a:gd name="T22" fmla="*/ 0 w 501"/>
                  <a:gd name="T23" fmla="*/ 0 h 355"/>
                  <a:gd name="T24" fmla="*/ 0 w 501"/>
                  <a:gd name="T25" fmla="*/ 0 h 355"/>
                  <a:gd name="T26" fmla="*/ 0 w 501"/>
                  <a:gd name="T27" fmla="*/ 0 h 355"/>
                  <a:gd name="T28" fmla="*/ 0 w 501"/>
                  <a:gd name="T29" fmla="*/ 0 h 355"/>
                  <a:gd name="T30" fmla="*/ 0 w 501"/>
                  <a:gd name="T31" fmla="*/ 0 h 355"/>
                  <a:gd name="T32" fmla="*/ 0 w 501"/>
                  <a:gd name="T33" fmla="*/ 0 h 355"/>
                  <a:gd name="T34" fmla="*/ 0 w 501"/>
                  <a:gd name="T35" fmla="*/ 0 h 355"/>
                  <a:gd name="T36" fmla="*/ 0 w 501"/>
                  <a:gd name="T37" fmla="*/ 0 h 355"/>
                  <a:gd name="T38" fmla="*/ 0 w 501"/>
                  <a:gd name="T39" fmla="*/ 0 h 355"/>
                  <a:gd name="T40" fmla="*/ 0 w 501"/>
                  <a:gd name="T41" fmla="*/ 0 h 3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1"/>
                  <a:gd name="T64" fmla="*/ 0 h 355"/>
                  <a:gd name="T65" fmla="*/ 501 w 501"/>
                  <a:gd name="T66" fmla="*/ 355 h 3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1" h="355">
                    <a:moveTo>
                      <a:pt x="475" y="254"/>
                    </a:moveTo>
                    <a:lnTo>
                      <a:pt x="238" y="301"/>
                    </a:lnTo>
                    <a:cubicBezTo>
                      <a:pt x="181" y="312"/>
                      <a:pt x="133" y="323"/>
                      <a:pt x="97" y="333"/>
                    </a:cubicBezTo>
                    <a:lnTo>
                      <a:pt x="39" y="351"/>
                    </a:lnTo>
                    <a:cubicBezTo>
                      <a:pt x="25" y="355"/>
                      <a:pt x="14" y="353"/>
                      <a:pt x="7" y="342"/>
                    </a:cubicBezTo>
                    <a:cubicBezTo>
                      <a:pt x="2" y="336"/>
                      <a:pt x="0" y="329"/>
                      <a:pt x="1" y="321"/>
                    </a:cubicBezTo>
                    <a:cubicBezTo>
                      <a:pt x="2" y="312"/>
                      <a:pt x="5" y="306"/>
                      <a:pt x="12" y="301"/>
                    </a:cubicBezTo>
                    <a:cubicBezTo>
                      <a:pt x="27" y="290"/>
                      <a:pt x="86" y="274"/>
                      <a:pt x="186" y="253"/>
                    </a:cubicBezTo>
                    <a:lnTo>
                      <a:pt x="287" y="49"/>
                    </a:lnTo>
                    <a:lnTo>
                      <a:pt x="296" y="26"/>
                    </a:lnTo>
                    <a:cubicBezTo>
                      <a:pt x="301" y="16"/>
                      <a:pt x="305" y="10"/>
                      <a:pt x="310" y="6"/>
                    </a:cubicBezTo>
                    <a:cubicBezTo>
                      <a:pt x="316" y="1"/>
                      <a:pt x="324" y="0"/>
                      <a:pt x="333" y="1"/>
                    </a:cubicBezTo>
                    <a:cubicBezTo>
                      <a:pt x="341" y="3"/>
                      <a:pt x="347" y="6"/>
                      <a:pt x="352" y="12"/>
                    </a:cubicBezTo>
                    <a:cubicBezTo>
                      <a:pt x="357" y="20"/>
                      <a:pt x="358" y="27"/>
                      <a:pt x="356" y="35"/>
                    </a:cubicBezTo>
                    <a:cubicBezTo>
                      <a:pt x="338" y="89"/>
                      <a:pt x="306" y="157"/>
                      <a:pt x="260" y="238"/>
                    </a:cubicBezTo>
                    <a:lnTo>
                      <a:pt x="367" y="213"/>
                    </a:lnTo>
                    <a:cubicBezTo>
                      <a:pt x="404" y="205"/>
                      <a:pt x="438" y="199"/>
                      <a:pt x="466" y="196"/>
                    </a:cubicBezTo>
                    <a:cubicBezTo>
                      <a:pt x="479" y="195"/>
                      <a:pt x="488" y="198"/>
                      <a:pt x="494" y="206"/>
                    </a:cubicBezTo>
                    <a:cubicBezTo>
                      <a:pt x="499" y="213"/>
                      <a:pt x="501" y="220"/>
                      <a:pt x="500" y="229"/>
                    </a:cubicBezTo>
                    <a:cubicBezTo>
                      <a:pt x="499" y="237"/>
                      <a:pt x="495" y="243"/>
                      <a:pt x="489" y="248"/>
                    </a:cubicBezTo>
                    <a:cubicBezTo>
                      <a:pt x="485" y="251"/>
                      <a:pt x="481" y="252"/>
                      <a:pt x="475" y="254"/>
                    </a:cubicBezTo>
                    <a:close/>
                  </a:path>
                </a:pathLst>
              </a:custGeom>
              <a:noFill/>
              <a:ln w="6350" cap="rnd">
                <a:solidFill>
                  <a:srgbClr val="000000"/>
                </a:solidFill>
                <a:round/>
                <a:headEnd/>
                <a:tailEnd/>
              </a:ln>
            </p:spPr>
            <p:txBody>
              <a:bodyPr/>
              <a:lstStyle/>
              <a:p>
                <a:endParaRPr lang="en-AU"/>
              </a:p>
            </p:txBody>
          </p:sp>
        </p:grpSp>
        <p:grpSp>
          <p:nvGrpSpPr>
            <p:cNvPr id="64526" name="Group 45"/>
            <p:cNvGrpSpPr>
              <a:grpSpLocks/>
            </p:cNvGrpSpPr>
            <p:nvPr/>
          </p:nvGrpSpPr>
          <p:grpSpPr bwMode="auto">
            <a:xfrm>
              <a:off x="1931" y="1095"/>
              <a:ext cx="601" cy="1060"/>
              <a:chOff x="1931" y="1095"/>
              <a:chExt cx="601" cy="1060"/>
            </a:xfrm>
          </p:grpSpPr>
          <p:sp>
            <p:nvSpPr>
              <p:cNvPr id="64529" name="Freeform 46"/>
              <p:cNvSpPr>
                <a:spLocks noEditPoints="1"/>
              </p:cNvSpPr>
              <p:nvPr/>
            </p:nvSpPr>
            <p:spPr bwMode="auto">
              <a:xfrm>
                <a:off x="1974" y="2068"/>
                <a:ext cx="132" cy="87"/>
              </a:xfrm>
              <a:custGeom>
                <a:avLst/>
                <a:gdLst>
                  <a:gd name="T0" fmla="*/ 0 w 485"/>
                  <a:gd name="T1" fmla="*/ 0 h 319"/>
                  <a:gd name="T2" fmla="*/ 0 w 485"/>
                  <a:gd name="T3" fmla="*/ 0 h 319"/>
                  <a:gd name="T4" fmla="*/ 0 w 485"/>
                  <a:gd name="T5" fmla="*/ 0 h 319"/>
                  <a:gd name="T6" fmla="*/ 0 w 485"/>
                  <a:gd name="T7" fmla="*/ 0 h 319"/>
                  <a:gd name="T8" fmla="*/ 0 w 485"/>
                  <a:gd name="T9" fmla="*/ 0 h 319"/>
                  <a:gd name="T10" fmla="*/ 0 w 485"/>
                  <a:gd name="T11" fmla="*/ 0 h 319"/>
                  <a:gd name="T12" fmla="*/ 0 w 485"/>
                  <a:gd name="T13" fmla="*/ 0 h 319"/>
                  <a:gd name="T14" fmla="*/ 0 w 485"/>
                  <a:gd name="T15" fmla="*/ 0 h 319"/>
                  <a:gd name="T16" fmla="*/ 0 w 485"/>
                  <a:gd name="T17" fmla="*/ 0 h 319"/>
                  <a:gd name="T18" fmla="*/ 0 w 485"/>
                  <a:gd name="T19" fmla="*/ 0 h 319"/>
                  <a:gd name="T20" fmla="*/ 0 w 485"/>
                  <a:gd name="T21" fmla="*/ 0 h 319"/>
                  <a:gd name="T22" fmla="*/ 0 w 485"/>
                  <a:gd name="T23" fmla="*/ 0 h 319"/>
                  <a:gd name="T24" fmla="*/ 0 w 485"/>
                  <a:gd name="T25" fmla="*/ 0 h 319"/>
                  <a:gd name="T26" fmla="*/ 0 w 485"/>
                  <a:gd name="T27" fmla="*/ 0 h 319"/>
                  <a:gd name="T28" fmla="*/ 0 w 485"/>
                  <a:gd name="T29" fmla="*/ 0 h 319"/>
                  <a:gd name="T30" fmla="*/ 0 w 485"/>
                  <a:gd name="T31" fmla="*/ 0 h 319"/>
                  <a:gd name="T32" fmla="*/ 0 w 485"/>
                  <a:gd name="T33" fmla="*/ 0 h 319"/>
                  <a:gd name="T34" fmla="*/ 0 w 485"/>
                  <a:gd name="T35" fmla="*/ 0 h 319"/>
                  <a:gd name="T36" fmla="*/ 0 w 485"/>
                  <a:gd name="T37" fmla="*/ 0 h 319"/>
                  <a:gd name="T38" fmla="*/ 0 w 485"/>
                  <a:gd name="T39" fmla="*/ 0 h 319"/>
                  <a:gd name="T40" fmla="*/ 0 w 485"/>
                  <a:gd name="T41" fmla="*/ 0 h 319"/>
                  <a:gd name="T42" fmla="*/ 0 w 485"/>
                  <a:gd name="T43" fmla="*/ 0 h 319"/>
                  <a:gd name="T44" fmla="*/ 0 w 485"/>
                  <a:gd name="T45" fmla="*/ 0 h 319"/>
                  <a:gd name="T46" fmla="*/ 0 w 485"/>
                  <a:gd name="T47" fmla="*/ 0 h 319"/>
                  <a:gd name="T48" fmla="*/ 0 w 485"/>
                  <a:gd name="T49" fmla="*/ 0 h 319"/>
                  <a:gd name="T50" fmla="*/ 0 w 485"/>
                  <a:gd name="T51" fmla="*/ 0 h 319"/>
                  <a:gd name="T52" fmla="*/ 0 w 485"/>
                  <a:gd name="T53" fmla="*/ 0 h 319"/>
                  <a:gd name="T54" fmla="*/ 0 w 485"/>
                  <a:gd name="T55" fmla="*/ 0 h 319"/>
                  <a:gd name="T56" fmla="*/ 0 w 485"/>
                  <a:gd name="T57" fmla="*/ 0 h 3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5"/>
                  <a:gd name="T88" fmla="*/ 0 h 319"/>
                  <a:gd name="T89" fmla="*/ 485 w 485"/>
                  <a:gd name="T90" fmla="*/ 319 h 3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5" h="319">
                    <a:moveTo>
                      <a:pt x="288" y="89"/>
                    </a:moveTo>
                    <a:cubicBezTo>
                      <a:pt x="291" y="94"/>
                      <a:pt x="297" y="105"/>
                      <a:pt x="306" y="122"/>
                    </a:cubicBezTo>
                    <a:cubicBezTo>
                      <a:pt x="332" y="105"/>
                      <a:pt x="376" y="74"/>
                      <a:pt x="438" y="29"/>
                    </a:cubicBezTo>
                    <a:cubicBezTo>
                      <a:pt x="445" y="24"/>
                      <a:pt x="452" y="23"/>
                      <a:pt x="459" y="24"/>
                    </a:cubicBezTo>
                    <a:cubicBezTo>
                      <a:pt x="467" y="24"/>
                      <a:pt x="473" y="28"/>
                      <a:pt x="478" y="35"/>
                    </a:cubicBezTo>
                    <a:cubicBezTo>
                      <a:pt x="483" y="41"/>
                      <a:pt x="485" y="48"/>
                      <a:pt x="483" y="56"/>
                    </a:cubicBezTo>
                    <a:cubicBezTo>
                      <a:pt x="482" y="63"/>
                      <a:pt x="478" y="69"/>
                      <a:pt x="471" y="74"/>
                    </a:cubicBezTo>
                    <a:lnTo>
                      <a:pt x="399" y="127"/>
                    </a:lnTo>
                    <a:cubicBezTo>
                      <a:pt x="374" y="144"/>
                      <a:pt x="339" y="168"/>
                      <a:pt x="293" y="197"/>
                    </a:cubicBezTo>
                    <a:cubicBezTo>
                      <a:pt x="243" y="228"/>
                      <a:pt x="208" y="250"/>
                      <a:pt x="187" y="265"/>
                    </a:cubicBezTo>
                    <a:lnTo>
                      <a:pt x="153" y="290"/>
                    </a:lnTo>
                    <a:cubicBezTo>
                      <a:pt x="137" y="302"/>
                      <a:pt x="124" y="309"/>
                      <a:pt x="115" y="313"/>
                    </a:cubicBezTo>
                    <a:cubicBezTo>
                      <a:pt x="98" y="319"/>
                      <a:pt x="86" y="316"/>
                      <a:pt x="79" y="302"/>
                    </a:cubicBezTo>
                    <a:cubicBezTo>
                      <a:pt x="74" y="298"/>
                      <a:pt x="67" y="291"/>
                      <a:pt x="59" y="282"/>
                    </a:cubicBezTo>
                    <a:cubicBezTo>
                      <a:pt x="51" y="273"/>
                      <a:pt x="42" y="261"/>
                      <a:pt x="32" y="247"/>
                    </a:cubicBezTo>
                    <a:cubicBezTo>
                      <a:pt x="10" y="217"/>
                      <a:pt x="0" y="182"/>
                      <a:pt x="1" y="140"/>
                    </a:cubicBezTo>
                    <a:cubicBezTo>
                      <a:pt x="3" y="95"/>
                      <a:pt x="20" y="61"/>
                      <a:pt x="52" y="38"/>
                    </a:cubicBezTo>
                    <a:cubicBezTo>
                      <a:pt x="93" y="8"/>
                      <a:pt x="136" y="0"/>
                      <a:pt x="183" y="13"/>
                    </a:cubicBezTo>
                    <a:cubicBezTo>
                      <a:pt x="225" y="25"/>
                      <a:pt x="260" y="51"/>
                      <a:pt x="288" y="89"/>
                    </a:cubicBezTo>
                    <a:close/>
                    <a:moveTo>
                      <a:pt x="83" y="219"/>
                    </a:moveTo>
                    <a:cubicBezTo>
                      <a:pt x="88" y="226"/>
                      <a:pt x="93" y="232"/>
                      <a:pt x="97" y="238"/>
                    </a:cubicBezTo>
                    <a:cubicBezTo>
                      <a:pt x="102" y="243"/>
                      <a:pt x="106" y="248"/>
                      <a:pt x="109" y="251"/>
                    </a:cubicBezTo>
                    <a:lnTo>
                      <a:pt x="155" y="219"/>
                    </a:lnTo>
                    <a:lnTo>
                      <a:pt x="257" y="153"/>
                    </a:lnTo>
                    <a:lnTo>
                      <a:pt x="241" y="124"/>
                    </a:lnTo>
                    <a:cubicBezTo>
                      <a:pt x="221" y="96"/>
                      <a:pt x="197" y="78"/>
                      <a:pt x="169" y="69"/>
                    </a:cubicBezTo>
                    <a:cubicBezTo>
                      <a:pt x="139" y="59"/>
                      <a:pt x="110" y="64"/>
                      <a:pt x="85" y="83"/>
                    </a:cubicBezTo>
                    <a:cubicBezTo>
                      <a:pt x="66" y="96"/>
                      <a:pt x="57" y="118"/>
                      <a:pt x="58" y="147"/>
                    </a:cubicBezTo>
                    <a:cubicBezTo>
                      <a:pt x="60" y="174"/>
                      <a:pt x="68" y="198"/>
                      <a:pt x="83" y="219"/>
                    </a:cubicBezTo>
                    <a:close/>
                  </a:path>
                </a:pathLst>
              </a:custGeom>
              <a:solidFill>
                <a:srgbClr val="000000"/>
              </a:solidFill>
              <a:ln w="0">
                <a:solidFill>
                  <a:srgbClr val="000000"/>
                </a:solidFill>
                <a:round/>
                <a:headEnd/>
                <a:tailEnd/>
              </a:ln>
            </p:spPr>
            <p:txBody>
              <a:bodyPr/>
              <a:lstStyle/>
              <a:p>
                <a:endParaRPr lang="en-AU"/>
              </a:p>
            </p:txBody>
          </p:sp>
          <p:sp>
            <p:nvSpPr>
              <p:cNvPr id="64530" name="Freeform 47"/>
              <p:cNvSpPr>
                <a:spLocks/>
              </p:cNvSpPr>
              <p:nvPr/>
            </p:nvSpPr>
            <p:spPr bwMode="auto">
              <a:xfrm>
                <a:off x="1931" y="1944"/>
                <a:ext cx="136" cy="93"/>
              </a:xfrm>
              <a:custGeom>
                <a:avLst/>
                <a:gdLst>
                  <a:gd name="T0" fmla="*/ 0 w 495"/>
                  <a:gd name="T1" fmla="*/ 0 h 337"/>
                  <a:gd name="T2" fmla="*/ 0 w 495"/>
                  <a:gd name="T3" fmla="*/ 0 h 337"/>
                  <a:gd name="T4" fmla="*/ 0 w 495"/>
                  <a:gd name="T5" fmla="*/ 0 h 337"/>
                  <a:gd name="T6" fmla="*/ 0 w 495"/>
                  <a:gd name="T7" fmla="*/ 0 h 337"/>
                  <a:gd name="T8" fmla="*/ 0 w 495"/>
                  <a:gd name="T9" fmla="*/ 0 h 337"/>
                  <a:gd name="T10" fmla="*/ 0 w 495"/>
                  <a:gd name="T11" fmla="*/ 0 h 337"/>
                  <a:gd name="T12" fmla="*/ 0 w 495"/>
                  <a:gd name="T13" fmla="*/ 0 h 337"/>
                  <a:gd name="T14" fmla="*/ 0 w 495"/>
                  <a:gd name="T15" fmla="*/ 0 h 337"/>
                  <a:gd name="T16" fmla="*/ 0 w 495"/>
                  <a:gd name="T17" fmla="*/ 0 h 337"/>
                  <a:gd name="T18" fmla="*/ 0 w 495"/>
                  <a:gd name="T19" fmla="*/ 0 h 337"/>
                  <a:gd name="T20" fmla="*/ 0 w 495"/>
                  <a:gd name="T21" fmla="*/ 0 h 337"/>
                  <a:gd name="T22" fmla="*/ 0 w 495"/>
                  <a:gd name="T23" fmla="*/ 0 h 337"/>
                  <a:gd name="T24" fmla="*/ 0 w 495"/>
                  <a:gd name="T25" fmla="*/ 0 h 337"/>
                  <a:gd name="T26" fmla="*/ 0 w 495"/>
                  <a:gd name="T27" fmla="*/ 0 h 337"/>
                  <a:gd name="T28" fmla="*/ 0 w 495"/>
                  <a:gd name="T29" fmla="*/ 0 h 337"/>
                  <a:gd name="T30" fmla="*/ 0 w 495"/>
                  <a:gd name="T31" fmla="*/ 0 h 337"/>
                  <a:gd name="T32" fmla="*/ 0 w 495"/>
                  <a:gd name="T33" fmla="*/ 0 h 337"/>
                  <a:gd name="T34" fmla="*/ 0 w 495"/>
                  <a:gd name="T35" fmla="*/ 0 h 337"/>
                  <a:gd name="T36" fmla="*/ 0 w 495"/>
                  <a:gd name="T37" fmla="*/ 0 h 337"/>
                  <a:gd name="T38" fmla="*/ 0 w 495"/>
                  <a:gd name="T39" fmla="*/ 0 h 337"/>
                  <a:gd name="T40" fmla="*/ 0 w 495"/>
                  <a:gd name="T41" fmla="*/ 0 h 337"/>
                  <a:gd name="T42" fmla="*/ 0 w 495"/>
                  <a:gd name="T43" fmla="*/ 0 h 337"/>
                  <a:gd name="T44" fmla="*/ 0 w 495"/>
                  <a:gd name="T45" fmla="*/ 0 h 337"/>
                  <a:gd name="T46" fmla="*/ 0 w 495"/>
                  <a:gd name="T47" fmla="*/ 0 h 337"/>
                  <a:gd name="T48" fmla="*/ 0 w 495"/>
                  <a:gd name="T49" fmla="*/ 0 h 337"/>
                  <a:gd name="T50" fmla="*/ 0 w 495"/>
                  <a:gd name="T51" fmla="*/ 0 h 337"/>
                  <a:gd name="T52" fmla="*/ 0 w 495"/>
                  <a:gd name="T53" fmla="*/ 0 h 337"/>
                  <a:gd name="T54" fmla="*/ 0 w 495"/>
                  <a:gd name="T55" fmla="*/ 0 h 337"/>
                  <a:gd name="T56" fmla="*/ 0 w 495"/>
                  <a:gd name="T57" fmla="*/ 0 h 337"/>
                  <a:gd name="T58" fmla="*/ 0 w 495"/>
                  <a:gd name="T59" fmla="*/ 0 h 337"/>
                  <a:gd name="T60" fmla="*/ 0 w 495"/>
                  <a:gd name="T61" fmla="*/ 0 h 337"/>
                  <a:gd name="T62" fmla="*/ 0 w 495"/>
                  <a:gd name="T63" fmla="*/ 0 h 337"/>
                  <a:gd name="T64" fmla="*/ 0 w 495"/>
                  <a:gd name="T65" fmla="*/ 0 h 337"/>
                  <a:gd name="T66" fmla="*/ 0 w 495"/>
                  <a:gd name="T67" fmla="*/ 0 h 337"/>
                  <a:gd name="T68" fmla="*/ 0 w 495"/>
                  <a:gd name="T69" fmla="*/ 0 h 337"/>
                  <a:gd name="T70" fmla="*/ 0 w 495"/>
                  <a:gd name="T71" fmla="*/ 0 h 337"/>
                  <a:gd name="T72" fmla="*/ 0 w 495"/>
                  <a:gd name="T73" fmla="*/ 0 h 3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5"/>
                  <a:gd name="T112" fmla="*/ 0 h 337"/>
                  <a:gd name="T113" fmla="*/ 495 w 495"/>
                  <a:gd name="T114" fmla="*/ 337 h 3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5" h="337">
                    <a:moveTo>
                      <a:pt x="478" y="28"/>
                    </a:moveTo>
                    <a:cubicBezTo>
                      <a:pt x="479" y="42"/>
                      <a:pt x="473" y="52"/>
                      <a:pt x="458" y="59"/>
                    </a:cubicBezTo>
                    <a:cubicBezTo>
                      <a:pt x="442" y="66"/>
                      <a:pt x="420" y="73"/>
                      <a:pt x="390" y="81"/>
                    </a:cubicBezTo>
                    <a:cubicBezTo>
                      <a:pt x="361" y="88"/>
                      <a:pt x="337" y="93"/>
                      <a:pt x="318" y="95"/>
                    </a:cubicBezTo>
                    <a:cubicBezTo>
                      <a:pt x="313" y="96"/>
                      <a:pt x="305" y="97"/>
                      <a:pt x="294" y="97"/>
                    </a:cubicBezTo>
                    <a:cubicBezTo>
                      <a:pt x="284" y="98"/>
                      <a:pt x="275" y="99"/>
                      <a:pt x="270" y="100"/>
                    </a:cubicBezTo>
                    <a:cubicBezTo>
                      <a:pt x="233" y="105"/>
                      <a:pt x="215" y="117"/>
                      <a:pt x="217" y="136"/>
                    </a:cubicBezTo>
                    <a:cubicBezTo>
                      <a:pt x="220" y="161"/>
                      <a:pt x="235" y="183"/>
                      <a:pt x="261" y="200"/>
                    </a:cubicBezTo>
                    <a:cubicBezTo>
                      <a:pt x="274" y="209"/>
                      <a:pt x="298" y="220"/>
                      <a:pt x="334" y="233"/>
                    </a:cubicBezTo>
                    <a:cubicBezTo>
                      <a:pt x="411" y="223"/>
                      <a:pt x="457" y="221"/>
                      <a:pt x="472" y="226"/>
                    </a:cubicBezTo>
                    <a:cubicBezTo>
                      <a:pt x="485" y="230"/>
                      <a:pt x="492" y="238"/>
                      <a:pt x="494" y="249"/>
                    </a:cubicBezTo>
                    <a:cubicBezTo>
                      <a:pt x="495" y="258"/>
                      <a:pt x="493" y="265"/>
                      <a:pt x="488" y="272"/>
                    </a:cubicBezTo>
                    <a:cubicBezTo>
                      <a:pt x="483" y="279"/>
                      <a:pt x="477" y="283"/>
                      <a:pt x="469" y="284"/>
                    </a:cubicBezTo>
                    <a:cubicBezTo>
                      <a:pt x="466" y="285"/>
                      <a:pt x="461" y="284"/>
                      <a:pt x="455" y="283"/>
                    </a:cubicBezTo>
                    <a:cubicBezTo>
                      <a:pt x="450" y="282"/>
                      <a:pt x="435" y="283"/>
                      <a:pt x="411" y="286"/>
                    </a:cubicBezTo>
                    <a:lnTo>
                      <a:pt x="366" y="290"/>
                    </a:lnTo>
                    <a:lnTo>
                      <a:pt x="143" y="318"/>
                    </a:lnTo>
                    <a:cubicBezTo>
                      <a:pt x="118" y="320"/>
                      <a:pt x="102" y="321"/>
                      <a:pt x="93" y="322"/>
                    </a:cubicBezTo>
                    <a:cubicBezTo>
                      <a:pt x="82" y="324"/>
                      <a:pt x="73" y="326"/>
                      <a:pt x="64" y="329"/>
                    </a:cubicBezTo>
                    <a:cubicBezTo>
                      <a:pt x="55" y="332"/>
                      <a:pt x="46" y="334"/>
                      <a:pt x="36" y="336"/>
                    </a:cubicBezTo>
                    <a:cubicBezTo>
                      <a:pt x="27" y="337"/>
                      <a:pt x="20" y="334"/>
                      <a:pt x="13" y="330"/>
                    </a:cubicBezTo>
                    <a:cubicBezTo>
                      <a:pt x="7" y="324"/>
                      <a:pt x="4" y="318"/>
                      <a:pt x="3" y="309"/>
                    </a:cubicBezTo>
                    <a:cubicBezTo>
                      <a:pt x="0" y="292"/>
                      <a:pt x="8" y="282"/>
                      <a:pt x="25" y="277"/>
                    </a:cubicBezTo>
                    <a:cubicBezTo>
                      <a:pt x="45" y="271"/>
                      <a:pt x="62" y="267"/>
                      <a:pt x="78" y="265"/>
                    </a:cubicBezTo>
                    <a:cubicBezTo>
                      <a:pt x="99" y="262"/>
                      <a:pt x="121" y="260"/>
                      <a:pt x="144" y="259"/>
                    </a:cubicBezTo>
                    <a:cubicBezTo>
                      <a:pt x="166" y="257"/>
                      <a:pt x="189" y="255"/>
                      <a:pt x="211" y="252"/>
                    </a:cubicBezTo>
                    <a:lnTo>
                      <a:pt x="237" y="248"/>
                    </a:lnTo>
                    <a:cubicBezTo>
                      <a:pt x="213" y="234"/>
                      <a:pt x="194" y="219"/>
                      <a:pt x="180" y="201"/>
                    </a:cubicBezTo>
                    <a:cubicBezTo>
                      <a:pt x="167" y="184"/>
                      <a:pt x="159" y="165"/>
                      <a:pt x="156" y="143"/>
                    </a:cubicBezTo>
                    <a:cubicBezTo>
                      <a:pt x="152" y="110"/>
                      <a:pt x="160" y="86"/>
                      <a:pt x="180" y="70"/>
                    </a:cubicBezTo>
                    <a:cubicBezTo>
                      <a:pt x="195" y="60"/>
                      <a:pt x="220" y="51"/>
                      <a:pt x="256" y="45"/>
                    </a:cubicBezTo>
                    <a:lnTo>
                      <a:pt x="313" y="35"/>
                    </a:lnTo>
                    <a:lnTo>
                      <a:pt x="375" y="21"/>
                    </a:lnTo>
                    <a:cubicBezTo>
                      <a:pt x="398" y="16"/>
                      <a:pt x="419" y="9"/>
                      <a:pt x="436" y="3"/>
                    </a:cubicBezTo>
                    <a:cubicBezTo>
                      <a:pt x="439" y="2"/>
                      <a:pt x="442" y="1"/>
                      <a:pt x="445" y="1"/>
                    </a:cubicBezTo>
                    <a:cubicBezTo>
                      <a:pt x="453" y="0"/>
                      <a:pt x="460" y="2"/>
                      <a:pt x="467" y="7"/>
                    </a:cubicBezTo>
                    <a:cubicBezTo>
                      <a:pt x="473" y="12"/>
                      <a:pt x="477" y="19"/>
                      <a:pt x="478" y="28"/>
                    </a:cubicBezTo>
                    <a:close/>
                  </a:path>
                </a:pathLst>
              </a:custGeom>
              <a:solidFill>
                <a:srgbClr val="000000"/>
              </a:solidFill>
              <a:ln w="0">
                <a:solidFill>
                  <a:srgbClr val="000000"/>
                </a:solidFill>
                <a:round/>
                <a:headEnd/>
                <a:tailEnd/>
              </a:ln>
            </p:spPr>
            <p:txBody>
              <a:bodyPr/>
              <a:lstStyle/>
              <a:p>
                <a:endParaRPr lang="en-AU"/>
              </a:p>
            </p:txBody>
          </p:sp>
          <p:sp>
            <p:nvSpPr>
              <p:cNvPr id="64531" name="Freeform 48"/>
              <p:cNvSpPr>
                <a:spLocks/>
              </p:cNvSpPr>
              <p:nvPr/>
            </p:nvSpPr>
            <p:spPr bwMode="auto">
              <a:xfrm>
                <a:off x="1971" y="1851"/>
                <a:ext cx="136" cy="86"/>
              </a:xfrm>
              <a:custGeom>
                <a:avLst/>
                <a:gdLst>
                  <a:gd name="T0" fmla="*/ 0 w 498"/>
                  <a:gd name="T1" fmla="*/ 0 h 313"/>
                  <a:gd name="T2" fmla="*/ 0 w 498"/>
                  <a:gd name="T3" fmla="*/ 0 h 313"/>
                  <a:gd name="T4" fmla="*/ 0 w 498"/>
                  <a:gd name="T5" fmla="*/ 0 h 313"/>
                  <a:gd name="T6" fmla="*/ 0 w 498"/>
                  <a:gd name="T7" fmla="*/ 0 h 313"/>
                  <a:gd name="T8" fmla="*/ 0 w 498"/>
                  <a:gd name="T9" fmla="*/ 0 h 313"/>
                  <a:gd name="T10" fmla="*/ 0 w 498"/>
                  <a:gd name="T11" fmla="*/ 0 h 313"/>
                  <a:gd name="T12" fmla="*/ 0 w 498"/>
                  <a:gd name="T13" fmla="*/ 0 h 313"/>
                  <a:gd name="T14" fmla="*/ 0 w 498"/>
                  <a:gd name="T15" fmla="*/ 0 h 313"/>
                  <a:gd name="T16" fmla="*/ 0 w 498"/>
                  <a:gd name="T17" fmla="*/ 0 h 313"/>
                  <a:gd name="T18" fmla="*/ 0 w 498"/>
                  <a:gd name="T19" fmla="*/ 0 h 313"/>
                  <a:gd name="T20" fmla="*/ 0 w 498"/>
                  <a:gd name="T21" fmla="*/ 0 h 313"/>
                  <a:gd name="T22" fmla="*/ 0 w 498"/>
                  <a:gd name="T23" fmla="*/ 0 h 313"/>
                  <a:gd name="T24" fmla="*/ 0 w 498"/>
                  <a:gd name="T25" fmla="*/ 0 h 313"/>
                  <a:gd name="T26" fmla="*/ 0 w 498"/>
                  <a:gd name="T27" fmla="*/ 0 h 313"/>
                  <a:gd name="T28" fmla="*/ 0 w 498"/>
                  <a:gd name="T29" fmla="*/ 0 h 313"/>
                  <a:gd name="T30" fmla="*/ 0 w 498"/>
                  <a:gd name="T31" fmla="*/ 0 h 313"/>
                  <a:gd name="T32" fmla="*/ 0 w 498"/>
                  <a:gd name="T33" fmla="*/ 0 h 313"/>
                  <a:gd name="T34" fmla="*/ 0 w 498"/>
                  <a:gd name="T35" fmla="*/ 0 h 313"/>
                  <a:gd name="T36" fmla="*/ 0 w 498"/>
                  <a:gd name="T37" fmla="*/ 0 h 313"/>
                  <a:gd name="T38" fmla="*/ 0 w 498"/>
                  <a:gd name="T39" fmla="*/ 0 h 313"/>
                  <a:gd name="T40" fmla="*/ 0 w 498"/>
                  <a:gd name="T41" fmla="*/ 0 h 3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8"/>
                  <a:gd name="T64" fmla="*/ 0 h 313"/>
                  <a:gd name="T65" fmla="*/ 498 w 498"/>
                  <a:gd name="T66" fmla="*/ 313 h 3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8" h="313">
                    <a:moveTo>
                      <a:pt x="67" y="5"/>
                    </a:moveTo>
                    <a:lnTo>
                      <a:pt x="286" y="128"/>
                    </a:lnTo>
                    <a:cubicBezTo>
                      <a:pt x="339" y="158"/>
                      <a:pt x="384" y="182"/>
                      <a:pt x="420" y="199"/>
                    </a:cubicBezTo>
                    <a:lnTo>
                      <a:pt x="477" y="223"/>
                    </a:lnTo>
                    <a:cubicBezTo>
                      <a:pt x="492" y="230"/>
                      <a:pt x="498" y="239"/>
                      <a:pt x="497" y="252"/>
                    </a:cubicBezTo>
                    <a:cubicBezTo>
                      <a:pt x="497" y="261"/>
                      <a:pt x="493" y="268"/>
                      <a:pt x="487" y="274"/>
                    </a:cubicBezTo>
                    <a:cubicBezTo>
                      <a:pt x="481" y="279"/>
                      <a:pt x="474" y="282"/>
                      <a:pt x="466" y="281"/>
                    </a:cubicBezTo>
                    <a:cubicBezTo>
                      <a:pt x="445" y="280"/>
                      <a:pt x="388" y="253"/>
                      <a:pt x="295" y="202"/>
                    </a:cubicBezTo>
                    <a:lnTo>
                      <a:pt x="77" y="294"/>
                    </a:lnTo>
                    <a:lnTo>
                      <a:pt x="54" y="306"/>
                    </a:lnTo>
                    <a:cubicBezTo>
                      <a:pt x="44" y="311"/>
                      <a:pt x="36" y="313"/>
                      <a:pt x="30" y="313"/>
                    </a:cubicBezTo>
                    <a:cubicBezTo>
                      <a:pt x="22" y="312"/>
                      <a:pt x="15" y="308"/>
                      <a:pt x="9" y="301"/>
                    </a:cubicBezTo>
                    <a:cubicBezTo>
                      <a:pt x="3" y="294"/>
                      <a:pt x="0" y="287"/>
                      <a:pt x="1" y="279"/>
                    </a:cubicBezTo>
                    <a:cubicBezTo>
                      <a:pt x="2" y="270"/>
                      <a:pt x="6" y="263"/>
                      <a:pt x="13" y="259"/>
                    </a:cubicBezTo>
                    <a:cubicBezTo>
                      <a:pt x="64" y="228"/>
                      <a:pt x="134" y="196"/>
                      <a:pt x="226" y="164"/>
                    </a:cubicBezTo>
                    <a:lnTo>
                      <a:pt x="125" y="110"/>
                    </a:lnTo>
                    <a:cubicBezTo>
                      <a:pt x="90" y="92"/>
                      <a:pt x="60" y="73"/>
                      <a:pt x="35" y="56"/>
                    </a:cubicBezTo>
                    <a:cubicBezTo>
                      <a:pt x="24" y="49"/>
                      <a:pt x="19" y="40"/>
                      <a:pt x="20" y="30"/>
                    </a:cubicBezTo>
                    <a:cubicBezTo>
                      <a:pt x="20" y="21"/>
                      <a:pt x="24" y="14"/>
                      <a:pt x="30" y="8"/>
                    </a:cubicBezTo>
                    <a:cubicBezTo>
                      <a:pt x="37" y="2"/>
                      <a:pt x="44" y="0"/>
                      <a:pt x="52" y="0"/>
                    </a:cubicBezTo>
                    <a:cubicBezTo>
                      <a:pt x="57" y="1"/>
                      <a:pt x="61" y="2"/>
                      <a:pt x="67" y="5"/>
                    </a:cubicBezTo>
                    <a:close/>
                  </a:path>
                </a:pathLst>
              </a:custGeom>
              <a:solidFill>
                <a:srgbClr val="000000"/>
              </a:solidFill>
              <a:ln w="0">
                <a:solidFill>
                  <a:srgbClr val="000000"/>
                </a:solidFill>
                <a:round/>
                <a:headEnd/>
                <a:tailEnd/>
              </a:ln>
            </p:spPr>
            <p:txBody>
              <a:bodyPr/>
              <a:lstStyle/>
              <a:p>
                <a:endParaRPr lang="en-AU"/>
              </a:p>
            </p:txBody>
          </p:sp>
          <p:sp>
            <p:nvSpPr>
              <p:cNvPr id="64532" name="Freeform 49"/>
              <p:cNvSpPr>
                <a:spLocks/>
              </p:cNvSpPr>
              <p:nvPr/>
            </p:nvSpPr>
            <p:spPr bwMode="auto">
              <a:xfrm>
                <a:off x="1983" y="1768"/>
                <a:ext cx="94" cy="86"/>
              </a:xfrm>
              <a:custGeom>
                <a:avLst/>
                <a:gdLst>
                  <a:gd name="T0" fmla="*/ 0 w 347"/>
                  <a:gd name="T1" fmla="*/ 0 h 313"/>
                  <a:gd name="T2" fmla="*/ 0 w 347"/>
                  <a:gd name="T3" fmla="*/ 0 h 313"/>
                  <a:gd name="T4" fmla="*/ 0 w 347"/>
                  <a:gd name="T5" fmla="*/ 0 h 313"/>
                  <a:gd name="T6" fmla="*/ 0 w 347"/>
                  <a:gd name="T7" fmla="*/ 0 h 313"/>
                  <a:gd name="T8" fmla="*/ 0 w 347"/>
                  <a:gd name="T9" fmla="*/ 0 h 313"/>
                  <a:gd name="T10" fmla="*/ 0 w 347"/>
                  <a:gd name="T11" fmla="*/ 0 h 313"/>
                  <a:gd name="T12" fmla="*/ 0 w 347"/>
                  <a:gd name="T13" fmla="*/ 0 h 313"/>
                  <a:gd name="T14" fmla="*/ 0 w 347"/>
                  <a:gd name="T15" fmla="*/ 0 h 313"/>
                  <a:gd name="T16" fmla="*/ 0 w 347"/>
                  <a:gd name="T17" fmla="*/ 0 h 313"/>
                  <a:gd name="T18" fmla="*/ 0 w 347"/>
                  <a:gd name="T19" fmla="*/ 0 h 313"/>
                  <a:gd name="T20" fmla="*/ 0 w 347"/>
                  <a:gd name="T21" fmla="*/ 0 h 313"/>
                  <a:gd name="T22" fmla="*/ 0 w 347"/>
                  <a:gd name="T23" fmla="*/ 0 h 313"/>
                  <a:gd name="T24" fmla="*/ 0 w 347"/>
                  <a:gd name="T25" fmla="*/ 0 h 313"/>
                  <a:gd name="T26" fmla="*/ 0 w 347"/>
                  <a:gd name="T27" fmla="*/ 0 h 313"/>
                  <a:gd name="T28" fmla="*/ 0 w 347"/>
                  <a:gd name="T29" fmla="*/ 0 h 313"/>
                  <a:gd name="T30" fmla="*/ 0 w 347"/>
                  <a:gd name="T31" fmla="*/ 0 h 313"/>
                  <a:gd name="T32" fmla="*/ 0 w 347"/>
                  <a:gd name="T33" fmla="*/ 0 h 313"/>
                  <a:gd name="T34" fmla="*/ 0 w 347"/>
                  <a:gd name="T35" fmla="*/ 0 h 313"/>
                  <a:gd name="T36" fmla="*/ 0 w 347"/>
                  <a:gd name="T37" fmla="*/ 0 h 313"/>
                  <a:gd name="T38" fmla="*/ 0 w 347"/>
                  <a:gd name="T39" fmla="*/ 0 h 313"/>
                  <a:gd name="T40" fmla="*/ 0 w 347"/>
                  <a:gd name="T41" fmla="*/ 0 h 313"/>
                  <a:gd name="T42" fmla="*/ 0 w 347"/>
                  <a:gd name="T43" fmla="*/ 0 h 313"/>
                  <a:gd name="T44" fmla="*/ 0 w 347"/>
                  <a:gd name="T45" fmla="*/ 0 h 313"/>
                  <a:gd name="T46" fmla="*/ 0 w 347"/>
                  <a:gd name="T47" fmla="*/ 0 h 313"/>
                  <a:gd name="T48" fmla="*/ 0 w 347"/>
                  <a:gd name="T49" fmla="*/ 0 h 313"/>
                  <a:gd name="T50" fmla="*/ 0 w 347"/>
                  <a:gd name="T51" fmla="*/ 0 h 313"/>
                  <a:gd name="T52" fmla="*/ 0 w 347"/>
                  <a:gd name="T53" fmla="*/ 0 h 313"/>
                  <a:gd name="T54" fmla="*/ 0 w 347"/>
                  <a:gd name="T55" fmla="*/ 0 h 313"/>
                  <a:gd name="T56" fmla="*/ 0 w 347"/>
                  <a:gd name="T57" fmla="*/ 0 h 313"/>
                  <a:gd name="T58" fmla="*/ 0 w 347"/>
                  <a:gd name="T59" fmla="*/ 0 h 313"/>
                  <a:gd name="T60" fmla="*/ 0 w 347"/>
                  <a:gd name="T61" fmla="*/ 0 h 313"/>
                  <a:gd name="T62" fmla="*/ 0 w 347"/>
                  <a:gd name="T63" fmla="*/ 0 h 313"/>
                  <a:gd name="T64" fmla="*/ 0 w 347"/>
                  <a:gd name="T65" fmla="*/ 0 h 3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7"/>
                  <a:gd name="T100" fmla="*/ 0 h 313"/>
                  <a:gd name="T101" fmla="*/ 347 w 347"/>
                  <a:gd name="T102" fmla="*/ 313 h 3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7" h="313">
                    <a:moveTo>
                      <a:pt x="115" y="40"/>
                    </a:moveTo>
                    <a:cubicBezTo>
                      <a:pt x="112" y="51"/>
                      <a:pt x="107" y="58"/>
                      <a:pt x="99" y="61"/>
                    </a:cubicBezTo>
                    <a:cubicBezTo>
                      <a:pt x="93" y="63"/>
                      <a:pt x="82" y="63"/>
                      <a:pt x="65" y="62"/>
                    </a:cubicBezTo>
                    <a:cubicBezTo>
                      <a:pt x="66" y="78"/>
                      <a:pt x="68" y="102"/>
                      <a:pt x="72" y="135"/>
                    </a:cubicBezTo>
                    <a:cubicBezTo>
                      <a:pt x="78" y="170"/>
                      <a:pt x="91" y="189"/>
                      <a:pt x="110" y="193"/>
                    </a:cubicBezTo>
                    <a:cubicBezTo>
                      <a:pt x="113" y="187"/>
                      <a:pt x="116" y="182"/>
                      <a:pt x="118" y="176"/>
                    </a:cubicBezTo>
                    <a:cubicBezTo>
                      <a:pt x="135" y="132"/>
                      <a:pt x="153" y="100"/>
                      <a:pt x="172" y="81"/>
                    </a:cubicBezTo>
                    <a:cubicBezTo>
                      <a:pt x="200" y="53"/>
                      <a:pt x="233" y="43"/>
                      <a:pt x="273" y="51"/>
                    </a:cubicBezTo>
                    <a:cubicBezTo>
                      <a:pt x="305" y="57"/>
                      <a:pt x="327" y="76"/>
                      <a:pt x="338" y="107"/>
                    </a:cubicBezTo>
                    <a:cubicBezTo>
                      <a:pt x="347" y="134"/>
                      <a:pt x="347" y="165"/>
                      <a:pt x="340" y="200"/>
                    </a:cubicBezTo>
                    <a:cubicBezTo>
                      <a:pt x="335" y="226"/>
                      <a:pt x="326" y="250"/>
                      <a:pt x="312" y="272"/>
                    </a:cubicBezTo>
                    <a:cubicBezTo>
                      <a:pt x="295" y="301"/>
                      <a:pt x="276" y="313"/>
                      <a:pt x="256" y="309"/>
                    </a:cubicBezTo>
                    <a:cubicBezTo>
                      <a:pt x="248" y="307"/>
                      <a:pt x="242" y="302"/>
                      <a:pt x="237" y="295"/>
                    </a:cubicBezTo>
                    <a:cubicBezTo>
                      <a:pt x="233" y="287"/>
                      <a:pt x="231" y="280"/>
                      <a:pt x="233" y="272"/>
                    </a:cubicBezTo>
                    <a:cubicBezTo>
                      <a:pt x="234" y="266"/>
                      <a:pt x="240" y="259"/>
                      <a:pt x="252" y="251"/>
                    </a:cubicBezTo>
                    <a:cubicBezTo>
                      <a:pt x="257" y="247"/>
                      <a:pt x="263" y="237"/>
                      <a:pt x="270" y="221"/>
                    </a:cubicBezTo>
                    <a:cubicBezTo>
                      <a:pt x="275" y="208"/>
                      <a:pt x="278" y="197"/>
                      <a:pt x="280" y="188"/>
                    </a:cubicBezTo>
                    <a:cubicBezTo>
                      <a:pt x="283" y="171"/>
                      <a:pt x="284" y="156"/>
                      <a:pt x="283" y="142"/>
                    </a:cubicBezTo>
                    <a:cubicBezTo>
                      <a:pt x="281" y="123"/>
                      <a:pt x="274" y="112"/>
                      <a:pt x="261" y="109"/>
                    </a:cubicBezTo>
                    <a:cubicBezTo>
                      <a:pt x="234" y="104"/>
                      <a:pt x="212" y="119"/>
                      <a:pt x="195" y="155"/>
                    </a:cubicBezTo>
                    <a:lnTo>
                      <a:pt x="182" y="184"/>
                    </a:lnTo>
                    <a:cubicBezTo>
                      <a:pt x="170" y="210"/>
                      <a:pt x="160" y="227"/>
                      <a:pt x="150" y="237"/>
                    </a:cubicBezTo>
                    <a:cubicBezTo>
                      <a:pt x="136" y="251"/>
                      <a:pt x="117" y="255"/>
                      <a:pt x="94" y="251"/>
                    </a:cubicBezTo>
                    <a:cubicBezTo>
                      <a:pt x="53" y="242"/>
                      <a:pt x="27" y="217"/>
                      <a:pt x="17" y="174"/>
                    </a:cubicBezTo>
                    <a:cubicBezTo>
                      <a:pt x="14" y="161"/>
                      <a:pt x="12" y="141"/>
                      <a:pt x="9" y="113"/>
                    </a:cubicBezTo>
                    <a:cubicBezTo>
                      <a:pt x="7" y="85"/>
                      <a:pt x="5" y="65"/>
                      <a:pt x="2" y="52"/>
                    </a:cubicBezTo>
                    <a:cubicBezTo>
                      <a:pt x="0" y="44"/>
                      <a:pt x="0" y="34"/>
                      <a:pt x="2" y="25"/>
                    </a:cubicBezTo>
                    <a:cubicBezTo>
                      <a:pt x="4" y="16"/>
                      <a:pt x="8" y="10"/>
                      <a:pt x="15" y="5"/>
                    </a:cubicBezTo>
                    <a:cubicBezTo>
                      <a:pt x="21" y="1"/>
                      <a:pt x="29" y="0"/>
                      <a:pt x="38" y="2"/>
                    </a:cubicBezTo>
                    <a:cubicBezTo>
                      <a:pt x="44" y="3"/>
                      <a:pt x="53" y="3"/>
                      <a:pt x="64" y="3"/>
                    </a:cubicBezTo>
                    <a:cubicBezTo>
                      <a:pt x="76" y="3"/>
                      <a:pt x="85" y="3"/>
                      <a:pt x="90" y="4"/>
                    </a:cubicBezTo>
                    <a:cubicBezTo>
                      <a:pt x="99" y="6"/>
                      <a:pt x="106" y="10"/>
                      <a:pt x="111" y="17"/>
                    </a:cubicBezTo>
                    <a:cubicBezTo>
                      <a:pt x="115" y="24"/>
                      <a:pt x="116" y="31"/>
                      <a:pt x="115" y="40"/>
                    </a:cubicBezTo>
                    <a:close/>
                  </a:path>
                </a:pathLst>
              </a:custGeom>
              <a:solidFill>
                <a:srgbClr val="000000"/>
              </a:solidFill>
              <a:ln w="0">
                <a:solidFill>
                  <a:srgbClr val="000000"/>
                </a:solidFill>
                <a:round/>
                <a:headEnd/>
                <a:tailEnd/>
              </a:ln>
            </p:spPr>
            <p:txBody>
              <a:bodyPr/>
              <a:lstStyle/>
              <a:p>
                <a:endParaRPr lang="en-AU"/>
              </a:p>
            </p:txBody>
          </p:sp>
          <p:sp>
            <p:nvSpPr>
              <p:cNvPr id="64533" name="Freeform 50"/>
              <p:cNvSpPr>
                <a:spLocks noEditPoints="1"/>
              </p:cNvSpPr>
              <p:nvPr/>
            </p:nvSpPr>
            <p:spPr bwMode="auto">
              <a:xfrm>
                <a:off x="1966" y="1712"/>
                <a:ext cx="121" cy="51"/>
              </a:xfrm>
              <a:custGeom>
                <a:avLst/>
                <a:gdLst>
                  <a:gd name="T0" fmla="*/ 0 w 442"/>
                  <a:gd name="T1" fmla="*/ 0 h 188"/>
                  <a:gd name="T2" fmla="*/ 0 w 442"/>
                  <a:gd name="T3" fmla="*/ 0 h 188"/>
                  <a:gd name="T4" fmla="*/ 0 w 442"/>
                  <a:gd name="T5" fmla="*/ 0 h 188"/>
                  <a:gd name="T6" fmla="*/ 0 w 442"/>
                  <a:gd name="T7" fmla="*/ 0 h 188"/>
                  <a:gd name="T8" fmla="*/ 0 w 442"/>
                  <a:gd name="T9" fmla="*/ 0 h 188"/>
                  <a:gd name="T10" fmla="*/ 0 w 442"/>
                  <a:gd name="T11" fmla="*/ 0 h 188"/>
                  <a:gd name="T12" fmla="*/ 0 w 442"/>
                  <a:gd name="T13" fmla="*/ 0 h 188"/>
                  <a:gd name="T14" fmla="*/ 0 w 442"/>
                  <a:gd name="T15" fmla="*/ 0 h 188"/>
                  <a:gd name="T16" fmla="*/ 0 w 442"/>
                  <a:gd name="T17" fmla="*/ 0 h 188"/>
                  <a:gd name="T18" fmla="*/ 0 w 442"/>
                  <a:gd name="T19" fmla="*/ 0 h 188"/>
                  <a:gd name="T20" fmla="*/ 0 w 442"/>
                  <a:gd name="T21" fmla="*/ 0 h 188"/>
                  <a:gd name="T22" fmla="*/ 0 w 442"/>
                  <a:gd name="T23" fmla="*/ 0 h 188"/>
                  <a:gd name="T24" fmla="*/ 0 w 442"/>
                  <a:gd name="T25" fmla="*/ 0 h 188"/>
                  <a:gd name="T26" fmla="*/ 0 w 442"/>
                  <a:gd name="T27" fmla="*/ 0 h 188"/>
                  <a:gd name="T28" fmla="*/ 0 w 442"/>
                  <a:gd name="T29" fmla="*/ 0 h 188"/>
                  <a:gd name="T30" fmla="*/ 0 w 442"/>
                  <a:gd name="T31" fmla="*/ 0 h 188"/>
                  <a:gd name="T32" fmla="*/ 0 w 442"/>
                  <a:gd name="T33" fmla="*/ 0 h 188"/>
                  <a:gd name="T34" fmla="*/ 0 w 442"/>
                  <a:gd name="T35" fmla="*/ 0 h 188"/>
                  <a:gd name="T36" fmla="*/ 0 w 442"/>
                  <a:gd name="T37" fmla="*/ 0 h 188"/>
                  <a:gd name="T38" fmla="*/ 0 w 442"/>
                  <a:gd name="T39" fmla="*/ 0 h 188"/>
                  <a:gd name="T40" fmla="*/ 0 w 442"/>
                  <a:gd name="T41" fmla="*/ 0 h 188"/>
                  <a:gd name="T42" fmla="*/ 0 w 442"/>
                  <a:gd name="T43" fmla="*/ 0 h 188"/>
                  <a:gd name="T44" fmla="*/ 0 w 442"/>
                  <a:gd name="T45" fmla="*/ 0 h 188"/>
                  <a:gd name="T46" fmla="*/ 0 w 442"/>
                  <a:gd name="T47" fmla="*/ 0 h 188"/>
                  <a:gd name="T48" fmla="*/ 0 w 442"/>
                  <a:gd name="T49" fmla="*/ 0 h 188"/>
                  <a:gd name="T50" fmla="*/ 0 w 442"/>
                  <a:gd name="T51" fmla="*/ 0 h 1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2"/>
                  <a:gd name="T79" fmla="*/ 0 h 188"/>
                  <a:gd name="T80" fmla="*/ 442 w 442"/>
                  <a:gd name="T81" fmla="*/ 188 h 1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2" h="188">
                    <a:moveTo>
                      <a:pt x="71" y="47"/>
                    </a:moveTo>
                    <a:cubicBezTo>
                      <a:pt x="68" y="56"/>
                      <a:pt x="63" y="63"/>
                      <a:pt x="54" y="68"/>
                    </a:cubicBezTo>
                    <a:cubicBezTo>
                      <a:pt x="45" y="73"/>
                      <a:pt x="36" y="74"/>
                      <a:pt x="27" y="72"/>
                    </a:cubicBezTo>
                    <a:cubicBezTo>
                      <a:pt x="18" y="69"/>
                      <a:pt x="11" y="63"/>
                      <a:pt x="6" y="55"/>
                    </a:cubicBezTo>
                    <a:cubicBezTo>
                      <a:pt x="1" y="46"/>
                      <a:pt x="0" y="37"/>
                      <a:pt x="3" y="27"/>
                    </a:cubicBezTo>
                    <a:cubicBezTo>
                      <a:pt x="5" y="18"/>
                      <a:pt x="11" y="11"/>
                      <a:pt x="19" y="6"/>
                    </a:cubicBezTo>
                    <a:cubicBezTo>
                      <a:pt x="28" y="1"/>
                      <a:pt x="37" y="0"/>
                      <a:pt x="46" y="3"/>
                    </a:cubicBezTo>
                    <a:cubicBezTo>
                      <a:pt x="56" y="5"/>
                      <a:pt x="63" y="11"/>
                      <a:pt x="68" y="19"/>
                    </a:cubicBezTo>
                    <a:cubicBezTo>
                      <a:pt x="72" y="28"/>
                      <a:pt x="73" y="37"/>
                      <a:pt x="71" y="47"/>
                    </a:cubicBezTo>
                    <a:close/>
                    <a:moveTo>
                      <a:pt x="313" y="100"/>
                    </a:moveTo>
                    <a:cubicBezTo>
                      <a:pt x="324" y="104"/>
                      <a:pt x="342" y="108"/>
                      <a:pt x="366" y="114"/>
                    </a:cubicBezTo>
                    <a:cubicBezTo>
                      <a:pt x="389" y="120"/>
                      <a:pt x="407" y="125"/>
                      <a:pt x="419" y="128"/>
                    </a:cubicBezTo>
                    <a:cubicBezTo>
                      <a:pt x="427" y="130"/>
                      <a:pt x="433" y="135"/>
                      <a:pt x="437" y="142"/>
                    </a:cubicBezTo>
                    <a:cubicBezTo>
                      <a:pt x="442" y="149"/>
                      <a:pt x="442" y="156"/>
                      <a:pt x="440" y="165"/>
                    </a:cubicBezTo>
                    <a:cubicBezTo>
                      <a:pt x="437" y="173"/>
                      <a:pt x="433" y="179"/>
                      <a:pt x="426" y="183"/>
                    </a:cubicBezTo>
                    <a:cubicBezTo>
                      <a:pt x="419" y="187"/>
                      <a:pt x="411" y="188"/>
                      <a:pt x="402" y="185"/>
                    </a:cubicBezTo>
                    <a:cubicBezTo>
                      <a:pt x="391" y="182"/>
                      <a:pt x="373" y="177"/>
                      <a:pt x="349" y="171"/>
                    </a:cubicBezTo>
                    <a:cubicBezTo>
                      <a:pt x="326" y="166"/>
                      <a:pt x="308" y="161"/>
                      <a:pt x="296" y="158"/>
                    </a:cubicBezTo>
                    <a:cubicBezTo>
                      <a:pt x="278" y="153"/>
                      <a:pt x="255" y="145"/>
                      <a:pt x="228" y="136"/>
                    </a:cubicBezTo>
                    <a:cubicBezTo>
                      <a:pt x="202" y="126"/>
                      <a:pt x="179" y="119"/>
                      <a:pt x="161" y="113"/>
                    </a:cubicBezTo>
                    <a:cubicBezTo>
                      <a:pt x="152" y="111"/>
                      <a:pt x="145" y="106"/>
                      <a:pt x="141" y="99"/>
                    </a:cubicBezTo>
                    <a:cubicBezTo>
                      <a:pt x="137" y="92"/>
                      <a:pt x="137" y="85"/>
                      <a:pt x="139" y="76"/>
                    </a:cubicBezTo>
                    <a:cubicBezTo>
                      <a:pt x="141" y="68"/>
                      <a:pt x="146" y="62"/>
                      <a:pt x="153" y="58"/>
                    </a:cubicBezTo>
                    <a:cubicBezTo>
                      <a:pt x="160" y="54"/>
                      <a:pt x="168" y="53"/>
                      <a:pt x="177" y="56"/>
                    </a:cubicBezTo>
                    <a:cubicBezTo>
                      <a:pt x="195" y="61"/>
                      <a:pt x="218" y="68"/>
                      <a:pt x="245" y="78"/>
                    </a:cubicBezTo>
                    <a:cubicBezTo>
                      <a:pt x="272" y="88"/>
                      <a:pt x="294" y="95"/>
                      <a:pt x="313" y="100"/>
                    </a:cubicBezTo>
                    <a:close/>
                  </a:path>
                </a:pathLst>
              </a:custGeom>
              <a:solidFill>
                <a:srgbClr val="000000"/>
              </a:solidFill>
              <a:ln w="0">
                <a:solidFill>
                  <a:srgbClr val="000000"/>
                </a:solidFill>
                <a:round/>
                <a:headEnd/>
                <a:tailEnd/>
              </a:ln>
            </p:spPr>
            <p:txBody>
              <a:bodyPr/>
              <a:lstStyle/>
              <a:p>
                <a:endParaRPr lang="en-AU"/>
              </a:p>
            </p:txBody>
          </p:sp>
          <p:sp>
            <p:nvSpPr>
              <p:cNvPr id="64534" name="Freeform 51"/>
              <p:cNvSpPr>
                <a:spLocks/>
              </p:cNvSpPr>
              <p:nvPr/>
            </p:nvSpPr>
            <p:spPr bwMode="auto">
              <a:xfrm>
                <a:off x="2020" y="1635"/>
                <a:ext cx="95" cy="85"/>
              </a:xfrm>
              <a:custGeom>
                <a:avLst/>
                <a:gdLst>
                  <a:gd name="T0" fmla="*/ 0 w 346"/>
                  <a:gd name="T1" fmla="*/ 0 h 310"/>
                  <a:gd name="T2" fmla="*/ 0 w 346"/>
                  <a:gd name="T3" fmla="*/ 0 h 310"/>
                  <a:gd name="T4" fmla="*/ 0 w 346"/>
                  <a:gd name="T5" fmla="*/ 0 h 310"/>
                  <a:gd name="T6" fmla="*/ 0 w 346"/>
                  <a:gd name="T7" fmla="*/ 0 h 310"/>
                  <a:gd name="T8" fmla="*/ 0 w 346"/>
                  <a:gd name="T9" fmla="*/ 0 h 310"/>
                  <a:gd name="T10" fmla="*/ 0 w 346"/>
                  <a:gd name="T11" fmla="*/ 0 h 310"/>
                  <a:gd name="T12" fmla="*/ 0 w 346"/>
                  <a:gd name="T13" fmla="*/ 0 h 310"/>
                  <a:gd name="T14" fmla="*/ 0 w 346"/>
                  <a:gd name="T15" fmla="*/ 0 h 310"/>
                  <a:gd name="T16" fmla="*/ 0 w 346"/>
                  <a:gd name="T17" fmla="*/ 0 h 310"/>
                  <a:gd name="T18" fmla="*/ 0 w 346"/>
                  <a:gd name="T19" fmla="*/ 0 h 310"/>
                  <a:gd name="T20" fmla="*/ 0 w 346"/>
                  <a:gd name="T21" fmla="*/ 0 h 310"/>
                  <a:gd name="T22" fmla="*/ 0 w 346"/>
                  <a:gd name="T23" fmla="*/ 0 h 310"/>
                  <a:gd name="T24" fmla="*/ 0 w 346"/>
                  <a:gd name="T25" fmla="*/ 0 h 310"/>
                  <a:gd name="T26" fmla="*/ 0 w 346"/>
                  <a:gd name="T27" fmla="*/ 0 h 310"/>
                  <a:gd name="T28" fmla="*/ 0 w 346"/>
                  <a:gd name="T29" fmla="*/ 0 h 310"/>
                  <a:gd name="T30" fmla="*/ 0 w 346"/>
                  <a:gd name="T31" fmla="*/ 0 h 310"/>
                  <a:gd name="T32" fmla="*/ 0 w 346"/>
                  <a:gd name="T33" fmla="*/ 0 h 310"/>
                  <a:gd name="T34" fmla="*/ 0 w 346"/>
                  <a:gd name="T35" fmla="*/ 0 h 310"/>
                  <a:gd name="T36" fmla="*/ 0 w 346"/>
                  <a:gd name="T37" fmla="*/ 0 h 310"/>
                  <a:gd name="T38" fmla="*/ 0 w 346"/>
                  <a:gd name="T39" fmla="*/ 0 h 310"/>
                  <a:gd name="T40" fmla="*/ 0 w 346"/>
                  <a:gd name="T41" fmla="*/ 0 h 310"/>
                  <a:gd name="T42" fmla="*/ 0 w 346"/>
                  <a:gd name="T43" fmla="*/ 0 h 310"/>
                  <a:gd name="T44" fmla="*/ 0 w 346"/>
                  <a:gd name="T45" fmla="*/ 0 h 3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310"/>
                  <a:gd name="T71" fmla="*/ 346 w 346"/>
                  <a:gd name="T72" fmla="*/ 310 h 3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310">
                    <a:moveTo>
                      <a:pt x="338" y="203"/>
                    </a:moveTo>
                    <a:cubicBezTo>
                      <a:pt x="324" y="242"/>
                      <a:pt x="301" y="271"/>
                      <a:pt x="268" y="289"/>
                    </a:cubicBezTo>
                    <a:cubicBezTo>
                      <a:pt x="233" y="308"/>
                      <a:pt x="196" y="310"/>
                      <a:pt x="155" y="296"/>
                    </a:cubicBezTo>
                    <a:cubicBezTo>
                      <a:pt x="116" y="282"/>
                      <a:pt x="80" y="255"/>
                      <a:pt x="48" y="215"/>
                    </a:cubicBezTo>
                    <a:cubicBezTo>
                      <a:pt x="12" y="170"/>
                      <a:pt x="0" y="130"/>
                      <a:pt x="13" y="94"/>
                    </a:cubicBezTo>
                    <a:cubicBezTo>
                      <a:pt x="19" y="75"/>
                      <a:pt x="31" y="55"/>
                      <a:pt x="48" y="35"/>
                    </a:cubicBezTo>
                    <a:cubicBezTo>
                      <a:pt x="69" y="10"/>
                      <a:pt x="88" y="0"/>
                      <a:pt x="105" y="6"/>
                    </a:cubicBezTo>
                    <a:cubicBezTo>
                      <a:pt x="112" y="8"/>
                      <a:pt x="118" y="13"/>
                      <a:pt x="121" y="20"/>
                    </a:cubicBezTo>
                    <a:cubicBezTo>
                      <a:pt x="125" y="27"/>
                      <a:pt x="126" y="33"/>
                      <a:pt x="124" y="40"/>
                    </a:cubicBezTo>
                    <a:cubicBezTo>
                      <a:pt x="122" y="46"/>
                      <a:pt x="118" y="50"/>
                      <a:pt x="114" y="53"/>
                    </a:cubicBezTo>
                    <a:cubicBezTo>
                      <a:pt x="109" y="56"/>
                      <a:pt x="104" y="59"/>
                      <a:pt x="100" y="62"/>
                    </a:cubicBezTo>
                    <a:cubicBezTo>
                      <a:pt x="87" y="70"/>
                      <a:pt x="76" y="87"/>
                      <a:pt x="67" y="113"/>
                    </a:cubicBezTo>
                    <a:cubicBezTo>
                      <a:pt x="60" y="132"/>
                      <a:pt x="71" y="157"/>
                      <a:pt x="99" y="189"/>
                    </a:cubicBezTo>
                    <a:cubicBezTo>
                      <a:pt x="125" y="218"/>
                      <a:pt x="149" y="236"/>
                      <a:pt x="173" y="244"/>
                    </a:cubicBezTo>
                    <a:cubicBezTo>
                      <a:pt x="198" y="253"/>
                      <a:pt x="221" y="251"/>
                      <a:pt x="242" y="239"/>
                    </a:cubicBezTo>
                    <a:cubicBezTo>
                      <a:pt x="261" y="228"/>
                      <a:pt x="275" y="209"/>
                      <a:pt x="284" y="184"/>
                    </a:cubicBezTo>
                    <a:cubicBezTo>
                      <a:pt x="288" y="173"/>
                      <a:pt x="289" y="159"/>
                      <a:pt x="287" y="144"/>
                    </a:cubicBezTo>
                    <a:lnTo>
                      <a:pt x="281" y="105"/>
                    </a:lnTo>
                    <a:cubicBezTo>
                      <a:pt x="280" y="98"/>
                      <a:pt x="280" y="93"/>
                      <a:pt x="281" y="91"/>
                    </a:cubicBezTo>
                    <a:cubicBezTo>
                      <a:pt x="283" y="83"/>
                      <a:pt x="288" y="78"/>
                      <a:pt x="296" y="75"/>
                    </a:cubicBezTo>
                    <a:cubicBezTo>
                      <a:pt x="303" y="72"/>
                      <a:pt x="311" y="72"/>
                      <a:pt x="318" y="74"/>
                    </a:cubicBezTo>
                    <a:cubicBezTo>
                      <a:pt x="332" y="79"/>
                      <a:pt x="341" y="98"/>
                      <a:pt x="343" y="133"/>
                    </a:cubicBezTo>
                    <a:cubicBezTo>
                      <a:pt x="346" y="162"/>
                      <a:pt x="344" y="186"/>
                      <a:pt x="338" y="203"/>
                    </a:cubicBezTo>
                    <a:close/>
                  </a:path>
                </a:pathLst>
              </a:custGeom>
              <a:solidFill>
                <a:srgbClr val="000000"/>
              </a:solidFill>
              <a:ln w="0">
                <a:solidFill>
                  <a:srgbClr val="000000"/>
                </a:solidFill>
                <a:round/>
                <a:headEnd/>
                <a:tailEnd/>
              </a:ln>
            </p:spPr>
            <p:txBody>
              <a:bodyPr/>
              <a:lstStyle/>
              <a:p>
                <a:endParaRPr lang="en-AU"/>
              </a:p>
            </p:txBody>
          </p:sp>
          <p:sp>
            <p:nvSpPr>
              <p:cNvPr id="64535" name="Freeform 52"/>
              <p:cNvSpPr>
                <a:spLocks noEditPoints="1"/>
              </p:cNvSpPr>
              <p:nvPr/>
            </p:nvSpPr>
            <p:spPr bwMode="auto">
              <a:xfrm>
                <a:off x="2055" y="1553"/>
                <a:ext cx="101" cy="91"/>
              </a:xfrm>
              <a:custGeom>
                <a:avLst/>
                <a:gdLst>
                  <a:gd name="T0" fmla="*/ 0 w 370"/>
                  <a:gd name="T1" fmla="*/ 0 h 333"/>
                  <a:gd name="T2" fmla="*/ 0 w 370"/>
                  <a:gd name="T3" fmla="*/ 0 h 333"/>
                  <a:gd name="T4" fmla="*/ 0 w 370"/>
                  <a:gd name="T5" fmla="*/ 0 h 333"/>
                  <a:gd name="T6" fmla="*/ 0 w 370"/>
                  <a:gd name="T7" fmla="*/ 0 h 333"/>
                  <a:gd name="T8" fmla="*/ 0 w 370"/>
                  <a:gd name="T9" fmla="*/ 0 h 333"/>
                  <a:gd name="T10" fmla="*/ 0 w 370"/>
                  <a:gd name="T11" fmla="*/ 0 h 333"/>
                  <a:gd name="T12" fmla="*/ 0 w 370"/>
                  <a:gd name="T13" fmla="*/ 0 h 333"/>
                  <a:gd name="T14" fmla="*/ 0 w 370"/>
                  <a:gd name="T15" fmla="*/ 0 h 333"/>
                  <a:gd name="T16" fmla="*/ 0 w 370"/>
                  <a:gd name="T17" fmla="*/ 0 h 333"/>
                  <a:gd name="T18" fmla="*/ 0 w 370"/>
                  <a:gd name="T19" fmla="*/ 0 h 333"/>
                  <a:gd name="T20" fmla="*/ 0 w 370"/>
                  <a:gd name="T21" fmla="*/ 0 h 333"/>
                  <a:gd name="T22" fmla="*/ 0 w 370"/>
                  <a:gd name="T23" fmla="*/ 0 h 333"/>
                  <a:gd name="T24" fmla="*/ 0 w 370"/>
                  <a:gd name="T25" fmla="*/ 0 h 333"/>
                  <a:gd name="T26" fmla="*/ 0 w 370"/>
                  <a:gd name="T27" fmla="*/ 0 h 333"/>
                  <a:gd name="T28" fmla="*/ 0 w 370"/>
                  <a:gd name="T29" fmla="*/ 0 h 333"/>
                  <a:gd name="T30" fmla="*/ 0 w 370"/>
                  <a:gd name="T31" fmla="*/ 0 h 333"/>
                  <a:gd name="T32" fmla="*/ 0 w 370"/>
                  <a:gd name="T33" fmla="*/ 0 h 333"/>
                  <a:gd name="T34" fmla="*/ 0 w 370"/>
                  <a:gd name="T35" fmla="*/ 0 h 333"/>
                  <a:gd name="T36" fmla="*/ 0 w 370"/>
                  <a:gd name="T37" fmla="*/ 0 h 333"/>
                  <a:gd name="T38" fmla="*/ 0 w 370"/>
                  <a:gd name="T39" fmla="*/ 0 h 333"/>
                  <a:gd name="T40" fmla="*/ 0 w 370"/>
                  <a:gd name="T41" fmla="*/ 0 h 333"/>
                  <a:gd name="T42" fmla="*/ 0 w 370"/>
                  <a:gd name="T43" fmla="*/ 0 h 333"/>
                  <a:gd name="T44" fmla="*/ 0 w 370"/>
                  <a:gd name="T45" fmla="*/ 0 h 333"/>
                  <a:gd name="T46" fmla="*/ 0 w 370"/>
                  <a:gd name="T47" fmla="*/ 0 h 333"/>
                  <a:gd name="T48" fmla="*/ 0 w 370"/>
                  <a:gd name="T49" fmla="*/ 0 h 333"/>
                  <a:gd name="T50" fmla="*/ 0 w 370"/>
                  <a:gd name="T51" fmla="*/ 0 h 333"/>
                  <a:gd name="T52" fmla="*/ 0 w 370"/>
                  <a:gd name="T53" fmla="*/ 0 h 333"/>
                  <a:gd name="T54" fmla="*/ 0 w 370"/>
                  <a:gd name="T55" fmla="*/ 0 h 333"/>
                  <a:gd name="T56" fmla="*/ 0 w 370"/>
                  <a:gd name="T57" fmla="*/ 0 h 333"/>
                  <a:gd name="T58" fmla="*/ 0 w 370"/>
                  <a:gd name="T59" fmla="*/ 0 h 333"/>
                  <a:gd name="T60" fmla="*/ 0 w 370"/>
                  <a:gd name="T61" fmla="*/ 0 h 333"/>
                  <a:gd name="T62" fmla="*/ 0 w 370"/>
                  <a:gd name="T63" fmla="*/ 0 h 3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333"/>
                  <a:gd name="T98" fmla="*/ 370 w 370"/>
                  <a:gd name="T99" fmla="*/ 333 h 3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333">
                    <a:moveTo>
                      <a:pt x="366" y="127"/>
                    </a:moveTo>
                    <a:cubicBezTo>
                      <a:pt x="365" y="130"/>
                      <a:pt x="358" y="135"/>
                      <a:pt x="346" y="141"/>
                    </a:cubicBezTo>
                    <a:cubicBezTo>
                      <a:pt x="335" y="146"/>
                      <a:pt x="325" y="149"/>
                      <a:pt x="317" y="151"/>
                    </a:cubicBezTo>
                    <a:cubicBezTo>
                      <a:pt x="319" y="173"/>
                      <a:pt x="320" y="192"/>
                      <a:pt x="319" y="208"/>
                    </a:cubicBezTo>
                    <a:cubicBezTo>
                      <a:pt x="318" y="223"/>
                      <a:pt x="315" y="236"/>
                      <a:pt x="311" y="245"/>
                    </a:cubicBezTo>
                    <a:cubicBezTo>
                      <a:pt x="292" y="288"/>
                      <a:pt x="266" y="315"/>
                      <a:pt x="233" y="324"/>
                    </a:cubicBezTo>
                    <a:cubicBezTo>
                      <a:pt x="202" y="333"/>
                      <a:pt x="162" y="327"/>
                      <a:pt x="115" y="306"/>
                    </a:cubicBezTo>
                    <a:cubicBezTo>
                      <a:pt x="70" y="287"/>
                      <a:pt x="38" y="254"/>
                      <a:pt x="19" y="209"/>
                    </a:cubicBezTo>
                    <a:cubicBezTo>
                      <a:pt x="0" y="164"/>
                      <a:pt x="1" y="121"/>
                      <a:pt x="19" y="78"/>
                    </a:cubicBezTo>
                    <a:cubicBezTo>
                      <a:pt x="26" y="61"/>
                      <a:pt x="38" y="45"/>
                      <a:pt x="55" y="29"/>
                    </a:cubicBezTo>
                    <a:cubicBezTo>
                      <a:pt x="77" y="8"/>
                      <a:pt x="95" y="0"/>
                      <a:pt x="110" y="7"/>
                    </a:cubicBezTo>
                    <a:cubicBezTo>
                      <a:pt x="115" y="9"/>
                      <a:pt x="118" y="13"/>
                      <a:pt x="121" y="18"/>
                    </a:cubicBezTo>
                    <a:cubicBezTo>
                      <a:pt x="127" y="23"/>
                      <a:pt x="138" y="30"/>
                      <a:pt x="154" y="38"/>
                    </a:cubicBezTo>
                    <a:cubicBezTo>
                      <a:pt x="169" y="46"/>
                      <a:pt x="190" y="55"/>
                      <a:pt x="215" y="67"/>
                    </a:cubicBezTo>
                    <a:cubicBezTo>
                      <a:pt x="238" y="77"/>
                      <a:pt x="257" y="83"/>
                      <a:pt x="272" y="86"/>
                    </a:cubicBezTo>
                    <a:cubicBezTo>
                      <a:pt x="281" y="87"/>
                      <a:pt x="300" y="88"/>
                      <a:pt x="329" y="89"/>
                    </a:cubicBezTo>
                    <a:cubicBezTo>
                      <a:pt x="333" y="89"/>
                      <a:pt x="339" y="90"/>
                      <a:pt x="347" y="89"/>
                    </a:cubicBezTo>
                    <a:lnTo>
                      <a:pt x="352" y="90"/>
                    </a:lnTo>
                    <a:cubicBezTo>
                      <a:pt x="360" y="93"/>
                      <a:pt x="365" y="98"/>
                      <a:pt x="367" y="106"/>
                    </a:cubicBezTo>
                    <a:cubicBezTo>
                      <a:pt x="370" y="113"/>
                      <a:pt x="370" y="120"/>
                      <a:pt x="366" y="127"/>
                    </a:cubicBezTo>
                    <a:close/>
                    <a:moveTo>
                      <a:pt x="147" y="101"/>
                    </a:moveTo>
                    <a:cubicBezTo>
                      <a:pt x="139" y="97"/>
                      <a:pt x="130" y="93"/>
                      <a:pt x="121" y="88"/>
                    </a:cubicBezTo>
                    <a:cubicBezTo>
                      <a:pt x="113" y="83"/>
                      <a:pt x="103" y="77"/>
                      <a:pt x="93" y="70"/>
                    </a:cubicBezTo>
                    <a:cubicBezTo>
                      <a:pt x="87" y="76"/>
                      <a:pt x="82" y="80"/>
                      <a:pt x="78" y="85"/>
                    </a:cubicBezTo>
                    <a:cubicBezTo>
                      <a:pt x="74" y="89"/>
                      <a:pt x="72" y="92"/>
                      <a:pt x="70" y="95"/>
                    </a:cubicBezTo>
                    <a:cubicBezTo>
                      <a:pt x="58" y="124"/>
                      <a:pt x="59" y="154"/>
                      <a:pt x="73" y="185"/>
                    </a:cubicBezTo>
                    <a:cubicBezTo>
                      <a:pt x="88" y="217"/>
                      <a:pt x="110" y="239"/>
                      <a:pt x="141" y="252"/>
                    </a:cubicBezTo>
                    <a:cubicBezTo>
                      <a:pt x="172" y="266"/>
                      <a:pt x="197" y="270"/>
                      <a:pt x="217" y="266"/>
                    </a:cubicBezTo>
                    <a:cubicBezTo>
                      <a:pt x="237" y="262"/>
                      <a:pt x="252" y="249"/>
                      <a:pt x="261" y="227"/>
                    </a:cubicBezTo>
                    <a:cubicBezTo>
                      <a:pt x="269" y="209"/>
                      <a:pt x="272" y="193"/>
                      <a:pt x="271" y="177"/>
                    </a:cubicBezTo>
                    <a:cubicBezTo>
                      <a:pt x="270" y="169"/>
                      <a:pt x="267" y="157"/>
                      <a:pt x="262" y="140"/>
                    </a:cubicBezTo>
                    <a:cubicBezTo>
                      <a:pt x="210" y="124"/>
                      <a:pt x="172" y="111"/>
                      <a:pt x="147" y="101"/>
                    </a:cubicBezTo>
                    <a:close/>
                  </a:path>
                </a:pathLst>
              </a:custGeom>
              <a:solidFill>
                <a:srgbClr val="000000"/>
              </a:solidFill>
              <a:ln w="0">
                <a:solidFill>
                  <a:srgbClr val="000000"/>
                </a:solidFill>
                <a:round/>
                <a:headEnd/>
                <a:tailEnd/>
              </a:ln>
            </p:spPr>
            <p:txBody>
              <a:bodyPr/>
              <a:lstStyle/>
              <a:p>
                <a:endParaRPr lang="en-AU"/>
              </a:p>
            </p:txBody>
          </p:sp>
          <p:sp>
            <p:nvSpPr>
              <p:cNvPr id="64536" name="Freeform 53"/>
              <p:cNvSpPr>
                <a:spLocks/>
              </p:cNvSpPr>
              <p:nvPr/>
            </p:nvSpPr>
            <p:spPr bwMode="auto">
              <a:xfrm>
                <a:off x="2042" y="1489"/>
                <a:ext cx="127" cy="76"/>
              </a:xfrm>
              <a:custGeom>
                <a:avLst/>
                <a:gdLst>
                  <a:gd name="T0" fmla="*/ 0 w 463"/>
                  <a:gd name="T1" fmla="*/ 0 h 277"/>
                  <a:gd name="T2" fmla="*/ 0 w 463"/>
                  <a:gd name="T3" fmla="*/ 0 h 277"/>
                  <a:gd name="T4" fmla="*/ 0 w 463"/>
                  <a:gd name="T5" fmla="*/ 0 h 277"/>
                  <a:gd name="T6" fmla="*/ 0 w 463"/>
                  <a:gd name="T7" fmla="*/ 0 h 277"/>
                  <a:gd name="T8" fmla="*/ 0 w 463"/>
                  <a:gd name="T9" fmla="*/ 0 h 277"/>
                  <a:gd name="T10" fmla="*/ 0 w 463"/>
                  <a:gd name="T11" fmla="*/ 0 h 277"/>
                  <a:gd name="T12" fmla="*/ 0 w 463"/>
                  <a:gd name="T13" fmla="*/ 0 h 277"/>
                  <a:gd name="T14" fmla="*/ 0 w 463"/>
                  <a:gd name="T15" fmla="*/ 0 h 277"/>
                  <a:gd name="T16" fmla="*/ 0 w 463"/>
                  <a:gd name="T17" fmla="*/ 0 h 277"/>
                  <a:gd name="T18" fmla="*/ 0 w 463"/>
                  <a:gd name="T19" fmla="*/ 0 h 277"/>
                  <a:gd name="T20" fmla="*/ 0 w 463"/>
                  <a:gd name="T21" fmla="*/ 0 h 277"/>
                  <a:gd name="T22" fmla="*/ 0 w 463"/>
                  <a:gd name="T23" fmla="*/ 0 h 277"/>
                  <a:gd name="T24" fmla="*/ 0 w 463"/>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3"/>
                  <a:gd name="T40" fmla="*/ 0 h 277"/>
                  <a:gd name="T41" fmla="*/ 463 w 463"/>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3" h="277">
                    <a:moveTo>
                      <a:pt x="246" y="109"/>
                    </a:moveTo>
                    <a:lnTo>
                      <a:pt x="379" y="181"/>
                    </a:lnTo>
                    <a:cubicBezTo>
                      <a:pt x="394" y="188"/>
                      <a:pt x="414" y="199"/>
                      <a:pt x="441" y="215"/>
                    </a:cubicBezTo>
                    <a:cubicBezTo>
                      <a:pt x="459" y="226"/>
                      <a:pt x="463" y="239"/>
                      <a:pt x="455" y="255"/>
                    </a:cubicBezTo>
                    <a:cubicBezTo>
                      <a:pt x="447" y="273"/>
                      <a:pt x="433" y="277"/>
                      <a:pt x="414" y="268"/>
                    </a:cubicBezTo>
                    <a:cubicBezTo>
                      <a:pt x="392" y="257"/>
                      <a:pt x="360" y="239"/>
                      <a:pt x="316" y="216"/>
                    </a:cubicBezTo>
                    <a:cubicBezTo>
                      <a:pt x="273" y="192"/>
                      <a:pt x="241" y="174"/>
                      <a:pt x="219" y="163"/>
                    </a:cubicBezTo>
                    <a:cubicBezTo>
                      <a:pt x="190" y="149"/>
                      <a:pt x="157" y="132"/>
                      <a:pt x="121" y="113"/>
                    </a:cubicBezTo>
                    <a:cubicBezTo>
                      <a:pt x="84" y="94"/>
                      <a:pt x="52" y="77"/>
                      <a:pt x="23" y="62"/>
                    </a:cubicBezTo>
                    <a:cubicBezTo>
                      <a:pt x="5" y="53"/>
                      <a:pt x="0" y="40"/>
                      <a:pt x="9" y="22"/>
                    </a:cubicBezTo>
                    <a:cubicBezTo>
                      <a:pt x="18" y="4"/>
                      <a:pt x="31" y="0"/>
                      <a:pt x="50" y="9"/>
                    </a:cubicBezTo>
                    <a:cubicBezTo>
                      <a:pt x="78" y="23"/>
                      <a:pt x="111" y="40"/>
                      <a:pt x="147" y="59"/>
                    </a:cubicBezTo>
                    <a:cubicBezTo>
                      <a:pt x="184" y="78"/>
                      <a:pt x="217" y="95"/>
                      <a:pt x="246" y="109"/>
                    </a:cubicBezTo>
                    <a:close/>
                  </a:path>
                </a:pathLst>
              </a:custGeom>
              <a:solidFill>
                <a:srgbClr val="000000"/>
              </a:solidFill>
              <a:ln w="0">
                <a:solidFill>
                  <a:srgbClr val="000000"/>
                </a:solidFill>
                <a:round/>
                <a:headEnd/>
                <a:tailEnd/>
              </a:ln>
            </p:spPr>
            <p:txBody>
              <a:bodyPr/>
              <a:lstStyle/>
              <a:p>
                <a:endParaRPr lang="en-AU"/>
              </a:p>
            </p:txBody>
          </p:sp>
          <p:sp>
            <p:nvSpPr>
              <p:cNvPr id="64537" name="Freeform 54"/>
              <p:cNvSpPr>
                <a:spLocks/>
              </p:cNvSpPr>
              <p:nvPr/>
            </p:nvSpPr>
            <p:spPr bwMode="auto">
              <a:xfrm>
                <a:off x="2097" y="1320"/>
                <a:ext cx="169" cy="165"/>
              </a:xfrm>
              <a:custGeom>
                <a:avLst/>
                <a:gdLst>
                  <a:gd name="T0" fmla="*/ 0 w 617"/>
                  <a:gd name="T1" fmla="*/ 0 h 603"/>
                  <a:gd name="T2" fmla="*/ 0 w 617"/>
                  <a:gd name="T3" fmla="*/ 0 h 603"/>
                  <a:gd name="T4" fmla="*/ 0 w 617"/>
                  <a:gd name="T5" fmla="*/ 0 h 603"/>
                  <a:gd name="T6" fmla="*/ 0 w 617"/>
                  <a:gd name="T7" fmla="*/ 0 h 603"/>
                  <a:gd name="T8" fmla="*/ 0 w 617"/>
                  <a:gd name="T9" fmla="*/ 0 h 603"/>
                  <a:gd name="T10" fmla="*/ 0 w 617"/>
                  <a:gd name="T11" fmla="*/ 0 h 603"/>
                  <a:gd name="T12" fmla="*/ 0 w 617"/>
                  <a:gd name="T13" fmla="*/ 0 h 603"/>
                  <a:gd name="T14" fmla="*/ 0 w 617"/>
                  <a:gd name="T15" fmla="*/ 0 h 603"/>
                  <a:gd name="T16" fmla="*/ 0 w 617"/>
                  <a:gd name="T17" fmla="*/ 0 h 603"/>
                  <a:gd name="T18" fmla="*/ 0 w 617"/>
                  <a:gd name="T19" fmla="*/ 0 h 603"/>
                  <a:gd name="T20" fmla="*/ 0 w 617"/>
                  <a:gd name="T21" fmla="*/ 0 h 603"/>
                  <a:gd name="T22" fmla="*/ 0 w 617"/>
                  <a:gd name="T23" fmla="*/ 0 h 603"/>
                  <a:gd name="T24" fmla="*/ 0 w 617"/>
                  <a:gd name="T25" fmla="*/ 0 h 603"/>
                  <a:gd name="T26" fmla="*/ 0 w 617"/>
                  <a:gd name="T27" fmla="*/ 0 h 603"/>
                  <a:gd name="T28" fmla="*/ 0 w 617"/>
                  <a:gd name="T29" fmla="*/ 0 h 603"/>
                  <a:gd name="T30" fmla="*/ 0 w 617"/>
                  <a:gd name="T31" fmla="*/ 0 h 603"/>
                  <a:gd name="T32" fmla="*/ 0 w 617"/>
                  <a:gd name="T33" fmla="*/ 0 h 603"/>
                  <a:gd name="T34" fmla="*/ 0 w 617"/>
                  <a:gd name="T35" fmla="*/ 0 h 603"/>
                  <a:gd name="T36" fmla="*/ 0 w 617"/>
                  <a:gd name="T37" fmla="*/ 0 h 603"/>
                  <a:gd name="T38" fmla="*/ 0 w 617"/>
                  <a:gd name="T39" fmla="*/ 0 h 603"/>
                  <a:gd name="T40" fmla="*/ 0 w 617"/>
                  <a:gd name="T41" fmla="*/ 0 h 603"/>
                  <a:gd name="T42" fmla="*/ 0 w 617"/>
                  <a:gd name="T43" fmla="*/ 0 h 603"/>
                  <a:gd name="T44" fmla="*/ 0 w 617"/>
                  <a:gd name="T45" fmla="*/ 0 h 603"/>
                  <a:gd name="T46" fmla="*/ 0 w 617"/>
                  <a:gd name="T47" fmla="*/ 0 h 603"/>
                  <a:gd name="T48" fmla="*/ 0 w 617"/>
                  <a:gd name="T49" fmla="*/ 0 h 603"/>
                  <a:gd name="T50" fmla="*/ 0 w 617"/>
                  <a:gd name="T51" fmla="*/ 0 h 603"/>
                  <a:gd name="T52" fmla="*/ 0 w 617"/>
                  <a:gd name="T53" fmla="*/ 0 h 603"/>
                  <a:gd name="T54" fmla="*/ 0 w 617"/>
                  <a:gd name="T55" fmla="*/ 0 h 603"/>
                  <a:gd name="T56" fmla="*/ 0 w 617"/>
                  <a:gd name="T57" fmla="*/ 0 h 603"/>
                  <a:gd name="T58" fmla="*/ 0 w 617"/>
                  <a:gd name="T59" fmla="*/ 0 h 603"/>
                  <a:gd name="T60" fmla="*/ 0 w 617"/>
                  <a:gd name="T61" fmla="*/ 0 h 603"/>
                  <a:gd name="T62" fmla="*/ 0 w 617"/>
                  <a:gd name="T63" fmla="*/ 0 h 603"/>
                  <a:gd name="T64" fmla="*/ 0 w 617"/>
                  <a:gd name="T65" fmla="*/ 0 h 603"/>
                  <a:gd name="T66" fmla="*/ 0 w 617"/>
                  <a:gd name="T67" fmla="*/ 0 h 6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7"/>
                  <a:gd name="T103" fmla="*/ 0 h 603"/>
                  <a:gd name="T104" fmla="*/ 617 w 617"/>
                  <a:gd name="T105" fmla="*/ 603 h 6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7" h="603">
                    <a:moveTo>
                      <a:pt x="561" y="206"/>
                    </a:moveTo>
                    <a:cubicBezTo>
                      <a:pt x="569" y="211"/>
                      <a:pt x="582" y="221"/>
                      <a:pt x="599" y="237"/>
                    </a:cubicBezTo>
                    <a:cubicBezTo>
                      <a:pt x="614" y="251"/>
                      <a:pt x="617" y="265"/>
                      <a:pt x="607" y="281"/>
                    </a:cubicBezTo>
                    <a:cubicBezTo>
                      <a:pt x="601" y="290"/>
                      <a:pt x="587" y="297"/>
                      <a:pt x="567" y="302"/>
                    </a:cubicBezTo>
                    <a:cubicBezTo>
                      <a:pt x="456" y="328"/>
                      <a:pt x="309" y="346"/>
                      <a:pt x="127" y="355"/>
                    </a:cubicBezTo>
                    <a:lnTo>
                      <a:pt x="184" y="394"/>
                    </a:lnTo>
                    <a:lnTo>
                      <a:pt x="242" y="433"/>
                    </a:lnTo>
                    <a:cubicBezTo>
                      <a:pt x="256" y="442"/>
                      <a:pt x="277" y="456"/>
                      <a:pt x="306" y="473"/>
                    </a:cubicBezTo>
                    <a:cubicBezTo>
                      <a:pt x="335" y="491"/>
                      <a:pt x="356" y="505"/>
                      <a:pt x="370" y="514"/>
                    </a:cubicBezTo>
                    <a:cubicBezTo>
                      <a:pt x="416" y="544"/>
                      <a:pt x="433" y="568"/>
                      <a:pt x="421" y="586"/>
                    </a:cubicBezTo>
                    <a:cubicBezTo>
                      <a:pt x="415" y="595"/>
                      <a:pt x="407" y="601"/>
                      <a:pt x="398" y="602"/>
                    </a:cubicBezTo>
                    <a:cubicBezTo>
                      <a:pt x="389" y="603"/>
                      <a:pt x="382" y="602"/>
                      <a:pt x="374" y="597"/>
                    </a:cubicBezTo>
                    <a:cubicBezTo>
                      <a:pt x="367" y="592"/>
                      <a:pt x="357" y="585"/>
                      <a:pt x="343" y="574"/>
                    </a:cubicBezTo>
                    <a:cubicBezTo>
                      <a:pt x="329" y="564"/>
                      <a:pt x="319" y="556"/>
                      <a:pt x="312" y="551"/>
                    </a:cubicBezTo>
                    <a:cubicBezTo>
                      <a:pt x="301" y="545"/>
                      <a:pt x="286" y="534"/>
                      <a:pt x="265" y="519"/>
                    </a:cubicBezTo>
                    <a:cubicBezTo>
                      <a:pt x="245" y="505"/>
                      <a:pt x="229" y="494"/>
                      <a:pt x="219" y="487"/>
                    </a:cubicBezTo>
                    <a:cubicBezTo>
                      <a:pt x="207" y="480"/>
                      <a:pt x="190" y="469"/>
                      <a:pt x="167" y="455"/>
                    </a:cubicBezTo>
                    <a:cubicBezTo>
                      <a:pt x="144" y="440"/>
                      <a:pt x="127" y="430"/>
                      <a:pt x="116" y="422"/>
                    </a:cubicBezTo>
                    <a:cubicBezTo>
                      <a:pt x="105" y="415"/>
                      <a:pt x="88" y="406"/>
                      <a:pt x="66" y="394"/>
                    </a:cubicBezTo>
                    <a:cubicBezTo>
                      <a:pt x="43" y="382"/>
                      <a:pt x="27" y="373"/>
                      <a:pt x="16" y="366"/>
                    </a:cubicBezTo>
                    <a:cubicBezTo>
                      <a:pt x="8" y="360"/>
                      <a:pt x="3" y="352"/>
                      <a:pt x="2" y="341"/>
                    </a:cubicBezTo>
                    <a:cubicBezTo>
                      <a:pt x="0" y="331"/>
                      <a:pt x="1" y="321"/>
                      <a:pt x="7" y="312"/>
                    </a:cubicBezTo>
                    <a:cubicBezTo>
                      <a:pt x="13" y="303"/>
                      <a:pt x="30" y="299"/>
                      <a:pt x="58" y="298"/>
                    </a:cubicBezTo>
                    <a:cubicBezTo>
                      <a:pt x="149" y="298"/>
                      <a:pt x="227" y="294"/>
                      <a:pt x="291" y="288"/>
                    </a:cubicBezTo>
                    <a:cubicBezTo>
                      <a:pt x="367" y="280"/>
                      <a:pt x="444" y="267"/>
                      <a:pt x="521" y="249"/>
                    </a:cubicBezTo>
                    <a:cubicBezTo>
                      <a:pt x="514" y="244"/>
                      <a:pt x="503" y="237"/>
                      <a:pt x="488" y="228"/>
                    </a:cubicBezTo>
                    <a:lnTo>
                      <a:pt x="456" y="207"/>
                    </a:lnTo>
                    <a:cubicBezTo>
                      <a:pt x="381" y="158"/>
                      <a:pt x="320" y="122"/>
                      <a:pt x="272" y="99"/>
                    </a:cubicBezTo>
                    <a:cubicBezTo>
                      <a:pt x="267" y="97"/>
                      <a:pt x="257" y="94"/>
                      <a:pt x="241" y="89"/>
                    </a:cubicBezTo>
                    <a:cubicBezTo>
                      <a:pt x="227" y="84"/>
                      <a:pt x="217" y="80"/>
                      <a:pt x="210" y="76"/>
                    </a:cubicBezTo>
                    <a:cubicBezTo>
                      <a:pt x="191" y="63"/>
                      <a:pt x="187" y="48"/>
                      <a:pt x="198" y="30"/>
                    </a:cubicBezTo>
                    <a:cubicBezTo>
                      <a:pt x="218" y="0"/>
                      <a:pt x="283" y="21"/>
                      <a:pt x="393" y="94"/>
                    </a:cubicBezTo>
                    <a:cubicBezTo>
                      <a:pt x="412" y="106"/>
                      <a:pt x="440" y="125"/>
                      <a:pt x="477" y="150"/>
                    </a:cubicBezTo>
                    <a:cubicBezTo>
                      <a:pt x="514" y="175"/>
                      <a:pt x="542" y="194"/>
                      <a:pt x="561" y="206"/>
                    </a:cubicBezTo>
                    <a:close/>
                  </a:path>
                </a:pathLst>
              </a:custGeom>
              <a:solidFill>
                <a:srgbClr val="000000"/>
              </a:solidFill>
              <a:ln w="0">
                <a:solidFill>
                  <a:srgbClr val="000000"/>
                </a:solidFill>
                <a:round/>
                <a:headEnd/>
                <a:tailEnd/>
              </a:ln>
            </p:spPr>
            <p:txBody>
              <a:bodyPr/>
              <a:lstStyle/>
              <a:p>
                <a:endParaRPr lang="en-AU"/>
              </a:p>
            </p:txBody>
          </p:sp>
          <p:sp>
            <p:nvSpPr>
              <p:cNvPr id="64538" name="Freeform 55"/>
              <p:cNvSpPr>
                <a:spLocks noEditPoints="1"/>
              </p:cNvSpPr>
              <p:nvPr/>
            </p:nvSpPr>
            <p:spPr bwMode="auto">
              <a:xfrm>
                <a:off x="2222" y="1273"/>
                <a:ext cx="96" cy="94"/>
              </a:xfrm>
              <a:custGeom>
                <a:avLst/>
                <a:gdLst>
                  <a:gd name="T0" fmla="*/ 0 w 352"/>
                  <a:gd name="T1" fmla="*/ 0 h 341"/>
                  <a:gd name="T2" fmla="*/ 0 w 352"/>
                  <a:gd name="T3" fmla="*/ 0 h 341"/>
                  <a:gd name="T4" fmla="*/ 0 w 352"/>
                  <a:gd name="T5" fmla="*/ 0 h 341"/>
                  <a:gd name="T6" fmla="*/ 0 w 352"/>
                  <a:gd name="T7" fmla="*/ 0 h 341"/>
                  <a:gd name="T8" fmla="*/ 0 w 352"/>
                  <a:gd name="T9" fmla="*/ 0 h 341"/>
                  <a:gd name="T10" fmla="*/ 0 w 352"/>
                  <a:gd name="T11" fmla="*/ 0 h 341"/>
                  <a:gd name="T12" fmla="*/ 0 w 352"/>
                  <a:gd name="T13" fmla="*/ 0 h 341"/>
                  <a:gd name="T14" fmla="*/ 0 w 352"/>
                  <a:gd name="T15" fmla="*/ 0 h 341"/>
                  <a:gd name="T16" fmla="*/ 0 w 352"/>
                  <a:gd name="T17" fmla="*/ 0 h 341"/>
                  <a:gd name="T18" fmla="*/ 0 w 352"/>
                  <a:gd name="T19" fmla="*/ 0 h 341"/>
                  <a:gd name="T20" fmla="*/ 0 w 352"/>
                  <a:gd name="T21" fmla="*/ 0 h 341"/>
                  <a:gd name="T22" fmla="*/ 0 w 352"/>
                  <a:gd name="T23" fmla="*/ 0 h 341"/>
                  <a:gd name="T24" fmla="*/ 0 w 352"/>
                  <a:gd name="T25" fmla="*/ 0 h 341"/>
                  <a:gd name="T26" fmla="*/ 0 w 352"/>
                  <a:gd name="T27" fmla="*/ 0 h 341"/>
                  <a:gd name="T28" fmla="*/ 0 w 352"/>
                  <a:gd name="T29" fmla="*/ 0 h 341"/>
                  <a:gd name="T30" fmla="*/ 0 w 352"/>
                  <a:gd name="T31" fmla="*/ 0 h 341"/>
                  <a:gd name="T32" fmla="*/ 0 w 352"/>
                  <a:gd name="T33" fmla="*/ 0 h 341"/>
                  <a:gd name="T34" fmla="*/ 0 w 352"/>
                  <a:gd name="T35" fmla="*/ 0 h 341"/>
                  <a:gd name="T36" fmla="*/ 0 w 352"/>
                  <a:gd name="T37" fmla="*/ 0 h 341"/>
                  <a:gd name="T38" fmla="*/ 0 w 352"/>
                  <a:gd name="T39" fmla="*/ 0 h 341"/>
                  <a:gd name="T40" fmla="*/ 0 w 352"/>
                  <a:gd name="T41" fmla="*/ 0 h 341"/>
                  <a:gd name="T42" fmla="*/ 0 w 352"/>
                  <a:gd name="T43" fmla="*/ 0 h 341"/>
                  <a:gd name="T44" fmla="*/ 0 w 352"/>
                  <a:gd name="T45" fmla="*/ 0 h 341"/>
                  <a:gd name="T46" fmla="*/ 0 w 352"/>
                  <a:gd name="T47" fmla="*/ 0 h 341"/>
                  <a:gd name="T48" fmla="*/ 0 w 352"/>
                  <a:gd name="T49" fmla="*/ 0 h 3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2"/>
                  <a:gd name="T76" fmla="*/ 0 h 341"/>
                  <a:gd name="T77" fmla="*/ 352 w 352"/>
                  <a:gd name="T78" fmla="*/ 341 h 3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2" h="341">
                    <a:moveTo>
                      <a:pt x="299" y="270"/>
                    </a:moveTo>
                    <a:cubicBezTo>
                      <a:pt x="269" y="306"/>
                      <a:pt x="236" y="327"/>
                      <a:pt x="201" y="334"/>
                    </a:cubicBezTo>
                    <a:cubicBezTo>
                      <a:pt x="161" y="341"/>
                      <a:pt x="124" y="330"/>
                      <a:pt x="89" y="301"/>
                    </a:cubicBezTo>
                    <a:cubicBezTo>
                      <a:pt x="49" y="267"/>
                      <a:pt x="23" y="229"/>
                      <a:pt x="12" y="186"/>
                    </a:cubicBezTo>
                    <a:cubicBezTo>
                      <a:pt x="0" y="140"/>
                      <a:pt x="9" y="99"/>
                      <a:pt x="39" y="63"/>
                    </a:cubicBezTo>
                    <a:cubicBezTo>
                      <a:pt x="60" y="37"/>
                      <a:pt x="83" y="20"/>
                      <a:pt x="105" y="11"/>
                    </a:cubicBezTo>
                    <a:cubicBezTo>
                      <a:pt x="132" y="0"/>
                      <a:pt x="157" y="3"/>
                      <a:pt x="180" y="22"/>
                    </a:cubicBezTo>
                    <a:cubicBezTo>
                      <a:pt x="195" y="35"/>
                      <a:pt x="202" y="56"/>
                      <a:pt x="200" y="84"/>
                    </a:cubicBezTo>
                    <a:cubicBezTo>
                      <a:pt x="199" y="97"/>
                      <a:pt x="194" y="120"/>
                      <a:pt x="185" y="156"/>
                    </a:cubicBezTo>
                    <a:lnTo>
                      <a:pt x="152" y="280"/>
                    </a:lnTo>
                    <a:cubicBezTo>
                      <a:pt x="172" y="282"/>
                      <a:pt x="191" y="280"/>
                      <a:pt x="209" y="272"/>
                    </a:cubicBezTo>
                    <a:cubicBezTo>
                      <a:pt x="226" y="265"/>
                      <a:pt x="242" y="252"/>
                      <a:pt x="256" y="235"/>
                    </a:cubicBezTo>
                    <a:cubicBezTo>
                      <a:pt x="265" y="224"/>
                      <a:pt x="274" y="210"/>
                      <a:pt x="282" y="192"/>
                    </a:cubicBezTo>
                    <a:cubicBezTo>
                      <a:pt x="292" y="169"/>
                      <a:pt x="295" y="152"/>
                      <a:pt x="292" y="139"/>
                    </a:cubicBezTo>
                    <a:cubicBezTo>
                      <a:pt x="288" y="127"/>
                      <a:pt x="288" y="118"/>
                      <a:pt x="293" y="112"/>
                    </a:cubicBezTo>
                    <a:cubicBezTo>
                      <a:pt x="298" y="107"/>
                      <a:pt x="304" y="104"/>
                      <a:pt x="312" y="102"/>
                    </a:cubicBezTo>
                    <a:cubicBezTo>
                      <a:pt x="320" y="102"/>
                      <a:pt x="326" y="104"/>
                      <a:pt x="332" y="108"/>
                    </a:cubicBezTo>
                    <a:cubicBezTo>
                      <a:pt x="349" y="123"/>
                      <a:pt x="352" y="149"/>
                      <a:pt x="341" y="187"/>
                    </a:cubicBezTo>
                    <a:cubicBezTo>
                      <a:pt x="332" y="220"/>
                      <a:pt x="318" y="248"/>
                      <a:pt x="299" y="270"/>
                    </a:cubicBezTo>
                    <a:close/>
                    <a:moveTo>
                      <a:pt x="81" y="98"/>
                    </a:moveTo>
                    <a:cubicBezTo>
                      <a:pt x="65" y="117"/>
                      <a:pt x="59" y="139"/>
                      <a:pt x="63" y="164"/>
                    </a:cubicBezTo>
                    <a:cubicBezTo>
                      <a:pt x="67" y="189"/>
                      <a:pt x="81" y="217"/>
                      <a:pt x="106" y="248"/>
                    </a:cubicBezTo>
                    <a:lnTo>
                      <a:pt x="132" y="148"/>
                    </a:lnTo>
                    <a:cubicBezTo>
                      <a:pt x="142" y="108"/>
                      <a:pt x="147" y="78"/>
                      <a:pt x="147" y="58"/>
                    </a:cubicBezTo>
                    <a:cubicBezTo>
                      <a:pt x="123" y="61"/>
                      <a:pt x="101" y="74"/>
                      <a:pt x="81" y="98"/>
                    </a:cubicBezTo>
                    <a:close/>
                  </a:path>
                </a:pathLst>
              </a:custGeom>
              <a:solidFill>
                <a:srgbClr val="000000"/>
              </a:solidFill>
              <a:ln w="0">
                <a:solidFill>
                  <a:srgbClr val="000000"/>
                </a:solidFill>
                <a:round/>
                <a:headEnd/>
                <a:tailEnd/>
              </a:ln>
            </p:spPr>
            <p:txBody>
              <a:bodyPr/>
              <a:lstStyle/>
              <a:p>
                <a:endParaRPr lang="en-AU"/>
              </a:p>
            </p:txBody>
          </p:sp>
          <p:sp>
            <p:nvSpPr>
              <p:cNvPr id="64539" name="Freeform 56"/>
              <p:cNvSpPr>
                <a:spLocks noEditPoints="1"/>
              </p:cNvSpPr>
              <p:nvPr/>
            </p:nvSpPr>
            <p:spPr bwMode="auto">
              <a:xfrm>
                <a:off x="2288" y="1204"/>
                <a:ext cx="95" cy="94"/>
              </a:xfrm>
              <a:custGeom>
                <a:avLst/>
                <a:gdLst>
                  <a:gd name="T0" fmla="*/ 0 w 348"/>
                  <a:gd name="T1" fmla="*/ 0 h 343"/>
                  <a:gd name="T2" fmla="*/ 0 w 348"/>
                  <a:gd name="T3" fmla="*/ 0 h 343"/>
                  <a:gd name="T4" fmla="*/ 0 w 348"/>
                  <a:gd name="T5" fmla="*/ 0 h 343"/>
                  <a:gd name="T6" fmla="*/ 0 w 348"/>
                  <a:gd name="T7" fmla="*/ 0 h 343"/>
                  <a:gd name="T8" fmla="*/ 0 w 348"/>
                  <a:gd name="T9" fmla="*/ 0 h 343"/>
                  <a:gd name="T10" fmla="*/ 0 w 348"/>
                  <a:gd name="T11" fmla="*/ 0 h 343"/>
                  <a:gd name="T12" fmla="*/ 0 w 348"/>
                  <a:gd name="T13" fmla="*/ 0 h 343"/>
                  <a:gd name="T14" fmla="*/ 0 w 348"/>
                  <a:gd name="T15" fmla="*/ 0 h 343"/>
                  <a:gd name="T16" fmla="*/ 0 w 348"/>
                  <a:gd name="T17" fmla="*/ 0 h 343"/>
                  <a:gd name="T18" fmla="*/ 0 w 348"/>
                  <a:gd name="T19" fmla="*/ 0 h 343"/>
                  <a:gd name="T20" fmla="*/ 0 w 348"/>
                  <a:gd name="T21" fmla="*/ 0 h 343"/>
                  <a:gd name="T22" fmla="*/ 0 w 348"/>
                  <a:gd name="T23" fmla="*/ 0 h 343"/>
                  <a:gd name="T24" fmla="*/ 0 w 348"/>
                  <a:gd name="T25" fmla="*/ 0 h 343"/>
                  <a:gd name="T26" fmla="*/ 0 w 348"/>
                  <a:gd name="T27" fmla="*/ 0 h 343"/>
                  <a:gd name="T28" fmla="*/ 0 w 348"/>
                  <a:gd name="T29" fmla="*/ 0 h 343"/>
                  <a:gd name="T30" fmla="*/ 0 w 348"/>
                  <a:gd name="T31" fmla="*/ 0 h 343"/>
                  <a:gd name="T32" fmla="*/ 0 w 348"/>
                  <a:gd name="T33" fmla="*/ 0 h 343"/>
                  <a:gd name="T34" fmla="*/ 0 w 348"/>
                  <a:gd name="T35" fmla="*/ 0 h 343"/>
                  <a:gd name="T36" fmla="*/ 0 w 348"/>
                  <a:gd name="T37" fmla="*/ 0 h 343"/>
                  <a:gd name="T38" fmla="*/ 0 w 348"/>
                  <a:gd name="T39" fmla="*/ 0 h 343"/>
                  <a:gd name="T40" fmla="*/ 0 w 348"/>
                  <a:gd name="T41" fmla="*/ 0 h 343"/>
                  <a:gd name="T42" fmla="*/ 0 w 348"/>
                  <a:gd name="T43" fmla="*/ 0 h 343"/>
                  <a:gd name="T44" fmla="*/ 0 w 348"/>
                  <a:gd name="T45" fmla="*/ 0 h 343"/>
                  <a:gd name="T46" fmla="*/ 0 w 348"/>
                  <a:gd name="T47" fmla="*/ 0 h 343"/>
                  <a:gd name="T48" fmla="*/ 0 w 348"/>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8"/>
                  <a:gd name="T76" fmla="*/ 0 h 343"/>
                  <a:gd name="T77" fmla="*/ 348 w 348"/>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8" h="343">
                    <a:moveTo>
                      <a:pt x="279" y="291"/>
                    </a:moveTo>
                    <a:cubicBezTo>
                      <a:pt x="245" y="322"/>
                      <a:pt x="210" y="338"/>
                      <a:pt x="173" y="340"/>
                    </a:cubicBezTo>
                    <a:cubicBezTo>
                      <a:pt x="133" y="343"/>
                      <a:pt x="98" y="327"/>
                      <a:pt x="67" y="293"/>
                    </a:cubicBezTo>
                    <a:cubicBezTo>
                      <a:pt x="31" y="254"/>
                      <a:pt x="11" y="213"/>
                      <a:pt x="5" y="169"/>
                    </a:cubicBezTo>
                    <a:cubicBezTo>
                      <a:pt x="0" y="122"/>
                      <a:pt x="14" y="82"/>
                      <a:pt x="48" y="51"/>
                    </a:cubicBezTo>
                    <a:cubicBezTo>
                      <a:pt x="73" y="28"/>
                      <a:pt x="97" y="14"/>
                      <a:pt x="121" y="8"/>
                    </a:cubicBezTo>
                    <a:cubicBezTo>
                      <a:pt x="149" y="0"/>
                      <a:pt x="174" y="7"/>
                      <a:pt x="193" y="29"/>
                    </a:cubicBezTo>
                    <a:cubicBezTo>
                      <a:pt x="207" y="44"/>
                      <a:pt x="211" y="65"/>
                      <a:pt x="205" y="93"/>
                    </a:cubicBezTo>
                    <a:cubicBezTo>
                      <a:pt x="203" y="105"/>
                      <a:pt x="195" y="128"/>
                      <a:pt x="181" y="162"/>
                    </a:cubicBezTo>
                    <a:lnTo>
                      <a:pt x="132" y="281"/>
                    </a:lnTo>
                    <a:cubicBezTo>
                      <a:pt x="152" y="286"/>
                      <a:pt x="171" y="286"/>
                      <a:pt x="189" y="280"/>
                    </a:cubicBezTo>
                    <a:cubicBezTo>
                      <a:pt x="207" y="275"/>
                      <a:pt x="225" y="265"/>
                      <a:pt x="242" y="250"/>
                    </a:cubicBezTo>
                    <a:cubicBezTo>
                      <a:pt x="252" y="240"/>
                      <a:pt x="262" y="227"/>
                      <a:pt x="273" y="211"/>
                    </a:cubicBezTo>
                    <a:cubicBezTo>
                      <a:pt x="286" y="189"/>
                      <a:pt x="291" y="173"/>
                      <a:pt x="289" y="160"/>
                    </a:cubicBezTo>
                    <a:cubicBezTo>
                      <a:pt x="287" y="147"/>
                      <a:pt x="288" y="138"/>
                      <a:pt x="294" y="133"/>
                    </a:cubicBezTo>
                    <a:cubicBezTo>
                      <a:pt x="300" y="128"/>
                      <a:pt x="306" y="126"/>
                      <a:pt x="314" y="126"/>
                    </a:cubicBezTo>
                    <a:cubicBezTo>
                      <a:pt x="322" y="126"/>
                      <a:pt x="328" y="129"/>
                      <a:pt x="333" y="134"/>
                    </a:cubicBezTo>
                    <a:cubicBezTo>
                      <a:pt x="348" y="151"/>
                      <a:pt x="348" y="178"/>
                      <a:pt x="332" y="214"/>
                    </a:cubicBezTo>
                    <a:cubicBezTo>
                      <a:pt x="318" y="245"/>
                      <a:pt x="301" y="271"/>
                      <a:pt x="279" y="291"/>
                    </a:cubicBezTo>
                    <a:close/>
                    <a:moveTo>
                      <a:pt x="85" y="91"/>
                    </a:moveTo>
                    <a:cubicBezTo>
                      <a:pt x="67" y="108"/>
                      <a:pt x="58" y="129"/>
                      <a:pt x="59" y="154"/>
                    </a:cubicBezTo>
                    <a:cubicBezTo>
                      <a:pt x="60" y="180"/>
                      <a:pt x="70" y="209"/>
                      <a:pt x="90" y="243"/>
                    </a:cubicBezTo>
                    <a:lnTo>
                      <a:pt x="129" y="147"/>
                    </a:lnTo>
                    <a:cubicBezTo>
                      <a:pt x="144" y="109"/>
                      <a:pt x="153" y="80"/>
                      <a:pt x="156" y="60"/>
                    </a:cubicBezTo>
                    <a:cubicBezTo>
                      <a:pt x="132" y="60"/>
                      <a:pt x="108" y="70"/>
                      <a:pt x="85" y="91"/>
                    </a:cubicBezTo>
                    <a:close/>
                  </a:path>
                </a:pathLst>
              </a:custGeom>
              <a:solidFill>
                <a:srgbClr val="000000"/>
              </a:solidFill>
              <a:ln w="0">
                <a:solidFill>
                  <a:srgbClr val="000000"/>
                </a:solidFill>
                <a:round/>
                <a:headEnd/>
                <a:tailEnd/>
              </a:ln>
            </p:spPr>
            <p:txBody>
              <a:bodyPr/>
              <a:lstStyle/>
              <a:p>
                <a:endParaRPr lang="en-AU"/>
              </a:p>
            </p:txBody>
          </p:sp>
          <p:sp>
            <p:nvSpPr>
              <p:cNvPr id="64540" name="Freeform 57"/>
              <p:cNvSpPr>
                <a:spLocks noEditPoints="1"/>
              </p:cNvSpPr>
              <p:nvPr/>
            </p:nvSpPr>
            <p:spPr bwMode="auto">
              <a:xfrm>
                <a:off x="2365" y="1095"/>
                <a:ext cx="99" cy="146"/>
              </a:xfrm>
              <a:custGeom>
                <a:avLst/>
                <a:gdLst>
                  <a:gd name="T0" fmla="*/ 0 w 359"/>
                  <a:gd name="T1" fmla="*/ 0 h 533"/>
                  <a:gd name="T2" fmla="*/ 0 w 359"/>
                  <a:gd name="T3" fmla="*/ 0 h 533"/>
                  <a:gd name="T4" fmla="*/ 0 w 359"/>
                  <a:gd name="T5" fmla="*/ 0 h 533"/>
                  <a:gd name="T6" fmla="*/ 0 w 359"/>
                  <a:gd name="T7" fmla="*/ 0 h 533"/>
                  <a:gd name="T8" fmla="*/ 0 w 359"/>
                  <a:gd name="T9" fmla="*/ 0 h 533"/>
                  <a:gd name="T10" fmla="*/ 0 w 359"/>
                  <a:gd name="T11" fmla="*/ 0 h 533"/>
                  <a:gd name="T12" fmla="*/ 0 w 359"/>
                  <a:gd name="T13" fmla="*/ 0 h 533"/>
                  <a:gd name="T14" fmla="*/ 0 w 359"/>
                  <a:gd name="T15" fmla="*/ 0 h 533"/>
                  <a:gd name="T16" fmla="*/ 0 w 359"/>
                  <a:gd name="T17" fmla="*/ 0 h 533"/>
                  <a:gd name="T18" fmla="*/ 0 w 359"/>
                  <a:gd name="T19" fmla="*/ 0 h 533"/>
                  <a:gd name="T20" fmla="*/ 0 w 359"/>
                  <a:gd name="T21" fmla="*/ 0 h 533"/>
                  <a:gd name="T22" fmla="*/ 0 w 359"/>
                  <a:gd name="T23" fmla="*/ 0 h 533"/>
                  <a:gd name="T24" fmla="*/ 0 w 359"/>
                  <a:gd name="T25" fmla="*/ 0 h 533"/>
                  <a:gd name="T26" fmla="*/ 0 w 359"/>
                  <a:gd name="T27" fmla="*/ 0 h 533"/>
                  <a:gd name="T28" fmla="*/ 0 w 359"/>
                  <a:gd name="T29" fmla="*/ 0 h 533"/>
                  <a:gd name="T30" fmla="*/ 0 w 359"/>
                  <a:gd name="T31" fmla="*/ 0 h 533"/>
                  <a:gd name="T32" fmla="*/ 0 w 359"/>
                  <a:gd name="T33" fmla="*/ 0 h 533"/>
                  <a:gd name="T34" fmla="*/ 0 w 359"/>
                  <a:gd name="T35" fmla="*/ 0 h 533"/>
                  <a:gd name="T36" fmla="*/ 0 w 359"/>
                  <a:gd name="T37" fmla="*/ 0 h 533"/>
                  <a:gd name="T38" fmla="*/ 0 w 359"/>
                  <a:gd name="T39" fmla="*/ 0 h 533"/>
                  <a:gd name="T40" fmla="*/ 0 w 359"/>
                  <a:gd name="T41" fmla="*/ 0 h 533"/>
                  <a:gd name="T42" fmla="*/ 0 w 359"/>
                  <a:gd name="T43" fmla="*/ 0 h 533"/>
                  <a:gd name="T44" fmla="*/ 0 w 359"/>
                  <a:gd name="T45" fmla="*/ 0 h 533"/>
                  <a:gd name="T46" fmla="*/ 0 w 359"/>
                  <a:gd name="T47" fmla="*/ 0 h 533"/>
                  <a:gd name="T48" fmla="*/ 0 w 359"/>
                  <a:gd name="T49" fmla="*/ 0 h 533"/>
                  <a:gd name="T50" fmla="*/ 0 w 359"/>
                  <a:gd name="T51" fmla="*/ 0 h 533"/>
                  <a:gd name="T52" fmla="*/ 0 w 359"/>
                  <a:gd name="T53" fmla="*/ 0 h 533"/>
                  <a:gd name="T54" fmla="*/ 0 w 359"/>
                  <a:gd name="T55" fmla="*/ 0 h 533"/>
                  <a:gd name="T56" fmla="*/ 0 w 359"/>
                  <a:gd name="T57" fmla="*/ 0 h 533"/>
                  <a:gd name="T58" fmla="*/ 0 w 359"/>
                  <a:gd name="T59" fmla="*/ 0 h 533"/>
                  <a:gd name="T60" fmla="*/ 0 w 359"/>
                  <a:gd name="T61" fmla="*/ 0 h 533"/>
                  <a:gd name="T62" fmla="*/ 0 w 359"/>
                  <a:gd name="T63" fmla="*/ 0 h 5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533"/>
                  <a:gd name="T98" fmla="*/ 359 w 359"/>
                  <a:gd name="T99" fmla="*/ 533 h 5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533">
                    <a:moveTo>
                      <a:pt x="225" y="190"/>
                    </a:moveTo>
                    <a:cubicBezTo>
                      <a:pt x="238" y="217"/>
                      <a:pt x="251" y="244"/>
                      <a:pt x="266" y="269"/>
                    </a:cubicBezTo>
                    <a:cubicBezTo>
                      <a:pt x="299" y="328"/>
                      <a:pt x="327" y="371"/>
                      <a:pt x="350" y="398"/>
                    </a:cubicBezTo>
                    <a:cubicBezTo>
                      <a:pt x="352" y="400"/>
                      <a:pt x="353" y="402"/>
                      <a:pt x="354" y="404"/>
                    </a:cubicBezTo>
                    <a:cubicBezTo>
                      <a:pt x="358" y="411"/>
                      <a:pt x="359" y="418"/>
                      <a:pt x="356" y="426"/>
                    </a:cubicBezTo>
                    <a:cubicBezTo>
                      <a:pt x="354" y="433"/>
                      <a:pt x="350" y="439"/>
                      <a:pt x="343" y="442"/>
                    </a:cubicBezTo>
                    <a:cubicBezTo>
                      <a:pt x="332" y="448"/>
                      <a:pt x="320" y="445"/>
                      <a:pt x="305" y="432"/>
                    </a:cubicBezTo>
                    <a:cubicBezTo>
                      <a:pt x="298" y="449"/>
                      <a:pt x="289" y="463"/>
                      <a:pt x="278" y="476"/>
                    </a:cubicBezTo>
                    <a:cubicBezTo>
                      <a:pt x="267" y="488"/>
                      <a:pt x="254" y="499"/>
                      <a:pt x="239" y="507"/>
                    </a:cubicBezTo>
                    <a:cubicBezTo>
                      <a:pt x="203" y="528"/>
                      <a:pt x="165" y="533"/>
                      <a:pt x="127" y="522"/>
                    </a:cubicBezTo>
                    <a:cubicBezTo>
                      <a:pt x="89" y="511"/>
                      <a:pt x="58" y="486"/>
                      <a:pt x="36" y="447"/>
                    </a:cubicBezTo>
                    <a:cubicBezTo>
                      <a:pt x="9" y="400"/>
                      <a:pt x="0" y="355"/>
                      <a:pt x="9" y="313"/>
                    </a:cubicBezTo>
                    <a:cubicBezTo>
                      <a:pt x="18" y="270"/>
                      <a:pt x="42" y="237"/>
                      <a:pt x="82" y="215"/>
                    </a:cubicBezTo>
                    <a:cubicBezTo>
                      <a:pt x="103" y="203"/>
                      <a:pt x="120" y="197"/>
                      <a:pt x="135" y="197"/>
                    </a:cubicBezTo>
                    <a:lnTo>
                      <a:pt x="170" y="201"/>
                    </a:lnTo>
                    <a:cubicBezTo>
                      <a:pt x="131" y="126"/>
                      <a:pt x="105" y="74"/>
                      <a:pt x="94" y="46"/>
                    </a:cubicBezTo>
                    <a:cubicBezTo>
                      <a:pt x="87" y="29"/>
                      <a:pt x="91" y="17"/>
                      <a:pt x="105" y="9"/>
                    </a:cubicBezTo>
                    <a:cubicBezTo>
                      <a:pt x="121" y="0"/>
                      <a:pt x="134" y="4"/>
                      <a:pt x="143" y="21"/>
                    </a:cubicBezTo>
                    <a:cubicBezTo>
                      <a:pt x="157" y="46"/>
                      <a:pt x="185" y="102"/>
                      <a:pt x="225" y="190"/>
                    </a:cubicBezTo>
                    <a:close/>
                    <a:moveTo>
                      <a:pt x="111" y="263"/>
                    </a:moveTo>
                    <a:cubicBezTo>
                      <a:pt x="82" y="280"/>
                      <a:pt x="64" y="302"/>
                      <a:pt x="59" y="328"/>
                    </a:cubicBezTo>
                    <a:cubicBezTo>
                      <a:pt x="55" y="354"/>
                      <a:pt x="62" y="384"/>
                      <a:pt x="82" y="420"/>
                    </a:cubicBezTo>
                    <a:cubicBezTo>
                      <a:pt x="95" y="442"/>
                      <a:pt x="115" y="457"/>
                      <a:pt x="140" y="465"/>
                    </a:cubicBezTo>
                    <a:cubicBezTo>
                      <a:pt x="166" y="472"/>
                      <a:pt x="189" y="469"/>
                      <a:pt x="211" y="457"/>
                    </a:cubicBezTo>
                    <a:cubicBezTo>
                      <a:pt x="226" y="449"/>
                      <a:pt x="237" y="439"/>
                      <a:pt x="244" y="428"/>
                    </a:cubicBezTo>
                    <a:cubicBezTo>
                      <a:pt x="248" y="421"/>
                      <a:pt x="254" y="408"/>
                      <a:pt x="261" y="389"/>
                    </a:cubicBezTo>
                    <a:cubicBezTo>
                      <a:pt x="262" y="385"/>
                      <a:pt x="263" y="381"/>
                      <a:pt x="264" y="376"/>
                    </a:cubicBezTo>
                    <a:lnTo>
                      <a:pt x="237" y="331"/>
                    </a:lnTo>
                    <a:lnTo>
                      <a:pt x="220" y="300"/>
                    </a:lnTo>
                    <a:lnTo>
                      <a:pt x="202" y="268"/>
                    </a:lnTo>
                    <a:cubicBezTo>
                      <a:pt x="188" y="258"/>
                      <a:pt x="173" y="252"/>
                      <a:pt x="157" y="251"/>
                    </a:cubicBezTo>
                    <a:cubicBezTo>
                      <a:pt x="142" y="250"/>
                      <a:pt x="127" y="255"/>
                      <a:pt x="111" y="263"/>
                    </a:cubicBezTo>
                    <a:close/>
                  </a:path>
                </a:pathLst>
              </a:custGeom>
              <a:solidFill>
                <a:srgbClr val="000000"/>
              </a:solidFill>
              <a:ln w="0">
                <a:solidFill>
                  <a:srgbClr val="000000"/>
                </a:solidFill>
                <a:round/>
                <a:headEnd/>
                <a:tailEnd/>
              </a:ln>
            </p:spPr>
            <p:txBody>
              <a:bodyPr/>
              <a:lstStyle/>
              <a:p>
                <a:endParaRPr lang="en-AU"/>
              </a:p>
            </p:txBody>
          </p:sp>
          <p:sp>
            <p:nvSpPr>
              <p:cNvPr id="64541" name="Freeform 58"/>
              <p:cNvSpPr>
                <a:spLocks/>
              </p:cNvSpPr>
              <p:nvPr/>
            </p:nvSpPr>
            <p:spPr bwMode="auto">
              <a:xfrm>
                <a:off x="2461" y="1112"/>
                <a:ext cx="71" cy="101"/>
              </a:xfrm>
              <a:custGeom>
                <a:avLst/>
                <a:gdLst>
                  <a:gd name="T0" fmla="*/ 0 w 261"/>
                  <a:gd name="T1" fmla="*/ 0 h 369"/>
                  <a:gd name="T2" fmla="*/ 0 w 261"/>
                  <a:gd name="T3" fmla="*/ 0 h 369"/>
                  <a:gd name="T4" fmla="*/ 0 w 261"/>
                  <a:gd name="T5" fmla="*/ 0 h 369"/>
                  <a:gd name="T6" fmla="*/ 0 w 261"/>
                  <a:gd name="T7" fmla="*/ 0 h 369"/>
                  <a:gd name="T8" fmla="*/ 0 w 261"/>
                  <a:gd name="T9" fmla="*/ 0 h 369"/>
                  <a:gd name="T10" fmla="*/ 0 w 261"/>
                  <a:gd name="T11" fmla="*/ 0 h 369"/>
                  <a:gd name="T12" fmla="*/ 0 w 261"/>
                  <a:gd name="T13" fmla="*/ 0 h 369"/>
                  <a:gd name="T14" fmla="*/ 0 w 261"/>
                  <a:gd name="T15" fmla="*/ 0 h 369"/>
                  <a:gd name="T16" fmla="*/ 0 w 261"/>
                  <a:gd name="T17" fmla="*/ 0 h 369"/>
                  <a:gd name="T18" fmla="*/ 0 w 261"/>
                  <a:gd name="T19" fmla="*/ 0 h 369"/>
                  <a:gd name="T20" fmla="*/ 0 w 261"/>
                  <a:gd name="T21" fmla="*/ 0 h 369"/>
                  <a:gd name="T22" fmla="*/ 0 w 261"/>
                  <a:gd name="T23" fmla="*/ 0 h 369"/>
                  <a:gd name="T24" fmla="*/ 0 w 261"/>
                  <a:gd name="T25" fmla="*/ 0 h 369"/>
                  <a:gd name="T26" fmla="*/ 0 w 261"/>
                  <a:gd name="T27" fmla="*/ 0 h 369"/>
                  <a:gd name="T28" fmla="*/ 0 w 261"/>
                  <a:gd name="T29" fmla="*/ 0 h 369"/>
                  <a:gd name="T30" fmla="*/ 0 w 261"/>
                  <a:gd name="T31" fmla="*/ 0 h 369"/>
                  <a:gd name="T32" fmla="*/ 0 w 261"/>
                  <a:gd name="T33" fmla="*/ 0 h 369"/>
                  <a:gd name="T34" fmla="*/ 0 w 261"/>
                  <a:gd name="T35" fmla="*/ 0 h 369"/>
                  <a:gd name="T36" fmla="*/ 0 w 261"/>
                  <a:gd name="T37" fmla="*/ 0 h 369"/>
                  <a:gd name="T38" fmla="*/ 0 w 261"/>
                  <a:gd name="T39" fmla="*/ 0 h 369"/>
                  <a:gd name="T40" fmla="*/ 0 w 261"/>
                  <a:gd name="T41" fmla="*/ 0 h 369"/>
                  <a:gd name="T42" fmla="*/ 0 w 261"/>
                  <a:gd name="T43" fmla="*/ 0 h 369"/>
                  <a:gd name="T44" fmla="*/ 0 w 261"/>
                  <a:gd name="T45" fmla="*/ 0 h 369"/>
                  <a:gd name="T46" fmla="*/ 0 w 261"/>
                  <a:gd name="T47" fmla="*/ 0 h 369"/>
                  <a:gd name="T48" fmla="*/ 0 w 261"/>
                  <a:gd name="T49" fmla="*/ 0 h 369"/>
                  <a:gd name="T50" fmla="*/ 0 w 261"/>
                  <a:gd name="T51" fmla="*/ 0 h 369"/>
                  <a:gd name="T52" fmla="*/ 0 w 261"/>
                  <a:gd name="T53" fmla="*/ 0 h 369"/>
                  <a:gd name="T54" fmla="*/ 0 w 261"/>
                  <a:gd name="T55" fmla="*/ 0 h 369"/>
                  <a:gd name="T56" fmla="*/ 0 w 261"/>
                  <a:gd name="T57" fmla="*/ 0 h 369"/>
                  <a:gd name="T58" fmla="*/ 0 w 261"/>
                  <a:gd name="T59" fmla="*/ 0 h 369"/>
                  <a:gd name="T60" fmla="*/ 0 w 261"/>
                  <a:gd name="T61" fmla="*/ 0 h 369"/>
                  <a:gd name="T62" fmla="*/ 0 w 261"/>
                  <a:gd name="T63" fmla="*/ 0 h 369"/>
                  <a:gd name="T64" fmla="*/ 0 w 261"/>
                  <a:gd name="T65" fmla="*/ 0 h 3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369"/>
                  <a:gd name="T101" fmla="*/ 261 w 261"/>
                  <a:gd name="T102" fmla="*/ 369 h 3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369">
                    <a:moveTo>
                      <a:pt x="232" y="113"/>
                    </a:moveTo>
                    <a:cubicBezTo>
                      <a:pt x="221" y="113"/>
                      <a:pt x="213" y="110"/>
                      <a:pt x="208" y="102"/>
                    </a:cubicBezTo>
                    <a:cubicBezTo>
                      <a:pt x="205" y="97"/>
                      <a:pt x="202" y="86"/>
                      <a:pt x="200" y="70"/>
                    </a:cubicBezTo>
                    <a:cubicBezTo>
                      <a:pt x="185" y="74"/>
                      <a:pt x="161" y="81"/>
                      <a:pt x="130" y="92"/>
                    </a:cubicBezTo>
                    <a:cubicBezTo>
                      <a:pt x="97" y="106"/>
                      <a:pt x="81" y="122"/>
                      <a:pt x="81" y="141"/>
                    </a:cubicBezTo>
                    <a:cubicBezTo>
                      <a:pt x="87" y="143"/>
                      <a:pt x="93" y="145"/>
                      <a:pt x="99" y="146"/>
                    </a:cubicBezTo>
                    <a:cubicBezTo>
                      <a:pt x="146" y="153"/>
                      <a:pt x="181" y="164"/>
                      <a:pt x="204" y="178"/>
                    </a:cubicBezTo>
                    <a:cubicBezTo>
                      <a:pt x="238" y="199"/>
                      <a:pt x="255" y="230"/>
                      <a:pt x="255" y="270"/>
                    </a:cubicBezTo>
                    <a:cubicBezTo>
                      <a:pt x="256" y="303"/>
                      <a:pt x="242" y="329"/>
                      <a:pt x="214" y="346"/>
                    </a:cubicBezTo>
                    <a:cubicBezTo>
                      <a:pt x="190" y="360"/>
                      <a:pt x="160" y="368"/>
                      <a:pt x="124" y="368"/>
                    </a:cubicBezTo>
                    <a:cubicBezTo>
                      <a:pt x="97" y="369"/>
                      <a:pt x="72" y="365"/>
                      <a:pt x="48" y="356"/>
                    </a:cubicBezTo>
                    <a:cubicBezTo>
                      <a:pt x="16" y="345"/>
                      <a:pt x="0" y="330"/>
                      <a:pt x="0" y="309"/>
                    </a:cubicBezTo>
                    <a:cubicBezTo>
                      <a:pt x="0" y="301"/>
                      <a:pt x="3" y="294"/>
                      <a:pt x="9" y="288"/>
                    </a:cubicBezTo>
                    <a:cubicBezTo>
                      <a:pt x="15" y="282"/>
                      <a:pt x="22" y="279"/>
                      <a:pt x="31" y="278"/>
                    </a:cubicBezTo>
                    <a:cubicBezTo>
                      <a:pt x="37" y="278"/>
                      <a:pt x="45" y="283"/>
                      <a:pt x="55" y="293"/>
                    </a:cubicBezTo>
                    <a:cubicBezTo>
                      <a:pt x="60" y="297"/>
                      <a:pt x="71" y="301"/>
                      <a:pt x="88" y="304"/>
                    </a:cubicBezTo>
                    <a:cubicBezTo>
                      <a:pt x="102" y="306"/>
                      <a:pt x="113" y="307"/>
                      <a:pt x="123" y="307"/>
                    </a:cubicBezTo>
                    <a:cubicBezTo>
                      <a:pt x="140" y="306"/>
                      <a:pt x="155" y="304"/>
                      <a:pt x="168" y="300"/>
                    </a:cubicBezTo>
                    <a:cubicBezTo>
                      <a:pt x="187" y="294"/>
                      <a:pt x="196" y="284"/>
                      <a:pt x="196" y="271"/>
                    </a:cubicBezTo>
                    <a:cubicBezTo>
                      <a:pt x="195" y="243"/>
                      <a:pt x="176" y="225"/>
                      <a:pt x="137" y="216"/>
                    </a:cubicBezTo>
                    <a:lnTo>
                      <a:pt x="105" y="210"/>
                    </a:lnTo>
                    <a:cubicBezTo>
                      <a:pt x="78" y="204"/>
                      <a:pt x="58" y="198"/>
                      <a:pt x="47" y="190"/>
                    </a:cubicBezTo>
                    <a:cubicBezTo>
                      <a:pt x="30" y="179"/>
                      <a:pt x="22" y="162"/>
                      <a:pt x="21" y="139"/>
                    </a:cubicBezTo>
                    <a:cubicBezTo>
                      <a:pt x="21" y="97"/>
                      <a:pt x="40" y="66"/>
                      <a:pt x="80" y="47"/>
                    </a:cubicBezTo>
                    <a:cubicBezTo>
                      <a:pt x="92" y="41"/>
                      <a:pt x="111" y="34"/>
                      <a:pt x="138" y="26"/>
                    </a:cubicBezTo>
                    <a:cubicBezTo>
                      <a:pt x="165" y="18"/>
                      <a:pt x="184" y="11"/>
                      <a:pt x="195" y="6"/>
                    </a:cubicBezTo>
                    <a:cubicBezTo>
                      <a:pt x="203" y="2"/>
                      <a:pt x="212" y="0"/>
                      <a:pt x="222" y="0"/>
                    </a:cubicBezTo>
                    <a:cubicBezTo>
                      <a:pt x="231" y="0"/>
                      <a:pt x="238" y="3"/>
                      <a:pt x="244" y="8"/>
                    </a:cubicBezTo>
                    <a:cubicBezTo>
                      <a:pt x="250" y="14"/>
                      <a:pt x="252" y="21"/>
                      <a:pt x="253" y="30"/>
                    </a:cubicBezTo>
                    <a:cubicBezTo>
                      <a:pt x="253" y="36"/>
                      <a:pt x="254" y="45"/>
                      <a:pt x="257" y="56"/>
                    </a:cubicBezTo>
                    <a:cubicBezTo>
                      <a:pt x="260" y="67"/>
                      <a:pt x="261" y="76"/>
                      <a:pt x="261" y="82"/>
                    </a:cubicBezTo>
                    <a:cubicBezTo>
                      <a:pt x="261" y="91"/>
                      <a:pt x="259" y="98"/>
                      <a:pt x="253" y="104"/>
                    </a:cubicBezTo>
                    <a:cubicBezTo>
                      <a:pt x="248" y="110"/>
                      <a:pt x="241" y="113"/>
                      <a:pt x="232" y="113"/>
                    </a:cubicBezTo>
                    <a:close/>
                  </a:path>
                </a:pathLst>
              </a:custGeom>
              <a:solidFill>
                <a:srgbClr val="000000"/>
              </a:solidFill>
              <a:ln w="0">
                <a:solidFill>
                  <a:srgbClr val="000000"/>
                </a:solidFill>
                <a:round/>
                <a:headEnd/>
                <a:tailEnd/>
              </a:ln>
            </p:spPr>
            <p:txBody>
              <a:bodyPr/>
              <a:lstStyle/>
              <a:p>
                <a:endParaRPr lang="en-AU"/>
              </a:p>
            </p:txBody>
          </p:sp>
          <p:sp>
            <p:nvSpPr>
              <p:cNvPr id="64542" name="Freeform 59"/>
              <p:cNvSpPr>
                <a:spLocks noEditPoints="1"/>
              </p:cNvSpPr>
              <p:nvPr/>
            </p:nvSpPr>
            <p:spPr bwMode="auto">
              <a:xfrm>
                <a:off x="1974" y="2068"/>
                <a:ext cx="132" cy="87"/>
              </a:xfrm>
              <a:custGeom>
                <a:avLst/>
                <a:gdLst>
                  <a:gd name="T0" fmla="*/ 0 w 485"/>
                  <a:gd name="T1" fmla="*/ 0 h 319"/>
                  <a:gd name="T2" fmla="*/ 0 w 485"/>
                  <a:gd name="T3" fmla="*/ 0 h 319"/>
                  <a:gd name="T4" fmla="*/ 0 w 485"/>
                  <a:gd name="T5" fmla="*/ 0 h 319"/>
                  <a:gd name="T6" fmla="*/ 0 w 485"/>
                  <a:gd name="T7" fmla="*/ 0 h 319"/>
                  <a:gd name="T8" fmla="*/ 0 w 485"/>
                  <a:gd name="T9" fmla="*/ 0 h 319"/>
                  <a:gd name="T10" fmla="*/ 0 w 485"/>
                  <a:gd name="T11" fmla="*/ 0 h 319"/>
                  <a:gd name="T12" fmla="*/ 0 w 485"/>
                  <a:gd name="T13" fmla="*/ 0 h 319"/>
                  <a:gd name="T14" fmla="*/ 0 w 485"/>
                  <a:gd name="T15" fmla="*/ 0 h 319"/>
                  <a:gd name="T16" fmla="*/ 0 w 485"/>
                  <a:gd name="T17" fmla="*/ 0 h 319"/>
                  <a:gd name="T18" fmla="*/ 0 w 485"/>
                  <a:gd name="T19" fmla="*/ 0 h 319"/>
                  <a:gd name="T20" fmla="*/ 0 w 485"/>
                  <a:gd name="T21" fmla="*/ 0 h 319"/>
                  <a:gd name="T22" fmla="*/ 0 w 485"/>
                  <a:gd name="T23" fmla="*/ 0 h 319"/>
                  <a:gd name="T24" fmla="*/ 0 w 485"/>
                  <a:gd name="T25" fmla="*/ 0 h 319"/>
                  <a:gd name="T26" fmla="*/ 0 w 485"/>
                  <a:gd name="T27" fmla="*/ 0 h 319"/>
                  <a:gd name="T28" fmla="*/ 0 w 485"/>
                  <a:gd name="T29" fmla="*/ 0 h 319"/>
                  <a:gd name="T30" fmla="*/ 0 w 485"/>
                  <a:gd name="T31" fmla="*/ 0 h 319"/>
                  <a:gd name="T32" fmla="*/ 0 w 485"/>
                  <a:gd name="T33" fmla="*/ 0 h 319"/>
                  <a:gd name="T34" fmla="*/ 0 w 485"/>
                  <a:gd name="T35" fmla="*/ 0 h 319"/>
                  <a:gd name="T36" fmla="*/ 0 w 485"/>
                  <a:gd name="T37" fmla="*/ 0 h 319"/>
                  <a:gd name="T38" fmla="*/ 0 w 485"/>
                  <a:gd name="T39" fmla="*/ 0 h 319"/>
                  <a:gd name="T40" fmla="*/ 0 w 485"/>
                  <a:gd name="T41" fmla="*/ 0 h 319"/>
                  <a:gd name="T42" fmla="*/ 0 w 485"/>
                  <a:gd name="T43" fmla="*/ 0 h 319"/>
                  <a:gd name="T44" fmla="*/ 0 w 485"/>
                  <a:gd name="T45" fmla="*/ 0 h 319"/>
                  <a:gd name="T46" fmla="*/ 0 w 485"/>
                  <a:gd name="T47" fmla="*/ 0 h 319"/>
                  <a:gd name="T48" fmla="*/ 0 w 485"/>
                  <a:gd name="T49" fmla="*/ 0 h 319"/>
                  <a:gd name="T50" fmla="*/ 0 w 485"/>
                  <a:gd name="T51" fmla="*/ 0 h 319"/>
                  <a:gd name="T52" fmla="*/ 0 w 485"/>
                  <a:gd name="T53" fmla="*/ 0 h 319"/>
                  <a:gd name="T54" fmla="*/ 0 w 485"/>
                  <a:gd name="T55" fmla="*/ 0 h 319"/>
                  <a:gd name="T56" fmla="*/ 0 w 485"/>
                  <a:gd name="T57" fmla="*/ 0 h 3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5"/>
                  <a:gd name="T88" fmla="*/ 0 h 319"/>
                  <a:gd name="T89" fmla="*/ 485 w 485"/>
                  <a:gd name="T90" fmla="*/ 319 h 3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5" h="319">
                    <a:moveTo>
                      <a:pt x="288" y="89"/>
                    </a:moveTo>
                    <a:cubicBezTo>
                      <a:pt x="291" y="94"/>
                      <a:pt x="297" y="105"/>
                      <a:pt x="306" y="122"/>
                    </a:cubicBezTo>
                    <a:cubicBezTo>
                      <a:pt x="332" y="105"/>
                      <a:pt x="376" y="74"/>
                      <a:pt x="438" y="29"/>
                    </a:cubicBezTo>
                    <a:cubicBezTo>
                      <a:pt x="445" y="24"/>
                      <a:pt x="452" y="23"/>
                      <a:pt x="459" y="24"/>
                    </a:cubicBezTo>
                    <a:cubicBezTo>
                      <a:pt x="467" y="24"/>
                      <a:pt x="473" y="28"/>
                      <a:pt x="478" y="35"/>
                    </a:cubicBezTo>
                    <a:cubicBezTo>
                      <a:pt x="483" y="41"/>
                      <a:pt x="485" y="48"/>
                      <a:pt x="483" y="56"/>
                    </a:cubicBezTo>
                    <a:cubicBezTo>
                      <a:pt x="482" y="63"/>
                      <a:pt x="478" y="69"/>
                      <a:pt x="471" y="74"/>
                    </a:cubicBezTo>
                    <a:lnTo>
                      <a:pt x="399" y="127"/>
                    </a:lnTo>
                    <a:cubicBezTo>
                      <a:pt x="374" y="144"/>
                      <a:pt x="339" y="168"/>
                      <a:pt x="293" y="197"/>
                    </a:cubicBezTo>
                    <a:cubicBezTo>
                      <a:pt x="243" y="228"/>
                      <a:pt x="208" y="250"/>
                      <a:pt x="187" y="265"/>
                    </a:cubicBezTo>
                    <a:lnTo>
                      <a:pt x="153" y="290"/>
                    </a:lnTo>
                    <a:cubicBezTo>
                      <a:pt x="137" y="302"/>
                      <a:pt x="124" y="309"/>
                      <a:pt x="115" y="313"/>
                    </a:cubicBezTo>
                    <a:cubicBezTo>
                      <a:pt x="98" y="319"/>
                      <a:pt x="86" y="316"/>
                      <a:pt x="79" y="302"/>
                    </a:cubicBezTo>
                    <a:cubicBezTo>
                      <a:pt x="74" y="298"/>
                      <a:pt x="67" y="291"/>
                      <a:pt x="59" y="282"/>
                    </a:cubicBezTo>
                    <a:cubicBezTo>
                      <a:pt x="51" y="273"/>
                      <a:pt x="42" y="261"/>
                      <a:pt x="32" y="247"/>
                    </a:cubicBezTo>
                    <a:cubicBezTo>
                      <a:pt x="10" y="217"/>
                      <a:pt x="0" y="182"/>
                      <a:pt x="1" y="140"/>
                    </a:cubicBezTo>
                    <a:cubicBezTo>
                      <a:pt x="3" y="95"/>
                      <a:pt x="20" y="61"/>
                      <a:pt x="52" y="38"/>
                    </a:cubicBezTo>
                    <a:cubicBezTo>
                      <a:pt x="93" y="8"/>
                      <a:pt x="136" y="0"/>
                      <a:pt x="183" y="13"/>
                    </a:cubicBezTo>
                    <a:cubicBezTo>
                      <a:pt x="225" y="25"/>
                      <a:pt x="260" y="51"/>
                      <a:pt x="288" y="89"/>
                    </a:cubicBezTo>
                    <a:close/>
                    <a:moveTo>
                      <a:pt x="83" y="219"/>
                    </a:moveTo>
                    <a:cubicBezTo>
                      <a:pt x="88" y="226"/>
                      <a:pt x="93" y="232"/>
                      <a:pt x="97" y="238"/>
                    </a:cubicBezTo>
                    <a:cubicBezTo>
                      <a:pt x="102" y="243"/>
                      <a:pt x="106" y="248"/>
                      <a:pt x="109" y="251"/>
                    </a:cubicBezTo>
                    <a:lnTo>
                      <a:pt x="155" y="219"/>
                    </a:lnTo>
                    <a:lnTo>
                      <a:pt x="257" y="153"/>
                    </a:lnTo>
                    <a:lnTo>
                      <a:pt x="241" y="124"/>
                    </a:lnTo>
                    <a:cubicBezTo>
                      <a:pt x="221" y="96"/>
                      <a:pt x="197" y="78"/>
                      <a:pt x="169" y="69"/>
                    </a:cubicBezTo>
                    <a:cubicBezTo>
                      <a:pt x="139" y="59"/>
                      <a:pt x="110" y="64"/>
                      <a:pt x="85" y="83"/>
                    </a:cubicBezTo>
                    <a:cubicBezTo>
                      <a:pt x="66" y="96"/>
                      <a:pt x="57" y="118"/>
                      <a:pt x="58" y="147"/>
                    </a:cubicBezTo>
                    <a:cubicBezTo>
                      <a:pt x="60" y="174"/>
                      <a:pt x="68" y="198"/>
                      <a:pt x="83" y="219"/>
                    </a:cubicBezTo>
                    <a:close/>
                  </a:path>
                </a:pathLst>
              </a:custGeom>
              <a:noFill/>
              <a:ln w="6350" cap="rnd">
                <a:solidFill>
                  <a:srgbClr val="000000"/>
                </a:solidFill>
                <a:round/>
                <a:headEnd/>
                <a:tailEnd/>
              </a:ln>
            </p:spPr>
            <p:txBody>
              <a:bodyPr/>
              <a:lstStyle/>
              <a:p>
                <a:endParaRPr lang="en-AU"/>
              </a:p>
            </p:txBody>
          </p:sp>
          <p:sp>
            <p:nvSpPr>
              <p:cNvPr id="64543" name="Freeform 60"/>
              <p:cNvSpPr>
                <a:spLocks/>
              </p:cNvSpPr>
              <p:nvPr/>
            </p:nvSpPr>
            <p:spPr bwMode="auto">
              <a:xfrm>
                <a:off x="1931" y="1944"/>
                <a:ext cx="136" cy="93"/>
              </a:xfrm>
              <a:custGeom>
                <a:avLst/>
                <a:gdLst>
                  <a:gd name="T0" fmla="*/ 0 w 495"/>
                  <a:gd name="T1" fmla="*/ 0 h 337"/>
                  <a:gd name="T2" fmla="*/ 0 w 495"/>
                  <a:gd name="T3" fmla="*/ 0 h 337"/>
                  <a:gd name="T4" fmla="*/ 0 w 495"/>
                  <a:gd name="T5" fmla="*/ 0 h 337"/>
                  <a:gd name="T6" fmla="*/ 0 w 495"/>
                  <a:gd name="T7" fmla="*/ 0 h 337"/>
                  <a:gd name="T8" fmla="*/ 0 w 495"/>
                  <a:gd name="T9" fmla="*/ 0 h 337"/>
                  <a:gd name="T10" fmla="*/ 0 w 495"/>
                  <a:gd name="T11" fmla="*/ 0 h 337"/>
                  <a:gd name="T12" fmla="*/ 0 w 495"/>
                  <a:gd name="T13" fmla="*/ 0 h 337"/>
                  <a:gd name="T14" fmla="*/ 0 w 495"/>
                  <a:gd name="T15" fmla="*/ 0 h 337"/>
                  <a:gd name="T16" fmla="*/ 0 w 495"/>
                  <a:gd name="T17" fmla="*/ 0 h 337"/>
                  <a:gd name="T18" fmla="*/ 0 w 495"/>
                  <a:gd name="T19" fmla="*/ 0 h 337"/>
                  <a:gd name="T20" fmla="*/ 0 w 495"/>
                  <a:gd name="T21" fmla="*/ 0 h 337"/>
                  <a:gd name="T22" fmla="*/ 0 w 495"/>
                  <a:gd name="T23" fmla="*/ 0 h 337"/>
                  <a:gd name="T24" fmla="*/ 0 w 495"/>
                  <a:gd name="T25" fmla="*/ 0 h 337"/>
                  <a:gd name="T26" fmla="*/ 0 w 495"/>
                  <a:gd name="T27" fmla="*/ 0 h 337"/>
                  <a:gd name="T28" fmla="*/ 0 w 495"/>
                  <a:gd name="T29" fmla="*/ 0 h 337"/>
                  <a:gd name="T30" fmla="*/ 0 w 495"/>
                  <a:gd name="T31" fmla="*/ 0 h 337"/>
                  <a:gd name="T32" fmla="*/ 0 w 495"/>
                  <a:gd name="T33" fmla="*/ 0 h 337"/>
                  <a:gd name="T34" fmla="*/ 0 w 495"/>
                  <a:gd name="T35" fmla="*/ 0 h 337"/>
                  <a:gd name="T36" fmla="*/ 0 w 495"/>
                  <a:gd name="T37" fmla="*/ 0 h 337"/>
                  <a:gd name="T38" fmla="*/ 0 w 495"/>
                  <a:gd name="T39" fmla="*/ 0 h 337"/>
                  <a:gd name="T40" fmla="*/ 0 w 495"/>
                  <a:gd name="T41" fmla="*/ 0 h 337"/>
                  <a:gd name="T42" fmla="*/ 0 w 495"/>
                  <a:gd name="T43" fmla="*/ 0 h 337"/>
                  <a:gd name="T44" fmla="*/ 0 w 495"/>
                  <a:gd name="T45" fmla="*/ 0 h 337"/>
                  <a:gd name="T46" fmla="*/ 0 w 495"/>
                  <a:gd name="T47" fmla="*/ 0 h 337"/>
                  <a:gd name="T48" fmla="*/ 0 w 495"/>
                  <a:gd name="T49" fmla="*/ 0 h 337"/>
                  <a:gd name="T50" fmla="*/ 0 w 495"/>
                  <a:gd name="T51" fmla="*/ 0 h 337"/>
                  <a:gd name="T52" fmla="*/ 0 w 495"/>
                  <a:gd name="T53" fmla="*/ 0 h 337"/>
                  <a:gd name="T54" fmla="*/ 0 w 495"/>
                  <a:gd name="T55" fmla="*/ 0 h 337"/>
                  <a:gd name="T56" fmla="*/ 0 w 495"/>
                  <a:gd name="T57" fmla="*/ 0 h 337"/>
                  <a:gd name="T58" fmla="*/ 0 w 495"/>
                  <a:gd name="T59" fmla="*/ 0 h 337"/>
                  <a:gd name="T60" fmla="*/ 0 w 495"/>
                  <a:gd name="T61" fmla="*/ 0 h 337"/>
                  <a:gd name="T62" fmla="*/ 0 w 495"/>
                  <a:gd name="T63" fmla="*/ 0 h 337"/>
                  <a:gd name="T64" fmla="*/ 0 w 495"/>
                  <a:gd name="T65" fmla="*/ 0 h 337"/>
                  <a:gd name="T66" fmla="*/ 0 w 495"/>
                  <a:gd name="T67" fmla="*/ 0 h 337"/>
                  <a:gd name="T68" fmla="*/ 0 w 495"/>
                  <a:gd name="T69" fmla="*/ 0 h 337"/>
                  <a:gd name="T70" fmla="*/ 0 w 495"/>
                  <a:gd name="T71" fmla="*/ 0 h 337"/>
                  <a:gd name="T72" fmla="*/ 0 w 495"/>
                  <a:gd name="T73" fmla="*/ 0 h 3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5"/>
                  <a:gd name="T112" fmla="*/ 0 h 337"/>
                  <a:gd name="T113" fmla="*/ 495 w 495"/>
                  <a:gd name="T114" fmla="*/ 337 h 3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5" h="337">
                    <a:moveTo>
                      <a:pt x="478" y="28"/>
                    </a:moveTo>
                    <a:cubicBezTo>
                      <a:pt x="479" y="42"/>
                      <a:pt x="473" y="52"/>
                      <a:pt x="458" y="59"/>
                    </a:cubicBezTo>
                    <a:cubicBezTo>
                      <a:pt x="442" y="66"/>
                      <a:pt x="420" y="73"/>
                      <a:pt x="390" y="81"/>
                    </a:cubicBezTo>
                    <a:cubicBezTo>
                      <a:pt x="361" y="88"/>
                      <a:pt x="337" y="93"/>
                      <a:pt x="318" y="95"/>
                    </a:cubicBezTo>
                    <a:cubicBezTo>
                      <a:pt x="313" y="96"/>
                      <a:pt x="305" y="97"/>
                      <a:pt x="294" y="97"/>
                    </a:cubicBezTo>
                    <a:cubicBezTo>
                      <a:pt x="284" y="98"/>
                      <a:pt x="275" y="99"/>
                      <a:pt x="270" y="100"/>
                    </a:cubicBezTo>
                    <a:cubicBezTo>
                      <a:pt x="233" y="105"/>
                      <a:pt x="215" y="117"/>
                      <a:pt x="217" y="136"/>
                    </a:cubicBezTo>
                    <a:cubicBezTo>
                      <a:pt x="220" y="161"/>
                      <a:pt x="235" y="183"/>
                      <a:pt x="261" y="200"/>
                    </a:cubicBezTo>
                    <a:cubicBezTo>
                      <a:pt x="274" y="209"/>
                      <a:pt x="298" y="220"/>
                      <a:pt x="334" y="233"/>
                    </a:cubicBezTo>
                    <a:cubicBezTo>
                      <a:pt x="411" y="223"/>
                      <a:pt x="457" y="221"/>
                      <a:pt x="472" y="226"/>
                    </a:cubicBezTo>
                    <a:cubicBezTo>
                      <a:pt x="485" y="230"/>
                      <a:pt x="492" y="238"/>
                      <a:pt x="494" y="249"/>
                    </a:cubicBezTo>
                    <a:cubicBezTo>
                      <a:pt x="495" y="258"/>
                      <a:pt x="493" y="265"/>
                      <a:pt x="488" y="272"/>
                    </a:cubicBezTo>
                    <a:cubicBezTo>
                      <a:pt x="483" y="279"/>
                      <a:pt x="477" y="283"/>
                      <a:pt x="469" y="284"/>
                    </a:cubicBezTo>
                    <a:cubicBezTo>
                      <a:pt x="466" y="285"/>
                      <a:pt x="461" y="284"/>
                      <a:pt x="455" y="283"/>
                    </a:cubicBezTo>
                    <a:cubicBezTo>
                      <a:pt x="450" y="282"/>
                      <a:pt x="435" y="283"/>
                      <a:pt x="411" y="286"/>
                    </a:cubicBezTo>
                    <a:lnTo>
                      <a:pt x="366" y="290"/>
                    </a:lnTo>
                    <a:lnTo>
                      <a:pt x="143" y="318"/>
                    </a:lnTo>
                    <a:cubicBezTo>
                      <a:pt x="118" y="320"/>
                      <a:pt x="102" y="321"/>
                      <a:pt x="93" y="322"/>
                    </a:cubicBezTo>
                    <a:cubicBezTo>
                      <a:pt x="82" y="324"/>
                      <a:pt x="73" y="326"/>
                      <a:pt x="64" y="329"/>
                    </a:cubicBezTo>
                    <a:cubicBezTo>
                      <a:pt x="55" y="332"/>
                      <a:pt x="46" y="334"/>
                      <a:pt x="36" y="336"/>
                    </a:cubicBezTo>
                    <a:cubicBezTo>
                      <a:pt x="27" y="337"/>
                      <a:pt x="20" y="334"/>
                      <a:pt x="13" y="330"/>
                    </a:cubicBezTo>
                    <a:cubicBezTo>
                      <a:pt x="7" y="324"/>
                      <a:pt x="4" y="318"/>
                      <a:pt x="3" y="309"/>
                    </a:cubicBezTo>
                    <a:cubicBezTo>
                      <a:pt x="0" y="292"/>
                      <a:pt x="8" y="282"/>
                      <a:pt x="25" y="277"/>
                    </a:cubicBezTo>
                    <a:cubicBezTo>
                      <a:pt x="45" y="271"/>
                      <a:pt x="62" y="267"/>
                      <a:pt x="78" y="265"/>
                    </a:cubicBezTo>
                    <a:cubicBezTo>
                      <a:pt x="99" y="262"/>
                      <a:pt x="121" y="260"/>
                      <a:pt x="144" y="259"/>
                    </a:cubicBezTo>
                    <a:cubicBezTo>
                      <a:pt x="166" y="257"/>
                      <a:pt x="189" y="255"/>
                      <a:pt x="211" y="252"/>
                    </a:cubicBezTo>
                    <a:lnTo>
                      <a:pt x="237" y="248"/>
                    </a:lnTo>
                    <a:cubicBezTo>
                      <a:pt x="213" y="234"/>
                      <a:pt x="194" y="219"/>
                      <a:pt x="180" y="201"/>
                    </a:cubicBezTo>
                    <a:cubicBezTo>
                      <a:pt x="167" y="184"/>
                      <a:pt x="159" y="165"/>
                      <a:pt x="156" y="143"/>
                    </a:cubicBezTo>
                    <a:cubicBezTo>
                      <a:pt x="152" y="110"/>
                      <a:pt x="160" y="86"/>
                      <a:pt x="180" y="70"/>
                    </a:cubicBezTo>
                    <a:cubicBezTo>
                      <a:pt x="195" y="60"/>
                      <a:pt x="220" y="51"/>
                      <a:pt x="256" y="45"/>
                    </a:cubicBezTo>
                    <a:lnTo>
                      <a:pt x="313" y="35"/>
                    </a:lnTo>
                    <a:lnTo>
                      <a:pt x="375" y="21"/>
                    </a:lnTo>
                    <a:cubicBezTo>
                      <a:pt x="398" y="16"/>
                      <a:pt x="419" y="9"/>
                      <a:pt x="436" y="3"/>
                    </a:cubicBezTo>
                    <a:cubicBezTo>
                      <a:pt x="439" y="2"/>
                      <a:pt x="442" y="1"/>
                      <a:pt x="445" y="1"/>
                    </a:cubicBezTo>
                    <a:cubicBezTo>
                      <a:pt x="453" y="0"/>
                      <a:pt x="460" y="2"/>
                      <a:pt x="467" y="7"/>
                    </a:cubicBezTo>
                    <a:cubicBezTo>
                      <a:pt x="473" y="12"/>
                      <a:pt x="477" y="19"/>
                      <a:pt x="478" y="28"/>
                    </a:cubicBezTo>
                    <a:close/>
                  </a:path>
                </a:pathLst>
              </a:custGeom>
              <a:noFill/>
              <a:ln w="6350" cap="rnd">
                <a:solidFill>
                  <a:srgbClr val="000000"/>
                </a:solidFill>
                <a:round/>
                <a:headEnd/>
                <a:tailEnd/>
              </a:ln>
            </p:spPr>
            <p:txBody>
              <a:bodyPr/>
              <a:lstStyle/>
              <a:p>
                <a:endParaRPr lang="en-AU"/>
              </a:p>
            </p:txBody>
          </p:sp>
          <p:sp>
            <p:nvSpPr>
              <p:cNvPr id="64544" name="Freeform 61"/>
              <p:cNvSpPr>
                <a:spLocks/>
              </p:cNvSpPr>
              <p:nvPr/>
            </p:nvSpPr>
            <p:spPr bwMode="auto">
              <a:xfrm>
                <a:off x="1971" y="1851"/>
                <a:ext cx="136" cy="86"/>
              </a:xfrm>
              <a:custGeom>
                <a:avLst/>
                <a:gdLst>
                  <a:gd name="T0" fmla="*/ 0 w 498"/>
                  <a:gd name="T1" fmla="*/ 0 h 313"/>
                  <a:gd name="T2" fmla="*/ 0 w 498"/>
                  <a:gd name="T3" fmla="*/ 0 h 313"/>
                  <a:gd name="T4" fmla="*/ 0 w 498"/>
                  <a:gd name="T5" fmla="*/ 0 h 313"/>
                  <a:gd name="T6" fmla="*/ 0 w 498"/>
                  <a:gd name="T7" fmla="*/ 0 h 313"/>
                  <a:gd name="T8" fmla="*/ 0 w 498"/>
                  <a:gd name="T9" fmla="*/ 0 h 313"/>
                  <a:gd name="T10" fmla="*/ 0 w 498"/>
                  <a:gd name="T11" fmla="*/ 0 h 313"/>
                  <a:gd name="T12" fmla="*/ 0 w 498"/>
                  <a:gd name="T13" fmla="*/ 0 h 313"/>
                  <a:gd name="T14" fmla="*/ 0 w 498"/>
                  <a:gd name="T15" fmla="*/ 0 h 313"/>
                  <a:gd name="T16" fmla="*/ 0 w 498"/>
                  <a:gd name="T17" fmla="*/ 0 h 313"/>
                  <a:gd name="T18" fmla="*/ 0 w 498"/>
                  <a:gd name="T19" fmla="*/ 0 h 313"/>
                  <a:gd name="T20" fmla="*/ 0 w 498"/>
                  <a:gd name="T21" fmla="*/ 0 h 313"/>
                  <a:gd name="T22" fmla="*/ 0 w 498"/>
                  <a:gd name="T23" fmla="*/ 0 h 313"/>
                  <a:gd name="T24" fmla="*/ 0 w 498"/>
                  <a:gd name="T25" fmla="*/ 0 h 313"/>
                  <a:gd name="T26" fmla="*/ 0 w 498"/>
                  <a:gd name="T27" fmla="*/ 0 h 313"/>
                  <a:gd name="T28" fmla="*/ 0 w 498"/>
                  <a:gd name="T29" fmla="*/ 0 h 313"/>
                  <a:gd name="T30" fmla="*/ 0 w 498"/>
                  <a:gd name="T31" fmla="*/ 0 h 313"/>
                  <a:gd name="T32" fmla="*/ 0 w 498"/>
                  <a:gd name="T33" fmla="*/ 0 h 313"/>
                  <a:gd name="T34" fmla="*/ 0 w 498"/>
                  <a:gd name="T35" fmla="*/ 0 h 313"/>
                  <a:gd name="T36" fmla="*/ 0 w 498"/>
                  <a:gd name="T37" fmla="*/ 0 h 313"/>
                  <a:gd name="T38" fmla="*/ 0 w 498"/>
                  <a:gd name="T39" fmla="*/ 0 h 313"/>
                  <a:gd name="T40" fmla="*/ 0 w 498"/>
                  <a:gd name="T41" fmla="*/ 0 h 3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8"/>
                  <a:gd name="T64" fmla="*/ 0 h 313"/>
                  <a:gd name="T65" fmla="*/ 498 w 498"/>
                  <a:gd name="T66" fmla="*/ 313 h 3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8" h="313">
                    <a:moveTo>
                      <a:pt x="67" y="5"/>
                    </a:moveTo>
                    <a:lnTo>
                      <a:pt x="286" y="128"/>
                    </a:lnTo>
                    <a:cubicBezTo>
                      <a:pt x="339" y="158"/>
                      <a:pt x="384" y="182"/>
                      <a:pt x="420" y="199"/>
                    </a:cubicBezTo>
                    <a:lnTo>
                      <a:pt x="477" y="223"/>
                    </a:lnTo>
                    <a:cubicBezTo>
                      <a:pt x="492" y="230"/>
                      <a:pt x="498" y="239"/>
                      <a:pt x="497" y="252"/>
                    </a:cubicBezTo>
                    <a:cubicBezTo>
                      <a:pt x="497" y="261"/>
                      <a:pt x="493" y="268"/>
                      <a:pt x="487" y="274"/>
                    </a:cubicBezTo>
                    <a:cubicBezTo>
                      <a:pt x="481" y="279"/>
                      <a:pt x="474" y="282"/>
                      <a:pt x="466" y="281"/>
                    </a:cubicBezTo>
                    <a:cubicBezTo>
                      <a:pt x="445" y="280"/>
                      <a:pt x="388" y="253"/>
                      <a:pt x="295" y="202"/>
                    </a:cubicBezTo>
                    <a:lnTo>
                      <a:pt x="77" y="294"/>
                    </a:lnTo>
                    <a:lnTo>
                      <a:pt x="54" y="306"/>
                    </a:lnTo>
                    <a:cubicBezTo>
                      <a:pt x="44" y="311"/>
                      <a:pt x="36" y="313"/>
                      <a:pt x="30" y="313"/>
                    </a:cubicBezTo>
                    <a:cubicBezTo>
                      <a:pt x="22" y="312"/>
                      <a:pt x="15" y="308"/>
                      <a:pt x="9" y="301"/>
                    </a:cubicBezTo>
                    <a:cubicBezTo>
                      <a:pt x="3" y="294"/>
                      <a:pt x="0" y="287"/>
                      <a:pt x="1" y="279"/>
                    </a:cubicBezTo>
                    <a:cubicBezTo>
                      <a:pt x="2" y="270"/>
                      <a:pt x="6" y="263"/>
                      <a:pt x="13" y="259"/>
                    </a:cubicBezTo>
                    <a:cubicBezTo>
                      <a:pt x="64" y="228"/>
                      <a:pt x="134" y="196"/>
                      <a:pt x="226" y="164"/>
                    </a:cubicBezTo>
                    <a:lnTo>
                      <a:pt x="125" y="110"/>
                    </a:lnTo>
                    <a:cubicBezTo>
                      <a:pt x="90" y="92"/>
                      <a:pt x="60" y="73"/>
                      <a:pt x="35" y="56"/>
                    </a:cubicBezTo>
                    <a:cubicBezTo>
                      <a:pt x="24" y="49"/>
                      <a:pt x="19" y="40"/>
                      <a:pt x="20" y="30"/>
                    </a:cubicBezTo>
                    <a:cubicBezTo>
                      <a:pt x="20" y="21"/>
                      <a:pt x="24" y="14"/>
                      <a:pt x="30" y="8"/>
                    </a:cubicBezTo>
                    <a:cubicBezTo>
                      <a:pt x="37" y="2"/>
                      <a:pt x="44" y="0"/>
                      <a:pt x="52" y="0"/>
                    </a:cubicBezTo>
                    <a:cubicBezTo>
                      <a:pt x="57" y="1"/>
                      <a:pt x="61" y="2"/>
                      <a:pt x="67" y="5"/>
                    </a:cubicBezTo>
                    <a:close/>
                  </a:path>
                </a:pathLst>
              </a:custGeom>
              <a:noFill/>
              <a:ln w="6350" cap="rnd">
                <a:solidFill>
                  <a:srgbClr val="000000"/>
                </a:solidFill>
                <a:round/>
                <a:headEnd/>
                <a:tailEnd/>
              </a:ln>
            </p:spPr>
            <p:txBody>
              <a:bodyPr/>
              <a:lstStyle/>
              <a:p>
                <a:endParaRPr lang="en-AU"/>
              </a:p>
            </p:txBody>
          </p:sp>
          <p:sp>
            <p:nvSpPr>
              <p:cNvPr id="64545" name="Freeform 62"/>
              <p:cNvSpPr>
                <a:spLocks/>
              </p:cNvSpPr>
              <p:nvPr/>
            </p:nvSpPr>
            <p:spPr bwMode="auto">
              <a:xfrm>
                <a:off x="1983" y="1768"/>
                <a:ext cx="94" cy="86"/>
              </a:xfrm>
              <a:custGeom>
                <a:avLst/>
                <a:gdLst>
                  <a:gd name="T0" fmla="*/ 0 w 347"/>
                  <a:gd name="T1" fmla="*/ 0 h 313"/>
                  <a:gd name="T2" fmla="*/ 0 w 347"/>
                  <a:gd name="T3" fmla="*/ 0 h 313"/>
                  <a:gd name="T4" fmla="*/ 0 w 347"/>
                  <a:gd name="T5" fmla="*/ 0 h 313"/>
                  <a:gd name="T6" fmla="*/ 0 w 347"/>
                  <a:gd name="T7" fmla="*/ 0 h 313"/>
                  <a:gd name="T8" fmla="*/ 0 w 347"/>
                  <a:gd name="T9" fmla="*/ 0 h 313"/>
                  <a:gd name="T10" fmla="*/ 0 w 347"/>
                  <a:gd name="T11" fmla="*/ 0 h 313"/>
                  <a:gd name="T12" fmla="*/ 0 w 347"/>
                  <a:gd name="T13" fmla="*/ 0 h 313"/>
                  <a:gd name="T14" fmla="*/ 0 w 347"/>
                  <a:gd name="T15" fmla="*/ 0 h 313"/>
                  <a:gd name="T16" fmla="*/ 0 w 347"/>
                  <a:gd name="T17" fmla="*/ 0 h 313"/>
                  <a:gd name="T18" fmla="*/ 0 w 347"/>
                  <a:gd name="T19" fmla="*/ 0 h 313"/>
                  <a:gd name="T20" fmla="*/ 0 w 347"/>
                  <a:gd name="T21" fmla="*/ 0 h 313"/>
                  <a:gd name="T22" fmla="*/ 0 w 347"/>
                  <a:gd name="T23" fmla="*/ 0 h 313"/>
                  <a:gd name="T24" fmla="*/ 0 w 347"/>
                  <a:gd name="T25" fmla="*/ 0 h 313"/>
                  <a:gd name="T26" fmla="*/ 0 w 347"/>
                  <a:gd name="T27" fmla="*/ 0 h 313"/>
                  <a:gd name="T28" fmla="*/ 0 w 347"/>
                  <a:gd name="T29" fmla="*/ 0 h 313"/>
                  <a:gd name="T30" fmla="*/ 0 w 347"/>
                  <a:gd name="T31" fmla="*/ 0 h 313"/>
                  <a:gd name="T32" fmla="*/ 0 w 347"/>
                  <a:gd name="T33" fmla="*/ 0 h 313"/>
                  <a:gd name="T34" fmla="*/ 0 w 347"/>
                  <a:gd name="T35" fmla="*/ 0 h 313"/>
                  <a:gd name="T36" fmla="*/ 0 w 347"/>
                  <a:gd name="T37" fmla="*/ 0 h 313"/>
                  <a:gd name="T38" fmla="*/ 0 w 347"/>
                  <a:gd name="T39" fmla="*/ 0 h 313"/>
                  <a:gd name="T40" fmla="*/ 0 w 347"/>
                  <a:gd name="T41" fmla="*/ 0 h 313"/>
                  <a:gd name="T42" fmla="*/ 0 w 347"/>
                  <a:gd name="T43" fmla="*/ 0 h 313"/>
                  <a:gd name="T44" fmla="*/ 0 w 347"/>
                  <a:gd name="T45" fmla="*/ 0 h 313"/>
                  <a:gd name="T46" fmla="*/ 0 w 347"/>
                  <a:gd name="T47" fmla="*/ 0 h 313"/>
                  <a:gd name="T48" fmla="*/ 0 w 347"/>
                  <a:gd name="T49" fmla="*/ 0 h 313"/>
                  <a:gd name="T50" fmla="*/ 0 w 347"/>
                  <a:gd name="T51" fmla="*/ 0 h 313"/>
                  <a:gd name="T52" fmla="*/ 0 w 347"/>
                  <a:gd name="T53" fmla="*/ 0 h 313"/>
                  <a:gd name="T54" fmla="*/ 0 w 347"/>
                  <a:gd name="T55" fmla="*/ 0 h 313"/>
                  <a:gd name="T56" fmla="*/ 0 w 347"/>
                  <a:gd name="T57" fmla="*/ 0 h 313"/>
                  <a:gd name="T58" fmla="*/ 0 w 347"/>
                  <a:gd name="T59" fmla="*/ 0 h 313"/>
                  <a:gd name="T60" fmla="*/ 0 w 347"/>
                  <a:gd name="T61" fmla="*/ 0 h 313"/>
                  <a:gd name="T62" fmla="*/ 0 w 347"/>
                  <a:gd name="T63" fmla="*/ 0 h 313"/>
                  <a:gd name="T64" fmla="*/ 0 w 347"/>
                  <a:gd name="T65" fmla="*/ 0 h 3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7"/>
                  <a:gd name="T100" fmla="*/ 0 h 313"/>
                  <a:gd name="T101" fmla="*/ 347 w 347"/>
                  <a:gd name="T102" fmla="*/ 313 h 3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7" h="313">
                    <a:moveTo>
                      <a:pt x="115" y="40"/>
                    </a:moveTo>
                    <a:cubicBezTo>
                      <a:pt x="112" y="51"/>
                      <a:pt x="107" y="58"/>
                      <a:pt x="99" y="61"/>
                    </a:cubicBezTo>
                    <a:cubicBezTo>
                      <a:pt x="93" y="63"/>
                      <a:pt x="82" y="63"/>
                      <a:pt x="65" y="62"/>
                    </a:cubicBezTo>
                    <a:cubicBezTo>
                      <a:pt x="66" y="78"/>
                      <a:pt x="68" y="102"/>
                      <a:pt x="72" y="135"/>
                    </a:cubicBezTo>
                    <a:cubicBezTo>
                      <a:pt x="78" y="170"/>
                      <a:pt x="91" y="189"/>
                      <a:pt x="110" y="193"/>
                    </a:cubicBezTo>
                    <a:cubicBezTo>
                      <a:pt x="113" y="187"/>
                      <a:pt x="116" y="182"/>
                      <a:pt x="118" y="176"/>
                    </a:cubicBezTo>
                    <a:cubicBezTo>
                      <a:pt x="135" y="132"/>
                      <a:pt x="153" y="100"/>
                      <a:pt x="172" y="81"/>
                    </a:cubicBezTo>
                    <a:cubicBezTo>
                      <a:pt x="200" y="53"/>
                      <a:pt x="233" y="43"/>
                      <a:pt x="273" y="51"/>
                    </a:cubicBezTo>
                    <a:cubicBezTo>
                      <a:pt x="305" y="57"/>
                      <a:pt x="327" y="76"/>
                      <a:pt x="338" y="107"/>
                    </a:cubicBezTo>
                    <a:cubicBezTo>
                      <a:pt x="347" y="134"/>
                      <a:pt x="347" y="165"/>
                      <a:pt x="340" y="200"/>
                    </a:cubicBezTo>
                    <a:cubicBezTo>
                      <a:pt x="335" y="226"/>
                      <a:pt x="326" y="250"/>
                      <a:pt x="312" y="272"/>
                    </a:cubicBezTo>
                    <a:cubicBezTo>
                      <a:pt x="295" y="301"/>
                      <a:pt x="276" y="313"/>
                      <a:pt x="256" y="309"/>
                    </a:cubicBezTo>
                    <a:cubicBezTo>
                      <a:pt x="248" y="307"/>
                      <a:pt x="242" y="302"/>
                      <a:pt x="237" y="295"/>
                    </a:cubicBezTo>
                    <a:cubicBezTo>
                      <a:pt x="233" y="287"/>
                      <a:pt x="231" y="280"/>
                      <a:pt x="233" y="272"/>
                    </a:cubicBezTo>
                    <a:cubicBezTo>
                      <a:pt x="234" y="266"/>
                      <a:pt x="240" y="259"/>
                      <a:pt x="252" y="251"/>
                    </a:cubicBezTo>
                    <a:cubicBezTo>
                      <a:pt x="257" y="247"/>
                      <a:pt x="263" y="237"/>
                      <a:pt x="270" y="221"/>
                    </a:cubicBezTo>
                    <a:cubicBezTo>
                      <a:pt x="275" y="208"/>
                      <a:pt x="278" y="197"/>
                      <a:pt x="280" y="188"/>
                    </a:cubicBezTo>
                    <a:cubicBezTo>
                      <a:pt x="283" y="171"/>
                      <a:pt x="284" y="156"/>
                      <a:pt x="283" y="142"/>
                    </a:cubicBezTo>
                    <a:cubicBezTo>
                      <a:pt x="281" y="123"/>
                      <a:pt x="274" y="112"/>
                      <a:pt x="261" y="109"/>
                    </a:cubicBezTo>
                    <a:cubicBezTo>
                      <a:pt x="234" y="104"/>
                      <a:pt x="212" y="119"/>
                      <a:pt x="195" y="155"/>
                    </a:cubicBezTo>
                    <a:lnTo>
                      <a:pt x="182" y="184"/>
                    </a:lnTo>
                    <a:cubicBezTo>
                      <a:pt x="170" y="210"/>
                      <a:pt x="160" y="227"/>
                      <a:pt x="150" y="237"/>
                    </a:cubicBezTo>
                    <a:cubicBezTo>
                      <a:pt x="136" y="251"/>
                      <a:pt x="117" y="255"/>
                      <a:pt x="94" y="251"/>
                    </a:cubicBezTo>
                    <a:cubicBezTo>
                      <a:pt x="53" y="242"/>
                      <a:pt x="27" y="217"/>
                      <a:pt x="17" y="174"/>
                    </a:cubicBezTo>
                    <a:cubicBezTo>
                      <a:pt x="14" y="161"/>
                      <a:pt x="12" y="141"/>
                      <a:pt x="9" y="113"/>
                    </a:cubicBezTo>
                    <a:cubicBezTo>
                      <a:pt x="7" y="85"/>
                      <a:pt x="5" y="65"/>
                      <a:pt x="2" y="52"/>
                    </a:cubicBezTo>
                    <a:cubicBezTo>
                      <a:pt x="0" y="44"/>
                      <a:pt x="0" y="34"/>
                      <a:pt x="2" y="25"/>
                    </a:cubicBezTo>
                    <a:cubicBezTo>
                      <a:pt x="4" y="16"/>
                      <a:pt x="8" y="10"/>
                      <a:pt x="15" y="5"/>
                    </a:cubicBezTo>
                    <a:cubicBezTo>
                      <a:pt x="21" y="1"/>
                      <a:pt x="29" y="0"/>
                      <a:pt x="38" y="2"/>
                    </a:cubicBezTo>
                    <a:cubicBezTo>
                      <a:pt x="44" y="3"/>
                      <a:pt x="53" y="3"/>
                      <a:pt x="64" y="3"/>
                    </a:cubicBezTo>
                    <a:cubicBezTo>
                      <a:pt x="76" y="3"/>
                      <a:pt x="85" y="3"/>
                      <a:pt x="90" y="4"/>
                    </a:cubicBezTo>
                    <a:cubicBezTo>
                      <a:pt x="99" y="6"/>
                      <a:pt x="106" y="10"/>
                      <a:pt x="111" y="17"/>
                    </a:cubicBezTo>
                    <a:cubicBezTo>
                      <a:pt x="115" y="24"/>
                      <a:pt x="116" y="31"/>
                      <a:pt x="115" y="40"/>
                    </a:cubicBezTo>
                    <a:close/>
                  </a:path>
                </a:pathLst>
              </a:custGeom>
              <a:noFill/>
              <a:ln w="6350" cap="rnd">
                <a:solidFill>
                  <a:srgbClr val="000000"/>
                </a:solidFill>
                <a:round/>
                <a:headEnd/>
                <a:tailEnd/>
              </a:ln>
            </p:spPr>
            <p:txBody>
              <a:bodyPr/>
              <a:lstStyle/>
              <a:p>
                <a:endParaRPr lang="en-AU"/>
              </a:p>
            </p:txBody>
          </p:sp>
          <p:sp>
            <p:nvSpPr>
              <p:cNvPr id="64546" name="Freeform 63"/>
              <p:cNvSpPr>
                <a:spLocks noEditPoints="1"/>
              </p:cNvSpPr>
              <p:nvPr/>
            </p:nvSpPr>
            <p:spPr bwMode="auto">
              <a:xfrm>
                <a:off x="1966" y="1712"/>
                <a:ext cx="121" cy="51"/>
              </a:xfrm>
              <a:custGeom>
                <a:avLst/>
                <a:gdLst>
                  <a:gd name="T0" fmla="*/ 0 w 442"/>
                  <a:gd name="T1" fmla="*/ 0 h 188"/>
                  <a:gd name="T2" fmla="*/ 0 w 442"/>
                  <a:gd name="T3" fmla="*/ 0 h 188"/>
                  <a:gd name="T4" fmla="*/ 0 w 442"/>
                  <a:gd name="T5" fmla="*/ 0 h 188"/>
                  <a:gd name="T6" fmla="*/ 0 w 442"/>
                  <a:gd name="T7" fmla="*/ 0 h 188"/>
                  <a:gd name="T8" fmla="*/ 0 w 442"/>
                  <a:gd name="T9" fmla="*/ 0 h 188"/>
                  <a:gd name="T10" fmla="*/ 0 w 442"/>
                  <a:gd name="T11" fmla="*/ 0 h 188"/>
                  <a:gd name="T12" fmla="*/ 0 w 442"/>
                  <a:gd name="T13" fmla="*/ 0 h 188"/>
                  <a:gd name="T14" fmla="*/ 0 w 442"/>
                  <a:gd name="T15" fmla="*/ 0 h 188"/>
                  <a:gd name="T16" fmla="*/ 0 w 442"/>
                  <a:gd name="T17" fmla="*/ 0 h 188"/>
                  <a:gd name="T18" fmla="*/ 0 w 442"/>
                  <a:gd name="T19" fmla="*/ 0 h 188"/>
                  <a:gd name="T20" fmla="*/ 0 w 442"/>
                  <a:gd name="T21" fmla="*/ 0 h 188"/>
                  <a:gd name="T22" fmla="*/ 0 w 442"/>
                  <a:gd name="T23" fmla="*/ 0 h 188"/>
                  <a:gd name="T24" fmla="*/ 0 w 442"/>
                  <a:gd name="T25" fmla="*/ 0 h 188"/>
                  <a:gd name="T26" fmla="*/ 0 w 442"/>
                  <a:gd name="T27" fmla="*/ 0 h 188"/>
                  <a:gd name="T28" fmla="*/ 0 w 442"/>
                  <a:gd name="T29" fmla="*/ 0 h 188"/>
                  <a:gd name="T30" fmla="*/ 0 w 442"/>
                  <a:gd name="T31" fmla="*/ 0 h 188"/>
                  <a:gd name="T32" fmla="*/ 0 w 442"/>
                  <a:gd name="T33" fmla="*/ 0 h 188"/>
                  <a:gd name="T34" fmla="*/ 0 w 442"/>
                  <a:gd name="T35" fmla="*/ 0 h 188"/>
                  <a:gd name="T36" fmla="*/ 0 w 442"/>
                  <a:gd name="T37" fmla="*/ 0 h 188"/>
                  <a:gd name="T38" fmla="*/ 0 w 442"/>
                  <a:gd name="T39" fmla="*/ 0 h 188"/>
                  <a:gd name="T40" fmla="*/ 0 w 442"/>
                  <a:gd name="T41" fmla="*/ 0 h 188"/>
                  <a:gd name="T42" fmla="*/ 0 w 442"/>
                  <a:gd name="T43" fmla="*/ 0 h 188"/>
                  <a:gd name="T44" fmla="*/ 0 w 442"/>
                  <a:gd name="T45" fmla="*/ 0 h 188"/>
                  <a:gd name="T46" fmla="*/ 0 w 442"/>
                  <a:gd name="T47" fmla="*/ 0 h 188"/>
                  <a:gd name="T48" fmla="*/ 0 w 442"/>
                  <a:gd name="T49" fmla="*/ 0 h 188"/>
                  <a:gd name="T50" fmla="*/ 0 w 442"/>
                  <a:gd name="T51" fmla="*/ 0 h 1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2"/>
                  <a:gd name="T79" fmla="*/ 0 h 188"/>
                  <a:gd name="T80" fmla="*/ 442 w 442"/>
                  <a:gd name="T81" fmla="*/ 188 h 1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2" h="188">
                    <a:moveTo>
                      <a:pt x="71" y="47"/>
                    </a:moveTo>
                    <a:cubicBezTo>
                      <a:pt x="68" y="56"/>
                      <a:pt x="63" y="63"/>
                      <a:pt x="54" y="68"/>
                    </a:cubicBezTo>
                    <a:cubicBezTo>
                      <a:pt x="45" y="73"/>
                      <a:pt x="36" y="74"/>
                      <a:pt x="27" y="72"/>
                    </a:cubicBezTo>
                    <a:cubicBezTo>
                      <a:pt x="18" y="69"/>
                      <a:pt x="11" y="63"/>
                      <a:pt x="6" y="55"/>
                    </a:cubicBezTo>
                    <a:cubicBezTo>
                      <a:pt x="1" y="46"/>
                      <a:pt x="0" y="37"/>
                      <a:pt x="3" y="27"/>
                    </a:cubicBezTo>
                    <a:cubicBezTo>
                      <a:pt x="5" y="18"/>
                      <a:pt x="11" y="11"/>
                      <a:pt x="19" y="6"/>
                    </a:cubicBezTo>
                    <a:cubicBezTo>
                      <a:pt x="28" y="1"/>
                      <a:pt x="37" y="0"/>
                      <a:pt x="46" y="3"/>
                    </a:cubicBezTo>
                    <a:cubicBezTo>
                      <a:pt x="56" y="5"/>
                      <a:pt x="63" y="11"/>
                      <a:pt x="68" y="19"/>
                    </a:cubicBezTo>
                    <a:cubicBezTo>
                      <a:pt x="72" y="28"/>
                      <a:pt x="73" y="37"/>
                      <a:pt x="71" y="47"/>
                    </a:cubicBezTo>
                    <a:close/>
                    <a:moveTo>
                      <a:pt x="313" y="100"/>
                    </a:moveTo>
                    <a:cubicBezTo>
                      <a:pt x="324" y="104"/>
                      <a:pt x="342" y="108"/>
                      <a:pt x="366" y="114"/>
                    </a:cubicBezTo>
                    <a:cubicBezTo>
                      <a:pt x="389" y="120"/>
                      <a:pt x="407" y="125"/>
                      <a:pt x="419" y="128"/>
                    </a:cubicBezTo>
                    <a:cubicBezTo>
                      <a:pt x="427" y="130"/>
                      <a:pt x="433" y="135"/>
                      <a:pt x="437" y="142"/>
                    </a:cubicBezTo>
                    <a:cubicBezTo>
                      <a:pt x="442" y="149"/>
                      <a:pt x="442" y="156"/>
                      <a:pt x="440" y="165"/>
                    </a:cubicBezTo>
                    <a:cubicBezTo>
                      <a:pt x="437" y="173"/>
                      <a:pt x="433" y="179"/>
                      <a:pt x="426" y="183"/>
                    </a:cubicBezTo>
                    <a:cubicBezTo>
                      <a:pt x="419" y="187"/>
                      <a:pt x="411" y="188"/>
                      <a:pt x="402" y="185"/>
                    </a:cubicBezTo>
                    <a:cubicBezTo>
                      <a:pt x="391" y="182"/>
                      <a:pt x="373" y="177"/>
                      <a:pt x="349" y="171"/>
                    </a:cubicBezTo>
                    <a:cubicBezTo>
                      <a:pt x="326" y="166"/>
                      <a:pt x="308" y="161"/>
                      <a:pt x="296" y="158"/>
                    </a:cubicBezTo>
                    <a:cubicBezTo>
                      <a:pt x="278" y="153"/>
                      <a:pt x="255" y="145"/>
                      <a:pt x="228" y="136"/>
                    </a:cubicBezTo>
                    <a:cubicBezTo>
                      <a:pt x="202" y="126"/>
                      <a:pt x="179" y="119"/>
                      <a:pt x="161" y="113"/>
                    </a:cubicBezTo>
                    <a:cubicBezTo>
                      <a:pt x="152" y="111"/>
                      <a:pt x="145" y="106"/>
                      <a:pt x="141" y="99"/>
                    </a:cubicBezTo>
                    <a:cubicBezTo>
                      <a:pt x="137" y="92"/>
                      <a:pt x="137" y="85"/>
                      <a:pt x="139" y="76"/>
                    </a:cubicBezTo>
                    <a:cubicBezTo>
                      <a:pt x="141" y="68"/>
                      <a:pt x="146" y="62"/>
                      <a:pt x="153" y="58"/>
                    </a:cubicBezTo>
                    <a:cubicBezTo>
                      <a:pt x="160" y="54"/>
                      <a:pt x="168" y="53"/>
                      <a:pt x="177" y="56"/>
                    </a:cubicBezTo>
                    <a:cubicBezTo>
                      <a:pt x="195" y="61"/>
                      <a:pt x="218" y="68"/>
                      <a:pt x="245" y="78"/>
                    </a:cubicBezTo>
                    <a:cubicBezTo>
                      <a:pt x="272" y="88"/>
                      <a:pt x="294" y="95"/>
                      <a:pt x="313" y="100"/>
                    </a:cubicBezTo>
                    <a:close/>
                  </a:path>
                </a:pathLst>
              </a:custGeom>
              <a:noFill/>
              <a:ln w="6350" cap="rnd">
                <a:solidFill>
                  <a:srgbClr val="000000"/>
                </a:solidFill>
                <a:round/>
                <a:headEnd/>
                <a:tailEnd/>
              </a:ln>
            </p:spPr>
            <p:txBody>
              <a:bodyPr/>
              <a:lstStyle/>
              <a:p>
                <a:endParaRPr lang="en-AU"/>
              </a:p>
            </p:txBody>
          </p:sp>
          <p:sp>
            <p:nvSpPr>
              <p:cNvPr id="64547" name="Freeform 64"/>
              <p:cNvSpPr>
                <a:spLocks/>
              </p:cNvSpPr>
              <p:nvPr/>
            </p:nvSpPr>
            <p:spPr bwMode="auto">
              <a:xfrm>
                <a:off x="2020" y="1635"/>
                <a:ext cx="95" cy="85"/>
              </a:xfrm>
              <a:custGeom>
                <a:avLst/>
                <a:gdLst>
                  <a:gd name="T0" fmla="*/ 0 w 346"/>
                  <a:gd name="T1" fmla="*/ 0 h 310"/>
                  <a:gd name="T2" fmla="*/ 0 w 346"/>
                  <a:gd name="T3" fmla="*/ 0 h 310"/>
                  <a:gd name="T4" fmla="*/ 0 w 346"/>
                  <a:gd name="T5" fmla="*/ 0 h 310"/>
                  <a:gd name="T6" fmla="*/ 0 w 346"/>
                  <a:gd name="T7" fmla="*/ 0 h 310"/>
                  <a:gd name="T8" fmla="*/ 0 w 346"/>
                  <a:gd name="T9" fmla="*/ 0 h 310"/>
                  <a:gd name="T10" fmla="*/ 0 w 346"/>
                  <a:gd name="T11" fmla="*/ 0 h 310"/>
                  <a:gd name="T12" fmla="*/ 0 w 346"/>
                  <a:gd name="T13" fmla="*/ 0 h 310"/>
                  <a:gd name="T14" fmla="*/ 0 w 346"/>
                  <a:gd name="T15" fmla="*/ 0 h 310"/>
                  <a:gd name="T16" fmla="*/ 0 w 346"/>
                  <a:gd name="T17" fmla="*/ 0 h 310"/>
                  <a:gd name="T18" fmla="*/ 0 w 346"/>
                  <a:gd name="T19" fmla="*/ 0 h 310"/>
                  <a:gd name="T20" fmla="*/ 0 w 346"/>
                  <a:gd name="T21" fmla="*/ 0 h 310"/>
                  <a:gd name="T22" fmla="*/ 0 w 346"/>
                  <a:gd name="T23" fmla="*/ 0 h 310"/>
                  <a:gd name="T24" fmla="*/ 0 w 346"/>
                  <a:gd name="T25" fmla="*/ 0 h 310"/>
                  <a:gd name="T26" fmla="*/ 0 w 346"/>
                  <a:gd name="T27" fmla="*/ 0 h 310"/>
                  <a:gd name="T28" fmla="*/ 0 w 346"/>
                  <a:gd name="T29" fmla="*/ 0 h 310"/>
                  <a:gd name="T30" fmla="*/ 0 w 346"/>
                  <a:gd name="T31" fmla="*/ 0 h 310"/>
                  <a:gd name="T32" fmla="*/ 0 w 346"/>
                  <a:gd name="T33" fmla="*/ 0 h 310"/>
                  <a:gd name="T34" fmla="*/ 0 w 346"/>
                  <a:gd name="T35" fmla="*/ 0 h 310"/>
                  <a:gd name="T36" fmla="*/ 0 w 346"/>
                  <a:gd name="T37" fmla="*/ 0 h 310"/>
                  <a:gd name="T38" fmla="*/ 0 w 346"/>
                  <a:gd name="T39" fmla="*/ 0 h 310"/>
                  <a:gd name="T40" fmla="*/ 0 w 346"/>
                  <a:gd name="T41" fmla="*/ 0 h 310"/>
                  <a:gd name="T42" fmla="*/ 0 w 346"/>
                  <a:gd name="T43" fmla="*/ 0 h 310"/>
                  <a:gd name="T44" fmla="*/ 0 w 346"/>
                  <a:gd name="T45" fmla="*/ 0 h 3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310"/>
                  <a:gd name="T71" fmla="*/ 346 w 346"/>
                  <a:gd name="T72" fmla="*/ 310 h 3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310">
                    <a:moveTo>
                      <a:pt x="338" y="203"/>
                    </a:moveTo>
                    <a:cubicBezTo>
                      <a:pt x="324" y="242"/>
                      <a:pt x="301" y="271"/>
                      <a:pt x="268" y="289"/>
                    </a:cubicBezTo>
                    <a:cubicBezTo>
                      <a:pt x="233" y="308"/>
                      <a:pt x="196" y="310"/>
                      <a:pt x="155" y="296"/>
                    </a:cubicBezTo>
                    <a:cubicBezTo>
                      <a:pt x="116" y="282"/>
                      <a:pt x="80" y="255"/>
                      <a:pt x="48" y="215"/>
                    </a:cubicBezTo>
                    <a:cubicBezTo>
                      <a:pt x="12" y="170"/>
                      <a:pt x="0" y="130"/>
                      <a:pt x="13" y="94"/>
                    </a:cubicBezTo>
                    <a:cubicBezTo>
                      <a:pt x="19" y="75"/>
                      <a:pt x="31" y="55"/>
                      <a:pt x="48" y="35"/>
                    </a:cubicBezTo>
                    <a:cubicBezTo>
                      <a:pt x="69" y="10"/>
                      <a:pt x="88" y="0"/>
                      <a:pt x="105" y="6"/>
                    </a:cubicBezTo>
                    <a:cubicBezTo>
                      <a:pt x="112" y="8"/>
                      <a:pt x="118" y="13"/>
                      <a:pt x="121" y="20"/>
                    </a:cubicBezTo>
                    <a:cubicBezTo>
                      <a:pt x="125" y="27"/>
                      <a:pt x="126" y="33"/>
                      <a:pt x="124" y="40"/>
                    </a:cubicBezTo>
                    <a:cubicBezTo>
                      <a:pt x="122" y="46"/>
                      <a:pt x="118" y="50"/>
                      <a:pt x="114" y="53"/>
                    </a:cubicBezTo>
                    <a:cubicBezTo>
                      <a:pt x="109" y="56"/>
                      <a:pt x="104" y="59"/>
                      <a:pt x="100" y="62"/>
                    </a:cubicBezTo>
                    <a:cubicBezTo>
                      <a:pt x="87" y="70"/>
                      <a:pt x="76" y="87"/>
                      <a:pt x="67" y="113"/>
                    </a:cubicBezTo>
                    <a:cubicBezTo>
                      <a:pt x="60" y="132"/>
                      <a:pt x="71" y="157"/>
                      <a:pt x="99" y="189"/>
                    </a:cubicBezTo>
                    <a:cubicBezTo>
                      <a:pt x="125" y="218"/>
                      <a:pt x="149" y="236"/>
                      <a:pt x="173" y="244"/>
                    </a:cubicBezTo>
                    <a:cubicBezTo>
                      <a:pt x="198" y="253"/>
                      <a:pt x="221" y="251"/>
                      <a:pt x="242" y="239"/>
                    </a:cubicBezTo>
                    <a:cubicBezTo>
                      <a:pt x="261" y="228"/>
                      <a:pt x="275" y="209"/>
                      <a:pt x="284" y="184"/>
                    </a:cubicBezTo>
                    <a:cubicBezTo>
                      <a:pt x="288" y="173"/>
                      <a:pt x="289" y="159"/>
                      <a:pt x="287" y="144"/>
                    </a:cubicBezTo>
                    <a:lnTo>
                      <a:pt x="281" y="105"/>
                    </a:lnTo>
                    <a:cubicBezTo>
                      <a:pt x="280" y="98"/>
                      <a:pt x="280" y="93"/>
                      <a:pt x="281" y="91"/>
                    </a:cubicBezTo>
                    <a:cubicBezTo>
                      <a:pt x="283" y="83"/>
                      <a:pt x="288" y="78"/>
                      <a:pt x="296" y="75"/>
                    </a:cubicBezTo>
                    <a:cubicBezTo>
                      <a:pt x="303" y="72"/>
                      <a:pt x="311" y="72"/>
                      <a:pt x="318" y="74"/>
                    </a:cubicBezTo>
                    <a:cubicBezTo>
                      <a:pt x="332" y="79"/>
                      <a:pt x="341" y="98"/>
                      <a:pt x="343" y="133"/>
                    </a:cubicBezTo>
                    <a:cubicBezTo>
                      <a:pt x="346" y="162"/>
                      <a:pt x="344" y="186"/>
                      <a:pt x="338" y="203"/>
                    </a:cubicBezTo>
                    <a:close/>
                  </a:path>
                </a:pathLst>
              </a:custGeom>
              <a:noFill/>
              <a:ln w="6350" cap="rnd">
                <a:solidFill>
                  <a:srgbClr val="000000"/>
                </a:solidFill>
                <a:round/>
                <a:headEnd/>
                <a:tailEnd/>
              </a:ln>
            </p:spPr>
            <p:txBody>
              <a:bodyPr/>
              <a:lstStyle/>
              <a:p>
                <a:endParaRPr lang="en-AU"/>
              </a:p>
            </p:txBody>
          </p:sp>
          <p:sp>
            <p:nvSpPr>
              <p:cNvPr id="64548" name="Freeform 65"/>
              <p:cNvSpPr>
                <a:spLocks noEditPoints="1"/>
              </p:cNvSpPr>
              <p:nvPr/>
            </p:nvSpPr>
            <p:spPr bwMode="auto">
              <a:xfrm>
                <a:off x="2055" y="1553"/>
                <a:ext cx="101" cy="91"/>
              </a:xfrm>
              <a:custGeom>
                <a:avLst/>
                <a:gdLst>
                  <a:gd name="T0" fmla="*/ 0 w 370"/>
                  <a:gd name="T1" fmla="*/ 0 h 333"/>
                  <a:gd name="T2" fmla="*/ 0 w 370"/>
                  <a:gd name="T3" fmla="*/ 0 h 333"/>
                  <a:gd name="T4" fmla="*/ 0 w 370"/>
                  <a:gd name="T5" fmla="*/ 0 h 333"/>
                  <a:gd name="T6" fmla="*/ 0 w 370"/>
                  <a:gd name="T7" fmla="*/ 0 h 333"/>
                  <a:gd name="T8" fmla="*/ 0 w 370"/>
                  <a:gd name="T9" fmla="*/ 0 h 333"/>
                  <a:gd name="T10" fmla="*/ 0 w 370"/>
                  <a:gd name="T11" fmla="*/ 0 h 333"/>
                  <a:gd name="T12" fmla="*/ 0 w 370"/>
                  <a:gd name="T13" fmla="*/ 0 h 333"/>
                  <a:gd name="T14" fmla="*/ 0 w 370"/>
                  <a:gd name="T15" fmla="*/ 0 h 333"/>
                  <a:gd name="T16" fmla="*/ 0 w 370"/>
                  <a:gd name="T17" fmla="*/ 0 h 333"/>
                  <a:gd name="T18" fmla="*/ 0 w 370"/>
                  <a:gd name="T19" fmla="*/ 0 h 333"/>
                  <a:gd name="T20" fmla="*/ 0 w 370"/>
                  <a:gd name="T21" fmla="*/ 0 h 333"/>
                  <a:gd name="T22" fmla="*/ 0 w 370"/>
                  <a:gd name="T23" fmla="*/ 0 h 333"/>
                  <a:gd name="T24" fmla="*/ 0 w 370"/>
                  <a:gd name="T25" fmla="*/ 0 h 333"/>
                  <a:gd name="T26" fmla="*/ 0 w 370"/>
                  <a:gd name="T27" fmla="*/ 0 h 333"/>
                  <a:gd name="T28" fmla="*/ 0 w 370"/>
                  <a:gd name="T29" fmla="*/ 0 h 333"/>
                  <a:gd name="T30" fmla="*/ 0 w 370"/>
                  <a:gd name="T31" fmla="*/ 0 h 333"/>
                  <a:gd name="T32" fmla="*/ 0 w 370"/>
                  <a:gd name="T33" fmla="*/ 0 h 333"/>
                  <a:gd name="T34" fmla="*/ 0 w 370"/>
                  <a:gd name="T35" fmla="*/ 0 h 333"/>
                  <a:gd name="T36" fmla="*/ 0 w 370"/>
                  <a:gd name="T37" fmla="*/ 0 h 333"/>
                  <a:gd name="T38" fmla="*/ 0 w 370"/>
                  <a:gd name="T39" fmla="*/ 0 h 333"/>
                  <a:gd name="T40" fmla="*/ 0 w 370"/>
                  <a:gd name="T41" fmla="*/ 0 h 333"/>
                  <a:gd name="T42" fmla="*/ 0 w 370"/>
                  <a:gd name="T43" fmla="*/ 0 h 333"/>
                  <a:gd name="T44" fmla="*/ 0 w 370"/>
                  <a:gd name="T45" fmla="*/ 0 h 333"/>
                  <a:gd name="T46" fmla="*/ 0 w 370"/>
                  <a:gd name="T47" fmla="*/ 0 h 333"/>
                  <a:gd name="T48" fmla="*/ 0 w 370"/>
                  <a:gd name="T49" fmla="*/ 0 h 333"/>
                  <a:gd name="T50" fmla="*/ 0 w 370"/>
                  <a:gd name="T51" fmla="*/ 0 h 333"/>
                  <a:gd name="T52" fmla="*/ 0 w 370"/>
                  <a:gd name="T53" fmla="*/ 0 h 333"/>
                  <a:gd name="T54" fmla="*/ 0 w 370"/>
                  <a:gd name="T55" fmla="*/ 0 h 333"/>
                  <a:gd name="T56" fmla="*/ 0 w 370"/>
                  <a:gd name="T57" fmla="*/ 0 h 333"/>
                  <a:gd name="T58" fmla="*/ 0 w 370"/>
                  <a:gd name="T59" fmla="*/ 0 h 333"/>
                  <a:gd name="T60" fmla="*/ 0 w 370"/>
                  <a:gd name="T61" fmla="*/ 0 h 333"/>
                  <a:gd name="T62" fmla="*/ 0 w 370"/>
                  <a:gd name="T63" fmla="*/ 0 h 3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0"/>
                  <a:gd name="T97" fmla="*/ 0 h 333"/>
                  <a:gd name="T98" fmla="*/ 370 w 370"/>
                  <a:gd name="T99" fmla="*/ 333 h 3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0" h="333">
                    <a:moveTo>
                      <a:pt x="366" y="127"/>
                    </a:moveTo>
                    <a:cubicBezTo>
                      <a:pt x="365" y="130"/>
                      <a:pt x="358" y="135"/>
                      <a:pt x="346" y="141"/>
                    </a:cubicBezTo>
                    <a:cubicBezTo>
                      <a:pt x="335" y="146"/>
                      <a:pt x="325" y="149"/>
                      <a:pt x="317" y="151"/>
                    </a:cubicBezTo>
                    <a:cubicBezTo>
                      <a:pt x="319" y="173"/>
                      <a:pt x="320" y="192"/>
                      <a:pt x="319" y="208"/>
                    </a:cubicBezTo>
                    <a:cubicBezTo>
                      <a:pt x="318" y="223"/>
                      <a:pt x="315" y="236"/>
                      <a:pt x="311" y="245"/>
                    </a:cubicBezTo>
                    <a:cubicBezTo>
                      <a:pt x="292" y="288"/>
                      <a:pt x="266" y="315"/>
                      <a:pt x="233" y="324"/>
                    </a:cubicBezTo>
                    <a:cubicBezTo>
                      <a:pt x="202" y="333"/>
                      <a:pt x="162" y="327"/>
                      <a:pt x="115" y="306"/>
                    </a:cubicBezTo>
                    <a:cubicBezTo>
                      <a:pt x="70" y="287"/>
                      <a:pt x="38" y="254"/>
                      <a:pt x="19" y="209"/>
                    </a:cubicBezTo>
                    <a:cubicBezTo>
                      <a:pt x="0" y="164"/>
                      <a:pt x="1" y="121"/>
                      <a:pt x="19" y="78"/>
                    </a:cubicBezTo>
                    <a:cubicBezTo>
                      <a:pt x="26" y="61"/>
                      <a:pt x="38" y="45"/>
                      <a:pt x="55" y="29"/>
                    </a:cubicBezTo>
                    <a:cubicBezTo>
                      <a:pt x="77" y="8"/>
                      <a:pt x="95" y="0"/>
                      <a:pt x="110" y="7"/>
                    </a:cubicBezTo>
                    <a:cubicBezTo>
                      <a:pt x="115" y="9"/>
                      <a:pt x="118" y="13"/>
                      <a:pt x="121" y="18"/>
                    </a:cubicBezTo>
                    <a:cubicBezTo>
                      <a:pt x="127" y="23"/>
                      <a:pt x="138" y="30"/>
                      <a:pt x="154" y="38"/>
                    </a:cubicBezTo>
                    <a:cubicBezTo>
                      <a:pt x="169" y="46"/>
                      <a:pt x="190" y="55"/>
                      <a:pt x="215" y="67"/>
                    </a:cubicBezTo>
                    <a:cubicBezTo>
                      <a:pt x="238" y="77"/>
                      <a:pt x="257" y="83"/>
                      <a:pt x="272" y="86"/>
                    </a:cubicBezTo>
                    <a:cubicBezTo>
                      <a:pt x="281" y="87"/>
                      <a:pt x="300" y="88"/>
                      <a:pt x="329" y="89"/>
                    </a:cubicBezTo>
                    <a:cubicBezTo>
                      <a:pt x="333" y="89"/>
                      <a:pt x="339" y="90"/>
                      <a:pt x="347" y="89"/>
                    </a:cubicBezTo>
                    <a:lnTo>
                      <a:pt x="352" y="90"/>
                    </a:lnTo>
                    <a:cubicBezTo>
                      <a:pt x="360" y="93"/>
                      <a:pt x="365" y="98"/>
                      <a:pt x="367" y="106"/>
                    </a:cubicBezTo>
                    <a:cubicBezTo>
                      <a:pt x="370" y="113"/>
                      <a:pt x="370" y="120"/>
                      <a:pt x="366" y="127"/>
                    </a:cubicBezTo>
                    <a:close/>
                    <a:moveTo>
                      <a:pt x="147" y="101"/>
                    </a:moveTo>
                    <a:cubicBezTo>
                      <a:pt x="139" y="97"/>
                      <a:pt x="130" y="93"/>
                      <a:pt x="121" y="88"/>
                    </a:cubicBezTo>
                    <a:cubicBezTo>
                      <a:pt x="113" y="83"/>
                      <a:pt x="103" y="77"/>
                      <a:pt x="93" y="70"/>
                    </a:cubicBezTo>
                    <a:cubicBezTo>
                      <a:pt x="87" y="76"/>
                      <a:pt x="82" y="80"/>
                      <a:pt x="78" y="85"/>
                    </a:cubicBezTo>
                    <a:cubicBezTo>
                      <a:pt x="74" y="89"/>
                      <a:pt x="72" y="92"/>
                      <a:pt x="70" y="95"/>
                    </a:cubicBezTo>
                    <a:cubicBezTo>
                      <a:pt x="58" y="124"/>
                      <a:pt x="59" y="154"/>
                      <a:pt x="73" y="185"/>
                    </a:cubicBezTo>
                    <a:cubicBezTo>
                      <a:pt x="88" y="217"/>
                      <a:pt x="110" y="239"/>
                      <a:pt x="141" y="252"/>
                    </a:cubicBezTo>
                    <a:cubicBezTo>
                      <a:pt x="172" y="266"/>
                      <a:pt x="197" y="270"/>
                      <a:pt x="217" y="266"/>
                    </a:cubicBezTo>
                    <a:cubicBezTo>
                      <a:pt x="237" y="262"/>
                      <a:pt x="252" y="249"/>
                      <a:pt x="261" y="227"/>
                    </a:cubicBezTo>
                    <a:cubicBezTo>
                      <a:pt x="269" y="209"/>
                      <a:pt x="272" y="193"/>
                      <a:pt x="271" y="177"/>
                    </a:cubicBezTo>
                    <a:cubicBezTo>
                      <a:pt x="270" y="169"/>
                      <a:pt x="267" y="157"/>
                      <a:pt x="262" y="140"/>
                    </a:cubicBezTo>
                    <a:cubicBezTo>
                      <a:pt x="210" y="124"/>
                      <a:pt x="172" y="111"/>
                      <a:pt x="147" y="101"/>
                    </a:cubicBezTo>
                    <a:close/>
                  </a:path>
                </a:pathLst>
              </a:custGeom>
              <a:noFill/>
              <a:ln w="6350" cap="rnd">
                <a:solidFill>
                  <a:srgbClr val="000000"/>
                </a:solidFill>
                <a:round/>
                <a:headEnd/>
                <a:tailEnd/>
              </a:ln>
            </p:spPr>
            <p:txBody>
              <a:bodyPr/>
              <a:lstStyle/>
              <a:p>
                <a:endParaRPr lang="en-AU"/>
              </a:p>
            </p:txBody>
          </p:sp>
          <p:sp>
            <p:nvSpPr>
              <p:cNvPr id="64549" name="Freeform 66"/>
              <p:cNvSpPr>
                <a:spLocks/>
              </p:cNvSpPr>
              <p:nvPr/>
            </p:nvSpPr>
            <p:spPr bwMode="auto">
              <a:xfrm>
                <a:off x="2042" y="1489"/>
                <a:ext cx="127" cy="76"/>
              </a:xfrm>
              <a:custGeom>
                <a:avLst/>
                <a:gdLst>
                  <a:gd name="T0" fmla="*/ 0 w 463"/>
                  <a:gd name="T1" fmla="*/ 0 h 277"/>
                  <a:gd name="T2" fmla="*/ 0 w 463"/>
                  <a:gd name="T3" fmla="*/ 0 h 277"/>
                  <a:gd name="T4" fmla="*/ 0 w 463"/>
                  <a:gd name="T5" fmla="*/ 0 h 277"/>
                  <a:gd name="T6" fmla="*/ 0 w 463"/>
                  <a:gd name="T7" fmla="*/ 0 h 277"/>
                  <a:gd name="T8" fmla="*/ 0 w 463"/>
                  <a:gd name="T9" fmla="*/ 0 h 277"/>
                  <a:gd name="T10" fmla="*/ 0 w 463"/>
                  <a:gd name="T11" fmla="*/ 0 h 277"/>
                  <a:gd name="T12" fmla="*/ 0 w 463"/>
                  <a:gd name="T13" fmla="*/ 0 h 277"/>
                  <a:gd name="T14" fmla="*/ 0 w 463"/>
                  <a:gd name="T15" fmla="*/ 0 h 277"/>
                  <a:gd name="T16" fmla="*/ 0 w 463"/>
                  <a:gd name="T17" fmla="*/ 0 h 277"/>
                  <a:gd name="T18" fmla="*/ 0 w 463"/>
                  <a:gd name="T19" fmla="*/ 0 h 277"/>
                  <a:gd name="T20" fmla="*/ 0 w 463"/>
                  <a:gd name="T21" fmla="*/ 0 h 277"/>
                  <a:gd name="T22" fmla="*/ 0 w 463"/>
                  <a:gd name="T23" fmla="*/ 0 h 277"/>
                  <a:gd name="T24" fmla="*/ 0 w 463"/>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3"/>
                  <a:gd name="T40" fmla="*/ 0 h 277"/>
                  <a:gd name="T41" fmla="*/ 463 w 463"/>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3" h="277">
                    <a:moveTo>
                      <a:pt x="246" y="109"/>
                    </a:moveTo>
                    <a:lnTo>
                      <a:pt x="379" y="181"/>
                    </a:lnTo>
                    <a:cubicBezTo>
                      <a:pt x="394" y="188"/>
                      <a:pt x="414" y="199"/>
                      <a:pt x="441" y="215"/>
                    </a:cubicBezTo>
                    <a:cubicBezTo>
                      <a:pt x="459" y="226"/>
                      <a:pt x="463" y="239"/>
                      <a:pt x="455" y="255"/>
                    </a:cubicBezTo>
                    <a:cubicBezTo>
                      <a:pt x="447" y="273"/>
                      <a:pt x="433" y="277"/>
                      <a:pt x="414" y="268"/>
                    </a:cubicBezTo>
                    <a:cubicBezTo>
                      <a:pt x="392" y="257"/>
                      <a:pt x="360" y="239"/>
                      <a:pt x="316" y="216"/>
                    </a:cubicBezTo>
                    <a:cubicBezTo>
                      <a:pt x="273" y="192"/>
                      <a:pt x="241" y="174"/>
                      <a:pt x="219" y="163"/>
                    </a:cubicBezTo>
                    <a:cubicBezTo>
                      <a:pt x="190" y="149"/>
                      <a:pt x="157" y="132"/>
                      <a:pt x="121" y="113"/>
                    </a:cubicBezTo>
                    <a:cubicBezTo>
                      <a:pt x="84" y="94"/>
                      <a:pt x="52" y="77"/>
                      <a:pt x="23" y="62"/>
                    </a:cubicBezTo>
                    <a:cubicBezTo>
                      <a:pt x="5" y="53"/>
                      <a:pt x="0" y="40"/>
                      <a:pt x="9" y="22"/>
                    </a:cubicBezTo>
                    <a:cubicBezTo>
                      <a:pt x="18" y="4"/>
                      <a:pt x="31" y="0"/>
                      <a:pt x="50" y="9"/>
                    </a:cubicBezTo>
                    <a:cubicBezTo>
                      <a:pt x="78" y="23"/>
                      <a:pt x="111" y="40"/>
                      <a:pt x="147" y="59"/>
                    </a:cubicBezTo>
                    <a:cubicBezTo>
                      <a:pt x="184" y="78"/>
                      <a:pt x="217" y="95"/>
                      <a:pt x="246" y="109"/>
                    </a:cubicBezTo>
                    <a:close/>
                  </a:path>
                </a:pathLst>
              </a:custGeom>
              <a:noFill/>
              <a:ln w="6350" cap="rnd">
                <a:solidFill>
                  <a:srgbClr val="000000"/>
                </a:solidFill>
                <a:round/>
                <a:headEnd/>
                <a:tailEnd/>
              </a:ln>
            </p:spPr>
            <p:txBody>
              <a:bodyPr/>
              <a:lstStyle/>
              <a:p>
                <a:endParaRPr lang="en-AU"/>
              </a:p>
            </p:txBody>
          </p:sp>
          <p:sp>
            <p:nvSpPr>
              <p:cNvPr id="64550" name="Freeform 67"/>
              <p:cNvSpPr>
                <a:spLocks/>
              </p:cNvSpPr>
              <p:nvPr/>
            </p:nvSpPr>
            <p:spPr bwMode="auto">
              <a:xfrm>
                <a:off x="2097" y="1320"/>
                <a:ext cx="169" cy="165"/>
              </a:xfrm>
              <a:custGeom>
                <a:avLst/>
                <a:gdLst>
                  <a:gd name="T0" fmla="*/ 0 w 617"/>
                  <a:gd name="T1" fmla="*/ 0 h 603"/>
                  <a:gd name="T2" fmla="*/ 0 w 617"/>
                  <a:gd name="T3" fmla="*/ 0 h 603"/>
                  <a:gd name="T4" fmla="*/ 0 w 617"/>
                  <a:gd name="T5" fmla="*/ 0 h 603"/>
                  <a:gd name="T6" fmla="*/ 0 w 617"/>
                  <a:gd name="T7" fmla="*/ 0 h 603"/>
                  <a:gd name="T8" fmla="*/ 0 w 617"/>
                  <a:gd name="T9" fmla="*/ 0 h 603"/>
                  <a:gd name="T10" fmla="*/ 0 w 617"/>
                  <a:gd name="T11" fmla="*/ 0 h 603"/>
                  <a:gd name="T12" fmla="*/ 0 w 617"/>
                  <a:gd name="T13" fmla="*/ 0 h 603"/>
                  <a:gd name="T14" fmla="*/ 0 w 617"/>
                  <a:gd name="T15" fmla="*/ 0 h 603"/>
                  <a:gd name="T16" fmla="*/ 0 w 617"/>
                  <a:gd name="T17" fmla="*/ 0 h 603"/>
                  <a:gd name="T18" fmla="*/ 0 w 617"/>
                  <a:gd name="T19" fmla="*/ 0 h 603"/>
                  <a:gd name="T20" fmla="*/ 0 w 617"/>
                  <a:gd name="T21" fmla="*/ 0 h 603"/>
                  <a:gd name="T22" fmla="*/ 0 w 617"/>
                  <a:gd name="T23" fmla="*/ 0 h 603"/>
                  <a:gd name="T24" fmla="*/ 0 w 617"/>
                  <a:gd name="T25" fmla="*/ 0 h 603"/>
                  <a:gd name="T26" fmla="*/ 0 w 617"/>
                  <a:gd name="T27" fmla="*/ 0 h 603"/>
                  <a:gd name="T28" fmla="*/ 0 w 617"/>
                  <a:gd name="T29" fmla="*/ 0 h 603"/>
                  <a:gd name="T30" fmla="*/ 0 w 617"/>
                  <a:gd name="T31" fmla="*/ 0 h 603"/>
                  <a:gd name="T32" fmla="*/ 0 w 617"/>
                  <a:gd name="T33" fmla="*/ 0 h 603"/>
                  <a:gd name="T34" fmla="*/ 0 w 617"/>
                  <a:gd name="T35" fmla="*/ 0 h 603"/>
                  <a:gd name="T36" fmla="*/ 0 w 617"/>
                  <a:gd name="T37" fmla="*/ 0 h 603"/>
                  <a:gd name="T38" fmla="*/ 0 w 617"/>
                  <a:gd name="T39" fmla="*/ 0 h 603"/>
                  <a:gd name="T40" fmla="*/ 0 w 617"/>
                  <a:gd name="T41" fmla="*/ 0 h 603"/>
                  <a:gd name="T42" fmla="*/ 0 w 617"/>
                  <a:gd name="T43" fmla="*/ 0 h 603"/>
                  <a:gd name="T44" fmla="*/ 0 w 617"/>
                  <a:gd name="T45" fmla="*/ 0 h 603"/>
                  <a:gd name="T46" fmla="*/ 0 w 617"/>
                  <a:gd name="T47" fmla="*/ 0 h 603"/>
                  <a:gd name="T48" fmla="*/ 0 w 617"/>
                  <a:gd name="T49" fmla="*/ 0 h 603"/>
                  <a:gd name="T50" fmla="*/ 0 w 617"/>
                  <a:gd name="T51" fmla="*/ 0 h 603"/>
                  <a:gd name="T52" fmla="*/ 0 w 617"/>
                  <a:gd name="T53" fmla="*/ 0 h 603"/>
                  <a:gd name="T54" fmla="*/ 0 w 617"/>
                  <a:gd name="T55" fmla="*/ 0 h 603"/>
                  <a:gd name="T56" fmla="*/ 0 w 617"/>
                  <a:gd name="T57" fmla="*/ 0 h 603"/>
                  <a:gd name="T58" fmla="*/ 0 w 617"/>
                  <a:gd name="T59" fmla="*/ 0 h 603"/>
                  <a:gd name="T60" fmla="*/ 0 w 617"/>
                  <a:gd name="T61" fmla="*/ 0 h 603"/>
                  <a:gd name="T62" fmla="*/ 0 w 617"/>
                  <a:gd name="T63" fmla="*/ 0 h 603"/>
                  <a:gd name="T64" fmla="*/ 0 w 617"/>
                  <a:gd name="T65" fmla="*/ 0 h 603"/>
                  <a:gd name="T66" fmla="*/ 0 w 617"/>
                  <a:gd name="T67" fmla="*/ 0 h 6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7"/>
                  <a:gd name="T103" fmla="*/ 0 h 603"/>
                  <a:gd name="T104" fmla="*/ 617 w 617"/>
                  <a:gd name="T105" fmla="*/ 603 h 6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7" h="603">
                    <a:moveTo>
                      <a:pt x="561" y="206"/>
                    </a:moveTo>
                    <a:cubicBezTo>
                      <a:pt x="569" y="211"/>
                      <a:pt x="582" y="221"/>
                      <a:pt x="599" y="237"/>
                    </a:cubicBezTo>
                    <a:cubicBezTo>
                      <a:pt x="614" y="251"/>
                      <a:pt x="617" y="265"/>
                      <a:pt x="607" y="281"/>
                    </a:cubicBezTo>
                    <a:cubicBezTo>
                      <a:pt x="601" y="290"/>
                      <a:pt x="587" y="297"/>
                      <a:pt x="567" y="302"/>
                    </a:cubicBezTo>
                    <a:cubicBezTo>
                      <a:pt x="456" y="328"/>
                      <a:pt x="309" y="346"/>
                      <a:pt x="127" y="355"/>
                    </a:cubicBezTo>
                    <a:lnTo>
                      <a:pt x="184" y="394"/>
                    </a:lnTo>
                    <a:lnTo>
                      <a:pt x="242" y="433"/>
                    </a:lnTo>
                    <a:cubicBezTo>
                      <a:pt x="256" y="442"/>
                      <a:pt x="277" y="456"/>
                      <a:pt x="306" y="473"/>
                    </a:cubicBezTo>
                    <a:cubicBezTo>
                      <a:pt x="335" y="491"/>
                      <a:pt x="356" y="505"/>
                      <a:pt x="370" y="514"/>
                    </a:cubicBezTo>
                    <a:cubicBezTo>
                      <a:pt x="416" y="544"/>
                      <a:pt x="433" y="568"/>
                      <a:pt x="421" y="586"/>
                    </a:cubicBezTo>
                    <a:cubicBezTo>
                      <a:pt x="415" y="595"/>
                      <a:pt x="407" y="601"/>
                      <a:pt x="398" y="602"/>
                    </a:cubicBezTo>
                    <a:cubicBezTo>
                      <a:pt x="389" y="603"/>
                      <a:pt x="382" y="602"/>
                      <a:pt x="374" y="597"/>
                    </a:cubicBezTo>
                    <a:cubicBezTo>
                      <a:pt x="367" y="592"/>
                      <a:pt x="357" y="585"/>
                      <a:pt x="343" y="574"/>
                    </a:cubicBezTo>
                    <a:cubicBezTo>
                      <a:pt x="329" y="564"/>
                      <a:pt x="319" y="556"/>
                      <a:pt x="312" y="551"/>
                    </a:cubicBezTo>
                    <a:cubicBezTo>
                      <a:pt x="301" y="545"/>
                      <a:pt x="286" y="534"/>
                      <a:pt x="265" y="519"/>
                    </a:cubicBezTo>
                    <a:cubicBezTo>
                      <a:pt x="245" y="505"/>
                      <a:pt x="229" y="494"/>
                      <a:pt x="219" y="487"/>
                    </a:cubicBezTo>
                    <a:cubicBezTo>
                      <a:pt x="207" y="480"/>
                      <a:pt x="190" y="469"/>
                      <a:pt x="167" y="455"/>
                    </a:cubicBezTo>
                    <a:cubicBezTo>
                      <a:pt x="144" y="440"/>
                      <a:pt x="127" y="430"/>
                      <a:pt x="116" y="422"/>
                    </a:cubicBezTo>
                    <a:cubicBezTo>
                      <a:pt x="105" y="415"/>
                      <a:pt x="88" y="406"/>
                      <a:pt x="66" y="394"/>
                    </a:cubicBezTo>
                    <a:cubicBezTo>
                      <a:pt x="43" y="382"/>
                      <a:pt x="27" y="373"/>
                      <a:pt x="16" y="366"/>
                    </a:cubicBezTo>
                    <a:cubicBezTo>
                      <a:pt x="8" y="360"/>
                      <a:pt x="3" y="352"/>
                      <a:pt x="2" y="341"/>
                    </a:cubicBezTo>
                    <a:cubicBezTo>
                      <a:pt x="0" y="331"/>
                      <a:pt x="1" y="321"/>
                      <a:pt x="7" y="312"/>
                    </a:cubicBezTo>
                    <a:cubicBezTo>
                      <a:pt x="13" y="303"/>
                      <a:pt x="30" y="299"/>
                      <a:pt x="58" y="298"/>
                    </a:cubicBezTo>
                    <a:cubicBezTo>
                      <a:pt x="149" y="298"/>
                      <a:pt x="227" y="294"/>
                      <a:pt x="291" y="288"/>
                    </a:cubicBezTo>
                    <a:cubicBezTo>
                      <a:pt x="367" y="280"/>
                      <a:pt x="444" y="267"/>
                      <a:pt x="521" y="249"/>
                    </a:cubicBezTo>
                    <a:cubicBezTo>
                      <a:pt x="514" y="244"/>
                      <a:pt x="503" y="237"/>
                      <a:pt x="488" y="228"/>
                    </a:cubicBezTo>
                    <a:lnTo>
                      <a:pt x="456" y="207"/>
                    </a:lnTo>
                    <a:cubicBezTo>
                      <a:pt x="381" y="158"/>
                      <a:pt x="320" y="122"/>
                      <a:pt x="272" y="99"/>
                    </a:cubicBezTo>
                    <a:cubicBezTo>
                      <a:pt x="267" y="97"/>
                      <a:pt x="257" y="94"/>
                      <a:pt x="241" y="89"/>
                    </a:cubicBezTo>
                    <a:cubicBezTo>
                      <a:pt x="227" y="84"/>
                      <a:pt x="217" y="80"/>
                      <a:pt x="210" y="76"/>
                    </a:cubicBezTo>
                    <a:cubicBezTo>
                      <a:pt x="191" y="63"/>
                      <a:pt x="187" y="48"/>
                      <a:pt x="198" y="30"/>
                    </a:cubicBezTo>
                    <a:cubicBezTo>
                      <a:pt x="218" y="0"/>
                      <a:pt x="283" y="21"/>
                      <a:pt x="393" y="94"/>
                    </a:cubicBezTo>
                    <a:cubicBezTo>
                      <a:pt x="412" y="106"/>
                      <a:pt x="440" y="125"/>
                      <a:pt x="477" y="150"/>
                    </a:cubicBezTo>
                    <a:cubicBezTo>
                      <a:pt x="514" y="175"/>
                      <a:pt x="542" y="194"/>
                      <a:pt x="561" y="206"/>
                    </a:cubicBezTo>
                    <a:close/>
                  </a:path>
                </a:pathLst>
              </a:custGeom>
              <a:noFill/>
              <a:ln w="6350" cap="rnd">
                <a:solidFill>
                  <a:srgbClr val="000000"/>
                </a:solidFill>
                <a:round/>
                <a:headEnd/>
                <a:tailEnd/>
              </a:ln>
            </p:spPr>
            <p:txBody>
              <a:bodyPr/>
              <a:lstStyle/>
              <a:p>
                <a:endParaRPr lang="en-AU"/>
              </a:p>
            </p:txBody>
          </p:sp>
          <p:sp>
            <p:nvSpPr>
              <p:cNvPr id="64551" name="Freeform 68"/>
              <p:cNvSpPr>
                <a:spLocks noEditPoints="1"/>
              </p:cNvSpPr>
              <p:nvPr/>
            </p:nvSpPr>
            <p:spPr bwMode="auto">
              <a:xfrm>
                <a:off x="2222" y="1273"/>
                <a:ext cx="96" cy="94"/>
              </a:xfrm>
              <a:custGeom>
                <a:avLst/>
                <a:gdLst>
                  <a:gd name="T0" fmla="*/ 0 w 352"/>
                  <a:gd name="T1" fmla="*/ 0 h 341"/>
                  <a:gd name="T2" fmla="*/ 0 w 352"/>
                  <a:gd name="T3" fmla="*/ 0 h 341"/>
                  <a:gd name="T4" fmla="*/ 0 w 352"/>
                  <a:gd name="T5" fmla="*/ 0 h 341"/>
                  <a:gd name="T6" fmla="*/ 0 w 352"/>
                  <a:gd name="T7" fmla="*/ 0 h 341"/>
                  <a:gd name="T8" fmla="*/ 0 w 352"/>
                  <a:gd name="T9" fmla="*/ 0 h 341"/>
                  <a:gd name="T10" fmla="*/ 0 w 352"/>
                  <a:gd name="T11" fmla="*/ 0 h 341"/>
                  <a:gd name="T12" fmla="*/ 0 w 352"/>
                  <a:gd name="T13" fmla="*/ 0 h 341"/>
                  <a:gd name="T14" fmla="*/ 0 w 352"/>
                  <a:gd name="T15" fmla="*/ 0 h 341"/>
                  <a:gd name="T16" fmla="*/ 0 w 352"/>
                  <a:gd name="T17" fmla="*/ 0 h 341"/>
                  <a:gd name="T18" fmla="*/ 0 w 352"/>
                  <a:gd name="T19" fmla="*/ 0 h 341"/>
                  <a:gd name="T20" fmla="*/ 0 w 352"/>
                  <a:gd name="T21" fmla="*/ 0 h 341"/>
                  <a:gd name="T22" fmla="*/ 0 w 352"/>
                  <a:gd name="T23" fmla="*/ 0 h 341"/>
                  <a:gd name="T24" fmla="*/ 0 w 352"/>
                  <a:gd name="T25" fmla="*/ 0 h 341"/>
                  <a:gd name="T26" fmla="*/ 0 w 352"/>
                  <a:gd name="T27" fmla="*/ 0 h 341"/>
                  <a:gd name="T28" fmla="*/ 0 w 352"/>
                  <a:gd name="T29" fmla="*/ 0 h 341"/>
                  <a:gd name="T30" fmla="*/ 0 w 352"/>
                  <a:gd name="T31" fmla="*/ 0 h 341"/>
                  <a:gd name="T32" fmla="*/ 0 w 352"/>
                  <a:gd name="T33" fmla="*/ 0 h 341"/>
                  <a:gd name="T34" fmla="*/ 0 w 352"/>
                  <a:gd name="T35" fmla="*/ 0 h 341"/>
                  <a:gd name="T36" fmla="*/ 0 w 352"/>
                  <a:gd name="T37" fmla="*/ 0 h 341"/>
                  <a:gd name="T38" fmla="*/ 0 w 352"/>
                  <a:gd name="T39" fmla="*/ 0 h 341"/>
                  <a:gd name="T40" fmla="*/ 0 w 352"/>
                  <a:gd name="T41" fmla="*/ 0 h 341"/>
                  <a:gd name="T42" fmla="*/ 0 w 352"/>
                  <a:gd name="T43" fmla="*/ 0 h 341"/>
                  <a:gd name="T44" fmla="*/ 0 w 352"/>
                  <a:gd name="T45" fmla="*/ 0 h 341"/>
                  <a:gd name="T46" fmla="*/ 0 w 352"/>
                  <a:gd name="T47" fmla="*/ 0 h 341"/>
                  <a:gd name="T48" fmla="*/ 0 w 352"/>
                  <a:gd name="T49" fmla="*/ 0 h 3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2"/>
                  <a:gd name="T76" fmla="*/ 0 h 341"/>
                  <a:gd name="T77" fmla="*/ 352 w 352"/>
                  <a:gd name="T78" fmla="*/ 341 h 3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2" h="341">
                    <a:moveTo>
                      <a:pt x="299" y="270"/>
                    </a:moveTo>
                    <a:cubicBezTo>
                      <a:pt x="269" y="306"/>
                      <a:pt x="236" y="327"/>
                      <a:pt x="201" y="334"/>
                    </a:cubicBezTo>
                    <a:cubicBezTo>
                      <a:pt x="161" y="341"/>
                      <a:pt x="124" y="330"/>
                      <a:pt x="89" y="301"/>
                    </a:cubicBezTo>
                    <a:cubicBezTo>
                      <a:pt x="49" y="267"/>
                      <a:pt x="23" y="229"/>
                      <a:pt x="12" y="186"/>
                    </a:cubicBezTo>
                    <a:cubicBezTo>
                      <a:pt x="0" y="140"/>
                      <a:pt x="9" y="99"/>
                      <a:pt x="39" y="63"/>
                    </a:cubicBezTo>
                    <a:cubicBezTo>
                      <a:pt x="60" y="37"/>
                      <a:pt x="83" y="20"/>
                      <a:pt x="105" y="11"/>
                    </a:cubicBezTo>
                    <a:cubicBezTo>
                      <a:pt x="132" y="0"/>
                      <a:pt x="157" y="3"/>
                      <a:pt x="180" y="22"/>
                    </a:cubicBezTo>
                    <a:cubicBezTo>
                      <a:pt x="195" y="35"/>
                      <a:pt x="202" y="56"/>
                      <a:pt x="200" y="84"/>
                    </a:cubicBezTo>
                    <a:cubicBezTo>
                      <a:pt x="199" y="97"/>
                      <a:pt x="194" y="120"/>
                      <a:pt x="185" y="156"/>
                    </a:cubicBezTo>
                    <a:lnTo>
                      <a:pt x="152" y="280"/>
                    </a:lnTo>
                    <a:cubicBezTo>
                      <a:pt x="172" y="282"/>
                      <a:pt x="191" y="280"/>
                      <a:pt x="209" y="272"/>
                    </a:cubicBezTo>
                    <a:cubicBezTo>
                      <a:pt x="226" y="265"/>
                      <a:pt x="242" y="252"/>
                      <a:pt x="256" y="235"/>
                    </a:cubicBezTo>
                    <a:cubicBezTo>
                      <a:pt x="265" y="224"/>
                      <a:pt x="274" y="210"/>
                      <a:pt x="282" y="192"/>
                    </a:cubicBezTo>
                    <a:cubicBezTo>
                      <a:pt x="292" y="169"/>
                      <a:pt x="295" y="152"/>
                      <a:pt x="292" y="139"/>
                    </a:cubicBezTo>
                    <a:cubicBezTo>
                      <a:pt x="288" y="127"/>
                      <a:pt x="288" y="118"/>
                      <a:pt x="293" y="112"/>
                    </a:cubicBezTo>
                    <a:cubicBezTo>
                      <a:pt x="298" y="107"/>
                      <a:pt x="304" y="104"/>
                      <a:pt x="312" y="102"/>
                    </a:cubicBezTo>
                    <a:cubicBezTo>
                      <a:pt x="320" y="102"/>
                      <a:pt x="326" y="104"/>
                      <a:pt x="332" y="108"/>
                    </a:cubicBezTo>
                    <a:cubicBezTo>
                      <a:pt x="349" y="123"/>
                      <a:pt x="352" y="149"/>
                      <a:pt x="341" y="187"/>
                    </a:cubicBezTo>
                    <a:cubicBezTo>
                      <a:pt x="332" y="220"/>
                      <a:pt x="318" y="248"/>
                      <a:pt x="299" y="270"/>
                    </a:cubicBezTo>
                    <a:close/>
                    <a:moveTo>
                      <a:pt x="81" y="98"/>
                    </a:moveTo>
                    <a:cubicBezTo>
                      <a:pt x="65" y="117"/>
                      <a:pt x="59" y="139"/>
                      <a:pt x="63" y="164"/>
                    </a:cubicBezTo>
                    <a:cubicBezTo>
                      <a:pt x="67" y="189"/>
                      <a:pt x="81" y="217"/>
                      <a:pt x="106" y="248"/>
                    </a:cubicBezTo>
                    <a:lnTo>
                      <a:pt x="132" y="148"/>
                    </a:lnTo>
                    <a:cubicBezTo>
                      <a:pt x="142" y="108"/>
                      <a:pt x="147" y="78"/>
                      <a:pt x="147" y="58"/>
                    </a:cubicBezTo>
                    <a:cubicBezTo>
                      <a:pt x="123" y="61"/>
                      <a:pt x="101" y="74"/>
                      <a:pt x="81" y="98"/>
                    </a:cubicBezTo>
                    <a:close/>
                  </a:path>
                </a:pathLst>
              </a:custGeom>
              <a:noFill/>
              <a:ln w="6350" cap="rnd">
                <a:solidFill>
                  <a:srgbClr val="000000"/>
                </a:solidFill>
                <a:round/>
                <a:headEnd/>
                <a:tailEnd/>
              </a:ln>
            </p:spPr>
            <p:txBody>
              <a:bodyPr/>
              <a:lstStyle/>
              <a:p>
                <a:endParaRPr lang="en-AU"/>
              </a:p>
            </p:txBody>
          </p:sp>
          <p:sp>
            <p:nvSpPr>
              <p:cNvPr id="64552" name="Freeform 69"/>
              <p:cNvSpPr>
                <a:spLocks noEditPoints="1"/>
              </p:cNvSpPr>
              <p:nvPr/>
            </p:nvSpPr>
            <p:spPr bwMode="auto">
              <a:xfrm>
                <a:off x="2288" y="1204"/>
                <a:ext cx="95" cy="94"/>
              </a:xfrm>
              <a:custGeom>
                <a:avLst/>
                <a:gdLst>
                  <a:gd name="T0" fmla="*/ 0 w 348"/>
                  <a:gd name="T1" fmla="*/ 0 h 343"/>
                  <a:gd name="T2" fmla="*/ 0 w 348"/>
                  <a:gd name="T3" fmla="*/ 0 h 343"/>
                  <a:gd name="T4" fmla="*/ 0 w 348"/>
                  <a:gd name="T5" fmla="*/ 0 h 343"/>
                  <a:gd name="T6" fmla="*/ 0 w 348"/>
                  <a:gd name="T7" fmla="*/ 0 h 343"/>
                  <a:gd name="T8" fmla="*/ 0 w 348"/>
                  <a:gd name="T9" fmla="*/ 0 h 343"/>
                  <a:gd name="T10" fmla="*/ 0 w 348"/>
                  <a:gd name="T11" fmla="*/ 0 h 343"/>
                  <a:gd name="T12" fmla="*/ 0 w 348"/>
                  <a:gd name="T13" fmla="*/ 0 h 343"/>
                  <a:gd name="T14" fmla="*/ 0 w 348"/>
                  <a:gd name="T15" fmla="*/ 0 h 343"/>
                  <a:gd name="T16" fmla="*/ 0 w 348"/>
                  <a:gd name="T17" fmla="*/ 0 h 343"/>
                  <a:gd name="T18" fmla="*/ 0 w 348"/>
                  <a:gd name="T19" fmla="*/ 0 h 343"/>
                  <a:gd name="T20" fmla="*/ 0 w 348"/>
                  <a:gd name="T21" fmla="*/ 0 h 343"/>
                  <a:gd name="T22" fmla="*/ 0 w 348"/>
                  <a:gd name="T23" fmla="*/ 0 h 343"/>
                  <a:gd name="T24" fmla="*/ 0 w 348"/>
                  <a:gd name="T25" fmla="*/ 0 h 343"/>
                  <a:gd name="T26" fmla="*/ 0 w 348"/>
                  <a:gd name="T27" fmla="*/ 0 h 343"/>
                  <a:gd name="T28" fmla="*/ 0 w 348"/>
                  <a:gd name="T29" fmla="*/ 0 h 343"/>
                  <a:gd name="T30" fmla="*/ 0 w 348"/>
                  <a:gd name="T31" fmla="*/ 0 h 343"/>
                  <a:gd name="T32" fmla="*/ 0 w 348"/>
                  <a:gd name="T33" fmla="*/ 0 h 343"/>
                  <a:gd name="T34" fmla="*/ 0 w 348"/>
                  <a:gd name="T35" fmla="*/ 0 h 343"/>
                  <a:gd name="T36" fmla="*/ 0 w 348"/>
                  <a:gd name="T37" fmla="*/ 0 h 343"/>
                  <a:gd name="T38" fmla="*/ 0 w 348"/>
                  <a:gd name="T39" fmla="*/ 0 h 343"/>
                  <a:gd name="T40" fmla="*/ 0 w 348"/>
                  <a:gd name="T41" fmla="*/ 0 h 343"/>
                  <a:gd name="T42" fmla="*/ 0 w 348"/>
                  <a:gd name="T43" fmla="*/ 0 h 343"/>
                  <a:gd name="T44" fmla="*/ 0 w 348"/>
                  <a:gd name="T45" fmla="*/ 0 h 343"/>
                  <a:gd name="T46" fmla="*/ 0 w 348"/>
                  <a:gd name="T47" fmla="*/ 0 h 343"/>
                  <a:gd name="T48" fmla="*/ 0 w 348"/>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8"/>
                  <a:gd name="T76" fmla="*/ 0 h 343"/>
                  <a:gd name="T77" fmla="*/ 348 w 348"/>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8" h="343">
                    <a:moveTo>
                      <a:pt x="279" y="291"/>
                    </a:moveTo>
                    <a:cubicBezTo>
                      <a:pt x="245" y="322"/>
                      <a:pt x="210" y="338"/>
                      <a:pt x="173" y="340"/>
                    </a:cubicBezTo>
                    <a:cubicBezTo>
                      <a:pt x="133" y="343"/>
                      <a:pt x="98" y="327"/>
                      <a:pt x="67" y="293"/>
                    </a:cubicBezTo>
                    <a:cubicBezTo>
                      <a:pt x="31" y="254"/>
                      <a:pt x="11" y="213"/>
                      <a:pt x="5" y="169"/>
                    </a:cubicBezTo>
                    <a:cubicBezTo>
                      <a:pt x="0" y="122"/>
                      <a:pt x="14" y="82"/>
                      <a:pt x="48" y="51"/>
                    </a:cubicBezTo>
                    <a:cubicBezTo>
                      <a:pt x="73" y="28"/>
                      <a:pt x="97" y="14"/>
                      <a:pt x="121" y="8"/>
                    </a:cubicBezTo>
                    <a:cubicBezTo>
                      <a:pt x="149" y="0"/>
                      <a:pt x="174" y="7"/>
                      <a:pt x="193" y="29"/>
                    </a:cubicBezTo>
                    <a:cubicBezTo>
                      <a:pt x="207" y="44"/>
                      <a:pt x="211" y="65"/>
                      <a:pt x="205" y="93"/>
                    </a:cubicBezTo>
                    <a:cubicBezTo>
                      <a:pt x="203" y="105"/>
                      <a:pt x="195" y="128"/>
                      <a:pt x="181" y="162"/>
                    </a:cubicBezTo>
                    <a:lnTo>
                      <a:pt x="132" y="281"/>
                    </a:lnTo>
                    <a:cubicBezTo>
                      <a:pt x="152" y="286"/>
                      <a:pt x="171" y="286"/>
                      <a:pt x="189" y="280"/>
                    </a:cubicBezTo>
                    <a:cubicBezTo>
                      <a:pt x="207" y="275"/>
                      <a:pt x="225" y="265"/>
                      <a:pt x="242" y="250"/>
                    </a:cubicBezTo>
                    <a:cubicBezTo>
                      <a:pt x="252" y="240"/>
                      <a:pt x="262" y="227"/>
                      <a:pt x="273" y="211"/>
                    </a:cubicBezTo>
                    <a:cubicBezTo>
                      <a:pt x="286" y="189"/>
                      <a:pt x="291" y="173"/>
                      <a:pt x="289" y="160"/>
                    </a:cubicBezTo>
                    <a:cubicBezTo>
                      <a:pt x="287" y="147"/>
                      <a:pt x="288" y="138"/>
                      <a:pt x="294" y="133"/>
                    </a:cubicBezTo>
                    <a:cubicBezTo>
                      <a:pt x="300" y="128"/>
                      <a:pt x="306" y="126"/>
                      <a:pt x="314" y="126"/>
                    </a:cubicBezTo>
                    <a:cubicBezTo>
                      <a:pt x="322" y="126"/>
                      <a:pt x="328" y="129"/>
                      <a:pt x="333" y="134"/>
                    </a:cubicBezTo>
                    <a:cubicBezTo>
                      <a:pt x="348" y="151"/>
                      <a:pt x="348" y="178"/>
                      <a:pt x="332" y="214"/>
                    </a:cubicBezTo>
                    <a:cubicBezTo>
                      <a:pt x="318" y="245"/>
                      <a:pt x="301" y="271"/>
                      <a:pt x="279" y="291"/>
                    </a:cubicBezTo>
                    <a:close/>
                    <a:moveTo>
                      <a:pt x="85" y="91"/>
                    </a:moveTo>
                    <a:cubicBezTo>
                      <a:pt x="67" y="108"/>
                      <a:pt x="58" y="129"/>
                      <a:pt x="59" y="154"/>
                    </a:cubicBezTo>
                    <a:cubicBezTo>
                      <a:pt x="60" y="180"/>
                      <a:pt x="70" y="209"/>
                      <a:pt x="90" y="243"/>
                    </a:cubicBezTo>
                    <a:lnTo>
                      <a:pt x="129" y="147"/>
                    </a:lnTo>
                    <a:cubicBezTo>
                      <a:pt x="144" y="109"/>
                      <a:pt x="153" y="80"/>
                      <a:pt x="156" y="60"/>
                    </a:cubicBezTo>
                    <a:cubicBezTo>
                      <a:pt x="132" y="60"/>
                      <a:pt x="108" y="70"/>
                      <a:pt x="85" y="91"/>
                    </a:cubicBezTo>
                    <a:close/>
                  </a:path>
                </a:pathLst>
              </a:custGeom>
              <a:noFill/>
              <a:ln w="6350" cap="rnd">
                <a:solidFill>
                  <a:srgbClr val="000000"/>
                </a:solidFill>
                <a:round/>
                <a:headEnd/>
                <a:tailEnd/>
              </a:ln>
            </p:spPr>
            <p:txBody>
              <a:bodyPr/>
              <a:lstStyle/>
              <a:p>
                <a:endParaRPr lang="en-AU"/>
              </a:p>
            </p:txBody>
          </p:sp>
          <p:sp>
            <p:nvSpPr>
              <p:cNvPr id="64553" name="Freeform 70"/>
              <p:cNvSpPr>
                <a:spLocks noEditPoints="1"/>
              </p:cNvSpPr>
              <p:nvPr/>
            </p:nvSpPr>
            <p:spPr bwMode="auto">
              <a:xfrm>
                <a:off x="2365" y="1095"/>
                <a:ext cx="99" cy="146"/>
              </a:xfrm>
              <a:custGeom>
                <a:avLst/>
                <a:gdLst>
                  <a:gd name="T0" fmla="*/ 0 w 359"/>
                  <a:gd name="T1" fmla="*/ 0 h 533"/>
                  <a:gd name="T2" fmla="*/ 0 w 359"/>
                  <a:gd name="T3" fmla="*/ 0 h 533"/>
                  <a:gd name="T4" fmla="*/ 0 w 359"/>
                  <a:gd name="T5" fmla="*/ 0 h 533"/>
                  <a:gd name="T6" fmla="*/ 0 w 359"/>
                  <a:gd name="T7" fmla="*/ 0 h 533"/>
                  <a:gd name="T8" fmla="*/ 0 w 359"/>
                  <a:gd name="T9" fmla="*/ 0 h 533"/>
                  <a:gd name="T10" fmla="*/ 0 w 359"/>
                  <a:gd name="T11" fmla="*/ 0 h 533"/>
                  <a:gd name="T12" fmla="*/ 0 w 359"/>
                  <a:gd name="T13" fmla="*/ 0 h 533"/>
                  <a:gd name="T14" fmla="*/ 0 w 359"/>
                  <a:gd name="T15" fmla="*/ 0 h 533"/>
                  <a:gd name="T16" fmla="*/ 0 w 359"/>
                  <a:gd name="T17" fmla="*/ 0 h 533"/>
                  <a:gd name="T18" fmla="*/ 0 w 359"/>
                  <a:gd name="T19" fmla="*/ 0 h 533"/>
                  <a:gd name="T20" fmla="*/ 0 w 359"/>
                  <a:gd name="T21" fmla="*/ 0 h 533"/>
                  <a:gd name="T22" fmla="*/ 0 w 359"/>
                  <a:gd name="T23" fmla="*/ 0 h 533"/>
                  <a:gd name="T24" fmla="*/ 0 w 359"/>
                  <a:gd name="T25" fmla="*/ 0 h 533"/>
                  <a:gd name="T26" fmla="*/ 0 w 359"/>
                  <a:gd name="T27" fmla="*/ 0 h 533"/>
                  <a:gd name="T28" fmla="*/ 0 w 359"/>
                  <a:gd name="T29" fmla="*/ 0 h 533"/>
                  <a:gd name="T30" fmla="*/ 0 w 359"/>
                  <a:gd name="T31" fmla="*/ 0 h 533"/>
                  <a:gd name="T32" fmla="*/ 0 w 359"/>
                  <a:gd name="T33" fmla="*/ 0 h 533"/>
                  <a:gd name="T34" fmla="*/ 0 w 359"/>
                  <a:gd name="T35" fmla="*/ 0 h 533"/>
                  <a:gd name="T36" fmla="*/ 0 w 359"/>
                  <a:gd name="T37" fmla="*/ 0 h 533"/>
                  <a:gd name="T38" fmla="*/ 0 w 359"/>
                  <a:gd name="T39" fmla="*/ 0 h 533"/>
                  <a:gd name="T40" fmla="*/ 0 w 359"/>
                  <a:gd name="T41" fmla="*/ 0 h 533"/>
                  <a:gd name="T42" fmla="*/ 0 w 359"/>
                  <a:gd name="T43" fmla="*/ 0 h 533"/>
                  <a:gd name="T44" fmla="*/ 0 w 359"/>
                  <a:gd name="T45" fmla="*/ 0 h 533"/>
                  <a:gd name="T46" fmla="*/ 0 w 359"/>
                  <a:gd name="T47" fmla="*/ 0 h 533"/>
                  <a:gd name="T48" fmla="*/ 0 w 359"/>
                  <a:gd name="T49" fmla="*/ 0 h 533"/>
                  <a:gd name="T50" fmla="*/ 0 w 359"/>
                  <a:gd name="T51" fmla="*/ 0 h 533"/>
                  <a:gd name="T52" fmla="*/ 0 w 359"/>
                  <a:gd name="T53" fmla="*/ 0 h 533"/>
                  <a:gd name="T54" fmla="*/ 0 w 359"/>
                  <a:gd name="T55" fmla="*/ 0 h 533"/>
                  <a:gd name="T56" fmla="*/ 0 w 359"/>
                  <a:gd name="T57" fmla="*/ 0 h 533"/>
                  <a:gd name="T58" fmla="*/ 0 w 359"/>
                  <a:gd name="T59" fmla="*/ 0 h 533"/>
                  <a:gd name="T60" fmla="*/ 0 w 359"/>
                  <a:gd name="T61" fmla="*/ 0 h 533"/>
                  <a:gd name="T62" fmla="*/ 0 w 359"/>
                  <a:gd name="T63" fmla="*/ 0 h 5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533"/>
                  <a:gd name="T98" fmla="*/ 359 w 359"/>
                  <a:gd name="T99" fmla="*/ 533 h 5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533">
                    <a:moveTo>
                      <a:pt x="225" y="190"/>
                    </a:moveTo>
                    <a:cubicBezTo>
                      <a:pt x="238" y="217"/>
                      <a:pt x="251" y="244"/>
                      <a:pt x="266" y="269"/>
                    </a:cubicBezTo>
                    <a:cubicBezTo>
                      <a:pt x="299" y="328"/>
                      <a:pt x="327" y="371"/>
                      <a:pt x="350" y="398"/>
                    </a:cubicBezTo>
                    <a:cubicBezTo>
                      <a:pt x="352" y="400"/>
                      <a:pt x="353" y="402"/>
                      <a:pt x="354" y="404"/>
                    </a:cubicBezTo>
                    <a:cubicBezTo>
                      <a:pt x="358" y="411"/>
                      <a:pt x="359" y="418"/>
                      <a:pt x="356" y="426"/>
                    </a:cubicBezTo>
                    <a:cubicBezTo>
                      <a:pt x="354" y="433"/>
                      <a:pt x="350" y="439"/>
                      <a:pt x="343" y="442"/>
                    </a:cubicBezTo>
                    <a:cubicBezTo>
                      <a:pt x="332" y="448"/>
                      <a:pt x="320" y="445"/>
                      <a:pt x="305" y="432"/>
                    </a:cubicBezTo>
                    <a:cubicBezTo>
                      <a:pt x="298" y="449"/>
                      <a:pt x="289" y="463"/>
                      <a:pt x="278" y="476"/>
                    </a:cubicBezTo>
                    <a:cubicBezTo>
                      <a:pt x="267" y="488"/>
                      <a:pt x="254" y="499"/>
                      <a:pt x="239" y="507"/>
                    </a:cubicBezTo>
                    <a:cubicBezTo>
                      <a:pt x="203" y="528"/>
                      <a:pt x="165" y="533"/>
                      <a:pt x="127" y="522"/>
                    </a:cubicBezTo>
                    <a:cubicBezTo>
                      <a:pt x="89" y="511"/>
                      <a:pt x="58" y="486"/>
                      <a:pt x="36" y="447"/>
                    </a:cubicBezTo>
                    <a:cubicBezTo>
                      <a:pt x="9" y="400"/>
                      <a:pt x="0" y="355"/>
                      <a:pt x="9" y="313"/>
                    </a:cubicBezTo>
                    <a:cubicBezTo>
                      <a:pt x="18" y="270"/>
                      <a:pt x="42" y="237"/>
                      <a:pt x="82" y="215"/>
                    </a:cubicBezTo>
                    <a:cubicBezTo>
                      <a:pt x="103" y="203"/>
                      <a:pt x="120" y="197"/>
                      <a:pt x="135" y="197"/>
                    </a:cubicBezTo>
                    <a:lnTo>
                      <a:pt x="170" y="201"/>
                    </a:lnTo>
                    <a:cubicBezTo>
                      <a:pt x="131" y="126"/>
                      <a:pt x="105" y="74"/>
                      <a:pt x="94" y="46"/>
                    </a:cubicBezTo>
                    <a:cubicBezTo>
                      <a:pt x="87" y="29"/>
                      <a:pt x="91" y="17"/>
                      <a:pt x="105" y="9"/>
                    </a:cubicBezTo>
                    <a:cubicBezTo>
                      <a:pt x="121" y="0"/>
                      <a:pt x="134" y="4"/>
                      <a:pt x="143" y="21"/>
                    </a:cubicBezTo>
                    <a:cubicBezTo>
                      <a:pt x="157" y="46"/>
                      <a:pt x="185" y="102"/>
                      <a:pt x="225" y="190"/>
                    </a:cubicBezTo>
                    <a:close/>
                    <a:moveTo>
                      <a:pt x="111" y="263"/>
                    </a:moveTo>
                    <a:cubicBezTo>
                      <a:pt x="82" y="280"/>
                      <a:pt x="64" y="302"/>
                      <a:pt x="59" y="328"/>
                    </a:cubicBezTo>
                    <a:cubicBezTo>
                      <a:pt x="55" y="354"/>
                      <a:pt x="62" y="384"/>
                      <a:pt x="82" y="420"/>
                    </a:cubicBezTo>
                    <a:cubicBezTo>
                      <a:pt x="95" y="442"/>
                      <a:pt x="115" y="457"/>
                      <a:pt x="140" y="465"/>
                    </a:cubicBezTo>
                    <a:cubicBezTo>
                      <a:pt x="166" y="472"/>
                      <a:pt x="189" y="469"/>
                      <a:pt x="211" y="457"/>
                    </a:cubicBezTo>
                    <a:cubicBezTo>
                      <a:pt x="226" y="449"/>
                      <a:pt x="237" y="439"/>
                      <a:pt x="244" y="428"/>
                    </a:cubicBezTo>
                    <a:cubicBezTo>
                      <a:pt x="248" y="421"/>
                      <a:pt x="254" y="408"/>
                      <a:pt x="261" y="389"/>
                    </a:cubicBezTo>
                    <a:cubicBezTo>
                      <a:pt x="262" y="385"/>
                      <a:pt x="263" y="381"/>
                      <a:pt x="264" y="376"/>
                    </a:cubicBezTo>
                    <a:lnTo>
                      <a:pt x="237" y="331"/>
                    </a:lnTo>
                    <a:lnTo>
                      <a:pt x="220" y="300"/>
                    </a:lnTo>
                    <a:lnTo>
                      <a:pt x="202" y="268"/>
                    </a:lnTo>
                    <a:cubicBezTo>
                      <a:pt x="188" y="258"/>
                      <a:pt x="173" y="252"/>
                      <a:pt x="157" y="251"/>
                    </a:cubicBezTo>
                    <a:cubicBezTo>
                      <a:pt x="142" y="250"/>
                      <a:pt x="127" y="255"/>
                      <a:pt x="111" y="263"/>
                    </a:cubicBezTo>
                    <a:close/>
                  </a:path>
                </a:pathLst>
              </a:custGeom>
              <a:noFill/>
              <a:ln w="6350" cap="rnd">
                <a:solidFill>
                  <a:srgbClr val="000000"/>
                </a:solidFill>
                <a:round/>
                <a:headEnd/>
                <a:tailEnd/>
              </a:ln>
            </p:spPr>
            <p:txBody>
              <a:bodyPr/>
              <a:lstStyle/>
              <a:p>
                <a:endParaRPr lang="en-AU"/>
              </a:p>
            </p:txBody>
          </p:sp>
          <p:sp>
            <p:nvSpPr>
              <p:cNvPr id="64554" name="Freeform 71"/>
              <p:cNvSpPr>
                <a:spLocks/>
              </p:cNvSpPr>
              <p:nvPr/>
            </p:nvSpPr>
            <p:spPr bwMode="auto">
              <a:xfrm>
                <a:off x="2461" y="1112"/>
                <a:ext cx="71" cy="101"/>
              </a:xfrm>
              <a:custGeom>
                <a:avLst/>
                <a:gdLst>
                  <a:gd name="T0" fmla="*/ 0 w 261"/>
                  <a:gd name="T1" fmla="*/ 0 h 369"/>
                  <a:gd name="T2" fmla="*/ 0 w 261"/>
                  <a:gd name="T3" fmla="*/ 0 h 369"/>
                  <a:gd name="T4" fmla="*/ 0 w 261"/>
                  <a:gd name="T5" fmla="*/ 0 h 369"/>
                  <a:gd name="T6" fmla="*/ 0 w 261"/>
                  <a:gd name="T7" fmla="*/ 0 h 369"/>
                  <a:gd name="T8" fmla="*/ 0 w 261"/>
                  <a:gd name="T9" fmla="*/ 0 h 369"/>
                  <a:gd name="T10" fmla="*/ 0 w 261"/>
                  <a:gd name="T11" fmla="*/ 0 h 369"/>
                  <a:gd name="T12" fmla="*/ 0 w 261"/>
                  <a:gd name="T13" fmla="*/ 0 h 369"/>
                  <a:gd name="T14" fmla="*/ 0 w 261"/>
                  <a:gd name="T15" fmla="*/ 0 h 369"/>
                  <a:gd name="T16" fmla="*/ 0 w 261"/>
                  <a:gd name="T17" fmla="*/ 0 h 369"/>
                  <a:gd name="T18" fmla="*/ 0 w 261"/>
                  <a:gd name="T19" fmla="*/ 0 h 369"/>
                  <a:gd name="T20" fmla="*/ 0 w 261"/>
                  <a:gd name="T21" fmla="*/ 0 h 369"/>
                  <a:gd name="T22" fmla="*/ 0 w 261"/>
                  <a:gd name="T23" fmla="*/ 0 h 369"/>
                  <a:gd name="T24" fmla="*/ 0 w 261"/>
                  <a:gd name="T25" fmla="*/ 0 h 369"/>
                  <a:gd name="T26" fmla="*/ 0 w 261"/>
                  <a:gd name="T27" fmla="*/ 0 h 369"/>
                  <a:gd name="T28" fmla="*/ 0 w 261"/>
                  <a:gd name="T29" fmla="*/ 0 h 369"/>
                  <a:gd name="T30" fmla="*/ 0 w 261"/>
                  <a:gd name="T31" fmla="*/ 0 h 369"/>
                  <a:gd name="T32" fmla="*/ 0 w 261"/>
                  <a:gd name="T33" fmla="*/ 0 h 369"/>
                  <a:gd name="T34" fmla="*/ 0 w 261"/>
                  <a:gd name="T35" fmla="*/ 0 h 369"/>
                  <a:gd name="T36" fmla="*/ 0 w 261"/>
                  <a:gd name="T37" fmla="*/ 0 h 369"/>
                  <a:gd name="T38" fmla="*/ 0 w 261"/>
                  <a:gd name="T39" fmla="*/ 0 h 369"/>
                  <a:gd name="T40" fmla="*/ 0 w 261"/>
                  <a:gd name="T41" fmla="*/ 0 h 369"/>
                  <a:gd name="T42" fmla="*/ 0 w 261"/>
                  <a:gd name="T43" fmla="*/ 0 h 369"/>
                  <a:gd name="T44" fmla="*/ 0 w 261"/>
                  <a:gd name="T45" fmla="*/ 0 h 369"/>
                  <a:gd name="T46" fmla="*/ 0 w 261"/>
                  <a:gd name="T47" fmla="*/ 0 h 369"/>
                  <a:gd name="T48" fmla="*/ 0 w 261"/>
                  <a:gd name="T49" fmla="*/ 0 h 369"/>
                  <a:gd name="T50" fmla="*/ 0 w 261"/>
                  <a:gd name="T51" fmla="*/ 0 h 369"/>
                  <a:gd name="T52" fmla="*/ 0 w 261"/>
                  <a:gd name="T53" fmla="*/ 0 h 369"/>
                  <a:gd name="T54" fmla="*/ 0 w 261"/>
                  <a:gd name="T55" fmla="*/ 0 h 369"/>
                  <a:gd name="T56" fmla="*/ 0 w 261"/>
                  <a:gd name="T57" fmla="*/ 0 h 369"/>
                  <a:gd name="T58" fmla="*/ 0 w 261"/>
                  <a:gd name="T59" fmla="*/ 0 h 369"/>
                  <a:gd name="T60" fmla="*/ 0 w 261"/>
                  <a:gd name="T61" fmla="*/ 0 h 369"/>
                  <a:gd name="T62" fmla="*/ 0 w 261"/>
                  <a:gd name="T63" fmla="*/ 0 h 369"/>
                  <a:gd name="T64" fmla="*/ 0 w 261"/>
                  <a:gd name="T65" fmla="*/ 0 h 3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369"/>
                  <a:gd name="T101" fmla="*/ 261 w 261"/>
                  <a:gd name="T102" fmla="*/ 369 h 3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369">
                    <a:moveTo>
                      <a:pt x="232" y="113"/>
                    </a:moveTo>
                    <a:cubicBezTo>
                      <a:pt x="221" y="113"/>
                      <a:pt x="213" y="110"/>
                      <a:pt x="208" y="102"/>
                    </a:cubicBezTo>
                    <a:cubicBezTo>
                      <a:pt x="205" y="97"/>
                      <a:pt x="202" y="86"/>
                      <a:pt x="200" y="70"/>
                    </a:cubicBezTo>
                    <a:cubicBezTo>
                      <a:pt x="185" y="74"/>
                      <a:pt x="161" y="81"/>
                      <a:pt x="130" y="92"/>
                    </a:cubicBezTo>
                    <a:cubicBezTo>
                      <a:pt x="97" y="106"/>
                      <a:pt x="81" y="122"/>
                      <a:pt x="81" y="141"/>
                    </a:cubicBezTo>
                    <a:cubicBezTo>
                      <a:pt x="87" y="143"/>
                      <a:pt x="93" y="145"/>
                      <a:pt x="99" y="146"/>
                    </a:cubicBezTo>
                    <a:cubicBezTo>
                      <a:pt x="146" y="153"/>
                      <a:pt x="181" y="164"/>
                      <a:pt x="204" y="178"/>
                    </a:cubicBezTo>
                    <a:cubicBezTo>
                      <a:pt x="238" y="199"/>
                      <a:pt x="255" y="230"/>
                      <a:pt x="255" y="270"/>
                    </a:cubicBezTo>
                    <a:cubicBezTo>
                      <a:pt x="256" y="303"/>
                      <a:pt x="242" y="329"/>
                      <a:pt x="214" y="346"/>
                    </a:cubicBezTo>
                    <a:cubicBezTo>
                      <a:pt x="190" y="360"/>
                      <a:pt x="160" y="368"/>
                      <a:pt x="124" y="368"/>
                    </a:cubicBezTo>
                    <a:cubicBezTo>
                      <a:pt x="97" y="369"/>
                      <a:pt x="72" y="365"/>
                      <a:pt x="48" y="356"/>
                    </a:cubicBezTo>
                    <a:cubicBezTo>
                      <a:pt x="16" y="345"/>
                      <a:pt x="0" y="330"/>
                      <a:pt x="0" y="309"/>
                    </a:cubicBezTo>
                    <a:cubicBezTo>
                      <a:pt x="0" y="301"/>
                      <a:pt x="3" y="294"/>
                      <a:pt x="9" y="288"/>
                    </a:cubicBezTo>
                    <a:cubicBezTo>
                      <a:pt x="15" y="282"/>
                      <a:pt x="22" y="279"/>
                      <a:pt x="31" y="278"/>
                    </a:cubicBezTo>
                    <a:cubicBezTo>
                      <a:pt x="37" y="278"/>
                      <a:pt x="45" y="283"/>
                      <a:pt x="55" y="293"/>
                    </a:cubicBezTo>
                    <a:cubicBezTo>
                      <a:pt x="60" y="297"/>
                      <a:pt x="71" y="301"/>
                      <a:pt x="88" y="304"/>
                    </a:cubicBezTo>
                    <a:cubicBezTo>
                      <a:pt x="102" y="306"/>
                      <a:pt x="113" y="307"/>
                      <a:pt x="123" y="307"/>
                    </a:cubicBezTo>
                    <a:cubicBezTo>
                      <a:pt x="140" y="306"/>
                      <a:pt x="155" y="304"/>
                      <a:pt x="168" y="300"/>
                    </a:cubicBezTo>
                    <a:cubicBezTo>
                      <a:pt x="187" y="294"/>
                      <a:pt x="196" y="284"/>
                      <a:pt x="196" y="271"/>
                    </a:cubicBezTo>
                    <a:cubicBezTo>
                      <a:pt x="195" y="243"/>
                      <a:pt x="176" y="225"/>
                      <a:pt x="137" y="216"/>
                    </a:cubicBezTo>
                    <a:lnTo>
                      <a:pt x="105" y="210"/>
                    </a:lnTo>
                    <a:cubicBezTo>
                      <a:pt x="78" y="204"/>
                      <a:pt x="58" y="198"/>
                      <a:pt x="47" y="190"/>
                    </a:cubicBezTo>
                    <a:cubicBezTo>
                      <a:pt x="30" y="179"/>
                      <a:pt x="22" y="162"/>
                      <a:pt x="21" y="139"/>
                    </a:cubicBezTo>
                    <a:cubicBezTo>
                      <a:pt x="21" y="97"/>
                      <a:pt x="40" y="66"/>
                      <a:pt x="80" y="47"/>
                    </a:cubicBezTo>
                    <a:cubicBezTo>
                      <a:pt x="92" y="41"/>
                      <a:pt x="111" y="34"/>
                      <a:pt x="138" y="26"/>
                    </a:cubicBezTo>
                    <a:cubicBezTo>
                      <a:pt x="165" y="18"/>
                      <a:pt x="184" y="11"/>
                      <a:pt x="195" y="6"/>
                    </a:cubicBezTo>
                    <a:cubicBezTo>
                      <a:pt x="203" y="2"/>
                      <a:pt x="212" y="0"/>
                      <a:pt x="222" y="0"/>
                    </a:cubicBezTo>
                    <a:cubicBezTo>
                      <a:pt x="231" y="0"/>
                      <a:pt x="238" y="3"/>
                      <a:pt x="244" y="8"/>
                    </a:cubicBezTo>
                    <a:cubicBezTo>
                      <a:pt x="250" y="14"/>
                      <a:pt x="252" y="21"/>
                      <a:pt x="253" y="30"/>
                    </a:cubicBezTo>
                    <a:cubicBezTo>
                      <a:pt x="253" y="36"/>
                      <a:pt x="254" y="45"/>
                      <a:pt x="257" y="56"/>
                    </a:cubicBezTo>
                    <a:cubicBezTo>
                      <a:pt x="260" y="67"/>
                      <a:pt x="261" y="76"/>
                      <a:pt x="261" y="82"/>
                    </a:cubicBezTo>
                    <a:cubicBezTo>
                      <a:pt x="261" y="91"/>
                      <a:pt x="259" y="98"/>
                      <a:pt x="253" y="104"/>
                    </a:cubicBezTo>
                    <a:cubicBezTo>
                      <a:pt x="248" y="110"/>
                      <a:pt x="241" y="113"/>
                      <a:pt x="232" y="113"/>
                    </a:cubicBezTo>
                    <a:close/>
                  </a:path>
                </a:pathLst>
              </a:custGeom>
              <a:noFill/>
              <a:ln w="6350" cap="rnd">
                <a:solidFill>
                  <a:srgbClr val="000000"/>
                </a:solidFill>
                <a:round/>
                <a:headEnd/>
                <a:tailEnd/>
              </a:ln>
            </p:spPr>
            <p:txBody>
              <a:bodyPr/>
              <a:lstStyle/>
              <a:p>
                <a:endParaRPr lang="en-AU"/>
              </a:p>
            </p:txBody>
          </p:sp>
        </p:grpSp>
        <p:sp>
          <p:nvSpPr>
            <p:cNvPr id="64527" name="WordArt 72"/>
            <p:cNvSpPr>
              <a:spLocks noChangeArrowheads="1" noChangeShapeType="1" noTextEdit="1"/>
            </p:cNvSpPr>
            <p:nvPr/>
          </p:nvSpPr>
          <p:spPr bwMode="auto">
            <a:xfrm rot="3761914">
              <a:off x="3064" y="1510"/>
              <a:ext cx="1228" cy="296"/>
            </a:xfrm>
            <a:prstGeom prst="rect">
              <a:avLst/>
            </a:prstGeom>
          </p:spPr>
          <p:txBody>
            <a:bodyPr spcFirstLastPara="1" wrap="none" fromWordArt="1">
              <a:prstTxWarp prst="textArchUp">
                <a:avLst>
                  <a:gd name="adj" fmla="val 10800004"/>
                </a:avLst>
              </a:prstTxWarp>
            </a:bodyPr>
            <a:lstStyle/>
            <a:p>
              <a:pPr algn="ctr"/>
              <a:r>
                <a:rPr lang="en-AU" sz="3600" kern="10">
                  <a:ln w="9525">
                    <a:solidFill>
                      <a:srgbClr val="000000"/>
                    </a:solidFill>
                    <a:round/>
                    <a:headEnd/>
                    <a:tailEnd/>
                  </a:ln>
                  <a:solidFill>
                    <a:srgbClr val="000000"/>
                  </a:solidFill>
                  <a:latin typeface="Comic Sans MS"/>
                </a:rPr>
                <a:t>Social Needs</a:t>
              </a:r>
            </a:p>
          </p:txBody>
        </p:sp>
        <p:sp>
          <p:nvSpPr>
            <p:cNvPr id="64528" name="WordArt 73"/>
            <p:cNvSpPr>
              <a:spLocks noChangeArrowheads="1" noChangeShapeType="1" noTextEdit="1"/>
            </p:cNvSpPr>
            <p:nvPr/>
          </p:nvSpPr>
          <p:spPr bwMode="auto">
            <a:xfrm>
              <a:off x="2336" y="2614"/>
              <a:ext cx="1361" cy="363"/>
            </a:xfrm>
            <a:prstGeom prst="rect">
              <a:avLst/>
            </a:prstGeom>
          </p:spPr>
          <p:txBody>
            <a:bodyPr wrap="none" fromWordArt="1">
              <a:prstTxWarp prst="textCanDown">
                <a:avLst>
                  <a:gd name="adj" fmla="val 33333"/>
                </a:avLst>
              </a:prstTxWarp>
            </a:bodyPr>
            <a:lstStyle/>
            <a:p>
              <a:pPr algn="ctr"/>
              <a:r>
                <a:rPr lang="en-AU" sz="3600" kern="10">
                  <a:ln w="9525">
                    <a:solidFill>
                      <a:srgbClr val="000000"/>
                    </a:solidFill>
                    <a:round/>
                    <a:headEnd/>
                    <a:tailEnd/>
                  </a:ln>
                  <a:solidFill>
                    <a:srgbClr val="000000"/>
                  </a:solidFill>
                  <a:latin typeface="Comic Sans MS"/>
                </a:rPr>
                <a:t>Psychological Needs</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2434" name="Text Box 2"/>
          <p:cNvSpPr txBox="1">
            <a:spLocks noChangeArrowheads="1"/>
          </p:cNvSpPr>
          <p:nvPr/>
        </p:nvSpPr>
        <p:spPr bwMode="auto">
          <a:xfrm>
            <a:off x="228600" y="549275"/>
            <a:ext cx="8763000" cy="1126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266700" indent="-266700"/>
            <a:r>
              <a:rPr lang="en-AU" sz="4000" b="1">
                <a:latin typeface="Comic Sans MS" pitchFamily="66" charset="0"/>
              </a:rPr>
              <a:t>In changing organisational</a:t>
            </a:r>
          </a:p>
          <a:p>
            <a:pPr marL="266700" indent="-266700"/>
            <a:r>
              <a:rPr lang="en-AU" sz="4000" b="1">
                <a:latin typeface="Comic Sans MS" pitchFamily="66" charset="0"/>
              </a:rPr>
              <a:t>culture, senior managers need </a:t>
            </a:r>
          </a:p>
          <a:p>
            <a:pPr marL="266700" indent="-266700"/>
            <a:r>
              <a:rPr lang="en-AU" sz="4000" b="1">
                <a:latin typeface="Comic Sans MS" pitchFamily="66" charset="0"/>
              </a:rPr>
              <a:t>to respond            </a:t>
            </a:r>
            <a:r>
              <a:rPr lang="en-AU" sz="4000" b="1" u="sng">
                <a:latin typeface="Comic Sans MS" pitchFamily="66" charset="0"/>
              </a:rPr>
              <a:t>every</a:t>
            </a:r>
            <a:r>
              <a:rPr lang="en-AU" sz="4000" b="1">
                <a:latin typeface="Comic Sans MS" pitchFamily="66" charset="0"/>
              </a:rPr>
              <a:t> time</a:t>
            </a:r>
            <a:endParaRPr lang="en-AU" sz="4000" b="1" u="sng">
              <a:latin typeface="Comic Sans MS" pitchFamily="66" charset="0"/>
            </a:endParaRPr>
          </a:p>
          <a:p>
            <a:pPr marL="266700" indent="-266700"/>
            <a:r>
              <a:rPr lang="en-AU" sz="4000" b="1">
                <a:latin typeface="Comic Sans MS" pitchFamily="66" charset="0"/>
              </a:rPr>
              <a:t>staff digress         from the           </a:t>
            </a:r>
          </a:p>
          <a:p>
            <a:pPr marL="266700" indent="-266700"/>
            <a:r>
              <a:rPr lang="en-AU" sz="4000" b="1">
                <a:latin typeface="Comic Sans MS" pitchFamily="66" charset="0"/>
              </a:rPr>
              <a:t>agreed ethics         &amp; values of</a:t>
            </a:r>
          </a:p>
          <a:p>
            <a:pPr marL="266700" indent="-266700"/>
            <a:r>
              <a:rPr lang="en-AU" sz="4000" b="1">
                <a:latin typeface="Comic Sans MS" pitchFamily="66" charset="0"/>
              </a:rPr>
              <a:t>the program. I        call this </a:t>
            </a:r>
          </a:p>
          <a:p>
            <a:pPr marL="266700" indent="-266700"/>
            <a:r>
              <a:rPr lang="en-AU" altLang="en-US" sz="4000" b="1">
                <a:latin typeface="Comic Sans MS" pitchFamily="66" charset="0"/>
              </a:rPr>
              <a:t>“</a:t>
            </a:r>
            <a:r>
              <a:rPr lang="en-AU" sz="4000" b="1">
                <a:latin typeface="Comic Sans MS" pitchFamily="66" charset="0"/>
              </a:rPr>
              <a:t>chasing rabbits       down holes</a:t>
            </a:r>
            <a:r>
              <a:rPr lang="en-AU" altLang="en-US" sz="4000" b="1">
                <a:latin typeface="Comic Sans MS" pitchFamily="66" charset="0"/>
              </a:rPr>
              <a:t>”</a:t>
            </a:r>
            <a:r>
              <a:rPr lang="en-AU" sz="4000" b="1">
                <a:latin typeface="Comic Sans MS" pitchFamily="66" charset="0"/>
              </a:rPr>
              <a:t>,</a:t>
            </a:r>
          </a:p>
          <a:p>
            <a:pPr marL="266700" indent="-266700"/>
            <a:r>
              <a:rPr lang="en-AU" sz="4000" b="1">
                <a:latin typeface="Comic Sans MS" pitchFamily="66" charset="0"/>
              </a:rPr>
              <a:t>and, as one of my staff said-</a:t>
            </a:r>
          </a:p>
          <a:p>
            <a:pPr marL="266700" indent="-266700"/>
            <a:r>
              <a:rPr lang="en-AU" sz="4000" b="1">
                <a:latin typeface="Comic Sans MS" pitchFamily="66" charset="0"/>
              </a:rPr>
              <a:t>you may even need to get right in </a:t>
            </a:r>
          </a:p>
          <a:p>
            <a:pPr marL="266700" indent="-266700"/>
            <a:r>
              <a:rPr lang="en-AU" sz="4000" b="1">
                <a:latin typeface="Comic Sans MS" pitchFamily="66" charset="0"/>
              </a:rPr>
              <a:t>the hole!</a:t>
            </a:r>
          </a:p>
          <a:p>
            <a:pPr marL="266700" indent="-266700" algn="ctr"/>
            <a:endParaRPr lang="en-AU" sz="6600" b="1">
              <a:latin typeface="Comic Sans MS" pitchFamily="66" charset="0"/>
            </a:endParaRPr>
          </a:p>
          <a:p>
            <a:pPr marL="266700" indent="-266700" algn="ctr"/>
            <a:endParaRPr lang="en-AU" sz="2600" b="1">
              <a:latin typeface="Comic Sans MS" pitchFamily="66" charset="0"/>
            </a:endParaRPr>
          </a:p>
          <a:p>
            <a:pPr marL="266700" indent="-266700" algn="ctr"/>
            <a:endParaRPr lang="en-AU" sz="2600" b="1">
              <a:latin typeface="Comic Sans MS" pitchFamily="66" charset="0"/>
            </a:endParaRPr>
          </a:p>
          <a:p>
            <a:pPr marL="266700" indent="-266700" algn="ctr"/>
            <a:endParaRPr lang="en-AU" sz="2600" b="1">
              <a:latin typeface="Comic Sans MS" pitchFamily="66" charset="0"/>
            </a:endParaRPr>
          </a:p>
          <a:p>
            <a:pPr marL="266700" indent="-266700" algn="ctr"/>
            <a:endParaRPr lang="en-AU" sz="2600" b="1">
              <a:latin typeface="Comic Sans MS" pitchFamily="66" charset="0"/>
            </a:endParaRPr>
          </a:p>
          <a:p>
            <a:pPr marL="266700" indent="-266700" algn="ctr"/>
            <a:endParaRPr lang="en-AU" sz="2600" b="1">
              <a:latin typeface="Comic Sans MS" pitchFamily="66" charset="0"/>
            </a:endParaRPr>
          </a:p>
          <a:p>
            <a:pPr marL="266700" indent="-266700" algn="ctr"/>
            <a:endParaRPr lang="en-AU" sz="2600" b="1">
              <a:latin typeface="Comic Sans MS" pitchFamily="66" charset="0"/>
            </a:endParaRPr>
          </a:p>
          <a:p>
            <a:pPr marL="266700" indent="-266700" algn="ctr"/>
            <a:endParaRPr lang="en-AU" sz="2600" b="1">
              <a:latin typeface="Comic Sans MS" pitchFamily="66" charset="0"/>
            </a:endParaRPr>
          </a:p>
          <a:p>
            <a:pPr marL="266700" indent="-266700" algn="ctr"/>
            <a:endParaRPr lang="en-AU" sz="2600" b="1">
              <a:latin typeface="Comic Sans MS" pitchFamily="66" charset="0"/>
            </a:endParaRPr>
          </a:p>
          <a:p>
            <a:pPr marL="266700" indent="-266700" algn="ctr"/>
            <a:endParaRPr lang="en-AU" sz="2600" b="1">
              <a:latin typeface="Comic Sans MS" pitchFamily="66" charset="0"/>
            </a:endParaRPr>
          </a:p>
          <a:p>
            <a:pPr marL="266700" indent="-266700">
              <a:buFontTx/>
              <a:buChar char="•"/>
            </a:pPr>
            <a:endParaRPr lang="en-AU" sz="2600" b="1">
              <a:latin typeface="Comic Sans MS" pitchFamily="66" charset="0"/>
            </a:endParaRPr>
          </a:p>
        </p:txBody>
      </p:sp>
      <p:pic>
        <p:nvPicPr>
          <p:cNvPr id="66562" name="Picture 1"/>
          <p:cNvPicPr>
            <a:picLocks noChangeAspect="1"/>
          </p:cNvPicPr>
          <p:nvPr/>
        </p:nvPicPr>
        <p:blipFill>
          <a:blip r:embed="rId3" cstate="print"/>
          <a:srcRect/>
          <a:stretch>
            <a:fillRect/>
          </a:stretch>
        </p:blipFill>
        <p:spPr bwMode="auto">
          <a:xfrm>
            <a:off x="3403600" y="1866900"/>
            <a:ext cx="2312988" cy="3121025"/>
          </a:xfrm>
          <a:prstGeom prst="rect">
            <a:avLst/>
          </a:prstGeom>
          <a:noFill/>
          <a:ln w="9525">
            <a:noFill/>
            <a:miter lim="800000"/>
            <a:headEnd/>
            <a:tailEnd/>
          </a:ln>
        </p:spPr>
      </p:pic>
      <p:pic>
        <p:nvPicPr>
          <p:cNvPr id="66563" name="Picture 2"/>
          <p:cNvPicPr>
            <a:picLocks noChangeAspect="1"/>
          </p:cNvPicPr>
          <p:nvPr/>
        </p:nvPicPr>
        <p:blipFill>
          <a:blip r:embed="rId3" cstate="print"/>
          <a:srcRect/>
          <a:stretch>
            <a:fillRect/>
          </a:stretch>
        </p:blipFill>
        <p:spPr bwMode="auto">
          <a:xfrm>
            <a:off x="3403600" y="1866900"/>
            <a:ext cx="2312988" cy="3121025"/>
          </a:xfrm>
          <a:prstGeom prst="rect">
            <a:avLst/>
          </a:prstGeom>
          <a:noFill/>
          <a:ln w="9525">
            <a:noFill/>
            <a:miter lim="800000"/>
            <a:headEnd/>
            <a:tailEnd/>
          </a:ln>
        </p:spPr>
      </p:pic>
      <p:pic>
        <p:nvPicPr>
          <p:cNvPr id="66564" name="Picture 3"/>
          <p:cNvPicPr>
            <a:picLocks noChangeAspect="1"/>
          </p:cNvPicPr>
          <p:nvPr/>
        </p:nvPicPr>
        <p:blipFill>
          <a:blip r:embed="rId3" cstate="print"/>
          <a:srcRect/>
          <a:stretch>
            <a:fillRect/>
          </a:stretch>
        </p:blipFill>
        <p:spPr bwMode="auto">
          <a:xfrm>
            <a:off x="3403600" y="1866900"/>
            <a:ext cx="2312988" cy="3121025"/>
          </a:xfrm>
          <a:prstGeom prst="rect">
            <a:avLst/>
          </a:prstGeom>
          <a:noFill/>
          <a:ln w="9525">
            <a:noFill/>
            <a:miter lim="800000"/>
            <a:headEnd/>
            <a:tailEnd/>
          </a:ln>
        </p:spPr>
      </p:pic>
      <p:pic>
        <p:nvPicPr>
          <p:cNvPr id="66565" name="Picture 4"/>
          <p:cNvPicPr>
            <a:picLocks noChangeAspect="1"/>
          </p:cNvPicPr>
          <p:nvPr/>
        </p:nvPicPr>
        <p:blipFill>
          <a:blip r:embed="rId3" cstate="print"/>
          <a:srcRect/>
          <a:stretch>
            <a:fillRect/>
          </a:stretch>
        </p:blipFill>
        <p:spPr bwMode="auto">
          <a:xfrm>
            <a:off x="3403600" y="1866900"/>
            <a:ext cx="2312988" cy="3121025"/>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402434"/>
                                        </p:tgtEl>
                                        <p:attrNameLst>
                                          <p:attrName>style.visibility</p:attrName>
                                        </p:attrNameLst>
                                      </p:cBhvr>
                                      <p:to>
                                        <p:strVal val="visible"/>
                                      </p:to>
                                    </p:set>
                                    <p:anim calcmode="lin" valueType="num">
                                      <p:cBhvr>
                                        <p:cTn id="7" dur="500" fill="hold"/>
                                        <p:tgtEl>
                                          <p:spTgt spid="402434"/>
                                        </p:tgtEl>
                                        <p:attrNameLst>
                                          <p:attrName>ppt_w</p:attrName>
                                        </p:attrNameLst>
                                      </p:cBhvr>
                                      <p:tavLst>
                                        <p:tav tm="0">
                                          <p:val>
                                            <p:strVal val="(6*min(max(#ppt_w*#ppt_h,.3),1)-7.4)/-.7*#ppt_w"/>
                                          </p:val>
                                        </p:tav>
                                        <p:tav tm="100000">
                                          <p:val>
                                            <p:strVal val="#ppt_w"/>
                                          </p:val>
                                        </p:tav>
                                      </p:tavLst>
                                    </p:anim>
                                    <p:anim calcmode="lin" valueType="num">
                                      <p:cBhvr>
                                        <p:cTn id="8" dur="500" fill="hold"/>
                                        <p:tgtEl>
                                          <p:spTgt spid="402434"/>
                                        </p:tgtEl>
                                        <p:attrNameLst>
                                          <p:attrName>ppt_h</p:attrName>
                                        </p:attrNameLst>
                                      </p:cBhvr>
                                      <p:tavLst>
                                        <p:tav tm="0">
                                          <p:val>
                                            <p:strVal val="(6*min(max(#ppt_w*#ppt_h,.3),1)-7.4)/-.7*#ppt_h"/>
                                          </p:val>
                                        </p:tav>
                                        <p:tav tm="100000">
                                          <p:val>
                                            <p:strVal val="#ppt_h"/>
                                          </p:val>
                                        </p:tav>
                                      </p:tavLst>
                                    </p:anim>
                                    <p:anim calcmode="lin" valueType="num">
                                      <p:cBhvr>
                                        <p:cTn id="9" dur="500" fill="hold"/>
                                        <p:tgtEl>
                                          <p:spTgt spid="402434"/>
                                        </p:tgtEl>
                                        <p:attrNameLst>
                                          <p:attrName>ppt_x</p:attrName>
                                        </p:attrNameLst>
                                      </p:cBhvr>
                                      <p:tavLst>
                                        <p:tav tm="0">
                                          <p:val>
                                            <p:fltVal val="0.5"/>
                                          </p:val>
                                        </p:tav>
                                        <p:tav tm="100000">
                                          <p:val>
                                            <p:strVal val="#ppt_x"/>
                                          </p:val>
                                        </p:tav>
                                      </p:tavLst>
                                    </p:anim>
                                    <p:anim calcmode="lin" valueType="num">
                                      <p:cBhvr>
                                        <p:cTn id="10" dur="500" fill="hold"/>
                                        <p:tgtEl>
                                          <p:spTgt spid="40243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2"/>
          <p:cNvSpPr>
            <a:spLocks noGrp="1" noChangeArrowheads="1"/>
          </p:cNvSpPr>
          <p:nvPr>
            <p:ph type="ctrTitle"/>
          </p:nvPr>
        </p:nvSpPr>
        <p:spPr>
          <a:xfrm>
            <a:off x="685800" y="304800"/>
            <a:ext cx="7772400" cy="685800"/>
          </a:xfrm>
        </p:spPr>
        <p:txBody>
          <a:bodyPr/>
          <a:lstStyle/>
          <a:p>
            <a:pPr eaLnBrk="1" hangingPunct="1"/>
            <a:r>
              <a:rPr lang="en-AU" sz="2800" b="1" smtClean="0">
                <a:solidFill>
                  <a:srgbClr val="0000FF"/>
                </a:solidFill>
                <a:latin typeface="Arial Black" pitchFamily="34" charset="0"/>
                <a:ea typeface="ＭＳ Ｐゴシック" charset="-128"/>
                <a:cs typeface="Arial" pitchFamily="34" charset="0"/>
              </a:rPr>
              <a:t>NSW BOCSAR EVALUATION </a:t>
            </a:r>
            <a:br>
              <a:rPr lang="en-AU" sz="2800" b="1" smtClean="0">
                <a:solidFill>
                  <a:srgbClr val="0000FF"/>
                </a:solidFill>
                <a:latin typeface="Arial Black" pitchFamily="34" charset="0"/>
                <a:ea typeface="ＭＳ Ｐゴシック" charset="-128"/>
                <a:cs typeface="Arial" pitchFamily="34" charset="0"/>
              </a:rPr>
            </a:br>
            <a:r>
              <a:rPr lang="en-AU" sz="2800" b="1" smtClean="0">
                <a:solidFill>
                  <a:srgbClr val="0000FF"/>
                </a:solidFill>
                <a:latin typeface="Arial Black" pitchFamily="34" charset="0"/>
                <a:ea typeface="ＭＳ Ｐゴシック" charset="-128"/>
                <a:cs typeface="Arial" pitchFamily="34" charset="0"/>
              </a:rPr>
              <a:t>(July 2010, N=95)</a:t>
            </a:r>
          </a:p>
        </p:txBody>
      </p:sp>
      <p:sp>
        <p:nvSpPr>
          <p:cNvPr id="1054723" name="Rectangle 3"/>
          <p:cNvSpPr>
            <a:spLocks noGrp="1" noChangeArrowheads="1"/>
          </p:cNvSpPr>
          <p:nvPr>
            <p:ph type="subTitle" idx="1"/>
          </p:nvPr>
        </p:nvSpPr>
        <p:spPr>
          <a:xfrm>
            <a:off x="304800" y="1196975"/>
            <a:ext cx="8653463" cy="5400675"/>
          </a:xfrm>
        </p:spPr>
        <p:txBody>
          <a:bodyPr/>
          <a:lstStyle/>
          <a:p>
            <a:pPr marL="609600" indent="-609600" algn="l" eaLnBrk="1" hangingPunct="1">
              <a:buFontTx/>
              <a:buChar char="•"/>
            </a:pPr>
            <a:r>
              <a:rPr lang="en-AU" sz="2400" b="1" smtClean="0">
                <a:latin typeface="Arial Black" pitchFamily="34" charset="0"/>
                <a:ea typeface="ＭＳ Ｐゴシック" charset="-128"/>
              </a:rPr>
              <a:t>4% in Stage 1 (secure) and 0% in Stage 2 (semi-open) felt that they would prefer mainstream gaol.</a:t>
            </a:r>
          </a:p>
          <a:p>
            <a:pPr marL="609600" indent="-609600" algn="l" eaLnBrk="1" hangingPunct="1">
              <a:buFontTx/>
              <a:buChar char="•"/>
            </a:pPr>
            <a:r>
              <a:rPr lang="en-AU" sz="2400" smtClean="0">
                <a:latin typeface="Arial Black" pitchFamily="34" charset="0"/>
                <a:ea typeface="ＭＳ Ｐゴシック" charset="-128"/>
              </a:rPr>
              <a:t>100% in Stage 3 (community) said Program had changed their life- drug-free + improved problem-solving skills/self-awareness/ decision-making + sorting out finances/ housing/social supports (N = 13).</a:t>
            </a:r>
          </a:p>
          <a:p>
            <a:pPr marL="609600" indent="-609600" algn="l" eaLnBrk="1" hangingPunct="1">
              <a:buFontTx/>
              <a:buChar char="•"/>
            </a:pPr>
            <a:r>
              <a:rPr lang="en-AU" sz="2400" smtClean="0">
                <a:latin typeface="Arial Black" pitchFamily="34" charset="0"/>
                <a:ea typeface="ＭＳ Ｐゴシック" charset="-128"/>
              </a:rPr>
              <a:t>Improved scores on mental/physical health.</a:t>
            </a:r>
          </a:p>
          <a:p>
            <a:pPr marL="609600" indent="-609600" algn="l" eaLnBrk="1" hangingPunct="1">
              <a:buFontTx/>
              <a:buChar char="•"/>
            </a:pPr>
            <a:r>
              <a:rPr lang="en-AU" sz="2400" smtClean="0">
                <a:latin typeface="Arial Black" pitchFamily="34" charset="0"/>
                <a:ea typeface="ＭＳ Ｐゴシック" charset="-128"/>
              </a:rPr>
              <a:t>Low perceived coercion scores and high therapeutic alliance scores.</a:t>
            </a:r>
          </a:p>
          <a:p>
            <a:pPr marL="609600" indent="-609600" algn="l" eaLnBrk="1" hangingPunct="1">
              <a:buFontTx/>
              <a:buChar char="•"/>
            </a:pPr>
            <a:r>
              <a:rPr lang="en-AU" sz="2400" smtClean="0">
                <a:latin typeface="Arial Black" pitchFamily="34" charset="0"/>
                <a:ea typeface="ＭＳ Ｐゴシック" charset="-128"/>
              </a:rPr>
              <a:t>84% perceived their admission as </a:t>
            </a:r>
            <a:r>
              <a:rPr lang="en-AU" sz="2400" u="sng" smtClean="0">
                <a:latin typeface="Arial Black" pitchFamily="34" charset="0"/>
                <a:ea typeface="ＭＳ Ｐゴシック" charset="-128"/>
              </a:rPr>
              <a:t>voluntary</a:t>
            </a:r>
            <a:r>
              <a:rPr lang="en-AU" sz="2400" smtClean="0">
                <a:latin typeface="Arial Black" pitchFamily="34" charset="0"/>
                <a:ea typeface="ＭＳ Ｐゴシック" charset="-128"/>
              </a:rPr>
              <a:t>!</a:t>
            </a:r>
          </a:p>
          <a:p>
            <a:pPr marL="609600" indent="-609600" algn="l" eaLnBrk="1" hangingPunct="1"/>
            <a:r>
              <a:rPr lang="en-AU" sz="2000" b="1" smtClean="0">
                <a:solidFill>
                  <a:srgbClr val="9900FF"/>
                </a:solidFill>
                <a:latin typeface="Arial Black" pitchFamily="34" charset="0"/>
                <a:ea typeface="ＭＳ Ｐゴシック" charset="-128"/>
              </a:rPr>
              <a:t>(Dekker, O</a:t>
            </a:r>
            <a:r>
              <a:rPr lang="en-AU" altLang="en-US" sz="2000" b="1" smtClean="0">
                <a:solidFill>
                  <a:srgbClr val="9900FF"/>
                </a:solidFill>
                <a:latin typeface="Arial Black" pitchFamily="34" charset="0"/>
                <a:ea typeface="ＭＳ Ｐゴシック" charset="-128"/>
              </a:rPr>
              <a:t>’</a:t>
            </a:r>
            <a:r>
              <a:rPr lang="en-AU" sz="2000" b="1" smtClean="0">
                <a:solidFill>
                  <a:srgbClr val="9900FF"/>
                </a:solidFill>
                <a:latin typeface="Arial Black" pitchFamily="34" charset="0"/>
                <a:ea typeface="ＭＳ Ｐゴシック" charset="-128"/>
              </a:rPr>
              <a:t>Brien &amp; Smith, 2010)</a:t>
            </a:r>
          </a:p>
          <a:p>
            <a:pPr marL="609600" indent="-609600" algn="l" eaLnBrk="1" hangingPunct="1"/>
            <a:endParaRPr lang="en-AU" sz="2400" b="1" smtClean="0">
              <a:latin typeface="Comic Sans MS" pitchFamily="66" charset="0"/>
              <a:ea typeface="ＭＳ Ｐゴシック" charset="-128"/>
            </a:endParaRPr>
          </a:p>
          <a:p>
            <a:pPr marL="609600" indent="-609600" algn="l" eaLnBrk="1" hangingPunct="1"/>
            <a:endParaRPr lang="en-US" b="1" smtClean="0">
              <a:latin typeface="Comic Sans MS" pitchFamily="66" charset="0"/>
              <a:ea typeface="ＭＳ Ｐゴシック" charset="-128"/>
            </a:endParaRPr>
          </a:p>
          <a:p>
            <a:pPr marL="609600" indent="-609600" algn="l" eaLnBrk="1" hangingPunct="1"/>
            <a:endParaRPr lang="en-AU" sz="2800" smtClean="0">
              <a:latin typeface="Comic Sans MS" pitchFamily="66" charset="0"/>
              <a:ea typeface="ＭＳ Ｐゴシック" charset="-128"/>
            </a:endParaRPr>
          </a:p>
        </p:txBody>
      </p:sp>
    </p:spTree>
    <p:custDataLst>
      <p:tags r:id="rId1"/>
    </p:custDataLst>
  </p:cSld>
  <p:clrMapOvr>
    <a:masterClrMapping/>
  </p:clrMapOvr>
  <p:transition advTm="18471">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054723"/>
                                        </p:tgtEl>
                                        <p:attrNameLst>
                                          <p:attrName>style.visibility</p:attrName>
                                        </p:attrNameLst>
                                      </p:cBhvr>
                                      <p:to>
                                        <p:strVal val="visible"/>
                                      </p:to>
                                    </p:set>
                                    <p:anim calcmode="lin" valueType="num">
                                      <p:cBhvr>
                                        <p:cTn id="7" dur="500" fill="hold"/>
                                        <p:tgtEl>
                                          <p:spTgt spid="1054723"/>
                                        </p:tgtEl>
                                        <p:attrNameLst>
                                          <p:attrName>ppt_w</p:attrName>
                                        </p:attrNameLst>
                                      </p:cBhvr>
                                      <p:tavLst>
                                        <p:tav tm="0">
                                          <p:val>
                                            <p:strVal val="(6*min(max(#ppt_w*#ppt_h,.3),1)-7.4)/-.7*#ppt_w"/>
                                          </p:val>
                                        </p:tav>
                                        <p:tav tm="100000">
                                          <p:val>
                                            <p:strVal val="#ppt_w"/>
                                          </p:val>
                                        </p:tav>
                                      </p:tavLst>
                                    </p:anim>
                                    <p:anim calcmode="lin" valueType="num">
                                      <p:cBhvr>
                                        <p:cTn id="8" dur="500" fill="hold"/>
                                        <p:tgtEl>
                                          <p:spTgt spid="1054723"/>
                                        </p:tgtEl>
                                        <p:attrNameLst>
                                          <p:attrName>ppt_h</p:attrName>
                                        </p:attrNameLst>
                                      </p:cBhvr>
                                      <p:tavLst>
                                        <p:tav tm="0">
                                          <p:val>
                                            <p:strVal val="(6*min(max(#ppt_w*#ppt_h,.3),1)-7.4)/-.7*#ppt_h"/>
                                          </p:val>
                                        </p:tav>
                                        <p:tav tm="100000">
                                          <p:val>
                                            <p:strVal val="#ppt_h"/>
                                          </p:val>
                                        </p:tav>
                                      </p:tavLst>
                                    </p:anim>
                                    <p:anim calcmode="lin" valueType="num">
                                      <p:cBhvr>
                                        <p:cTn id="9" dur="500" fill="hold"/>
                                        <p:tgtEl>
                                          <p:spTgt spid="1054723"/>
                                        </p:tgtEl>
                                        <p:attrNameLst>
                                          <p:attrName>ppt_x</p:attrName>
                                        </p:attrNameLst>
                                      </p:cBhvr>
                                      <p:tavLst>
                                        <p:tav tm="0">
                                          <p:val>
                                            <p:fltVal val="0.5"/>
                                          </p:val>
                                        </p:tav>
                                        <p:tav tm="100000">
                                          <p:val>
                                            <p:strVal val="#ppt_x"/>
                                          </p:val>
                                        </p:tav>
                                      </p:tavLst>
                                    </p:anim>
                                    <p:anim calcmode="lin" valueType="num">
                                      <p:cBhvr>
                                        <p:cTn id="10" dur="500" fill="hold"/>
                                        <p:tgtEl>
                                          <p:spTgt spid="105472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2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685800" y="990600"/>
            <a:ext cx="7772400" cy="838200"/>
          </a:xfrm>
        </p:spPr>
        <p:txBody>
          <a:bodyPr/>
          <a:lstStyle/>
          <a:p>
            <a:pPr algn="l" eaLnBrk="1" hangingPunct="1"/>
            <a:r>
              <a:rPr lang="en-AU" sz="4000" b="1" smtClean="0">
                <a:solidFill>
                  <a:schemeClr val="accent2"/>
                </a:solidFill>
                <a:latin typeface="Arial Black" pitchFamily="34" charset="0"/>
                <a:ea typeface="ＭＳ Ｐゴシック" charset="-128"/>
                <a:cs typeface="Arial" pitchFamily="34" charset="0"/>
              </a:rPr>
              <a:t>Correctional Services should be…</a:t>
            </a:r>
            <a:br>
              <a:rPr lang="en-AU" sz="4000" b="1" smtClean="0">
                <a:solidFill>
                  <a:schemeClr val="accent2"/>
                </a:solidFill>
                <a:latin typeface="Arial Black" pitchFamily="34" charset="0"/>
                <a:ea typeface="ＭＳ Ｐゴシック" charset="-128"/>
                <a:cs typeface="Arial" pitchFamily="34" charset="0"/>
              </a:rPr>
            </a:br>
            <a:r>
              <a:rPr lang="en-AU" sz="4000" b="1" smtClean="0">
                <a:solidFill>
                  <a:schemeClr val="accent2"/>
                </a:solidFill>
                <a:latin typeface="Arial Black" pitchFamily="34" charset="0"/>
                <a:ea typeface="ＭＳ Ｐゴシック" charset="-128"/>
                <a:cs typeface="Arial" pitchFamily="34" charset="0"/>
              </a:rPr>
              <a:t/>
            </a:r>
            <a:br>
              <a:rPr lang="en-AU" sz="4000" b="1" smtClean="0">
                <a:solidFill>
                  <a:schemeClr val="accent2"/>
                </a:solidFill>
                <a:latin typeface="Arial Black" pitchFamily="34" charset="0"/>
                <a:ea typeface="ＭＳ Ｐゴシック" charset="-128"/>
                <a:cs typeface="Arial" pitchFamily="34" charset="0"/>
              </a:rPr>
            </a:br>
            <a:r>
              <a:rPr lang="en-AU" sz="4000" b="1" smtClean="0">
                <a:solidFill>
                  <a:srgbClr val="000000"/>
                </a:solidFill>
                <a:latin typeface="Arial Black" pitchFamily="34" charset="0"/>
                <a:ea typeface="ＭＳ Ｐゴシック" charset="-128"/>
                <a:cs typeface="Arial" pitchFamily="34" charset="0"/>
              </a:rPr>
              <a:t>A human service system</a:t>
            </a:r>
          </a:p>
        </p:txBody>
      </p:sp>
      <p:sp>
        <p:nvSpPr>
          <p:cNvPr id="103427" name="Rectangle 3"/>
          <p:cNvSpPr>
            <a:spLocks noGrp="1" noChangeArrowheads="1"/>
          </p:cNvSpPr>
          <p:nvPr>
            <p:ph type="subTitle" idx="1"/>
          </p:nvPr>
        </p:nvSpPr>
        <p:spPr>
          <a:xfrm>
            <a:off x="609600" y="2895600"/>
            <a:ext cx="8305800" cy="2590800"/>
          </a:xfrm>
        </p:spPr>
        <p:txBody>
          <a:bodyPr/>
          <a:lstStyle/>
          <a:p>
            <a:pPr algn="l" eaLnBrk="1" hangingPunct="1"/>
            <a:endParaRPr lang="en-AU" sz="4000" b="1" smtClean="0">
              <a:solidFill>
                <a:srgbClr val="000000"/>
              </a:solidFill>
              <a:latin typeface="Arial Black" pitchFamily="34" charset="0"/>
              <a:ea typeface="ＭＳ Ｐゴシック" charset="-128"/>
            </a:endParaRPr>
          </a:p>
          <a:p>
            <a:pPr algn="l" eaLnBrk="1" hangingPunct="1"/>
            <a:r>
              <a:rPr lang="en-AU" sz="4000" b="1" smtClean="0">
                <a:solidFill>
                  <a:srgbClr val="000000"/>
                </a:solidFill>
                <a:latin typeface="Arial Black" pitchFamily="34" charset="0"/>
                <a:ea typeface="ＭＳ Ｐゴシック" charset="-128"/>
              </a:rPr>
              <a:t>Not a paramilitary organisation!</a:t>
            </a:r>
            <a:endParaRPr lang="en-AU" sz="4000" smtClean="0">
              <a:solidFill>
                <a:srgbClr val="000000"/>
              </a:solidFill>
              <a:latin typeface="Arial Black" pitchFamily="34" charset="0"/>
              <a:ea typeface="ＭＳ Ｐゴシック"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p:cTn id="7" dur="500" fill="hold"/>
                                        <p:tgtEl>
                                          <p:spTgt spid="103427"/>
                                        </p:tgtEl>
                                        <p:attrNameLst>
                                          <p:attrName>ppt_w</p:attrName>
                                        </p:attrNameLst>
                                      </p:cBhvr>
                                      <p:tavLst>
                                        <p:tav tm="0">
                                          <p:val>
                                            <p:strVal val="(6*min(max(#ppt_w*#ppt_h,.3),1)-7.4)/-.7*#ppt_w"/>
                                          </p:val>
                                        </p:tav>
                                        <p:tav tm="100000">
                                          <p:val>
                                            <p:strVal val="#ppt_w"/>
                                          </p:val>
                                        </p:tav>
                                      </p:tavLst>
                                    </p:anim>
                                    <p:anim calcmode="lin" valueType="num">
                                      <p:cBhvr>
                                        <p:cTn id="8" dur="500" fill="hold"/>
                                        <p:tgtEl>
                                          <p:spTgt spid="103427"/>
                                        </p:tgtEl>
                                        <p:attrNameLst>
                                          <p:attrName>ppt_h</p:attrName>
                                        </p:attrNameLst>
                                      </p:cBhvr>
                                      <p:tavLst>
                                        <p:tav tm="0">
                                          <p:val>
                                            <p:strVal val="(6*min(max(#ppt_w*#ppt_h,.3),1)-7.4)/-.7*#ppt_h"/>
                                          </p:val>
                                        </p:tav>
                                        <p:tav tm="100000">
                                          <p:val>
                                            <p:strVal val="#ppt_h"/>
                                          </p:val>
                                        </p:tav>
                                      </p:tavLst>
                                    </p:anim>
                                    <p:anim calcmode="lin" valueType="num">
                                      <p:cBhvr>
                                        <p:cTn id="9" dur="500" fill="hold"/>
                                        <p:tgtEl>
                                          <p:spTgt spid="103427"/>
                                        </p:tgtEl>
                                        <p:attrNameLst>
                                          <p:attrName>ppt_x</p:attrName>
                                        </p:attrNameLst>
                                      </p:cBhvr>
                                      <p:tavLst>
                                        <p:tav tm="0">
                                          <p:val>
                                            <p:fltVal val="0.5"/>
                                          </p:val>
                                        </p:tav>
                                        <p:tav tm="100000">
                                          <p:val>
                                            <p:strVal val="#ppt_x"/>
                                          </p:val>
                                        </p:tav>
                                      </p:tavLst>
                                    </p:anim>
                                    <p:anim calcmode="lin" valueType="num">
                                      <p:cBhvr>
                                        <p:cTn id="10" dur="500" fill="hold"/>
                                        <p:tgtEl>
                                          <p:spTgt spid="10342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2"/>
          <p:cNvSpPr>
            <a:spLocks noGrp="1" noChangeArrowheads="1"/>
          </p:cNvSpPr>
          <p:nvPr>
            <p:ph type="ctrTitle"/>
          </p:nvPr>
        </p:nvSpPr>
        <p:spPr>
          <a:xfrm>
            <a:off x="685800" y="228600"/>
            <a:ext cx="7772400" cy="838200"/>
          </a:xfrm>
        </p:spPr>
        <p:txBody>
          <a:bodyPr/>
          <a:lstStyle/>
          <a:p>
            <a:pPr eaLnBrk="1" hangingPunct="1"/>
            <a:r>
              <a:rPr lang="en-AU" sz="4000" b="1" smtClean="0">
                <a:solidFill>
                  <a:schemeClr val="accent2"/>
                </a:solidFill>
                <a:latin typeface="Arial Black" pitchFamily="34" charset="0"/>
                <a:ea typeface="ＭＳ Ｐゴシック" charset="-128"/>
                <a:cs typeface="Arial" pitchFamily="34" charset="0"/>
              </a:rPr>
              <a:t>Ethical </a:t>
            </a:r>
            <a:r>
              <a:rPr lang="en-AU" sz="4000" b="1" smtClean="0">
                <a:solidFill>
                  <a:schemeClr val="accent2"/>
                </a:solidFill>
                <a:latin typeface="Arial Black" pitchFamily="34" charset="0"/>
                <a:ea typeface="ＭＳ Ｐゴシック" charset="-128"/>
              </a:rPr>
              <a:t>Practice</a:t>
            </a:r>
            <a:endParaRPr lang="en-AU" sz="4000" b="1" smtClean="0">
              <a:solidFill>
                <a:schemeClr val="accent2"/>
              </a:solidFill>
              <a:latin typeface="Arial Black" pitchFamily="34" charset="0"/>
              <a:ea typeface="ＭＳ Ｐゴシック" charset="-128"/>
              <a:cs typeface="Arial" pitchFamily="34" charset="0"/>
            </a:endParaRPr>
          </a:p>
        </p:txBody>
      </p:sp>
      <p:sp>
        <p:nvSpPr>
          <p:cNvPr id="103427" name="Rectangle 3"/>
          <p:cNvSpPr>
            <a:spLocks noGrp="1" noChangeArrowheads="1"/>
          </p:cNvSpPr>
          <p:nvPr>
            <p:ph type="subTitle" idx="1"/>
          </p:nvPr>
        </p:nvSpPr>
        <p:spPr>
          <a:xfrm>
            <a:off x="609600" y="1066800"/>
            <a:ext cx="7696200" cy="2590800"/>
          </a:xfrm>
        </p:spPr>
        <p:txBody>
          <a:bodyPr/>
          <a:lstStyle/>
          <a:p>
            <a:pPr algn="l" eaLnBrk="1" hangingPunct="1"/>
            <a:r>
              <a:rPr lang="en-AU" sz="4000" b="1" smtClean="0">
                <a:solidFill>
                  <a:srgbClr val="FF0000"/>
                </a:solidFill>
                <a:latin typeface="Arial Black" pitchFamily="34" charset="0"/>
                <a:ea typeface="ＭＳ Ｐゴシック" charset="-128"/>
              </a:rPr>
              <a:t>Don</a:t>
            </a:r>
            <a:r>
              <a:rPr lang="en-AU" altLang="en-US" sz="4000" b="1" smtClean="0">
                <a:solidFill>
                  <a:srgbClr val="FF0000"/>
                </a:solidFill>
                <a:latin typeface="Arial Black" pitchFamily="34" charset="0"/>
                <a:ea typeface="ＭＳ Ｐゴシック" charset="-128"/>
              </a:rPr>
              <a:t>’</a:t>
            </a:r>
            <a:r>
              <a:rPr lang="en-AU" sz="4000" b="1" smtClean="0">
                <a:solidFill>
                  <a:srgbClr val="FF0000"/>
                </a:solidFill>
                <a:latin typeface="Arial Black" pitchFamily="34" charset="0"/>
                <a:ea typeface="ＭＳ Ｐゴシック" charset="-128"/>
              </a:rPr>
              <a:t>t </a:t>
            </a:r>
            <a:r>
              <a:rPr lang="en-AU" sz="4000" b="1" smtClean="0">
                <a:latin typeface="Arial Black" pitchFamily="34" charset="0"/>
                <a:ea typeface="ＭＳ Ｐゴシック" charset="-128"/>
              </a:rPr>
              <a:t>treat offenders as a means to an end for </a:t>
            </a:r>
            <a:r>
              <a:rPr lang="en-AU" altLang="en-US" sz="4000" b="1" smtClean="0">
                <a:latin typeface="Arial Black" pitchFamily="34" charset="0"/>
                <a:ea typeface="ＭＳ Ｐゴシック" charset="-128"/>
              </a:rPr>
              <a:t>“</a:t>
            </a:r>
            <a:r>
              <a:rPr lang="en-AU" sz="4000" b="1" smtClean="0">
                <a:latin typeface="Arial Black" pitchFamily="34" charset="0"/>
                <a:ea typeface="ＭＳ Ｐゴシック" charset="-128"/>
              </a:rPr>
              <a:t>community protection</a:t>
            </a:r>
            <a:r>
              <a:rPr lang="en-AU" altLang="en-US" sz="4000" b="1" smtClean="0">
                <a:latin typeface="Arial Black" pitchFamily="34" charset="0"/>
                <a:ea typeface="ＭＳ Ｐゴシック" charset="-128"/>
              </a:rPr>
              <a:t>”</a:t>
            </a:r>
            <a:r>
              <a:rPr lang="en-AU" sz="4000" b="1" smtClean="0">
                <a:latin typeface="Arial Black" pitchFamily="34" charset="0"/>
                <a:ea typeface="ＭＳ Ｐゴシック" charset="-128"/>
              </a:rPr>
              <a:t>.</a:t>
            </a:r>
          </a:p>
          <a:p>
            <a:pPr algn="l" eaLnBrk="1" hangingPunct="1"/>
            <a:r>
              <a:rPr lang="en-AU" sz="4000" b="1" smtClean="0">
                <a:solidFill>
                  <a:srgbClr val="CC00FF"/>
                </a:solidFill>
                <a:latin typeface="Arial Black" pitchFamily="34" charset="0"/>
                <a:ea typeface="ＭＳ Ｐゴシック" charset="-128"/>
              </a:rPr>
              <a:t>Do</a:t>
            </a:r>
            <a:r>
              <a:rPr lang="en-AU" sz="4000" smtClean="0">
                <a:solidFill>
                  <a:srgbClr val="006600"/>
                </a:solidFill>
                <a:latin typeface="Arial Black" pitchFamily="34" charset="0"/>
                <a:ea typeface="ＭＳ Ｐゴシック" charset="-128"/>
              </a:rPr>
              <a:t> </a:t>
            </a:r>
            <a:r>
              <a:rPr lang="en-AU" sz="4000" smtClean="0">
                <a:latin typeface="Arial Black" pitchFamily="34" charset="0"/>
                <a:ea typeface="ＭＳ Ｐゴシック" charset="-128"/>
              </a:rPr>
              <a:t>support offender autonomy and well-being to meet needs (for the offender) and manage risk (for the community).</a:t>
            </a:r>
            <a:endParaRPr lang="en-AU" sz="4000" smtClean="0">
              <a:solidFill>
                <a:srgbClr val="006600"/>
              </a:solidFill>
              <a:latin typeface="Arial Black" pitchFamily="34" charset="0"/>
              <a:ea typeface="ＭＳ Ｐゴシック"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p:cTn id="7" dur="500" fill="hold"/>
                                        <p:tgtEl>
                                          <p:spTgt spid="103427"/>
                                        </p:tgtEl>
                                        <p:attrNameLst>
                                          <p:attrName>ppt_w</p:attrName>
                                        </p:attrNameLst>
                                      </p:cBhvr>
                                      <p:tavLst>
                                        <p:tav tm="0">
                                          <p:val>
                                            <p:strVal val="(6*min(max(#ppt_w*#ppt_h,.3),1)-7.4)/-.7*#ppt_w"/>
                                          </p:val>
                                        </p:tav>
                                        <p:tav tm="100000">
                                          <p:val>
                                            <p:strVal val="#ppt_w"/>
                                          </p:val>
                                        </p:tav>
                                      </p:tavLst>
                                    </p:anim>
                                    <p:anim calcmode="lin" valueType="num">
                                      <p:cBhvr>
                                        <p:cTn id="8" dur="500" fill="hold"/>
                                        <p:tgtEl>
                                          <p:spTgt spid="103427"/>
                                        </p:tgtEl>
                                        <p:attrNameLst>
                                          <p:attrName>ppt_h</p:attrName>
                                        </p:attrNameLst>
                                      </p:cBhvr>
                                      <p:tavLst>
                                        <p:tav tm="0">
                                          <p:val>
                                            <p:strVal val="(6*min(max(#ppt_w*#ppt_h,.3),1)-7.4)/-.7*#ppt_h"/>
                                          </p:val>
                                        </p:tav>
                                        <p:tav tm="100000">
                                          <p:val>
                                            <p:strVal val="#ppt_h"/>
                                          </p:val>
                                        </p:tav>
                                      </p:tavLst>
                                    </p:anim>
                                    <p:anim calcmode="lin" valueType="num">
                                      <p:cBhvr>
                                        <p:cTn id="9" dur="500" fill="hold"/>
                                        <p:tgtEl>
                                          <p:spTgt spid="103427"/>
                                        </p:tgtEl>
                                        <p:attrNameLst>
                                          <p:attrName>ppt_x</p:attrName>
                                        </p:attrNameLst>
                                      </p:cBhvr>
                                      <p:tavLst>
                                        <p:tav tm="0">
                                          <p:val>
                                            <p:fltVal val="0.5"/>
                                          </p:val>
                                        </p:tav>
                                        <p:tav tm="100000">
                                          <p:val>
                                            <p:strVal val="#ppt_x"/>
                                          </p:val>
                                        </p:tav>
                                      </p:tavLst>
                                    </p:anim>
                                    <p:anim calcmode="lin" valueType="num">
                                      <p:cBhvr>
                                        <p:cTn id="10" dur="500" fill="hold"/>
                                        <p:tgtEl>
                                          <p:spTgt spid="10342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323850" y="336550"/>
            <a:ext cx="8424863" cy="6184900"/>
          </a:xfrm>
          <a:prstGeom prst="rect">
            <a:avLst/>
          </a:prstGeom>
          <a:noFill/>
          <a:ln w="9525">
            <a:noFill/>
            <a:miter lim="800000"/>
            <a:headEnd/>
            <a:tailEnd/>
          </a:ln>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200" b="1">
                <a:latin typeface="Arial Black" pitchFamily="34" charset="0"/>
              </a:rPr>
              <a:t>The best argument for observing human rights standards is not merely that they are required by international or domestic law but that they actually work better than any known alternative- for offenders, for correctional staff, and for society at large.  Compliance with human rights obligations increases, though it does not guarantee, the odds of releasing a more responsible citizen.  In essence, a prison environment respectful of human rights is conducive to positive change, whereas an environment of abuse, disrespect, and discrimination has the opposite effect: Treating prisoners with humanity actually enhances public safety.  Moreover, through respecting the human rights of prisoners, society conveys a strong message that everyone, regardless of their circumstance, race, social status, gender, religion, and so on, is to be treated with inherent respect and dignity (</a:t>
            </a:r>
            <a:r>
              <a:rPr lang="en-US" sz="2200" b="1">
                <a:solidFill>
                  <a:srgbClr val="7030A0"/>
                </a:solidFill>
                <a:latin typeface="Arial Black" pitchFamily="34" charset="0"/>
              </a:rPr>
              <a:t>Zinger, 2006, p. 127</a:t>
            </a:r>
            <a:r>
              <a:rPr lang="en-AU" sz="2200" b="1">
                <a:latin typeface="Arial Black"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mtClean="0">
                <a:ea typeface="ＭＳ Ｐゴシック" charset="-128"/>
              </a:rPr>
              <a:t>	</a:t>
            </a:r>
          </a:p>
        </p:txBody>
      </p:sp>
      <p:pic>
        <p:nvPicPr>
          <p:cNvPr id="22530" name="Picture 11" descr="MCj04238140000[1]"/>
          <p:cNvPicPr>
            <a:picLocks noChangeAspect="1" noChangeArrowheads="1"/>
          </p:cNvPicPr>
          <p:nvPr/>
        </p:nvPicPr>
        <p:blipFill>
          <a:blip r:embed="rId2" cstate="print"/>
          <a:srcRect/>
          <a:stretch>
            <a:fillRect/>
          </a:stretch>
        </p:blipFill>
        <p:spPr bwMode="auto">
          <a:xfrm>
            <a:off x="3505200" y="2057400"/>
            <a:ext cx="21463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p:cNvSpPr>
          <p:nvPr/>
        </p:nvSpPr>
        <p:spPr bwMode="auto">
          <a:xfrm>
            <a:off x="304800" y="-184150"/>
            <a:ext cx="8424863" cy="7754938"/>
          </a:xfrm>
          <a:prstGeom prst="rect">
            <a:avLst/>
          </a:prstGeom>
          <a:noFill/>
          <a:ln w="9525">
            <a:noFill/>
            <a:miter lim="800000"/>
            <a:headEnd/>
            <a:tailEnd/>
          </a:ln>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AU" sz="2200" b="1">
                <a:latin typeface="Arial Black" pitchFamily="34" charset="0"/>
              </a:rPr>
              <a:t>References</a:t>
            </a: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AU" sz="2400"/>
              <a:t>   Birgden, A. (2004). Therapeutic jurisprudence and responsivity: Finding the will and the way in offender rehabilitation. </a:t>
            </a:r>
            <a:r>
              <a:rPr lang="en-AU" sz="2400" i="1"/>
              <a:t>Crime, Psychology &amp; Law, 10</a:t>
            </a:r>
            <a:r>
              <a:rPr lang="en-AU" sz="2400"/>
              <a:t>(3), 283-296.</a:t>
            </a: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AU" sz="2400"/>
              <a:t>   Ward, T., &amp; Birgden, A. (2007). Human rights and clinical correctional practice. </a:t>
            </a:r>
            <a:r>
              <a:rPr lang="en-AU" sz="2400" i="1"/>
              <a:t>Aggression and Violent Behaviour, 12</a:t>
            </a:r>
            <a:r>
              <a:rPr lang="en-AU" sz="2400"/>
              <a:t>(6), 628-643</a:t>
            </a:r>
            <a:r>
              <a:rPr lang="en-AU" sz="2400" i="1"/>
              <a:t>.</a:t>
            </a: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AU" sz="2400"/>
              <a:t>   Birgden, A. (2008a). A compulsory drug treatment program for offenders in Australia: Therapeutic jurisprudence implications.  </a:t>
            </a:r>
            <a:r>
              <a:rPr lang="en-AU" sz="2400" i="1"/>
              <a:t>Thomas Jefferson Law Review, 30, </a:t>
            </a:r>
            <a:r>
              <a:rPr lang="en-AU" sz="2400"/>
              <a:t>367-389. </a:t>
            </a: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AU" sz="2400"/>
              <a:t>Reprinted:</a:t>
            </a:r>
            <a:r>
              <a:rPr lang="en-AU" sz="2400" i="1">
                <a:hlinkClick r:id="rId3"/>
              </a:rPr>
              <a:t>www.bfcsa.nsw.gov.au/__</a:t>
            </a:r>
            <a:r>
              <a:rPr lang="en-AU" sz="2400" i="1"/>
              <a:t> data/assets/pdf_file/0007/196423/A_compulsory_drug_treatment_program.pdf</a:t>
            </a:r>
            <a:r>
              <a:rPr lang="en-AU" sz="2400"/>
              <a:t> </a:t>
            </a: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AU" sz="2400"/>
              <a:t>   Birgden, A., &amp; Grant, L. (2010). Establishing a compulsory drug treatment prison: Therapeutic policy, principles, and practices in addressing offender rights and rehabilitation.  </a:t>
            </a:r>
            <a:r>
              <a:rPr lang="en-AU" sz="2400" i="1"/>
              <a:t>International Journal of Psychiatry and Law, 33, </a:t>
            </a:r>
            <a:r>
              <a:rPr lang="en-AU" sz="2400"/>
              <a:t>341-349  </a:t>
            </a:r>
          </a:p>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AU" sz="2400"/>
          </a:p>
          <a:p>
            <a:pPr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AU" sz="2400"/>
              <a:t>astrid99@hotmail.com</a:t>
            </a: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AU" sz="2400"/>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AU" sz="2200" b="1">
              <a:latin typeface="Arial Black" pitchFamily="34" charset="0"/>
            </a:endParaRP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AU" sz="2200" b="1">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ctrTitle"/>
          </p:nvPr>
        </p:nvSpPr>
        <p:spPr>
          <a:xfrm>
            <a:off x="685800" y="228600"/>
            <a:ext cx="7772400" cy="1371600"/>
          </a:xfrm>
        </p:spPr>
        <p:txBody>
          <a:bodyPr/>
          <a:lstStyle/>
          <a:p>
            <a:pPr eaLnBrk="1" hangingPunct="1"/>
            <a:r>
              <a:rPr lang="en-US" sz="2400" b="1" smtClean="0">
                <a:solidFill>
                  <a:srgbClr val="0000FF"/>
                </a:solidFill>
                <a:latin typeface="Arial Black" pitchFamily="34" charset="0"/>
                <a:ea typeface="ＭＳ Ｐゴシック" charset="-128"/>
              </a:rPr>
              <a:t>American </a:t>
            </a:r>
            <a:r>
              <a:rPr lang="el-GR" sz="2400" b="1" smtClean="0">
                <a:solidFill>
                  <a:srgbClr val="0000FF"/>
                </a:solidFill>
                <a:latin typeface="Arial Black" pitchFamily="34" charset="0"/>
                <a:ea typeface="ＭＳ Ｐゴシック" charset="-128"/>
              </a:rPr>
              <a:t>Ψ</a:t>
            </a:r>
            <a:r>
              <a:rPr lang="en-AU" sz="2400" b="1" smtClean="0">
                <a:solidFill>
                  <a:srgbClr val="0000FF"/>
                </a:solidFill>
                <a:latin typeface="Arial Black" pitchFamily="34" charset="0"/>
                <a:ea typeface="ＭＳ Ｐゴシック" charset="-128"/>
              </a:rPr>
              <a:t> </a:t>
            </a:r>
            <a:r>
              <a:rPr lang="en-US" sz="2400" b="1" smtClean="0">
                <a:solidFill>
                  <a:srgbClr val="0000FF"/>
                </a:solidFill>
                <a:latin typeface="Arial Black" pitchFamily="34" charset="0"/>
                <a:ea typeface="ＭＳ Ｐゴシック" charset="-128"/>
              </a:rPr>
              <a:t>Association Presidential Task Force on Psychological Ethics and National Security (PENS) 2005</a:t>
            </a:r>
            <a:endParaRPr lang="en-AU" smtClean="0">
              <a:solidFill>
                <a:srgbClr val="0000FF"/>
              </a:solidFill>
              <a:latin typeface="Arial Black" pitchFamily="34" charset="0"/>
              <a:ea typeface="ＭＳ Ｐゴシック" charset="-128"/>
            </a:endParaRPr>
          </a:p>
        </p:txBody>
      </p:sp>
      <p:sp>
        <p:nvSpPr>
          <p:cNvPr id="168963" name="Rectangle 3"/>
          <p:cNvSpPr>
            <a:spLocks noGrp="1" noChangeArrowheads="1"/>
          </p:cNvSpPr>
          <p:nvPr>
            <p:ph type="subTitle" idx="1"/>
          </p:nvPr>
        </p:nvSpPr>
        <p:spPr>
          <a:xfrm>
            <a:off x="609600" y="1524000"/>
            <a:ext cx="7696200" cy="533400"/>
          </a:xfrm>
        </p:spPr>
        <p:txBody>
          <a:bodyPr/>
          <a:lstStyle/>
          <a:p>
            <a:pPr algn="l" eaLnBrk="1" hangingPunct="1">
              <a:lnSpc>
                <a:spcPct val="150000"/>
              </a:lnSpc>
            </a:pPr>
            <a:r>
              <a:rPr lang="en-US" sz="2400" b="1" smtClean="0">
                <a:latin typeface="Arial Black" pitchFamily="34" charset="0"/>
                <a:ea typeface="ＭＳ Ｐゴシック" charset="-128"/>
              </a:rPr>
              <a:t>OK for </a:t>
            </a:r>
            <a:r>
              <a:rPr lang="el-GR" sz="2400" b="1" smtClean="0">
                <a:latin typeface="Arial Black" pitchFamily="34" charset="0"/>
                <a:ea typeface="ＭＳ Ｐゴシック" charset="-128"/>
              </a:rPr>
              <a:t>Ψ</a:t>
            </a:r>
            <a:r>
              <a:rPr lang="en-US" sz="2400" b="1" smtClean="0">
                <a:latin typeface="Arial Black" pitchFamily="34" charset="0"/>
                <a:ea typeface="ＭＳ Ｐゴシック" charset="-128"/>
              </a:rPr>
              <a:t> to </a:t>
            </a:r>
            <a:r>
              <a:rPr lang="en-US" sz="2400" b="1" smtClean="0">
                <a:solidFill>
                  <a:srgbClr val="FF0000"/>
                </a:solidFill>
                <a:latin typeface="Arial Black" pitchFamily="34" charset="0"/>
                <a:ea typeface="ＭＳ Ｐゴシック" charset="-128"/>
              </a:rPr>
              <a:t>consult </a:t>
            </a:r>
            <a:r>
              <a:rPr lang="en-US" sz="2400" b="1" smtClean="0">
                <a:latin typeface="Arial Black" pitchFamily="34" charset="0"/>
                <a:ea typeface="ＭＳ Ｐゴシック" charset="-128"/>
              </a:rPr>
              <a:t>or </a:t>
            </a:r>
            <a:r>
              <a:rPr lang="en-US" sz="2400" b="1" smtClean="0">
                <a:solidFill>
                  <a:srgbClr val="FF0000"/>
                </a:solidFill>
                <a:latin typeface="Arial Black" pitchFamily="34" charset="0"/>
                <a:ea typeface="ＭＳ Ｐゴシック" charset="-128"/>
              </a:rPr>
              <a:t>advise</a:t>
            </a:r>
            <a:r>
              <a:rPr lang="en-US" sz="2400" b="1" smtClean="0">
                <a:latin typeface="Arial Black" pitchFamily="34" charset="0"/>
                <a:ea typeface="ＭＳ Ｐゴシック" charset="-128"/>
              </a:rPr>
              <a:t> (but not assist) in </a:t>
            </a:r>
            <a:r>
              <a:rPr lang="en-US" sz="2400" b="1" u="sng" smtClean="0">
                <a:latin typeface="Arial Black" pitchFamily="34" charset="0"/>
                <a:ea typeface="ＭＳ Ｐゴシック" charset="-128"/>
              </a:rPr>
              <a:t>interrogations</a:t>
            </a:r>
            <a:r>
              <a:rPr lang="en-US" sz="2400" b="1" smtClean="0">
                <a:latin typeface="Arial Black" pitchFamily="34" charset="0"/>
                <a:ea typeface="ＭＳ Ｐゴシック" charset="-128"/>
              </a:rPr>
              <a:t> because:</a:t>
            </a:r>
          </a:p>
          <a:p>
            <a:pPr algn="l" eaLnBrk="1" hangingPunct="1">
              <a:lnSpc>
                <a:spcPct val="150000"/>
              </a:lnSpc>
            </a:pPr>
            <a:r>
              <a:rPr lang="en-US" sz="2400" b="1" smtClean="0">
                <a:latin typeface="Arial Black" pitchFamily="34" charset="0"/>
                <a:ea typeface="ＭＳ Ｐゴシック" charset="-128"/>
              </a:rPr>
              <a:t>1. </a:t>
            </a:r>
            <a:r>
              <a:rPr lang="el-GR" sz="2400" b="1" smtClean="0">
                <a:latin typeface="Arial Black" pitchFamily="34" charset="0"/>
                <a:ea typeface="ＭＳ Ｐゴシック" charset="-128"/>
              </a:rPr>
              <a:t>Ψ </a:t>
            </a:r>
            <a:r>
              <a:rPr lang="en-AU" altLang="en-US" sz="2400" b="1" smtClean="0">
                <a:latin typeface="Arial Black" pitchFamily="34" charset="0"/>
                <a:ea typeface="ＭＳ Ｐゴシック" charset="-128"/>
              </a:rPr>
              <a:t>“</a:t>
            </a:r>
            <a:r>
              <a:rPr lang="en-US" altLang="ja-JP" sz="2400" b="1" smtClean="0">
                <a:latin typeface="Arial Black" pitchFamily="34" charset="0"/>
                <a:ea typeface="ＭＳ Ｐゴシック" charset="-128"/>
              </a:rPr>
              <a:t>have a long-standing tradition of doing in other law enforcement contexts</a:t>
            </a:r>
            <a:r>
              <a:rPr lang="ja-JP" altLang="en-US" sz="2400" b="1" smtClean="0">
                <a:latin typeface="Arial Black" pitchFamily="34" charset="0"/>
                <a:ea typeface="ＭＳ Ｐゴシック" charset="-128"/>
              </a:rPr>
              <a:t>”</a:t>
            </a:r>
            <a:r>
              <a:rPr lang="en-US" altLang="ja-JP" sz="2400" b="1" smtClean="0">
                <a:latin typeface="Arial Black" pitchFamily="34" charset="0"/>
                <a:ea typeface="ＭＳ Ｐゴシック" charset="-128"/>
              </a:rPr>
              <a:t> (p. 1). </a:t>
            </a:r>
          </a:p>
          <a:p>
            <a:pPr algn="l" eaLnBrk="1" hangingPunct="1">
              <a:lnSpc>
                <a:spcPct val="150000"/>
              </a:lnSpc>
            </a:pPr>
            <a:r>
              <a:rPr lang="en-US" sz="2400" b="1" smtClean="0">
                <a:latin typeface="Arial Black" pitchFamily="34" charset="0"/>
                <a:ea typeface="ＭＳ Ｐゴシック" charset="-128"/>
              </a:rPr>
              <a:t>2. </a:t>
            </a:r>
            <a:r>
              <a:rPr lang="el-GR" sz="2400" b="1" smtClean="0">
                <a:latin typeface="Arial Black" pitchFamily="34" charset="0"/>
                <a:ea typeface="ＭＳ Ｐゴシック" charset="-128"/>
              </a:rPr>
              <a:t>Ψ </a:t>
            </a:r>
            <a:r>
              <a:rPr lang="en-AU" sz="2400" b="1" smtClean="0">
                <a:latin typeface="Arial Black" pitchFamily="34" charset="0"/>
                <a:ea typeface="ＭＳ Ｐゴシック" charset="-128"/>
              </a:rPr>
              <a:t>are </a:t>
            </a:r>
            <a:r>
              <a:rPr lang="en-AU" altLang="en-US" sz="2400" b="1" smtClean="0">
                <a:latin typeface="Arial Black" pitchFamily="34" charset="0"/>
                <a:ea typeface="ＭＳ Ｐゴシック" charset="-128"/>
              </a:rPr>
              <a:t>“</a:t>
            </a:r>
            <a:r>
              <a:rPr lang="en-AU" altLang="ja-JP" sz="2400" b="1" smtClean="0">
                <a:latin typeface="Arial Black" pitchFamily="34" charset="0"/>
                <a:ea typeface="ＭＳ Ｐゴシック" charset="-128"/>
              </a:rPr>
              <a:t>i</a:t>
            </a:r>
            <a:r>
              <a:rPr lang="en-US" altLang="ja-JP" sz="2400" b="1" smtClean="0">
                <a:latin typeface="Arial Black" pitchFamily="34" charset="0"/>
                <a:ea typeface="ＭＳ Ｐゴシック" charset="-128"/>
              </a:rPr>
              <a:t>n a unique position to ensure that these processes are safe and ethical for all participants</a:t>
            </a:r>
            <a:r>
              <a:rPr lang="ja-JP" altLang="en-US" sz="2400" b="1" smtClean="0">
                <a:latin typeface="Arial Black" pitchFamily="34" charset="0"/>
                <a:ea typeface="ＭＳ Ｐゴシック" charset="-128"/>
              </a:rPr>
              <a:t>”</a:t>
            </a:r>
            <a:r>
              <a:rPr lang="en-US" altLang="ja-JP" sz="2400" b="1" smtClean="0">
                <a:latin typeface="Arial Black" pitchFamily="34" charset="0"/>
                <a:ea typeface="ＭＳ Ｐゴシック" charset="-128"/>
              </a:rPr>
              <a:t> (p. 1). </a:t>
            </a:r>
          </a:p>
          <a:p>
            <a:pPr algn="l" eaLnBrk="1" hangingPunct="1">
              <a:lnSpc>
                <a:spcPct val="150000"/>
              </a:lnSpc>
            </a:pPr>
            <a:r>
              <a:rPr lang="en-US" sz="2400" b="1" smtClean="0">
                <a:solidFill>
                  <a:srgbClr val="FF0000"/>
                </a:solidFill>
                <a:latin typeface="Arial Black" pitchFamily="34" charset="0"/>
                <a:ea typeface="ＭＳ Ｐゴシック" charset="-128"/>
              </a:rPr>
              <a:t>* </a:t>
            </a:r>
            <a:r>
              <a:rPr lang="en-US" sz="2400" b="1" smtClean="0">
                <a:latin typeface="Arial Black" pitchFamily="34" charset="0"/>
                <a:ea typeface="ＭＳ Ｐゴシック" charset="-128"/>
              </a:rPr>
              <a:t>But, </a:t>
            </a:r>
            <a:r>
              <a:rPr lang="en-US" sz="2400" b="1" u="sng" smtClean="0">
                <a:latin typeface="Arial Black" pitchFamily="34" charset="0"/>
                <a:ea typeface="ＭＳ Ｐゴシック" charset="-128"/>
              </a:rPr>
              <a:t>torture</a:t>
            </a:r>
            <a:r>
              <a:rPr lang="en-US" sz="2400" b="1" smtClean="0">
                <a:latin typeface="Arial Black" pitchFamily="34" charset="0"/>
                <a:ea typeface="ＭＳ Ｐゴシック" charset="-128"/>
              </a:rPr>
              <a:t> in interrogation was outside international human rights law.</a:t>
            </a:r>
            <a:r>
              <a:rPr lang="en-US" sz="2400" smtClean="0">
                <a:latin typeface="Arial Black" pitchFamily="34" charset="0"/>
                <a:ea typeface="ＭＳ Ｐゴシック" charset="-128"/>
              </a:rPr>
              <a:t> </a:t>
            </a:r>
            <a:endParaRPr lang="el-GR" sz="2400" b="1" smtClean="0">
              <a:latin typeface="Arial Black" pitchFamily="34" charset="0"/>
              <a:ea typeface="ＭＳ Ｐゴシック" charset="-128"/>
            </a:endParaRPr>
          </a:p>
          <a:p>
            <a:pPr algn="l" eaLnBrk="1" hangingPunct="1">
              <a:lnSpc>
                <a:spcPct val="150000"/>
              </a:lnSpc>
            </a:pPr>
            <a:endParaRPr lang="en-AU" sz="2400" b="1" smtClean="0">
              <a:latin typeface="Comic Sans MS" pitchFamily="66" charset="0"/>
              <a:ea typeface="ＭＳ Ｐゴシック"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68963"/>
                                        </p:tgtEl>
                                        <p:attrNameLst>
                                          <p:attrName>style.visibility</p:attrName>
                                        </p:attrNameLst>
                                      </p:cBhvr>
                                      <p:to>
                                        <p:strVal val="visible"/>
                                      </p:to>
                                    </p:set>
                                    <p:anim calcmode="lin" valueType="num">
                                      <p:cBhvr>
                                        <p:cTn id="7" dur="500" fill="hold"/>
                                        <p:tgtEl>
                                          <p:spTgt spid="168963"/>
                                        </p:tgtEl>
                                        <p:attrNameLst>
                                          <p:attrName>ppt_w</p:attrName>
                                        </p:attrNameLst>
                                      </p:cBhvr>
                                      <p:tavLst>
                                        <p:tav tm="0">
                                          <p:val>
                                            <p:strVal val="(6*min(max(#ppt_w*#ppt_h,.3),1)-7.4)/-.7*#ppt_w"/>
                                          </p:val>
                                        </p:tav>
                                        <p:tav tm="100000">
                                          <p:val>
                                            <p:strVal val="#ppt_w"/>
                                          </p:val>
                                        </p:tav>
                                      </p:tavLst>
                                    </p:anim>
                                    <p:anim calcmode="lin" valueType="num">
                                      <p:cBhvr>
                                        <p:cTn id="8" dur="500" fill="hold"/>
                                        <p:tgtEl>
                                          <p:spTgt spid="168963"/>
                                        </p:tgtEl>
                                        <p:attrNameLst>
                                          <p:attrName>ppt_h</p:attrName>
                                        </p:attrNameLst>
                                      </p:cBhvr>
                                      <p:tavLst>
                                        <p:tav tm="0">
                                          <p:val>
                                            <p:strVal val="(6*min(max(#ppt_w*#ppt_h,.3),1)-7.4)/-.7*#ppt_h"/>
                                          </p:val>
                                        </p:tav>
                                        <p:tav tm="100000">
                                          <p:val>
                                            <p:strVal val="#ppt_h"/>
                                          </p:val>
                                        </p:tav>
                                      </p:tavLst>
                                    </p:anim>
                                    <p:anim calcmode="lin" valueType="num">
                                      <p:cBhvr>
                                        <p:cTn id="9" dur="500" fill="hold"/>
                                        <p:tgtEl>
                                          <p:spTgt spid="168963"/>
                                        </p:tgtEl>
                                        <p:attrNameLst>
                                          <p:attrName>ppt_x</p:attrName>
                                        </p:attrNameLst>
                                      </p:cBhvr>
                                      <p:tavLst>
                                        <p:tav tm="0">
                                          <p:val>
                                            <p:fltVal val="0.5"/>
                                          </p:val>
                                        </p:tav>
                                        <p:tav tm="100000">
                                          <p:val>
                                            <p:strVal val="#ppt_x"/>
                                          </p:val>
                                        </p:tav>
                                      </p:tavLst>
                                    </p:anim>
                                    <p:anim calcmode="lin" valueType="num">
                                      <p:cBhvr>
                                        <p:cTn id="10" dur="500" fill="hold"/>
                                        <p:tgtEl>
                                          <p:spTgt spid="16896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0"/>
            <a:ext cx="7772400" cy="1143000"/>
          </a:xfrm>
        </p:spPr>
        <p:txBody>
          <a:bodyPr/>
          <a:lstStyle/>
          <a:p>
            <a:pPr eaLnBrk="1" hangingPunct="1"/>
            <a:r>
              <a:rPr lang="en-US" sz="4000" b="1" smtClean="0">
                <a:solidFill>
                  <a:srgbClr val="0000FF"/>
                </a:solidFill>
                <a:latin typeface="Arial Black" pitchFamily="34" charset="0"/>
                <a:ea typeface="ＭＳ Ｐゴシック" charset="-128"/>
                <a:cs typeface="Arial" pitchFamily="34" charset="0"/>
              </a:rPr>
              <a:t>A</a:t>
            </a:r>
            <a:r>
              <a:rPr lang="el-GR" sz="4000" b="1" smtClean="0">
                <a:solidFill>
                  <a:srgbClr val="0000FF"/>
                </a:solidFill>
                <a:latin typeface="Arial Black" pitchFamily="34" charset="0"/>
                <a:ea typeface="ＭＳ Ｐゴシック" charset="-128"/>
              </a:rPr>
              <a:t>Ψ</a:t>
            </a:r>
            <a:r>
              <a:rPr lang="en-US" sz="4000" b="1" smtClean="0">
                <a:solidFill>
                  <a:srgbClr val="0000FF"/>
                </a:solidFill>
                <a:latin typeface="Arial Black" pitchFamily="34" charset="0"/>
                <a:ea typeface="ＭＳ Ｐゴシック" charset="-128"/>
                <a:cs typeface="Arial" pitchFamily="34" charset="0"/>
              </a:rPr>
              <a:t>A Policy Position</a:t>
            </a:r>
          </a:p>
        </p:txBody>
      </p:sp>
      <p:sp>
        <p:nvSpPr>
          <p:cNvPr id="119811" name="Rectangle 3"/>
          <p:cNvSpPr>
            <a:spLocks noGrp="1" noChangeArrowheads="1"/>
          </p:cNvSpPr>
          <p:nvPr>
            <p:ph type="body" idx="1"/>
          </p:nvPr>
        </p:nvSpPr>
        <p:spPr>
          <a:xfrm>
            <a:off x="609600" y="1219200"/>
            <a:ext cx="8305800" cy="5105400"/>
          </a:xfrm>
        </p:spPr>
        <p:txBody>
          <a:bodyPr/>
          <a:lstStyle/>
          <a:p>
            <a:pPr eaLnBrk="1" hangingPunct="1">
              <a:lnSpc>
                <a:spcPct val="90000"/>
              </a:lnSpc>
              <a:buFontTx/>
              <a:buNone/>
            </a:pPr>
            <a:r>
              <a:rPr lang="en-US" sz="2800" b="1" smtClean="0">
                <a:latin typeface="Arial Black" pitchFamily="34" charset="0"/>
                <a:ea typeface="ＭＳ Ｐゴシック" charset="-128"/>
              </a:rPr>
              <a:t>The American </a:t>
            </a:r>
            <a:r>
              <a:rPr lang="el-GR" sz="2800" b="1" smtClean="0">
                <a:latin typeface="Arial Black" pitchFamily="34" charset="0"/>
                <a:ea typeface="ＭＳ Ｐゴシック" charset="-128"/>
              </a:rPr>
              <a:t>Ψ</a:t>
            </a:r>
            <a:r>
              <a:rPr lang="en-US" sz="2800" b="1" smtClean="0">
                <a:latin typeface="Arial Black" pitchFamily="34" charset="0"/>
                <a:ea typeface="ＭＳ Ｐゴシック" charset="-128"/>
              </a:rPr>
              <a:t> Association:</a:t>
            </a:r>
          </a:p>
          <a:p>
            <a:pPr eaLnBrk="1" hangingPunct="1">
              <a:lnSpc>
                <a:spcPct val="90000"/>
              </a:lnSpc>
            </a:pPr>
            <a:r>
              <a:rPr lang="en-US" sz="2800" b="1" smtClean="0">
                <a:latin typeface="Arial Black" pitchFamily="34" charset="0"/>
                <a:ea typeface="ＭＳ Ｐゴシック" charset="-128"/>
              </a:rPr>
              <a:t>Weighed </a:t>
            </a:r>
            <a:r>
              <a:rPr lang="ja-JP" altLang="en-US" sz="2800" b="1" smtClean="0">
                <a:latin typeface="Arial Black" pitchFamily="34" charset="0"/>
                <a:ea typeface="ＭＳ Ｐゴシック" charset="-128"/>
              </a:rPr>
              <a:t>“</a:t>
            </a:r>
            <a:r>
              <a:rPr lang="en-US" altLang="ja-JP" sz="2800" b="1" smtClean="0">
                <a:latin typeface="Arial Black" pitchFamily="34" charset="0"/>
                <a:ea typeface="ＭＳ Ｐゴシック" charset="-128"/>
              </a:rPr>
              <a:t>organisational consultant</a:t>
            </a:r>
            <a:r>
              <a:rPr lang="ja-JP" altLang="en-US" sz="2800" b="1" smtClean="0">
                <a:latin typeface="Arial Black" pitchFamily="34" charset="0"/>
                <a:ea typeface="ＭＳ Ｐゴシック" charset="-128"/>
              </a:rPr>
              <a:t>”</a:t>
            </a:r>
            <a:r>
              <a:rPr lang="en-US" altLang="ja-JP" sz="2800" b="1" smtClean="0">
                <a:latin typeface="Arial Black" pitchFamily="34" charset="0"/>
                <a:ea typeface="ＭＳ Ｐゴシック" charset="-128"/>
              </a:rPr>
              <a:t> role against </a:t>
            </a:r>
            <a:r>
              <a:rPr lang="ja-JP" altLang="en-US" sz="2800" b="1" smtClean="0">
                <a:latin typeface="Arial Black" pitchFamily="34" charset="0"/>
                <a:ea typeface="ＭＳ Ｐゴシック" charset="-128"/>
              </a:rPr>
              <a:t>“</a:t>
            </a:r>
            <a:r>
              <a:rPr lang="en-US" altLang="ja-JP" sz="2800" b="1" smtClean="0">
                <a:latin typeface="Arial Black" pitchFamily="34" charset="0"/>
                <a:ea typeface="ＭＳ Ｐゴシック" charset="-128"/>
              </a:rPr>
              <a:t>treatment provider</a:t>
            </a:r>
            <a:r>
              <a:rPr lang="ja-JP" altLang="en-US" sz="2800" b="1" smtClean="0">
                <a:latin typeface="Arial Black" pitchFamily="34" charset="0"/>
                <a:ea typeface="ＭＳ Ｐゴシック" charset="-128"/>
              </a:rPr>
              <a:t>”</a:t>
            </a:r>
            <a:r>
              <a:rPr lang="en-US" altLang="ja-JP" sz="2800" b="1" smtClean="0">
                <a:latin typeface="Arial Black" pitchFamily="34" charset="0"/>
                <a:ea typeface="ＭＳ Ｐゴシック" charset="-128"/>
              </a:rPr>
              <a:t> role.</a:t>
            </a:r>
          </a:p>
          <a:p>
            <a:pPr eaLnBrk="1" hangingPunct="1">
              <a:lnSpc>
                <a:spcPct val="90000"/>
              </a:lnSpc>
            </a:pPr>
            <a:r>
              <a:rPr lang="en-US" sz="2800" b="1" smtClean="0">
                <a:latin typeface="Arial Black" pitchFamily="34" charset="0"/>
                <a:ea typeface="ＭＳ Ｐゴシック" charset="-128"/>
              </a:rPr>
              <a:t>Weighed </a:t>
            </a:r>
            <a:r>
              <a:rPr lang="ja-JP" altLang="en-US" sz="2800" b="1" smtClean="0">
                <a:latin typeface="Arial Black" pitchFamily="34" charset="0"/>
                <a:ea typeface="ＭＳ Ｐゴシック" charset="-128"/>
              </a:rPr>
              <a:t>“</a:t>
            </a:r>
            <a:r>
              <a:rPr lang="en-US" altLang="ja-JP" sz="2800" b="1" smtClean="0">
                <a:latin typeface="Arial Black" pitchFamily="34" charset="0"/>
                <a:ea typeface="ＭＳ Ｐゴシック" charset="-128"/>
              </a:rPr>
              <a:t>community protection</a:t>
            </a:r>
            <a:r>
              <a:rPr lang="ja-JP" altLang="en-US" sz="2800" b="1" smtClean="0">
                <a:latin typeface="Arial Black" pitchFamily="34" charset="0"/>
                <a:ea typeface="ＭＳ Ｐゴシック" charset="-128"/>
              </a:rPr>
              <a:t>”</a:t>
            </a:r>
            <a:r>
              <a:rPr lang="en-US" altLang="ja-JP" sz="2800" b="1" smtClean="0">
                <a:latin typeface="Arial Black" pitchFamily="34" charset="0"/>
                <a:ea typeface="ＭＳ Ｐゴシック" charset="-128"/>
              </a:rPr>
              <a:t> policy </a:t>
            </a:r>
          </a:p>
          <a:p>
            <a:pPr eaLnBrk="1" hangingPunct="1">
              <a:lnSpc>
                <a:spcPct val="90000"/>
              </a:lnSpc>
              <a:buFontTx/>
              <a:buNone/>
            </a:pPr>
            <a:r>
              <a:rPr lang="en-US" sz="2800" b="1" smtClean="0">
                <a:latin typeface="Arial Black" pitchFamily="34" charset="0"/>
                <a:ea typeface="ＭＳ Ｐゴシック" charset="-128"/>
              </a:rPr>
              <a:t>	against </a:t>
            </a:r>
            <a:r>
              <a:rPr lang="ja-JP" altLang="en-US" sz="2800" b="1" smtClean="0">
                <a:latin typeface="Arial Black" pitchFamily="34" charset="0"/>
                <a:ea typeface="ＭＳ Ｐゴシック" charset="-128"/>
              </a:rPr>
              <a:t>“</a:t>
            </a:r>
            <a:r>
              <a:rPr lang="en-US" altLang="ja-JP" sz="2800" b="1" smtClean="0">
                <a:latin typeface="Arial Black" pitchFamily="34" charset="0"/>
                <a:ea typeface="ＭＳ Ｐゴシック" charset="-128"/>
              </a:rPr>
              <a:t>do no harm</a:t>
            </a:r>
            <a:r>
              <a:rPr lang="ja-JP" altLang="en-US" sz="2800" b="1" smtClean="0">
                <a:latin typeface="Arial Black" pitchFamily="34" charset="0"/>
                <a:ea typeface="ＭＳ Ｐゴシック" charset="-128"/>
              </a:rPr>
              <a:t>”</a:t>
            </a:r>
            <a:r>
              <a:rPr lang="en-US" altLang="ja-JP" sz="2800" b="1" smtClean="0">
                <a:latin typeface="Arial Black" pitchFamily="34" charset="0"/>
                <a:ea typeface="ＭＳ Ｐゴシック" charset="-128"/>
              </a:rPr>
              <a:t> ethic principles.</a:t>
            </a:r>
            <a:endParaRPr lang="en-AU" altLang="ja-JP" sz="2800" b="1" smtClean="0">
              <a:latin typeface="Comic Sans MS" pitchFamily="66" charset="0"/>
              <a:ea typeface="ＭＳ Ｐゴシック" charset="-128"/>
            </a:endParaRPr>
          </a:p>
          <a:p>
            <a:pPr eaLnBrk="1" hangingPunct="1">
              <a:lnSpc>
                <a:spcPct val="90000"/>
              </a:lnSpc>
              <a:buFontTx/>
              <a:buNone/>
            </a:pPr>
            <a:endParaRPr lang="en-AU" sz="2800" b="1" smtClean="0">
              <a:latin typeface="Arial Black" pitchFamily="34" charset="0"/>
              <a:ea typeface="ＭＳ Ｐゴシック" charset="-128"/>
              <a:cs typeface="Arial" pitchFamily="34" charset="0"/>
            </a:endParaRPr>
          </a:p>
          <a:p>
            <a:pPr eaLnBrk="1" hangingPunct="1">
              <a:lnSpc>
                <a:spcPct val="90000"/>
              </a:lnSpc>
              <a:buFontTx/>
              <a:buNone/>
            </a:pPr>
            <a:r>
              <a:rPr lang="en-AU" sz="2800" b="1" smtClean="0">
                <a:latin typeface="Arial Black" pitchFamily="34" charset="0"/>
                <a:ea typeface="ＭＳ Ｐゴシック" charset="-128"/>
                <a:cs typeface="Arial" pitchFamily="34" charset="0"/>
              </a:rPr>
              <a:t>That is, </a:t>
            </a:r>
            <a:r>
              <a:rPr lang="en-US" sz="2800" b="1" smtClean="0">
                <a:latin typeface="Arial Black" pitchFamily="34" charset="0"/>
                <a:ea typeface="ＭＳ Ｐゴシック" charset="-128"/>
              </a:rPr>
              <a:t>detainee rights were trumped </a:t>
            </a:r>
          </a:p>
          <a:p>
            <a:pPr eaLnBrk="1" hangingPunct="1">
              <a:lnSpc>
                <a:spcPct val="90000"/>
              </a:lnSpc>
              <a:buFontTx/>
              <a:buNone/>
            </a:pPr>
            <a:r>
              <a:rPr lang="en-US" sz="2800" b="1" smtClean="0">
                <a:latin typeface="Arial Black" pitchFamily="34" charset="0"/>
                <a:ea typeface="ＭＳ Ｐゴシック" charset="-128"/>
              </a:rPr>
              <a:t>by community protection and so </a:t>
            </a:r>
            <a:r>
              <a:rPr lang="el-GR" sz="2800" b="1" smtClean="0">
                <a:latin typeface="Arial Black" pitchFamily="34" charset="0"/>
                <a:ea typeface="ＭＳ Ｐゴシック" charset="-128"/>
              </a:rPr>
              <a:t>Ψ</a:t>
            </a:r>
            <a:r>
              <a:rPr lang="en-US" sz="2800" b="1" smtClean="0">
                <a:latin typeface="Arial Black" pitchFamily="34" charset="0"/>
                <a:ea typeface="ＭＳ Ｐゴシック" charset="-128"/>
              </a:rPr>
              <a:t> </a:t>
            </a:r>
          </a:p>
          <a:p>
            <a:pPr eaLnBrk="1" hangingPunct="1">
              <a:lnSpc>
                <a:spcPct val="90000"/>
              </a:lnSpc>
              <a:buFontTx/>
              <a:buNone/>
            </a:pPr>
            <a:r>
              <a:rPr lang="en-US" sz="2800" b="1" smtClean="0">
                <a:latin typeface="Arial Black" pitchFamily="34" charset="0"/>
                <a:ea typeface="ＭＳ Ｐゴシック" charset="-128"/>
              </a:rPr>
              <a:t>treated detainees as objects or a </a:t>
            </a:r>
          </a:p>
          <a:p>
            <a:pPr eaLnBrk="1" hangingPunct="1">
              <a:lnSpc>
                <a:spcPct val="90000"/>
              </a:lnSpc>
              <a:buFontTx/>
              <a:buNone/>
            </a:pPr>
            <a:r>
              <a:rPr lang="en-US" sz="2800" b="1" smtClean="0">
                <a:latin typeface="Arial Black" pitchFamily="34" charset="0"/>
                <a:ea typeface="ＭＳ Ｐゴシック" charset="-128"/>
              </a:rPr>
              <a:t>means to an ends. </a:t>
            </a:r>
            <a:endParaRPr lang="en-AU" sz="2800" b="1" smtClean="0">
              <a:ea typeface="ＭＳ Ｐゴシック" charset="-128"/>
              <a:cs typeface="Arial" pitchFamily="34" charset="0"/>
            </a:endParaRPr>
          </a:p>
          <a:p>
            <a:pPr eaLnBrk="1" hangingPunct="1">
              <a:lnSpc>
                <a:spcPct val="90000"/>
              </a:lnSpc>
            </a:pPr>
            <a:endParaRPr lang="en-AU" sz="2800" b="1" smtClean="0">
              <a:latin typeface="Comic Sans MS" pitchFamily="66" charset="0"/>
              <a:ea typeface="ＭＳ Ｐゴシック" charset="-128"/>
            </a:endParaRPr>
          </a:p>
          <a:p>
            <a:pPr eaLnBrk="1" hangingPunct="1">
              <a:lnSpc>
                <a:spcPct val="90000"/>
              </a:lnSpc>
              <a:buFontTx/>
              <a:buNone/>
            </a:pPr>
            <a:r>
              <a:rPr lang="en-AU" sz="2800" b="1" smtClean="0">
                <a:latin typeface="Comic Sans MS" pitchFamily="66" charset="0"/>
                <a:ea typeface="ＭＳ Ｐゴシック" charset="-128"/>
              </a:rPr>
              <a:t>			 </a:t>
            </a:r>
            <a:r>
              <a:rPr lang="en-AU" sz="2800" b="1" smtClean="0">
                <a:latin typeface="Arial Black" pitchFamily="34" charset="0"/>
                <a:ea typeface="ＭＳ Ｐゴシック" charset="-128"/>
                <a:cs typeface="Arial" pitchFamily="34" charset="0"/>
              </a:rPr>
              <a:t>Unethical </a:t>
            </a:r>
            <a:r>
              <a:rPr lang="el-GR" sz="2800" b="1" smtClean="0">
                <a:latin typeface="Arial Black" pitchFamily="34" charset="0"/>
                <a:ea typeface="ＭＳ Ｐゴシック" charset="-128"/>
              </a:rPr>
              <a:t>Ψ</a:t>
            </a:r>
            <a:r>
              <a:rPr lang="en-US" sz="2800" b="1" smtClean="0">
                <a:latin typeface="Arial Black" pitchFamily="34" charset="0"/>
                <a:ea typeface="ＭＳ Ｐゴシック" charset="-128"/>
              </a:rPr>
              <a:t>  </a:t>
            </a:r>
            <a:r>
              <a:rPr lang="en-AU" sz="2800" b="1" smtClean="0">
                <a:latin typeface="Arial Black" pitchFamily="34" charset="0"/>
                <a:ea typeface="ＭＳ Ｐゴシック" charset="-128"/>
                <a:cs typeface="Arial" pitchFamily="34" charset="0"/>
              </a:rPr>
              <a:t>Practice</a:t>
            </a:r>
          </a:p>
          <a:p>
            <a:pPr eaLnBrk="1" hangingPunct="1">
              <a:lnSpc>
                <a:spcPct val="90000"/>
              </a:lnSpc>
              <a:buFontTx/>
              <a:buNone/>
            </a:pPr>
            <a:endParaRPr lang="en-US" sz="2800" b="1" smtClean="0">
              <a:latin typeface="Comic Sans MS" pitchFamily="66" charset="0"/>
              <a:ea typeface="ＭＳ Ｐゴシック" charset="-128"/>
            </a:endParaRPr>
          </a:p>
        </p:txBody>
      </p:sp>
      <p:sp>
        <p:nvSpPr>
          <p:cNvPr id="119812" name="AutoShape 4"/>
          <p:cNvSpPr>
            <a:spLocks noChangeArrowheads="1"/>
          </p:cNvSpPr>
          <p:nvPr/>
        </p:nvSpPr>
        <p:spPr bwMode="auto">
          <a:xfrm>
            <a:off x="762000" y="6172200"/>
            <a:ext cx="976313" cy="485775"/>
          </a:xfrm>
          <a:prstGeom prst="rightArrow">
            <a:avLst>
              <a:gd name="adj1" fmla="val 50000"/>
              <a:gd name="adj2" fmla="val 50245"/>
            </a:avLst>
          </a:prstGeom>
          <a:solidFill>
            <a:schemeClr val="accent2"/>
          </a:solidFill>
          <a:ln w="9525">
            <a:solidFill>
              <a:schemeClr val="tx1"/>
            </a:solidFill>
            <a:miter lim="800000"/>
            <a:headEnd/>
            <a:tailEnd/>
          </a:ln>
        </p:spPr>
        <p:txBody>
          <a:bodyPr wrap="none" anchor="ct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5" end="5"/>
                                            </p:txEl>
                                          </p:spTgt>
                                        </p:tgtEl>
                                        <p:attrNameLst>
                                          <p:attrName>style.visibility</p:attrName>
                                        </p:attrNameLst>
                                      </p:cBhvr>
                                      <p:to>
                                        <p:strVal val="visible"/>
                                      </p:to>
                                    </p:set>
                                    <p:animEffect transition="in" filter="wipe(left)">
                                      <p:cBhvr>
                                        <p:cTn id="7" dur="500"/>
                                        <p:tgtEl>
                                          <p:spTgt spid="119811">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xEl>
                                              <p:pRg st="6" end="6"/>
                                            </p:txEl>
                                          </p:spTgt>
                                        </p:tgtEl>
                                        <p:attrNameLst>
                                          <p:attrName>style.visibility</p:attrName>
                                        </p:attrNameLst>
                                      </p:cBhvr>
                                      <p:to>
                                        <p:strVal val="visible"/>
                                      </p:to>
                                    </p:set>
                                    <p:animEffect transition="in" filter="wipe(left)">
                                      <p:cBhvr>
                                        <p:cTn id="12" dur="500"/>
                                        <p:tgtEl>
                                          <p:spTgt spid="119811">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811">
                                            <p:txEl>
                                              <p:pRg st="7" end="7"/>
                                            </p:txEl>
                                          </p:spTgt>
                                        </p:tgtEl>
                                        <p:attrNameLst>
                                          <p:attrName>style.visibility</p:attrName>
                                        </p:attrNameLst>
                                      </p:cBhvr>
                                      <p:to>
                                        <p:strVal val="visible"/>
                                      </p:to>
                                    </p:set>
                                    <p:animEffect transition="in" filter="wipe(left)">
                                      <p:cBhvr>
                                        <p:cTn id="17" dur="500"/>
                                        <p:tgtEl>
                                          <p:spTgt spid="119811">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811">
                                            <p:txEl>
                                              <p:pRg st="8" end="8"/>
                                            </p:txEl>
                                          </p:spTgt>
                                        </p:tgtEl>
                                        <p:attrNameLst>
                                          <p:attrName>style.visibility</p:attrName>
                                        </p:attrNameLst>
                                      </p:cBhvr>
                                      <p:to>
                                        <p:strVal val="visible"/>
                                      </p:to>
                                    </p:set>
                                    <p:animEffect transition="in" filter="wipe(left)">
                                      <p:cBhvr>
                                        <p:cTn id="22" dur="500"/>
                                        <p:tgtEl>
                                          <p:spTgt spid="119811">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9812"/>
                                        </p:tgtEl>
                                        <p:attrNameLst>
                                          <p:attrName>style.visibility</p:attrName>
                                        </p:attrNameLst>
                                      </p:cBhvr>
                                      <p:to>
                                        <p:strVal val="visible"/>
                                      </p:to>
                                    </p:set>
                                  </p:childTnLst>
                                </p:cTn>
                              </p:par>
                              <p:par>
                                <p:cTn id="27" presetID="22" presetClass="entr" presetSubtype="8" fill="hold" grpId="0" nodeType="withEffect">
                                  <p:stCondLst>
                                    <p:cond delay="0"/>
                                  </p:stCondLst>
                                  <p:childTnLst>
                                    <p:set>
                                      <p:cBhvr>
                                        <p:cTn id="28" dur="1" fill="hold">
                                          <p:stCondLst>
                                            <p:cond delay="0"/>
                                          </p:stCondLst>
                                        </p:cTn>
                                        <p:tgtEl>
                                          <p:spTgt spid="119811">
                                            <p:txEl>
                                              <p:pRg st="10" end="10"/>
                                            </p:txEl>
                                          </p:spTgt>
                                        </p:tgtEl>
                                        <p:attrNameLst>
                                          <p:attrName>style.visibility</p:attrName>
                                        </p:attrNameLst>
                                      </p:cBhvr>
                                      <p:to>
                                        <p:strVal val="visible"/>
                                      </p:to>
                                    </p:set>
                                    <p:animEffect transition="in" filter="wipe(left)">
                                      <p:cBhvr>
                                        <p:cTn id="29" dur="500"/>
                                        <p:tgtEl>
                                          <p:spTgt spid="1198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1198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ctrTitle"/>
          </p:nvPr>
        </p:nvSpPr>
        <p:spPr>
          <a:xfrm>
            <a:off x="685800" y="304800"/>
            <a:ext cx="7772400" cy="990600"/>
          </a:xfrm>
        </p:spPr>
        <p:txBody>
          <a:bodyPr/>
          <a:lstStyle/>
          <a:p>
            <a:pPr eaLnBrk="1" hangingPunct="1"/>
            <a:r>
              <a:rPr lang="en-US" sz="2800" b="1" smtClean="0">
                <a:solidFill>
                  <a:schemeClr val="accent2"/>
                </a:solidFill>
                <a:latin typeface="Arial Black" pitchFamily="34" charset="0"/>
                <a:ea typeface="ＭＳ Ｐゴシック" charset="-128"/>
              </a:rPr>
              <a:t>Ethical Warning</a:t>
            </a:r>
            <a:endParaRPr lang="en-AU" sz="2800" b="1" smtClean="0">
              <a:latin typeface="Arial Black" pitchFamily="34" charset="0"/>
              <a:ea typeface="ＭＳ Ｐゴシック" charset="-128"/>
            </a:endParaRPr>
          </a:p>
        </p:txBody>
      </p:sp>
      <p:sp>
        <p:nvSpPr>
          <p:cNvPr id="160771" name="Rectangle 3"/>
          <p:cNvSpPr>
            <a:spLocks noGrp="1" noChangeArrowheads="1"/>
          </p:cNvSpPr>
          <p:nvPr>
            <p:ph type="subTitle" idx="1"/>
          </p:nvPr>
        </p:nvSpPr>
        <p:spPr>
          <a:xfrm>
            <a:off x="304800" y="1219200"/>
            <a:ext cx="8458200" cy="990600"/>
          </a:xfrm>
        </p:spPr>
        <p:txBody>
          <a:bodyPr/>
          <a:lstStyle/>
          <a:p>
            <a:pPr algn="l" eaLnBrk="1" hangingPunct="1">
              <a:lnSpc>
                <a:spcPct val="150000"/>
              </a:lnSpc>
            </a:pPr>
            <a:r>
              <a:rPr lang="ja-JP" altLang="en-US" sz="2400" b="1" smtClean="0">
                <a:latin typeface="Arial Black" pitchFamily="34" charset="0"/>
                <a:ea typeface="ＭＳ Ｐゴシック" charset="-128"/>
              </a:rPr>
              <a:t>“</a:t>
            </a:r>
            <a:r>
              <a:rPr lang="en-US" altLang="ja-JP" sz="2400" b="1" smtClean="0">
                <a:latin typeface="Arial Black" pitchFamily="34" charset="0"/>
                <a:ea typeface="ＭＳ Ｐゴシック" charset="-128"/>
              </a:rPr>
              <a:t>…unquestioned support for ideological banners of </a:t>
            </a:r>
            <a:r>
              <a:rPr lang="ja-JP" altLang="en-US" sz="2400" b="1" smtClean="0">
                <a:latin typeface="Arial Black" pitchFamily="34" charset="0"/>
                <a:ea typeface="ＭＳ Ｐゴシック" charset="-128"/>
              </a:rPr>
              <a:t>“</a:t>
            </a:r>
            <a:r>
              <a:rPr lang="en-US" altLang="ja-JP" sz="2400" b="1" smtClean="0">
                <a:latin typeface="Arial Black" pitchFamily="34" charset="0"/>
                <a:ea typeface="ＭＳ Ｐゴシック" charset="-128"/>
              </a:rPr>
              <a:t>national security,</a:t>
            </a:r>
            <a:r>
              <a:rPr lang="ja-JP" altLang="en-US" sz="2400" b="1" smtClean="0">
                <a:latin typeface="Arial Black" pitchFamily="34" charset="0"/>
                <a:ea typeface="ＭＳ Ｐゴシック" charset="-128"/>
              </a:rPr>
              <a:t>”</a:t>
            </a:r>
            <a:r>
              <a:rPr lang="en-US" altLang="ja-JP" sz="2400" b="1" smtClean="0">
                <a:latin typeface="Arial Black" pitchFamily="34" charset="0"/>
                <a:ea typeface="ＭＳ Ｐゴシック" charset="-128"/>
              </a:rPr>
              <a:t> or other high-sounding phrases </a:t>
            </a:r>
            <a:r>
              <a:rPr lang="en-US" altLang="ja-JP" sz="2400" b="1" smtClean="0">
                <a:solidFill>
                  <a:srgbClr val="FF0000"/>
                </a:solidFill>
                <a:latin typeface="Arial Black" pitchFamily="34" charset="0"/>
                <a:ea typeface="ＭＳ Ｐゴシック" charset="-128"/>
              </a:rPr>
              <a:t>(i.e., community protection/good order &amp; security)</a:t>
            </a:r>
            <a:r>
              <a:rPr lang="en-US" altLang="ja-JP" sz="2400" b="1" smtClean="0">
                <a:latin typeface="Arial Black" pitchFamily="34" charset="0"/>
                <a:ea typeface="ＭＳ Ｐゴシック" charset="-128"/>
              </a:rPr>
              <a:t>. In other nations, at other times, that same ideology was used to justify torture and suppression of human rights. </a:t>
            </a:r>
            <a:r>
              <a:rPr lang="el-GR" altLang="ja-JP" sz="2400" b="1" smtClean="0">
                <a:latin typeface="Arial Black" pitchFamily="34" charset="0"/>
                <a:ea typeface="ＭＳ Ｐゴシック" charset="-128"/>
              </a:rPr>
              <a:t>Ψ</a:t>
            </a:r>
            <a:r>
              <a:rPr lang="en-US" altLang="ja-JP" sz="2400" b="1" smtClean="0">
                <a:latin typeface="Arial Black" pitchFamily="34" charset="0"/>
                <a:ea typeface="ＭＳ Ｐゴシック" charset="-128"/>
              </a:rPr>
              <a:t> seek objective truth behind slogans and euphemisms, and live by empirical evidence to guide their professional functions</a:t>
            </a:r>
            <a:r>
              <a:rPr lang="ja-JP" altLang="en-US" sz="2400" b="1" smtClean="0">
                <a:latin typeface="Arial Black" pitchFamily="34" charset="0"/>
                <a:ea typeface="ＭＳ Ｐゴシック" charset="-128"/>
              </a:rPr>
              <a:t>”</a:t>
            </a:r>
            <a:r>
              <a:rPr lang="en-US" altLang="ja-JP" sz="2400" b="1" smtClean="0">
                <a:latin typeface="Arial Black" pitchFamily="34" charset="0"/>
                <a:ea typeface="ＭＳ Ｐゴシック" charset="-128"/>
              </a:rPr>
              <a:t> (</a:t>
            </a:r>
            <a:r>
              <a:rPr lang="en-US" altLang="ja-JP" sz="2400" b="1" smtClean="0">
                <a:solidFill>
                  <a:srgbClr val="7030A0"/>
                </a:solidFill>
                <a:latin typeface="Arial Black" pitchFamily="34" charset="0"/>
                <a:ea typeface="ＭＳ Ｐゴシック" charset="-128"/>
              </a:rPr>
              <a:t>Zimbardo, 2007, p. 73</a:t>
            </a:r>
            <a:r>
              <a:rPr lang="en-US" altLang="ja-JP" sz="2400" b="1" smtClean="0">
                <a:latin typeface="Arial Black" pitchFamily="34" charset="0"/>
                <a:ea typeface="ＭＳ Ｐゴシック" charset="-128"/>
              </a:rPr>
              <a:t>)</a:t>
            </a:r>
            <a:endParaRPr lang="en-AU" sz="2400" b="1" smtClean="0">
              <a:latin typeface="Arial Black" pitchFamily="34" charset="0"/>
              <a:ea typeface="ＭＳ Ｐゴシック"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60771"/>
                                        </p:tgtEl>
                                        <p:attrNameLst>
                                          <p:attrName>style.visibility</p:attrName>
                                        </p:attrNameLst>
                                      </p:cBhvr>
                                      <p:to>
                                        <p:strVal val="visible"/>
                                      </p:to>
                                    </p:set>
                                    <p:anim calcmode="lin" valueType="num">
                                      <p:cBhvr>
                                        <p:cTn id="7" dur="500" fill="hold"/>
                                        <p:tgtEl>
                                          <p:spTgt spid="160771"/>
                                        </p:tgtEl>
                                        <p:attrNameLst>
                                          <p:attrName>ppt_w</p:attrName>
                                        </p:attrNameLst>
                                      </p:cBhvr>
                                      <p:tavLst>
                                        <p:tav tm="0">
                                          <p:val>
                                            <p:strVal val="(6*min(max(#ppt_w*#ppt_h,.3),1)-7.4)/-.7*#ppt_w"/>
                                          </p:val>
                                        </p:tav>
                                        <p:tav tm="100000">
                                          <p:val>
                                            <p:strVal val="#ppt_w"/>
                                          </p:val>
                                        </p:tav>
                                      </p:tavLst>
                                    </p:anim>
                                    <p:anim calcmode="lin" valueType="num">
                                      <p:cBhvr>
                                        <p:cTn id="8" dur="500" fill="hold"/>
                                        <p:tgtEl>
                                          <p:spTgt spid="160771"/>
                                        </p:tgtEl>
                                        <p:attrNameLst>
                                          <p:attrName>ppt_h</p:attrName>
                                        </p:attrNameLst>
                                      </p:cBhvr>
                                      <p:tavLst>
                                        <p:tav tm="0">
                                          <p:val>
                                            <p:strVal val="(6*min(max(#ppt_w*#ppt_h,.3),1)-7.4)/-.7*#ppt_h"/>
                                          </p:val>
                                        </p:tav>
                                        <p:tav tm="100000">
                                          <p:val>
                                            <p:strVal val="#ppt_h"/>
                                          </p:val>
                                        </p:tav>
                                      </p:tavLst>
                                    </p:anim>
                                    <p:anim calcmode="lin" valueType="num">
                                      <p:cBhvr>
                                        <p:cTn id="9" dur="500" fill="hold"/>
                                        <p:tgtEl>
                                          <p:spTgt spid="160771"/>
                                        </p:tgtEl>
                                        <p:attrNameLst>
                                          <p:attrName>ppt_x</p:attrName>
                                        </p:attrNameLst>
                                      </p:cBhvr>
                                      <p:tavLst>
                                        <p:tav tm="0">
                                          <p:val>
                                            <p:fltVal val="0.5"/>
                                          </p:val>
                                        </p:tav>
                                        <p:tav tm="100000">
                                          <p:val>
                                            <p:strVal val="#ppt_x"/>
                                          </p:val>
                                        </p:tav>
                                      </p:tavLst>
                                    </p:anim>
                                    <p:anim calcmode="lin" valueType="num">
                                      <p:cBhvr>
                                        <p:cTn id="10" dur="500" fill="hold"/>
                                        <p:tgtEl>
                                          <p:spTgt spid="16077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85800" y="260350"/>
            <a:ext cx="7772400" cy="1143000"/>
          </a:xfrm>
        </p:spPr>
        <p:txBody>
          <a:bodyPr/>
          <a:lstStyle/>
          <a:p>
            <a:pPr eaLnBrk="1" hangingPunct="1"/>
            <a:r>
              <a:rPr lang="en-US" sz="4000" b="1" smtClean="0">
                <a:solidFill>
                  <a:schemeClr val="accent2"/>
                </a:solidFill>
                <a:latin typeface="Arial Black" pitchFamily="34" charset="0"/>
                <a:ea typeface="ＭＳ Ｐゴシック" charset="-128"/>
                <a:cs typeface="Arial" pitchFamily="34" charset="0"/>
              </a:rPr>
              <a:t/>
            </a:r>
            <a:br>
              <a:rPr lang="en-US" sz="4000" b="1" smtClean="0">
                <a:solidFill>
                  <a:schemeClr val="accent2"/>
                </a:solidFill>
                <a:latin typeface="Arial Black" pitchFamily="34" charset="0"/>
                <a:ea typeface="ＭＳ Ｐゴシック" charset="-128"/>
                <a:cs typeface="Arial" pitchFamily="34" charset="0"/>
              </a:rPr>
            </a:br>
            <a:r>
              <a:rPr lang="en-US" sz="4000" b="1" smtClean="0">
                <a:solidFill>
                  <a:srgbClr val="0000FF"/>
                </a:solidFill>
                <a:latin typeface="Arial Black" pitchFamily="34" charset="0"/>
                <a:ea typeface="ＭＳ Ｐゴシック" charset="-128"/>
                <a:cs typeface="Arial" pitchFamily="34" charset="0"/>
              </a:rPr>
              <a:t>What do various UN declarations have in common?</a:t>
            </a:r>
          </a:p>
        </p:txBody>
      </p:sp>
      <p:sp>
        <p:nvSpPr>
          <p:cNvPr id="119811" name="Rectangle 3"/>
          <p:cNvSpPr>
            <a:spLocks noGrp="1" noChangeArrowheads="1"/>
          </p:cNvSpPr>
          <p:nvPr>
            <p:ph type="body" idx="1"/>
          </p:nvPr>
        </p:nvSpPr>
        <p:spPr>
          <a:xfrm>
            <a:off x="533400" y="1447800"/>
            <a:ext cx="7847013" cy="4267200"/>
          </a:xfrm>
        </p:spPr>
        <p:txBody>
          <a:bodyPr/>
          <a:lstStyle/>
          <a:p>
            <a:pPr eaLnBrk="1" hangingPunct="1">
              <a:lnSpc>
                <a:spcPct val="90000"/>
              </a:lnSpc>
              <a:buFontTx/>
              <a:buNone/>
            </a:pPr>
            <a:endParaRPr lang="en-AU" sz="2800" b="1" smtClean="0">
              <a:ea typeface="ＭＳ Ｐゴシック" charset="-128"/>
              <a:cs typeface="Arial" pitchFamily="34" charset="0"/>
            </a:endParaRPr>
          </a:p>
          <a:p>
            <a:pPr eaLnBrk="1" hangingPunct="1">
              <a:lnSpc>
                <a:spcPct val="90000"/>
              </a:lnSpc>
              <a:buFontTx/>
              <a:buNone/>
            </a:pPr>
            <a:endParaRPr lang="en-AU" sz="2800" b="1" smtClean="0">
              <a:ea typeface="ＭＳ Ｐゴシック" charset="-128"/>
              <a:cs typeface="Arial" pitchFamily="34" charset="0"/>
            </a:endParaRPr>
          </a:p>
          <a:p>
            <a:pPr eaLnBrk="1" hangingPunct="1">
              <a:lnSpc>
                <a:spcPct val="90000"/>
              </a:lnSpc>
              <a:buFontTx/>
              <a:buNone/>
            </a:pPr>
            <a:endParaRPr lang="en-AU" sz="2800" b="1" smtClean="0">
              <a:ea typeface="ＭＳ Ｐゴシック" charset="-128"/>
              <a:cs typeface="Arial" pitchFamily="34" charset="0"/>
            </a:endParaRPr>
          </a:p>
          <a:p>
            <a:pPr eaLnBrk="1" hangingPunct="1">
              <a:lnSpc>
                <a:spcPct val="90000"/>
              </a:lnSpc>
              <a:buFontTx/>
              <a:buNone/>
            </a:pPr>
            <a:r>
              <a:rPr lang="en-AU" sz="2800" b="1" smtClean="0">
                <a:latin typeface="Arial Black" pitchFamily="34" charset="0"/>
                <a:ea typeface="ＭＳ Ｐゴシック" charset="-128"/>
                <a:cs typeface="Arial" pitchFamily="34" charset="0"/>
              </a:rPr>
              <a:t>The right to self-determination or </a:t>
            </a:r>
          </a:p>
          <a:p>
            <a:pPr eaLnBrk="1" hangingPunct="1">
              <a:lnSpc>
                <a:spcPct val="90000"/>
              </a:lnSpc>
              <a:buFontTx/>
              <a:buNone/>
            </a:pPr>
            <a:r>
              <a:rPr lang="en-AU" sz="2800" b="1" smtClean="0">
                <a:solidFill>
                  <a:srgbClr val="FF0000"/>
                </a:solidFill>
                <a:latin typeface="Arial Black" pitchFamily="34" charset="0"/>
                <a:ea typeface="ＭＳ Ｐゴシック" charset="-128"/>
                <a:cs typeface="Arial" pitchFamily="34" charset="0"/>
              </a:rPr>
              <a:t>autonomy </a:t>
            </a:r>
            <a:r>
              <a:rPr lang="en-AU" sz="2800" b="1" smtClean="0">
                <a:latin typeface="Arial Black" pitchFamily="34" charset="0"/>
                <a:ea typeface="ＭＳ Ｐゴシック" charset="-128"/>
                <a:cs typeface="Arial" pitchFamily="34" charset="0"/>
              </a:rPr>
              <a:t>and </a:t>
            </a:r>
            <a:r>
              <a:rPr lang="en-AU" sz="2800" b="1" smtClean="0">
                <a:solidFill>
                  <a:srgbClr val="FF0000"/>
                </a:solidFill>
                <a:latin typeface="Arial Black" pitchFamily="34" charset="0"/>
                <a:ea typeface="ＭＳ Ｐゴシック" charset="-128"/>
                <a:cs typeface="Arial" pitchFamily="34" charset="0"/>
              </a:rPr>
              <a:t>well-being.</a:t>
            </a:r>
            <a:endParaRPr lang="en-AU" sz="2800" b="1" smtClean="0">
              <a:latin typeface="Arial Black" pitchFamily="34" charset="0"/>
              <a:ea typeface="ＭＳ Ｐゴシック" charset="-128"/>
              <a:cs typeface="Arial" pitchFamily="34" charset="0"/>
            </a:endParaRPr>
          </a:p>
          <a:p>
            <a:pPr eaLnBrk="1" hangingPunct="1">
              <a:lnSpc>
                <a:spcPct val="90000"/>
              </a:lnSpc>
              <a:buFontTx/>
              <a:buNone/>
            </a:pPr>
            <a:r>
              <a:rPr lang="en-AU" sz="2800" b="1" smtClean="0">
                <a:latin typeface="Comic Sans MS" pitchFamily="66" charset="0"/>
                <a:ea typeface="ＭＳ Ｐゴシック" charset="-128"/>
              </a:rPr>
              <a:t>          </a:t>
            </a:r>
          </a:p>
          <a:p>
            <a:pPr eaLnBrk="1" hangingPunct="1">
              <a:lnSpc>
                <a:spcPct val="90000"/>
              </a:lnSpc>
              <a:buFontTx/>
              <a:buNone/>
            </a:pPr>
            <a:r>
              <a:rPr lang="en-AU" sz="2800" b="1" smtClean="0">
                <a:latin typeface="Comic Sans MS" pitchFamily="66" charset="0"/>
                <a:ea typeface="ＭＳ Ｐゴシック" charset="-128"/>
                <a:cs typeface="Arial" pitchFamily="34" charset="0"/>
              </a:rPr>
              <a:t>        </a:t>
            </a:r>
            <a:r>
              <a:rPr lang="en-AU" sz="2800" b="1" smtClean="0">
                <a:latin typeface="Arial Black" pitchFamily="34" charset="0"/>
                <a:ea typeface="ＭＳ Ｐゴシック" charset="-128"/>
              </a:rPr>
              <a:t>Prison staff are ethically obliged to support offender </a:t>
            </a:r>
            <a:r>
              <a:rPr lang="en-AU" sz="2800" b="1" smtClean="0">
                <a:solidFill>
                  <a:srgbClr val="FF0000"/>
                </a:solidFill>
                <a:latin typeface="Arial Black" pitchFamily="34" charset="0"/>
                <a:ea typeface="ＭＳ Ｐゴシック" charset="-128"/>
              </a:rPr>
              <a:t>autonomy </a:t>
            </a:r>
            <a:r>
              <a:rPr lang="en-AU" sz="2800" b="1" smtClean="0">
                <a:latin typeface="Arial Black" pitchFamily="34" charset="0"/>
                <a:ea typeface="ＭＳ Ｐゴシック" charset="-128"/>
                <a:cs typeface="Arial" pitchFamily="34" charset="0"/>
              </a:rPr>
              <a:t>and </a:t>
            </a:r>
            <a:r>
              <a:rPr lang="en-AU" sz="2800" b="1" smtClean="0">
                <a:solidFill>
                  <a:srgbClr val="FF0000"/>
                </a:solidFill>
                <a:latin typeface="Arial Black" pitchFamily="34" charset="0"/>
                <a:ea typeface="ＭＳ Ｐゴシック" charset="-128"/>
                <a:cs typeface="Arial" pitchFamily="34" charset="0"/>
              </a:rPr>
              <a:t>well-being.</a:t>
            </a:r>
            <a:endParaRPr lang="en-US" sz="2800" b="1" smtClean="0">
              <a:latin typeface="Comic Sans MS" pitchFamily="66" charset="0"/>
              <a:ea typeface="ＭＳ Ｐゴシック" charset="-128"/>
            </a:endParaRPr>
          </a:p>
          <a:p>
            <a:pPr eaLnBrk="1" hangingPunct="1">
              <a:lnSpc>
                <a:spcPct val="90000"/>
              </a:lnSpc>
              <a:buFontTx/>
              <a:buNone/>
            </a:pPr>
            <a:r>
              <a:rPr lang="en-AU" sz="2800" b="1" smtClean="0">
                <a:latin typeface="Comic Sans MS" pitchFamily="66" charset="0"/>
                <a:ea typeface="ＭＳ Ｐゴシック" charset="-128"/>
                <a:cs typeface="Arial" pitchFamily="34" charset="0"/>
              </a:rPr>
              <a:t>  </a:t>
            </a:r>
            <a:endParaRPr lang="en-AU" sz="2800" b="1" smtClean="0">
              <a:ea typeface="ＭＳ Ｐゴシック" charset="-128"/>
              <a:cs typeface="Arial" pitchFamily="34" charset="0"/>
            </a:endParaRPr>
          </a:p>
          <a:p>
            <a:pPr eaLnBrk="1" hangingPunct="1">
              <a:lnSpc>
                <a:spcPct val="90000"/>
              </a:lnSpc>
              <a:buFontTx/>
              <a:buNone/>
            </a:pPr>
            <a:r>
              <a:rPr lang="en-AU" sz="2800" b="1" smtClean="0">
                <a:latin typeface="Arial Black" pitchFamily="34" charset="0"/>
                <a:ea typeface="ＭＳ Ｐゴシック" charset="-128"/>
              </a:rPr>
              <a:t>                                                                                  </a:t>
            </a:r>
            <a:endParaRPr lang="en-US" sz="2800" b="1" smtClean="0">
              <a:latin typeface="Comic Sans MS" pitchFamily="66" charset="0"/>
              <a:ea typeface="ＭＳ Ｐゴシック" charset="-128"/>
            </a:endParaRPr>
          </a:p>
        </p:txBody>
      </p:sp>
      <p:sp>
        <p:nvSpPr>
          <p:cNvPr id="119812" name="AutoShape 4"/>
          <p:cNvSpPr>
            <a:spLocks noChangeArrowheads="1"/>
          </p:cNvSpPr>
          <p:nvPr/>
        </p:nvSpPr>
        <p:spPr bwMode="auto">
          <a:xfrm>
            <a:off x="685800" y="4191000"/>
            <a:ext cx="976313" cy="485775"/>
          </a:xfrm>
          <a:prstGeom prst="rightArrow">
            <a:avLst>
              <a:gd name="adj1" fmla="val 50000"/>
              <a:gd name="adj2" fmla="val 50245"/>
            </a:avLst>
          </a:prstGeom>
          <a:solidFill>
            <a:schemeClr val="accent2"/>
          </a:solidFill>
          <a:ln w="9525">
            <a:solidFill>
              <a:schemeClr val="tx1"/>
            </a:solidFill>
            <a:miter lim="800000"/>
            <a:headEnd/>
            <a:tailEnd/>
          </a:ln>
        </p:spPr>
        <p:txBody>
          <a:bodyPr wrap="none" anchor="ct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3" end="3"/>
                                            </p:txEl>
                                          </p:spTgt>
                                        </p:tgtEl>
                                        <p:attrNameLst>
                                          <p:attrName>style.visibility</p:attrName>
                                        </p:attrNameLst>
                                      </p:cBhvr>
                                      <p:to>
                                        <p:strVal val="visible"/>
                                      </p:to>
                                    </p:set>
                                    <p:animEffect transition="in" filter="wipe(left)">
                                      <p:cBhvr>
                                        <p:cTn id="7" dur="500"/>
                                        <p:tgtEl>
                                          <p:spTgt spid="119811">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xEl>
                                              <p:pRg st="4" end="4"/>
                                            </p:txEl>
                                          </p:spTgt>
                                        </p:tgtEl>
                                        <p:attrNameLst>
                                          <p:attrName>style.visibility</p:attrName>
                                        </p:attrNameLst>
                                      </p:cBhvr>
                                      <p:to>
                                        <p:strVal val="visible"/>
                                      </p:to>
                                    </p:set>
                                    <p:animEffect transition="in" filter="wipe(left)">
                                      <p:cBhvr>
                                        <p:cTn id="12" dur="500"/>
                                        <p:tgtEl>
                                          <p:spTgt spid="11981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9812"/>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119811">
                                            <p:txEl>
                                              <p:pRg st="5" end="5"/>
                                            </p:txEl>
                                          </p:spTgt>
                                        </p:tgtEl>
                                        <p:attrNameLst>
                                          <p:attrName>style.visibility</p:attrName>
                                        </p:attrNameLst>
                                      </p:cBhvr>
                                      <p:to>
                                        <p:strVal val="visible"/>
                                      </p:to>
                                    </p:set>
                                    <p:animEffect transition="in" filter="wipe(left)">
                                      <p:cBhvr>
                                        <p:cTn id="19" dur="500"/>
                                        <p:tgtEl>
                                          <p:spTgt spid="119811">
                                            <p:txEl>
                                              <p:pRg st="5" end="5"/>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9811">
                                            <p:txEl>
                                              <p:pRg st="6" end="6"/>
                                            </p:txEl>
                                          </p:spTgt>
                                        </p:tgtEl>
                                        <p:attrNameLst>
                                          <p:attrName>style.visibility</p:attrName>
                                        </p:attrNameLst>
                                      </p:cBhvr>
                                      <p:to>
                                        <p:strVal val="visible"/>
                                      </p:to>
                                    </p:set>
                                    <p:animEffect transition="in" filter="wipe(left)">
                                      <p:cBhvr>
                                        <p:cTn id="22" dur="500"/>
                                        <p:tgtEl>
                                          <p:spTgt spid="119811">
                                            <p:txEl>
                                              <p:pRg st="6" end="6"/>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9811">
                                            <p:txEl>
                                              <p:pRg st="7" end="7"/>
                                            </p:txEl>
                                          </p:spTgt>
                                        </p:tgtEl>
                                        <p:attrNameLst>
                                          <p:attrName>style.visibility</p:attrName>
                                        </p:attrNameLst>
                                      </p:cBhvr>
                                      <p:to>
                                        <p:strVal val="visible"/>
                                      </p:to>
                                    </p:set>
                                    <p:animEffect transition="in" filter="wipe(left)">
                                      <p:cBhvr>
                                        <p:cTn id="25" dur="500"/>
                                        <p:tgtEl>
                                          <p:spTgt spid="119811">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9811">
                                            <p:txEl>
                                              <p:pRg st="8" end="8"/>
                                            </p:txEl>
                                          </p:spTgt>
                                        </p:tgtEl>
                                        <p:attrNameLst>
                                          <p:attrName>style.visibility</p:attrName>
                                        </p:attrNameLst>
                                      </p:cBhvr>
                                      <p:to>
                                        <p:strVal val="visible"/>
                                      </p:to>
                                    </p:set>
                                    <p:animEffect transition="in" filter="wipe(left)">
                                      <p:cBhvr>
                                        <p:cTn id="30" dur="500"/>
                                        <p:tgtEl>
                                          <p:spTgt spid="1198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1198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a:xfrm>
            <a:off x="228600" y="838200"/>
            <a:ext cx="8229600" cy="990600"/>
          </a:xfrm>
        </p:spPr>
        <p:txBody>
          <a:bodyPr/>
          <a:lstStyle/>
          <a:p>
            <a:pPr eaLnBrk="1" hangingPunct="1"/>
            <a:r>
              <a:rPr lang="en-AU" sz="4000" b="1" smtClean="0">
                <a:latin typeface="Comic Sans MS" pitchFamily="66" charset="0"/>
                <a:ea typeface="ＭＳ Ｐゴシック" charset="-128"/>
              </a:rPr>
              <a:t/>
            </a:r>
            <a:br>
              <a:rPr lang="en-AU" sz="4000" b="1" smtClean="0">
                <a:latin typeface="Comic Sans MS" pitchFamily="66" charset="0"/>
                <a:ea typeface="ＭＳ Ｐゴシック" charset="-128"/>
              </a:rPr>
            </a:br>
            <a:r>
              <a:rPr lang="en-AU" sz="4000" b="1" smtClean="0">
                <a:latin typeface="Comic Sans MS" pitchFamily="66" charset="0"/>
                <a:ea typeface="ＭＳ Ｐゴシック" charset="-128"/>
              </a:rPr>
              <a:t/>
            </a:r>
            <a:br>
              <a:rPr lang="en-AU" sz="4000" b="1" smtClean="0">
                <a:latin typeface="Comic Sans MS" pitchFamily="66" charset="0"/>
                <a:ea typeface="ＭＳ Ｐゴシック" charset="-128"/>
              </a:rPr>
            </a:br>
            <a:r>
              <a:rPr lang="en-AU" sz="4000" b="1" smtClean="0">
                <a:latin typeface="Arial Black" pitchFamily="34" charset="0"/>
                <a:ea typeface="ＭＳ Ｐゴシック" charset="-128"/>
              </a:rPr>
              <a:t>So, how </a:t>
            </a:r>
            <a:r>
              <a:rPr lang="en-AU" sz="4000" b="1" smtClean="0">
                <a:solidFill>
                  <a:schemeClr val="tx1"/>
                </a:solidFill>
                <a:latin typeface="Arial Black" pitchFamily="34" charset="0"/>
                <a:ea typeface="ＭＳ Ｐゴシック" charset="-128"/>
              </a:rPr>
              <a:t>do prison </a:t>
            </a:r>
            <a:br>
              <a:rPr lang="en-AU" sz="4000" b="1" smtClean="0">
                <a:solidFill>
                  <a:schemeClr val="tx1"/>
                </a:solidFill>
                <a:latin typeface="Arial Black" pitchFamily="34" charset="0"/>
                <a:ea typeface="ＭＳ Ｐゴシック" charset="-128"/>
              </a:rPr>
            </a:br>
            <a:r>
              <a:rPr lang="en-AU" sz="4000" b="1" smtClean="0">
                <a:solidFill>
                  <a:schemeClr val="tx1"/>
                </a:solidFill>
                <a:latin typeface="Arial Black" pitchFamily="34" charset="0"/>
                <a:ea typeface="ＭＳ Ｐゴシック" charset="-128"/>
              </a:rPr>
              <a:t>staff </a:t>
            </a:r>
            <a:r>
              <a:rPr lang="en-AU" sz="4000" b="1" smtClean="0">
                <a:latin typeface="Arial Black" pitchFamily="34" charset="0"/>
                <a:ea typeface="ＭＳ Ｐゴシック" charset="-128"/>
              </a:rPr>
              <a:t>balance                                               </a:t>
            </a:r>
            <a:br>
              <a:rPr lang="en-AU" sz="4000" b="1" smtClean="0">
                <a:latin typeface="Arial Black" pitchFamily="34" charset="0"/>
                <a:ea typeface="ＭＳ Ｐゴシック" charset="-128"/>
              </a:rPr>
            </a:br>
            <a:r>
              <a:rPr lang="en-AU" sz="4000" b="1" smtClean="0">
                <a:latin typeface="Arial Black" pitchFamily="34" charset="0"/>
                <a:ea typeface="ＭＳ Ｐゴシック" charset="-128"/>
              </a:rPr>
              <a:t>offender rights and                         community rights?</a:t>
            </a:r>
            <a:endParaRPr lang="en-AU" sz="4000" b="1" smtClean="0">
              <a:solidFill>
                <a:srgbClr val="3333CC"/>
              </a:solidFill>
              <a:latin typeface="Arial Black" pitchFamily="34" charset="0"/>
              <a:ea typeface="ＭＳ Ｐゴシック" charset="-128"/>
            </a:endParaRPr>
          </a:p>
        </p:txBody>
      </p:sp>
      <p:sp>
        <p:nvSpPr>
          <p:cNvPr id="101379" name="Rectangle 3"/>
          <p:cNvSpPr>
            <a:spLocks noGrp="1" noChangeArrowheads="1"/>
          </p:cNvSpPr>
          <p:nvPr>
            <p:ph type="subTitle" idx="1"/>
          </p:nvPr>
        </p:nvSpPr>
        <p:spPr>
          <a:xfrm>
            <a:off x="1219200" y="1981200"/>
            <a:ext cx="7696200" cy="1828800"/>
          </a:xfrm>
        </p:spPr>
        <p:txBody>
          <a:bodyPr/>
          <a:lstStyle/>
          <a:p>
            <a:pPr eaLnBrk="1" hangingPunct="1"/>
            <a:r>
              <a:rPr lang="en-AU" sz="4400" b="1" smtClean="0">
                <a:latin typeface="Arial Black" pitchFamily="34" charset="0"/>
                <a:ea typeface="ＭＳ Ｐゴシック" charset="-128"/>
              </a:rPr>
              <a:t/>
            </a:r>
            <a:br>
              <a:rPr lang="en-AU" sz="4400" b="1" smtClean="0">
                <a:latin typeface="Arial Black" pitchFamily="34" charset="0"/>
                <a:ea typeface="ＭＳ Ｐゴシック" charset="-128"/>
              </a:rPr>
            </a:br>
            <a:r>
              <a:rPr lang="en-AU" sz="4400" b="1" smtClean="0">
                <a:latin typeface="Arial Black" pitchFamily="34" charset="0"/>
                <a:ea typeface="ＭＳ Ｐゴシック" charset="-128"/>
              </a:rPr>
              <a:t> </a:t>
            </a:r>
          </a:p>
          <a:p>
            <a:pPr eaLnBrk="1" hangingPunct="1"/>
            <a:endParaRPr lang="en-AU" sz="4400" b="1" smtClean="0">
              <a:solidFill>
                <a:srgbClr val="FF0000"/>
              </a:solidFill>
              <a:latin typeface="Arial Black" pitchFamily="34" charset="0"/>
              <a:ea typeface="ＭＳ Ｐゴシック" charset="-128"/>
            </a:endParaRPr>
          </a:p>
          <a:p>
            <a:pPr eaLnBrk="1" hangingPunct="1"/>
            <a:r>
              <a:rPr lang="en-AU" sz="4400" b="1" smtClean="0">
                <a:solidFill>
                  <a:srgbClr val="FF0000"/>
                </a:solidFill>
                <a:latin typeface="Arial Black" pitchFamily="34" charset="0"/>
                <a:ea typeface="ＭＳ Ｐゴシック" charset="-128"/>
              </a:rPr>
              <a:t>A values-based question </a:t>
            </a:r>
            <a:endParaRPr lang="en-AU" sz="4400" smtClean="0">
              <a:latin typeface="Arial Black" pitchFamily="34" charset="0"/>
              <a:ea typeface="ＭＳ Ｐゴシック"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p:cTn id="7" dur="500" fill="hold"/>
                                        <p:tgtEl>
                                          <p:spTgt spid="101379"/>
                                        </p:tgtEl>
                                        <p:attrNameLst>
                                          <p:attrName>ppt_w</p:attrName>
                                        </p:attrNameLst>
                                      </p:cBhvr>
                                      <p:tavLst>
                                        <p:tav tm="0">
                                          <p:val>
                                            <p:strVal val="(6*min(max(#ppt_w*#ppt_h,.3),1)-7.4)/-.7*#ppt_w"/>
                                          </p:val>
                                        </p:tav>
                                        <p:tav tm="100000">
                                          <p:val>
                                            <p:strVal val="#ppt_w"/>
                                          </p:val>
                                        </p:tav>
                                      </p:tavLst>
                                    </p:anim>
                                    <p:anim calcmode="lin" valueType="num">
                                      <p:cBhvr>
                                        <p:cTn id="8" dur="500" fill="hold"/>
                                        <p:tgtEl>
                                          <p:spTgt spid="101379"/>
                                        </p:tgtEl>
                                        <p:attrNameLst>
                                          <p:attrName>ppt_h</p:attrName>
                                        </p:attrNameLst>
                                      </p:cBhvr>
                                      <p:tavLst>
                                        <p:tav tm="0">
                                          <p:val>
                                            <p:strVal val="(6*min(max(#ppt_w*#ppt_h,.3),1)-7.4)/-.7*#ppt_h"/>
                                          </p:val>
                                        </p:tav>
                                        <p:tav tm="100000">
                                          <p:val>
                                            <p:strVal val="#ppt_h"/>
                                          </p:val>
                                        </p:tav>
                                      </p:tavLst>
                                    </p:anim>
                                    <p:anim calcmode="lin" valueType="num">
                                      <p:cBhvr>
                                        <p:cTn id="9" dur="500" fill="hold"/>
                                        <p:tgtEl>
                                          <p:spTgt spid="101379"/>
                                        </p:tgtEl>
                                        <p:attrNameLst>
                                          <p:attrName>ppt_x</p:attrName>
                                        </p:attrNameLst>
                                      </p:cBhvr>
                                      <p:tavLst>
                                        <p:tav tm="0">
                                          <p:val>
                                            <p:fltVal val="0.5"/>
                                          </p:val>
                                        </p:tav>
                                        <p:tav tm="100000">
                                          <p:val>
                                            <p:strVal val="#ppt_x"/>
                                          </p:val>
                                        </p:tav>
                                      </p:tavLst>
                                    </p:anim>
                                    <p:anim calcmode="lin" valueType="num">
                                      <p:cBhvr>
                                        <p:cTn id="10" dur="500" fill="hold"/>
                                        <p:tgtEl>
                                          <p:spTgt spid="10137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85800" y="609600"/>
            <a:ext cx="7772400" cy="1295400"/>
          </a:xfrm>
        </p:spPr>
        <p:txBody>
          <a:bodyPr/>
          <a:lstStyle/>
          <a:p>
            <a:pPr eaLnBrk="1" hangingPunct="1"/>
            <a:r>
              <a:rPr lang="en-AU" sz="4000" b="1" smtClean="0">
                <a:solidFill>
                  <a:schemeClr val="accent2"/>
                </a:solidFill>
                <a:latin typeface="Arial Black" pitchFamily="34" charset="0"/>
                <a:ea typeface="ＭＳ Ｐゴシック" charset="-128"/>
              </a:rPr>
              <a:t>Therapeutic jurisprudence:</a:t>
            </a:r>
            <a:r>
              <a:rPr lang="en-AU" b="1" smtClean="0">
                <a:solidFill>
                  <a:schemeClr val="accent2"/>
                </a:solidFill>
                <a:latin typeface="Arial Black" pitchFamily="34" charset="0"/>
                <a:ea typeface="ＭＳ Ｐゴシック" charset="-128"/>
              </a:rPr>
              <a:t> </a:t>
            </a:r>
            <a:r>
              <a:rPr lang="en-AU" sz="4000" b="1" smtClean="0">
                <a:solidFill>
                  <a:schemeClr val="accent2"/>
                </a:solidFill>
                <a:latin typeface="Arial Black" pitchFamily="34" charset="0"/>
                <a:ea typeface="ＭＳ Ｐゴシック" charset="-128"/>
              </a:rPr>
              <a:t>3 areas of legal enquiry</a:t>
            </a:r>
            <a:r>
              <a:rPr lang="en-AU" sz="4000" b="1" smtClean="0">
                <a:solidFill>
                  <a:srgbClr val="00FF00"/>
                </a:solidFill>
                <a:latin typeface="Arial Black" pitchFamily="34" charset="0"/>
                <a:ea typeface="ＭＳ Ｐゴシック" charset="-128"/>
              </a:rPr>
              <a:t> </a:t>
            </a:r>
            <a:r>
              <a:rPr lang="en-AU" sz="4000" b="1" smtClean="0">
                <a:solidFill>
                  <a:srgbClr val="FF3300"/>
                </a:solidFill>
                <a:latin typeface="Times New Roman" pitchFamily="18" charset="0"/>
                <a:ea typeface="ＭＳ Ｐゴシック" charset="-128"/>
              </a:rPr>
              <a:t/>
            </a:r>
            <a:br>
              <a:rPr lang="en-AU" sz="4000" b="1" smtClean="0">
                <a:solidFill>
                  <a:srgbClr val="FF3300"/>
                </a:solidFill>
                <a:latin typeface="Times New Roman" pitchFamily="18" charset="0"/>
                <a:ea typeface="ＭＳ Ｐゴシック" charset="-128"/>
              </a:rPr>
            </a:br>
            <a:endParaRPr lang="en-AU" sz="4000" b="1" smtClean="0">
              <a:solidFill>
                <a:srgbClr val="FF3300"/>
              </a:solidFill>
              <a:latin typeface="Times New Roman" pitchFamily="18" charset="0"/>
              <a:ea typeface="ＭＳ Ｐゴシック" charset="-128"/>
            </a:endParaRPr>
          </a:p>
        </p:txBody>
      </p:sp>
      <p:sp>
        <p:nvSpPr>
          <p:cNvPr id="33794" name="Rectangle 3"/>
          <p:cNvSpPr>
            <a:spLocks noGrp="1" noChangeArrowheads="1"/>
          </p:cNvSpPr>
          <p:nvPr>
            <p:ph type="subTitle" idx="1"/>
          </p:nvPr>
        </p:nvSpPr>
        <p:spPr>
          <a:xfrm>
            <a:off x="9906000" y="1905000"/>
            <a:ext cx="914400" cy="1219200"/>
          </a:xfrm>
        </p:spPr>
        <p:txBody>
          <a:bodyPr/>
          <a:lstStyle/>
          <a:p>
            <a:pPr algn="l" eaLnBrk="1" hangingPunct="1">
              <a:buClr>
                <a:srgbClr val="00FF00"/>
              </a:buClr>
              <a:buFont typeface="Monotype Sorts" charset="2"/>
              <a:buNone/>
            </a:pPr>
            <a:r>
              <a:rPr lang="en-AU" sz="2400" smtClean="0">
                <a:latin typeface="Times New Roman" pitchFamily="18" charset="0"/>
                <a:ea typeface="ＭＳ Ｐゴシック" charset="-128"/>
              </a:rPr>
              <a:t> 	</a:t>
            </a:r>
          </a:p>
          <a:p>
            <a:pPr algn="l" eaLnBrk="1" hangingPunct="1">
              <a:buClr>
                <a:srgbClr val="00FF00"/>
              </a:buClr>
              <a:buFont typeface="Monotype Sorts" charset="2"/>
              <a:buNone/>
            </a:pPr>
            <a:r>
              <a:rPr lang="en-AU" sz="2400" b="1" smtClean="0">
                <a:latin typeface="Times New Roman" pitchFamily="18" charset="0"/>
                <a:ea typeface="ＭＳ Ｐゴシック" charset="-128"/>
              </a:rPr>
              <a:t>	</a:t>
            </a:r>
            <a:br>
              <a:rPr lang="en-AU" sz="2400" b="1" smtClean="0">
                <a:latin typeface="Times New Roman" pitchFamily="18" charset="0"/>
                <a:ea typeface="ＭＳ Ｐゴシック" charset="-128"/>
              </a:rPr>
            </a:br>
            <a:endParaRPr lang="en-AU" sz="2400" b="1" smtClean="0">
              <a:latin typeface="Times New Roman" pitchFamily="18" charset="0"/>
              <a:ea typeface="ＭＳ Ｐゴシック" charset="-128"/>
            </a:endParaRPr>
          </a:p>
          <a:p>
            <a:pPr algn="l" eaLnBrk="1" hangingPunct="1">
              <a:buClr>
                <a:srgbClr val="00FF00"/>
              </a:buClr>
              <a:buFont typeface="Monotype Sorts" charset="2"/>
              <a:buNone/>
            </a:pPr>
            <a:r>
              <a:rPr lang="en-AU" sz="2400" smtClean="0">
                <a:latin typeface="Times New Roman" pitchFamily="18" charset="0"/>
                <a:ea typeface="ＭＳ Ｐゴシック" charset="-128"/>
              </a:rPr>
              <a:t>      	</a:t>
            </a:r>
            <a:endParaRPr lang="en-AU" sz="2400" b="1" smtClean="0">
              <a:latin typeface="Times New Roman" pitchFamily="18" charset="0"/>
              <a:ea typeface="ＭＳ Ｐゴシック" charset="-128"/>
            </a:endParaRPr>
          </a:p>
          <a:p>
            <a:pPr algn="l" eaLnBrk="1" hangingPunct="1">
              <a:buClr>
                <a:srgbClr val="00FF00"/>
              </a:buClr>
              <a:buFont typeface="Monotype Sorts" charset="2"/>
              <a:buNone/>
            </a:pPr>
            <a:r>
              <a:rPr lang="en-AU" sz="2400" smtClean="0">
                <a:latin typeface="Times New Roman" pitchFamily="18" charset="0"/>
                <a:ea typeface="ＭＳ Ｐゴシック" charset="-128"/>
              </a:rPr>
              <a:t>	</a:t>
            </a:r>
            <a:endParaRPr lang="en-AU" sz="2400" b="1" smtClean="0">
              <a:latin typeface="Times New Roman" pitchFamily="18" charset="0"/>
              <a:ea typeface="ＭＳ Ｐゴシック" charset="-128"/>
            </a:endParaRPr>
          </a:p>
          <a:p>
            <a:pPr algn="l" eaLnBrk="1" hangingPunct="1">
              <a:buClr>
                <a:srgbClr val="00FF00"/>
              </a:buClr>
              <a:buFont typeface="Monotype Sorts" charset="2"/>
              <a:buNone/>
            </a:pPr>
            <a:endParaRPr lang="en-AU" sz="2400" b="1" smtClean="0">
              <a:solidFill>
                <a:srgbClr val="00FF00"/>
              </a:solidFill>
              <a:latin typeface="Times New Roman" pitchFamily="18" charset="0"/>
              <a:ea typeface="ＭＳ Ｐゴシック" charset="-128"/>
            </a:endParaRPr>
          </a:p>
        </p:txBody>
      </p:sp>
      <p:grpSp>
        <p:nvGrpSpPr>
          <p:cNvPr id="2" name="Group 4"/>
          <p:cNvGrpSpPr>
            <a:grpSpLocks/>
          </p:cNvGrpSpPr>
          <p:nvPr/>
        </p:nvGrpSpPr>
        <p:grpSpPr bwMode="auto">
          <a:xfrm>
            <a:off x="685800" y="4572000"/>
            <a:ext cx="7467600" cy="1909763"/>
            <a:chOff x="432" y="2880"/>
            <a:chExt cx="4704" cy="1203"/>
          </a:xfrm>
        </p:grpSpPr>
        <p:grpSp>
          <p:nvGrpSpPr>
            <p:cNvPr id="33803" name="Group 5"/>
            <p:cNvGrpSpPr>
              <a:grpSpLocks/>
            </p:cNvGrpSpPr>
            <p:nvPr/>
          </p:nvGrpSpPr>
          <p:grpSpPr bwMode="auto">
            <a:xfrm>
              <a:off x="864" y="2880"/>
              <a:ext cx="4272" cy="989"/>
              <a:chOff x="864" y="2880"/>
              <a:chExt cx="4272" cy="989"/>
            </a:xfrm>
          </p:grpSpPr>
          <p:pic>
            <p:nvPicPr>
              <p:cNvPr id="33805" name="Picture 6" descr="BD05378_"/>
              <p:cNvPicPr>
                <a:picLocks noChangeAspect="1" noChangeArrowheads="1"/>
              </p:cNvPicPr>
              <p:nvPr/>
            </p:nvPicPr>
            <p:blipFill>
              <a:blip r:embed="rId3" cstate="print"/>
              <a:srcRect/>
              <a:stretch>
                <a:fillRect/>
              </a:stretch>
            </p:blipFill>
            <p:spPr bwMode="auto">
              <a:xfrm>
                <a:off x="864" y="2976"/>
                <a:ext cx="288" cy="220"/>
              </a:xfrm>
              <a:prstGeom prst="rect">
                <a:avLst/>
              </a:prstGeom>
              <a:noFill/>
              <a:ln w="9525">
                <a:noFill/>
                <a:miter lim="800000"/>
                <a:headEnd/>
                <a:tailEnd/>
              </a:ln>
            </p:spPr>
          </p:pic>
          <p:sp>
            <p:nvSpPr>
              <p:cNvPr id="33806" name="Text Box 7"/>
              <p:cNvSpPr txBox="1">
                <a:spLocks noChangeArrowheads="1"/>
              </p:cNvSpPr>
              <p:nvPr/>
            </p:nvSpPr>
            <p:spPr bwMode="auto">
              <a:xfrm>
                <a:off x="1152" y="2880"/>
                <a:ext cx="3984" cy="989"/>
              </a:xfrm>
              <a:prstGeom prst="rect">
                <a:avLst/>
              </a:prstGeom>
              <a:noFill/>
              <a:ln w="9525">
                <a:noFill/>
                <a:miter lim="800000"/>
                <a:headEnd/>
                <a:tailEnd/>
              </a:ln>
            </p:spPr>
            <p:txBody>
              <a:bodyPr>
                <a:spAutoFit/>
              </a:bodyPr>
              <a:lstStyle/>
              <a:p>
                <a:pPr>
                  <a:spcBef>
                    <a:spcPct val="50000"/>
                  </a:spcBef>
                </a:pPr>
                <a:r>
                  <a:rPr lang="en-AU" sz="2400" b="1">
                    <a:solidFill>
                      <a:srgbClr val="FF0000"/>
                    </a:solidFill>
                    <a:latin typeface="Arial Black" pitchFamily="34" charset="0"/>
                  </a:rPr>
                  <a:t>Legal actors should harness the 	  law to be therapeutic and increase  offender well-being.</a:t>
                </a:r>
                <a:r>
                  <a:rPr lang="en-AU" sz="2400" b="1">
                    <a:latin typeface="Arial Black" pitchFamily="34" charset="0"/>
                  </a:rPr>
                  <a:t/>
                </a:r>
                <a:br>
                  <a:rPr lang="en-AU" sz="2400" b="1">
                    <a:latin typeface="Arial Black" pitchFamily="34" charset="0"/>
                  </a:rPr>
                </a:br>
                <a:endParaRPr lang="en-AU" sz="2400" b="1">
                  <a:latin typeface="Arial Black" pitchFamily="34" charset="0"/>
                </a:endParaRPr>
              </a:p>
            </p:txBody>
          </p:sp>
        </p:grpSp>
        <p:sp>
          <p:nvSpPr>
            <p:cNvPr id="33804" name="Text Box 8"/>
            <p:cNvSpPr txBox="1">
              <a:spLocks noChangeArrowheads="1"/>
            </p:cNvSpPr>
            <p:nvPr/>
          </p:nvSpPr>
          <p:spPr bwMode="auto">
            <a:xfrm>
              <a:off x="432" y="3792"/>
              <a:ext cx="2592" cy="291"/>
            </a:xfrm>
            <a:prstGeom prst="rect">
              <a:avLst/>
            </a:prstGeom>
            <a:noFill/>
            <a:ln w="9525">
              <a:noFill/>
              <a:miter lim="800000"/>
              <a:headEnd/>
              <a:tailEnd/>
            </a:ln>
          </p:spPr>
          <p:txBody>
            <a:bodyPr>
              <a:spAutoFit/>
            </a:bodyPr>
            <a:lstStyle/>
            <a:p>
              <a:pPr>
                <a:spcBef>
                  <a:spcPct val="50000"/>
                </a:spcBef>
              </a:pPr>
              <a:r>
                <a:rPr lang="en-AU" sz="2400" b="1">
                  <a:solidFill>
                    <a:srgbClr val="6600CC"/>
                  </a:solidFill>
                  <a:latin typeface="Arial Black" pitchFamily="34" charset="0"/>
                </a:rPr>
                <a:t>(Wexler, Winick)</a:t>
              </a:r>
            </a:p>
          </p:txBody>
        </p:sp>
      </p:grpSp>
      <p:grpSp>
        <p:nvGrpSpPr>
          <p:cNvPr id="4" name="Group 9"/>
          <p:cNvGrpSpPr>
            <a:grpSpLocks/>
          </p:cNvGrpSpPr>
          <p:nvPr/>
        </p:nvGrpSpPr>
        <p:grpSpPr bwMode="auto">
          <a:xfrm>
            <a:off x="1403350" y="3141663"/>
            <a:ext cx="6096000" cy="1754187"/>
            <a:chOff x="864" y="2209"/>
            <a:chExt cx="3840" cy="1105"/>
          </a:xfrm>
        </p:grpSpPr>
        <p:pic>
          <p:nvPicPr>
            <p:cNvPr id="33801" name="Picture 10" descr="BD05378_"/>
            <p:cNvPicPr>
              <a:picLocks noChangeAspect="1" noChangeArrowheads="1"/>
            </p:cNvPicPr>
            <p:nvPr/>
          </p:nvPicPr>
          <p:blipFill>
            <a:blip r:embed="rId3" cstate="print"/>
            <a:srcRect/>
            <a:stretch>
              <a:fillRect/>
            </a:stretch>
          </p:blipFill>
          <p:spPr bwMode="auto">
            <a:xfrm>
              <a:off x="864" y="2276"/>
              <a:ext cx="288" cy="220"/>
            </a:xfrm>
            <a:prstGeom prst="rect">
              <a:avLst/>
            </a:prstGeom>
            <a:noFill/>
            <a:ln w="9525">
              <a:noFill/>
              <a:miter lim="800000"/>
              <a:headEnd/>
              <a:tailEnd/>
            </a:ln>
          </p:spPr>
        </p:pic>
        <p:sp>
          <p:nvSpPr>
            <p:cNvPr id="33802" name="Text Box 11"/>
            <p:cNvSpPr txBox="1">
              <a:spLocks noChangeArrowheads="1"/>
            </p:cNvSpPr>
            <p:nvPr/>
          </p:nvSpPr>
          <p:spPr bwMode="auto">
            <a:xfrm>
              <a:off x="1152" y="2209"/>
              <a:ext cx="3552" cy="1105"/>
            </a:xfrm>
            <a:prstGeom prst="rect">
              <a:avLst/>
            </a:prstGeom>
            <a:noFill/>
            <a:ln w="9525">
              <a:noFill/>
              <a:miter lim="800000"/>
              <a:headEnd/>
              <a:tailEnd/>
            </a:ln>
          </p:spPr>
          <p:txBody>
            <a:bodyPr>
              <a:spAutoFit/>
            </a:bodyPr>
            <a:lstStyle/>
            <a:p>
              <a:pPr>
                <a:spcBef>
                  <a:spcPct val="20000"/>
                </a:spcBef>
                <a:buClr>
                  <a:srgbClr val="00FF00"/>
                </a:buClr>
                <a:buFont typeface="Monotype Sorts" charset="2"/>
                <a:buNone/>
              </a:pPr>
              <a:r>
                <a:rPr lang="en-AU" sz="2400" b="1">
                  <a:latin typeface="Arial Black" pitchFamily="34" charset="0"/>
                </a:rPr>
                <a:t>Legal rules, procedures and roles have an impact on well-being.</a:t>
              </a:r>
            </a:p>
            <a:p>
              <a:pPr>
                <a:spcBef>
                  <a:spcPct val="50000"/>
                </a:spcBef>
              </a:pPr>
              <a:endParaRPr lang="en-AU" sz="2400">
                <a:latin typeface="Times New Roman" pitchFamily="18" charset="0"/>
              </a:endParaRPr>
            </a:p>
          </p:txBody>
        </p:sp>
      </p:grpSp>
      <p:sp>
        <p:nvSpPr>
          <p:cNvPr id="33797" name="Text Box 12"/>
          <p:cNvSpPr txBox="1">
            <a:spLocks noChangeArrowheads="1"/>
          </p:cNvSpPr>
          <p:nvPr/>
        </p:nvSpPr>
        <p:spPr bwMode="auto">
          <a:xfrm>
            <a:off x="1979613" y="1773238"/>
            <a:ext cx="5426075" cy="457200"/>
          </a:xfrm>
          <a:prstGeom prst="rect">
            <a:avLst/>
          </a:prstGeom>
          <a:noFill/>
          <a:ln w="9525">
            <a:noFill/>
            <a:miter lim="800000"/>
            <a:headEnd/>
            <a:tailEnd/>
          </a:ln>
        </p:spPr>
        <p:txBody>
          <a:bodyPr>
            <a:spAutoFit/>
          </a:bodyPr>
          <a:lstStyle/>
          <a:p>
            <a:endParaRPr lang="en-US" sz="2400">
              <a:latin typeface="Times New Roman" pitchFamily="18" charset="0"/>
            </a:endParaRPr>
          </a:p>
        </p:txBody>
      </p:sp>
      <p:grpSp>
        <p:nvGrpSpPr>
          <p:cNvPr id="5" name="Group 13"/>
          <p:cNvGrpSpPr>
            <a:grpSpLocks/>
          </p:cNvGrpSpPr>
          <p:nvPr/>
        </p:nvGrpSpPr>
        <p:grpSpPr bwMode="auto">
          <a:xfrm>
            <a:off x="1331913" y="1844675"/>
            <a:ext cx="6324600" cy="830263"/>
            <a:chOff x="864" y="1488"/>
            <a:chExt cx="3984" cy="523"/>
          </a:xfrm>
        </p:grpSpPr>
        <p:pic>
          <p:nvPicPr>
            <p:cNvPr id="33799" name="Picture 14" descr="BD05378_"/>
            <p:cNvPicPr>
              <a:picLocks noChangeAspect="1" noChangeArrowheads="1"/>
            </p:cNvPicPr>
            <p:nvPr/>
          </p:nvPicPr>
          <p:blipFill>
            <a:blip r:embed="rId3" cstate="print"/>
            <a:srcRect/>
            <a:stretch>
              <a:fillRect/>
            </a:stretch>
          </p:blipFill>
          <p:spPr bwMode="auto">
            <a:xfrm>
              <a:off x="864" y="1556"/>
              <a:ext cx="288" cy="220"/>
            </a:xfrm>
            <a:prstGeom prst="rect">
              <a:avLst/>
            </a:prstGeom>
            <a:noFill/>
            <a:ln w="9525">
              <a:noFill/>
              <a:miter lim="800000"/>
              <a:headEnd/>
              <a:tailEnd/>
            </a:ln>
          </p:spPr>
        </p:pic>
        <p:sp>
          <p:nvSpPr>
            <p:cNvPr id="33800" name="Rectangle 15"/>
            <p:cNvSpPr>
              <a:spLocks noChangeArrowheads="1"/>
            </p:cNvSpPr>
            <p:nvPr/>
          </p:nvSpPr>
          <p:spPr bwMode="auto">
            <a:xfrm>
              <a:off x="1200" y="1488"/>
              <a:ext cx="3648" cy="523"/>
            </a:xfrm>
            <a:prstGeom prst="rect">
              <a:avLst/>
            </a:prstGeom>
            <a:noFill/>
            <a:ln w="9525">
              <a:noFill/>
              <a:miter lim="800000"/>
              <a:headEnd/>
              <a:tailEnd/>
            </a:ln>
          </p:spPr>
          <p:txBody>
            <a:bodyPr>
              <a:spAutoFit/>
            </a:bodyPr>
            <a:lstStyle/>
            <a:p>
              <a:r>
                <a:rPr lang="en-AU" sz="2400" b="1">
                  <a:latin typeface="Arial Black" pitchFamily="34" charset="0"/>
                </a:rPr>
                <a:t>The impact of the law can be therapeutic or anti-therapeutic.</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3042</TotalTime>
  <Words>2156</Words>
  <Application>Microsoft Office PowerPoint</Application>
  <PresentationFormat>On-screen Show (4:3)</PresentationFormat>
  <Paragraphs>376</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ＭＳ Ｐゴシック</vt:lpstr>
      <vt:lpstr>Arial Black</vt:lpstr>
      <vt:lpstr>Comic Sans MS</vt:lpstr>
      <vt:lpstr>Times New Roman</vt:lpstr>
      <vt:lpstr>Monotype Sorts</vt:lpstr>
      <vt:lpstr>Georgia</vt:lpstr>
      <vt:lpstr>Default Design</vt:lpstr>
      <vt:lpstr>Providing an ethical framework to guide prison staff: Laws, procedures and roles  (or chasing rabbits)</vt:lpstr>
      <vt:lpstr> UN Convention against Torture and Other Cruel, Inhuman or Degrading Treatment or Punishment (1987) </vt:lpstr>
      <vt:lpstr> </vt:lpstr>
      <vt:lpstr>American Ψ Association Presidential Task Force on Psychological Ethics and National Security (PENS) 2005</vt:lpstr>
      <vt:lpstr>AΨA Policy Position</vt:lpstr>
      <vt:lpstr>Ethical Warning</vt:lpstr>
      <vt:lpstr> What do various UN declarations have in common?</vt:lpstr>
      <vt:lpstr>  So, how do prison  staff balance                                                offender rights and                         community rights?</vt:lpstr>
      <vt:lpstr>Therapeutic jurisprudence: 3 areas of legal enquiry  </vt:lpstr>
      <vt:lpstr>    Evidence                Ethics                                 </vt:lpstr>
      <vt:lpstr>Offender as….</vt:lpstr>
      <vt:lpstr>What are “offender rights”? (Ward &amp; Birgden, 2007)</vt:lpstr>
      <vt:lpstr>Slide 13</vt:lpstr>
      <vt:lpstr>Slide 14</vt:lpstr>
      <vt:lpstr>Aim: Motivation + Capacity</vt:lpstr>
      <vt:lpstr>Aim: Motivation + Capacity</vt:lpstr>
      <vt:lpstr>Example 1: Macro </vt:lpstr>
      <vt:lpstr>Slide 18</vt:lpstr>
      <vt:lpstr>Stages of Change Model</vt:lpstr>
      <vt:lpstr>Slide 20</vt:lpstr>
      <vt:lpstr>Example 2: Micro </vt:lpstr>
      <vt:lpstr>Slide 22</vt:lpstr>
      <vt:lpstr>Compulsory Drug Treatment Correctional Centre Act (2004)</vt:lpstr>
      <vt:lpstr>Slide 24</vt:lpstr>
      <vt:lpstr>Slide 25</vt:lpstr>
      <vt:lpstr>NSW BOCSAR EVALUATION  (July 2010, N=95)</vt:lpstr>
      <vt:lpstr>Correctional Services should be…  A human service system</vt:lpstr>
      <vt:lpstr>Ethical Practice</vt:lpstr>
      <vt:lpstr>Slide 29</vt:lpstr>
      <vt:lpstr>Slide 30</vt:lpstr>
    </vt:vector>
  </TitlesOfParts>
  <Company>corrections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 Stream: Puerto Rico    A normative framework for offender rehabilitation: The contribution of therapeutic jurisprudence</dc:title>
  <dc:creator>astrid</dc:creator>
  <cp:lastModifiedBy>default</cp:lastModifiedBy>
  <cp:revision>166</cp:revision>
  <dcterms:created xsi:type="dcterms:W3CDTF">2008-05-11T08:01:48Z</dcterms:created>
  <dcterms:modified xsi:type="dcterms:W3CDTF">2012-03-21T03:42:41Z</dcterms:modified>
</cp:coreProperties>
</file>