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3946"/>
  </p:normalViewPr>
  <p:slideViewPr>
    <p:cSldViewPr snapToGrid="0">
      <p:cViewPr varScale="1">
        <p:scale>
          <a:sx n="124" d="100"/>
          <a:sy n="124" d="100"/>
        </p:scale>
        <p:origin x="182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11ac8fff6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411ac8fff6_0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08" name="Google Shape;208;g2411ac8fff6_0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43d1322ef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g243d1322efb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19" name="Google Shape;319;g243d1322efb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411ac8fff6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2411ac8fff6_0_6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39" name="Google Shape;339;g2411ac8fff6_0_6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43d1322efb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g243d1322efb_0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58" name="Google Shape;358;g243d1322efb_0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43d1322efb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g243d1322efb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82" name="Google Shape;382;g243d1322efb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43d1322efb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g243d1322efb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07" name="Google Shape;407;g243d1322efb_0_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411ac8fff6_0_1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g2411ac8fff6_0_1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22" name="Google Shape;422;g2411ac8fff6_0_11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411ac8fff6_0_1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g2411ac8fff6_0_1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36" name="Google Shape;436;g2411ac8fff6_0_11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2411ac8fff6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g2411ac8fff6_0_7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51" name="Google Shape;451;g2411ac8fff6_0_7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7b6f8809d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g27b6f8809d3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61" name="Google Shape;461;g27b6f8809d3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411ac8fff6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411ac8fff6_0_7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70" name="Google Shape;470;g2411ac8fff6_0_7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11ac8fff6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2411ac8fff6_0_5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18" name="Google Shape;218;g2411ac8fff6_0_5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7b6f8809d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g27b6f8809d3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84" name="Google Shape;484;g27b6f8809d3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7b6f8809d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g27b6f8809d3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95" name="Google Shape;495;g27b6f8809d3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411ac8fff6_0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3" name="Google Shape;503;g2411ac8fff6_0_7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04" name="Google Shape;504;g2411ac8fff6_0_7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411ac8fff6_0_1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g2411ac8fff6_0_13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15" name="Google Shape;515;g2411ac8fff6_0_13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411ac8fff6_0_1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g2411ac8fff6_0_1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26" name="Google Shape;526;g2411ac8fff6_0_11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411ac8fff6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2411ac8fff6_0_5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9" name="Google Shape;229;g2411ac8fff6_0_5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411ac8fff6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2411ac8fff6_0_4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0" name="Google Shape;240;g2411ac8fff6_0_4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411ac8fff6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g2411ac8fff6_0_5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54" name="Google Shape;254;g2411ac8fff6_0_5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11ac8fff6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2411ac8fff6_0_7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67" name="Google Shape;267;g2411ac8fff6_0_7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411ac8fff6_0_1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2411ac8fff6_0_13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82" name="Google Shape;282;g2411ac8fff6_0_13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411ac8fff6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g2411ac8fff6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93" name="Google Shape;293;g2411ac8fff6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411ac8fff6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2411ac8fff6_0_6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03" name="Google Shape;303;g2411ac8fff6_0_6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lide copy_texture">
  <p:cSld name="Full slide copy_textur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14650" y="4797978"/>
            <a:ext cx="712849" cy="20741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/>
          <p:nvPr/>
        </p:nvSpPr>
        <p:spPr>
          <a:xfrm>
            <a:off x="164306" y="64294"/>
            <a:ext cx="2078700" cy="8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229545" y="734071"/>
            <a:ext cx="55887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2"/>
          </p:nvPr>
        </p:nvSpPr>
        <p:spPr>
          <a:xfrm>
            <a:off x="229545" y="244732"/>
            <a:ext cx="55890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3"/>
          </p:nvPr>
        </p:nvSpPr>
        <p:spPr>
          <a:xfrm>
            <a:off x="229545" y="1297292"/>
            <a:ext cx="8107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4"/>
          </p:nvPr>
        </p:nvSpPr>
        <p:spPr>
          <a:xfrm>
            <a:off x="225158" y="1573261"/>
            <a:ext cx="8111700" cy="24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28950" y="4780425"/>
            <a:ext cx="712849" cy="20741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0" y="4504581"/>
            <a:ext cx="9144000" cy="653100"/>
          </a:xfrm>
          <a:prstGeom prst="rect">
            <a:avLst/>
          </a:prstGeom>
          <a:blipFill rotWithShape="1">
            <a:blip r:embed="rId3">
              <a:alphaModFix/>
            </a:blip>
            <a:tile tx="0" ty="0" sx="99997" sy="99997" flip="none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3225" y="4723775"/>
            <a:ext cx="712849" cy="20741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2200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buNone/>
              <a:defRPr sz="2200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>
              <a:buNone/>
              <a:defRPr sz="2200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>
              <a:buNone/>
              <a:defRPr sz="2200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>
              <a:buNone/>
              <a:defRPr sz="2200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>
              <a:buNone/>
              <a:defRPr sz="2200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>
              <a:buNone/>
              <a:defRPr sz="2200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>
              <a:buNone/>
              <a:defRPr sz="2200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>
              <a:buNone/>
              <a:defRPr sz="2200">
                <a:solidFill>
                  <a:srgbClr val="99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py with two images">
  <p:cSld name="1_Copy with two image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/>
        </p:nvSpPr>
        <p:spPr>
          <a:xfrm>
            <a:off x="5618560" y="-21431"/>
            <a:ext cx="1171575" cy="5164931"/>
          </a:xfrm>
          <a:custGeom>
            <a:avLst/>
            <a:gdLst/>
            <a:ahLst/>
            <a:cxnLst/>
            <a:rect l="l" t="t" r="r" b="b"/>
            <a:pathLst>
              <a:path w="1562100" h="6886575" extrusionOk="0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6818710" y="-14287"/>
            <a:ext cx="93000" cy="515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5618560" y="-21431"/>
            <a:ext cx="1171575" cy="5164931"/>
          </a:xfrm>
          <a:custGeom>
            <a:avLst/>
            <a:gdLst/>
            <a:ahLst/>
            <a:cxnLst/>
            <a:rect l="l" t="t" r="r" b="b"/>
            <a:pathLst>
              <a:path w="1562100" h="6886575" extrusionOk="0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6818710" y="-14287"/>
            <a:ext cx="93000" cy="515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5553177" y="1960961"/>
            <a:ext cx="3593254" cy="2124630"/>
          </a:xfrm>
          <a:custGeom>
            <a:avLst/>
            <a:gdLst/>
            <a:ahLst/>
            <a:cxnLst/>
            <a:rect l="l" t="t" r="r" b="b"/>
            <a:pathLst>
              <a:path w="3772445" h="6853646" extrusionOk="0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5"/>
          <p:cNvSpPr/>
          <p:nvPr/>
        </p:nvSpPr>
        <p:spPr>
          <a:xfrm>
            <a:off x="7035949" y="90276"/>
            <a:ext cx="93000" cy="401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4650" y="4797980"/>
            <a:ext cx="712849" cy="20741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229545" y="784604"/>
            <a:ext cx="55887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2"/>
          </p:nvPr>
        </p:nvSpPr>
        <p:spPr>
          <a:xfrm>
            <a:off x="229545" y="269999"/>
            <a:ext cx="55890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3"/>
          </p:nvPr>
        </p:nvSpPr>
        <p:spPr>
          <a:xfrm>
            <a:off x="229545" y="1322559"/>
            <a:ext cx="5588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4"/>
          </p:nvPr>
        </p:nvSpPr>
        <p:spPr>
          <a:xfrm>
            <a:off x="225160" y="1598528"/>
            <a:ext cx="3264600" cy="29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5559536" y="1968104"/>
            <a:ext cx="1477328" cy="2131886"/>
          </a:xfrm>
          <a:custGeom>
            <a:avLst/>
            <a:gdLst/>
            <a:ahLst/>
            <a:cxnLst/>
            <a:rect l="l" t="t" r="r" b="b"/>
            <a:pathLst>
              <a:path w="1571625" h="6877050" extrusionOk="0">
                <a:moveTo>
                  <a:pt x="0" y="0"/>
                </a:moveTo>
                <a:lnTo>
                  <a:pt x="1571625" y="19050"/>
                </a:lnTo>
                <a:lnTo>
                  <a:pt x="1571625" y="6877050"/>
                </a:lnTo>
                <a:lnTo>
                  <a:pt x="1495425" y="6877050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 flipH="1">
            <a:off x="3611515" y="1960960"/>
            <a:ext cx="3341520" cy="2146091"/>
          </a:xfrm>
          <a:custGeom>
            <a:avLst/>
            <a:gdLst/>
            <a:ahLst/>
            <a:cxnLst/>
            <a:rect l="l" t="t" r="r" b="b"/>
            <a:pathLst>
              <a:path w="6275154" h="6922875" extrusionOk="0">
                <a:moveTo>
                  <a:pt x="2516135" y="0"/>
                </a:moveTo>
                <a:lnTo>
                  <a:pt x="2521759" y="69669"/>
                </a:lnTo>
                <a:lnTo>
                  <a:pt x="0" y="6922875"/>
                </a:lnTo>
                <a:lnTo>
                  <a:pt x="6266445" y="6844937"/>
                </a:lnTo>
                <a:lnTo>
                  <a:pt x="6275154" y="0"/>
                </a:lnTo>
                <a:lnTo>
                  <a:pt x="251613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 rot="-424661">
            <a:off x="5683119" y="1877179"/>
            <a:ext cx="1172700" cy="2325494"/>
          </a:xfrm>
          <a:custGeom>
            <a:avLst/>
            <a:gdLst/>
            <a:ahLst/>
            <a:cxnLst/>
            <a:rect l="l" t="t" r="r" b="b"/>
            <a:pathLst>
              <a:path w="1562100" h="6886575" extrusionOk="0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6846" y="4746877"/>
            <a:ext cx="709878" cy="2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image option 1">
  <p:cSld name="Title slide_image option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284334" y="2074274"/>
            <a:ext cx="45093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2"/>
          </p:nvPr>
        </p:nvSpPr>
        <p:spPr>
          <a:xfrm>
            <a:off x="277864" y="3347314"/>
            <a:ext cx="42369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3"/>
          </p:nvPr>
        </p:nvSpPr>
        <p:spPr>
          <a:xfrm>
            <a:off x="284106" y="1469704"/>
            <a:ext cx="45096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CAB"/>
              </a:buClr>
              <a:buSzPts val="4500"/>
              <a:buFont typeface="Arial"/>
              <a:buNone/>
              <a:defRPr sz="4500" b="1" i="0" u="none" strike="noStrike" cap="none">
                <a:solidFill>
                  <a:srgbClr val="006CA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4"/>
          </p:nvPr>
        </p:nvSpPr>
        <p:spPr>
          <a:xfrm>
            <a:off x="277637" y="3654608"/>
            <a:ext cx="42372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251" y="330543"/>
            <a:ext cx="1276933" cy="371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 descr="PPT templates-1-standard-FINAL.jpg"/>
          <p:cNvPicPr preferRelativeResize="0"/>
          <p:nvPr/>
        </p:nvPicPr>
        <p:blipFill rotWithShape="1">
          <a:blip r:embed="rId3">
            <a:alphaModFix/>
          </a:blip>
          <a:srcRect l="63053" r="3242"/>
          <a:stretch/>
        </p:blipFill>
        <p:spPr>
          <a:xfrm>
            <a:off x="6407153" y="0"/>
            <a:ext cx="23114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image option 2">
  <p:cSld name="Title slide_image option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284334" y="2074274"/>
            <a:ext cx="45093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2"/>
          </p:nvPr>
        </p:nvSpPr>
        <p:spPr>
          <a:xfrm>
            <a:off x="277864" y="3347314"/>
            <a:ext cx="42369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3"/>
          </p:nvPr>
        </p:nvSpPr>
        <p:spPr>
          <a:xfrm>
            <a:off x="284106" y="1469704"/>
            <a:ext cx="45096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CAB"/>
              </a:buClr>
              <a:buSzPts val="4500"/>
              <a:buFont typeface="Arial"/>
              <a:buNone/>
              <a:defRPr sz="4500" b="1" i="0" u="none" strike="noStrike" cap="none">
                <a:solidFill>
                  <a:srgbClr val="006CA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4"/>
          </p:nvPr>
        </p:nvSpPr>
        <p:spPr>
          <a:xfrm>
            <a:off x="277637" y="3654608"/>
            <a:ext cx="42372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251" y="330543"/>
            <a:ext cx="1276933" cy="371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r="64120" b="6367"/>
          <a:stretch/>
        </p:blipFill>
        <p:spPr>
          <a:xfrm>
            <a:off x="6457548" y="0"/>
            <a:ext cx="2260605" cy="51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image option 3">
  <p:cSld name="Title slide_image option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284334" y="2074274"/>
            <a:ext cx="45093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2"/>
          </p:nvPr>
        </p:nvSpPr>
        <p:spPr>
          <a:xfrm>
            <a:off x="277864" y="3347314"/>
            <a:ext cx="42369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3"/>
          </p:nvPr>
        </p:nvSpPr>
        <p:spPr>
          <a:xfrm>
            <a:off x="284106" y="1469704"/>
            <a:ext cx="45096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CAB"/>
              </a:buClr>
              <a:buSzPts val="4500"/>
              <a:buFont typeface="Arial"/>
              <a:buNone/>
              <a:defRPr sz="4500" b="1" i="0" u="none" strike="noStrike" cap="none">
                <a:solidFill>
                  <a:srgbClr val="006CA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4"/>
          </p:nvPr>
        </p:nvSpPr>
        <p:spPr>
          <a:xfrm>
            <a:off x="277637" y="3654608"/>
            <a:ext cx="42372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251" y="330543"/>
            <a:ext cx="1276933" cy="371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r="64111" b="6463"/>
          <a:stretch/>
        </p:blipFill>
        <p:spPr>
          <a:xfrm>
            <a:off x="6463898" y="0"/>
            <a:ext cx="2260605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image option 4">
  <p:cSld name="Title slide_image option 4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284334" y="2074274"/>
            <a:ext cx="45093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277864" y="3347314"/>
            <a:ext cx="42369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3"/>
          </p:nvPr>
        </p:nvSpPr>
        <p:spPr>
          <a:xfrm>
            <a:off x="284106" y="1469704"/>
            <a:ext cx="45096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CAB"/>
              </a:buClr>
              <a:buSzPts val="4500"/>
              <a:buFont typeface="Arial"/>
              <a:buNone/>
              <a:defRPr sz="4500" b="1" i="0" u="none" strike="noStrike" cap="none">
                <a:solidFill>
                  <a:srgbClr val="006CA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4"/>
          </p:nvPr>
        </p:nvSpPr>
        <p:spPr>
          <a:xfrm>
            <a:off x="277637" y="3654608"/>
            <a:ext cx="42372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9" name="Google Shape;10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251" y="330543"/>
            <a:ext cx="1276933" cy="371543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/>
          <p:nvPr/>
        </p:nvSpPr>
        <p:spPr>
          <a:xfrm>
            <a:off x="6489299" y="1876"/>
            <a:ext cx="2197580" cy="5167802"/>
          </a:xfrm>
          <a:custGeom>
            <a:avLst/>
            <a:gdLst/>
            <a:ahLst/>
            <a:cxnLst/>
            <a:rect l="l" t="t" r="r" b="b"/>
            <a:pathLst>
              <a:path w="2979769" h="7007189" extrusionOk="0">
                <a:moveTo>
                  <a:pt x="7969" y="6531"/>
                </a:moveTo>
                <a:cubicBezTo>
                  <a:pt x="10513" y="2334264"/>
                  <a:pt x="-2206" y="4669628"/>
                  <a:pt x="338" y="6997361"/>
                </a:cubicBezTo>
                <a:lnTo>
                  <a:pt x="804803" y="7004990"/>
                </a:lnTo>
                <a:lnTo>
                  <a:pt x="804803" y="3997234"/>
                </a:lnTo>
                <a:lnTo>
                  <a:pt x="1074790" y="6999558"/>
                </a:lnTo>
                <a:lnTo>
                  <a:pt x="1947803" y="7007189"/>
                </a:lnTo>
                <a:lnTo>
                  <a:pt x="2176403" y="4023360"/>
                </a:lnTo>
                <a:cubicBezTo>
                  <a:pt x="2178866" y="5016122"/>
                  <a:pt x="2181330" y="6008884"/>
                  <a:pt x="2183793" y="7001646"/>
                </a:cubicBezTo>
                <a:lnTo>
                  <a:pt x="2969759" y="6999737"/>
                </a:lnTo>
                <a:cubicBezTo>
                  <a:pt x="2973096" y="4674122"/>
                  <a:pt x="2976432" y="2325615"/>
                  <a:pt x="2979769" y="0"/>
                </a:cubicBezTo>
                <a:lnTo>
                  <a:pt x="1699609" y="0"/>
                </a:lnTo>
                <a:lnTo>
                  <a:pt x="1497135" y="2331720"/>
                </a:lnTo>
                <a:lnTo>
                  <a:pt x="1301192" y="6531"/>
                </a:lnTo>
                <a:lnTo>
                  <a:pt x="7969" y="6531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459" t="179" r="-31878" b="-55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with subheadings_grey">
  <p:cSld name="Copy with subheadings_gre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/>
          <p:nvPr/>
        </p:nvSpPr>
        <p:spPr>
          <a:xfrm>
            <a:off x="6940153" y="0"/>
            <a:ext cx="2206880" cy="5140235"/>
          </a:xfrm>
          <a:custGeom>
            <a:avLst/>
            <a:gdLst/>
            <a:ahLst/>
            <a:cxnLst/>
            <a:rect l="l" t="t" r="r" b="b"/>
            <a:pathLst>
              <a:path w="3772445" h="6853646" extrusionOk="0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229545" y="734071"/>
            <a:ext cx="55887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2"/>
          </p:nvPr>
        </p:nvSpPr>
        <p:spPr>
          <a:xfrm>
            <a:off x="229545" y="244732"/>
            <a:ext cx="55890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3"/>
          </p:nvPr>
        </p:nvSpPr>
        <p:spPr>
          <a:xfrm>
            <a:off x="229545" y="1297292"/>
            <a:ext cx="5588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4"/>
          </p:nvPr>
        </p:nvSpPr>
        <p:spPr>
          <a:xfrm>
            <a:off x="225158" y="1573261"/>
            <a:ext cx="5588700" cy="1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5"/>
          </p:nvPr>
        </p:nvSpPr>
        <p:spPr>
          <a:xfrm>
            <a:off x="225158" y="3083705"/>
            <a:ext cx="5588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6"/>
          </p:nvPr>
        </p:nvSpPr>
        <p:spPr>
          <a:xfrm>
            <a:off x="220772" y="3384941"/>
            <a:ext cx="5588700" cy="1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7185" y="4739513"/>
            <a:ext cx="709878" cy="2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with subheadings_blue">
  <p:cSld name="Copy with subheadings_blu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/>
          <p:nvPr/>
        </p:nvSpPr>
        <p:spPr>
          <a:xfrm>
            <a:off x="6940153" y="0"/>
            <a:ext cx="2206880" cy="5140235"/>
          </a:xfrm>
          <a:custGeom>
            <a:avLst/>
            <a:gdLst/>
            <a:ahLst/>
            <a:cxnLst/>
            <a:rect l="l" t="t" r="r" b="b"/>
            <a:pathLst>
              <a:path w="3772445" h="6853646" extrusionOk="0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DA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229545" y="734071"/>
            <a:ext cx="55887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229545" y="244732"/>
            <a:ext cx="55890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3"/>
          </p:nvPr>
        </p:nvSpPr>
        <p:spPr>
          <a:xfrm>
            <a:off x="229545" y="1297292"/>
            <a:ext cx="5588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4"/>
          </p:nvPr>
        </p:nvSpPr>
        <p:spPr>
          <a:xfrm>
            <a:off x="225158" y="1573261"/>
            <a:ext cx="5588700" cy="1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5"/>
          </p:nvPr>
        </p:nvSpPr>
        <p:spPr>
          <a:xfrm>
            <a:off x="225158" y="3083705"/>
            <a:ext cx="5588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body" idx="6"/>
          </p:nvPr>
        </p:nvSpPr>
        <p:spPr>
          <a:xfrm>
            <a:off x="220772" y="3384941"/>
            <a:ext cx="5588700" cy="1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3225" y="4723775"/>
            <a:ext cx="712849" cy="20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ed list with texture">
  <p:cSld name="Bulleted list with textur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14650" y="4797978"/>
            <a:ext cx="712849" cy="20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/>
          <p:nvPr/>
        </p:nvSpPr>
        <p:spPr>
          <a:xfrm>
            <a:off x="164306" y="64294"/>
            <a:ext cx="2078700" cy="8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1"/>
          </p:nvPr>
        </p:nvSpPr>
        <p:spPr>
          <a:xfrm>
            <a:off x="229545" y="734071"/>
            <a:ext cx="55887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2"/>
          </p:nvPr>
        </p:nvSpPr>
        <p:spPr>
          <a:xfrm>
            <a:off x="229545" y="244732"/>
            <a:ext cx="55890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3"/>
          </p:nvPr>
        </p:nvSpPr>
        <p:spPr>
          <a:xfrm>
            <a:off x="229545" y="1297292"/>
            <a:ext cx="5588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4"/>
          </p:nvPr>
        </p:nvSpPr>
        <p:spPr>
          <a:xfrm>
            <a:off x="225158" y="1598528"/>
            <a:ext cx="5588700" cy="1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5"/>
          </p:nvPr>
        </p:nvSpPr>
        <p:spPr>
          <a:xfrm>
            <a:off x="225158" y="3083705"/>
            <a:ext cx="5588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6"/>
          </p:nvPr>
        </p:nvSpPr>
        <p:spPr>
          <a:xfrm>
            <a:off x="220772" y="3384941"/>
            <a:ext cx="5588700" cy="12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6940153" y="0"/>
            <a:ext cx="2206880" cy="5140235"/>
          </a:xfrm>
          <a:custGeom>
            <a:avLst/>
            <a:gdLst/>
            <a:ahLst/>
            <a:cxnLst/>
            <a:rect l="l" t="t" r="r" b="b"/>
            <a:pathLst>
              <a:path w="3772445" h="6853646" extrusionOk="0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tx="1270000" ty="0" sx="80002" sy="80002" flip="none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43225" y="4723775"/>
            <a:ext cx="712849" cy="20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with two images">
  <p:cSld name="Copy with two image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14650" y="4797978"/>
            <a:ext cx="712849" cy="20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>
            <a:spLocks noGrp="1"/>
          </p:cNvSpPr>
          <p:nvPr>
            <p:ph type="body" idx="1"/>
          </p:nvPr>
        </p:nvSpPr>
        <p:spPr>
          <a:xfrm>
            <a:off x="229545" y="784604"/>
            <a:ext cx="55887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2"/>
          </p:nvPr>
        </p:nvSpPr>
        <p:spPr>
          <a:xfrm>
            <a:off x="229545" y="269999"/>
            <a:ext cx="55890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3"/>
          </p:nvPr>
        </p:nvSpPr>
        <p:spPr>
          <a:xfrm>
            <a:off x="229545" y="1322558"/>
            <a:ext cx="5588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4"/>
          </p:nvPr>
        </p:nvSpPr>
        <p:spPr>
          <a:xfrm>
            <a:off x="225159" y="1598528"/>
            <a:ext cx="3264600" cy="29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0" name="Google Shape;15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6844" y="4746877"/>
            <a:ext cx="709878" cy="2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>
            <a:picLocks noGrp="1"/>
          </p:cNvPicPr>
          <p:nvPr>
            <p:ph type="pic" idx="5"/>
          </p:nvPr>
        </p:nvPicPr>
        <p:blipFill/>
        <p:spPr>
          <a:xfrm>
            <a:off x="5535216" y="1890000"/>
            <a:ext cx="3021000" cy="1701000"/>
          </a:xfrm>
          <a:prstGeom prst="rect">
            <a:avLst/>
          </a:prstGeom>
          <a:blipFill rotWithShape="1">
            <a:blip r:embed="rId4">
              <a:alphaModFix/>
            </a:blip>
            <a:tile tx="0" ty="0" sx="39997" sy="39997" flip="none" algn="ctr"/>
          </a:blipFill>
          <a:ln>
            <a:noFill/>
          </a:ln>
        </p:spPr>
      </p:pic>
      <p:pic>
        <p:nvPicPr>
          <p:cNvPr id="152" name="Google Shape;152;p23"/>
          <p:cNvPicPr preferRelativeResize="0">
            <a:picLocks noGrp="1"/>
          </p:cNvPicPr>
          <p:nvPr>
            <p:ph type="pic" idx="6"/>
          </p:nvPr>
        </p:nvPicPr>
        <p:blipFill/>
        <p:spPr>
          <a:xfrm>
            <a:off x="3720380" y="1889522"/>
            <a:ext cx="1283100" cy="1276200"/>
          </a:xfrm>
          <a:prstGeom prst="rect">
            <a:avLst/>
          </a:prstGeom>
          <a:blipFill rotWithShape="1">
            <a:blip r:embed="rId5">
              <a:alphaModFix/>
            </a:blip>
            <a:tile tx="0" ty="0" sx="39997" sy="39997" flip="none" algn="b"/>
          </a:blipFill>
          <a:ln>
            <a:noFill/>
          </a:ln>
        </p:spPr>
      </p:pic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lide image with caption">
  <p:cSld name="Full slide image with captio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0" y="-6349"/>
            <a:ext cx="7778700" cy="5149800"/>
          </a:xfrm>
          <a:prstGeom prst="rect">
            <a:avLst/>
          </a:prstGeom>
          <a:blipFill rotWithShape="1">
            <a:blip r:embed="rId2">
              <a:alphaModFix/>
            </a:blip>
            <a:tile tx="0" ty="0" sx="99997" sy="99997" flip="none" algn="b"/>
          </a:blipFill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4650" y="4797978"/>
            <a:ext cx="712849" cy="20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>
            <a:spLocks noGrp="1"/>
          </p:cNvSpPr>
          <p:nvPr>
            <p:ph type="body" idx="1"/>
          </p:nvPr>
        </p:nvSpPr>
        <p:spPr>
          <a:xfrm>
            <a:off x="7266877" y="249430"/>
            <a:ext cx="17322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72746" y="4746877"/>
            <a:ext cx="709878" cy="2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ivider">
  <p:cSld name="Section divider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/>
          <p:nvPr/>
        </p:nvSpPr>
        <p:spPr>
          <a:xfrm>
            <a:off x="-14287" y="-7144"/>
            <a:ext cx="7057906" cy="5154835"/>
          </a:xfrm>
          <a:custGeom>
            <a:avLst/>
            <a:gdLst/>
            <a:ahLst/>
            <a:cxnLst/>
            <a:rect l="l" t="t" r="r" b="b"/>
            <a:pathLst>
              <a:path w="8905875" h="6896100" extrusionOk="0">
                <a:moveTo>
                  <a:pt x="9525" y="0"/>
                </a:moveTo>
                <a:lnTo>
                  <a:pt x="4724400" y="0"/>
                </a:lnTo>
                <a:lnTo>
                  <a:pt x="8905875" y="6896100"/>
                </a:lnTo>
                <a:lnTo>
                  <a:pt x="0" y="6896100"/>
                </a:lnTo>
                <a:lnTo>
                  <a:pt x="9525" y="0"/>
                </a:lnTo>
                <a:close/>
              </a:path>
            </a:pathLst>
          </a:custGeom>
          <a:solidFill>
            <a:srgbClr val="006DAE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14650" y="4797978"/>
            <a:ext cx="712849" cy="20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103776" y="1306195"/>
            <a:ext cx="4318200" cy="25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4" name="Google Shape;16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28950" y="4780425"/>
            <a:ext cx="712849" cy="20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7191" y="4739513"/>
            <a:ext cx="709878" cy="2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>
            <a:spLocks noGrp="1"/>
          </p:cNvSpPr>
          <p:nvPr>
            <p:ph type="pic" idx="2"/>
          </p:nvPr>
        </p:nvSpPr>
        <p:spPr>
          <a:xfrm>
            <a:off x="4568619" y="1299764"/>
            <a:ext cx="4079100" cy="257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67" name="Google Shape;167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buNone/>
              <a:defRPr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>
              <a:buNone/>
              <a:defRPr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>
              <a:buNone/>
              <a:defRPr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>
              <a:buNone/>
              <a:defRPr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>
              <a:buNone/>
              <a:defRPr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>
              <a:buNone/>
              <a:defRPr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>
              <a:buNone/>
              <a:defRPr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>
              <a:buNone/>
              <a:defRPr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lide copy_grey">
  <p:cSld name="Full slide copy_gre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14650" y="4797978"/>
            <a:ext cx="712849" cy="20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/>
          <p:nvPr/>
        </p:nvSpPr>
        <p:spPr>
          <a:xfrm>
            <a:off x="164306" y="64294"/>
            <a:ext cx="2078700" cy="8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229545" y="734071"/>
            <a:ext cx="55887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2"/>
          </p:nvPr>
        </p:nvSpPr>
        <p:spPr>
          <a:xfrm>
            <a:off x="229545" y="244732"/>
            <a:ext cx="55890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body" idx="3"/>
          </p:nvPr>
        </p:nvSpPr>
        <p:spPr>
          <a:xfrm>
            <a:off x="229545" y="1297292"/>
            <a:ext cx="8107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body" idx="4"/>
          </p:nvPr>
        </p:nvSpPr>
        <p:spPr>
          <a:xfrm>
            <a:off x="225158" y="1573261"/>
            <a:ext cx="8111700" cy="24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5" name="Google Shape;17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28950" y="4780425"/>
            <a:ext cx="712849" cy="20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6"/>
          <p:cNvSpPr/>
          <p:nvPr/>
        </p:nvSpPr>
        <p:spPr>
          <a:xfrm>
            <a:off x="0" y="4504581"/>
            <a:ext cx="9144000" cy="65310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6844" y="4746877"/>
            <a:ext cx="709878" cy="2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lide copy_texture option 2">
  <p:cSld name="Full slide copy_texture option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14650" y="4797978"/>
            <a:ext cx="712849" cy="20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/>
          <p:nvPr/>
        </p:nvSpPr>
        <p:spPr>
          <a:xfrm>
            <a:off x="164306" y="64294"/>
            <a:ext cx="2078700" cy="8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7"/>
          <p:cNvSpPr txBox="1">
            <a:spLocks noGrp="1"/>
          </p:cNvSpPr>
          <p:nvPr>
            <p:ph type="body" idx="1"/>
          </p:nvPr>
        </p:nvSpPr>
        <p:spPr>
          <a:xfrm>
            <a:off x="229545" y="734071"/>
            <a:ext cx="55887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2"/>
          </p:nvPr>
        </p:nvSpPr>
        <p:spPr>
          <a:xfrm>
            <a:off x="229545" y="244732"/>
            <a:ext cx="55890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3"/>
          </p:nvPr>
        </p:nvSpPr>
        <p:spPr>
          <a:xfrm>
            <a:off x="229545" y="1297292"/>
            <a:ext cx="8107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4"/>
          </p:nvPr>
        </p:nvSpPr>
        <p:spPr>
          <a:xfrm>
            <a:off x="225158" y="1573261"/>
            <a:ext cx="8111700" cy="28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27"/>
          <p:cNvSpPr/>
          <p:nvPr/>
        </p:nvSpPr>
        <p:spPr>
          <a:xfrm>
            <a:off x="7494814" y="-14287"/>
            <a:ext cx="93000" cy="89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28950" y="4780425"/>
            <a:ext cx="712849" cy="20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5686" y="4803284"/>
            <a:ext cx="712849" cy="20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/>
          <p:nvPr/>
        </p:nvSpPr>
        <p:spPr>
          <a:xfrm rot="-5400000" flipH="1">
            <a:off x="6718106" y="-510183"/>
            <a:ext cx="1921800" cy="2913600"/>
          </a:xfrm>
          <a:prstGeom prst="triangle">
            <a:avLst>
              <a:gd name="adj" fmla="val 0"/>
            </a:avLst>
          </a:prstGeom>
          <a:blipFill rotWithShape="0">
            <a:blip r:embed="rId3">
              <a:alphaModFix/>
            </a:blip>
            <a:tile tx="762000" ty="0" sx="99997" sy="99997" flip="none" algn="ct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6844" y="4746877"/>
            <a:ext cx="709878" cy="2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lide copy_texture option 3">
  <p:cSld name="Full slide copy_texture option 3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14650" y="4797978"/>
            <a:ext cx="712849" cy="20741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/>
          <p:nvPr/>
        </p:nvSpPr>
        <p:spPr>
          <a:xfrm>
            <a:off x="164306" y="64294"/>
            <a:ext cx="2078700" cy="8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229545" y="734071"/>
            <a:ext cx="55887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2"/>
          </p:nvPr>
        </p:nvSpPr>
        <p:spPr>
          <a:xfrm>
            <a:off x="229545" y="244732"/>
            <a:ext cx="55890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3"/>
          </p:nvPr>
        </p:nvSpPr>
        <p:spPr>
          <a:xfrm>
            <a:off x="229545" y="1297292"/>
            <a:ext cx="8107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4"/>
          </p:nvPr>
        </p:nvSpPr>
        <p:spPr>
          <a:xfrm>
            <a:off x="225158" y="1573261"/>
            <a:ext cx="8111700" cy="28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9" name="Google Shape;19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28950" y="4780425"/>
            <a:ext cx="712849" cy="207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5686" y="4803284"/>
            <a:ext cx="712849" cy="20741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8"/>
          <p:cNvSpPr/>
          <p:nvPr/>
        </p:nvSpPr>
        <p:spPr>
          <a:xfrm rot="5400000" flipH="1">
            <a:off x="419162" y="3238538"/>
            <a:ext cx="1500000" cy="2338500"/>
          </a:xfrm>
          <a:prstGeom prst="triangle">
            <a:avLst>
              <a:gd name="adj" fmla="val 0"/>
            </a:avLst>
          </a:prstGeom>
          <a:blipFill rotWithShape="0">
            <a:blip r:embed="rId3">
              <a:alphaModFix/>
            </a:blip>
            <a:tile tx="1151700" ty="250125" sx="50002" sy="50002" flip="none" algn="r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8"/>
          <p:cNvSpPr/>
          <p:nvPr/>
        </p:nvSpPr>
        <p:spPr>
          <a:xfrm flipH="1">
            <a:off x="1067" y="3657600"/>
            <a:ext cx="881184" cy="1486868"/>
          </a:xfrm>
          <a:custGeom>
            <a:avLst/>
            <a:gdLst/>
            <a:ahLst/>
            <a:cxnLst/>
            <a:rect l="l" t="t" r="r" b="b"/>
            <a:pathLst>
              <a:path w="1711036" h="9592694" extrusionOk="0">
                <a:moveTo>
                  <a:pt x="0" y="3742485"/>
                </a:moveTo>
                <a:lnTo>
                  <a:pt x="1691986" y="0"/>
                </a:lnTo>
                <a:lnTo>
                  <a:pt x="1711036" y="9509516"/>
                </a:lnTo>
                <a:lnTo>
                  <a:pt x="1701511" y="9592694"/>
                </a:lnTo>
                <a:lnTo>
                  <a:pt x="0" y="3742485"/>
                </a:lnTo>
                <a:close/>
              </a:path>
            </a:pathLst>
          </a:custGeom>
          <a:solidFill>
            <a:srgbClr val="006CAB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6844" y="4746877"/>
            <a:ext cx="709878" cy="20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>
              <a:buNone/>
              <a:defRPr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1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Yonghui.Liu@monash.ed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8617" y="3423997"/>
            <a:ext cx="160488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9"/>
          <p:cNvSpPr txBox="1"/>
          <p:nvPr/>
        </p:nvSpPr>
        <p:spPr>
          <a:xfrm>
            <a:off x="381000" y="358500"/>
            <a:ext cx="85500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1">
                <a:solidFill>
                  <a:srgbClr val="005F99"/>
                </a:solidFill>
                <a:highlight>
                  <a:srgbClr val="FFFFFF"/>
                </a:highlight>
              </a:rPr>
              <a:t>ReuNify: A Step Towards Whole Program Analysis for React Native Android Apps</a:t>
            </a:r>
            <a:endParaRPr sz="2600" b="1">
              <a:solidFill>
                <a:srgbClr val="005F99"/>
              </a:solidFill>
              <a:highlight>
                <a:srgbClr val="FFFFFF"/>
              </a:highlight>
            </a:endParaRPr>
          </a:p>
        </p:txBody>
      </p:sp>
      <p:sp>
        <p:nvSpPr>
          <p:cNvPr id="212" name="Google Shape;212;p29"/>
          <p:cNvSpPr txBox="1"/>
          <p:nvPr/>
        </p:nvSpPr>
        <p:spPr>
          <a:xfrm>
            <a:off x="0" y="1570744"/>
            <a:ext cx="9144000" cy="7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>
                <a:latin typeface="Calibri"/>
                <a:ea typeface="Calibri"/>
                <a:cs typeface="Calibri"/>
                <a:sym typeface="Calibri"/>
              </a:rPr>
              <a:t>Yonghui Liu </a:t>
            </a:r>
            <a:r>
              <a:rPr lang="en-GB" sz="2000" i="1" baseline="30000"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000" i="1">
                <a:latin typeface="Calibri"/>
                <a:ea typeface="Calibri"/>
                <a:cs typeface="Calibri"/>
                <a:sym typeface="Calibri"/>
              </a:rPr>
              <a:t>, Xiao Chen </a:t>
            </a:r>
            <a:r>
              <a:rPr lang="en-GB" sz="2000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000" i="1">
                <a:latin typeface="Calibri"/>
                <a:ea typeface="Calibri"/>
                <a:cs typeface="Calibri"/>
                <a:sym typeface="Calibri"/>
              </a:rPr>
              <a:t>, Pei Liu, John Grundy </a:t>
            </a:r>
            <a:r>
              <a:rPr lang="en-GB" sz="2000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000" i="1">
                <a:latin typeface="Calibri"/>
                <a:ea typeface="Calibri"/>
                <a:cs typeface="Calibri"/>
                <a:sym typeface="Calibri"/>
              </a:rPr>
              <a:t>, Chunyang Chen </a:t>
            </a:r>
            <a:r>
              <a:rPr lang="en-GB" sz="2000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2000" i="1">
                <a:latin typeface="Calibri"/>
                <a:ea typeface="Calibri"/>
                <a:cs typeface="Calibri"/>
                <a:sym typeface="Calibri"/>
              </a:rPr>
              <a:t>, Li Li </a:t>
            </a:r>
            <a:r>
              <a:rPr lang="en-GB" sz="2000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000" i="1">
              <a:latin typeface="Calibri"/>
              <a:ea typeface="Calibri"/>
              <a:cs typeface="Calibri"/>
              <a:sym typeface="Calibri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Monash University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Beihang University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7225" y="3401325"/>
            <a:ext cx="1950577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9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8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8"/>
          <p:cNvSpPr txBox="1"/>
          <p:nvPr/>
        </p:nvSpPr>
        <p:spPr>
          <a:xfrm>
            <a:off x="14300" y="10200"/>
            <a:ext cx="56190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Approach -     </a:t>
            </a:r>
            <a:r>
              <a:rPr lang="en-GB" sz="2000" b="1" i="1">
                <a:solidFill>
                  <a:schemeClr val="dk1"/>
                </a:solidFill>
              </a:rPr>
              <a:t>Jimple Code Generation:</a:t>
            </a:r>
            <a:endParaRPr sz="2000" b="1" i="1">
              <a:solidFill>
                <a:schemeClr val="dk1"/>
              </a:solidFill>
            </a:endParaRPr>
          </a:p>
        </p:txBody>
      </p:sp>
      <p:sp>
        <p:nvSpPr>
          <p:cNvPr id="323" name="Google Shape;323;p38"/>
          <p:cNvSpPr txBox="1"/>
          <p:nvPr/>
        </p:nvSpPr>
        <p:spPr>
          <a:xfrm>
            <a:off x="-10200" y="610575"/>
            <a:ext cx="4525500" cy="1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 </a:t>
            </a:r>
            <a:r>
              <a:rPr lang="en-GB" sz="1600" b="1" i="1"/>
              <a:t>    </a:t>
            </a:r>
            <a:r>
              <a:rPr lang="en-GB" sz="1600" b="1"/>
              <a:t> Dex to Jimple</a:t>
            </a:r>
            <a:endParaRPr sz="1600" b="1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Dexpler</a:t>
            </a:r>
            <a:endParaRPr sz="1600"/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Dalvik Bytecode to Jimple  (2012, PLDI)</a:t>
            </a:r>
            <a:endParaRPr sz="1600"/>
          </a:p>
        </p:txBody>
      </p:sp>
      <p:grpSp>
        <p:nvGrpSpPr>
          <p:cNvPr id="324" name="Google Shape;324;p38"/>
          <p:cNvGrpSpPr/>
          <p:nvPr/>
        </p:nvGrpSpPr>
        <p:grpSpPr>
          <a:xfrm>
            <a:off x="1493843" y="152199"/>
            <a:ext cx="357300" cy="354096"/>
            <a:chOff x="4544950" y="2797718"/>
            <a:chExt cx="357300" cy="335700"/>
          </a:xfrm>
        </p:grpSpPr>
        <p:sp>
          <p:nvSpPr>
            <p:cNvPr id="325" name="Google Shape;325;p38"/>
            <p:cNvSpPr/>
            <p:nvPr/>
          </p:nvSpPr>
          <p:spPr>
            <a:xfrm>
              <a:off x="4611000" y="2848575"/>
              <a:ext cx="241200" cy="237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8"/>
            <p:cNvSpPr txBox="1"/>
            <p:nvPr/>
          </p:nvSpPr>
          <p:spPr>
            <a:xfrm>
              <a:off x="4544950" y="2797718"/>
              <a:ext cx="357300" cy="3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000000"/>
                  </a:solidFill>
                </a:rPr>
                <a:t> 1</a:t>
              </a:r>
              <a:endParaRPr sz="1100" b="1"/>
            </a:p>
          </p:txBody>
        </p:sp>
      </p:grpSp>
      <p:sp>
        <p:nvSpPr>
          <p:cNvPr id="327" name="Google Shape;327;p38"/>
          <p:cNvSpPr txBox="1"/>
          <p:nvPr/>
        </p:nvSpPr>
        <p:spPr>
          <a:xfrm>
            <a:off x="-10200" y="1705150"/>
            <a:ext cx="4525500" cy="1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/>
              <a:t>      </a:t>
            </a:r>
            <a:r>
              <a:rPr lang="en-GB" sz="1600" b="1"/>
              <a:t>Hbc to Jimple</a:t>
            </a:r>
            <a:endParaRPr sz="1600" b="1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Hermes Engine </a:t>
            </a:r>
            <a:endParaRPr sz="1600"/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 b="1"/>
              <a:t>hermesc</a:t>
            </a:r>
            <a:r>
              <a:rPr lang="en-GB" sz="1600"/>
              <a:t>:</a:t>
            </a:r>
            <a:r>
              <a:rPr lang="en-GB" sz="1600">
                <a:solidFill>
                  <a:srgbClr val="1C1E21"/>
                </a:solidFill>
                <a:latin typeface="Roboto"/>
                <a:ea typeface="Roboto"/>
                <a:cs typeface="Roboto"/>
                <a:sym typeface="Roboto"/>
              </a:rPr>
              <a:t>Standalone Hermes compiler.</a:t>
            </a:r>
            <a:endParaRPr sz="1600"/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 b="1"/>
              <a:t>hbcdump</a:t>
            </a:r>
            <a:r>
              <a:rPr lang="en-GB" sz="1600"/>
              <a:t>: </a:t>
            </a:r>
            <a:r>
              <a:rPr lang="en-GB" sz="1600">
                <a:solidFill>
                  <a:srgbClr val="1C1E21"/>
                </a:solidFill>
                <a:latin typeface="Roboto"/>
                <a:ea typeface="Roboto"/>
                <a:cs typeface="Roboto"/>
                <a:sym typeface="Roboto"/>
              </a:rPr>
              <a:t>Hermes bytecode disassembler</a:t>
            </a:r>
            <a:endParaRPr sz="1600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hermeser</a:t>
            </a:r>
            <a:endParaRPr sz="1600"/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Textual Disassembly to Jimple</a:t>
            </a:r>
            <a:endParaRPr sz="1600"/>
          </a:p>
        </p:txBody>
      </p:sp>
      <p:grpSp>
        <p:nvGrpSpPr>
          <p:cNvPr id="328" name="Google Shape;328;p38"/>
          <p:cNvGrpSpPr/>
          <p:nvPr/>
        </p:nvGrpSpPr>
        <p:grpSpPr>
          <a:xfrm>
            <a:off x="50757" y="637200"/>
            <a:ext cx="357300" cy="354096"/>
            <a:chOff x="4544950" y="2796636"/>
            <a:chExt cx="357300" cy="335700"/>
          </a:xfrm>
        </p:grpSpPr>
        <p:sp>
          <p:nvSpPr>
            <p:cNvPr id="329" name="Google Shape;329;p38"/>
            <p:cNvSpPr/>
            <p:nvPr/>
          </p:nvSpPr>
          <p:spPr>
            <a:xfrm>
              <a:off x="4611000" y="2848575"/>
              <a:ext cx="241200" cy="2370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0" name="Google Shape;330;p38"/>
            <p:cNvSpPr txBox="1"/>
            <p:nvPr/>
          </p:nvSpPr>
          <p:spPr>
            <a:xfrm>
              <a:off x="4544950" y="2796636"/>
              <a:ext cx="357300" cy="3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000000"/>
                  </a:solidFill>
                </a:rPr>
                <a:t>1a</a:t>
              </a:r>
              <a:endParaRPr sz="1100" b="1"/>
            </a:p>
          </p:txBody>
        </p:sp>
      </p:grpSp>
      <p:grpSp>
        <p:nvGrpSpPr>
          <p:cNvPr id="331" name="Google Shape;331;p38"/>
          <p:cNvGrpSpPr/>
          <p:nvPr/>
        </p:nvGrpSpPr>
        <p:grpSpPr>
          <a:xfrm>
            <a:off x="50757" y="1725260"/>
            <a:ext cx="357300" cy="354096"/>
            <a:chOff x="4544950" y="2797718"/>
            <a:chExt cx="357300" cy="335700"/>
          </a:xfrm>
        </p:grpSpPr>
        <p:sp>
          <p:nvSpPr>
            <p:cNvPr id="332" name="Google Shape;332;p38"/>
            <p:cNvSpPr/>
            <p:nvPr/>
          </p:nvSpPr>
          <p:spPr>
            <a:xfrm>
              <a:off x="4611000" y="2848575"/>
              <a:ext cx="241200" cy="2370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3" name="Google Shape;333;p38"/>
            <p:cNvSpPr txBox="1"/>
            <p:nvPr/>
          </p:nvSpPr>
          <p:spPr>
            <a:xfrm>
              <a:off x="4544950" y="2797718"/>
              <a:ext cx="357300" cy="3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000000"/>
                  </a:solidFill>
                </a:rPr>
                <a:t>1</a:t>
              </a:r>
              <a:r>
                <a:rPr lang="en-GB" sz="1100" b="1"/>
                <a:t>b</a:t>
              </a:r>
              <a:endParaRPr sz="1100" b="1"/>
            </a:p>
          </p:txBody>
        </p:sp>
      </p:grpSp>
      <p:sp>
        <p:nvSpPr>
          <p:cNvPr id="334" name="Google Shape;334;p38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335" name="Google Shape;3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2400" y="792000"/>
            <a:ext cx="4499998" cy="328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9"/>
          <p:cNvSpPr txBox="1"/>
          <p:nvPr/>
        </p:nvSpPr>
        <p:spPr>
          <a:xfrm>
            <a:off x="14300" y="10200"/>
            <a:ext cx="66090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Approach -     </a:t>
            </a:r>
            <a:r>
              <a:rPr lang="en-GB" sz="2000" b="1" i="1">
                <a:solidFill>
                  <a:schemeClr val="dk1"/>
                </a:solidFill>
              </a:rPr>
              <a:t>Cross-Language Methods Extraction:</a:t>
            </a:r>
            <a:endParaRPr sz="2000" b="1" i="1">
              <a:solidFill>
                <a:schemeClr val="dk1"/>
              </a:solidFill>
            </a:endParaRPr>
          </a:p>
        </p:txBody>
      </p:sp>
      <p:grpSp>
        <p:nvGrpSpPr>
          <p:cNvPr id="343" name="Google Shape;343;p39"/>
          <p:cNvGrpSpPr/>
          <p:nvPr/>
        </p:nvGrpSpPr>
        <p:grpSpPr>
          <a:xfrm>
            <a:off x="1504048" y="152199"/>
            <a:ext cx="357300" cy="354096"/>
            <a:chOff x="4544950" y="2797718"/>
            <a:chExt cx="357300" cy="335700"/>
          </a:xfrm>
        </p:grpSpPr>
        <p:sp>
          <p:nvSpPr>
            <p:cNvPr id="344" name="Google Shape;344;p39"/>
            <p:cNvSpPr/>
            <p:nvPr/>
          </p:nvSpPr>
          <p:spPr>
            <a:xfrm>
              <a:off x="4611000" y="2848575"/>
              <a:ext cx="241200" cy="237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9"/>
            <p:cNvSpPr txBox="1"/>
            <p:nvPr/>
          </p:nvSpPr>
          <p:spPr>
            <a:xfrm>
              <a:off x="4544950" y="2797718"/>
              <a:ext cx="357300" cy="3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000000"/>
                  </a:solidFill>
                </a:rPr>
                <a:t> </a:t>
              </a:r>
              <a:r>
                <a:rPr lang="en-GB" sz="1100" b="1"/>
                <a:t>2</a:t>
              </a:r>
              <a:endParaRPr sz="1100" b="1"/>
            </a:p>
          </p:txBody>
        </p:sp>
      </p:grpSp>
      <p:sp>
        <p:nvSpPr>
          <p:cNvPr id="346" name="Google Shape;346;p39"/>
          <p:cNvSpPr txBox="1"/>
          <p:nvPr/>
        </p:nvSpPr>
        <p:spPr>
          <a:xfrm>
            <a:off x="1149375" y="1989725"/>
            <a:ext cx="293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Courier New"/>
                <a:ea typeface="Courier New"/>
                <a:cs typeface="Courier New"/>
                <a:sym typeface="Courier New"/>
              </a:rPr>
              <a:t>Cross-language API:</a:t>
            </a:r>
            <a:endParaRPr sz="12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Courier New"/>
                <a:ea typeface="Courier New"/>
                <a:cs typeface="Courier New"/>
                <a:sym typeface="Courier New"/>
              </a:rPr>
              <a:t>Object and Method name      </a:t>
            </a:r>
            <a:endParaRPr sz="12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47" name="Google Shape;3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925" y="2089058"/>
            <a:ext cx="287758" cy="3541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</p:pic>
      <p:grpSp>
        <p:nvGrpSpPr>
          <p:cNvPr id="348" name="Google Shape;348;p39"/>
          <p:cNvGrpSpPr/>
          <p:nvPr/>
        </p:nvGrpSpPr>
        <p:grpSpPr>
          <a:xfrm>
            <a:off x="50400" y="635455"/>
            <a:ext cx="357300" cy="354096"/>
            <a:chOff x="4544950" y="2797718"/>
            <a:chExt cx="357300" cy="335700"/>
          </a:xfrm>
        </p:grpSpPr>
        <p:sp>
          <p:nvSpPr>
            <p:cNvPr id="349" name="Google Shape;349;p39"/>
            <p:cNvSpPr/>
            <p:nvPr/>
          </p:nvSpPr>
          <p:spPr>
            <a:xfrm>
              <a:off x="4611000" y="2848575"/>
              <a:ext cx="241200" cy="2370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0" name="Google Shape;350;p39"/>
            <p:cNvSpPr txBox="1"/>
            <p:nvPr/>
          </p:nvSpPr>
          <p:spPr>
            <a:xfrm>
              <a:off x="4544950" y="2797718"/>
              <a:ext cx="357300" cy="3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/>
                <a:t>2a</a:t>
              </a:r>
              <a:endParaRPr sz="1100" b="1"/>
            </a:p>
          </p:txBody>
        </p:sp>
      </p:grpSp>
      <p:sp>
        <p:nvSpPr>
          <p:cNvPr id="351" name="Google Shape;351;p39"/>
          <p:cNvSpPr txBox="1"/>
          <p:nvPr/>
        </p:nvSpPr>
        <p:spPr>
          <a:xfrm>
            <a:off x="325253" y="609600"/>
            <a:ext cx="4515300" cy="1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Dex-to-Hbc Identification</a:t>
            </a:r>
            <a:endParaRPr sz="1600" b="1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>
                <a:solidFill>
                  <a:srgbClr val="000000"/>
                </a:solidFill>
              </a:rPr>
              <a:t>Rule-based strategy </a:t>
            </a:r>
            <a:r>
              <a:rPr lang="en-GB" sz="1600" b="1">
                <a:solidFill>
                  <a:srgbClr val="000000"/>
                </a:solidFill>
              </a:rPr>
              <a:t>to</a:t>
            </a:r>
            <a:r>
              <a:rPr lang="en-GB" sz="1600">
                <a:solidFill>
                  <a:srgbClr val="000000"/>
                </a:solidFill>
              </a:rPr>
              <a:t> </a:t>
            </a:r>
            <a:r>
              <a:rPr lang="en-GB" sz="1600" b="1">
                <a:solidFill>
                  <a:srgbClr val="000000"/>
                </a:solidFill>
              </a:rPr>
              <a:t>locate the native-side functions that are exposed to the JavaScript side </a:t>
            </a:r>
            <a:r>
              <a:rPr lang="en-GB" sz="1600"/>
              <a:t>by considering the </a:t>
            </a:r>
            <a:r>
              <a:rPr lang="en-GB" sz="1600">
                <a:solidFill>
                  <a:srgbClr val="000000"/>
                </a:solidFill>
              </a:rPr>
              <a:t>React Native Mechanism</a:t>
            </a:r>
            <a:endParaRPr sz="1600">
              <a:solidFill>
                <a:srgbClr val="000000"/>
              </a:solidFill>
            </a:endParaRPr>
          </a:p>
        </p:txBody>
      </p:sp>
      <p:cxnSp>
        <p:nvCxnSpPr>
          <p:cNvPr id="352" name="Google Shape;352;p39"/>
          <p:cNvCxnSpPr/>
          <p:nvPr/>
        </p:nvCxnSpPr>
        <p:spPr>
          <a:xfrm>
            <a:off x="713700" y="2066920"/>
            <a:ext cx="2700" cy="394500"/>
          </a:xfrm>
          <a:prstGeom prst="straightConnector1">
            <a:avLst/>
          </a:prstGeom>
          <a:noFill/>
          <a:ln w="28575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3" name="Google Shape;353;p39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354" name="Google Shape;35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8400" y="673175"/>
            <a:ext cx="4140001" cy="37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0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0"/>
          <p:cNvSpPr txBox="1"/>
          <p:nvPr/>
        </p:nvSpPr>
        <p:spPr>
          <a:xfrm>
            <a:off x="14300" y="10200"/>
            <a:ext cx="66090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Approach -     </a:t>
            </a:r>
            <a:r>
              <a:rPr lang="en-GB" sz="2000" b="1" i="1">
                <a:solidFill>
                  <a:schemeClr val="dk1"/>
                </a:solidFill>
              </a:rPr>
              <a:t>Cross-Language Methods Extraction:</a:t>
            </a:r>
            <a:endParaRPr sz="2000" b="1" i="1">
              <a:solidFill>
                <a:schemeClr val="dk1"/>
              </a:solidFill>
            </a:endParaRPr>
          </a:p>
        </p:txBody>
      </p:sp>
      <p:grpSp>
        <p:nvGrpSpPr>
          <p:cNvPr id="362" name="Google Shape;362;p40"/>
          <p:cNvGrpSpPr/>
          <p:nvPr/>
        </p:nvGrpSpPr>
        <p:grpSpPr>
          <a:xfrm>
            <a:off x="1504048" y="152199"/>
            <a:ext cx="357300" cy="354096"/>
            <a:chOff x="4544950" y="2797718"/>
            <a:chExt cx="357300" cy="335700"/>
          </a:xfrm>
        </p:grpSpPr>
        <p:sp>
          <p:nvSpPr>
            <p:cNvPr id="363" name="Google Shape;363;p40"/>
            <p:cNvSpPr/>
            <p:nvPr/>
          </p:nvSpPr>
          <p:spPr>
            <a:xfrm>
              <a:off x="4611000" y="2848575"/>
              <a:ext cx="241200" cy="237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 txBox="1"/>
            <p:nvPr/>
          </p:nvSpPr>
          <p:spPr>
            <a:xfrm>
              <a:off x="4544950" y="2797718"/>
              <a:ext cx="357300" cy="3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000000"/>
                  </a:solidFill>
                </a:rPr>
                <a:t> </a:t>
              </a:r>
              <a:r>
                <a:rPr lang="en-GB" sz="1100" b="1"/>
                <a:t>2</a:t>
              </a:r>
              <a:endParaRPr sz="1100" b="1"/>
            </a:p>
          </p:txBody>
        </p:sp>
      </p:grpSp>
      <p:sp>
        <p:nvSpPr>
          <p:cNvPr id="365" name="Google Shape;365;p40"/>
          <p:cNvSpPr txBox="1"/>
          <p:nvPr/>
        </p:nvSpPr>
        <p:spPr>
          <a:xfrm>
            <a:off x="1149375" y="1989725"/>
            <a:ext cx="293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Courier New"/>
                <a:ea typeface="Courier New"/>
                <a:cs typeface="Courier New"/>
                <a:sym typeface="Courier New"/>
              </a:rPr>
              <a:t>Cross-language API:</a:t>
            </a:r>
            <a:endParaRPr sz="12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Courier New"/>
                <a:ea typeface="Courier New"/>
                <a:cs typeface="Courier New"/>
                <a:sym typeface="Courier New"/>
              </a:rPr>
              <a:t>Object and Method name      </a:t>
            </a:r>
            <a:endParaRPr sz="12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66" name="Google Shape;36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925" y="2089058"/>
            <a:ext cx="287758" cy="3541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</p:pic>
      <p:grpSp>
        <p:nvGrpSpPr>
          <p:cNvPr id="367" name="Google Shape;367;p40"/>
          <p:cNvGrpSpPr/>
          <p:nvPr/>
        </p:nvGrpSpPr>
        <p:grpSpPr>
          <a:xfrm>
            <a:off x="50411" y="2467625"/>
            <a:ext cx="4571989" cy="1207500"/>
            <a:chOff x="-1439239" y="4214900"/>
            <a:chExt cx="4571989" cy="1207500"/>
          </a:xfrm>
        </p:grpSpPr>
        <p:grpSp>
          <p:nvGrpSpPr>
            <p:cNvPr id="368" name="Google Shape;368;p40"/>
            <p:cNvGrpSpPr/>
            <p:nvPr/>
          </p:nvGrpSpPr>
          <p:grpSpPr>
            <a:xfrm>
              <a:off x="-1439239" y="4240755"/>
              <a:ext cx="357300" cy="354096"/>
              <a:chOff x="4544950" y="2797718"/>
              <a:chExt cx="357300" cy="335700"/>
            </a:xfrm>
          </p:grpSpPr>
          <p:sp>
            <p:nvSpPr>
              <p:cNvPr id="369" name="Google Shape;369;p40"/>
              <p:cNvSpPr/>
              <p:nvPr/>
            </p:nvSpPr>
            <p:spPr>
              <a:xfrm>
                <a:off x="4611000" y="2848575"/>
                <a:ext cx="241200" cy="2370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70" name="Google Shape;370;p40"/>
              <p:cNvSpPr txBox="1"/>
              <p:nvPr/>
            </p:nvSpPr>
            <p:spPr>
              <a:xfrm>
                <a:off x="4544950" y="2797718"/>
                <a:ext cx="357300" cy="33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b="1"/>
                  <a:t>2b</a:t>
                </a:r>
                <a:endParaRPr sz="1100" b="1"/>
              </a:p>
            </p:txBody>
          </p:sp>
        </p:grpSp>
        <p:sp>
          <p:nvSpPr>
            <p:cNvPr id="371" name="Google Shape;371;p40"/>
            <p:cNvSpPr txBox="1"/>
            <p:nvPr/>
          </p:nvSpPr>
          <p:spPr>
            <a:xfrm>
              <a:off x="-1158150" y="4214900"/>
              <a:ext cx="4290900" cy="120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/>
                <a:t>Hbc-to-Dex Identification</a:t>
              </a:r>
              <a:endParaRPr sz="1600" b="1"/>
            </a:p>
            <a:p>
              <a:pPr marL="457200" lvl="0" indent="-330200" algn="just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Char char="●"/>
              </a:pPr>
              <a:r>
                <a:rPr lang="en-GB" sz="1600">
                  <a:solidFill>
                    <a:srgbClr val="000000"/>
                  </a:solidFill>
                </a:rPr>
                <a:t>Control-flow-insensitive Pointer Analysis</a:t>
              </a:r>
              <a:endParaRPr sz="1600">
                <a:solidFill>
                  <a:srgbClr val="000000"/>
                </a:solidFill>
              </a:endParaRPr>
            </a:p>
            <a:p>
              <a:pPr marL="457200" lvl="0" indent="-3302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Char char="●"/>
              </a:pPr>
              <a:r>
                <a:rPr lang="en-GB" sz="1600">
                  <a:solidFill>
                    <a:schemeClr val="dk1"/>
                  </a:solidFill>
                </a:rPr>
                <a:t>Pointer Analysis on the Invocation</a:t>
              </a:r>
              <a:endParaRPr sz="1600"/>
            </a:p>
          </p:txBody>
        </p:sp>
      </p:grpSp>
      <p:grpSp>
        <p:nvGrpSpPr>
          <p:cNvPr id="372" name="Google Shape;372;p40"/>
          <p:cNvGrpSpPr/>
          <p:nvPr/>
        </p:nvGrpSpPr>
        <p:grpSpPr>
          <a:xfrm>
            <a:off x="50400" y="635455"/>
            <a:ext cx="357300" cy="354096"/>
            <a:chOff x="4544950" y="2797718"/>
            <a:chExt cx="357300" cy="335700"/>
          </a:xfrm>
        </p:grpSpPr>
        <p:sp>
          <p:nvSpPr>
            <p:cNvPr id="373" name="Google Shape;373;p40"/>
            <p:cNvSpPr/>
            <p:nvPr/>
          </p:nvSpPr>
          <p:spPr>
            <a:xfrm>
              <a:off x="4611000" y="2848575"/>
              <a:ext cx="241200" cy="2370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4" name="Google Shape;374;p40"/>
            <p:cNvSpPr txBox="1"/>
            <p:nvPr/>
          </p:nvSpPr>
          <p:spPr>
            <a:xfrm>
              <a:off x="4544950" y="2797718"/>
              <a:ext cx="357300" cy="3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/>
                <a:t>2a</a:t>
              </a:r>
              <a:endParaRPr sz="1100" b="1"/>
            </a:p>
          </p:txBody>
        </p:sp>
      </p:grpSp>
      <p:sp>
        <p:nvSpPr>
          <p:cNvPr id="375" name="Google Shape;375;p40"/>
          <p:cNvSpPr txBox="1"/>
          <p:nvPr/>
        </p:nvSpPr>
        <p:spPr>
          <a:xfrm>
            <a:off x="325253" y="609600"/>
            <a:ext cx="4515300" cy="1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Dex-to-Hbc Identification</a:t>
            </a:r>
            <a:endParaRPr sz="1600" b="1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>
                <a:solidFill>
                  <a:srgbClr val="000000"/>
                </a:solidFill>
              </a:rPr>
              <a:t>Rule-based strategy </a:t>
            </a:r>
            <a:r>
              <a:rPr lang="en-GB" sz="1600" b="1">
                <a:solidFill>
                  <a:srgbClr val="000000"/>
                </a:solidFill>
              </a:rPr>
              <a:t>to</a:t>
            </a:r>
            <a:r>
              <a:rPr lang="en-GB" sz="1600">
                <a:solidFill>
                  <a:srgbClr val="000000"/>
                </a:solidFill>
              </a:rPr>
              <a:t> </a:t>
            </a:r>
            <a:r>
              <a:rPr lang="en-GB" sz="1600" b="1">
                <a:solidFill>
                  <a:srgbClr val="000000"/>
                </a:solidFill>
              </a:rPr>
              <a:t>locate the native-side functions that are exposed to the JavaScript side </a:t>
            </a:r>
            <a:r>
              <a:rPr lang="en-GB" sz="1600"/>
              <a:t>by considering the </a:t>
            </a:r>
            <a:r>
              <a:rPr lang="en-GB" sz="1600">
                <a:solidFill>
                  <a:srgbClr val="000000"/>
                </a:solidFill>
              </a:rPr>
              <a:t>React Native Mechanism</a:t>
            </a:r>
            <a:endParaRPr sz="1600">
              <a:solidFill>
                <a:srgbClr val="000000"/>
              </a:solidFill>
            </a:endParaRPr>
          </a:p>
        </p:txBody>
      </p:sp>
      <p:cxnSp>
        <p:nvCxnSpPr>
          <p:cNvPr id="376" name="Google Shape;376;p40"/>
          <p:cNvCxnSpPr/>
          <p:nvPr/>
        </p:nvCxnSpPr>
        <p:spPr>
          <a:xfrm>
            <a:off x="713700" y="2066920"/>
            <a:ext cx="2700" cy="394500"/>
          </a:xfrm>
          <a:prstGeom prst="straightConnector1">
            <a:avLst/>
          </a:prstGeom>
          <a:noFill/>
          <a:ln w="28575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7" name="Google Shape;377;p40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378" name="Google Shape;37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8400" y="673200"/>
            <a:ext cx="4140001" cy="376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1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41"/>
          <p:cNvSpPr txBox="1"/>
          <p:nvPr/>
        </p:nvSpPr>
        <p:spPr>
          <a:xfrm>
            <a:off x="14300" y="10200"/>
            <a:ext cx="66090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Approach -     </a:t>
            </a:r>
            <a:r>
              <a:rPr lang="en-GB" sz="2000" b="1" i="1">
                <a:solidFill>
                  <a:schemeClr val="dk1"/>
                </a:solidFill>
              </a:rPr>
              <a:t>Cross-Language Methods Extraction:</a:t>
            </a:r>
            <a:endParaRPr sz="2000" b="1" i="1">
              <a:solidFill>
                <a:schemeClr val="dk1"/>
              </a:solidFill>
            </a:endParaRPr>
          </a:p>
        </p:txBody>
      </p:sp>
      <p:grpSp>
        <p:nvGrpSpPr>
          <p:cNvPr id="386" name="Google Shape;386;p41"/>
          <p:cNvGrpSpPr/>
          <p:nvPr/>
        </p:nvGrpSpPr>
        <p:grpSpPr>
          <a:xfrm>
            <a:off x="1504048" y="152199"/>
            <a:ext cx="357300" cy="354096"/>
            <a:chOff x="4544950" y="2797718"/>
            <a:chExt cx="357300" cy="335700"/>
          </a:xfrm>
        </p:grpSpPr>
        <p:sp>
          <p:nvSpPr>
            <p:cNvPr id="387" name="Google Shape;387;p41"/>
            <p:cNvSpPr/>
            <p:nvPr/>
          </p:nvSpPr>
          <p:spPr>
            <a:xfrm>
              <a:off x="4611000" y="2848575"/>
              <a:ext cx="241200" cy="237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1"/>
            <p:cNvSpPr txBox="1"/>
            <p:nvPr/>
          </p:nvSpPr>
          <p:spPr>
            <a:xfrm>
              <a:off x="4544950" y="2797718"/>
              <a:ext cx="357300" cy="3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000000"/>
                  </a:solidFill>
                </a:rPr>
                <a:t> </a:t>
              </a:r>
              <a:r>
                <a:rPr lang="en-GB" sz="1100" b="1"/>
                <a:t>2</a:t>
              </a:r>
              <a:endParaRPr sz="1100" b="1"/>
            </a:p>
          </p:txBody>
        </p:sp>
      </p:grpSp>
      <p:pic>
        <p:nvPicPr>
          <p:cNvPr id="389" name="Google Shape;38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200" y="668050"/>
            <a:ext cx="4138598" cy="378465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1"/>
          <p:cNvSpPr/>
          <p:nvPr/>
        </p:nvSpPr>
        <p:spPr>
          <a:xfrm>
            <a:off x="514950" y="3432950"/>
            <a:ext cx="4322400" cy="1019400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>
            <a:noFill/>
          </a:ln>
        </p:spPr>
        <p:txBody>
          <a:bodyPr spcFirstLastPara="1" wrap="square" lIns="36000" tIns="36000" rIns="36000" bIns="36000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The outcomes of this step enable the execution of complex Analysis on both Java and JavaScript code of the React Native Android App.</a:t>
            </a:r>
            <a:endParaRPr b="1"/>
          </a:p>
        </p:txBody>
      </p:sp>
      <p:sp>
        <p:nvSpPr>
          <p:cNvPr id="391" name="Google Shape;391;p41"/>
          <p:cNvSpPr txBox="1"/>
          <p:nvPr/>
        </p:nvSpPr>
        <p:spPr>
          <a:xfrm>
            <a:off x="1149375" y="1989725"/>
            <a:ext cx="2934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Courier New"/>
                <a:ea typeface="Courier New"/>
                <a:cs typeface="Courier New"/>
                <a:sym typeface="Courier New"/>
              </a:rPr>
              <a:t>Cross-language API:</a:t>
            </a:r>
            <a:endParaRPr sz="1200"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Courier New"/>
                <a:ea typeface="Courier New"/>
                <a:cs typeface="Courier New"/>
                <a:sym typeface="Courier New"/>
              </a:rPr>
              <a:t>Object and Method name      </a:t>
            </a:r>
            <a:endParaRPr sz="12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392" name="Google Shape;39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925" y="2089058"/>
            <a:ext cx="287758" cy="3541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</p:pic>
      <p:grpSp>
        <p:nvGrpSpPr>
          <p:cNvPr id="393" name="Google Shape;393;p41"/>
          <p:cNvGrpSpPr/>
          <p:nvPr/>
        </p:nvGrpSpPr>
        <p:grpSpPr>
          <a:xfrm>
            <a:off x="50411" y="2467625"/>
            <a:ext cx="4571989" cy="1207500"/>
            <a:chOff x="-1439239" y="4214900"/>
            <a:chExt cx="4571989" cy="1207500"/>
          </a:xfrm>
        </p:grpSpPr>
        <p:grpSp>
          <p:nvGrpSpPr>
            <p:cNvPr id="394" name="Google Shape;394;p41"/>
            <p:cNvGrpSpPr/>
            <p:nvPr/>
          </p:nvGrpSpPr>
          <p:grpSpPr>
            <a:xfrm>
              <a:off x="-1439239" y="4240755"/>
              <a:ext cx="357300" cy="354096"/>
              <a:chOff x="4544950" y="2797718"/>
              <a:chExt cx="357300" cy="335700"/>
            </a:xfrm>
          </p:grpSpPr>
          <p:sp>
            <p:nvSpPr>
              <p:cNvPr id="395" name="Google Shape;395;p41"/>
              <p:cNvSpPr/>
              <p:nvPr/>
            </p:nvSpPr>
            <p:spPr>
              <a:xfrm>
                <a:off x="4611000" y="2848575"/>
                <a:ext cx="241200" cy="2370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FFFFF"/>
                  </a:solidFill>
                </a:endParaRPr>
              </a:p>
            </p:txBody>
          </p:sp>
          <p:sp>
            <p:nvSpPr>
              <p:cNvPr id="396" name="Google Shape;396;p41"/>
              <p:cNvSpPr txBox="1"/>
              <p:nvPr/>
            </p:nvSpPr>
            <p:spPr>
              <a:xfrm>
                <a:off x="4544950" y="2797718"/>
                <a:ext cx="357300" cy="335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 b="1"/>
                  <a:t>2b</a:t>
                </a:r>
                <a:endParaRPr sz="1100" b="1"/>
              </a:p>
            </p:txBody>
          </p:sp>
        </p:grpSp>
        <p:sp>
          <p:nvSpPr>
            <p:cNvPr id="397" name="Google Shape;397;p41"/>
            <p:cNvSpPr txBox="1"/>
            <p:nvPr/>
          </p:nvSpPr>
          <p:spPr>
            <a:xfrm>
              <a:off x="-1158150" y="4214900"/>
              <a:ext cx="4290900" cy="120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/>
                <a:t>Hbc-to-Dex Identification</a:t>
              </a:r>
              <a:endParaRPr sz="1600" b="1"/>
            </a:p>
            <a:p>
              <a:pPr marL="457200" lvl="0" indent="-330200" algn="just" rtl="0">
                <a:spcBef>
                  <a:spcPts val="0"/>
                </a:spcBef>
                <a:spcAft>
                  <a:spcPts val="0"/>
                </a:spcAft>
                <a:buSzPts val="1600"/>
                <a:buChar char="●"/>
              </a:pPr>
              <a:r>
                <a:rPr lang="en-GB" sz="1600"/>
                <a:t>Pointer Analysis on the Invocation</a:t>
              </a:r>
              <a:endParaRPr sz="1600"/>
            </a:p>
            <a:p>
              <a:pPr marL="457200" lvl="0" indent="-330200" algn="just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Char char="●"/>
              </a:pPr>
              <a:r>
                <a:rPr lang="en-GB" sz="1600">
                  <a:solidFill>
                    <a:srgbClr val="000000"/>
                  </a:solidFill>
                </a:rPr>
                <a:t>Control-flow-insensitive Pointer Analysis</a:t>
              </a:r>
              <a:endParaRPr sz="1600"/>
            </a:p>
          </p:txBody>
        </p:sp>
      </p:grpSp>
      <p:grpSp>
        <p:nvGrpSpPr>
          <p:cNvPr id="398" name="Google Shape;398;p41"/>
          <p:cNvGrpSpPr/>
          <p:nvPr/>
        </p:nvGrpSpPr>
        <p:grpSpPr>
          <a:xfrm>
            <a:off x="50400" y="635455"/>
            <a:ext cx="357300" cy="354096"/>
            <a:chOff x="4544950" y="2797718"/>
            <a:chExt cx="357300" cy="335700"/>
          </a:xfrm>
        </p:grpSpPr>
        <p:sp>
          <p:nvSpPr>
            <p:cNvPr id="399" name="Google Shape;399;p41"/>
            <p:cNvSpPr/>
            <p:nvPr/>
          </p:nvSpPr>
          <p:spPr>
            <a:xfrm>
              <a:off x="4611000" y="2848575"/>
              <a:ext cx="241200" cy="2370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0" name="Google Shape;400;p41"/>
            <p:cNvSpPr txBox="1"/>
            <p:nvPr/>
          </p:nvSpPr>
          <p:spPr>
            <a:xfrm>
              <a:off x="4544950" y="2797718"/>
              <a:ext cx="357300" cy="3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/>
                <a:t>2a</a:t>
              </a:r>
              <a:endParaRPr sz="1100" b="1"/>
            </a:p>
          </p:txBody>
        </p:sp>
      </p:grpSp>
      <p:sp>
        <p:nvSpPr>
          <p:cNvPr id="401" name="Google Shape;401;p41"/>
          <p:cNvSpPr txBox="1"/>
          <p:nvPr/>
        </p:nvSpPr>
        <p:spPr>
          <a:xfrm>
            <a:off x="325253" y="609600"/>
            <a:ext cx="4515300" cy="1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Dex-to-Hbc Identification</a:t>
            </a:r>
            <a:endParaRPr sz="1600" b="1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-GB" sz="1600">
                <a:solidFill>
                  <a:srgbClr val="000000"/>
                </a:solidFill>
              </a:rPr>
              <a:t>Rule-based strategy </a:t>
            </a:r>
            <a:r>
              <a:rPr lang="en-GB" sz="1600" b="1">
                <a:solidFill>
                  <a:srgbClr val="000000"/>
                </a:solidFill>
              </a:rPr>
              <a:t>to</a:t>
            </a:r>
            <a:r>
              <a:rPr lang="en-GB" sz="1600">
                <a:solidFill>
                  <a:srgbClr val="000000"/>
                </a:solidFill>
              </a:rPr>
              <a:t> </a:t>
            </a:r>
            <a:r>
              <a:rPr lang="en-GB" sz="1600" b="1">
                <a:solidFill>
                  <a:srgbClr val="000000"/>
                </a:solidFill>
              </a:rPr>
              <a:t>locate the native-side functions that are exposed to the JavaScript side </a:t>
            </a:r>
            <a:r>
              <a:rPr lang="en-GB" sz="1600"/>
              <a:t>by considering the </a:t>
            </a:r>
            <a:r>
              <a:rPr lang="en-GB" sz="1600">
                <a:solidFill>
                  <a:srgbClr val="000000"/>
                </a:solidFill>
              </a:rPr>
              <a:t>React Native Mechanism</a:t>
            </a:r>
            <a:endParaRPr sz="1600">
              <a:solidFill>
                <a:srgbClr val="000000"/>
              </a:solidFill>
            </a:endParaRPr>
          </a:p>
        </p:txBody>
      </p:sp>
      <p:cxnSp>
        <p:nvCxnSpPr>
          <p:cNvPr id="402" name="Google Shape;402;p41"/>
          <p:cNvCxnSpPr/>
          <p:nvPr/>
        </p:nvCxnSpPr>
        <p:spPr>
          <a:xfrm>
            <a:off x="713700" y="2066920"/>
            <a:ext cx="2700" cy="394500"/>
          </a:xfrm>
          <a:prstGeom prst="straightConnector1">
            <a:avLst/>
          </a:prstGeom>
          <a:noFill/>
          <a:ln w="28575" cap="flat" cmpd="sng">
            <a:solidFill>
              <a:srgbClr val="1F497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3" name="Google Shape;403;p41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2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2"/>
          <p:cNvSpPr txBox="1"/>
          <p:nvPr/>
        </p:nvSpPr>
        <p:spPr>
          <a:xfrm>
            <a:off x="4728750" y="5281025"/>
            <a:ext cx="26874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0000"/>
                </a:solidFill>
              </a:rPr>
              <a:t>Sankey diagram of all newly detected privacy leaks.</a:t>
            </a:r>
            <a:endParaRPr sz="2400"/>
          </a:p>
        </p:txBody>
      </p:sp>
      <p:grpSp>
        <p:nvGrpSpPr>
          <p:cNvPr id="411" name="Google Shape;411;p42"/>
          <p:cNvGrpSpPr/>
          <p:nvPr/>
        </p:nvGrpSpPr>
        <p:grpSpPr>
          <a:xfrm>
            <a:off x="1345769" y="706500"/>
            <a:ext cx="7333822" cy="3778353"/>
            <a:chOff x="471375" y="-28675"/>
            <a:chExt cx="9385490" cy="5018400"/>
          </a:xfrm>
        </p:grpSpPr>
        <p:pic>
          <p:nvPicPr>
            <p:cNvPr id="412" name="Google Shape;412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1375" y="-28675"/>
              <a:ext cx="6380749" cy="5018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3" name="Google Shape;413;p42"/>
            <p:cNvSpPr txBox="1"/>
            <p:nvPr/>
          </p:nvSpPr>
          <p:spPr>
            <a:xfrm>
              <a:off x="1068150" y="241400"/>
              <a:ext cx="5158800" cy="270300"/>
            </a:xfrm>
            <a:prstGeom prst="rect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2"/>
            <p:cNvSpPr txBox="1"/>
            <p:nvPr/>
          </p:nvSpPr>
          <p:spPr>
            <a:xfrm>
              <a:off x="1492975" y="3869325"/>
              <a:ext cx="3580500" cy="270300"/>
            </a:xfrm>
            <a:prstGeom prst="rect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2"/>
            <p:cNvSpPr/>
            <p:nvPr/>
          </p:nvSpPr>
          <p:spPr>
            <a:xfrm>
              <a:off x="6417665" y="3954988"/>
              <a:ext cx="3439200" cy="879300"/>
            </a:xfrm>
            <a:prstGeom prst="rect">
              <a:avLst/>
            </a:prstGeom>
            <a:solidFill>
              <a:srgbClr val="EEECE1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b="1">
                  <a:solidFill>
                    <a:srgbClr val="000000"/>
                  </a:solidFill>
                </a:rPr>
                <a:t>r1:</a:t>
              </a:r>
              <a:r>
                <a:rPr lang="en-GB">
                  <a:solidFill>
                    <a:srgbClr val="000000"/>
                  </a:solidFill>
                </a:rPr>
                <a:t> callee function</a:t>
              </a: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r2, r0:</a:t>
              </a:r>
              <a:r>
                <a:rPr lang="en-GB"/>
                <a:t> parameter value</a:t>
              </a: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000000"/>
                  </a:solidFill>
                </a:rPr>
                <a:t>r0:</a:t>
              </a:r>
              <a:r>
                <a:rPr lang="en-GB">
                  <a:solidFill>
                    <a:srgbClr val="000000"/>
                  </a:solidFill>
                </a:rPr>
                <a:t> store return value</a:t>
              </a:r>
              <a:endParaRPr/>
            </a:p>
          </p:txBody>
        </p:sp>
        <p:cxnSp>
          <p:nvCxnSpPr>
            <p:cNvPr id="416" name="Google Shape;416;p42"/>
            <p:cNvCxnSpPr>
              <a:stCxn id="414" idx="3"/>
              <a:endCxn id="415" idx="1"/>
            </p:cNvCxnSpPr>
            <p:nvPr/>
          </p:nvCxnSpPr>
          <p:spPr>
            <a:xfrm>
              <a:off x="5073475" y="4004475"/>
              <a:ext cx="1344300" cy="3903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sp>
        <p:nvSpPr>
          <p:cNvPr id="417" name="Google Shape;417;p42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418" name="Google Shape;418;p42"/>
          <p:cNvSpPr txBox="1"/>
          <p:nvPr/>
        </p:nvSpPr>
        <p:spPr>
          <a:xfrm>
            <a:off x="14300" y="10200"/>
            <a:ext cx="88905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Code Sample 1 - </a:t>
            </a:r>
            <a:r>
              <a:rPr lang="en-GB" sz="2000" b="1" i="1">
                <a:solidFill>
                  <a:schemeClr val="dk1"/>
                </a:solidFill>
              </a:rPr>
              <a:t>JavaScript code </a:t>
            </a:r>
            <a:r>
              <a:rPr lang="en-GB" sz="2000" i="1">
                <a:solidFill>
                  <a:schemeClr val="dk1"/>
                </a:solidFill>
              </a:rPr>
              <a:t>and</a:t>
            </a:r>
            <a:r>
              <a:rPr lang="en-GB" sz="2000" b="1" i="1">
                <a:solidFill>
                  <a:schemeClr val="dk1"/>
                </a:solidFill>
              </a:rPr>
              <a:t> Hermes bytecode.</a:t>
            </a:r>
            <a:endParaRPr sz="2000" b="1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3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3"/>
          <p:cNvSpPr txBox="1"/>
          <p:nvPr/>
        </p:nvSpPr>
        <p:spPr>
          <a:xfrm>
            <a:off x="4728750" y="5281025"/>
            <a:ext cx="26874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0000"/>
                </a:solidFill>
              </a:rPr>
              <a:t>Sankey diagram of all newly detected privacy leaks.</a:t>
            </a:r>
            <a:endParaRPr sz="2400"/>
          </a:p>
        </p:txBody>
      </p:sp>
      <p:grpSp>
        <p:nvGrpSpPr>
          <p:cNvPr id="426" name="Google Shape;426;p43"/>
          <p:cNvGrpSpPr/>
          <p:nvPr/>
        </p:nvGrpSpPr>
        <p:grpSpPr>
          <a:xfrm>
            <a:off x="20411" y="1080616"/>
            <a:ext cx="9068105" cy="2759096"/>
            <a:chOff x="0" y="1424007"/>
            <a:chExt cx="9144000" cy="2796854"/>
          </a:xfrm>
        </p:grpSpPr>
        <p:pic>
          <p:nvPicPr>
            <p:cNvPr id="427" name="Google Shape;427;p4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1424007"/>
              <a:ext cx="9144000" cy="27968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8" name="Google Shape;428;p43"/>
            <p:cNvSpPr txBox="1"/>
            <p:nvPr/>
          </p:nvSpPr>
          <p:spPr>
            <a:xfrm>
              <a:off x="485512" y="3446538"/>
              <a:ext cx="8156700" cy="194400"/>
            </a:xfrm>
            <a:prstGeom prst="rect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43"/>
          <p:cNvSpPr/>
          <p:nvPr/>
        </p:nvSpPr>
        <p:spPr>
          <a:xfrm>
            <a:off x="1842275" y="3402716"/>
            <a:ext cx="6480000" cy="1044000"/>
          </a:xfrm>
          <a:prstGeom prst="rect">
            <a:avLst/>
          </a:prstGeom>
          <a:solidFill>
            <a:srgbClr val="EEECE1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Class Name:</a:t>
            </a:r>
            <a:r>
              <a:rPr lang="en-GB"/>
              <a:t> Hbc.GlobalObject.console;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Return Type: </a:t>
            </a:r>
            <a:r>
              <a:rPr lang="en-GB">
                <a:solidFill>
                  <a:srgbClr val="000000"/>
                </a:solidFill>
              </a:rPr>
              <a:t>Hbc.GlobalObject.console.log.JavaScript.FunctionOutput;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00"/>
                </a:solidFill>
              </a:rPr>
              <a:t>Method Name: </a:t>
            </a:r>
            <a:r>
              <a:rPr lang="en-GB">
                <a:solidFill>
                  <a:srgbClr val="000000"/>
                </a:solidFill>
              </a:rPr>
              <a:t>log;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00"/>
                </a:solidFill>
              </a:rPr>
              <a:t>Parameter:</a:t>
            </a:r>
            <a:r>
              <a:rPr lang="en-GB">
                <a:solidFill>
                  <a:srgbClr val="000000"/>
                </a:solidFill>
              </a:rPr>
              <a:t> r2, r0;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Return:</a:t>
            </a:r>
            <a:r>
              <a:rPr lang="en-GB">
                <a:solidFill>
                  <a:schemeClr val="dk1"/>
                </a:solidFill>
              </a:rPr>
              <a:t> r0;</a:t>
            </a:r>
            <a:endParaRPr/>
          </a:p>
        </p:txBody>
      </p:sp>
      <p:cxnSp>
        <p:nvCxnSpPr>
          <p:cNvPr id="430" name="Google Shape;430;p43"/>
          <p:cNvCxnSpPr>
            <a:endCxn id="429" idx="1"/>
          </p:cNvCxnSpPr>
          <p:nvPr/>
        </p:nvCxnSpPr>
        <p:spPr>
          <a:xfrm>
            <a:off x="1265375" y="3306416"/>
            <a:ext cx="576900" cy="618300"/>
          </a:xfrm>
          <a:prstGeom prst="straightConnector1">
            <a:avLst/>
          </a:prstGeom>
          <a:noFill/>
          <a:ln w="19050" cap="flat" cmpd="sng">
            <a:solidFill>
              <a:srgbClr val="1F497D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431" name="Google Shape;431;p43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432" name="Google Shape;432;p43"/>
          <p:cNvSpPr txBox="1"/>
          <p:nvPr/>
        </p:nvSpPr>
        <p:spPr>
          <a:xfrm>
            <a:off x="14300" y="10200"/>
            <a:ext cx="88905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Code Sample 2 - </a:t>
            </a:r>
            <a:r>
              <a:rPr lang="en-GB" sz="2000" b="1" i="1">
                <a:solidFill>
                  <a:schemeClr val="dk1"/>
                </a:solidFill>
              </a:rPr>
              <a:t>Generated Jimple Code</a:t>
            </a:r>
            <a:endParaRPr sz="2000" b="1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4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44"/>
          <p:cNvSpPr/>
          <p:nvPr/>
        </p:nvSpPr>
        <p:spPr>
          <a:xfrm>
            <a:off x="1156475" y="2684000"/>
            <a:ext cx="6480000" cy="1275600"/>
          </a:xfrm>
          <a:prstGeom prst="rect">
            <a:avLst/>
          </a:prstGeom>
          <a:solidFill>
            <a:srgbClr val="EEECE1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1155CC"/>
                </a:solidFill>
              </a:rPr>
              <a:t>staticinvoke</a:t>
            </a:r>
            <a:endParaRPr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Class Name:</a:t>
            </a:r>
            <a:r>
              <a:rPr lang="en-GB"/>
              <a:t> Hbc.GlobalObject.console;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Return Type: </a:t>
            </a:r>
            <a:r>
              <a:rPr lang="en-GB">
                <a:solidFill>
                  <a:srgbClr val="000000"/>
                </a:solidFill>
              </a:rPr>
              <a:t>Hbc.GlobalObject.console.log.JavaScript.FunctionOutput;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00"/>
                </a:solidFill>
              </a:rPr>
              <a:t>Method Name: </a:t>
            </a:r>
            <a:r>
              <a:rPr lang="en-GB">
                <a:solidFill>
                  <a:srgbClr val="000000"/>
                </a:solidFill>
              </a:rPr>
              <a:t>log;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0000"/>
                </a:solidFill>
              </a:rPr>
              <a:t>Parameter:</a:t>
            </a:r>
            <a:r>
              <a:rPr lang="en-GB">
                <a:solidFill>
                  <a:srgbClr val="000000"/>
                </a:solidFill>
              </a:rPr>
              <a:t> r2, r0;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dk1"/>
                </a:solidFill>
              </a:rPr>
              <a:t>Return:</a:t>
            </a:r>
            <a:r>
              <a:rPr lang="en-GB">
                <a:solidFill>
                  <a:schemeClr val="dk1"/>
                </a:solidFill>
              </a:rPr>
              <a:t> r0;</a:t>
            </a:r>
            <a:endParaRPr/>
          </a:p>
        </p:txBody>
      </p:sp>
      <p:sp>
        <p:nvSpPr>
          <p:cNvPr id="440" name="Google Shape;440;p44"/>
          <p:cNvSpPr/>
          <p:nvPr/>
        </p:nvSpPr>
        <p:spPr>
          <a:xfrm>
            <a:off x="1156474" y="1116225"/>
            <a:ext cx="6480000" cy="252000"/>
          </a:xfrm>
          <a:prstGeom prst="rect">
            <a:avLst/>
          </a:prstGeom>
          <a:solidFill>
            <a:srgbClr val="EEECE1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console.log(“the String Value longer than 16”)</a:t>
            </a:r>
            <a:endParaRPr/>
          </a:p>
        </p:txBody>
      </p:sp>
      <p:sp>
        <p:nvSpPr>
          <p:cNvPr id="441" name="Google Shape;441;p44"/>
          <p:cNvSpPr txBox="1"/>
          <p:nvPr/>
        </p:nvSpPr>
        <p:spPr>
          <a:xfrm>
            <a:off x="1170000" y="2467400"/>
            <a:ext cx="10716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5F99"/>
                </a:solidFill>
              </a:rPr>
              <a:t>Jimpe:</a:t>
            </a:r>
            <a:endParaRPr b="1">
              <a:solidFill>
                <a:srgbClr val="005F99"/>
              </a:solidFill>
            </a:endParaRPr>
          </a:p>
        </p:txBody>
      </p:sp>
      <p:sp>
        <p:nvSpPr>
          <p:cNvPr id="442" name="Google Shape;442;p44"/>
          <p:cNvSpPr txBox="1"/>
          <p:nvPr/>
        </p:nvSpPr>
        <p:spPr>
          <a:xfrm>
            <a:off x="1170000" y="819600"/>
            <a:ext cx="10716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005F99"/>
                </a:solidFill>
              </a:rPr>
              <a:t>JavaScript:</a:t>
            </a:r>
            <a:endParaRPr b="1">
              <a:solidFill>
                <a:srgbClr val="005F99"/>
              </a:solidFill>
            </a:endParaRPr>
          </a:p>
        </p:txBody>
      </p:sp>
      <p:sp>
        <p:nvSpPr>
          <p:cNvPr id="443" name="Google Shape;443;p44"/>
          <p:cNvSpPr/>
          <p:nvPr/>
        </p:nvSpPr>
        <p:spPr>
          <a:xfrm>
            <a:off x="1147713" y="1964325"/>
            <a:ext cx="6480000" cy="252000"/>
          </a:xfrm>
          <a:prstGeom prst="rect">
            <a:avLst/>
          </a:prstGeom>
          <a:solidFill>
            <a:srgbClr val="EEECE1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>
                <a:solidFill>
                  <a:srgbClr val="000000"/>
                </a:solidFill>
              </a:rPr>
              <a:t>r1:</a:t>
            </a:r>
            <a:r>
              <a:rPr lang="en-GB">
                <a:solidFill>
                  <a:srgbClr val="000000"/>
                </a:solidFill>
              </a:rPr>
              <a:t> callee function; </a:t>
            </a:r>
            <a:r>
              <a:rPr lang="en-GB" b="1">
                <a:solidFill>
                  <a:srgbClr val="000000"/>
                </a:solidFill>
              </a:rPr>
              <a:t>r2, r0:</a:t>
            </a:r>
            <a:r>
              <a:rPr lang="en-GB">
                <a:solidFill>
                  <a:srgbClr val="000000"/>
                </a:solidFill>
              </a:rPr>
              <a:t> parameter value; </a:t>
            </a:r>
            <a:r>
              <a:rPr lang="en-GB" b="1">
                <a:solidFill>
                  <a:srgbClr val="000000"/>
                </a:solidFill>
              </a:rPr>
              <a:t>r0:</a:t>
            </a:r>
            <a:r>
              <a:rPr lang="en-GB">
                <a:solidFill>
                  <a:srgbClr val="000000"/>
                </a:solidFill>
              </a:rPr>
              <a:t> store return value</a:t>
            </a:r>
            <a:endParaRPr/>
          </a:p>
        </p:txBody>
      </p:sp>
      <p:sp>
        <p:nvSpPr>
          <p:cNvPr id="444" name="Google Shape;444;p44"/>
          <p:cNvSpPr txBox="1"/>
          <p:nvPr/>
        </p:nvSpPr>
        <p:spPr>
          <a:xfrm>
            <a:off x="1170000" y="1408811"/>
            <a:ext cx="10716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05F99"/>
                </a:solidFill>
              </a:rPr>
              <a:t>Hbc:</a:t>
            </a:r>
            <a:endParaRPr b="1">
              <a:solidFill>
                <a:srgbClr val="005F99"/>
              </a:solidFill>
            </a:endParaRPr>
          </a:p>
        </p:txBody>
      </p:sp>
      <p:sp>
        <p:nvSpPr>
          <p:cNvPr id="445" name="Google Shape;445;p44"/>
          <p:cNvSpPr/>
          <p:nvPr/>
        </p:nvSpPr>
        <p:spPr>
          <a:xfrm>
            <a:off x="1147725" y="1659525"/>
            <a:ext cx="6480000" cy="252000"/>
          </a:xfrm>
          <a:prstGeom prst="rect">
            <a:avLst/>
          </a:prstGeom>
          <a:solidFill>
            <a:srgbClr val="EEECE1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b="1"/>
              <a:t>Call2 r0, r1, r2, r0</a:t>
            </a:r>
            <a:endParaRPr/>
          </a:p>
        </p:txBody>
      </p:sp>
      <p:sp>
        <p:nvSpPr>
          <p:cNvPr id="446" name="Google Shape;446;p44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sp>
        <p:nvSpPr>
          <p:cNvPr id="447" name="Google Shape;447;p44"/>
          <p:cNvSpPr txBox="1"/>
          <p:nvPr/>
        </p:nvSpPr>
        <p:spPr>
          <a:xfrm>
            <a:off x="14300" y="10200"/>
            <a:ext cx="88905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Code Sample 3 - </a:t>
            </a:r>
            <a:r>
              <a:rPr lang="en-GB" sz="2000" b="1" i="1">
                <a:solidFill>
                  <a:schemeClr val="dk1"/>
                </a:solidFill>
              </a:rPr>
              <a:t>Invocation Statement</a:t>
            </a:r>
            <a:endParaRPr sz="2000" b="1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5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5"/>
          <p:cNvSpPr txBox="1"/>
          <p:nvPr/>
        </p:nvSpPr>
        <p:spPr>
          <a:xfrm>
            <a:off x="14300" y="10200"/>
            <a:ext cx="66090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Evaluation - </a:t>
            </a:r>
            <a:r>
              <a:rPr lang="en-GB" sz="2000" b="1"/>
              <a:t>Research Questions</a:t>
            </a:r>
            <a:endParaRPr sz="2000" b="1"/>
          </a:p>
        </p:txBody>
      </p:sp>
      <p:sp>
        <p:nvSpPr>
          <p:cNvPr id="455" name="Google Shape;455;p45"/>
          <p:cNvSpPr txBox="1"/>
          <p:nvPr/>
        </p:nvSpPr>
        <p:spPr>
          <a:xfrm>
            <a:off x="143576" y="976500"/>
            <a:ext cx="87147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RQ1:</a:t>
            </a:r>
            <a:r>
              <a:rPr lang="en-GB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How well does </a:t>
            </a:r>
            <a:r>
              <a:rPr lang="en-GB" sz="2400" i="1">
                <a:latin typeface="Calibri"/>
                <a:ea typeface="Calibri"/>
                <a:cs typeface="Calibri"/>
                <a:sym typeface="Calibri"/>
              </a:rPr>
              <a:t>ReuNify</a:t>
            </a:r>
            <a:r>
              <a:rPr lang="en-GB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enhance Soot-based static analysis on React Native Android Apps?</a:t>
            </a:r>
            <a:endParaRPr/>
          </a:p>
        </p:txBody>
      </p:sp>
      <p:sp>
        <p:nvSpPr>
          <p:cNvPr id="456" name="Google Shape;456;p45"/>
          <p:cNvSpPr txBox="1"/>
          <p:nvPr/>
        </p:nvSpPr>
        <p:spPr>
          <a:xfrm>
            <a:off x="143576" y="2251966"/>
            <a:ext cx="87147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400" b="1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RQ2:</a:t>
            </a:r>
            <a:r>
              <a:rPr lang="en-GB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How effective is </a:t>
            </a:r>
            <a:r>
              <a:rPr lang="en-GB" sz="2400" i="1">
                <a:latin typeface="Calibri"/>
                <a:ea typeface="Calibri"/>
                <a:cs typeface="Calibri"/>
                <a:sym typeface="Calibri"/>
              </a:rPr>
              <a:t>ReuNify</a:t>
            </a:r>
            <a:r>
              <a:rPr lang="en-GB" sz="24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finding sensitive data leaks in React Native Android Apps?</a:t>
            </a:r>
            <a:endParaRPr/>
          </a:p>
        </p:txBody>
      </p:sp>
      <p:sp>
        <p:nvSpPr>
          <p:cNvPr id="457" name="Google Shape;457;p45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6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46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465" name="Google Shape;465;p46"/>
          <p:cNvSpPr txBox="1"/>
          <p:nvPr/>
        </p:nvSpPr>
        <p:spPr>
          <a:xfrm>
            <a:off x="14300" y="10200"/>
            <a:ext cx="66090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Evaluation - </a:t>
            </a:r>
            <a:r>
              <a:rPr lang="en-GB" sz="2000" b="1"/>
              <a:t>Dataset of React Native Apps</a:t>
            </a:r>
            <a:endParaRPr sz="2000" b="1"/>
          </a:p>
        </p:txBody>
      </p:sp>
      <p:sp>
        <p:nvSpPr>
          <p:cNvPr id="466" name="Google Shape;466;p46"/>
          <p:cNvSpPr txBox="1"/>
          <p:nvPr/>
        </p:nvSpPr>
        <p:spPr>
          <a:xfrm>
            <a:off x="143576" y="976500"/>
            <a:ext cx="8714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Popular apps:</a:t>
            </a:r>
            <a:r>
              <a:rPr lang="en-GB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1,068 apps collected from the top 500 apps of each of 32 categories in Google Play Store</a:t>
            </a:r>
            <a:r>
              <a:rPr lang="en-GB" sz="2400" b="1"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Malware: 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441 apps collected from 2022 </a:t>
            </a:r>
            <a:r>
              <a:rPr lang="en-GB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VirusShare release.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7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7"/>
          <p:cNvSpPr txBox="1"/>
          <p:nvPr/>
        </p:nvSpPr>
        <p:spPr>
          <a:xfrm>
            <a:off x="236375" y="2621438"/>
            <a:ext cx="81063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AVERAGE NUMBERS OF</a:t>
            </a:r>
            <a:r>
              <a:rPr lang="en-GB" sz="1200" b="1">
                <a:solidFill>
                  <a:srgbClr val="000000"/>
                </a:solidFill>
              </a:rPr>
              <a:t> </a:t>
            </a:r>
            <a:r>
              <a:rPr lang="en-GB" sz="1200" b="1">
                <a:solidFill>
                  <a:srgbClr val="CC0000"/>
                </a:solidFill>
              </a:rPr>
              <a:t>NODES AND EDGES</a:t>
            </a:r>
            <a:r>
              <a:rPr lang="en-GB" sz="1200" b="1">
                <a:solidFill>
                  <a:srgbClr val="000000"/>
                </a:solidFill>
              </a:rPr>
              <a:t> </a:t>
            </a:r>
            <a:r>
              <a:rPr lang="en-GB" sz="1200">
                <a:solidFill>
                  <a:srgbClr val="000000"/>
                </a:solidFill>
              </a:rPr>
              <a:t>BEFORE AND AFTER REUNIFY ON 1,007 MOST POPULAR APPS AND 421 MALWARE APPS</a:t>
            </a:r>
            <a:endParaRPr sz="2400"/>
          </a:p>
        </p:txBody>
      </p:sp>
      <p:pic>
        <p:nvPicPr>
          <p:cNvPr id="474" name="Google Shape;47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11" y="2945274"/>
            <a:ext cx="8150589" cy="8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47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sp>
        <p:nvSpPr>
          <p:cNvPr id="476" name="Google Shape;476;p47"/>
          <p:cNvSpPr txBox="1"/>
          <p:nvPr/>
        </p:nvSpPr>
        <p:spPr>
          <a:xfrm>
            <a:off x="14300" y="35373"/>
            <a:ext cx="8824800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Evaluation - </a:t>
            </a:r>
            <a:r>
              <a:rPr lang="en-GB" sz="2000" b="1" i="1">
                <a:solidFill>
                  <a:schemeClr val="dk1"/>
                </a:solidFill>
              </a:rPr>
              <a:t>RQ1 </a:t>
            </a:r>
            <a:r>
              <a:rPr lang="en-GB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well does REUNIFY enhance Soot-based static analysis on React Native Android Apps?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47"/>
          <p:cNvSpPr txBox="1"/>
          <p:nvPr/>
        </p:nvSpPr>
        <p:spPr>
          <a:xfrm>
            <a:off x="5430500" y="2945275"/>
            <a:ext cx="2781600" cy="9138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7"/>
          <p:cNvSpPr txBox="1"/>
          <p:nvPr/>
        </p:nvSpPr>
        <p:spPr>
          <a:xfrm>
            <a:off x="252758" y="1283975"/>
            <a:ext cx="3246600" cy="2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</a:rPr>
              <a:t>Average Number of </a:t>
            </a:r>
            <a:r>
              <a:rPr lang="en-GB" sz="1200" b="1">
                <a:solidFill>
                  <a:srgbClr val="CC0000"/>
                </a:solidFill>
              </a:rPr>
              <a:t>Volume of Code</a:t>
            </a:r>
            <a:endParaRPr sz="2400">
              <a:solidFill>
                <a:srgbClr val="CC0000"/>
              </a:solidFill>
            </a:endParaRPr>
          </a:p>
        </p:txBody>
      </p:sp>
      <p:pic>
        <p:nvPicPr>
          <p:cNvPr id="479" name="Google Shape;47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375" y="1474550"/>
            <a:ext cx="8039682" cy="73317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7"/>
          <p:cNvSpPr txBox="1"/>
          <p:nvPr/>
        </p:nvSpPr>
        <p:spPr>
          <a:xfrm>
            <a:off x="5430450" y="1416325"/>
            <a:ext cx="2781600" cy="8676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0"/>
          <p:cNvSpPr txBox="1"/>
          <p:nvPr/>
        </p:nvSpPr>
        <p:spPr>
          <a:xfrm>
            <a:off x="14300" y="10200"/>
            <a:ext cx="40578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Background - </a:t>
            </a:r>
            <a:r>
              <a:rPr lang="en-GB" sz="2000" b="1" i="1">
                <a:solidFill>
                  <a:schemeClr val="dk1"/>
                </a:solidFill>
              </a:rPr>
              <a:t>React Native</a:t>
            </a:r>
            <a:endParaRPr sz="2000" b="1" i="1">
              <a:solidFill>
                <a:schemeClr val="dk1"/>
              </a:solidFill>
            </a:endParaRPr>
          </a:p>
        </p:txBody>
      </p:sp>
      <p:sp>
        <p:nvSpPr>
          <p:cNvPr id="222" name="Google Shape;222;p30"/>
          <p:cNvSpPr txBox="1"/>
          <p:nvPr/>
        </p:nvSpPr>
        <p:spPr>
          <a:xfrm>
            <a:off x="0" y="828000"/>
            <a:ext cx="44712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-GB" sz="1800"/>
              <a:t>Open-Source project introduced by Meta in 2015.</a:t>
            </a:r>
            <a:endParaRPr sz="1800" i="1"/>
          </a:p>
        </p:txBody>
      </p:sp>
      <p:sp>
        <p:nvSpPr>
          <p:cNvPr id="223" name="Google Shape;223;p30"/>
          <p:cNvSpPr txBox="1"/>
          <p:nvPr/>
        </p:nvSpPr>
        <p:spPr>
          <a:xfrm>
            <a:off x="-5450" y="1833200"/>
            <a:ext cx="42918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Designed for cross-platform development for iOS and Android.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GB" sz="1800">
                <a:solidFill>
                  <a:schemeClr val="dk1"/>
                </a:solidFill>
              </a:rPr>
              <a:t>accelerate app development on multiple platforms.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24" name="Google Shape;22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50" y="1310850"/>
            <a:ext cx="4762449" cy="1587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0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8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48"/>
          <p:cNvSpPr txBox="1"/>
          <p:nvPr/>
        </p:nvSpPr>
        <p:spPr>
          <a:xfrm>
            <a:off x="14300" y="35373"/>
            <a:ext cx="8824800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Evaluation - </a:t>
            </a:r>
            <a:r>
              <a:rPr lang="en-GB" sz="2000" b="1" i="1">
                <a:solidFill>
                  <a:schemeClr val="dk1"/>
                </a:solidFill>
              </a:rPr>
              <a:t>RQ1 </a:t>
            </a:r>
            <a:r>
              <a:rPr lang="en-GB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well does REUNIFY enhance Soot-based static analysis on React Native Android Apps?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8"/>
          <p:cNvSpPr txBox="1"/>
          <p:nvPr/>
        </p:nvSpPr>
        <p:spPr>
          <a:xfrm>
            <a:off x="-5100" y="949763"/>
            <a:ext cx="91440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48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490" name="Google Shape;490;p48"/>
          <p:cNvSpPr txBox="1"/>
          <p:nvPr/>
        </p:nvSpPr>
        <p:spPr>
          <a:xfrm>
            <a:off x="77550" y="1696125"/>
            <a:ext cx="43986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491" name="Google Shape;491;p48"/>
          <p:cNvSpPr txBox="1"/>
          <p:nvPr/>
        </p:nvSpPr>
        <p:spPr>
          <a:xfrm>
            <a:off x="143576" y="976500"/>
            <a:ext cx="87147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06400" algn="just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GB" sz="2400" i="1">
                <a:latin typeface="Calibri"/>
                <a:ea typeface="Calibri"/>
                <a:cs typeface="Calibri"/>
                <a:sym typeface="Calibri"/>
              </a:rPr>
              <a:t>Soot tends to miss a significant portion of executable code when analyzing React Native Android Apps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GB" sz="2400">
                <a:latin typeface="Calibri"/>
                <a:ea typeface="Calibri"/>
                <a:cs typeface="Calibri"/>
                <a:sym typeface="Calibri"/>
              </a:rPr>
              <a:t>With ReuNify</a:t>
            </a:r>
            <a:r>
              <a:rPr lang="en-GB" sz="2400" i="1">
                <a:latin typeface="Calibri"/>
                <a:ea typeface="Calibri"/>
                <a:cs typeface="Calibri"/>
                <a:sym typeface="Calibri"/>
              </a:rPr>
              <a:t>, 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GB" sz="2400" b="1" i="1">
                <a:latin typeface="Calibri"/>
                <a:ea typeface="Calibri"/>
                <a:cs typeface="Calibri"/>
                <a:sym typeface="Calibri"/>
              </a:rPr>
              <a:t>70%</a:t>
            </a:r>
            <a:r>
              <a:rPr lang="en-GB" sz="2400" i="1">
                <a:latin typeface="Calibri"/>
                <a:ea typeface="Calibri"/>
                <a:cs typeface="Calibri"/>
                <a:sym typeface="Calibri"/>
              </a:rPr>
              <a:t> increase for LOC for popular apps. (Java and JavaScript)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GB" sz="2400" b="1" i="1">
                <a:latin typeface="Calibri"/>
                <a:ea typeface="Calibri"/>
                <a:cs typeface="Calibri"/>
                <a:sym typeface="Calibri"/>
              </a:rPr>
              <a:t>84%</a:t>
            </a:r>
            <a:r>
              <a:rPr lang="en-GB" sz="2400" i="1">
                <a:latin typeface="Calibri"/>
                <a:ea typeface="Calibri"/>
                <a:cs typeface="Calibri"/>
                <a:sym typeface="Calibri"/>
              </a:rPr>
              <a:t> increase for </a:t>
            </a:r>
            <a:r>
              <a:rPr lang="en-GB" sz="2400" b="1" i="1">
                <a:latin typeface="Calibri"/>
                <a:ea typeface="Calibri"/>
                <a:cs typeface="Calibri"/>
                <a:sym typeface="Calibri"/>
              </a:rPr>
              <a:t>nodes</a:t>
            </a:r>
            <a:r>
              <a:rPr lang="en-GB" sz="2400" i="1">
                <a:latin typeface="Calibri"/>
                <a:ea typeface="Calibri"/>
                <a:cs typeface="Calibri"/>
                <a:sym typeface="Calibri"/>
              </a:rPr>
              <a:t> of call-graph  for </a:t>
            </a:r>
            <a:r>
              <a:rPr lang="en-GB" sz="2400" b="1" i="1">
                <a:latin typeface="Calibri"/>
                <a:ea typeface="Calibri"/>
                <a:cs typeface="Calibri"/>
                <a:sym typeface="Calibri"/>
              </a:rPr>
              <a:t>popular</a:t>
            </a:r>
            <a:r>
              <a:rPr lang="en-GB" sz="2400" i="1">
                <a:latin typeface="Calibri"/>
                <a:ea typeface="Calibri"/>
                <a:cs typeface="Calibri"/>
                <a:sym typeface="Calibri"/>
              </a:rPr>
              <a:t> apps. (Java)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GB" sz="2400" b="1" i="1">
                <a:latin typeface="Calibri"/>
                <a:ea typeface="Calibri"/>
                <a:cs typeface="Calibri"/>
                <a:sym typeface="Calibri"/>
              </a:rPr>
              <a:t>52%</a:t>
            </a:r>
            <a:r>
              <a:rPr lang="en-GB" sz="2400" i="1">
                <a:latin typeface="Calibri"/>
                <a:ea typeface="Calibri"/>
                <a:cs typeface="Calibri"/>
                <a:sym typeface="Calibri"/>
              </a:rPr>
              <a:t> increase for </a:t>
            </a:r>
            <a:r>
              <a:rPr lang="en-GB" sz="2400" b="1" i="1">
                <a:latin typeface="Calibri"/>
                <a:ea typeface="Calibri"/>
                <a:cs typeface="Calibri"/>
                <a:sym typeface="Calibri"/>
              </a:rPr>
              <a:t>nodes</a:t>
            </a:r>
            <a:r>
              <a:rPr lang="en-GB" sz="2400" i="1">
                <a:latin typeface="Calibri"/>
                <a:ea typeface="Calibri"/>
                <a:cs typeface="Calibri"/>
                <a:sym typeface="Calibri"/>
              </a:rPr>
              <a:t> of call-graph for </a:t>
            </a:r>
            <a:r>
              <a:rPr lang="en-GB" sz="2400" b="1" i="1">
                <a:latin typeface="Calibri"/>
                <a:ea typeface="Calibri"/>
                <a:cs typeface="Calibri"/>
                <a:sym typeface="Calibri"/>
              </a:rPr>
              <a:t>malware</a:t>
            </a:r>
            <a:r>
              <a:rPr lang="en-GB" sz="2400" i="1">
                <a:latin typeface="Calibri"/>
                <a:ea typeface="Calibri"/>
                <a:cs typeface="Calibri"/>
                <a:sym typeface="Calibri"/>
              </a:rPr>
              <a:t>. (Java) 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GB" sz="2400" b="1" i="1">
                <a:latin typeface="Calibri"/>
                <a:ea typeface="Calibri"/>
                <a:cs typeface="Calibri"/>
                <a:sym typeface="Calibri"/>
              </a:rPr>
              <a:t>46%</a:t>
            </a:r>
            <a:r>
              <a:rPr lang="en-GB" sz="2400" i="1">
                <a:latin typeface="Calibri"/>
                <a:ea typeface="Calibri"/>
                <a:cs typeface="Calibri"/>
                <a:sym typeface="Calibri"/>
              </a:rPr>
              <a:t> increase for </a:t>
            </a:r>
            <a:r>
              <a:rPr lang="en-GB" sz="2400" b="1" i="1">
                <a:latin typeface="Calibri"/>
                <a:ea typeface="Calibri"/>
                <a:cs typeface="Calibri"/>
                <a:sym typeface="Calibri"/>
              </a:rPr>
              <a:t>edges</a:t>
            </a:r>
            <a:r>
              <a:rPr lang="en-GB" sz="2400" i="1">
                <a:latin typeface="Calibri"/>
                <a:ea typeface="Calibri"/>
                <a:cs typeface="Calibri"/>
                <a:sym typeface="Calibri"/>
              </a:rPr>
              <a:t> of call-graph for </a:t>
            </a:r>
            <a:r>
              <a:rPr lang="en-GB" sz="2400" b="1" i="1">
                <a:latin typeface="Calibri"/>
                <a:ea typeface="Calibri"/>
                <a:cs typeface="Calibri"/>
                <a:sym typeface="Calibri"/>
              </a:rPr>
              <a:t>popular</a:t>
            </a:r>
            <a:r>
              <a:rPr lang="en-GB" sz="2400" i="1">
                <a:latin typeface="Calibri"/>
                <a:ea typeface="Calibri"/>
                <a:cs typeface="Calibri"/>
                <a:sym typeface="Calibri"/>
              </a:rPr>
              <a:t> apps (Java)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GB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33%</a:t>
            </a:r>
            <a:r>
              <a:rPr lang="en-GB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increase for </a:t>
            </a:r>
            <a:r>
              <a:rPr lang="en-GB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edges</a:t>
            </a:r>
            <a:r>
              <a:rPr lang="en-GB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call-graph for </a:t>
            </a:r>
            <a:r>
              <a:rPr lang="en-GB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malware</a:t>
            </a:r>
            <a:r>
              <a:rPr lang="en-GB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.(Java)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9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49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499" name="Google Shape;499;p49"/>
          <p:cNvSpPr txBox="1"/>
          <p:nvPr/>
        </p:nvSpPr>
        <p:spPr>
          <a:xfrm>
            <a:off x="14300" y="35373"/>
            <a:ext cx="8824800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Evaluation - </a:t>
            </a:r>
            <a:r>
              <a:rPr lang="en-GB" sz="2000" b="1" i="1">
                <a:solidFill>
                  <a:schemeClr val="dk1"/>
                </a:solidFill>
              </a:rPr>
              <a:t>RQ2 </a:t>
            </a:r>
            <a:r>
              <a:rPr lang="en-GB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effective is REUNIFY in finding sensitive data leaks in React Native Android Apps?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49"/>
          <p:cNvSpPr txBox="1"/>
          <p:nvPr/>
        </p:nvSpPr>
        <p:spPr>
          <a:xfrm>
            <a:off x="143576" y="976500"/>
            <a:ext cx="87147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 i="1">
                <a:latin typeface="Calibri"/>
                <a:ea typeface="Calibri"/>
                <a:cs typeface="Calibri"/>
                <a:sym typeface="Calibri"/>
              </a:rPr>
              <a:t>ReuNify is effective for identifying data leaks that were previously unseen.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average, an additional 2 privacy leaks for both malware and popular apps. 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 i="1">
                <a:latin typeface="Calibri"/>
                <a:ea typeface="Calibri"/>
                <a:cs typeface="Calibri"/>
                <a:sym typeface="Calibri"/>
              </a:rPr>
              <a:t>2,690 (4,892 − 2,202) additional privacy leaks for 1,007 popular apps.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-GB" sz="2400" i="1">
                <a:latin typeface="Calibri"/>
                <a:ea typeface="Calibri"/>
                <a:cs typeface="Calibri"/>
                <a:sym typeface="Calibri"/>
              </a:rPr>
              <a:t>827 (3,576 − 2,749) additional privacy leaks for 421 malware apps.</a:t>
            </a: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0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7" name="Google Shape;50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650" y="660864"/>
            <a:ext cx="4535550" cy="3397149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50"/>
          <p:cNvSpPr txBox="1"/>
          <p:nvPr/>
        </p:nvSpPr>
        <p:spPr>
          <a:xfrm>
            <a:off x="50350" y="946375"/>
            <a:ext cx="38979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Among those 3,517 (2,690 + 827) leaks:</a:t>
            </a:r>
            <a:endParaRPr sz="1600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 b="1" i="1"/>
              <a:t>Database, </a:t>
            </a:r>
            <a:r>
              <a:rPr lang="en-GB" sz="1600" b="1">
                <a:solidFill>
                  <a:srgbClr val="000000"/>
                </a:solidFill>
              </a:rPr>
              <a:t>Wifi-related</a:t>
            </a:r>
            <a:r>
              <a:rPr lang="en-GB" sz="1600">
                <a:solidFill>
                  <a:srgbClr val="000000"/>
                </a:solidFill>
              </a:rPr>
              <a:t> </a:t>
            </a:r>
            <a:r>
              <a:rPr lang="en-GB" sz="1600"/>
              <a:t>are the top two popular sources for popular apps</a:t>
            </a:r>
            <a:endParaRPr sz="1600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 b="1" i="1">
                <a:solidFill>
                  <a:srgbClr val="000000"/>
                </a:solidFill>
              </a:rPr>
              <a:t>Database, </a:t>
            </a:r>
            <a:r>
              <a:rPr lang="en-GB" sz="1600" b="1">
                <a:solidFill>
                  <a:srgbClr val="000000"/>
                </a:solidFill>
              </a:rPr>
              <a:t>Telephony-related</a:t>
            </a:r>
            <a:r>
              <a:rPr lang="en-GB" sz="1600">
                <a:solidFill>
                  <a:srgbClr val="000000"/>
                </a:solidFill>
              </a:rPr>
              <a:t> are the top two popular sources for malware.</a:t>
            </a:r>
            <a:endParaRPr sz="1600" i="1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 b="1"/>
              <a:t>“</a:t>
            </a:r>
            <a:r>
              <a:rPr lang="en-GB" sz="1600" b="1" i="1"/>
              <a:t>replace</a:t>
            </a:r>
            <a:r>
              <a:rPr lang="en-GB" sz="1600" b="1"/>
              <a:t>”</a:t>
            </a:r>
            <a:r>
              <a:rPr lang="en-GB" sz="1600"/>
              <a:t> sink is the most detected sinks (50%).</a:t>
            </a:r>
            <a:endParaRPr sz="1600" b="1" i="1">
              <a:solidFill>
                <a:srgbClr val="000000"/>
              </a:solidFill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The right side diagram excludes the paths that are leaked through “Replace” sink.</a:t>
            </a:r>
            <a:endParaRPr sz="1600"/>
          </a:p>
        </p:txBody>
      </p:sp>
      <p:sp>
        <p:nvSpPr>
          <p:cNvPr id="509" name="Google Shape;509;p50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sp>
        <p:nvSpPr>
          <p:cNvPr id="510" name="Google Shape;510;p50"/>
          <p:cNvSpPr txBox="1"/>
          <p:nvPr/>
        </p:nvSpPr>
        <p:spPr>
          <a:xfrm>
            <a:off x="14300" y="35373"/>
            <a:ext cx="8824800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Evaluation - </a:t>
            </a:r>
            <a:r>
              <a:rPr lang="en-GB" sz="2000" b="1" i="1">
                <a:solidFill>
                  <a:schemeClr val="dk1"/>
                </a:solidFill>
              </a:rPr>
              <a:t>RQ2 </a:t>
            </a:r>
            <a:r>
              <a:rPr lang="en-GB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effective is REUNIFY in finding sensitive data leaks in React Native Android Apps?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50"/>
          <p:cNvSpPr txBox="1"/>
          <p:nvPr/>
        </p:nvSpPr>
        <p:spPr>
          <a:xfrm>
            <a:off x="5414550" y="3985625"/>
            <a:ext cx="26874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0000"/>
                </a:solidFill>
              </a:rPr>
              <a:t>Sankey diagram of all newly detected privacy leaks.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1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51"/>
          <p:cNvSpPr txBox="1"/>
          <p:nvPr/>
        </p:nvSpPr>
        <p:spPr>
          <a:xfrm>
            <a:off x="14300" y="10200"/>
            <a:ext cx="72213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Conclusion</a:t>
            </a:r>
            <a:endParaRPr sz="2000" b="1">
              <a:solidFill>
                <a:srgbClr val="005F99"/>
              </a:solidFill>
            </a:endParaRPr>
          </a:p>
        </p:txBody>
      </p:sp>
      <p:sp>
        <p:nvSpPr>
          <p:cNvPr id="519" name="Google Shape;519;p51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520" name="Google Shape;520;p51"/>
          <p:cNvSpPr txBox="1"/>
          <p:nvPr/>
        </p:nvSpPr>
        <p:spPr>
          <a:xfrm>
            <a:off x="143576" y="976500"/>
            <a:ext cx="871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000" i="1">
                <a:latin typeface="Calibri"/>
                <a:ea typeface="Calibri"/>
                <a:cs typeface="Calibri"/>
                <a:sym typeface="Calibri"/>
              </a:rPr>
              <a:t>A unified model for the code in React Native Android app.</a:t>
            </a:r>
            <a:endParaRPr sz="2000"/>
          </a:p>
        </p:txBody>
      </p:sp>
      <p:sp>
        <p:nvSpPr>
          <p:cNvPr id="521" name="Google Shape;521;p51"/>
          <p:cNvSpPr txBox="1"/>
          <p:nvPr/>
        </p:nvSpPr>
        <p:spPr>
          <a:xfrm>
            <a:off x="143576" y="1662300"/>
            <a:ext cx="8714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000" i="1">
                <a:latin typeface="Calibri"/>
                <a:ea typeface="Calibri"/>
                <a:cs typeface="Calibri"/>
                <a:sym typeface="Calibri"/>
              </a:rPr>
              <a:t>Demonstrate the effectiveness of ReuNify.</a:t>
            </a:r>
            <a:endParaRPr sz="2000"/>
          </a:p>
        </p:txBody>
      </p:sp>
      <p:sp>
        <p:nvSpPr>
          <p:cNvPr id="522" name="Google Shape;522;p51"/>
          <p:cNvSpPr txBox="1"/>
          <p:nvPr/>
        </p:nvSpPr>
        <p:spPr>
          <a:xfrm>
            <a:off x="143576" y="2348100"/>
            <a:ext cx="8714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000" i="1">
                <a:latin typeface="Calibri"/>
                <a:ea typeface="Calibri"/>
                <a:cs typeface="Calibri"/>
                <a:sym typeface="Calibri"/>
              </a:rPr>
              <a:t>ReuNify is publicly available at: </a:t>
            </a:r>
            <a:endParaRPr sz="2000" i="1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just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-GB" sz="2000" i="1">
                <a:latin typeface="Calibri"/>
                <a:ea typeface="Calibri"/>
                <a:cs typeface="Calibri"/>
                <a:sym typeface="Calibri"/>
              </a:rPr>
              <a:t>https://github.com/DannyGooo/ReuNify</a:t>
            </a:r>
            <a:endParaRPr sz="2000" i="1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2"/>
          <p:cNvSpPr txBox="1"/>
          <p:nvPr/>
        </p:nvSpPr>
        <p:spPr>
          <a:xfrm>
            <a:off x="1379950" y="1361175"/>
            <a:ext cx="2362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800" b="1">
                <a:solidFill>
                  <a:schemeClr val="dk1"/>
                </a:solidFill>
              </a:rPr>
              <a:t>Q &amp; A</a:t>
            </a:r>
            <a:endParaRPr sz="5800" b="1">
              <a:solidFill>
                <a:schemeClr val="dk1"/>
              </a:solidFill>
            </a:endParaRPr>
          </a:p>
        </p:txBody>
      </p:sp>
      <p:sp>
        <p:nvSpPr>
          <p:cNvPr id="529" name="Google Shape;529;p52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530" name="Google Shape;530;p52"/>
          <p:cNvSpPr txBox="1"/>
          <p:nvPr/>
        </p:nvSpPr>
        <p:spPr>
          <a:xfrm>
            <a:off x="51025" y="4088400"/>
            <a:ext cx="8858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chemeClr val="dk1"/>
                </a:solidFill>
              </a:rPr>
              <a:t>Yonhui Liu | </a:t>
            </a:r>
            <a:r>
              <a:rPr lang="en-GB" sz="1700" b="1" u="sng">
                <a:solidFill>
                  <a:schemeClr val="hlink"/>
                </a:solidFill>
                <a:hlinkClick r:id="rId3"/>
              </a:rPr>
              <a:t>Yonghui.Liu@monash.edu</a:t>
            </a:r>
            <a:r>
              <a:rPr lang="en-GB" sz="1700" b="1">
                <a:solidFill>
                  <a:schemeClr val="dk1"/>
                </a:solidFill>
              </a:rPr>
              <a:t> | https://github.com/DannyGooo/ReuNify</a:t>
            </a:r>
            <a:endParaRPr sz="17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1"/>
          <p:cNvSpPr txBox="1"/>
          <p:nvPr/>
        </p:nvSpPr>
        <p:spPr>
          <a:xfrm>
            <a:off x="0" y="828000"/>
            <a:ext cx="56334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React Native is the </a:t>
            </a:r>
            <a:r>
              <a:rPr lang="en-GB" sz="1800" b="1"/>
              <a:t>Third most popular framework </a:t>
            </a:r>
            <a:r>
              <a:rPr lang="en-GB" sz="1800"/>
              <a:t>used in the top 500 US Android Apps </a:t>
            </a:r>
            <a:r>
              <a:rPr lang="en-GB" sz="1800" i="1"/>
              <a:t>after Kotlin and Android Architecture Component</a:t>
            </a:r>
            <a:endParaRPr sz="1800"/>
          </a:p>
        </p:txBody>
      </p:sp>
      <p:sp>
        <p:nvSpPr>
          <p:cNvPr id="233" name="Google Shape;233;p31"/>
          <p:cNvSpPr txBox="1"/>
          <p:nvPr/>
        </p:nvSpPr>
        <p:spPr>
          <a:xfrm>
            <a:off x="0" y="2223400"/>
            <a:ext cx="5633400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b="1"/>
              <a:t>30 of 100</a:t>
            </a:r>
            <a:r>
              <a:rPr lang="en-GB" sz="1800"/>
              <a:t> most popular apps in Chinese Android App Store are developed with React Native</a:t>
            </a:r>
            <a:endParaRPr sz="1800"/>
          </a:p>
        </p:txBody>
      </p:sp>
      <p:pic>
        <p:nvPicPr>
          <p:cNvPr id="234" name="Google Shape;23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0570" y="640505"/>
            <a:ext cx="3210025" cy="381922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1"/>
          <p:cNvSpPr txBox="1"/>
          <p:nvPr/>
        </p:nvSpPr>
        <p:spPr>
          <a:xfrm>
            <a:off x="14300" y="10200"/>
            <a:ext cx="40578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Background - </a:t>
            </a:r>
            <a:r>
              <a:rPr lang="en-GB" sz="2000" b="1" i="1">
                <a:solidFill>
                  <a:schemeClr val="dk1"/>
                </a:solidFill>
              </a:rPr>
              <a:t>React Native</a:t>
            </a:r>
            <a:endParaRPr sz="2000" b="1" i="1">
              <a:solidFill>
                <a:schemeClr val="dk1"/>
              </a:solidFill>
            </a:endParaRPr>
          </a:p>
        </p:txBody>
      </p:sp>
      <p:sp>
        <p:nvSpPr>
          <p:cNvPr id="236" name="Google Shape;236;p31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7649" y="725487"/>
            <a:ext cx="3821719" cy="342204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2"/>
          <p:cNvSpPr txBox="1"/>
          <p:nvPr/>
        </p:nvSpPr>
        <p:spPr>
          <a:xfrm>
            <a:off x="-5450" y="828000"/>
            <a:ext cx="44712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Enables building cross-platform apps with the </a:t>
            </a:r>
            <a:r>
              <a:rPr lang="en-GB" sz="1800" b="1"/>
              <a:t>Single JavaScript Codebase</a:t>
            </a:r>
            <a:endParaRPr sz="1800" b="1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4" name="Google Shape;244;p32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2"/>
          <p:cNvSpPr txBox="1"/>
          <p:nvPr/>
        </p:nvSpPr>
        <p:spPr>
          <a:xfrm>
            <a:off x="14300" y="10200"/>
            <a:ext cx="40578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Background - </a:t>
            </a:r>
            <a:r>
              <a:rPr lang="en-GB" sz="2000" b="1" i="1">
                <a:solidFill>
                  <a:schemeClr val="dk1"/>
                </a:solidFill>
              </a:rPr>
              <a:t>React Native</a:t>
            </a:r>
            <a:endParaRPr sz="2000" b="1" i="1">
              <a:solidFill>
                <a:schemeClr val="dk1"/>
              </a:solidFill>
            </a:endParaRPr>
          </a:p>
        </p:txBody>
      </p:sp>
      <p:sp>
        <p:nvSpPr>
          <p:cNvPr id="246" name="Google Shape;246;p32"/>
          <p:cNvSpPr txBox="1"/>
          <p:nvPr/>
        </p:nvSpPr>
        <p:spPr>
          <a:xfrm>
            <a:off x="-5450" y="2137995"/>
            <a:ext cx="44712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 b="1">
                <a:solidFill>
                  <a:schemeClr val="dk1"/>
                </a:solidFill>
              </a:rPr>
              <a:t>JavaScript</a:t>
            </a:r>
            <a:r>
              <a:rPr lang="en-GB" sz="1600">
                <a:solidFill>
                  <a:schemeClr val="dk1"/>
                </a:solidFill>
              </a:rPr>
              <a:t> code </a:t>
            </a:r>
            <a:r>
              <a:rPr lang="en-GB" sz="1600" b="1">
                <a:solidFill>
                  <a:schemeClr val="dk1"/>
                </a:solidFill>
              </a:rPr>
              <a:t>communicates with</a:t>
            </a:r>
            <a:r>
              <a:rPr lang="en-GB" sz="1600">
                <a:solidFill>
                  <a:schemeClr val="dk1"/>
                </a:solidFill>
              </a:rPr>
              <a:t> the </a:t>
            </a:r>
            <a:r>
              <a:rPr lang="en-GB" sz="1600" b="1">
                <a:solidFill>
                  <a:schemeClr val="dk1"/>
                </a:solidFill>
              </a:rPr>
              <a:t>Native</a:t>
            </a:r>
            <a:r>
              <a:rPr lang="en-GB" sz="1600">
                <a:solidFill>
                  <a:schemeClr val="dk1"/>
                </a:solidFill>
              </a:rPr>
              <a:t> code</a:t>
            </a:r>
            <a:endParaRPr sz="1600"/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Object-C/Swift for iOS</a:t>
            </a:r>
            <a:endParaRPr sz="1600">
              <a:solidFill>
                <a:schemeClr val="dk1"/>
              </a:solidFill>
            </a:endParaRPr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GB" sz="1600">
                <a:solidFill>
                  <a:schemeClr val="dk1"/>
                </a:solidFill>
              </a:rPr>
              <a:t>Java/Kotlin for Android</a:t>
            </a:r>
            <a:endParaRPr sz="16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47" name="Google Shape;247;p32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cxnSp>
        <p:nvCxnSpPr>
          <p:cNvPr id="248" name="Google Shape;248;p32"/>
          <p:cNvCxnSpPr/>
          <p:nvPr/>
        </p:nvCxnSpPr>
        <p:spPr>
          <a:xfrm>
            <a:off x="6848100" y="1752275"/>
            <a:ext cx="0" cy="740100"/>
          </a:xfrm>
          <a:prstGeom prst="straightConnector1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49" name="Google Shape;249;p32"/>
          <p:cNvSpPr txBox="1"/>
          <p:nvPr/>
        </p:nvSpPr>
        <p:spPr>
          <a:xfrm>
            <a:off x="4924475" y="347425"/>
            <a:ext cx="3987900" cy="13746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CC0000"/>
                </a:solidFill>
              </a:rPr>
              <a:t>JavaScript Side</a:t>
            </a:r>
            <a:endParaRPr b="1">
              <a:solidFill>
                <a:srgbClr val="CC0000"/>
              </a:solidFill>
            </a:endParaRPr>
          </a:p>
        </p:txBody>
      </p:sp>
      <p:sp>
        <p:nvSpPr>
          <p:cNvPr id="250" name="Google Shape;250;p32"/>
          <p:cNvSpPr txBox="1"/>
          <p:nvPr/>
        </p:nvSpPr>
        <p:spPr>
          <a:xfrm>
            <a:off x="4924475" y="2554550"/>
            <a:ext cx="3987900" cy="18639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CC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CC0000"/>
                </a:solidFill>
              </a:rPr>
              <a:t>Native Side</a:t>
            </a:r>
            <a:endParaRPr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/>
          <p:nvPr/>
        </p:nvSpPr>
        <p:spPr>
          <a:xfrm>
            <a:off x="14300" y="2078100"/>
            <a:ext cx="47313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>
                <a:solidFill>
                  <a:schemeClr val="dk1"/>
                </a:solidFill>
              </a:rPr>
              <a:t>Hermes engine</a:t>
            </a:r>
            <a:r>
              <a:rPr lang="en-GB" sz="1800">
                <a:solidFill>
                  <a:schemeClr val="dk1"/>
                </a:solidFill>
              </a:rPr>
              <a:t> become the </a:t>
            </a:r>
            <a:r>
              <a:rPr lang="en-GB" sz="1800" b="1">
                <a:solidFill>
                  <a:schemeClr val="dk1"/>
                </a:solidFill>
              </a:rPr>
              <a:t>default JS engine, </a:t>
            </a:r>
            <a:r>
              <a:rPr lang="en-GB" sz="1800">
                <a:solidFill>
                  <a:schemeClr val="dk1"/>
                </a:solidFill>
              </a:rPr>
              <a:t>since version 0.70 (Sep, 2022)</a:t>
            </a:r>
            <a:endParaRPr sz="1800"/>
          </a:p>
        </p:txBody>
      </p:sp>
      <p:pic>
        <p:nvPicPr>
          <p:cNvPr id="257" name="Google Shape;2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7649" y="725487"/>
            <a:ext cx="3821719" cy="342204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3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3"/>
          <p:cNvSpPr txBox="1"/>
          <p:nvPr/>
        </p:nvSpPr>
        <p:spPr>
          <a:xfrm>
            <a:off x="14300" y="10200"/>
            <a:ext cx="40578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Background - </a:t>
            </a:r>
            <a:r>
              <a:rPr lang="en-GB" sz="2000" b="1" i="1">
                <a:solidFill>
                  <a:schemeClr val="dk1"/>
                </a:solidFill>
              </a:rPr>
              <a:t>React Native</a:t>
            </a:r>
            <a:endParaRPr sz="2000" b="1" i="1">
              <a:solidFill>
                <a:schemeClr val="dk1"/>
              </a:solidFill>
            </a:endParaRPr>
          </a:p>
        </p:txBody>
      </p:sp>
      <p:sp>
        <p:nvSpPr>
          <p:cNvPr id="260" name="Google Shape;260;p33"/>
          <p:cNvSpPr txBox="1"/>
          <p:nvPr/>
        </p:nvSpPr>
        <p:spPr>
          <a:xfrm>
            <a:off x="14300" y="2992500"/>
            <a:ext cx="4731300" cy="13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With Hermes engine</a:t>
            </a:r>
            <a:r>
              <a:rPr lang="en-GB" sz="1800" b="1">
                <a:solidFill>
                  <a:schemeClr val="dk1"/>
                </a:solidFill>
              </a:rPr>
              <a:t>, JavaScript</a:t>
            </a:r>
            <a:r>
              <a:rPr lang="en-GB" sz="1800">
                <a:solidFill>
                  <a:schemeClr val="dk1"/>
                </a:solidFill>
              </a:rPr>
              <a:t> code get compiled into </a:t>
            </a:r>
            <a:r>
              <a:rPr lang="en-GB" sz="1800" b="1">
                <a:solidFill>
                  <a:schemeClr val="dk1"/>
                </a:solidFill>
              </a:rPr>
              <a:t>hermes bytecode</a:t>
            </a:r>
            <a:endParaRPr sz="1800">
              <a:solidFill>
                <a:schemeClr val="dk1"/>
              </a:solidFill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33"/>
          <p:cNvSpPr txBox="1"/>
          <p:nvPr/>
        </p:nvSpPr>
        <p:spPr>
          <a:xfrm>
            <a:off x="14300" y="828000"/>
            <a:ext cx="47313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 b="1">
                <a:solidFill>
                  <a:schemeClr val="dk1"/>
                </a:solidFill>
              </a:rPr>
              <a:t>Hermes engine</a:t>
            </a:r>
            <a:r>
              <a:rPr lang="en-GB" sz="1800">
                <a:solidFill>
                  <a:schemeClr val="dk1"/>
                </a:solidFill>
              </a:rPr>
              <a:t> become the </a:t>
            </a:r>
            <a:r>
              <a:rPr lang="en-GB" sz="1800" b="1">
                <a:solidFill>
                  <a:schemeClr val="dk1"/>
                </a:solidFill>
              </a:rPr>
              <a:t>optional JS engine, </a:t>
            </a:r>
            <a:r>
              <a:rPr lang="en-GB" sz="1800">
                <a:solidFill>
                  <a:schemeClr val="dk1"/>
                </a:solidFill>
              </a:rPr>
              <a:t>since version 0.60.0 (July, 2019) of React Native</a:t>
            </a:r>
            <a:endParaRPr sz="1800"/>
          </a:p>
        </p:txBody>
      </p:sp>
      <p:sp>
        <p:nvSpPr>
          <p:cNvPr id="262" name="Google Shape;262;p33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263" name="Google Shape;263;p33"/>
          <p:cNvSpPr txBox="1"/>
          <p:nvPr/>
        </p:nvSpPr>
        <p:spPr>
          <a:xfrm>
            <a:off x="4924475" y="347425"/>
            <a:ext cx="3987900" cy="13746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CC0000"/>
                </a:solidFill>
              </a:rPr>
              <a:t>JavaScript / Hermes Bytecode </a:t>
            </a:r>
            <a:endParaRPr b="1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4"/>
          <p:cNvSpPr txBox="1"/>
          <p:nvPr/>
        </p:nvSpPr>
        <p:spPr>
          <a:xfrm>
            <a:off x="4728750" y="5281025"/>
            <a:ext cx="26874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0000"/>
                </a:solidFill>
              </a:rPr>
              <a:t>Sankey diagram of all newly detected privacy leaks.</a:t>
            </a:r>
            <a:endParaRPr sz="2400"/>
          </a:p>
        </p:txBody>
      </p:sp>
      <p:grpSp>
        <p:nvGrpSpPr>
          <p:cNvPr id="271" name="Google Shape;271;p34"/>
          <p:cNvGrpSpPr/>
          <p:nvPr/>
        </p:nvGrpSpPr>
        <p:grpSpPr>
          <a:xfrm>
            <a:off x="1345769" y="706500"/>
            <a:ext cx="7333822" cy="3778353"/>
            <a:chOff x="471375" y="-28675"/>
            <a:chExt cx="9385490" cy="5018400"/>
          </a:xfrm>
        </p:grpSpPr>
        <p:pic>
          <p:nvPicPr>
            <p:cNvPr id="272" name="Google Shape;272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71375" y="-28675"/>
              <a:ext cx="6380749" cy="5018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34"/>
            <p:cNvSpPr txBox="1"/>
            <p:nvPr/>
          </p:nvSpPr>
          <p:spPr>
            <a:xfrm>
              <a:off x="1068150" y="241400"/>
              <a:ext cx="5158800" cy="270300"/>
            </a:xfrm>
            <a:prstGeom prst="rect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4"/>
            <p:cNvSpPr txBox="1"/>
            <p:nvPr/>
          </p:nvSpPr>
          <p:spPr>
            <a:xfrm>
              <a:off x="1492975" y="3869325"/>
              <a:ext cx="3580500" cy="270300"/>
            </a:xfrm>
            <a:prstGeom prst="rect">
              <a:avLst/>
            </a:pr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6417665" y="3954988"/>
              <a:ext cx="3439200" cy="879300"/>
            </a:xfrm>
            <a:prstGeom prst="rect">
              <a:avLst/>
            </a:prstGeom>
            <a:solidFill>
              <a:srgbClr val="EEECE1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b="1">
                  <a:solidFill>
                    <a:srgbClr val="000000"/>
                  </a:solidFill>
                </a:rPr>
                <a:t>r1:</a:t>
              </a:r>
              <a:r>
                <a:rPr lang="en-GB">
                  <a:solidFill>
                    <a:srgbClr val="000000"/>
                  </a:solidFill>
                </a:rPr>
                <a:t> callee function</a:t>
              </a: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/>
                <a:t>r2, r0:</a:t>
              </a:r>
              <a:r>
                <a:rPr lang="en-GB"/>
                <a:t> parameter value</a:t>
              </a: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000000"/>
                  </a:solidFill>
                </a:rPr>
                <a:t>r0:</a:t>
              </a:r>
              <a:r>
                <a:rPr lang="en-GB">
                  <a:solidFill>
                    <a:srgbClr val="000000"/>
                  </a:solidFill>
                </a:rPr>
                <a:t> store return value</a:t>
              </a:r>
              <a:endParaRPr/>
            </a:p>
          </p:txBody>
        </p:sp>
        <p:cxnSp>
          <p:nvCxnSpPr>
            <p:cNvPr id="276" name="Google Shape;276;p34"/>
            <p:cNvCxnSpPr>
              <a:stCxn id="274" idx="3"/>
              <a:endCxn id="275" idx="1"/>
            </p:cNvCxnSpPr>
            <p:nvPr/>
          </p:nvCxnSpPr>
          <p:spPr>
            <a:xfrm>
              <a:off x="5073475" y="4004475"/>
              <a:ext cx="1344300" cy="390300"/>
            </a:xfrm>
            <a:prstGeom prst="straightConnector1">
              <a:avLst/>
            </a:prstGeom>
            <a:noFill/>
            <a:ln w="19050" cap="flat" cmpd="sng">
              <a:solidFill>
                <a:srgbClr val="1F497D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sp>
        <p:nvSpPr>
          <p:cNvPr id="277" name="Google Shape;277;p34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278" name="Google Shape;278;p34"/>
          <p:cNvSpPr txBox="1"/>
          <p:nvPr/>
        </p:nvSpPr>
        <p:spPr>
          <a:xfrm>
            <a:off x="14300" y="10200"/>
            <a:ext cx="88905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Code Sample 1 - </a:t>
            </a:r>
            <a:r>
              <a:rPr lang="en-GB" sz="2000" b="1" i="1">
                <a:solidFill>
                  <a:schemeClr val="dk1"/>
                </a:solidFill>
              </a:rPr>
              <a:t>JavaScript code </a:t>
            </a:r>
            <a:r>
              <a:rPr lang="en-GB" sz="2000" i="1">
                <a:solidFill>
                  <a:schemeClr val="dk1"/>
                </a:solidFill>
              </a:rPr>
              <a:t>and</a:t>
            </a:r>
            <a:r>
              <a:rPr lang="en-GB" sz="2000" b="1" i="1">
                <a:solidFill>
                  <a:schemeClr val="dk1"/>
                </a:solidFill>
              </a:rPr>
              <a:t> Hermes bytecode.</a:t>
            </a:r>
            <a:endParaRPr sz="2000" b="1" i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5"/>
          <p:cNvSpPr txBox="1"/>
          <p:nvPr/>
        </p:nvSpPr>
        <p:spPr>
          <a:xfrm>
            <a:off x="14300" y="866450"/>
            <a:ext cx="78234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/>
              <a:t>Current JavaScript Analyzer are useless in front of  Hermes Bytecode.</a:t>
            </a:r>
            <a:endParaRPr sz="1800"/>
          </a:p>
        </p:txBody>
      </p:sp>
      <p:sp>
        <p:nvSpPr>
          <p:cNvPr id="285" name="Google Shape;285;p35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5"/>
          <p:cNvSpPr txBox="1"/>
          <p:nvPr/>
        </p:nvSpPr>
        <p:spPr>
          <a:xfrm>
            <a:off x="14300" y="10200"/>
            <a:ext cx="40578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Motivation</a:t>
            </a:r>
            <a:endParaRPr sz="2000" b="1" i="1">
              <a:solidFill>
                <a:schemeClr val="dk1"/>
              </a:solidFill>
            </a:endParaRPr>
          </a:p>
        </p:txBody>
      </p:sp>
      <p:sp>
        <p:nvSpPr>
          <p:cNvPr id="287" name="Google Shape;287;p35"/>
          <p:cNvSpPr txBox="1"/>
          <p:nvPr/>
        </p:nvSpPr>
        <p:spPr>
          <a:xfrm>
            <a:off x="14300" y="2154300"/>
            <a:ext cx="78234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Little Research on React Native application.</a:t>
            </a:r>
            <a:endParaRPr sz="1800">
              <a:solidFill>
                <a:schemeClr val="dk1"/>
              </a:solidFill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35"/>
          <p:cNvSpPr txBox="1"/>
          <p:nvPr/>
        </p:nvSpPr>
        <p:spPr>
          <a:xfrm>
            <a:off x="14300" y="1393975"/>
            <a:ext cx="78234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React Native’s Complex Mechanism impedes the analysis of code on both JavaScript side and Native Side. </a:t>
            </a:r>
            <a:endParaRPr sz="1800"/>
          </a:p>
        </p:txBody>
      </p:sp>
      <p:sp>
        <p:nvSpPr>
          <p:cNvPr id="289" name="Google Shape;289;p35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6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6"/>
          <p:cNvSpPr txBox="1"/>
          <p:nvPr/>
        </p:nvSpPr>
        <p:spPr>
          <a:xfrm>
            <a:off x="14300" y="10200"/>
            <a:ext cx="40578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Approach - </a:t>
            </a:r>
            <a:r>
              <a:rPr lang="en-GB" sz="2000" b="1" i="1">
                <a:solidFill>
                  <a:schemeClr val="dk1"/>
                </a:solidFill>
              </a:rPr>
              <a:t>ReuNify Overview</a:t>
            </a:r>
            <a:endParaRPr sz="2000" b="1" i="1">
              <a:solidFill>
                <a:schemeClr val="dk1"/>
              </a:solidFill>
            </a:endParaRPr>
          </a:p>
        </p:txBody>
      </p:sp>
      <p:pic>
        <p:nvPicPr>
          <p:cNvPr id="297" name="Google Shape;2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654225"/>
            <a:ext cx="6629402" cy="276440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6"/>
          <p:cNvSpPr txBox="1"/>
          <p:nvPr/>
        </p:nvSpPr>
        <p:spPr>
          <a:xfrm>
            <a:off x="0" y="3456731"/>
            <a:ext cx="9294300" cy="10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ReuNify integrates the JavaScript and native-side code of React Native into Jimple.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Jimple is the intermediate representation used in Soot.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 sz="1800">
                <a:solidFill>
                  <a:schemeClr val="dk1"/>
                </a:solidFill>
              </a:rPr>
              <a:t>Soot is the most popular static analysis framework for Java and Android app.</a:t>
            </a:r>
            <a:endParaRPr sz="18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299" name="Google Shape;299;p36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/>
          <p:nvPr/>
        </p:nvSpPr>
        <p:spPr>
          <a:xfrm>
            <a:off x="-10200" y="0"/>
            <a:ext cx="9154200" cy="62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7"/>
          <p:cNvSpPr txBox="1"/>
          <p:nvPr/>
        </p:nvSpPr>
        <p:spPr>
          <a:xfrm>
            <a:off x="14300" y="10200"/>
            <a:ext cx="56190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44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rgbClr val="005F99"/>
                </a:solidFill>
              </a:rPr>
              <a:t>Approach -     </a:t>
            </a:r>
            <a:r>
              <a:rPr lang="en-GB" sz="2000" b="1" i="1">
                <a:solidFill>
                  <a:schemeClr val="dk1"/>
                </a:solidFill>
              </a:rPr>
              <a:t>Jimple Code Generation:</a:t>
            </a:r>
            <a:endParaRPr sz="2000" b="1" i="1">
              <a:solidFill>
                <a:schemeClr val="dk1"/>
              </a:solidFill>
            </a:endParaRPr>
          </a:p>
        </p:txBody>
      </p:sp>
      <p:sp>
        <p:nvSpPr>
          <p:cNvPr id="307" name="Google Shape;307;p37"/>
          <p:cNvSpPr txBox="1"/>
          <p:nvPr/>
        </p:nvSpPr>
        <p:spPr>
          <a:xfrm>
            <a:off x="-10200" y="610575"/>
            <a:ext cx="4525500" cy="12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/>
              <a:t> </a:t>
            </a:r>
            <a:r>
              <a:rPr lang="en-GB" sz="1600" b="1" i="1"/>
              <a:t>    </a:t>
            </a:r>
            <a:r>
              <a:rPr lang="en-GB" sz="1600" b="1"/>
              <a:t> Dex to Jimple</a:t>
            </a:r>
            <a:endParaRPr sz="1600" b="1"/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Dexpler</a:t>
            </a:r>
            <a:endParaRPr sz="1600"/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Dalvik Bytecode to Jimple  (2012, PLDI)</a:t>
            </a:r>
            <a:endParaRPr sz="1600"/>
          </a:p>
        </p:txBody>
      </p:sp>
      <p:grpSp>
        <p:nvGrpSpPr>
          <p:cNvPr id="308" name="Google Shape;308;p37"/>
          <p:cNvGrpSpPr/>
          <p:nvPr/>
        </p:nvGrpSpPr>
        <p:grpSpPr>
          <a:xfrm>
            <a:off x="1493843" y="152199"/>
            <a:ext cx="357300" cy="354096"/>
            <a:chOff x="4544950" y="2797718"/>
            <a:chExt cx="357300" cy="335700"/>
          </a:xfrm>
        </p:grpSpPr>
        <p:sp>
          <p:nvSpPr>
            <p:cNvPr id="309" name="Google Shape;309;p37"/>
            <p:cNvSpPr/>
            <p:nvPr/>
          </p:nvSpPr>
          <p:spPr>
            <a:xfrm>
              <a:off x="4611000" y="2848575"/>
              <a:ext cx="241200" cy="237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7"/>
            <p:cNvSpPr txBox="1"/>
            <p:nvPr/>
          </p:nvSpPr>
          <p:spPr>
            <a:xfrm>
              <a:off x="4544950" y="2797718"/>
              <a:ext cx="357300" cy="3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000000"/>
                  </a:solidFill>
                </a:rPr>
                <a:t> 1</a:t>
              </a:r>
              <a:endParaRPr sz="1100" b="1"/>
            </a:p>
          </p:txBody>
        </p:sp>
      </p:grpSp>
      <p:grpSp>
        <p:nvGrpSpPr>
          <p:cNvPr id="311" name="Google Shape;311;p37"/>
          <p:cNvGrpSpPr/>
          <p:nvPr/>
        </p:nvGrpSpPr>
        <p:grpSpPr>
          <a:xfrm>
            <a:off x="50757" y="637200"/>
            <a:ext cx="357300" cy="354096"/>
            <a:chOff x="4544950" y="2796636"/>
            <a:chExt cx="357300" cy="335700"/>
          </a:xfrm>
        </p:grpSpPr>
        <p:sp>
          <p:nvSpPr>
            <p:cNvPr id="312" name="Google Shape;312;p37"/>
            <p:cNvSpPr/>
            <p:nvPr/>
          </p:nvSpPr>
          <p:spPr>
            <a:xfrm>
              <a:off x="4611000" y="2848575"/>
              <a:ext cx="241200" cy="2370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3" name="Google Shape;313;p37"/>
            <p:cNvSpPr txBox="1"/>
            <p:nvPr/>
          </p:nvSpPr>
          <p:spPr>
            <a:xfrm>
              <a:off x="4544950" y="2796636"/>
              <a:ext cx="357300" cy="33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1">
                  <a:solidFill>
                    <a:srgbClr val="000000"/>
                  </a:solidFill>
                </a:rPr>
                <a:t>1a</a:t>
              </a:r>
              <a:endParaRPr sz="1100" b="1"/>
            </a:p>
          </p:txBody>
        </p:sp>
      </p:grpSp>
      <p:sp>
        <p:nvSpPr>
          <p:cNvPr id="314" name="Google Shape;314;p37"/>
          <p:cNvSpPr txBox="1">
            <a:spLocks noGrp="1"/>
          </p:cNvSpPr>
          <p:nvPr>
            <p:ph type="sldNum" idx="12"/>
          </p:nvPr>
        </p:nvSpPr>
        <p:spPr>
          <a:xfrm>
            <a:off x="8595309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315" name="Google Shape;31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3000" y="792000"/>
            <a:ext cx="4499998" cy="328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mage Dec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1201</Words>
  <Application>Microsoft Macintosh PowerPoint</Application>
  <PresentationFormat>On-screen Show (16:9)</PresentationFormat>
  <Paragraphs>205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Courier New</vt:lpstr>
      <vt:lpstr>Arial Narrow</vt:lpstr>
      <vt:lpstr>Roboto</vt:lpstr>
      <vt:lpstr>Calibri</vt:lpstr>
      <vt:lpstr>Simple Light</vt:lpstr>
      <vt:lpstr>Image Deck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Yonghui Liu</cp:lastModifiedBy>
  <cp:revision>1</cp:revision>
  <dcterms:modified xsi:type="dcterms:W3CDTF">2023-09-16T16:50:59Z</dcterms:modified>
</cp:coreProperties>
</file>