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00" r:id="rId1"/>
  </p:sldMasterIdLst>
  <p:notesMasterIdLst>
    <p:notesMasterId r:id="rId33"/>
  </p:notesMasterIdLst>
  <p:handoutMasterIdLst>
    <p:handoutMasterId r:id="rId34"/>
  </p:handoutMasterIdLst>
  <p:sldIdLst>
    <p:sldId id="443" r:id="rId2"/>
    <p:sldId id="586" r:id="rId3"/>
    <p:sldId id="596" r:id="rId4"/>
    <p:sldId id="588" r:id="rId5"/>
    <p:sldId id="593" r:id="rId6"/>
    <p:sldId id="594" r:id="rId7"/>
    <p:sldId id="487" r:id="rId8"/>
    <p:sldId id="591" r:id="rId9"/>
    <p:sldId id="585" r:id="rId10"/>
    <p:sldId id="599" r:id="rId11"/>
    <p:sldId id="493" r:id="rId12"/>
    <p:sldId id="590" r:id="rId13"/>
    <p:sldId id="494" r:id="rId14"/>
    <p:sldId id="597" r:id="rId15"/>
    <p:sldId id="571" r:id="rId16"/>
    <p:sldId id="589" r:id="rId17"/>
    <p:sldId id="541" r:id="rId18"/>
    <p:sldId id="548" r:id="rId19"/>
    <p:sldId id="582" r:id="rId20"/>
    <p:sldId id="598" r:id="rId21"/>
    <p:sldId id="552" r:id="rId22"/>
    <p:sldId id="542" r:id="rId23"/>
    <p:sldId id="512" r:id="rId24"/>
    <p:sldId id="558" r:id="rId25"/>
    <p:sldId id="543" r:id="rId26"/>
    <p:sldId id="517" r:id="rId27"/>
    <p:sldId id="592" r:id="rId28"/>
    <p:sldId id="600" r:id="rId29"/>
    <p:sldId id="504" r:id="rId30"/>
    <p:sldId id="601" r:id="rId31"/>
    <p:sldId id="595" r:id="rId32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2" pos="74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ooke Blakeley" initials="BB" lastIdx="5" clrIdx="0">
    <p:extLst>
      <p:ext uri="{19B8F6BF-5375-455C-9EA6-DF929625EA0E}">
        <p15:presenceInfo xmlns:p15="http://schemas.microsoft.com/office/powerpoint/2012/main" userId="S-1-5-21-948756243-734778046-674738317-12890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DAE"/>
    <a:srgbClr val="00AC3E"/>
    <a:srgbClr val="92D050"/>
    <a:srgbClr val="006CAB"/>
    <a:srgbClr val="D2D2D2"/>
    <a:srgbClr val="5A5A5A"/>
    <a:srgbClr val="969696"/>
    <a:srgbClr val="E6E6E6"/>
    <a:srgbClr val="C800D9"/>
    <a:srgbClr val="CD4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8" autoAdjust="0"/>
    <p:restoredTop sz="78571" autoAdjust="0"/>
  </p:normalViewPr>
  <p:slideViewPr>
    <p:cSldViewPr snapToGrid="0" snapToObjects="1" showGuides="1">
      <p:cViewPr varScale="1">
        <p:scale>
          <a:sx n="79" d="100"/>
          <a:sy n="79" d="100"/>
        </p:scale>
        <p:origin x="882" y="96"/>
      </p:cViewPr>
      <p:guideLst>
        <p:guide orient="horz" pos="3861"/>
        <p:guide pos="744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87" d="100"/>
          <a:sy n="87" d="100"/>
        </p:scale>
        <p:origin x="3840" y="90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DACBD-CDD8-4565-B9F3-1C3CBF9F63D7}" type="datetimeFigureOut">
              <a:rPr lang="en-AU" smtClean="0"/>
              <a:t>27/10/2023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2ECBC-BEF5-4DD8-8CB9-946FE619C77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5765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1CB84-D0B3-C44D-BDDA-E6DD29AD4414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E0804-BAAB-D942-A332-52AA6138B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1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08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6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71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55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91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93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48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71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33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24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624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B9208-2F5F-C64C-91F9-8F7211C03F0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083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48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41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89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36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43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37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pic>
        <p:nvPicPr>
          <p:cNvPr id="11" name="Picture 10" descr="PPT templates-1-standard-FINAL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5" r="3241"/>
          <a:stretch/>
        </p:blipFill>
        <p:spPr>
          <a:xfrm>
            <a:off x="8542871" y="0"/>
            <a:ext cx="3081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24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-19050" y="-9525"/>
            <a:ext cx="9420225" cy="6867525"/>
          </a:xfrm>
          <a:custGeom>
            <a:avLst/>
            <a:gdLst>
              <a:gd name="connsiteX0" fmla="*/ 9525 w 8905875"/>
              <a:gd name="connsiteY0" fmla="*/ 0 h 6896100"/>
              <a:gd name="connsiteX1" fmla="*/ 4724400 w 8905875"/>
              <a:gd name="connsiteY1" fmla="*/ 0 h 6896100"/>
              <a:gd name="connsiteX2" fmla="*/ 8905875 w 8905875"/>
              <a:gd name="connsiteY2" fmla="*/ 6896100 h 6896100"/>
              <a:gd name="connsiteX3" fmla="*/ 0 w 8905875"/>
              <a:gd name="connsiteY3" fmla="*/ 6896100 h 6896100"/>
              <a:gd name="connsiteX4" fmla="*/ 9525 w 8905875"/>
              <a:gd name="connsiteY4" fmla="*/ 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5875" h="6896100">
                <a:moveTo>
                  <a:pt x="9525" y="0"/>
                </a:moveTo>
                <a:lnTo>
                  <a:pt x="4724400" y="0"/>
                </a:lnTo>
                <a:lnTo>
                  <a:pt x="8905875" y="6896100"/>
                </a:lnTo>
                <a:lnTo>
                  <a:pt x="0" y="6896100"/>
                </a:lnTo>
                <a:lnTo>
                  <a:pt x="9525" y="0"/>
                </a:lnTo>
                <a:close/>
              </a:path>
            </a:pathLst>
          </a:custGeom>
          <a:solidFill>
            <a:srgbClr val="006D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2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38368" y="1741593"/>
            <a:ext cx="5757606" cy="3435594"/>
          </a:xfrm>
          <a:prstGeom prst="rect">
            <a:avLst/>
          </a:prstGeom>
        </p:spPr>
        <p:txBody>
          <a:bodyPr wrap="square"/>
          <a:lstStyle>
            <a:lvl1pPr algn="r"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DIVIDER OR PULL-OUT QUOTE (UPPER CASE)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21" y="6319350"/>
            <a:ext cx="1262009" cy="3672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091492" y="1733018"/>
            <a:ext cx="5438775" cy="3435350"/>
          </a:xfrm>
          <a:custGeom>
            <a:avLst/>
            <a:gdLst>
              <a:gd name="connsiteX0" fmla="*/ 0 w 5476875"/>
              <a:gd name="connsiteY0" fmla="*/ 0 h 3435350"/>
              <a:gd name="connsiteX1" fmla="*/ 5476875 w 5476875"/>
              <a:gd name="connsiteY1" fmla="*/ 0 h 3435350"/>
              <a:gd name="connsiteX2" fmla="*/ 5476875 w 5476875"/>
              <a:gd name="connsiteY2" fmla="*/ 3435350 h 3435350"/>
              <a:gd name="connsiteX3" fmla="*/ 0 w 5476875"/>
              <a:gd name="connsiteY3" fmla="*/ 3435350 h 3435350"/>
              <a:gd name="connsiteX4" fmla="*/ 0 w 5476875"/>
              <a:gd name="connsiteY4" fmla="*/ 0 h 3435350"/>
              <a:gd name="connsiteX0" fmla="*/ 19050 w 5476875"/>
              <a:gd name="connsiteY0" fmla="*/ 0 h 3435350"/>
              <a:gd name="connsiteX1" fmla="*/ 5476875 w 5476875"/>
              <a:gd name="connsiteY1" fmla="*/ 0 h 3435350"/>
              <a:gd name="connsiteX2" fmla="*/ 5476875 w 5476875"/>
              <a:gd name="connsiteY2" fmla="*/ 3435350 h 3435350"/>
              <a:gd name="connsiteX3" fmla="*/ 0 w 5476875"/>
              <a:gd name="connsiteY3" fmla="*/ 3435350 h 3435350"/>
              <a:gd name="connsiteX4" fmla="*/ 19050 w 5476875"/>
              <a:gd name="connsiteY4" fmla="*/ 0 h 3435350"/>
              <a:gd name="connsiteX0" fmla="*/ 0 w 5457825"/>
              <a:gd name="connsiteY0" fmla="*/ 0 h 3435350"/>
              <a:gd name="connsiteX1" fmla="*/ 5457825 w 5457825"/>
              <a:gd name="connsiteY1" fmla="*/ 0 h 3435350"/>
              <a:gd name="connsiteX2" fmla="*/ 5457825 w 5457825"/>
              <a:gd name="connsiteY2" fmla="*/ 3435350 h 3435350"/>
              <a:gd name="connsiteX3" fmla="*/ 2266950 w 5457825"/>
              <a:gd name="connsiteY3" fmla="*/ 3435350 h 3435350"/>
              <a:gd name="connsiteX4" fmla="*/ 0 w 5457825"/>
              <a:gd name="connsiteY4" fmla="*/ 0 h 3435350"/>
              <a:gd name="connsiteX0" fmla="*/ 0 w 5438775"/>
              <a:gd name="connsiteY0" fmla="*/ 0 h 3435350"/>
              <a:gd name="connsiteX1" fmla="*/ 5438775 w 5438775"/>
              <a:gd name="connsiteY1" fmla="*/ 0 h 3435350"/>
              <a:gd name="connsiteX2" fmla="*/ 5438775 w 5438775"/>
              <a:gd name="connsiteY2" fmla="*/ 3435350 h 3435350"/>
              <a:gd name="connsiteX3" fmla="*/ 2247900 w 5438775"/>
              <a:gd name="connsiteY3" fmla="*/ 3435350 h 3435350"/>
              <a:gd name="connsiteX4" fmla="*/ 0 w 5438775"/>
              <a:gd name="connsiteY4" fmla="*/ 0 h 343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8775" h="3435350">
                <a:moveTo>
                  <a:pt x="0" y="0"/>
                </a:moveTo>
                <a:lnTo>
                  <a:pt x="5438775" y="0"/>
                </a:lnTo>
                <a:lnTo>
                  <a:pt x="5438775" y="3435350"/>
                </a:lnTo>
                <a:lnTo>
                  <a:pt x="2247900" y="343535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tile tx="0" ty="0" sx="100000" sy="100000" flip="none" algn="l"/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7368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copy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10815464" cy="3299167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</a:lstStyle>
          <a:p>
            <a:r>
              <a:rPr lang="en-AU" dirty="0"/>
              <a:t>Body copy (20pt, Arial) </a:t>
            </a:r>
          </a:p>
          <a:p>
            <a:r>
              <a:rPr lang="en-AU" dirty="0"/>
              <a:t>Level 1 bullet list (20pt, Arial)</a:t>
            </a:r>
          </a:p>
          <a:p>
            <a:pPr lvl="1"/>
            <a:r>
              <a:rPr lang="en-AU" dirty="0"/>
              <a:t>Level 2 bullet list (16pt, Arial)</a:t>
            </a:r>
          </a:p>
          <a:p>
            <a:pPr lvl="2"/>
            <a:r>
              <a:rPr lang="en-AU" dirty="0"/>
              <a:t>Level 3 bullet list (14pt, Arial)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006108"/>
            <a:ext cx="12192000" cy="870942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59" y="6329169"/>
            <a:ext cx="126200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52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copy_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006108"/>
            <a:ext cx="12192000" cy="87094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967" y="6298367"/>
            <a:ext cx="1267288" cy="368735"/>
          </a:xfrm>
          <a:prstGeom prst="rect">
            <a:avLst/>
          </a:prstGeom>
        </p:spPr>
      </p:pic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3B205BC4-90F4-41C2-9740-8B9731D9D1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10815464" cy="3299167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</a:lstStyle>
          <a:p>
            <a:r>
              <a:rPr lang="en-AU" dirty="0"/>
              <a:t>Body copy (20pt, Arial) </a:t>
            </a:r>
          </a:p>
          <a:p>
            <a:r>
              <a:rPr lang="en-AU" dirty="0"/>
              <a:t>Level 1 bullet list (20pt, Arial)</a:t>
            </a:r>
          </a:p>
          <a:p>
            <a:pPr lvl="1"/>
            <a:r>
              <a:rPr lang="en-AU" dirty="0"/>
              <a:t>Level 2 bullet list (16pt, Arial)</a:t>
            </a:r>
          </a:p>
          <a:p>
            <a:pPr lvl="2"/>
            <a:r>
              <a:rPr lang="en-AU" dirty="0"/>
              <a:t>Level 3 bullet list (14pt, Arial)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5595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copy_textur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9993085" y="-19049"/>
            <a:ext cx="123825" cy="11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14" y="6404379"/>
            <a:ext cx="1267288" cy="368735"/>
          </a:xfrm>
          <a:prstGeom prst="rect">
            <a:avLst/>
          </a:prstGeom>
        </p:spPr>
      </p:pic>
      <p:sp>
        <p:nvSpPr>
          <p:cNvPr id="21" name="Isosceles Triangle 20"/>
          <p:cNvSpPr/>
          <p:nvPr userDrawn="1"/>
        </p:nvSpPr>
        <p:spPr>
          <a:xfrm rot="16200000" flipH="1">
            <a:off x="8957587" y="-680357"/>
            <a:ext cx="2562223" cy="3884848"/>
          </a:xfrm>
          <a:prstGeom prst="triangle">
            <a:avLst>
              <a:gd name="adj" fmla="val 0"/>
            </a:avLst>
          </a:prstGeom>
          <a:blipFill dpi="0" rotWithShape="0">
            <a:blip r:embed="rId3"/>
            <a:srcRect/>
            <a:tile tx="76200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59" y="6329169"/>
            <a:ext cx="1262009" cy="367200"/>
          </a:xfrm>
          <a:prstGeom prst="rect">
            <a:avLst/>
          </a:prstGeom>
        </p:spPr>
      </p:pic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C916FAF3-DF47-4D39-B6F1-D0B18A9718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10815464" cy="3299167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</a:lstStyle>
          <a:p>
            <a:r>
              <a:rPr lang="en-AU" dirty="0"/>
              <a:t>Body copy (20pt, Arial) </a:t>
            </a:r>
          </a:p>
          <a:p>
            <a:r>
              <a:rPr lang="en-AU" dirty="0"/>
              <a:t>Level 1 bullet list (20pt, Arial)</a:t>
            </a:r>
          </a:p>
          <a:p>
            <a:pPr lvl="1"/>
            <a:r>
              <a:rPr lang="en-AU" dirty="0"/>
              <a:t>Level 2 bullet list (16pt, Arial)</a:t>
            </a:r>
          </a:p>
          <a:p>
            <a:pPr lvl="2"/>
            <a:r>
              <a:rPr lang="en-AU" dirty="0"/>
              <a:t>Level 3 bullet list (14pt, Arial)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0464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copy_textur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14" y="6404379"/>
            <a:ext cx="1267288" cy="368735"/>
          </a:xfrm>
          <a:prstGeom prst="rect">
            <a:avLst/>
          </a:prstGeom>
        </p:spPr>
      </p:pic>
      <p:sp>
        <p:nvSpPr>
          <p:cNvPr id="21" name="Isosceles Triangle 20"/>
          <p:cNvSpPr/>
          <p:nvPr userDrawn="1"/>
        </p:nvSpPr>
        <p:spPr>
          <a:xfrm rot="16200000" flipV="1">
            <a:off x="558815" y="4317983"/>
            <a:ext cx="2000250" cy="3117884"/>
          </a:xfrm>
          <a:prstGeom prst="triangle">
            <a:avLst>
              <a:gd name="adj" fmla="val 0"/>
            </a:avLst>
          </a:prstGeom>
          <a:blipFill dpi="0" rotWithShape="0">
            <a:blip r:embed="rId3"/>
            <a:srcRect/>
            <a:tile tx="762000" ty="0" sx="50000" sy="5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/>
          <p:cNvSpPr/>
          <p:nvPr userDrawn="1"/>
        </p:nvSpPr>
        <p:spPr>
          <a:xfrm flipH="1">
            <a:off x="-1" y="4876800"/>
            <a:ext cx="1176335" cy="1962472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95425"/>
              <a:gd name="connsiteY0" fmla="*/ 1417188 h 8303763"/>
              <a:gd name="connsiteX1" fmla="*/ 1495425 w 1495425"/>
              <a:gd name="connsiteY1" fmla="*/ 0 h 8303763"/>
              <a:gd name="connsiteX2" fmla="*/ 1485900 w 1495425"/>
              <a:gd name="connsiteY2" fmla="*/ 8294238 h 8303763"/>
              <a:gd name="connsiteX3" fmla="*/ 1438275 w 1495425"/>
              <a:gd name="connsiteY3" fmla="*/ 8303763 h 8303763"/>
              <a:gd name="connsiteX4" fmla="*/ 0 w 1495425"/>
              <a:gd name="connsiteY4" fmla="*/ 1417188 h 8303763"/>
              <a:gd name="connsiteX0" fmla="*/ 0 w 1543050"/>
              <a:gd name="connsiteY0" fmla="*/ 1159402 h 8303763"/>
              <a:gd name="connsiteX1" fmla="*/ 1543050 w 1543050"/>
              <a:gd name="connsiteY1" fmla="*/ 0 h 8303763"/>
              <a:gd name="connsiteX2" fmla="*/ 1533525 w 1543050"/>
              <a:gd name="connsiteY2" fmla="*/ 8294238 h 8303763"/>
              <a:gd name="connsiteX3" fmla="*/ 1485900 w 1543050"/>
              <a:gd name="connsiteY3" fmla="*/ 8303763 h 8303763"/>
              <a:gd name="connsiteX4" fmla="*/ 0 w 1543050"/>
              <a:gd name="connsiteY4" fmla="*/ 1159402 h 8303763"/>
              <a:gd name="connsiteX0" fmla="*/ 0 w 1533525"/>
              <a:gd name="connsiteY0" fmla="*/ 2374680 h 9519041"/>
              <a:gd name="connsiteX1" fmla="*/ 1514475 w 1533525"/>
              <a:gd name="connsiteY1" fmla="*/ 0 h 9519041"/>
              <a:gd name="connsiteX2" fmla="*/ 1533525 w 1533525"/>
              <a:gd name="connsiteY2" fmla="*/ 9509516 h 9519041"/>
              <a:gd name="connsiteX3" fmla="*/ 1485900 w 1533525"/>
              <a:gd name="connsiteY3" fmla="*/ 9519041 h 9519041"/>
              <a:gd name="connsiteX4" fmla="*/ 0 w 1533525"/>
              <a:gd name="connsiteY4" fmla="*/ 2374680 h 9519041"/>
              <a:gd name="connsiteX0" fmla="*/ 0 w 1362075"/>
              <a:gd name="connsiteY0" fmla="*/ 54604 h 9519041"/>
              <a:gd name="connsiteX1" fmla="*/ 1343025 w 1362075"/>
              <a:gd name="connsiteY1" fmla="*/ 0 h 9519041"/>
              <a:gd name="connsiteX2" fmla="*/ 1362075 w 1362075"/>
              <a:gd name="connsiteY2" fmla="*/ 9509516 h 9519041"/>
              <a:gd name="connsiteX3" fmla="*/ 1314450 w 1362075"/>
              <a:gd name="connsiteY3" fmla="*/ 9519041 h 9519041"/>
              <a:gd name="connsiteX4" fmla="*/ 0 w 1362075"/>
              <a:gd name="connsiteY4" fmla="*/ 54604 h 9519041"/>
              <a:gd name="connsiteX0" fmla="*/ 0 w 2209800"/>
              <a:gd name="connsiteY0" fmla="*/ 17777 h 9519041"/>
              <a:gd name="connsiteX1" fmla="*/ 2190750 w 2209800"/>
              <a:gd name="connsiteY1" fmla="*/ 0 h 9519041"/>
              <a:gd name="connsiteX2" fmla="*/ 2209800 w 2209800"/>
              <a:gd name="connsiteY2" fmla="*/ 9509516 h 9519041"/>
              <a:gd name="connsiteX3" fmla="*/ 2162175 w 2209800"/>
              <a:gd name="connsiteY3" fmla="*/ 9519041 h 9519041"/>
              <a:gd name="connsiteX4" fmla="*/ 0 w 2209800"/>
              <a:gd name="connsiteY4" fmla="*/ 17777 h 9519041"/>
              <a:gd name="connsiteX0" fmla="*/ 0 w 2209800"/>
              <a:gd name="connsiteY0" fmla="*/ 17777 h 9519041"/>
              <a:gd name="connsiteX1" fmla="*/ 2190750 w 2209800"/>
              <a:gd name="connsiteY1" fmla="*/ 0 h 9519041"/>
              <a:gd name="connsiteX2" fmla="*/ 2209800 w 2209800"/>
              <a:gd name="connsiteY2" fmla="*/ 9509516 h 9519041"/>
              <a:gd name="connsiteX3" fmla="*/ 2200275 w 2209800"/>
              <a:gd name="connsiteY3" fmla="*/ 9519041 h 9519041"/>
              <a:gd name="connsiteX4" fmla="*/ 0 w 2209800"/>
              <a:gd name="connsiteY4" fmla="*/ 17777 h 9519041"/>
              <a:gd name="connsiteX0" fmla="*/ 0 w 2209800"/>
              <a:gd name="connsiteY0" fmla="*/ 17777 h 9592694"/>
              <a:gd name="connsiteX1" fmla="*/ 2190750 w 2209800"/>
              <a:gd name="connsiteY1" fmla="*/ 0 h 9592694"/>
              <a:gd name="connsiteX2" fmla="*/ 2209800 w 2209800"/>
              <a:gd name="connsiteY2" fmla="*/ 9509516 h 9592694"/>
              <a:gd name="connsiteX3" fmla="*/ 2200275 w 2209800"/>
              <a:gd name="connsiteY3" fmla="*/ 9592694 h 9592694"/>
              <a:gd name="connsiteX4" fmla="*/ 0 w 2209800"/>
              <a:gd name="connsiteY4" fmla="*/ 17777 h 9592694"/>
              <a:gd name="connsiteX0" fmla="*/ 0 w 2279073"/>
              <a:gd name="connsiteY0" fmla="*/ 4906456 h 9592694"/>
              <a:gd name="connsiteX1" fmla="*/ 2260023 w 2279073"/>
              <a:gd name="connsiteY1" fmla="*/ 0 h 9592694"/>
              <a:gd name="connsiteX2" fmla="*/ 2279073 w 2279073"/>
              <a:gd name="connsiteY2" fmla="*/ 9509516 h 9592694"/>
              <a:gd name="connsiteX3" fmla="*/ 2269548 w 2279073"/>
              <a:gd name="connsiteY3" fmla="*/ 9592694 h 9592694"/>
              <a:gd name="connsiteX4" fmla="*/ 0 w 2279073"/>
              <a:gd name="connsiteY4" fmla="*/ 4906456 h 9592694"/>
              <a:gd name="connsiteX0" fmla="*/ 0 w 1711036"/>
              <a:gd name="connsiteY0" fmla="*/ 3742485 h 9592694"/>
              <a:gd name="connsiteX1" fmla="*/ 1691986 w 1711036"/>
              <a:gd name="connsiteY1" fmla="*/ 0 h 9592694"/>
              <a:gd name="connsiteX2" fmla="*/ 1711036 w 1711036"/>
              <a:gd name="connsiteY2" fmla="*/ 9509516 h 9592694"/>
              <a:gd name="connsiteX3" fmla="*/ 1701511 w 1711036"/>
              <a:gd name="connsiteY3" fmla="*/ 9592694 h 9592694"/>
              <a:gd name="connsiteX4" fmla="*/ 0 w 1711036"/>
              <a:gd name="connsiteY4" fmla="*/ 3742485 h 959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036" h="9592694">
                <a:moveTo>
                  <a:pt x="0" y="3742485"/>
                </a:moveTo>
                <a:lnTo>
                  <a:pt x="1691986" y="0"/>
                </a:lnTo>
                <a:lnTo>
                  <a:pt x="1711036" y="9509516"/>
                </a:lnTo>
                <a:lnTo>
                  <a:pt x="1701511" y="9592694"/>
                </a:lnTo>
                <a:lnTo>
                  <a:pt x="0" y="3742485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59" y="6329169"/>
            <a:ext cx="1262009" cy="367200"/>
          </a:xfrm>
          <a:prstGeom prst="rect">
            <a:avLst/>
          </a:prstGeom>
        </p:spPr>
      </p:pic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3C6D13E-CFCB-47C9-B8DB-2A2A8DC4D5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10815464" cy="3299167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</a:lstStyle>
          <a:p>
            <a:r>
              <a:rPr lang="en-AU" dirty="0"/>
              <a:t>Body copy (20pt, Arial) </a:t>
            </a:r>
          </a:p>
          <a:p>
            <a:r>
              <a:rPr lang="en-AU" dirty="0"/>
              <a:t>Level 1 bullet list (20pt, Arial)</a:t>
            </a:r>
          </a:p>
          <a:p>
            <a:pPr lvl="1"/>
            <a:r>
              <a:rPr lang="en-AU" dirty="0"/>
              <a:t>Level 2 bullet list (16pt, Arial)</a:t>
            </a:r>
          </a:p>
          <a:p>
            <a:pPr lvl="2"/>
            <a:r>
              <a:rPr lang="en-AU" dirty="0"/>
              <a:t>Level 3 bullet list (14pt, Arial)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70509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20" b="6369"/>
          <a:stretch/>
        </p:blipFill>
        <p:spPr>
          <a:xfrm>
            <a:off x="8610064" y="0"/>
            <a:ext cx="3014138" cy="68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57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12" b="6466"/>
          <a:stretch/>
        </p:blipFill>
        <p:spPr>
          <a:xfrm>
            <a:off x="8618530" y="0"/>
            <a:ext cx="3014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78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>
          <a:xfrm>
            <a:off x="8652398" y="2502"/>
            <a:ext cx="2926807" cy="6882646"/>
          </a:xfrm>
          <a:custGeom>
            <a:avLst/>
            <a:gdLst>
              <a:gd name="connsiteX0" fmla="*/ 0 w 2971800"/>
              <a:gd name="connsiteY0" fmla="*/ 6531 h 6982097"/>
              <a:gd name="connsiteX1" fmla="*/ 0 w 2971800"/>
              <a:gd name="connsiteY1" fmla="*/ 6982097 h 6982097"/>
              <a:gd name="connsiteX2" fmla="*/ 796834 w 2971800"/>
              <a:gd name="connsiteY2" fmla="*/ 6982097 h 6982097"/>
              <a:gd name="connsiteX3" fmla="*/ 796834 w 2971800"/>
              <a:gd name="connsiteY3" fmla="*/ 3997234 h 6982097"/>
              <a:gd name="connsiteX4" fmla="*/ 1051560 w 2971800"/>
              <a:gd name="connsiteY4" fmla="*/ 6969034 h 6982097"/>
              <a:gd name="connsiteX5" fmla="*/ 1939834 w 2971800"/>
              <a:gd name="connsiteY5" fmla="*/ 6969034 h 6982097"/>
              <a:gd name="connsiteX6" fmla="*/ 2168434 w 2971800"/>
              <a:gd name="connsiteY6" fmla="*/ 4023360 h 6982097"/>
              <a:gd name="connsiteX7" fmla="*/ 2168434 w 2971800"/>
              <a:gd name="connsiteY7" fmla="*/ 6949440 h 6982097"/>
              <a:gd name="connsiteX8" fmla="*/ 2971800 w 2971800"/>
              <a:gd name="connsiteY8" fmla="*/ 6916782 h 6982097"/>
              <a:gd name="connsiteX9" fmla="*/ 2971800 w 2971800"/>
              <a:gd name="connsiteY9" fmla="*/ 0 h 6982097"/>
              <a:gd name="connsiteX10" fmla="*/ 1691640 w 2971800"/>
              <a:gd name="connsiteY10" fmla="*/ 0 h 6982097"/>
              <a:gd name="connsiteX11" fmla="*/ 1489166 w 2971800"/>
              <a:gd name="connsiteY11" fmla="*/ 2331720 h 6982097"/>
              <a:gd name="connsiteX12" fmla="*/ 1293223 w 2971800"/>
              <a:gd name="connsiteY12" fmla="*/ 6531 h 6982097"/>
              <a:gd name="connsiteX13" fmla="*/ 0 w 2971800"/>
              <a:gd name="connsiteY13" fmla="*/ 6531 h 6982097"/>
              <a:gd name="connsiteX0" fmla="*/ 0 w 2971800"/>
              <a:gd name="connsiteY0" fmla="*/ 6531 h 6982097"/>
              <a:gd name="connsiteX1" fmla="*/ 0 w 2971800"/>
              <a:gd name="connsiteY1" fmla="*/ 6982097 h 6982097"/>
              <a:gd name="connsiteX2" fmla="*/ 796834 w 2971800"/>
              <a:gd name="connsiteY2" fmla="*/ 6982097 h 6982097"/>
              <a:gd name="connsiteX3" fmla="*/ 796834 w 2971800"/>
              <a:gd name="connsiteY3" fmla="*/ 3997234 h 6982097"/>
              <a:gd name="connsiteX4" fmla="*/ 1051560 w 2971800"/>
              <a:gd name="connsiteY4" fmla="*/ 6969034 h 6982097"/>
              <a:gd name="connsiteX5" fmla="*/ 1939834 w 2971800"/>
              <a:gd name="connsiteY5" fmla="*/ 6969034 h 6982097"/>
              <a:gd name="connsiteX6" fmla="*/ 2168434 w 2971800"/>
              <a:gd name="connsiteY6" fmla="*/ 4023360 h 6982097"/>
              <a:gd name="connsiteX7" fmla="*/ 2168434 w 2971800"/>
              <a:gd name="connsiteY7" fmla="*/ 6949440 h 6982097"/>
              <a:gd name="connsiteX8" fmla="*/ 2961790 w 2971800"/>
              <a:gd name="connsiteY8" fmla="*/ 6976844 h 6982097"/>
              <a:gd name="connsiteX9" fmla="*/ 2971800 w 2971800"/>
              <a:gd name="connsiteY9" fmla="*/ 0 h 6982097"/>
              <a:gd name="connsiteX10" fmla="*/ 1691640 w 2971800"/>
              <a:gd name="connsiteY10" fmla="*/ 0 h 6982097"/>
              <a:gd name="connsiteX11" fmla="*/ 1489166 w 2971800"/>
              <a:gd name="connsiteY11" fmla="*/ 2331720 h 6982097"/>
              <a:gd name="connsiteX12" fmla="*/ 1293223 w 2971800"/>
              <a:gd name="connsiteY12" fmla="*/ 6531 h 6982097"/>
              <a:gd name="connsiteX13" fmla="*/ 0 w 2971800"/>
              <a:gd name="connsiteY13" fmla="*/ 6531 h 6982097"/>
              <a:gd name="connsiteX0" fmla="*/ 0 w 2971800"/>
              <a:gd name="connsiteY0" fmla="*/ 6531 h 6986383"/>
              <a:gd name="connsiteX1" fmla="*/ 0 w 2971800"/>
              <a:gd name="connsiteY1" fmla="*/ 6982097 h 6986383"/>
              <a:gd name="connsiteX2" fmla="*/ 796834 w 2971800"/>
              <a:gd name="connsiteY2" fmla="*/ 6982097 h 6986383"/>
              <a:gd name="connsiteX3" fmla="*/ 796834 w 2971800"/>
              <a:gd name="connsiteY3" fmla="*/ 3997234 h 6986383"/>
              <a:gd name="connsiteX4" fmla="*/ 1051560 w 2971800"/>
              <a:gd name="connsiteY4" fmla="*/ 6969034 h 6986383"/>
              <a:gd name="connsiteX5" fmla="*/ 1939834 w 2971800"/>
              <a:gd name="connsiteY5" fmla="*/ 6969034 h 6986383"/>
              <a:gd name="connsiteX6" fmla="*/ 2168434 w 2971800"/>
              <a:gd name="connsiteY6" fmla="*/ 4023360 h 6986383"/>
              <a:gd name="connsiteX7" fmla="*/ 2175823 w 2971800"/>
              <a:gd name="connsiteY7" fmla="*/ 6986383 h 6986383"/>
              <a:gd name="connsiteX8" fmla="*/ 2961790 w 2971800"/>
              <a:gd name="connsiteY8" fmla="*/ 6976844 h 6986383"/>
              <a:gd name="connsiteX9" fmla="*/ 2971800 w 2971800"/>
              <a:gd name="connsiteY9" fmla="*/ 0 h 6986383"/>
              <a:gd name="connsiteX10" fmla="*/ 1691640 w 2971800"/>
              <a:gd name="connsiteY10" fmla="*/ 0 h 6986383"/>
              <a:gd name="connsiteX11" fmla="*/ 1489166 w 2971800"/>
              <a:gd name="connsiteY11" fmla="*/ 2331720 h 6986383"/>
              <a:gd name="connsiteX12" fmla="*/ 1293223 w 2971800"/>
              <a:gd name="connsiteY12" fmla="*/ 6531 h 6986383"/>
              <a:gd name="connsiteX13" fmla="*/ 0 w 2971800"/>
              <a:gd name="connsiteY13" fmla="*/ 6531 h 6986383"/>
              <a:gd name="connsiteX0" fmla="*/ 0 w 2971800"/>
              <a:gd name="connsiteY0" fmla="*/ 6531 h 6999737"/>
              <a:gd name="connsiteX1" fmla="*/ 0 w 2971800"/>
              <a:gd name="connsiteY1" fmla="*/ 6982097 h 6999737"/>
              <a:gd name="connsiteX2" fmla="*/ 796834 w 2971800"/>
              <a:gd name="connsiteY2" fmla="*/ 6982097 h 6999737"/>
              <a:gd name="connsiteX3" fmla="*/ 796834 w 2971800"/>
              <a:gd name="connsiteY3" fmla="*/ 3997234 h 6999737"/>
              <a:gd name="connsiteX4" fmla="*/ 1051560 w 2971800"/>
              <a:gd name="connsiteY4" fmla="*/ 6969034 h 6999737"/>
              <a:gd name="connsiteX5" fmla="*/ 1939834 w 2971800"/>
              <a:gd name="connsiteY5" fmla="*/ 6969034 h 6999737"/>
              <a:gd name="connsiteX6" fmla="*/ 2168434 w 2971800"/>
              <a:gd name="connsiteY6" fmla="*/ 4023360 h 6999737"/>
              <a:gd name="connsiteX7" fmla="*/ 2175823 w 2971800"/>
              <a:gd name="connsiteY7" fmla="*/ 6986383 h 6999737"/>
              <a:gd name="connsiteX8" fmla="*/ 2961790 w 2971800"/>
              <a:gd name="connsiteY8" fmla="*/ 6999737 h 6999737"/>
              <a:gd name="connsiteX9" fmla="*/ 2971800 w 2971800"/>
              <a:gd name="connsiteY9" fmla="*/ 0 h 6999737"/>
              <a:gd name="connsiteX10" fmla="*/ 1691640 w 2971800"/>
              <a:gd name="connsiteY10" fmla="*/ 0 h 6999737"/>
              <a:gd name="connsiteX11" fmla="*/ 1489166 w 2971800"/>
              <a:gd name="connsiteY11" fmla="*/ 2331720 h 6999737"/>
              <a:gd name="connsiteX12" fmla="*/ 1293223 w 2971800"/>
              <a:gd name="connsiteY12" fmla="*/ 6531 h 6999737"/>
              <a:gd name="connsiteX13" fmla="*/ 0 w 2971800"/>
              <a:gd name="connsiteY13" fmla="*/ 6531 h 6999737"/>
              <a:gd name="connsiteX0" fmla="*/ 0 w 2971800"/>
              <a:gd name="connsiteY0" fmla="*/ 6531 h 6999737"/>
              <a:gd name="connsiteX1" fmla="*/ 0 w 2971800"/>
              <a:gd name="connsiteY1" fmla="*/ 6982097 h 6999737"/>
              <a:gd name="connsiteX2" fmla="*/ 796834 w 2971800"/>
              <a:gd name="connsiteY2" fmla="*/ 6982097 h 6999737"/>
              <a:gd name="connsiteX3" fmla="*/ 796834 w 2971800"/>
              <a:gd name="connsiteY3" fmla="*/ 3997234 h 6999737"/>
              <a:gd name="connsiteX4" fmla="*/ 1051560 w 2971800"/>
              <a:gd name="connsiteY4" fmla="*/ 6969034 h 6999737"/>
              <a:gd name="connsiteX5" fmla="*/ 1939834 w 2971800"/>
              <a:gd name="connsiteY5" fmla="*/ 6969034 h 6999737"/>
              <a:gd name="connsiteX6" fmla="*/ 2168434 w 2971800"/>
              <a:gd name="connsiteY6" fmla="*/ 4023360 h 6999737"/>
              <a:gd name="connsiteX7" fmla="*/ 2175823 w 2971800"/>
              <a:gd name="connsiteY7" fmla="*/ 6986383 h 6999737"/>
              <a:gd name="connsiteX8" fmla="*/ 2961790 w 2971800"/>
              <a:gd name="connsiteY8" fmla="*/ 6999737 h 6999737"/>
              <a:gd name="connsiteX9" fmla="*/ 2971800 w 2971800"/>
              <a:gd name="connsiteY9" fmla="*/ 0 h 6999737"/>
              <a:gd name="connsiteX10" fmla="*/ 1691640 w 2971800"/>
              <a:gd name="connsiteY10" fmla="*/ 0 h 6999737"/>
              <a:gd name="connsiteX11" fmla="*/ 1489166 w 2971800"/>
              <a:gd name="connsiteY11" fmla="*/ 2331720 h 6999737"/>
              <a:gd name="connsiteX12" fmla="*/ 1293223 w 2971800"/>
              <a:gd name="connsiteY12" fmla="*/ 6531 h 6999737"/>
              <a:gd name="connsiteX13" fmla="*/ 0 w 2971800"/>
              <a:gd name="connsiteY13" fmla="*/ 6531 h 6999737"/>
              <a:gd name="connsiteX0" fmla="*/ 0 w 2971800"/>
              <a:gd name="connsiteY0" fmla="*/ 6531 h 7001646"/>
              <a:gd name="connsiteX1" fmla="*/ 0 w 2971800"/>
              <a:gd name="connsiteY1" fmla="*/ 6982097 h 7001646"/>
              <a:gd name="connsiteX2" fmla="*/ 796834 w 2971800"/>
              <a:gd name="connsiteY2" fmla="*/ 6982097 h 7001646"/>
              <a:gd name="connsiteX3" fmla="*/ 796834 w 2971800"/>
              <a:gd name="connsiteY3" fmla="*/ 3997234 h 7001646"/>
              <a:gd name="connsiteX4" fmla="*/ 1051560 w 2971800"/>
              <a:gd name="connsiteY4" fmla="*/ 6969034 h 7001646"/>
              <a:gd name="connsiteX5" fmla="*/ 1939834 w 2971800"/>
              <a:gd name="connsiteY5" fmla="*/ 6969034 h 7001646"/>
              <a:gd name="connsiteX6" fmla="*/ 2168434 w 2971800"/>
              <a:gd name="connsiteY6" fmla="*/ 4023360 h 7001646"/>
              <a:gd name="connsiteX7" fmla="*/ 2175824 w 2971800"/>
              <a:gd name="connsiteY7" fmla="*/ 7001646 h 7001646"/>
              <a:gd name="connsiteX8" fmla="*/ 2961790 w 2971800"/>
              <a:gd name="connsiteY8" fmla="*/ 6999737 h 7001646"/>
              <a:gd name="connsiteX9" fmla="*/ 2971800 w 2971800"/>
              <a:gd name="connsiteY9" fmla="*/ 0 h 7001646"/>
              <a:gd name="connsiteX10" fmla="*/ 1691640 w 2971800"/>
              <a:gd name="connsiteY10" fmla="*/ 0 h 7001646"/>
              <a:gd name="connsiteX11" fmla="*/ 1489166 w 2971800"/>
              <a:gd name="connsiteY11" fmla="*/ 2331720 h 7001646"/>
              <a:gd name="connsiteX12" fmla="*/ 1293223 w 2971800"/>
              <a:gd name="connsiteY12" fmla="*/ 6531 h 7001646"/>
              <a:gd name="connsiteX13" fmla="*/ 0 w 2971800"/>
              <a:gd name="connsiteY13" fmla="*/ 6531 h 7001646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6982097 h 7007189"/>
              <a:gd name="connsiteX3" fmla="*/ 796834 w 2971800"/>
              <a:gd name="connsiteY3" fmla="*/ 3997234 h 7007189"/>
              <a:gd name="connsiteX4" fmla="*/ 1051560 w 2971800"/>
              <a:gd name="connsiteY4" fmla="*/ 6969034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6982097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7004990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7631 w 2971800"/>
              <a:gd name="connsiteY1" fmla="*/ 6989729 h 7007189"/>
              <a:gd name="connsiteX2" fmla="*/ 796834 w 2971800"/>
              <a:gd name="connsiteY2" fmla="*/ 7004990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7969 w 2979769"/>
              <a:gd name="connsiteY0" fmla="*/ 6531 h 7007189"/>
              <a:gd name="connsiteX1" fmla="*/ 338 w 2979769"/>
              <a:gd name="connsiteY1" fmla="*/ 6997361 h 7007189"/>
              <a:gd name="connsiteX2" fmla="*/ 804803 w 2979769"/>
              <a:gd name="connsiteY2" fmla="*/ 7004990 h 7007189"/>
              <a:gd name="connsiteX3" fmla="*/ 804803 w 2979769"/>
              <a:gd name="connsiteY3" fmla="*/ 3997234 h 7007189"/>
              <a:gd name="connsiteX4" fmla="*/ 1067160 w 2979769"/>
              <a:gd name="connsiteY4" fmla="*/ 6991927 h 7007189"/>
              <a:gd name="connsiteX5" fmla="*/ 1947803 w 2979769"/>
              <a:gd name="connsiteY5" fmla="*/ 7007189 h 7007189"/>
              <a:gd name="connsiteX6" fmla="*/ 2176403 w 2979769"/>
              <a:gd name="connsiteY6" fmla="*/ 4023360 h 7007189"/>
              <a:gd name="connsiteX7" fmla="*/ 2183793 w 2979769"/>
              <a:gd name="connsiteY7" fmla="*/ 7001646 h 7007189"/>
              <a:gd name="connsiteX8" fmla="*/ 2969759 w 2979769"/>
              <a:gd name="connsiteY8" fmla="*/ 6999737 h 7007189"/>
              <a:gd name="connsiteX9" fmla="*/ 2979769 w 2979769"/>
              <a:gd name="connsiteY9" fmla="*/ 0 h 7007189"/>
              <a:gd name="connsiteX10" fmla="*/ 1699609 w 2979769"/>
              <a:gd name="connsiteY10" fmla="*/ 0 h 7007189"/>
              <a:gd name="connsiteX11" fmla="*/ 1497135 w 2979769"/>
              <a:gd name="connsiteY11" fmla="*/ 2331720 h 7007189"/>
              <a:gd name="connsiteX12" fmla="*/ 1301192 w 2979769"/>
              <a:gd name="connsiteY12" fmla="*/ 6531 h 7007189"/>
              <a:gd name="connsiteX13" fmla="*/ 7969 w 2979769"/>
              <a:gd name="connsiteY13" fmla="*/ 6531 h 7007189"/>
              <a:gd name="connsiteX0" fmla="*/ 7969 w 2979769"/>
              <a:gd name="connsiteY0" fmla="*/ 6531 h 7007189"/>
              <a:gd name="connsiteX1" fmla="*/ 338 w 2979769"/>
              <a:gd name="connsiteY1" fmla="*/ 6997361 h 7007189"/>
              <a:gd name="connsiteX2" fmla="*/ 804803 w 2979769"/>
              <a:gd name="connsiteY2" fmla="*/ 7004990 h 7007189"/>
              <a:gd name="connsiteX3" fmla="*/ 804803 w 2979769"/>
              <a:gd name="connsiteY3" fmla="*/ 3997234 h 7007189"/>
              <a:gd name="connsiteX4" fmla="*/ 1074790 w 2979769"/>
              <a:gd name="connsiteY4" fmla="*/ 6999558 h 7007189"/>
              <a:gd name="connsiteX5" fmla="*/ 1947803 w 2979769"/>
              <a:gd name="connsiteY5" fmla="*/ 7007189 h 7007189"/>
              <a:gd name="connsiteX6" fmla="*/ 2176403 w 2979769"/>
              <a:gd name="connsiteY6" fmla="*/ 4023360 h 7007189"/>
              <a:gd name="connsiteX7" fmla="*/ 2183793 w 2979769"/>
              <a:gd name="connsiteY7" fmla="*/ 7001646 h 7007189"/>
              <a:gd name="connsiteX8" fmla="*/ 2969759 w 2979769"/>
              <a:gd name="connsiteY8" fmla="*/ 6999737 h 7007189"/>
              <a:gd name="connsiteX9" fmla="*/ 2979769 w 2979769"/>
              <a:gd name="connsiteY9" fmla="*/ 0 h 7007189"/>
              <a:gd name="connsiteX10" fmla="*/ 1699609 w 2979769"/>
              <a:gd name="connsiteY10" fmla="*/ 0 h 7007189"/>
              <a:gd name="connsiteX11" fmla="*/ 1497135 w 2979769"/>
              <a:gd name="connsiteY11" fmla="*/ 2331720 h 7007189"/>
              <a:gd name="connsiteX12" fmla="*/ 1301192 w 2979769"/>
              <a:gd name="connsiteY12" fmla="*/ 6531 h 7007189"/>
              <a:gd name="connsiteX13" fmla="*/ 7969 w 2979769"/>
              <a:gd name="connsiteY13" fmla="*/ 6531 h 700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79769" h="7007189">
                <a:moveTo>
                  <a:pt x="7969" y="6531"/>
                </a:moveTo>
                <a:cubicBezTo>
                  <a:pt x="10513" y="2334264"/>
                  <a:pt x="-2206" y="4669628"/>
                  <a:pt x="338" y="6997361"/>
                </a:cubicBezTo>
                <a:lnTo>
                  <a:pt x="804803" y="7004990"/>
                </a:lnTo>
                <a:lnTo>
                  <a:pt x="804803" y="3997234"/>
                </a:lnTo>
                <a:lnTo>
                  <a:pt x="1074790" y="6999558"/>
                </a:lnTo>
                <a:lnTo>
                  <a:pt x="1947803" y="7007189"/>
                </a:lnTo>
                <a:lnTo>
                  <a:pt x="2176403" y="4023360"/>
                </a:lnTo>
                <a:cubicBezTo>
                  <a:pt x="2178866" y="5016122"/>
                  <a:pt x="2181330" y="6008884"/>
                  <a:pt x="2183793" y="7001646"/>
                </a:cubicBezTo>
                <a:lnTo>
                  <a:pt x="2969759" y="6999737"/>
                </a:lnTo>
                <a:cubicBezTo>
                  <a:pt x="2973096" y="4674122"/>
                  <a:pt x="2976432" y="2325615"/>
                  <a:pt x="2979769" y="0"/>
                </a:cubicBezTo>
                <a:lnTo>
                  <a:pt x="1699609" y="0"/>
                </a:lnTo>
                <a:lnTo>
                  <a:pt x="1497135" y="2331720"/>
                </a:lnTo>
                <a:lnTo>
                  <a:pt x="1301192" y="6531"/>
                </a:lnTo>
                <a:lnTo>
                  <a:pt x="7969" y="6531"/>
                </a:lnTo>
                <a:close/>
              </a:path>
            </a:pathLst>
          </a:custGeom>
          <a:blipFill>
            <a:blip r:embed="rId3"/>
            <a:srcRect/>
            <a:stretch>
              <a:fillRect l="-2460" t="179" r="-31878" b="-557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55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subheadings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 userDrawn="1"/>
        </p:nvSpPr>
        <p:spPr>
          <a:xfrm>
            <a:off x="9253537" y="0"/>
            <a:ext cx="2947172" cy="6853646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2 (20PT, ARIAL NARROW, UPPER CASE)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en-AU" dirty="0"/>
              <a:t>Level 1 bullet list (20pt, Arial) &gt; use ‘enter’, then ‘tab’ to create level 2 and 3 sub-bullet lists. </a:t>
            </a:r>
          </a:p>
          <a:p>
            <a:pPr lvl="1"/>
            <a:r>
              <a:rPr lang="en-AU" dirty="0"/>
              <a:t>Level 2 bullet list (16pt, Arial)</a:t>
            </a:r>
          </a:p>
          <a:p>
            <a:pPr lvl="2"/>
            <a:r>
              <a:rPr lang="en-AU" dirty="0"/>
              <a:t>Level 3 bullet list (14pt, Arial)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46" y="6319350"/>
            <a:ext cx="1262009" cy="367200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466839EE-A660-4E54-AD29-483FC9EA9A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361" y="2131370"/>
            <a:ext cx="7451725" cy="172943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en-AU" dirty="0"/>
              <a:t>Body copy (20pt, Arial) </a:t>
            </a:r>
          </a:p>
          <a:p>
            <a:r>
              <a:rPr lang="en-AU" dirty="0"/>
              <a:t>Level 1 bullet list (20pt, Arial)</a:t>
            </a:r>
          </a:p>
          <a:p>
            <a:pPr lvl="1"/>
            <a:r>
              <a:rPr lang="en-AU" dirty="0"/>
              <a:t>Level 2 bullet list (16pt, Arial)</a:t>
            </a:r>
          </a:p>
          <a:p>
            <a:pPr lvl="2"/>
            <a:r>
              <a:rPr lang="en-AU" dirty="0"/>
              <a:t>Level 3 bullet list (14pt, Arial)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1859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subheading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 userDrawn="1"/>
        </p:nvSpPr>
        <p:spPr>
          <a:xfrm>
            <a:off x="9253537" y="0"/>
            <a:ext cx="2947172" cy="6853646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967" y="6298367"/>
            <a:ext cx="1267288" cy="368735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119DE6AA-0BCF-43ED-9B93-485A1E6DA6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A7184EA4-0CE3-477E-BCBE-1058D62AB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2 (20PT, ARIAL NARROW, UPPER CASE)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9D07E0DE-CCF8-4C7E-83F9-601B50B1CF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en-AU" dirty="0"/>
              <a:t>Level 1 bullet list (20pt, Arial) &gt; use ‘enter’, then ‘tab’ to create level 2 and 3 sub-bullet lists. </a:t>
            </a:r>
          </a:p>
          <a:p>
            <a:pPr lvl="1"/>
            <a:r>
              <a:rPr lang="en-AU" dirty="0"/>
              <a:t>Level 2 bullet list (16pt, Arial)</a:t>
            </a:r>
          </a:p>
          <a:p>
            <a:pPr lvl="2"/>
            <a:r>
              <a:rPr lang="en-AU" dirty="0"/>
              <a:t>Level 3 bullet list (14pt, Arial)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017B2EC-6CC6-46B0-A700-31BC918FDD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361" y="2131370"/>
            <a:ext cx="7451725" cy="172943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en-AU" dirty="0"/>
              <a:t>Body copy (20pt, Arial) </a:t>
            </a:r>
          </a:p>
          <a:p>
            <a:r>
              <a:rPr lang="en-AU" dirty="0"/>
              <a:t>Level 1 bullet list (20pt, Arial)</a:t>
            </a:r>
          </a:p>
          <a:p>
            <a:pPr lvl="1"/>
            <a:r>
              <a:rPr lang="en-AU" dirty="0"/>
              <a:t>Level 2 bullet list (16pt, Arial)</a:t>
            </a:r>
          </a:p>
          <a:p>
            <a:pPr lvl="2"/>
            <a:r>
              <a:rPr lang="en-AU" dirty="0"/>
              <a:t>Level 3 bullet list (14pt, Arial)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3092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 with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131371"/>
            <a:ext cx="7451725" cy="172943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</a:lstStyle>
          <a:p>
            <a:r>
              <a:rPr lang="en-AU" dirty="0"/>
              <a:t>Bullet list, one column (20pt, Arial)</a:t>
            </a:r>
          </a:p>
          <a:p>
            <a:pPr lvl="1"/>
            <a:r>
              <a:rPr lang="en-AU" dirty="0"/>
              <a:t>Level 2 bullet list (16pt, Arial)</a:t>
            </a:r>
          </a:p>
          <a:p>
            <a:pPr lvl="2"/>
            <a:r>
              <a:rPr lang="en-AU" dirty="0"/>
              <a:t>Level 3 bullet list (14pt, Arial)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INTRO HEADING 2 (20PT, ARIAL NARROW, UPPER CASE)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</p:spPr>
        <p:txBody>
          <a:bodyPr numCol="2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</a:lstStyle>
          <a:p>
            <a:r>
              <a:rPr lang="en-AU" dirty="0"/>
              <a:t>Bullet list, two column (20pt, Arial) </a:t>
            </a:r>
          </a:p>
          <a:p>
            <a:pPr lvl="1"/>
            <a:r>
              <a:rPr lang="en-AU" dirty="0"/>
              <a:t>Level 2 bullet list (16pt, Arial)</a:t>
            </a:r>
          </a:p>
          <a:p>
            <a:pPr lvl="2"/>
            <a:r>
              <a:rPr lang="en-AU" dirty="0"/>
              <a:t>Level 3 bullet list (14pt, Arial)</a:t>
            </a:r>
          </a:p>
          <a:p>
            <a:endParaRPr lang="en-AU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dirty="0"/>
              <a:t>Bullet list, two column (20pt, Arial) </a:t>
            </a:r>
          </a:p>
          <a:p>
            <a:endParaRPr lang="en-AU" dirty="0"/>
          </a:p>
        </p:txBody>
      </p:sp>
      <p:sp>
        <p:nvSpPr>
          <p:cNvPr id="29" name="Freeform 28"/>
          <p:cNvSpPr/>
          <p:nvPr userDrawn="1"/>
        </p:nvSpPr>
        <p:spPr>
          <a:xfrm>
            <a:off x="9253537" y="0"/>
            <a:ext cx="2947172" cy="6853646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tile tx="1270000" ty="0" sx="80000" sy="8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967" y="6298367"/>
            <a:ext cx="1267288" cy="3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2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1046138"/>
            <a:ext cx="7451725" cy="46646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59998"/>
            <a:ext cx="7452026" cy="736956"/>
          </a:xfrm>
          <a:prstGeom prst="rect">
            <a:avLst/>
          </a:prstGeom>
        </p:spPr>
        <p:txBody>
          <a:bodyPr/>
          <a:lstStyle>
            <a:lvl1pPr>
              <a:defRPr sz="4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63411"/>
            <a:ext cx="7451725" cy="401647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INTRO HEADING (20PT, ARIAL NARROW, UPPER CASE)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2" y="2131371"/>
            <a:ext cx="4352700" cy="3976132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</a:lstStyle>
          <a:p>
            <a:r>
              <a:rPr lang="en-AU" dirty="0"/>
              <a:t>Body copy (20pt, Arial) </a:t>
            </a:r>
          </a:p>
          <a:p>
            <a:r>
              <a:rPr lang="en-AU" dirty="0"/>
              <a:t>Level 1 bullet list (20pt, Arial)</a:t>
            </a:r>
          </a:p>
          <a:p>
            <a:pPr lvl="1"/>
            <a:r>
              <a:rPr lang="en-AU" dirty="0"/>
              <a:t>Level 2 bullet list (16pt, Arial)</a:t>
            </a:r>
          </a:p>
          <a:p>
            <a:pPr lvl="2"/>
            <a:r>
              <a:rPr lang="en-AU" dirty="0"/>
              <a:t>Level 3 bullet list (14pt, Arial)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59" y="6329169"/>
            <a:ext cx="1262009" cy="367200"/>
          </a:xfrm>
          <a:prstGeom prst="rect">
            <a:avLst/>
          </a:prstGeom>
        </p:spPr>
      </p:pic>
      <p:sp>
        <p:nvSpPr>
          <p:cNvPr id="25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7380288" y="2520000"/>
            <a:ext cx="4027879" cy="2267900"/>
          </a:xfrm>
          <a:prstGeom prst="rect">
            <a:avLst/>
          </a:prstGeom>
          <a:blipFill dpi="0" rotWithShape="1">
            <a:blip r:embed="rId4"/>
            <a:srcRect/>
            <a:tile tx="0" ty="0" sx="40000" sy="40000" flip="none" algn="ctr"/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26" name="Picture Placeholder 19"/>
          <p:cNvSpPr>
            <a:spLocks noGrp="1"/>
          </p:cNvSpPr>
          <p:nvPr>
            <p:ph type="pic" sz="quarter" idx="18"/>
          </p:nvPr>
        </p:nvSpPr>
        <p:spPr>
          <a:xfrm>
            <a:off x="4960507" y="2519363"/>
            <a:ext cx="2281237" cy="2268537"/>
          </a:xfrm>
          <a:prstGeom prst="rect">
            <a:avLst/>
          </a:prstGeom>
          <a:blipFill dpi="0" rotWithShape="1">
            <a:blip r:embed="rId5"/>
            <a:srcRect/>
            <a:tile tx="0" ty="0" sx="40000" sy="40000" flip="none" algn="b"/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164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-8466"/>
            <a:ext cx="10371666" cy="6866466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9228667 w 12192000"/>
              <a:gd name="connsiteY1" fmla="*/ 8467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0498666"/>
              <a:gd name="connsiteY0" fmla="*/ 0 h 6858000"/>
              <a:gd name="connsiteX1" fmla="*/ 9228667 w 10498666"/>
              <a:gd name="connsiteY1" fmla="*/ 8467 h 6858000"/>
              <a:gd name="connsiteX2" fmla="*/ 10498666 w 10498666"/>
              <a:gd name="connsiteY2" fmla="*/ 6858000 h 6858000"/>
              <a:gd name="connsiteX3" fmla="*/ 0 w 10498666"/>
              <a:gd name="connsiteY3" fmla="*/ 6858000 h 6858000"/>
              <a:gd name="connsiteX4" fmla="*/ 0 w 10498666"/>
              <a:gd name="connsiteY4" fmla="*/ 0 h 6858000"/>
              <a:gd name="connsiteX0" fmla="*/ 0 w 10498666"/>
              <a:gd name="connsiteY0" fmla="*/ 8466 h 6866466"/>
              <a:gd name="connsiteX1" fmla="*/ 9245601 w 10498666"/>
              <a:gd name="connsiteY1" fmla="*/ 0 h 6866466"/>
              <a:gd name="connsiteX2" fmla="*/ 10498666 w 10498666"/>
              <a:gd name="connsiteY2" fmla="*/ 6866466 h 6866466"/>
              <a:gd name="connsiteX3" fmla="*/ 0 w 10498666"/>
              <a:gd name="connsiteY3" fmla="*/ 6866466 h 6866466"/>
              <a:gd name="connsiteX4" fmla="*/ 0 w 10498666"/>
              <a:gd name="connsiteY4" fmla="*/ 8466 h 6866466"/>
              <a:gd name="connsiteX0" fmla="*/ 0 w 10371666"/>
              <a:gd name="connsiteY0" fmla="*/ 8466 h 6866466"/>
              <a:gd name="connsiteX1" fmla="*/ 9245601 w 10371666"/>
              <a:gd name="connsiteY1" fmla="*/ 0 h 6866466"/>
              <a:gd name="connsiteX2" fmla="*/ 10371666 w 10371666"/>
              <a:gd name="connsiteY2" fmla="*/ 6849533 h 6866466"/>
              <a:gd name="connsiteX3" fmla="*/ 0 w 10371666"/>
              <a:gd name="connsiteY3" fmla="*/ 6866466 h 6866466"/>
              <a:gd name="connsiteX4" fmla="*/ 0 w 10371666"/>
              <a:gd name="connsiteY4" fmla="*/ 8466 h 686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1666" h="6866466">
                <a:moveTo>
                  <a:pt x="0" y="8466"/>
                </a:moveTo>
                <a:lnTo>
                  <a:pt x="9245601" y="0"/>
                </a:lnTo>
                <a:lnTo>
                  <a:pt x="10371666" y="6849533"/>
                </a:lnTo>
                <a:lnTo>
                  <a:pt x="0" y="6866466"/>
                </a:lnTo>
                <a:lnTo>
                  <a:pt x="0" y="8466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b"/>
          </a:blipFill>
        </p:spPr>
        <p:txBody>
          <a:bodyPr/>
          <a:lstStyle/>
          <a:p>
            <a:endParaRPr lang="en-AU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1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9689170" y="332573"/>
            <a:ext cx="2309631" cy="1302845"/>
          </a:xfrm>
          <a:prstGeom prst="rect">
            <a:avLst/>
          </a:prstGeom>
          <a:noFill/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Image caption (title case)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328" y="6329169"/>
            <a:ext cx="126200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60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19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31" r:id="rId2"/>
    <p:sldLayoutId id="2147483932" r:id="rId3"/>
    <p:sldLayoutId id="2147483933" r:id="rId4"/>
    <p:sldLayoutId id="2147483913" r:id="rId5"/>
    <p:sldLayoutId id="2147483934" r:id="rId6"/>
    <p:sldLayoutId id="2147483923" r:id="rId7"/>
    <p:sldLayoutId id="2147483919" r:id="rId8"/>
    <p:sldLayoutId id="2147483920" r:id="rId9"/>
    <p:sldLayoutId id="2147483918" r:id="rId10"/>
    <p:sldLayoutId id="2147483915" r:id="rId11"/>
    <p:sldLayoutId id="2147483935" r:id="rId12"/>
    <p:sldLayoutId id="2147483916" r:id="rId13"/>
    <p:sldLayoutId id="214748392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2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gedcarequality.gov.au/resources/overview-restrictive-practices" TargetMode="External"/><Relationship Id="rId3" Type="http://schemas.openxmlformats.org/officeDocument/2006/relationships/hyperlink" Target="https://www.health.nsw.gov.au/mentalhealth/resources/Publications/assessment-mgmt-people-bpsd-2022.pdf" TargetMode="External"/><Relationship Id="rId7" Type="http://schemas.openxmlformats.org/officeDocument/2006/relationships/hyperlink" Target="https://www.racgp.org.au/clinical-resources/clinical-guidelines/key-racgp-guidelines/view-all-racgp-guidelines/silver-book/part-a" TargetMode="External"/><Relationship Id="rId2" Type="http://schemas.openxmlformats.org/officeDocument/2006/relationships/hyperlink" Target="https://agedcare.royalcommission.gov.au/sites/default/files/2019-12/background-paper-3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gedcare.royalcommission.gov.au/publications/interim-report" TargetMode="External"/><Relationship Id="rId5" Type="http://schemas.openxmlformats.org/officeDocument/2006/relationships/hyperlink" Target="https://www.agedcarequality.gov.au/resources/psychotropic-medications-used-australia-information-aged-care" TargetMode="External"/><Relationship Id="rId4" Type="http://schemas.openxmlformats.org/officeDocument/2006/relationships/hyperlink" Target="https://www.dementia.com.au/resource-hub/behaviour-management-a-guide-to-good-practic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D10DA638-B0D9-D1E0-AB0E-69EA7F9B4E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112" y="4720281"/>
            <a:ext cx="6012163" cy="924600"/>
          </a:xfrm>
        </p:spPr>
        <p:txBody>
          <a:bodyPr/>
          <a:lstStyle/>
          <a:p>
            <a:r>
              <a:rPr lang="en-AU" dirty="0"/>
              <a:t>Education Activity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85F4D5B-BE57-5BC4-E849-D058BA83E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9112" y="1581062"/>
            <a:ext cx="7492446" cy="2572638"/>
          </a:xfrm>
        </p:spPr>
        <p:txBody>
          <a:bodyPr/>
          <a:lstStyle/>
          <a:p>
            <a:r>
              <a:rPr lang="en-AU" dirty="0"/>
              <a:t>Appropriate use of antipsychotic medications for changed behaviours in people living with dementia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D18F641-45D4-63CA-D2DE-175EC8962E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8808" y="6054606"/>
            <a:ext cx="5649617" cy="409725"/>
          </a:xfrm>
        </p:spPr>
        <p:txBody>
          <a:bodyPr/>
          <a:lstStyle/>
          <a:p>
            <a:r>
              <a:rPr lang="en-AU" dirty="0"/>
              <a:t>Centre for Medicine Use and Safety (CMUS)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0343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5626D-957E-C444-40D9-4EBEDDF79D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Learning Objectives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DFFBE0-A4E6-C5E7-49AE-3371258C26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6060" y="1669312"/>
            <a:ext cx="10815464" cy="4943522"/>
          </a:xfrm>
        </p:spPr>
        <p:txBody>
          <a:bodyPr/>
          <a:lstStyle/>
          <a:p>
            <a:r>
              <a:rPr lang="en-AU" dirty="0"/>
              <a:t>By the end of today’s session, you will be able to:  </a:t>
            </a:r>
          </a:p>
          <a:p>
            <a:pPr marL="0" indent="0">
              <a:buNone/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Identify the prompts for discontinuation of an antipsychotic for people living with dementia and changed behaviours</a:t>
            </a:r>
          </a:p>
          <a:p>
            <a:pPr marL="800100" lvl="1" indent="-342900">
              <a:buFont typeface="+mj-lt"/>
              <a:buAutoNum type="arabicPeriod"/>
            </a:pPr>
            <a:endParaRPr lang="en-A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Specify the criteria for escalating care surrounding discontinuation of antipsychotics</a:t>
            </a:r>
          </a:p>
          <a:p>
            <a:pPr marL="800100" lvl="1" indent="-342900">
              <a:buFont typeface="+mj-lt"/>
              <a:buAutoNum type="arabicPeriod"/>
            </a:pPr>
            <a:endParaRPr lang="en-A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Explain what should be documented surrounding discontinuation of antipsychotics</a:t>
            </a:r>
          </a:p>
          <a:p>
            <a:pPr marL="800100" lvl="1" indent="-342900">
              <a:buFont typeface="+mj-lt"/>
              <a:buAutoNum type="arabicPeriod"/>
            </a:pPr>
            <a:endParaRPr lang="en-A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Be aware of supporting resources accompanying the Guideline to use in everyday practice</a:t>
            </a:r>
          </a:p>
        </p:txBody>
      </p:sp>
    </p:spTree>
    <p:extLst>
      <p:ext uri="{BB962C8B-B14F-4D97-AF65-F5344CB8AC3E}">
        <p14:creationId xmlns:p14="http://schemas.microsoft.com/office/powerpoint/2010/main" val="3865053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DB8CA2-B402-878F-EB61-465F3DBA71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Discontinuation of antipsychotics</a:t>
            </a:r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FE5EEA6-E31B-B2AB-A221-FD191683D9E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610" b="2610"/>
          <a:stretch>
            <a:fillRect/>
          </a:stretch>
        </p:blipFill>
        <p:spPr>
          <a:xfrm>
            <a:off x="5767754" y="1257139"/>
            <a:ext cx="6424246" cy="405781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82799-7C4A-2E1E-AA0F-BCC5C655155E}"/>
              </a:ext>
            </a:extLst>
          </p:cNvPr>
          <p:cNvSpPr txBox="1"/>
          <p:nvPr/>
        </p:nvSpPr>
        <p:spPr>
          <a:xfrm>
            <a:off x="8472274" y="5314952"/>
            <a:ext cx="31479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Image from </a:t>
            </a:r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endParaRPr 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116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4D2B2-7459-4489-A090-F48053AE30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59" y="326309"/>
            <a:ext cx="8367677" cy="736956"/>
          </a:xfrm>
        </p:spPr>
        <p:txBody>
          <a:bodyPr/>
          <a:lstStyle/>
          <a:p>
            <a:r>
              <a:rPr lang="en-AU" dirty="0"/>
              <a:t>What is medication discontinuation?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270182-CA2B-40E7-945F-EC91ADEE3E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AU" dirty="0"/>
              <a:t>Medication discontinuation is the planned and supervised process of stopping a medication</a:t>
            </a:r>
          </a:p>
          <a:p>
            <a:r>
              <a:rPr lang="en-AU" dirty="0"/>
              <a:t>Medication discontinuation may also be known as:</a:t>
            </a:r>
          </a:p>
          <a:p>
            <a:pPr lvl="1">
              <a:lnSpc>
                <a:spcPct val="150000"/>
              </a:lnSpc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Deprescribing </a:t>
            </a:r>
          </a:p>
          <a:p>
            <a:pPr lvl="1">
              <a:lnSpc>
                <a:spcPct val="150000"/>
              </a:lnSpc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Medication cessation</a:t>
            </a:r>
          </a:p>
          <a:p>
            <a:pPr lvl="1">
              <a:lnSpc>
                <a:spcPct val="150000"/>
              </a:lnSpc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Medication withdrawal</a:t>
            </a:r>
          </a:p>
          <a:p>
            <a:pPr lvl="1"/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16AB3B-E83A-47BD-A1AC-C64296DFD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t="14069" b="10460"/>
          <a:stretch/>
        </p:blipFill>
        <p:spPr>
          <a:xfrm>
            <a:off x="3622918" y="4705561"/>
            <a:ext cx="1733958" cy="1546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D58EE1-F867-483E-8BFA-2D9B60B8C1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50000"/>
          </a:blip>
          <a:srcRect t="7217" b="8763"/>
          <a:stretch/>
        </p:blipFill>
        <p:spPr>
          <a:xfrm>
            <a:off x="6006761" y="4631638"/>
            <a:ext cx="1570014" cy="16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8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D1F2F7-C87E-3B8F-86C2-8DDD40D663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60" y="326309"/>
            <a:ext cx="8437346" cy="736956"/>
          </a:xfrm>
        </p:spPr>
        <p:txBody>
          <a:bodyPr/>
          <a:lstStyle/>
          <a:p>
            <a:r>
              <a:rPr lang="en-AU" dirty="0"/>
              <a:t>When should we start thinking about discontinuation?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275254B-EFE4-3F11-7BAC-4A00CD5F112E}"/>
              </a:ext>
            </a:extLst>
          </p:cNvPr>
          <p:cNvSpPr txBox="1">
            <a:spLocks/>
          </p:cNvSpPr>
          <p:nvPr/>
        </p:nvSpPr>
        <p:spPr>
          <a:xfrm>
            <a:off x="555171" y="1929468"/>
            <a:ext cx="5308190" cy="4686263"/>
          </a:xfrm>
          <a:prstGeom prst="rect">
            <a:avLst/>
          </a:prstGeom>
        </p:spPr>
        <p:txBody>
          <a:bodyPr numCol="1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 baseline="0">
                <a:solidFill>
                  <a:schemeClr val="tx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Antipsychotics are associated with significant risk of unintended and sometimes harmful effects (</a:t>
            </a:r>
            <a:r>
              <a:rPr lang="en-AU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adverse events</a:t>
            </a:r>
            <a:r>
              <a:rPr lang="en-AU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lvl="1">
              <a:buFont typeface="Wingdings" pitchFamily="2" charset="2"/>
              <a:buChar char="q"/>
            </a:pPr>
            <a:r>
              <a:rPr lang="en-AU" sz="1700" dirty="0">
                <a:latin typeface="Arial" panose="020B0604020202020204" pitchFamily="34" charset="0"/>
                <a:cs typeface="Arial" panose="020B0604020202020204" pitchFamily="34" charset="0"/>
              </a:rPr>
              <a:t>Is the person living with dementia experiencing an adverse event?</a:t>
            </a:r>
          </a:p>
          <a:p>
            <a:pPr lvl="2"/>
            <a:r>
              <a:rPr lang="en-AU" i="1" dirty="0">
                <a:latin typeface="Arial" panose="020B0604020202020204" pitchFamily="34" charset="0"/>
                <a:cs typeface="Arial" panose="020B0604020202020204" pitchFamily="34" charset="0"/>
              </a:rPr>
              <a:t>e.g. the person is experiencing drowsiness since starting an antipsychotic</a:t>
            </a:r>
            <a:endParaRPr lang="en-A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Using antipsychotics for changed behaviours may be considered </a:t>
            </a:r>
            <a:r>
              <a:rPr lang="en-AU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restrictive practice</a:t>
            </a:r>
          </a:p>
          <a:p>
            <a:pPr lvl="1">
              <a:buFont typeface="Wingdings" pitchFamily="2" charset="2"/>
              <a:buChar char="q"/>
            </a:pPr>
            <a:r>
              <a:rPr lang="en-AU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Restrictive practice must only be used as a last resort and for the shortest time necessary</a:t>
            </a:r>
            <a:endParaRPr lang="en-A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/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0EFDFBB-7264-25EF-2A0F-503C95B9BD3D}"/>
              </a:ext>
            </a:extLst>
          </p:cNvPr>
          <p:cNvSpPr txBox="1">
            <a:spLocks/>
          </p:cNvSpPr>
          <p:nvPr/>
        </p:nvSpPr>
        <p:spPr>
          <a:xfrm>
            <a:off x="6208460" y="1929469"/>
            <a:ext cx="5737353" cy="4084701"/>
          </a:xfrm>
          <a:prstGeom prst="rect">
            <a:avLst/>
          </a:prstGeom>
        </p:spPr>
        <p:txBody>
          <a:bodyPr numCol="1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 baseline="0">
                <a:solidFill>
                  <a:schemeClr val="tx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Antipsychotics may provide little benefit in relieving changed behaviours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>
              <a:buFont typeface="Wingdings" pitchFamily="2" charset="2"/>
              <a:buChar char="q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Has the specific changed behaviour you want to improve (</a:t>
            </a: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target symptom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) improved?</a:t>
            </a:r>
          </a:p>
          <a:p>
            <a:pPr lvl="3">
              <a:buFont typeface="Wingdings" pitchFamily="2" charset="2"/>
              <a:buChar char="§"/>
            </a:pPr>
            <a:r>
              <a:rPr lang="en-AU" sz="1400" i="1" dirty="0">
                <a:latin typeface="Arial" panose="020B0604020202020204" pitchFamily="34" charset="0"/>
                <a:cs typeface="Arial" panose="020B0604020202020204" pitchFamily="34" charset="0"/>
              </a:rPr>
              <a:t>e.g. the person has attempted to punch staff once in the last 28 days</a:t>
            </a: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q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Has the target symptom remained unchanged?</a:t>
            </a:r>
          </a:p>
          <a:p>
            <a:pPr lvl="3">
              <a:buFont typeface="Wingdings" pitchFamily="2" charset="2"/>
              <a:buChar char="§"/>
            </a:pPr>
            <a:r>
              <a:rPr lang="en-AU" sz="1400" i="1" dirty="0">
                <a:latin typeface="Arial" panose="020B0604020202020204" pitchFamily="34" charset="0"/>
                <a:cs typeface="Arial" panose="020B0604020202020204" pitchFamily="34" charset="0"/>
              </a:rPr>
              <a:t>e.g. the person is still attempting to punch staff twice a week</a:t>
            </a: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q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Has the target symptom worsened? </a:t>
            </a:r>
          </a:p>
          <a:p>
            <a:pPr lvl="3">
              <a:buFont typeface="Wingdings" pitchFamily="2" charset="2"/>
              <a:buChar char="§"/>
            </a:pPr>
            <a:r>
              <a:rPr lang="en-AU" sz="1400" i="1" dirty="0">
                <a:latin typeface="Arial" panose="020B0604020202020204" pitchFamily="34" charset="0"/>
                <a:cs typeface="Arial" panose="020B0604020202020204" pitchFamily="34" charset="0"/>
              </a:rPr>
              <a:t>e.g. the person is attempting to punch staff daily</a:t>
            </a: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AU" sz="35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Changed behaviours may be intermittent and resolve on their own</a:t>
            </a:r>
            <a:r>
              <a:rPr lang="en-AU" sz="18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3,7</a:t>
            </a:r>
            <a:endParaRPr lang="en-AU" sz="1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q"/>
            </a:pPr>
            <a:endParaRPr lang="en-AU" sz="1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A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/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4FCF1B-0A07-0379-6F85-F72959151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" y="4928532"/>
            <a:ext cx="959122" cy="667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1144B6-A4E8-1F58-A096-7EA1E52B27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7" t="27176" r="65460" b="58931"/>
          <a:stretch/>
        </p:blipFill>
        <p:spPr>
          <a:xfrm>
            <a:off x="-5004" y="1963493"/>
            <a:ext cx="644906" cy="8940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072A19-47B6-D5D6-1096-EEE2E7A9B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63493"/>
            <a:ext cx="543020" cy="736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33E14E-D315-54EA-DB9B-82CB61285E71}"/>
              </a:ext>
            </a:extLst>
          </p:cNvPr>
          <p:cNvSpPr txBox="1"/>
          <p:nvPr/>
        </p:nvSpPr>
        <p:spPr>
          <a:xfrm>
            <a:off x="684940" y="6202252"/>
            <a:ext cx="10597201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1" algn="ctr"/>
            <a:r>
              <a:rPr lang="en-AU" sz="1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Restrictive practice is “any practice or intervention that has the effect of restricting the rights or freedom of movement of the care recipient”</a:t>
            </a:r>
            <a:r>
              <a:rPr lang="en-AU" sz="1700" b="1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endParaRPr lang="en-AU" sz="1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E4FDC4-54BF-4EA7-9DB5-6141FEBABB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50000"/>
          </a:blip>
          <a:srcRect l="52231"/>
          <a:stretch/>
        </p:blipFill>
        <p:spPr>
          <a:xfrm>
            <a:off x="6219189" y="4914059"/>
            <a:ext cx="421302" cy="97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7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AC938-0D96-494A-9872-0873A1381D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633" y="352067"/>
            <a:ext cx="9585192" cy="736956"/>
          </a:xfrm>
        </p:spPr>
        <p:txBody>
          <a:bodyPr/>
          <a:lstStyle/>
          <a:p>
            <a:r>
              <a:rPr lang="en-AU" dirty="0"/>
              <a:t>Group discussion – what are some prompts for antipsychotic discontinuation?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C1A9B-7E94-4434-9766-049298369E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4C4C88-CECE-45E1-B146-36933B0F2C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5982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CE91D-D5C8-4832-B936-DFB0EBD6F8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59" y="326309"/>
            <a:ext cx="9612492" cy="736956"/>
          </a:xfrm>
        </p:spPr>
        <p:txBody>
          <a:bodyPr/>
          <a:lstStyle/>
          <a:p>
            <a:r>
              <a:rPr lang="en-AU" dirty="0"/>
              <a:t>Prompts for antipsychotic discontinuation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629" y="1549197"/>
            <a:ext cx="5965371" cy="4644861"/>
          </a:xfrm>
          <a:prstGeom prst="rect">
            <a:avLst/>
          </a:prstGeom>
          <a:noFill/>
          <a:ln w="28575">
            <a:solidFill>
              <a:srgbClr val="00AC3E"/>
            </a:solidFill>
            <a:prstDash val="dash"/>
          </a:ln>
        </p:spPr>
        <p:txBody>
          <a:bodyPr wrap="square" numCol="1" rtlCol="0">
            <a:spAutoFit/>
          </a:bodyPr>
          <a:lstStyle/>
          <a:p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Clinical steps</a:t>
            </a:r>
          </a:p>
          <a:p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1900" dirty="0">
                <a:latin typeface="Arial" panose="020B0604020202020204" pitchFamily="34" charset="0"/>
                <a:cs typeface="Arial" panose="020B0604020202020204" pitchFamily="34" charset="0"/>
              </a:rPr>
              <a:t>Person living with dementia: </a:t>
            </a: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n-AU" sz="1850" dirty="0">
                <a:latin typeface="Arial" panose="020B0604020202020204" pitchFamily="34" charset="0"/>
                <a:cs typeface="Arial" panose="020B0604020202020204" pitchFamily="34" charset="0"/>
              </a:rPr>
              <a:t>Has experienced an </a:t>
            </a:r>
            <a:r>
              <a:rPr lang="en-AU" sz="18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adverse event</a:t>
            </a:r>
          </a:p>
          <a:p>
            <a:pPr marL="1257300" lvl="2" indent="-3429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A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e.g. the person had a fall </a:t>
            </a: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n-AU" sz="18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at risk for experiencing an adverse event </a:t>
            </a:r>
          </a:p>
          <a:p>
            <a:pPr marL="1257300" lvl="2" indent="-3429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A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e.g. the </a:t>
            </a:r>
            <a:r>
              <a:rPr lang="en-AU" sz="1400" i="1" dirty="0"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r>
              <a:rPr lang="en-A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taking multiple medications that increases their risk of having a fall</a:t>
            </a: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n-AU" sz="18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longer consents to take the antipsychotic </a:t>
            </a: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n-AU" sz="18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 requested a review</a:t>
            </a: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n-AU" sz="18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having difficulty or refusing to swallow</a:t>
            </a: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n-AU" sz="1850" dirty="0"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lang="en-AU" sz="18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change in goals of care</a:t>
            </a:r>
            <a:endParaRPr lang="en-AU" sz="18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n-AU" sz="1850" dirty="0">
                <a:latin typeface="Arial" panose="020B0604020202020204" pitchFamily="34" charset="0"/>
                <a:cs typeface="Arial" panose="020B0604020202020204" pitchFamily="34" charset="0"/>
              </a:rPr>
              <a:t>Has been using an antipsychotic for more than 12 weeks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75656-576B-4979-B850-08096ED488F9}"/>
              </a:ext>
            </a:extLst>
          </p:cNvPr>
          <p:cNvSpPr txBox="1"/>
          <p:nvPr/>
        </p:nvSpPr>
        <p:spPr>
          <a:xfrm>
            <a:off x="6365632" y="1549197"/>
            <a:ext cx="5486400" cy="5018810"/>
          </a:xfrm>
          <a:prstGeom prst="rect">
            <a:avLst/>
          </a:prstGeom>
          <a:noFill/>
          <a:ln w="28575">
            <a:solidFill>
              <a:srgbClr val="00AC3E"/>
            </a:solidFill>
            <a:prstDash val="dash"/>
          </a:ln>
        </p:spPr>
        <p:txBody>
          <a:bodyPr wrap="square" numCol="1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AU" sz="1850" dirty="0">
                <a:latin typeface="Arial" panose="020B0604020202020204" pitchFamily="34" charset="0"/>
                <a:cs typeface="Arial" panose="020B0604020202020204" pitchFamily="34" charset="0"/>
              </a:rPr>
              <a:t>Target symptoms: </a:t>
            </a: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q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Are stable </a:t>
            </a:r>
          </a:p>
          <a:p>
            <a:pPr marL="1257300" lvl="2" indent="-3429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AU" sz="1400" i="1" dirty="0">
                <a:latin typeface="Arial" panose="020B0604020202020204" pitchFamily="34" charset="0"/>
                <a:cs typeface="Arial" panose="020B0604020202020204" pitchFamily="34" charset="0"/>
              </a:rPr>
              <a:t>e.g. a person’s extreme aggression has improved and is not getting worse</a:t>
            </a: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q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Have not improved</a:t>
            </a:r>
          </a:p>
          <a:p>
            <a:pPr marL="1257300" lvl="2" indent="-3429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AU" sz="1400" i="1" dirty="0">
                <a:latin typeface="Arial" panose="020B0604020202020204" pitchFamily="34" charset="0"/>
                <a:cs typeface="Arial" panose="020B0604020202020204" pitchFamily="34" charset="0"/>
              </a:rPr>
              <a:t>e.g. a person’s extreme aggression has NOT improved with the use of non-pharmacological strategies and an antipsychotic</a:t>
            </a:r>
          </a:p>
          <a:p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18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is no known reason why the antipsychotic is being used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A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e.g. a </a:t>
            </a:r>
            <a:r>
              <a:rPr lang="en-AU" sz="1400" i="1" dirty="0"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r>
              <a:rPr lang="en-A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new to your residential aged care and they are prescribed an antipsychotic for an unknown reason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AU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18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AU" sz="1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ntipsychotic not used for an appropriate reason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A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e.g. a </a:t>
            </a:r>
            <a:r>
              <a:rPr lang="en-AU" sz="1400" i="1" dirty="0"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r>
              <a:rPr lang="en-A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prescribed an antipsychotic for wandering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71776D-031E-7254-8FF6-BACB4D7737E8}"/>
              </a:ext>
            </a:extLst>
          </p:cNvPr>
          <p:cNvSpPr txBox="1"/>
          <p:nvPr/>
        </p:nvSpPr>
        <p:spPr>
          <a:xfrm>
            <a:off x="606831" y="6310658"/>
            <a:ext cx="1059720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Please see the Guideline for additional prompts for antipsychotic discontinuation</a:t>
            </a:r>
          </a:p>
        </p:txBody>
      </p:sp>
    </p:spTree>
    <p:extLst>
      <p:ext uri="{BB962C8B-B14F-4D97-AF65-F5344CB8AC3E}">
        <p14:creationId xmlns:p14="http://schemas.microsoft.com/office/powerpoint/2010/main" val="388160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CE91D-D5C8-4832-B936-DFB0EBD6F8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59" y="326309"/>
            <a:ext cx="9612492" cy="736956"/>
          </a:xfrm>
        </p:spPr>
        <p:txBody>
          <a:bodyPr/>
          <a:lstStyle/>
          <a:p>
            <a:r>
              <a:rPr lang="en-AU" dirty="0"/>
              <a:t>Prompts for antipsychotic discontinuation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88E71A-FD0F-3D72-42D2-57BA0900B6A3}"/>
              </a:ext>
            </a:extLst>
          </p:cNvPr>
          <p:cNvSpPr/>
          <p:nvPr/>
        </p:nvSpPr>
        <p:spPr>
          <a:xfrm>
            <a:off x="300212" y="2105592"/>
            <a:ext cx="11105726" cy="3308598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Communication and documentation steps</a:t>
            </a: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Contact the prescriber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Notify entire care team</a:t>
            </a: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Document conversation with prescriber and plan going forward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AU" i="1" dirty="0">
                <a:latin typeface="Arial" panose="020B0604020202020204" pitchFamily="34" charset="0"/>
                <a:cs typeface="Arial" panose="020B0604020202020204" pitchFamily="34" charset="0"/>
              </a:rPr>
              <a:t>e.g. contacted prescriber and will discuss the option of antipsychotic discontinuation with entire care team at next case conference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Recommend a comprehensive medication management review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32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7FFAD-7CE6-4439-B7FE-01172E2693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59" y="326309"/>
            <a:ext cx="8594101" cy="1436230"/>
          </a:xfrm>
        </p:spPr>
        <p:txBody>
          <a:bodyPr/>
          <a:lstStyle/>
          <a:p>
            <a:r>
              <a:rPr lang="en-US" dirty="0"/>
              <a:t>Harms vs Benefits of </a:t>
            </a:r>
            <a:r>
              <a:rPr lang="en-AU" dirty="0"/>
              <a:t>Discontinuation of Antipsychotics</a:t>
            </a:r>
            <a:endParaRPr lang="en-US" dirty="0"/>
          </a:p>
          <a:p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935306-BBA6-4F54-AD53-B5D391E3E6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86464" y="1762540"/>
            <a:ext cx="5489920" cy="3006088"/>
          </a:xfrm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en-AU" b="1" dirty="0"/>
              <a:t>Symptoms coming back</a:t>
            </a:r>
          </a:p>
          <a:p>
            <a:pPr lvl="1">
              <a:buFont typeface="Wingdings" pitchFamily="2" charset="2"/>
              <a:buChar char="§"/>
            </a:pPr>
            <a:r>
              <a:rPr lang="en-AU" sz="1700" dirty="0">
                <a:latin typeface="Arial" panose="020B0604020202020204" pitchFamily="34" charset="0"/>
                <a:cs typeface="Arial" panose="020B0604020202020204" pitchFamily="34" charset="0"/>
              </a:rPr>
              <a:t>This is known as reoccurrence of symptoms</a:t>
            </a:r>
          </a:p>
          <a:p>
            <a:endParaRPr lang="en-AU" dirty="0"/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Unpleasant reaction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that may happen during the process of stopping a medication 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This is known as discontinuation symptoms 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May also be known as </a:t>
            </a:r>
            <a:r>
              <a:rPr lang="en-AU" sz="1700" dirty="0">
                <a:latin typeface="Arial" panose="020B0604020202020204" pitchFamily="34" charset="0"/>
                <a:cs typeface="Arial" panose="020B0604020202020204" pitchFamily="34" charset="0"/>
              </a:rPr>
              <a:t>adverse withdrawal events, discontinuation effects, withdrawal effects and withdrawal symptoms</a:t>
            </a:r>
          </a:p>
          <a:p>
            <a:endParaRPr lang="en-AU" sz="2200" dirty="0"/>
          </a:p>
          <a:p>
            <a:pPr lvl="0"/>
            <a:endParaRPr lang="en-AU" sz="1200" dirty="0"/>
          </a:p>
          <a:p>
            <a:endParaRPr lang="en-AU" sz="1200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36BF942-4156-C009-FC3A-82A30954F2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6059" y="1762538"/>
            <a:ext cx="5312863" cy="3006087"/>
          </a:xfr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lvl="0" indent="-342900">
              <a:buFont typeface="Symbol" pitchFamily="2" charset="2"/>
              <a:buChar char=""/>
            </a:pPr>
            <a:r>
              <a:rPr lang="en-AU" dirty="0">
                <a:effectLst/>
                <a:ea typeface="Times New Roman" panose="02020603050405020304" pitchFamily="18" charset="0"/>
              </a:rPr>
              <a:t>Improved quality of life</a:t>
            </a:r>
          </a:p>
          <a:p>
            <a:pPr marL="342900" lvl="0" indent="-342900">
              <a:buFont typeface="Symbol" pitchFamily="2" charset="2"/>
              <a:buChar char=""/>
            </a:pPr>
            <a:endParaRPr lang="en-AU" sz="18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AU" dirty="0">
                <a:effectLst/>
                <a:ea typeface="Times New Roman" panose="02020603050405020304" pitchFamily="18" charset="0"/>
              </a:rPr>
              <a:t>Reduced medication errors</a:t>
            </a:r>
          </a:p>
          <a:p>
            <a:pPr marL="342900" lvl="0" indent="-342900">
              <a:buFont typeface="Symbol" pitchFamily="2" charset="2"/>
              <a:buChar char=""/>
            </a:pPr>
            <a:endParaRPr lang="en-AU" sz="18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AU" dirty="0">
                <a:effectLst/>
                <a:ea typeface="Times New Roman" panose="02020603050405020304" pitchFamily="18" charset="0"/>
              </a:rPr>
              <a:t>Reduced risk of adverse events </a:t>
            </a:r>
          </a:p>
          <a:p>
            <a:pPr marL="342900" lvl="0" indent="-342900">
              <a:buFont typeface="Symbol" pitchFamily="2" charset="2"/>
              <a:buChar char=""/>
            </a:pPr>
            <a:endParaRPr lang="en-AU" sz="18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AU" dirty="0">
                <a:effectLst/>
                <a:ea typeface="Calibri" panose="020F0502020204030204" pitchFamily="34" charset="0"/>
              </a:rPr>
              <a:t>Simpler medication regimens</a:t>
            </a:r>
            <a:endParaRPr lang="en-AU" dirty="0"/>
          </a:p>
        </p:txBody>
      </p:sp>
      <p:sp>
        <p:nvSpPr>
          <p:cNvPr id="2" name="Flowchart: Extract 1"/>
          <p:cNvSpPr/>
          <p:nvPr/>
        </p:nvSpPr>
        <p:spPr>
          <a:xfrm>
            <a:off x="5208734" y="5174675"/>
            <a:ext cx="1364974" cy="1520786"/>
          </a:xfrm>
          <a:prstGeom prst="flowChartExtra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/>
          <p:cNvSpPr/>
          <p:nvPr/>
        </p:nvSpPr>
        <p:spPr>
          <a:xfrm>
            <a:off x="306059" y="4797399"/>
            <a:ext cx="11170324" cy="41827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1099930" y="4815562"/>
            <a:ext cx="1537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bg1"/>
                </a:solidFill>
              </a:rPr>
              <a:t>BENEFITS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52290" y="4794149"/>
            <a:ext cx="1537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bg1"/>
                </a:solidFill>
              </a:rPr>
              <a:t>HARMS</a:t>
            </a:r>
          </a:p>
        </p:txBody>
      </p:sp>
    </p:spTree>
    <p:extLst>
      <p:ext uri="{BB962C8B-B14F-4D97-AF65-F5344CB8AC3E}">
        <p14:creationId xmlns:p14="http://schemas.microsoft.com/office/powerpoint/2010/main" val="517248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18B83-AA29-FEB4-BD21-9F802301B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59" y="326309"/>
            <a:ext cx="8524431" cy="736956"/>
          </a:xfrm>
        </p:spPr>
        <p:txBody>
          <a:bodyPr/>
          <a:lstStyle/>
          <a:p>
            <a:r>
              <a:rPr lang="en-AU" dirty="0"/>
              <a:t>Group discussion - what should you monitor for during the discontinuation process?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67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18B83-AA29-FEB4-BD21-9F802301B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59" y="326309"/>
            <a:ext cx="8524431" cy="736956"/>
          </a:xfrm>
        </p:spPr>
        <p:txBody>
          <a:bodyPr/>
          <a:lstStyle/>
          <a:p>
            <a:r>
              <a:rPr lang="en-AU" dirty="0"/>
              <a:t>What should you monitor for during the discontinuation process?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8E7E5E-448F-6761-14C7-D69D6FAFA2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6059" y="1796344"/>
            <a:ext cx="10677499" cy="365943"/>
          </a:xfrm>
        </p:spPr>
        <p:txBody>
          <a:bodyPr/>
          <a:lstStyle/>
          <a:p>
            <a:r>
              <a:rPr lang="en-AU" dirty="0"/>
              <a:t>While an antipsychotic is slowly stopped, all staff should monitor for:</a:t>
            </a:r>
          </a:p>
          <a:p>
            <a:pPr lvl="1"/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5F4FC-343F-431E-9BC9-36E67799B506}"/>
              </a:ext>
            </a:extLst>
          </p:cNvPr>
          <p:cNvSpPr txBox="1"/>
          <p:nvPr/>
        </p:nvSpPr>
        <p:spPr>
          <a:xfrm>
            <a:off x="524322" y="5422078"/>
            <a:ext cx="1059720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u="sng" dirty="0">
                <a:latin typeface="Arial" panose="020B0604020202020204" pitchFamily="34" charset="0"/>
                <a:cs typeface="Arial" panose="020B0604020202020204" pitchFamily="34" charset="0"/>
              </a:rPr>
              <a:t>All staff </a:t>
            </a:r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should notify the prescriber or clinical nurse as soon as possible once a symptom reoccurs or if there are discontinuation symptoms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FF10F-7010-46FA-BB23-D403367735B2}"/>
              </a:ext>
            </a:extLst>
          </p:cNvPr>
          <p:cNvSpPr txBox="1"/>
          <p:nvPr/>
        </p:nvSpPr>
        <p:spPr>
          <a:xfrm>
            <a:off x="518473" y="6102036"/>
            <a:ext cx="1059720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Non-pharmacological strategies should continue throughout the discontinuation process and after the antipsychotic is stopped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B526735-A19D-42E7-9433-12FD21074C54}"/>
              </a:ext>
            </a:extLst>
          </p:cNvPr>
          <p:cNvSpPr txBox="1">
            <a:spLocks/>
          </p:cNvSpPr>
          <p:nvPr/>
        </p:nvSpPr>
        <p:spPr>
          <a:xfrm>
            <a:off x="197382" y="2307014"/>
            <a:ext cx="5778415" cy="34822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 baseline="0">
                <a:solidFill>
                  <a:schemeClr val="tx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The effect on the person living with dementia's specific changed behaviour (</a:t>
            </a:r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target symptom): </a:t>
            </a:r>
          </a:p>
          <a:p>
            <a:pPr lvl="1">
              <a:buFont typeface="Wingdings" pitchFamily="2" charset="2"/>
              <a:buChar char="§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Has the target symptom </a:t>
            </a:r>
          </a:p>
          <a:p>
            <a:pPr marL="457200" lvl="1" indent="0">
              <a:buNone/>
            </a:pPr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   come back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(reoccurrence of symptoms)? </a:t>
            </a:r>
          </a:p>
          <a:p>
            <a:pPr lvl="1">
              <a:buFont typeface="Wingdings" pitchFamily="2" charset="2"/>
              <a:buChar char="§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Has the target symptom </a:t>
            </a:r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stayed the same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>
              <a:buFont typeface="Wingdings" pitchFamily="2" charset="2"/>
              <a:buChar char="§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Has the target symptom </a:t>
            </a:r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improved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/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3EBDFE1-0D52-40D8-9F8C-95CCEC0ACD12}"/>
              </a:ext>
            </a:extLst>
          </p:cNvPr>
          <p:cNvSpPr txBox="1">
            <a:spLocks/>
          </p:cNvSpPr>
          <p:nvPr/>
        </p:nvSpPr>
        <p:spPr>
          <a:xfrm>
            <a:off x="6096000" y="2307014"/>
            <a:ext cx="5898618" cy="34822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 baseline="0">
                <a:solidFill>
                  <a:schemeClr val="tx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Discontinuation symptoms:</a:t>
            </a:r>
          </a:p>
          <a:p>
            <a:pPr lvl="2"/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Is the person more irritable?</a:t>
            </a:r>
          </a:p>
          <a:p>
            <a:pPr lvl="2"/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Is the person experiencing trouble falling or staying asleep?</a:t>
            </a:r>
          </a:p>
          <a:p>
            <a:pPr lvl="2"/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 Benefits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 of discontinuation:</a:t>
            </a:r>
          </a:p>
          <a:p>
            <a:pPr lvl="2"/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Has the person had less falls?</a:t>
            </a:r>
          </a:p>
          <a:p>
            <a:pPr lvl="2"/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Is the person moving better?</a:t>
            </a:r>
          </a:p>
          <a:p>
            <a:pPr lvl="1"/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0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586A6B-2864-41EB-8455-9830137E92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Background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241313-CDAF-41F3-804F-C2ED4B17E2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Introduction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48A69E-F523-4E22-9682-88555BBDA3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9987" y="2198978"/>
            <a:ext cx="11242744" cy="3299167"/>
          </a:xfrm>
        </p:spPr>
        <p:txBody>
          <a:bodyPr numCol="2"/>
          <a:lstStyle/>
          <a:p>
            <a:pPr marL="0" indent="0">
              <a:buNone/>
            </a:pPr>
            <a:endParaRPr lang="en-AU" dirty="0"/>
          </a:p>
          <a:p>
            <a:pPr lvl="1">
              <a:lnSpc>
                <a:spcPct val="120000"/>
              </a:lnSpc>
            </a:pPr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Thinking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</a:p>
          <a:p>
            <a:pPr lvl="1">
              <a:lnSpc>
                <a:spcPct val="120000"/>
              </a:lnSpc>
            </a:pPr>
            <a:endParaRPr lang="en-A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endParaRPr lang="en-A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Ability to perform daily activities </a:t>
            </a:r>
            <a:endParaRPr lang="en-AU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endParaRPr lang="en-A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  <a:p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D0108A-C96A-4007-B8CB-EF7FC0194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7" t="56092" r="22050" b="30115"/>
          <a:stretch/>
        </p:blipFill>
        <p:spPr>
          <a:xfrm>
            <a:off x="90206" y="2328192"/>
            <a:ext cx="872359" cy="945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6542BA-5491-4192-81C2-D266D6EC88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l="17199" t="3410" r="12353" b="6236"/>
          <a:stretch/>
        </p:blipFill>
        <p:spPr>
          <a:xfrm>
            <a:off x="363411" y="3353462"/>
            <a:ext cx="573152" cy="1091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6FEEEA-E203-464C-B3FD-086FACF958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50000"/>
          </a:blip>
          <a:srcRect l="8508" t="7365" r="13770" b="12806"/>
          <a:stretch/>
        </p:blipFill>
        <p:spPr>
          <a:xfrm>
            <a:off x="5597798" y="2510671"/>
            <a:ext cx="864725" cy="8427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F3CC28-7F48-49FD-8181-ABF257C7C42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5597798" y="3582130"/>
            <a:ext cx="996404" cy="12073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782BF6-4BD9-4511-B5BC-ECCC1A5D0DBE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105848" y="4595669"/>
            <a:ext cx="934482" cy="888898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76CC599-AD42-47C4-8034-769E815571A5}"/>
              </a:ext>
            </a:extLst>
          </p:cNvPr>
          <p:cNvSpPr txBox="1">
            <a:spLocks/>
          </p:cNvSpPr>
          <p:nvPr/>
        </p:nvSpPr>
        <p:spPr>
          <a:xfrm>
            <a:off x="363411" y="1700026"/>
            <a:ext cx="7451725" cy="46646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Dementia is associated with a deterioration in:</a:t>
            </a:r>
            <a:r>
              <a:rPr lang="en-AU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101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31B5B-884B-4A36-9673-3A7B3A5952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59" y="326309"/>
            <a:ext cx="9113243" cy="736956"/>
          </a:xfrm>
        </p:spPr>
        <p:txBody>
          <a:bodyPr/>
          <a:lstStyle/>
          <a:p>
            <a:r>
              <a:rPr lang="en-AU" dirty="0"/>
              <a:t>What if a person living with dementia’s symptoms come back?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01DC1-F8C3-4F08-AA63-E718F5E01FF2}"/>
              </a:ext>
            </a:extLst>
          </p:cNvPr>
          <p:cNvSpPr txBox="1"/>
          <p:nvPr/>
        </p:nvSpPr>
        <p:spPr>
          <a:xfrm>
            <a:off x="192715" y="1950662"/>
            <a:ext cx="5697381" cy="4339650"/>
          </a:xfrm>
          <a:prstGeom prst="rect">
            <a:avLst/>
          </a:prstGeom>
          <a:noFill/>
          <a:ln w="28575">
            <a:solidFill>
              <a:srgbClr val="00AC3E"/>
            </a:solidFill>
            <a:prstDash val="dash"/>
          </a:ln>
        </p:spPr>
        <p:txBody>
          <a:bodyPr wrap="square" numCol="1" rtlCol="0">
            <a:spAutoFit/>
          </a:bodyPr>
          <a:lstStyle/>
          <a:p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Clinical steps </a:t>
            </a:r>
          </a:p>
          <a:p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The care team should: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en-A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Quantify and qualify any reoccurrence of distressing psychotic symptoms or aggression/agitation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Assess potential unmet needs </a:t>
            </a:r>
            <a:r>
              <a:rPr lang="en-AU" sz="1900" dirty="0">
                <a:latin typeface="Arial" panose="020B0604020202020204" pitchFamily="34" charset="0"/>
                <a:cs typeface="Arial" panose="020B0604020202020204" pitchFamily="34" charset="0"/>
              </a:rPr>
              <a:t>such as; </a:t>
            </a:r>
          </a:p>
          <a:p>
            <a:pPr lvl="2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loneliness </a:t>
            </a:r>
          </a:p>
          <a:p>
            <a:pPr lvl="2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need for social contact </a:t>
            </a:r>
          </a:p>
          <a:p>
            <a:pPr lvl="2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need for meaningful activity and discomfort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Provide non-pharmacological strategies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4DC07-110C-40A4-B3F4-E29CD1EFDC0F}"/>
              </a:ext>
            </a:extLst>
          </p:cNvPr>
          <p:cNvSpPr/>
          <p:nvPr/>
        </p:nvSpPr>
        <p:spPr>
          <a:xfrm>
            <a:off x="6096000" y="1950662"/>
            <a:ext cx="5666179" cy="3693319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Communication and documentation steps</a:t>
            </a:r>
          </a:p>
          <a:p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Document clinical steps trialled and the reoccurrence of symptoms in the (where applicable);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AU" sz="1900" dirty="0">
                <a:latin typeface="Arial" panose="020B0604020202020204" pitchFamily="34" charset="0"/>
                <a:cs typeface="Arial" panose="020B0604020202020204" pitchFamily="34" charset="0"/>
              </a:rPr>
              <a:t>medical record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AU" sz="1900" dirty="0">
                <a:latin typeface="Arial" panose="020B0604020202020204" pitchFamily="34" charset="0"/>
                <a:cs typeface="Arial" panose="020B0604020202020204" pitchFamily="34" charset="0"/>
              </a:rPr>
              <a:t>nursing progress notes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AU" sz="1900" dirty="0">
                <a:latin typeface="Arial" panose="020B0604020202020204" pitchFamily="34" charset="0"/>
                <a:cs typeface="Arial" panose="020B0604020202020204" pitchFamily="34" charset="0"/>
              </a:rPr>
              <a:t>behaviour support plan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If there is not a significant reduction in symptoms advice should be sought from a psychiatrist, geriatrician, outreach team or behavioural management advisory service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5D2025-EE63-4538-9911-27E285C22264}"/>
              </a:ext>
            </a:extLst>
          </p:cNvPr>
          <p:cNvSpPr/>
          <p:nvPr/>
        </p:nvSpPr>
        <p:spPr>
          <a:xfrm>
            <a:off x="1320728" y="6422777"/>
            <a:ext cx="873900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Get the entire care team involved!</a:t>
            </a:r>
          </a:p>
        </p:txBody>
      </p:sp>
    </p:spTree>
    <p:extLst>
      <p:ext uri="{BB962C8B-B14F-4D97-AF65-F5344CB8AC3E}">
        <p14:creationId xmlns:p14="http://schemas.microsoft.com/office/powerpoint/2010/main" val="203306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CE91D-D5C8-4832-B936-DFB0EBD6F8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211" y="368478"/>
            <a:ext cx="7452026" cy="736956"/>
          </a:xfrm>
        </p:spPr>
        <p:txBody>
          <a:bodyPr/>
          <a:lstStyle/>
          <a:p>
            <a:r>
              <a:rPr lang="en-US" dirty="0"/>
              <a:t>Case study</a:t>
            </a:r>
          </a:p>
          <a:p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379069" y="1899914"/>
            <a:ext cx="7032926" cy="3511827"/>
          </a:xfrm>
        </p:spPr>
        <p:txBody>
          <a:bodyPr/>
          <a:lstStyle/>
          <a:p>
            <a:pPr marL="0" indent="0">
              <a:buNone/>
            </a:pPr>
            <a:r>
              <a:rPr lang="en-A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Joan Smith is an 81-year old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r>
              <a:rPr lang="en-A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living with Alzheimer’s Disease in Sunnyside residential aged care facility</a:t>
            </a:r>
            <a:endParaRPr lang="en-AU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AU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Joan </a:t>
            </a:r>
            <a:r>
              <a:rPr lang="en-A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currently prescribed risperidone for distressing psychotic symptoms</a:t>
            </a:r>
          </a:p>
          <a:p>
            <a:pPr marL="0" indent="0">
              <a:buNone/>
            </a:pPr>
            <a:endParaRPr lang="en-AU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A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community pharmacist, Richard, calls and reminds you that Joan has been prescribed risperidone for 10 weeks duration</a:t>
            </a:r>
          </a:p>
          <a:p>
            <a:pPr marL="0" indent="0">
              <a:buNone/>
            </a:pPr>
            <a:endParaRPr lang="en-AU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Joan’s psychotic symptoms are currently stable</a:t>
            </a:r>
          </a:p>
          <a:p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7B4A86-F8F8-4513-ABDA-2FDDEDF28E8C}"/>
              </a:ext>
            </a:extLst>
          </p:cNvPr>
          <p:cNvSpPr txBox="1"/>
          <p:nvPr/>
        </p:nvSpPr>
        <p:spPr>
          <a:xfrm>
            <a:off x="7582117" y="5072183"/>
            <a:ext cx="31479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Image from freepik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AF43E6-637C-455B-862B-BC55266EC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653" y="2349795"/>
            <a:ext cx="4064993" cy="272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84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096C6-09D9-BAD2-1B6A-DD3ABBA19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73A37A-F114-0D2B-ACC9-D72B08DF08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6060" y="2169459"/>
            <a:ext cx="10815464" cy="4100712"/>
          </a:xfrm>
        </p:spPr>
        <p:txBody>
          <a:bodyPr/>
          <a:lstStyle/>
          <a:p>
            <a:r>
              <a:rPr lang="en-US" dirty="0"/>
              <a:t>Small groups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Read the Case Study </a:t>
            </a:r>
            <a:endParaRPr lang="en-AU" dirty="0"/>
          </a:p>
          <a:p>
            <a:endParaRPr lang="en-US" dirty="0"/>
          </a:p>
          <a:p>
            <a:r>
              <a:rPr lang="en-US" dirty="0"/>
              <a:t>Discuss questions 1 and 2 over the next 15 minutes</a:t>
            </a:r>
          </a:p>
          <a:p>
            <a:endParaRPr lang="en-US" dirty="0"/>
          </a:p>
          <a:p>
            <a:r>
              <a:rPr lang="en-US" dirty="0"/>
              <a:t>Prepare answers to share in group discussion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849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DB3E2D-600C-43EC-90CB-0B8BEAF80B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Group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CE91D-D5C8-4832-B936-DFB0EBD6F8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Review of case</a:t>
            </a:r>
            <a:r>
              <a:rPr lang="en-US" dirty="0"/>
              <a:t> study questions</a:t>
            </a:r>
          </a:p>
          <a:p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176386" y="1383490"/>
            <a:ext cx="10600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AU" sz="2000" b="1" dirty="0">
                <a:latin typeface="Arial Narrow" panose="020B0606020202030204" pitchFamily="34" charset="0"/>
                <a:ea typeface="Arial Narrow" charset="0"/>
                <a:cs typeface="Arial Narrow" charset="0"/>
              </a:rPr>
              <a:t>Question 1. What are some prompts that would make you consider discussing  discontinuation of Joan’s antipsychotic with the prescriber, Dr. Mary Song? How would you communicate and document this?</a:t>
            </a:r>
          </a:p>
        </p:txBody>
      </p:sp>
    </p:spTree>
    <p:extLst>
      <p:ext uri="{BB962C8B-B14F-4D97-AF65-F5344CB8AC3E}">
        <p14:creationId xmlns:p14="http://schemas.microsoft.com/office/powerpoint/2010/main" val="4004376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DB3E2D-600C-43EC-90CB-0B8BEAF80B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Group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CE91D-D5C8-4832-B936-DFB0EBD6F8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Review of case</a:t>
            </a:r>
            <a:r>
              <a:rPr lang="en-US" dirty="0"/>
              <a:t> study questions</a:t>
            </a:r>
          </a:p>
          <a:p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192715" y="1383490"/>
            <a:ext cx="1059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AU" sz="2000" b="1" dirty="0">
                <a:latin typeface="Arial Narrow" panose="020B0606020202030204" pitchFamily="34" charset="0"/>
                <a:ea typeface="Arial Narrow" charset="0"/>
                <a:cs typeface="Arial Narrow" charset="0"/>
              </a:rPr>
              <a:t>Question 1. What are some prompts that would make you consider discussing discontinuation of Joan’s antipsychotic with the prescriber, Dr. Mary Song? How would you communicate and document this?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715" y="2098142"/>
            <a:ext cx="5697381" cy="3477875"/>
          </a:xfrm>
          <a:prstGeom prst="rect">
            <a:avLst/>
          </a:prstGeom>
          <a:noFill/>
          <a:ln w="28575">
            <a:solidFill>
              <a:srgbClr val="00AC3E"/>
            </a:solidFill>
            <a:prstDash val="dash"/>
          </a:ln>
        </p:spPr>
        <p:txBody>
          <a:bodyPr wrap="square" numCol="1" rtlCol="0">
            <a:spAutoFit/>
          </a:bodyPr>
          <a:lstStyle/>
          <a:p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Clinical steps </a:t>
            </a:r>
          </a:p>
          <a:p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1900" dirty="0">
                <a:latin typeface="Arial" panose="020B0604020202020204" pitchFamily="34" charset="0"/>
                <a:cs typeface="Arial" panose="020B0604020202020204" pitchFamily="34" charset="0"/>
              </a:rPr>
              <a:t>Joan has been using an antipsychotic up to 12 weeks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A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1900" dirty="0">
                <a:latin typeface="Arial" panose="020B0604020202020204" pitchFamily="34" charset="0"/>
                <a:cs typeface="Arial" panose="020B0604020202020204" pitchFamily="34" charset="0"/>
              </a:rPr>
              <a:t>Joan is at risk of experiencing an adverse event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A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1900" dirty="0">
                <a:latin typeface="Arial" panose="020B0604020202020204" pitchFamily="34" charset="0"/>
                <a:cs typeface="Arial" panose="020B0604020202020204" pitchFamily="34" charset="0"/>
              </a:rPr>
              <a:t>Joan and Leslie have requested a medication review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A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1900" dirty="0">
                <a:latin typeface="Arial" panose="020B0604020202020204" pitchFamily="34" charset="0"/>
                <a:cs typeface="Arial" panose="020B0604020202020204" pitchFamily="34" charset="0"/>
              </a:rPr>
              <a:t>Joan’s distressing psychotic symptoms appear stable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62F837-5B0B-4846-A11D-6B93D1C1FF31}"/>
              </a:ext>
            </a:extLst>
          </p:cNvPr>
          <p:cNvSpPr/>
          <p:nvPr/>
        </p:nvSpPr>
        <p:spPr>
          <a:xfrm>
            <a:off x="6096000" y="2098142"/>
            <a:ext cx="5666179" cy="4062651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Communication and documentation steps</a:t>
            </a:r>
          </a:p>
          <a:p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Contact the prescriber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Document conversation with prescriber and plan going forward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AU" sz="1400" i="1" dirty="0">
                <a:latin typeface="Arial" panose="020B0604020202020204" pitchFamily="34" charset="0"/>
                <a:cs typeface="Arial" panose="020B0604020202020204" pitchFamily="34" charset="0"/>
              </a:rPr>
              <a:t>e.g. called Dr. Mary Song. She agreed antipsychotic discontinuation should be considered for Joan. She will discuss with entire team at next case conference on [date]</a:t>
            </a: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Notify entire care team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AU" sz="1400" i="1" dirty="0">
                <a:latin typeface="Arial" panose="020B0604020202020204" pitchFamily="34" charset="0"/>
                <a:cs typeface="Arial" panose="020B0604020202020204" pitchFamily="34" charset="0"/>
              </a:rPr>
              <a:t>e.g. after case conference, contacted local pharmacy. Spoke with pharmacist Richard and notified him of the plan to slowly taper and stop Joan’s risperidone. Richard to dispense lower strength of risperidone</a:t>
            </a:r>
          </a:p>
          <a:p>
            <a:endParaRPr lang="en-AU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Recommend a medication review</a:t>
            </a:r>
            <a:endParaRPr lang="en-AU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44C829-2871-4CA8-8F4D-40C480106DDF}"/>
              </a:ext>
            </a:extLst>
          </p:cNvPr>
          <p:cNvSpPr txBox="1"/>
          <p:nvPr/>
        </p:nvSpPr>
        <p:spPr>
          <a:xfrm>
            <a:off x="591495" y="6187773"/>
            <a:ext cx="1059720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Non-pharmacological strategies should continue throughout the discontinuation process and after the antipsychotic is stopped</a:t>
            </a:r>
          </a:p>
        </p:txBody>
      </p:sp>
    </p:spTree>
    <p:extLst>
      <p:ext uri="{BB962C8B-B14F-4D97-AF65-F5344CB8AC3E}">
        <p14:creationId xmlns:p14="http://schemas.microsoft.com/office/powerpoint/2010/main" val="2001403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CE91D-D5C8-4832-B936-DFB0EBD6F8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211" y="368478"/>
            <a:ext cx="7452026" cy="736956"/>
          </a:xfrm>
        </p:spPr>
        <p:txBody>
          <a:bodyPr/>
          <a:lstStyle/>
          <a:p>
            <a:r>
              <a:rPr lang="en-US" dirty="0"/>
              <a:t>Case study continued</a:t>
            </a:r>
          </a:p>
          <a:p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33706" y="2278434"/>
            <a:ext cx="7452026" cy="3299167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Dr. Mary has a comprehensive discussion with Joan about slowly discontinuing risperidone and Joan agrees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During handover, a colleague, Jenny expresses concern about the risperidone discontinuation plan for Joan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Jenny tells you, “The only reason Joan is not experiencing psychotic symptoms is because the antipsychotic is doing its job”</a:t>
            </a:r>
          </a:p>
          <a:p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DDEB7B-36B4-45DC-8E60-0BFD215D0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0780" t="9187" r="18469" b="11449"/>
          <a:stretch/>
        </p:blipFill>
        <p:spPr>
          <a:xfrm>
            <a:off x="8875059" y="2388196"/>
            <a:ext cx="1602889" cy="251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2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DB3E2D-600C-43EC-90CB-0B8BEAF80B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Group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CE91D-D5C8-4832-B936-DFB0EBD6F8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Review of case</a:t>
            </a:r>
            <a:r>
              <a:rPr lang="en-US" dirty="0"/>
              <a:t> study questions</a:t>
            </a:r>
          </a:p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464A86-A5FB-4B32-BA53-5DDCAE5FF4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6060" y="1448811"/>
            <a:ext cx="10809615" cy="466468"/>
          </a:xfrm>
        </p:spPr>
        <p:txBody>
          <a:bodyPr/>
          <a:lstStyle/>
          <a:p>
            <a:r>
              <a:rPr lang="en-AU" dirty="0"/>
              <a:t>Question 2. Do you agree or disagree with Jenny’s sentiments? Why/Why not? 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3020BE-A034-4DD3-BF99-39BA94186F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6060" y="1925976"/>
            <a:ext cx="10815464" cy="4344683"/>
          </a:xfrm>
        </p:spPr>
        <p:txBody>
          <a:bodyPr/>
          <a:lstStyle/>
          <a:p>
            <a:pPr lvl="1"/>
            <a:endParaRPr lang="en-A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A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dirty="0">
              <a:ea typeface="Calibri" panose="020F0502020204030204" pitchFamily="34" charset="0"/>
            </a:endParaRPr>
          </a:p>
          <a:p>
            <a:endParaRPr lang="en-A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141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DB3E2D-600C-43EC-90CB-0B8BEAF80B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Group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CE91D-D5C8-4832-B936-DFB0EBD6F8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Review of case</a:t>
            </a:r>
            <a:r>
              <a:rPr lang="en-US" dirty="0"/>
              <a:t> study questions</a:t>
            </a:r>
          </a:p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464A86-A5FB-4B32-BA53-5DDCAE5FF4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6060" y="1448811"/>
            <a:ext cx="10809615" cy="466468"/>
          </a:xfrm>
        </p:spPr>
        <p:txBody>
          <a:bodyPr/>
          <a:lstStyle/>
          <a:p>
            <a:r>
              <a:rPr lang="en-AU" dirty="0"/>
              <a:t>Question 2. Do you agree or disagree with Jenny’s sentiments? Why/Why not?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3894E9-EF9B-6541-7136-6172848373F1}"/>
              </a:ext>
            </a:extLst>
          </p:cNvPr>
          <p:cNvSpPr txBox="1"/>
          <p:nvPr/>
        </p:nvSpPr>
        <p:spPr>
          <a:xfrm>
            <a:off x="306060" y="6175867"/>
            <a:ext cx="1169818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The care team should review the harms and benefits of continuing an antipsychotic for changed behaviours and </a:t>
            </a:r>
            <a:r>
              <a:rPr lang="en-AU" b="1" u="sng" dirty="0">
                <a:latin typeface="Arial" panose="020B0604020202020204" pitchFamily="34" charset="0"/>
                <a:cs typeface="Arial" panose="020B0604020202020204" pitchFamily="34" charset="0"/>
              </a:rPr>
              <a:t>discuss the option of discontinuation</a:t>
            </a:r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with the person living with dementia</a:t>
            </a:r>
            <a:endParaRPr lang="en-A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88284EA-C41A-A4C1-1CEA-22C262393E33}"/>
              </a:ext>
            </a:extLst>
          </p:cNvPr>
          <p:cNvSpPr txBox="1">
            <a:spLocks/>
          </p:cNvSpPr>
          <p:nvPr/>
        </p:nvSpPr>
        <p:spPr>
          <a:xfrm>
            <a:off x="354235" y="1962127"/>
            <a:ext cx="5509126" cy="3638574"/>
          </a:xfrm>
          <a:prstGeom prst="rect">
            <a:avLst/>
          </a:prstGeom>
        </p:spPr>
        <p:txBody>
          <a:bodyPr numCol="1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 baseline="0">
                <a:solidFill>
                  <a:schemeClr val="tx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9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Antipsychotics are associated with significant risk of </a:t>
            </a:r>
            <a:r>
              <a:rPr lang="en-AU" sz="19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adverse events</a:t>
            </a:r>
            <a:endParaRPr lang="en-AU" sz="19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Joan is taking multiple medications that can cause dizziness and may lead to a fall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Joan is concerned about adverse events</a:t>
            </a:r>
          </a:p>
          <a:p>
            <a:pPr marL="457200" lvl="1" indent="0">
              <a:buNone/>
            </a:pPr>
            <a:endParaRPr lang="en-AU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900" dirty="0">
                <a:solidFill>
                  <a:srgbClr val="000000"/>
                </a:solidFill>
                <a:ea typeface="Times New Roman" panose="02020603050405020304" pitchFamily="18" charset="0"/>
              </a:rPr>
              <a:t>Using antipsychotics for changed behaviours may be considered </a:t>
            </a:r>
            <a:r>
              <a:rPr lang="en-AU" sz="1900" b="1" dirty="0">
                <a:solidFill>
                  <a:srgbClr val="000000"/>
                </a:solidFill>
                <a:ea typeface="Times New Roman" panose="02020603050405020304" pitchFamily="18" charset="0"/>
              </a:rPr>
              <a:t>restrictive practice</a:t>
            </a:r>
          </a:p>
          <a:p>
            <a:pPr lvl="1">
              <a:buFont typeface="Wingdings" pitchFamily="2" charset="2"/>
              <a:buChar char="q"/>
            </a:pPr>
            <a:r>
              <a:rPr lang="en-AU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Restrictive practice must only be used as a last resort and for the shortest time necessary</a:t>
            </a:r>
          </a:p>
          <a:p>
            <a:pPr lvl="1">
              <a:buFont typeface="Wingdings" pitchFamily="2" charset="2"/>
              <a:buChar char="q"/>
            </a:pPr>
            <a:r>
              <a:rPr lang="en-AU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Joan has taken risperidone for 10 weeks duration</a:t>
            </a:r>
            <a:endParaRPr lang="en-A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AU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CC3961B-38A3-EBCD-8AD9-52F11EB88258}"/>
              </a:ext>
            </a:extLst>
          </p:cNvPr>
          <p:cNvSpPr txBox="1">
            <a:spLocks/>
          </p:cNvSpPr>
          <p:nvPr/>
        </p:nvSpPr>
        <p:spPr>
          <a:xfrm>
            <a:off x="6208460" y="1962128"/>
            <a:ext cx="5737353" cy="3638574"/>
          </a:xfrm>
          <a:prstGeom prst="rect">
            <a:avLst/>
          </a:prstGeom>
        </p:spPr>
        <p:txBody>
          <a:bodyPr numCol="1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 baseline="0">
                <a:solidFill>
                  <a:schemeClr val="tx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900" dirty="0">
                <a:solidFill>
                  <a:srgbClr val="000000"/>
                </a:solidFill>
                <a:ea typeface="Times New Roman" panose="02020603050405020304" pitchFamily="18" charset="0"/>
              </a:rPr>
              <a:t>Antipsychotics may provide little benefit in relieving changed behaviours</a:t>
            </a:r>
            <a:r>
              <a:rPr lang="en-AU" sz="1900" dirty="0"/>
              <a:t> </a:t>
            </a:r>
          </a:p>
          <a:p>
            <a:pPr lvl="1">
              <a:buFont typeface="Wingdings" pitchFamily="2" charset="2"/>
              <a:buChar char="q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Is the antipsychotic effective or has Joan’s psychotic symptoms resolved? </a:t>
            </a: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AU" sz="19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en-AU" sz="19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en-AU" sz="1900" dirty="0">
                <a:ea typeface="Times New Roman" panose="02020603050405020304" pitchFamily="18" charset="0"/>
              </a:rPr>
              <a:t>Changed behaviours may be intermittent and resolve on their own</a:t>
            </a:r>
            <a:r>
              <a:rPr lang="en-AU" sz="1900" baseline="30000" dirty="0">
                <a:ea typeface="Times New Roman" panose="02020603050405020304" pitchFamily="18" charset="0"/>
              </a:rPr>
              <a:t>3,7</a:t>
            </a:r>
            <a:endParaRPr lang="en-AU" sz="1900" dirty="0">
              <a:ea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A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Joan’s psychotic symptoms have been stable for the last few weeks</a:t>
            </a:r>
          </a:p>
          <a:p>
            <a:pPr lvl="1">
              <a:buFont typeface="Wingdings" pitchFamily="2" charset="2"/>
              <a:buChar char="q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Is the antipsychotic effective or has Joan’s psychotic symptoms resolved? </a:t>
            </a:r>
            <a:endParaRPr lang="en-US" dirty="0"/>
          </a:p>
          <a:p>
            <a:pPr marL="457200" lvl="1" indent="0">
              <a:buNone/>
            </a:pPr>
            <a:endParaRPr lang="en-AU" sz="35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69E71F-0154-3ED4-7BE3-31A305ABBF74}"/>
              </a:ext>
            </a:extLst>
          </p:cNvPr>
          <p:cNvSpPr txBox="1"/>
          <p:nvPr/>
        </p:nvSpPr>
        <p:spPr>
          <a:xfrm>
            <a:off x="803652" y="5732036"/>
            <a:ext cx="1080961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The care team should try to stop antipsychotic treatment </a:t>
            </a:r>
            <a:r>
              <a:rPr lang="en-AU" b="1" u="sng" dirty="0">
                <a:latin typeface="Arial" panose="020B0604020202020204" pitchFamily="34" charset="0"/>
                <a:cs typeface="Arial" panose="020B0604020202020204" pitchFamily="34" charset="0"/>
              </a:rPr>
              <a:t>no later than 12 weeks</a:t>
            </a:r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after it was started </a:t>
            </a:r>
            <a:endParaRPr lang="en-AU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0B5691-AB47-CB1B-66EB-2A394B041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" y="4586699"/>
            <a:ext cx="816795" cy="568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4AB03A-0BDE-F2B8-DBA5-C2DA02567E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7" t="27176" r="65460" b="58931"/>
          <a:stretch/>
        </p:blipFill>
        <p:spPr>
          <a:xfrm>
            <a:off x="31782" y="2323660"/>
            <a:ext cx="644906" cy="8940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D88A29-2C7C-D791-E3B6-D2839E3A2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3219" y="2323660"/>
            <a:ext cx="543020" cy="7369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366365-0856-4F91-970D-D09C2379D8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50000"/>
          </a:blip>
          <a:srcRect l="52231"/>
          <a:stretch/>
        </p:blipFill>
        <p:spPr>
          <a:xfrm>
            <a:off x="6117990" y="4289033"/>
            <a:ext cx="421302" cy="97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7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0CAE22-6E4D-63EC-4B66-6953A91F86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F70E0-D0A6-DA7B-D16E-65077F9857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Update on Joan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F6C07-746E-1FE1-EB27-3FA7BAFBE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BB837B-337A-3560-5F62-001CDF19DC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0211" y="2097681"/>
            <a:ext cx="6924837" cy="3299167"/>
          </a:xfrm>
        </p:spPr>
        <p:txBody>
          <a:bodyPr/>
          <a:lstStyle/>
          <a:p>
            <a:pPr marL="0" indent="0">
              <a:buNone/>
            </a:pPr>
            <a:r>
              <a:rPr lang="en-AU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Joan was able to discontinue risperidone using a slow tapering plan individualised to Joan. Joan’s daughter Leslie comments, </a:t>
            </a:r>
          </a:p>
          <a:p>
            <a:pPr marL="0" indent="0">
              <a:buNone/>
            </a:pPr>
            <a:endParaRPr lang="en-AU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AU" dirty="0">
                <a:solidFill>
                  <a:srgbClr val="006DAE"/>
                </a:solidFill>
                <a:effectLst/>
                <a:ea typeface="Calibri" panose="020F0502020204030204" pitchFamily="34" charset="0"/>
              </a:rPr>
              <a:t>“I was a little nervous about mum’s decision to stop risperidone. Mum was very unwell and I didn’t want her to be like that again. But I am so glad she listened to the advice of the care team. Since stopping risperidone, </a:t>
            </a:r>
            <a:r>
              <a:rPr lang="en-AU" dirty="0">
                <a:solidFill>
                  <a:srgbClr val="006DAE"/>
                </a:solidFill>
                <a:ea typeface="Calibri" panose="020F0502020204030204" pitchFamily="34" charset="0"/>
              </a:rPr>
              <a:t>M</a:t>
            </a:r>
            <a:r>
              <a:rPr lang="en-AU" dirty="0">
                <a:solidFill>
                  <a:srgbClr val="006DAE"/>
                </a:solidFill>
                <a:effectLst/>
                <a:ea typeface="Calibri" panose="020F0502020204030204" pitchFamily="34" charset="0"/>
              </a:rPr>
              <a:t>um is doing really well</a:t>
            </a:r>
            <a:r>
              <a:rPr lang="en-AU" dirty="0">
                <a:solidFill>
                  <a:srgbClr val="006DAE"/>
                </a:solidFill>
                <a:ea typeface="Calibri" panose="020F0502020204030204" pitchFamily="34" charset="0"/>
              </a:rPr>
              <a:t>, I can’t believe it! A</a:t>
            </a:r>
            <a:r>
              <a:rPr lang="en-AU" dirty="0">
                <a:solidFill>
                  <a:srgbClr val="006DAE"/>
                </a:solidFill>
                <a:effectLst/>
                <a:ea typeface="Calibri" panose="020F0502020204030204" pitchFamily="34" charset="0"/>
              </a:rPr>
              <a:t>nd Mum is a lot better on her feet. She doesn’t complain about dizziness anymore!”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80D8D-C116-5C56-73D1-4F76AFA8F43D}"/>
              </a:ext>
            </a:extLst>
          </p:cNvPr>
          <p:cNvSpPr txBox="1"/>
          <p:nvPr/>
        </p:nvSpPr>
        <p:spPr>
          <a:xfrm>
            <a:off x="7582117" y="5072183"/>
            <a:ext cx="31479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Image from freepik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594849-5554-B9C3-4F41-C98C2A3BA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653" y="2349795"/>
            <a:ext cx="4064993" cy="272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07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77237-AF4D-4DB5-A755-D793558261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Take home messages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BF797-4620-4F68-8E7B-D15C800667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46161" y="1358537"/>
            <a:ext cx="9145725" cy="5094514"/>
          </a:xfrm>
        </p:spPr>
        <p:txBody>
          <a:bodyPr/>
          <a:lstStyle/>
          <a:p>
            <a:pPr marL="342900" lvl="0" indent="-342900">
              <a:buFont typeface="Symbol" pitchFamily="2" charset="2"/>
              <a:buChar char=""/>
            </a:pPr>
            <a:r>
              <a:rPr lang="en-AU" sz="1800" dirty="0">
                <a:effectLst/>
                <a:ea typeface="Times New Roman" panose="02020603050405020304" pitchFamily="18" charset="0"/>
              </a:rPr>
              <a:t>The care team should try to stop antipsychotic treatment </a:t>
            </a:r>
            <a:r>
              <a:rPr lang="en-AU" sz="1800" b="1" u="sng" dirty="0">
                <a:effectLst/>
                <a:ea typeface="Times New Roman" panose="02020603050405020304" pitchFamily="18" charset="0"/>
              </a:rPr>
              <a:t>no later than 12 weeks</a:t>
            </a:r>
            <a:r>
              <a:rPr lang="en-AU" sz="1800" b="1" dirty="0">
                <a:effectLst/>
                <a:ea typeface="Times New Roman" panose="02020603050405020304" pitchFamily="18" charset="0"/>
              </a:rPr>
              <a:t> </a:t>
            </a:r>
            <a:r>
              <a:rPr lang="en-AU" sz="1800" dirty="0">
                <a:effectLst/>
                <a:ea typeface="Times New Roman" panose="02020603050405020304" pitchFamily="18" charset="0"/>
              </a:rPr>
              <a:t>after it was started </a:t>
            </a:r>
          </a:p>
          <a:p>
            <a:pPr lvl="0"/>
            <a:endParaRPr lang="en-AU" sz="1800" dirty="0"/>
          </a:p>
          <a:p>
            <a:pPr marL="342900" lvl="0" indent="-342900">
              <a:buFont typeface="Symbol" pitchFamily="2" charset="2"/>
              <a:buChar char=""/>
            </a:pPr>
            <a:r>
              <a:rPr lang="en-AU" sz="1800" dirty="0">
                <a:effectLst/>
                <a:ea typeface="Times New Roman" panose="02020603050405020304" pitchFamily="18" charset="0"/>
              </a:rPr>
              <a:t>There are many prompts for antipsychotic discontinuation including:</a:t>
            </a:r>
          </a:p>
          <a:p>
            <a:pPr lvl="1">
              <a:buFont typeface="Wingdings" pitchFamily="2" charset="2"/>
              <a:buChar char="q"/>
            </a:pPr>
            <a:r>
              <a:rPr lang="en-A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person living with dementia is experiencing an adverse event or at risk of experiencing an adverse event</a:t>
            </a:r>
          </a:p>
          <a:p>
            <a:pPr lvl="1">
              <a:buFont typeface="Wingdings" pitchFamily="2" charset="2"/>
              <a:buChar char="q"/>
            </a:pPr>
            <a:r>
              <a:rPr lang="en-A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target symptom appears stable</a:t>
            </a:r>
          </a:p>
          <a:p>
            <a:pPr lvl="1">
              <a:buFont typeface="Wingdings" pitchFamily="2" charset="2"/>
              <a:buChar char="q"/>
            </a:pPr>
            <a:r>
              <a:rPr lang="en-AU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target symptom</a:t>
            </a:r>
            <a:r>
              <a:rPr lang="en-A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has not improved</a:t>
            </a:r>
          </a:p>
          <a:p>
            <a:pPr lvl="0"/>
            <a:endParaRPr lang="en-AU" sz="1800" dirty="0"/>
          </a:p>
          <a:p>
            <a:pPr marL="342900" lvl="0" indent="-342900">
              <a:buFont typeface="Symbol" pitchFamily="2" charset="2"/>
              <a:buChar char=""/>
            </a:pPr>
            <a:r>
              <a:rPr lang="en-AU" sz="1800" dirty="0">
                <a:effectLst/>
                <a:ea typeface="Times New Roman" panose="02020603050405020304" pitchFamily="18" charset="0"/>
              </a:rPr>
              <a:t>While an antipsychotic is slowly stopped, all staff should monitor for:</a:t>
            </a:r>
          </a:p>
          <a:p>
            <a:pPr lvl="1">
              <a:buFont typeface="Wingdings" pitchFamily="2" charset="2"/>
              <a:buChar char="q"/>
            </a:pPr>
            <a:r>
              <a:rPr lang="en-A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effect on the person’s specific changed behaviour (</a:t>
            </a:r>
            <a:r>
              <a:rPr lang="en-A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target symptom</a:t>
            </a:r>
            <a:r>
              <a:rPr lang="en-A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lvl="1">
              <a:buFont typeface="Wingdings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Unpleasant reaction that may happen during the process of stopping a medication (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discontinuation symptoms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A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Benefits</a:t>
            </a:r>
            <a:r>
              <a:rPr lang="en-A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discontinuation</a:t>
            </a:r>
          </a:p>
          <a:p>
            <a:pPr lvl="0"/>
            <a:endParaRPr lang="en-AU" sz="1800" dirty="0"/>
          </a:p>
          <a:p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BAC6E-4D4A-4A13-98F7-A0E3956D37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50000"/>
          </a:blip>
          <a:srcRect r="7631"/>
          <a:stretch/>
        </p:blipFill>
        <p:spPr>
          <a:xfrm>
            <a:off x="144612" y="4572560"/>
            <a:ext cx="1151068" cy="1196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332CE9-79E8-4077-BA1F-C4D49732A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l="11109" t="11114" r="12580" b="11315"/>
          <a:stretch/>
        </p:blipFill>
        <p:spPr>
          <a:xfrm>
            <a:off x="194130" y="1358537"/>
            <a:ext cx="1052031" cy="9024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065AD4-603D-4260-A562-44A0D22EE7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</a:blip>
          <a:srcRect l="8072" t="3683" r="6447" b="4649"/>
          <a:stretch/>
        </p:blipFill>
        <p:spPr>
          <a:xfrm>
            <a:off x="95093" y="2478547"/>
            <a:ext cx="1151068" cy="1413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59C2F9-2725-A522-6C03-C9CD34BE0D99}"/>
              </a:ext>
            </a:extLst>
          </p:cNvPr>
          <p:cNvSpPr txBox="1"/>
          <p:nvPr/>
        </p:nvSpPr>
        <p:spPr>
          <a:xfrm>
            <a:off x="720145" y="5916677"/>
            <a:ext cx="1059720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Non-pharmacological strategies should continue throughout the discontinuation process and after the antipsychotic is stopped</a:t>
            </a:r>
          </a:p>
        </p:txBody>
      </p:sp>
    </p:spTree>
    <p:extLst>
      <p:ext uri="{BB962C8B-B14F-4D97-AF65-F5344CB8AC3E}">
        <p14:creationId xmlns:p14="http://schemas.microsoft.com/office/powerpoint/2010/main" val="2148370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9B1FEC-EA11-4C74-8702-A4F4478907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Dementia and changed behaviours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0B677A-527A-4600-92F6-0394F60BEE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Introduction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E34D9F-08B1-442C-83B0-E3AFE353CB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6060" y="1779416"/>
            <a:ext cx="10815464" cy="4363200"/>
          </a:xfrm>
        </p:spPr>
        <p:txBody>
          <a:bodyPr/>
          <a:lstStyle/>
          <a:p>
            <a:r>
              <a:rPr lang="en-AU" dirty="0">
                <a:ea typeface="Calibri" panose="020F0502020204030204" pitchFamily="34" charset="0"/>
              </a:rPr>
              <a:t>People living with dementia often experience changed behaviours. Changed behaviours are diverse and may include:</a:t>
            </a:r>
          </a:p>
          <a:p>
            <a:endParaRPr lang="en-AU" sz="1000" dirty="0">
              <a:ea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Wandering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 e.g. walking aimlessly and/or excessively, attempting to exit a safe location</a:t>
            </a:r>
            <a:r>
              <a:rPr lang="en-AU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A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Disinhibition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 e.g. behaviours that may seem inappropriate or even rude to others</a:t>
            </a:r>
            <a:r>
              <a:rPr lang="en-AU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A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Calling out 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e.g. screaming, groaning, repeated questioning</a:t>
            </a:r>
            <a:r>
              <a:rPr lang="en-AU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A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Agitation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 e.g. excessive fidgeting, pacing, irritability</a:t>
            </a:r>
            <a:r>
              <a:rPr lang="en-AU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A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Aggression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 e.g. verbal insults, swearing, punching, throwing objects</a:t>
            </a:r>
            <a:r>
              <a:rPr lang="en-AU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2,3</a:t>
            </a: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A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Psychotic symptoms 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e.g. sensing things that are not really there (hallucinations), having beliefs that are not based on reality (delusions)</a:t>
            </a:r>
            <a:r>
              <a:rPr lang="en-AU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2-4</a:t>
            </a: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342900">
              <a:buFont typeface="Arial" panose="020B0604020202020204" pitchFamily="34" charset="0"/>
              <a:buChar char="•"/>
            </a:pPr>
            <a:endParaRPr lang="en-AU" sz="17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B3C94A-7585-4702-9BE5-771198D4E574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276448" y="3778941"/>
            <a:ext cx="458319" cy="475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465D5E-B164-4D5D-8F3D-92572A0B641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52564" y="2523626"/>
            <a:ext cx="612912" cy="639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D18391-EDB7-4D04-9501-4EEEBCA84D3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287557" y="4962689"/>
            <a:ext cx="458320" cy="4956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67EE6-CFD4-4E2C-85A1-DADC51A366DF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276449" y="4381749"/>
            <a:ext cx="458319" cy="470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870ADB-2FCC-4F99-B0CB-268049FD54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" t="27190" r="85060" b="60882"/>
          <a:stretch/>
        </p:blipFill>
        <p:spPr>
          <a:xfrm>
            <a:off x="343068" y="3174866"/>
            <a:ext cx="347298" cy="582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F354A7-8EC7-4F60-A0B0-4F6438CF12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08" y="5598717"/>
            <a:ext cx="458319" cy="52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73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77237-AF4D-4DB5-A755-D793558261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Supporting resources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57394" y="2000871"/>
            <a:ext cx="4599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AU" b="1" kern="0" dirty="0" smtClean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Access to the Guideline</a:t>
            </a:r>
            <a:endParaRPr lang="en-AU" b="1" kern="0" dirty="0">
              <a:solidFill>
                <a:srgbClr val="2E74B5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A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7" y="1172634"/>
            <a:ext cx="4512733" cy="451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45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DA378-EB14-40BB-80C6-CFA08FECD8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References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66F77C-259E-48DB-88D3-BA918F5E4F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6060" y="1506753"/>
            <a:ext cx="10815464" cy="4184736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1250" dirty="0"/>
              <a:t>The Royal Commission into Aged Care Quality and Safety. </a:t>
            </a:r>
            <a:r>
              <a:rPr lang="en-US" sz="1250" i="1" dirty="0"/>
              <a:t>Background Paper 3: Dementia in Australia: Nature, Prevalence and Care.</a:t>
            </a:r>
            <a:r>
              <a:rPr lang="en-US" sz="1250" dirty="0"/>
              <a:t> Commonwealth of Australia; 2019. Accessed December 9, 2022. </a:t>
            </a:r>
            <a:r>
              <a:rPr lang="en-AU" sz="1250" dirty="0">
                <a:hlinkClick r:id="rId2"/>
              </a:rPr>
              <a:t>https://agedcare.royalcommission.gov.au/sites/default/files/2019-12/background-paper-3.pdf</a:t>
            </a:r>
            <a:endParaRPr lang="en-AU" sz="1250" dirty="0"/>
          </a:p>
          <a:p>
            <a:pPr>
              <a:buFont typeface="+mj-lt"/>
              <a:buAutoNum type="arabicPeriod"/>
            </a:pPr>
            <a:r>
              <a:rPr lang="en-US" sz="1250" dirty="0"/>
              <a:t>New South Wales Ministry of Health. </a:t>
            </a:r>
            <a:r>
              <a:rPr lang="en-US" sz="1250" i="1" dirty="0"/>
              <a:t>Assessment and Management of </a:t>
            </a:r>
            <a:r>
              <a:rPr lang="en-US" sz="1250" i="1" dirty="0" err="1"/>
              <a:t>Behaviours</a:t>
            </a:r>
            <a:r>
              <a:rPr lang="en-US" sz="1250" i="1" dirty="0"/>
              <a:t> and Psychological Symptoms associated with Dementia (BPSD). </a:t>
            </a:r>
            <a:r>
              <a:rPr lang="en-US" sz="1250" dirty="0"/>
              <a:t>2022. Accessed January 25, 2023. </a:t>
            </a:r>
            <a:r>
              <a:rPr lang="en-US" sz="1250" u="sng" dirty="0">
                <a:hlinkClick r:id="rId3"/>
              </a:rPr>
              <a:t>https://www.health.nsw.gov.au/mentalhealth/resources/Publications/assessment-mgmt-people-bpsd-2022.pdf</a:t>
            </a:r>
            <a:r>
              <a:rPr lang="en-US" sz="1250" dirty="0"/>
              <a:t>.</a:t>
            </a:r>
            <a:endParaRPr lang="en-AU" sz="1250" dirty="0"/>
          </a:p>
          <a:p>
            <a:pPr>
              <a:buFont typeface="+mj-lt"/>
              <a:buAutoNum type="arabicPeriod"/>
            </a:pPr>
            <a:r>
              <a:rPr lang="en-US" sz="1250" dirty="0"/>
              <a:t>Burns K, </a:t>
            </a:r>
            <a:r>
              <a:rPr lang="en-US" sz="1250" dirty="0" err="1"/>
              <a:t>Jayasinha</a:t>
            </a:r>
            <a:r>
              <a:rPr lang="en-US" sz="1250" dirty="0"/>
              <a:t> R, Tsang R, </a:t>
            </a:r>
            <a:r>
              <a:rPr lang="en-US" sz="1250" dirty="0" err="1"/>
              <a:t>Brodaty</a:t>
            </a:r>
            <a:r>
              <a:rPr lang="en-US" sz="1250" dirty="0"/>
              <a:t> H. </a:t>
            </a:r>
            <a:r>
              <a:rPr lang="en-US" sz="1250" i="1" dirty="0" err="1"/>
              <a:t>Behaviour</a:t>
            </a:r>
            <a:r>
              <a:rPr lang="en-US" sz="1250" i="1" dirty="0"/>
              <a:t> Management A Guide to Good Practice: Managing </a:t>
            </a:r>
            <a:r>
              <a:rPr lang="en-US" sz="1250" i="1" dirty="0" err="1"/>
              <a:t>Behavioural</a:t>
            </a:r>
            <a:r>
              <a:rPr lang="en-US" sz="1250" i="1" dirty="0"/>
              <a:t> and Psychological Symptoms of Dementia</a:t>
            </a:r>
            <a:r>
              <a:rPr lang="en-US" sz="1250" dirty="0"/>
              <a:t>. Dementia Support Australia; 2012. Accessed September 19, 2022. </a:t>
            </a:r>
            <a:r>
              <a:rPr lang="en-US" sz="1250" dirty="0">
                <a:hlinkClick r:id="rId4"/>
              </a:rPr>
              <a:t>https://www.dementia.com.au/resource-hub/behaviour-management-a-guide-to-good-practice</a:t>
            </a:r>
            <a:endParaRPr lang="en-US" sz="1250" dirty="0"/>
          </a:p>
          <a:p>
            <a:pPr>
              <a:buFont typeface="+mj-lt"/>
              <a:buAutoNum type="arabicPeriod"/>
            </a:pPr>
            <a:r>
              <a:rPr lang="en-US" sz="1250" dirty="0"/>
              <a:t>Aged Care Quality and Safety Commission. </a:t>
            </a:r>
            <a:r>
              <a:rPr lang="en-US" sz="1250" i="1" dirty="0"/>
              <a:t>Psychotropic medications used in Australia: information for aged care.</a:t>
            </a:r>
            <a:r>
              <a:rPr lang="en-US" sz="1250" dirty="0"/>
              <a:t> Australian Government; 2021. Accessed September 2, 2022. </a:t>
            </a:r>
            <a:r>
              <a:rPr lang="en-US" sz="1250" dirty="0">
                <a:hlinkClick r:id="rId5"/>
              </a:rPr>
              <a:t>https://www.agedcarequality.gov.au/resources/psychotropic-medications-used-australia-information-aged-care</a:t>
            </a:r>
            <a:endParaRPr lang="en-US" sz="1250" dirty="0"/>
          </a:p>
          <a:p>
            <a:pPr>
              <a:buFont typeface="+mj-lt"/>
              <a:buAutoNum type="arabicPeriod"/>
            </a:pPr>
            <a:r>
              <a:rPr lang="en-US" sz="1250" dirty="0"/>
              <a:t>The Royal Commission into Aged Care Quality and Safety. </a:t>
            </a:r>
            <a:r>
              <a:rPr lang="en-US" sz="1250" i="1" dirty="0"/>
              <a:t>Interim Report: Neglect</a:t>
            </a:r>
            <a:r>
              <a:rPr lang="en-US" sz="1250" dirty="0"/>
              <a:t>. Commonwealth of Australia; 2019. Accessed September 19, 2022. </a:t>
            </a:r>
            <a:r>
              <a:rPr lang="en-US" sz="1250" dirty="0">
                <a:hlinkClick r:id="rId6"/>
              </a:rPr>
              <a:t>https://agedcare.royalcommission.gov.au/publications/interim-report</a:t>
            </a:r>
            <a:endParaRPr lang="en-AU" sz="1250" dirty="0"/>
          </a:p>
          <a:p>
            <a:pPr>
              <a:buFont typeface="+mj-lt"/>
              <a:buAutoNum type="arabicPeriod"/>
            </a:pPr>
            <a:r>
              <a:rPr lang="en-US" sz="1250" dirty="0"/>
              <a:t>Harrison, SL, </a:t>
            </a:r>
            <a:r>
              <a:rPr lang="en-US" sz="1250" dirty="0" err="1"/>
              <a:t>Sluggett</a:t>
            </a:r>
            <a:r>
              <a:rPr lang="en-US" sz="1250" dirty="0"/>
              <a:t>, JK, Lang, C, et al. The dispensing of psychotropic medicines to older people before and after they enter residential aged care. </a:t>
            </a:r>
            <a:r>
              <a:rPr lang="en-US" sz="1250" i="1" dirty="0"/>
              <a:t>Med J Aust</a:t>
            </a:r>
            <a:r>
              <a:rPr lang="en-US" sz="1250" dirty="0"/>
              <a:t>. 2020;212(7):309-313. </a:t>
            </a:r>
            <a:r>
              <a:rPr lang="en-AU" sz="1250" dirty="0" err="1"/>
              <a:t>doi</a:t>
            </a:r>
            <a:r>
              <a:rPr lang="en-AU" sz="1250" dirty="0"/>
              <a:t>: 10.5694/mja2.50501</a:t>
            </a:r>
          </a:p>
          <a:p>
            <a:pPr>
              <a:buFont typeface="+mj-lt"/>
              <a:buAutoNum type="arabicPeriod"/>
            </a:pPr>
            <a:r>
              <a:rPr lang="en-AU" sz="1250" dirty="0"/>
              <a:t>Royal Australian College of General Practitioners. </a:t>
            </a:r>
            <a:r>
              <a:rPr lang="en-AU" sz="1250" i="1" dirty="0"/>
              <a:t>RACGP aged care clinical guide (Silver Book) – Part A.</a:t>
            </a:r>
            <a:r>
              <a:rPr lang="en-AU" sz="1250" dirty="0"/>
              <a:t> 5</a:t>
            </a:r>
            <a:r>
              <a:rPr lang="en-AU" sz="1250" baseline="30000" dirty="0"/>
              <a:t>th</a:t>
            </a:r>
            <a:r>
              <a:rPr lang="en-AU" sz="1250" dirty="0"/>
              <a:t> Ed. Royal Australian College of General Practitioners; 2019. Accessed September 2, 2022. </a:t>
            </a:r>
            <a:r>
              <a:rPr lang="en-AU" sz="1250" u="sng" dirty="0">
                <a:hlinkClick r:id="rId7"/>
              </a:rPr>
              <a:t>https://www.racgp.org.au/clinical-resources/clinical-guidelines/key-racgp-guidelines/view-all-racgp-guidelines/silver-book/part-a</a:t>
            </a:r>
            <a:endParaRPr lang="en-AU" sz="1250" dirty="0"/>
          </a:p>
          <a:p>
            <a:pPr>
              <a:buFont typeface="+mj-lt"/>
              <a:buAutoNum type="arabicPeriod"/>
            </a:pPr>
            <a:r>
              <a:rPr lang="en-US" sz="1250" dirty="0"/>
              <a:t>Aged Care Quality and Safety Commission. Overview of restrictive practices. Australian Government; 2021. Accessed September 2, 2022. </a:t>
            </a:r>
            <a:r>
              <a:rPr lang="en-AU" sz="1250" u="sng" dirty="0">
                <a:hlinkClick r:id="rId8"/>
              </a:rPr>
              <a:t>https://www.agedcarequality.gov.au/resources/overview-restrictive-practices</a:t>
            </a:r>
            <a:endParaRPr lang="en-AU" sz="1250" u="sng" dirty="0"/>
          </a:p>
          <a:p>
            <a:pPr marL="0" indent="0">
              <a:buNone/>
            </a:pPr>
            <a:endParaRPr lang="en-AU" sz="1250" u="sng" dirty="0"/>
          </a:p>
          <a:p>
            <a:pPr marL="0" indent="0">
              <a:buNone/>
            </a:pPr>
            <a:r>
              <a:rPr lang="en-US" sz="1250" dirty="0"/>
              <a:t>Unless specified, all icons included in this presentation are from Flaticon.com</a:t>
            </a:r>
          </a:p>
          <a:p>
            <a:pPr marL="0" indent="0">
              <a:buNone/>
            </a:pPr>
            <a:endParaRPr lang="en-AU" sz="1300" dirty="0"/>
          </a:p>
        </p:txBody>
      </p:sp>
    </p:spTree>
    <p:extLst>
      <p:ext uri="{BB962C8B-B14F-4D97-AF65-F5344CB8AC3E}">
        <p14:creationId xmlns:p14="http://schemas.microsoft.com/office/powerpoint/2010/main" val="4009456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26C759-C404-42DE-BD87-50E1556066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060" y="978761"/>
            <a:ext cx="9547945" cy="466468"/>
          </a:xfrm>
        </p:spPr>
        <p:txBody>
          <a:bodyPr/>
          <a:lstStyle/>
          <a:p>
            <a:r>
              <a:rPr lang="en-AU" dirty="0"/>
              <a:t>Care for people living with dementia and changed behaviours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1B5AF-D03D-4BFB-8B70-C9EC2F6D11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Introduction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07BB90-B538-4A66-BD49-9961B60C7D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0211" y="1925566"/>
            <a:ext cx="10815464" cy="817641"/>
          </a:xfrm>
        </p:spPr>
        <p:txBody>
          <a:bodyPr/>
          <a:lstStyle/>
          <a:p>
            <a:r>
              <a:rPr lang="en-AU" dirty="0"/>
              <a:t>Care for people living with dementia and changed behaviours can be split into two broad strategies:</a:t>
            </a:r>
          </a:p>
          <a:p>
            <a:pPr marL="0" indent="0">
              <a:buNone/>
            </a:pPr>
            <a:endParaRPr lang="en-AU" sz="15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3847FC6-CACB-40CC-9F91-CDBFA1996BB8}"/>
              </a:ext>
            </a:extLst>
          </p:cNvPr>
          <p:cNvSpPr txBox="1">
            <a:spLocks/>
          </p:cNvSpPr>
          <p:nvPr/>
        </p:nvSpPr>
        <p:spPr>
          <a:xfrm>
            <a:off x="193638" y="2667889"/>
            <a:ext cx="5328621" cy="3299166"/>
          </a:xfrm>
          <a:prstGeom prst="rect">
            <a:avLst/>
          </a:prstGeom>
          <a:ln w="28575">
            <a:solidFill>
              <a:srgbClr val="00B050"/>
            </a:solidFill>
            <a:prstDash val="dash"/>
          </a:ln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 baseline="0">
                <a:solidFill>
                  <a:schemeClr val="tx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b="1" dirty="0"/>
              <a:t>Non-pharmacological strategies</a:t>
            </a:r>
          </a:p>
          <a:p>
            <a:pPr marL="0" indent="0">
              <a:buNone/>
            </a:pPr>
            <a:endParaRPr lang="en-AU" b="1" dirty="0"/>
          </a:p>
          <a:p>
            <a:pPr marL="0" indent="0">
              <a:buNone/>
            </a:pPr>
            <a:r>
              <a:rPr lang="en-AU" i="1" u="sng" dirty="0"/>
              <a:t>Definition</a:t>
            </a:r>
            <a:r>
              <a:rPr lang="en-AU" b="1" dirty="0"/>
              <a:t>: </a:t>
            </a:r>
            <a:r>
              <a:rPr lang="en-AU" dirty="0"/>
              <a:t>non-medication strategies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i="1" u="sng" dirty="0"/>
              <a:t>Examples</a:t>
            </a:r>
            <a:r>
              <a:rPr lang="en-AU" b="1" dirty="0"/>
              <a:t>:  </a:t>
            </a:r>
            <a:r>
              <a:rPr lang="en-AU" dirty="0"/>
              <a:t>pet therapy, exercise therapy, art therapy</a:t>
            </a:r>
            <a:r>
              <a:rPr lang="en-AU" baseline="30000" dirty="0"/>
              <a:t>2,3</a:t>
            </a:r>
            <a:endParaRPr lang="en-AU" dirty="0"/>
          </a:p>
          <a:p>
            <a:pPr marL="0" indent="0">
              <a:buNone/>
            </a:pPr>
            <a:r>
              <a:rPr lang="en-AU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A045EE-40F8-43FD-B237-0D8006C4E0A1}"/>
              </a:ext>
            </a:extLst>
          </p:cNvPr>
          <p:cNvSpPr/>
          <p:nvPr/>
        </p:nvSpPr>
        <p:spPr>
          <a:xfrm>
            <a:off x="6096000" y="2667889"/>
            <a:ext cx="5479229" cy="3323987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Pharmacological strategies </a:t>
            </a:r>
          </a:p>
          <a:p>
            <a:endParaRPr lang="en-A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Definition:</a:t>
            </a:r>
            <a:r>
              <a:rPr lang="en-A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medication strategies </a:t>
            </a:r>
          </a:p>
          <a:p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  <a:r>
              <a:rPr lang="en-A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psychotropic medications</a:t>
            </a:r>
          </a:p>
          <a:p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Royal Commission into Aged Care Quality and Safety defines a p</a:t>
            </a:r>
            <a:r>
              <a:rPr lang="en-A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sychotropic medication as:</a:t>
            </a:r>
          </a:p>
          <a:p>
            <a:endParaRPr lang="en-A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“Any drug capable of affecting the mind, emotions, and behaviour”</a:t>
            </a:r>
            <a:r>
              <a:rPr lang="en-AU" sz="2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</a:t>
            </a:r>
            <a:endParaRPr lang="en-AU" sz="2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61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6060" y="978761"/>
            <a:ext cx="9720067" cy="466468"/>
          </a:xfrm>
        </p:spPr>
        <p:txBody>
          <a:bodyPr/>
          <a:lstStyle/>
          <a:p>
            <a:r>
              <a:rPr lang="en-US" dirty="0"/>
              <a:t>Use of Psychotropic Medications in People Living with Dementia and in Residential Aged Care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767F70-8837-C574-7F37-29680CC1ED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2CC579-8514-1A52-92DD-BB28065331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83416" y="2039178"/>
            <a:ext cx="6549340" cy="410901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The Royal Commission into Aged Care Quality and Safety Interim Report: Neglect highlighted an overreliance on psychotropic medications</a:t>
            </a:r>
            <a:r>
              <a:rPr lang="en-AU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A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Psychotropic medications</a:t>
            </a:r>
            <a:r>
              <a:rPr lang="en-AU" dirty="0">
                <a:ea typeface="Calibri" panose="020F0502020204030204" pitchFamily="34" charset="0"/>
              </a:rPr>
              <a:t> </a:t>
            </a:r>
            <a:r>
              <a:rPr lang="en-A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such as antipsychotics are associated with adverse outcomes for people living with dementia: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Sedation e.g. drowsiness, sleepiness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Falls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Stroke</a:t>
            </a:r>
            <a:endParaRPr lang="en-AU" sz="1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  <a:r>
              <a:rPr lang="en-AU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07142-D4DC-D04B-BC50-093641E45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09" y="2039178"/>
            <a:ext cx="3679324" cy="361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06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D26B7B-DA86-2921-F44C-3FC1B0B698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060" y="978761"/>
            <a:ext cx="9646832" cy="466468"/>
          </a:xfrm>
        </p:spPr>
        <p:txBody>
          <a:bodyPr/>
          <a:lstStyle/>
          <a:p>
            <a:r>
              <a:rPr lang="en-US" dirty="0"/>
              <a:t>Clinical Practice Guideline for Appropriate Use of Psychotropic Medications in People Living with Dementia and in Residential Aged Care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612F2-AFCB-5D84-BFB1-231B5DE654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0FBB3D-7985-A766-7FF2-936E7D1886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51938" y="2097681"/>
            <a:ext cx="6224954" cy="3781558"/>
          </a:xfrm>
        </p:spPr>
        <p:txBody>
          <a:bodyPr/>
          <a:lstStyle/>
          <a:p>
            <a:r>
              <a:rPr lang="en-AU" dirty="0"/>
              <a:t>Three most common psychotropic medications implicated in restrictive practice in residential aged care are:</a:t>
            </a:r>
          </a:p>
          <a:p>
            <a:pPr lvl="1">
              <a:lnSpc>
                <a:spcPct val="125000"/>
              </a:lnSpc>
              <a:spcAft>
                <a:spcPts val="300"/>
              </a:spcAft>
            </a:pPr>
            <a:r>
              <a:rPr lang="en-A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Antipsychotics</a:t>
            </a:r>
          </a:p>
          <a:p>
            <a:pPr lvl="1">
              <a:lnSpc>
                <a:spcPct val="125000"/>
              </a:lnSpc>
              <a:spcAft>
                <a:spcPts val="300"/>
              </a:spcAft>
            </a:pPr>
            <a:r>
              <a:rPr lang="en-A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Benzodiazepines</a:t>
            </a:r>
          </a:p>
          <a:p>
            <a:pPr lvl="1">
              <a:lnSpc>
                <a:spcPct val="125000"/>
              </a:lnSpc>
              <a:spcAft>
                <a:spcPts val="300"/>
              </a:spcAft>
            </a:pPr>
            <a:r>
              <a:rPr lang="en-A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Antidepressants</a:t>
            </a:r>
            <a:r>
              <a:rPr lang="en-AU" sz="20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A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en-AU" sz="1000" dirty="0">
              <a:ea typeface="Calibri" panose="020F0502020204030204" pitchFamily="34" charset="0"/>
            </a:endParaRPr>
          </a:p>
          <a:p>
            <a:r>
              <a:rPr lang="en-AU" dirty="0">
                <a:ea typeface="Calibri" panose="020F0502020204030204" pitchFamily="34" charset="0"/>
              </a:rPr>
              <a:t>T</a:t>
            </a:r>
            <a:r>
              <a:rPr lang="en-AU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he new clinical practice guideline focuses on the appropriate medication use of antipsychotics, benzodiazepines and antidepressants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F1556-F477-2710-354C-FF5386338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311"/>
          <a:stretch/>
        </p:blipFill>
        <p:spPr>
          <a:xfrm>
            <a:off x="222739" y="2153374"/>
            <a:ext cx="5029199" cy="382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92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29D5A-A694-B446-6F96-6B15D78BEB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Group discussion - what is an antipsychotic?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5F9060-196C-D00E-6D84-503A78B26B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0211" y="1600200"/>
            <a:ext cx="10815464" cy="4499386"/>
          </a:xfrm>
        </p:spPr>
        <p:txBody>
          <a:bodyPr/>
          <a:lstStyle/>
          <a:p>
            <a:endParaRPr lang="en-AU" baseline="30000" dirty="0"/>
          </a:p>
          <a:p>
            <a:pPr marL="0" indent="0">
              <a:buNone/>
            </a:pPr>
            <a:endParaRPr lang="en-AU" baseline="30000" dirty="0"/>
          </a:p>
          <a:p>
            <a:endParaRPr lang="en-AU" baseline="30000" dirty="0"/>
          </a:p>
          <a:p>
            <a:endParaRPr lang="en-AU" baseline="30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865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29D5A-A694-B446-6F96-6B15D78BEB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is an antipsychotic?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5F9060-196C-D00E-6D84-503A78B26B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0211" y="1449587"/>
            <a:ext cx="10815464" cy="5082103"/>
          </a:xfrm>
        </p:spPr>
        <p:txBody>
          <a:bodyPr/>
          <a:lstStyle/>
          <a:p>
            <a:r>
              <a:rPr lang="en-AU" dirty="0"/>
              <a:t>Antipsychotics are mainly used to treat psychosis and other psychotic disorders</a:t>
            </a:r>
          </a:p>
          <a:p>
            <a:endParaRPr lang="en-AU" sz="1000" dirty="0"/>
          </a:p>
          <a:p>
            <a:r>
              <a:rPr lang="en-AU" dirty="0"/>
              <a:t>Symptoms of psychosis can include:</a:t>
            </a:r>
          </a:p>
          <a:p>
            <a:pPr lvl="1"/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Hallucinations - sensing things that are not really there </a:t>
            </a:r>
          </a:p>
          <a:p>
            <a:pPr lvl="1"/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Delusions - having beliefs that are not based in reality</a:t>
            </a:r>
            <a:r>
              <a:rPr lang="en-AU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2-4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</a:pP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dirty="0"/>
              <a:t>There are two main types of antipsychotics: </a:t>
            </a:r>
          </a:p>
          <a:p>
            <a:pPr lvl="1"/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First generation antipsychotics (e.g. haloperidol) </a:t>
            </a:r>
          </a:p>
          <a:p>
            <a:pPr lvl="1"/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Second generation antipsychotics (e.g. risperidone, olanzapine, quetiapine)</a:t>
            </a:r>
          </a:p>
          <a:p>
            <a:pPr lvl="1"/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dirty="0"/>
              <a:t>Sometimes antipsychotics are prescribed to people living with dementia and changed behaviours</a:t>
            </a:r>
          </a:p>
          <a:p>
            <a:endParaRPr lang="en-AU" sz="1000" dirty="0"/>
          </a:p>
          <a:p>
            <a:r>
              <a:rPr lang="en-AU" dirty="0"/>
              <a:t>One Australian study</a:t>
            </a:r>
            <a:r>
              <a:rPr lang="en-AU" baseline="30000" dirty="0"/>
              <a:t>6</a:t>
            </a:r>
            <a:r>
              <a:rPr lang="en-AU" dirty="0"/>
              <a:t> reports 21% of residents are dispensed antipsychotics within three months of admission to residential aged care, with higher rates of antipsychotic use among residents living with dementia</a:t>
            </a:r>
            <a:endParaRPr lang="en-AU" baseline="30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474D5-F336-4018-8A3F-000DC18D7FCB}"/>
              </a:ext>
            </a:extLst>
          </p:cNvPr>
          <p:cNvPicPr/>
          <p:nvPr/>
        </p:nvPicPr>
        <p:blipFill rotWithShape="1">
          <a:blip r:embed="rId3">
            <a:biLevel thresh="50000"/>
          </a:blip>
          <a:srcRect t="14069" b="10460"/>
          <a:stretch/>
        </p:blipFill>
        <p:spPr>
          <a:xfrm>
            <a:off x="9090837" y="2103311"/>
            <a:ext cx="1912310" cy="172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88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77237-AF4D-4DB5-A755-D793558261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60" y="326309"/>
            <a:ext cx="10645958" cy="757908"/>
          </a:xfrm>
        </p:spPr>
        <p:txBody>
          <a:bodyPr/>
          <a:lstStyle/>
          <a:p>
            <a:r>
              <a:rPr lang="en-AU" dirty="0"/>
              <a:t>The place of antipsychotics in the care of a person living with dementia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BF797-4620-4F68-8E7B-D15C800667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44705" y="1276980"/>
            <a:ext cx="9776817" cy="3709690"/>
          </a:xfrm>
        </p:spPr>
        <p:txBody>
          <a:bodyPr/>
          <a:lstStyle/>
          <a:p>
            <a:pPr lvl="0"/>
            <a:endParaRPr lang="en-AU" dirty="0"/>
          </a:p>
          <a:p>
            <a:pPr lvl="0"/>
            <a:endParaRPr lang="en-AU" sz="1000" dirty="0"/>
          </a:p>
          <a:p>
            <a:pPr lvl="0"/>
            <a:r>
              <a:rPr lang="en-AU" dirty="0"/>
              <a:t>There is a limited role for antipsychotics in changed behaviours. Antipsychotics increase the risk of;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sedation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falls and fractures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stroke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death </a:t>
            </a:r>
          </a:p>
          <a:p>
            <a:pPr marL="0" lvl="0" indent="0">
              <a:buNone/>
            </a:pPr>
            <a:endParaRPr lang="en-AU" dirty="0"/>
          </a:p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If an antipsychotic is initiated, the initial treatment duration for changed behaviours </a:t>
            </a:r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should not exceed 12 weeks</a:t>
            </a:r>
            <a:endParaRPr lang="en-AU" sz="3000" dirty="0"/>
          </a:p>
          <a:p>
            <a:pPr marL="914400" lvl="2" indent="0">
              <a:buNone/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55F455-7AA1-40F6-A5D8-CC08CB9E35C8}"/>
              </a:ext>
            </a:extLst>
          </p:cNvPr>
          <p:cNvSpPr/>
          <p:nvPr/>
        </p:nvSpPr>
        <p:spPr>
          <a:xfrm>
            <a:off x="740129" y="5500499"/>
            <a:ext cx="10107166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Antipsychotics should only be considered </a:t>
            </a:r>
            <a:r>
              <a:rPr lang="en-A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as a last resort </a:t>
            </a:r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for people experiencing distressing psychotic symptoms and/or aggression/agitation that is a direct threat to themselves or others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4EA24A-46ED-4DB6-8BFB-3090A21B4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50000"/>
          </a:blip>
          <a:srcRect l="11109" t="11114" r="12580" b="11315"/>
          <a:stretch/>
        </p:blipFill>
        <p:spPr>
          <a:xfrm>
            <a:off x="292674" y="1766656"/>
            <a:ext cx="1052031" cy="902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75635B-D232-457A-8603-D8A7D3F2093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256201" y="3821744"/>
            <a:ext cx="1088504" cy="12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23174"/>
      </p:ext>
    </p:extLst>
  </p:cSld>
  <p:clrMapOvr>
    <a:masterClrMapping/>
  </p:clrMapOvr>
</p:sld>
</file>

<file path=ppt/theme/theme1.xml><?xml version="1.0" encoding="utf-8"?>
<a:theme xmlns:a="http://schemas.openxmlformats.org/drawingml/2006/main" name="Image Dec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34428</TotalTime>
  <Words>2514</Words>
  <Application>Microsoft Office PowerPoint</Application>
  <PresentationFormat>Widescreen</PresentationFormat>
  <Paragraphs>354</Paragraphs>
  <Slides>31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 Narrow</vt:lpstr>
      <vt:lpstr>Calibri</vt:lpstr>
      <vt:lpstr>Courier New</vt:lpstr>
      <vt:lpstr>Symbol</vt:lpstr>
      <vt:lpstr>Times New Roman</vt:lpstr>
      <vt:lpstr>Wingdings</vt:lpstr>
      <vt:lpstr>Image Deck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Burnett</dc:creator>
  <cp:lastModifiedBy>Michelle Steeper</cp:lastModifiedBy>
  <cp:revision>1064</cp:revision>
  <cp:lastPrinted>2022-12-12T21:40:47Z</cp:lastPrinted>
  <dcterms:created xsi:type="dcterms:W3CDTF">2017-05-31T01:24:04Z</dcterms:created>
  <dcterms:modified xsi:type="dcterms:W3CDTF">2023-10-27T01:32:50Z</dcterms:modified>
</cp:coreProperties>
</file>