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0" r:id="rId1"/>
  </p:sldMasterIdLst>
  <p:notesMasterIdLst>
    <p:notesMasterId r:id="rId32"/>
  </p:notesMasterIdLst>
  <p:handoutMasterIdLst>
    <p:handoutMasterId r:id="rId33"/>
  </p:handoutMasterIdLst>
  <p:sldIdLst>
    <p:sldId id="443" r:id="rId2"/>
    <p:sldId id="584" r:id="rId3"/>
    <p:sldId id="598" r:id="rId4"/>
    <p:sldId id="599" r:id="rId5"/>
    <p:sldId id="600" r:id="rId6"/>
    <p:sldId id="601" r:id="rId7"/>
    <p:sldId id="487" r:id="rId8"/>
    <p:sldId id="602" r:id="rId9"/>
    <p:sldId id="583" r:id="rId10"/>
    <p:sldId id="596" r:id="rId11"/>
    <p:sldId id="577" r:id="rId12"/>
    <p:sldId id="544" r:id="rId13"/>
    <p:sldId id="581" r:id="rId14"/>
    <p:sldId id="588" r:id="rId15"/>
    <p:sldId id="509" r:id="rId16"/>
    <p:sldId id="589" r:id="rId17"/>
    <p:sldId id="474" r:id="rId18"/>
    <p:sldId id="586" r:id="rId19"/>
    <p:sldId id="587" r:id="rId20"/>
    <p:sldId id="590" r:id="rId21"/>
    <p:sldId id="549" r:id="rId22"/>
    <p:sldId id="561" r:id="rId23"/>
    <p:sldId id="603" r:id="rId24"/>
    <p:sldId id="595" r:id="rId25"/>
    <p:sldId id="535" r:id="rId26"/>
    <p:sldId id="510" r:id="rId27"/>
    <p:sldId id="594" r:id="rId28"/>
    <p:sldId id="592" r:id="rId29"/>
    <p:sldId id="604" r:id="rId30"/>
    <p:sldId id="597" r:id="rId3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Blakeley" initials="BB" lastIdx="5" clrIdx="0">
    <p:extLst>
      <p:ext uri="{19B8F6BF-5375-455C-9EA6-DF929625EA0E}">
        <p15:presenceInfo xmlns:p15="http://schemas.microsoft.com/office/powerpoint/2012/main" userId="S-1-5-21-948756243-734778046-674738317-1289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3E"/>
    <a:srgbClr val="006CAB"/>
    <a:srgbClr val="006DAE"/>
    <a:srgbClr val="92D050"/>
    <a:srgbClr val="D2D2D2"/>
    <a:srgbClr val="5A5A5A"/>
    <a:srgbClr val="969696"/>
    <a:srgbClr val="E6E6E6"/>
    <a:srgbClr val="C800D9"/>
    <a:srgbClr val="CD4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50" autoAdjust="0"/>
    <p:restoredTop sz="89357" autoAdjust="0"/>
  </p:normalViewPr>
  <p:slideViewPr>
    <p:cSldViewPr snapToGrid="0" snapToObjects="1" showGuides="1">
      <p:cViewPr varScale="1">
        <p:scale>
          <a:sx n="88" d="100"/>
          <a:sy n="88" d="100"/>
        </p:scale>
        <p:origin x="102" y="138"/>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87" d="100"/>
          <a:sy n="87" d="100"/>
        </p:scale>
        <p:origin x="384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E9DACBD-CDD8-4565-B9F3-1C3CBF9F63D7}" type="datetimeFigureOut">
              <a:rPr lang="en-AU" smtClean="0"/>
              <a:t>27/10/2023</a:t>
            </a:fld>
            <a:endParaRPr lang="en-AU"/>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911CB84-D0B3-C44D-BDDA-E6DD29AD4414}" type="datetimeFigureOut">
              <a:rPr lang="en-US" smtClean="0"/>
              <a:t>10/27/2023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11</a:t>
            </a:fld>
            <a:endParaRPr lang="en-US"/>
          </a:p>
        </p:txBody>
      </p:sp>
    </p:spTree>
    <p:extLst>
      <p:ext uri="{BB962C8B-B14F-4D97-AF65-F5344CB8AC3E}">
        <p14:creationId xmlns:p14="http://schemas.microsoft.com/office/powerpoint/2010/main" val="77688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416110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14</a:t>
            </a:fld>
            <a:endParaRPr lang="en-US"/>
          </a:p>
        </p:txBody>
      </p:sp>
    </p:spTree>
    <p:extLst>
      <p:ext uri="{BB962C8B-B14F-4D97-AF65-F5344CB8AC3E}">
        <p14:creationId xmlns:p14="http://schemas.microsoft.com/office/powerpoint/2010/main" val="375636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375636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155872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18</a:t>
            </a:fld>
            <a:endParaRPr lang="en-US"/>
          </a:p>
        </p:txBody>
      </p:sp>
    </p:spTree>
    <p:extLst>
      <p:ext uri="{BB962C8B-B14F-4D97-AF65-F5344CB8AC3E}">
        <p14:creationId xmlns:p14="http://schemas.microsoft.com/office/powerpoint/2010/main" val="193221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19</a:t>
            </a:fld>
            <a:endParaRPr lang="en-US"/>
          </a:p>
        </p:txBody>
      </p:sp>
    </p:spTree>
    <p:extLst>
      <p:ext uri="{BB962C8B-B14F-4D97-AF65-F5344CB8AC3E}">
        <p14:creationId xmlns:p14="http://schemas.microsoft.com/office/powerpoint/2010/main" val="427439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21</a:t>
            </a:fld>
            <a:endParaRPr lang="en-US"/>
          </a:p>
        </p:txBody>
      </p:sp>
    </p:spTree>
    <p:extLst>
      <p:ext uri="{BB962C8B-B14F-4D97-AF65-F5344CB8AC3E}">
        <p14:creationId xmlns:p14="http://schemas.microsoft.com/office/powerpoint/2010/main" val="4000936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a:p>
        </p:txBody>
      </p:sp>
    </p:spTree>
    <p:extLst>
      <p:ext uri="{BB962C8B-B14F-4D97-AF65-F5344CB8AC3E}">
        <p14:creationId xmlns:p14="http://schemas.microsoft.com/office/powerpoint/2010/main" val="1523594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23</a:t>
            </a:fld>
            <a:endParaRPr lang="en-US"/>
          </a:p>
        </p:txBody>
      </p:sp>
    </p:spTree>
    <p:extLst>
      <p:ext uri="{BB962C8B-B14F-4D97-AF65-F5344CB8AC3E}">
        <p14:creationId xmlns:p14="http://schemas.microsoft.com/office/powerpoint/2010/main" val="254206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E0804-BAAB-D942-A332-52AA6138B38D}" type="slidenum">
              <a:rPr lang="en-US" smtClean="0"/>
              <a:t>2</a:t>
            </a:fld>
            <a:endParaRPr lang="en-US"/>
          </a:p>
        </p:txBody>
      </p:sp>
    </p:spTree>
    <p:extLst>
      <p:ext uri="{BB962C8B-B14F-4D97-AF65-F5344CB8AC3E}">
        <p14:creationId xmlns:p14="http://schemas.microsoft.com/office/powerpoint/2010/main" val="368021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24</a:t>
            </a:fld>
            <a:endParaRPr lang="en-US"/>
          </a:p>
        </p:txBody>
      </p:sp>
    </p:spTree>
    <p:extLst>
      <p:ext uri="{BB962C8B-B14F-4D97-AF65-F5344CB8AC3E}">
        <p14:creationId xmlns:p14="http://schemas.microsoft.com/office/powerpoint/2010/main" val="990088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28</a:t>
            </a:fld>
            <a:endParaRPr lang="en-US"/>
          </a:p>
        </p:txBody>
      </p:sp>
    </p:spTree>
    <p:extLst>
      <p:ext uri="{BB962C8B-B14F-4D97-AF65-F5344CB8AC3E}">
        <p14:creationId xmlns:p14="http://schemas.microsoft.com/office/powerpoint/2010/main" val="241299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3</a:t>
            </a:fld>
            <a:endParaRPr lang="en-US"/>
          </a:p>
        </p:txBody>
      </p:sp>
    </p:spTree>
    <p:extLst>
      <p:ext uri="{BB962C8B-B14F-4D97-AF65-F5344CB8AC3E}">
        <p14:creationId xmlns:p14="http://schemas.microsoft.com/office/powerpoint/2010/main" val="376424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dirty="0"/>
          </a:p>
        </p:txBody>
      </p:sp>
    </p:spTree>
    <p:extLst>
      <p:ext uri="{BB962C8B-B14F-4D97-AF65-F5344CB8AC3E}">
        <p14:creationId xmlns:p14="http://schemas.microsoft.com/office/powerpoint/2010/main" val="101062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B9208-2F5F-C64C-91F9-8F7211C03F04}" type="slidenum">
              <a:rPr lang="en-US" smtClean="0"/>
              <a:t>5</a:t>
            </a:fld>
            <a:endParaRPr lang="en-US" dirty="0"/>
          </a:p>
        </p:txBody>
      </p:sp>
    </p:spTree>
    <p:extLst>
      <p:ext uri="{BB962C8B-B14F-4D97-AF65-F5344CB8AC3E}">
        <p14:creationId xmlns:p14="http://schemas.microsoft.com/office/powerpoint/2010/main" val="238508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6</a:t>
            </a:fld>
            <a:endParaRPr lang="en-US"/>
          </a:p>
        </p:txBody>
      </p:sp>
    </p:spTree>
    <p:extLst>
      <p:ext uri="{BB962C8B-B14F-4D97-AF65-F5344CB8AC3E}">
        <p14:creationId xmlns:p14="http://schemas.microsoft.com/office/powerpoint/2010/main" val="132926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baseline="30000" dirty="0"/>
          </a:p>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7</a:t>
            </a:fld>
            <a:endParaRPr lang="en-US"/>
          </a:p>
        </p:txBody>
      </p:sp>
    </p:spTree>
    <p:extLst>
      <p:ext uri="{BB962C8B-B14F-4D97-AF65-F5344CB8AC3E}">
        <p14:creationId xmlns:p14="http://schemas.microsoft.com/office/powerpoint/2010/main" val="352823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8</a:t>
            </a:fld>
            <a:endParaRPr lang="en-US"/>
          </a:p>
        </p:txBody>
      </p:sp>
    </p:spTree>
    <p:extLst>
      <p:ext uri="{BB962C8B-B14F-4D97-AF65-F5344CB8AC3E}">
        <p14:creationId xmlns:p14="http://schemas.microsoft.com/office/powerpoint/2010/main" val="46999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E0804-BAAB-D942-A332-52AA6138B38D}" type="slidenum">
              <a:rPr lang="en-US" smtClean="0"/>
              <a:t>10</a:t>
            </a:fld>
            <a:endParaRPr lang="en-US"/>
          </a:p>
        </p:txBody>
      </p:sp>
    </p:spTree>
    <p:extLst>
      <p:ext uri="{BB962C8B-B14F-4D97-AF65-F5344CB8AC3E}">
        <p14:creationId xmlns:p14="http://schemas.microsoft.com/office/powerpoint/2010/main" val="583188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PPT templates-1-standard-FINAL.jpg"/>
          <p:cNvPicPr>
            <a:picLocks noChangeAspect="1"/>
          </p:cNvPicPr>
          <p:nvPr userDrawn="1"/>
        </p:nvPicPr>
        <p:blipFill rotWithShape="1">
          <a:blip r:embed="rId3">
            <a:extLst>
              <a:ext uri="{28A0092B-C50C-407E-A947-70E740481C1C}">
                <a14:useLocalDpi xmlns:a14="http://schemas.microsoft.com/office/drawing/2010/main" val="0"/>
              </a:ext>
            </a:extLst>
          </a:blip>
          <a:srcRect l="63055" r="3241"/>
          <a:stretch/>
        </p:blipFill>
        <p:spPr>
          <a:xfrm>
            <a:off x="8542871" y="0"/>
            <a:ext cx="3081867" cy="68580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
        <p:nvSpPr>
          <p:cNvPr id="3" name="Picture Placeholder 2"/>
          <p:cNvSpPr>
            <a:spLocks noGrp="1"/>
          </p:cNvSpPr>
          <p:nvPr>
            <p:ph type="pic" sz="quarter" idx="14"/>
          </p:nvPr>
        </p:nvSpPr>
        <p:spPr>
          <a:xfrm>
            <a:off x="6091492" y="1733018"/>
            <a:ext cx="543877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a:p>
        </p:txBody>
      </p:sp>
    </p:spTree>
    <p:extLst>
      <p:ext uri="{BB962C8B-B14F-4D97-AF65-F5344CB8AC3E}">
        <p14:creationId xmlns:p14="http://schemas.microsoft.com/office/powerpoint/2010/main" val="41073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2" name="Text Placeholder 17">
            <a:extLst>
              <a:ext uri="{FF2B5EF4-FFF2-40B4-BE49-F238E27FC236}">
                <a16:creationId xmlns:a16="http://schemas.microsoft.com/office/drawing/2014/main" id="{3B205BC4-90F4-41C2-9740-8B9731D9D19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14155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C916FAF3-DF47-4D39-B6F1-D0B18A97188A}"/>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39046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13C6D13E-CFCB-47C9-B8DB-2A2A8DC4D5A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9705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8610064" y="0"/>
            <a:ext cx="3014138" cy="6866467"/>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8618530" y="0"/>
            <a:ext cx="3014139" cy="68580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9" name="Freeform 8"/>
          <p:cNvSpPr/>
          <p:nvPr userDrawn="1"/>
        </p:nvSpPr>
        <p:spPr>
          <a:xfrm>
            <a:off x="8652398" y="2502"/>
            <a:ext cx="2926807"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45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246" y="6319350"/>
            <a:ext cx="1262009" cy="367200"/>
          </a:xfrm>
          <a:prstGeom prst="rect">
            <a:avLst/>
          </a:prstGeom>
        </p:spPr>
      </p:pic>
      <p:sp>
        <p:nvSpPr>
          <p:cNvPr id="10" name="Text Placeholder 17">
            <a:extLst>
              <a:ext uri="{FF2B5EF4-FFF2-40B4-BE49-F238E27FC236}">
                <a16:creationId xmlns:a16="http://schemas.microsoft.com/office/drawing/2014/main" id="{466839EE-A660-4E54-AD29-483FC9EA9A24}"/>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411859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Text Placeholder 17">
            <a:extLst>
              <a:ext uri="{FF2B5EF4-FFF2-40B4-BE49-F238E27FC236}">
                <a16:creationId xmlns:a16="http://schemas.microsoft.com/office/drawing/2014/main" id="{119DE6AA-0BCF-43ED-9B93-485A1E6DA675}"/>
              </a:ext>
            </a:extLst>
          </p:cNvPr>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1" name="Text Placeholder 17">
            <a:extLst>
              <a:ext uri="{FF2B5EF4-FFF2-40B4-BE49-F238E27FC236}">
                <a16:creationId xmlns:a16="http://schemas.microsoft.com/office/drawing/2014/main" id="{A7184EA4-0CE3-477E-BCBE-1058D62AB5F7}"/>
              </a:ext>
            </a:extLst>
          </p:cNvPr>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3" name="Text Placeholder 17">
            <a:extLst>
              <a:ext uri="{FF2B5EF4-FFF2-40B4-BE49-F238E27FC236}">
                <a16:creationId xmlns:a16="http://schemas.microsoft.com/office/drawing/2014/main" id="{9D07E0DE-CCF8-4C7E-83F9-601B50B1CF7E}"/>
              </a:ext>
            </a:extLst>
          </p:cNvPr>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sp>
        <p:nvSpPr>
          <p:cNvPr id="14" name="Text Placeholder 17">
            <a:extLst>
              <a:ext uri="{FF2B5EF4-FFF2-40B4-BE49-F238E27FC236}">
                <a16:creationId xmlns:a16="http://schemas.microsoft.com/office/drawing/2014/main" id="{7017B2EC-6CC6-46B0-A700-31BC918FDD36}"/>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219309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one column (20pt, Arial)</a:t>
            </a:r>
          </a:p>
          <a:p>
            <a:pPr lvl="1"/>
            <a:r>
              <a:rPr lang="en-AU" dirty="0"/>
              <a:t>Level 2 bullet list (16pt, Arial)</a:t>
            </a:r>
          </a:p>
          <a:p>
            <a:pPr lvl="2"/>
            <a:r>
              <a:rPr lang="en-AU" dirty="0"/>
              <a:t>Level 3 bullet list (14pt,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two column (20pt, Arial) </a:t>
            </a:r>
          </a:p>
          <a:p>
            <a:pPr lvl="1"/>
            <a:r>
              <a:rPr lang="en-AU" dirty="0"/>
              <a:t>Level 2 bullet list (16pt, Arial)</a:t>
            </a:r>
          </a:p>
          <a:p>
            <a:pPr lvl="2"/>
            <a:r>
              <a:rPr lang="en-AU" dirty="0"/>
              <a:t>Level 3 bullet list (14pt, Arial)</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a:p>
        </p:txBody>
      </p:sp>
    </p:spTree>
    <p:extLst>
      <p:ext uri="{BB962C8B-B14F-4D97-AF65-F5344CB8AC3E}">
        <p14:creationId xmlns:p14="http://schemas.microsoft.com/office/powerpoint/2010/main" val="18316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13" r:id="rId5"/>
    <p:sldLayoutId id="2147483934" r:id="rId6"/>
    <p:sldLayoutId id="2147483923" r:id="rId7"/>
    <p:sldLayoutId id="2147483919" r:id="rId8"/>
    <p:sldLayoutId id="2147483920" r:id="rId9"/>
    <p:sldLayoutId id="2147483918" r:id="rId10"/>
    <p:sldLayoutId id="2147483915" r:id="rId11"/>
    <p:sldLayoutId id="2147483935" r:id="rId12"/>
    <p:sldLayoutId id="2147483916" r:id="rId13"/>
    <p:sldLayoutId id="2147483921" r:id="rId14"/>
  </p:sldLayoutIdLs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hyperlink" Target="https://www.tga.gov.au/resources/resource/guidance/reporting-adverse-events" TargetMode="External"/><Relationship Id="rId3" Type="http://schemas.openxmlformats.org/officeDocument/2006/relationships/hyperlink" Target="https://www.health.nsw.gov.au/mentalhealth/resources/Publications/assessment-mgmt-people-bpsd-2022.pdf" TargetMode="External"/><Relationship Id="rId7" Type="http://schemas.openxmlformats.org/officeDocument/2006/relationships/hyperlink" Target="https://www.nhs.uk/mental-health/talking-therapies-medicine-treatments/medicines-and-psychiatry/antidepressants/overview/" TargetMode="External"/><Relationship Id="rId2" Type="http://schemas.openxmlformats.org/officeDocument/2006/relationships/hyperlink" Target="https://agedcare.royalcommission.gov.au/sites/default/files/2019-12/background-paper-3.pdf" TargetMode="External"/><Relationship Id="rId1" Type="http://schemas.openxmlformats.org/officeDocument/2006/relationships/slideLayout" Target="../slideLayouts/slideLayout13.xml"/><Relationship Id="rId6" Type="http://schemas.openxmlformats.org/officeDocument/2006/relationships/hyperlink" Target="https://agedcare.royalcommission.gov.au/publications/interim-report" TargetMode="External"/><Relationship Id="rId5" Type="http://schemas.openxmlformats.org/officeDocument/2006/relationships/hyperlink" Target="https://www.agedcarequality.gov.au/resources/psychotropic-medications-used-australia-information-aged-care" TargetMode="External"/><Relationship Id="rId4" Type="http://schemas.openxmlformats.org/officeDocument/2006/relationships/hyperlink" Target="https://www.dementia.com.au/resource-hub/behaviour-management-a-guide-to-good-practic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10DA638-B0D9-D1E0-AB0E-69EA7F9B4E0B}"/>
              </a:ext>
            </a:extLst>
          </p:cNvPr>
          <p:cNvSpPr>
            <a:spLocks noGrp="1"/>
          </p:cNvSpPr>
          <p:nvPr>
            <p:ph type="body" sz="quarter" idx="11"/>
          </p:nvPr>
        </p:nvSpPr>
        <p:spPr>
          <a:xfrm>
            <a:off x="379112" y="4720281"/>
            <a:ext cx="6012163" cy="924600"/>
          </a:xfrm>
        </p:spPr>
        <p:txBody>
          <a:bodyPr/>
          <a:lstStyle/>
          <a:p>
            <a:r>
              <a:rPr lang="en-AU" dirty="0"/>
              <a:t>Education Activity</a:t>
            </a:r>
          </a:p>
        </p:txBody>
      </p:sp>
      <p:sp>
        <p:nvSpPr>
          <p:cNvPr id="8" name="Text Placeholder 3">
            <a:extLst>
              <a:ext uri="{FF2B5EF4-FFF2-40B4-BE49-F238E27FC236}">
                <a16:creationId xmlns:a16="http://schemas.microsoft.com/office/drawing/2014/main" id="{085F4D5B-BE57-5BC4-E849-D058BA83E28E}"/>
              </a:ext>
            </a:extLst>
          </p:cNvPr>
          <p:cNvSpPr>
            <a:spLocks noGrp="1"/>
          </p:cNvSpPr>
          <p:nvPr>
            <p:ph type="body" sz="quarter" idx="13"/>
          </p:nvPr>
        </p:nvSpPr>
        <p:spPr>
          <a:xfrm>
            <a:off x="378808" y="1959605"/>
            <a:ext cx="7492446" cy="2572638"/>
          </a:xfrm>
        </p:spPr>
        <p:txBody>
          <a:bodyPr/>
          <a:lstStyle/>
          <a:p>
            <a:r>
              <a:rPr lang="en-AU" dirty="0"/>
              <a:t>Appropriate use of antidepressant medications for </a:t>
            </a:r>
            <a:r>
              <a:rPr lang="en-AU"/>
              <a:t>changed behaviours in </a:t>
            </a:r>
            <a:r>
              <a:rPr lang="en-AU" dirty="0"/>
              <a:t>people living with dementia</a:t>
            </a:r>
          </a:p>
        </p:txBody>
      </p:sp>
      <p:sp>
        <p:nvSpPr>
          <p:cNvPr id="9" name="Text Placeholder 4">
            <a:extLst>
              <a:ext uri="{FF2B5EF4-FFF2-40B4-BE49-F238E27FC236}">
                <a16:creationId xmlns:a16="http://schemas.microsoft.com/office/drawing/2014/main" id="{0D18F641-45D4-63CA-D2DE-175EC8962E87}"/>
              </a:ext>
            </a:extLst>
          </p:cNvPr>
          <p:cNvSpPr>
            <a:spLocks noGrp="1"/>
          </p:cNvSpPr>
          <p:nvPr>
            <p:ph type="body" sz="quarter" idx="14"/>
          </p:nvPr>
        </p:nvSpPr>
        <p:spPr>
          <a:xfrm>
            <a:off x="378808" y="6054606"/>
            <a:ext cx="5649617" cy="409725"/>
          </a:xfrm>
        </p:spPr>
        <p:txBody>
          <a:bodyPr/>
          <a:lstStyle/>
          <a:p>
            <a:r>
              <a:rPr lang="en-AU" dirty="0"/>
              <a:t>Centre for Medicine Use and Safety (CMUS)</a:t>
            </a:r>
          </a:p>
        </p:txBody>
      </p:sp>
      <p:sp>
        <p:nvSpPr>
          <p:cNvPr id="3" name="Text Placeholder 2">
            <a:extLst>
              <a:ext uri="{FF2B5EF4-FFF2-40B4-BE49-F238E27FC236}">
                <a16:creationId xmlns:a16="http://schemas.microsoft.com/office/drawing/2014/main" id="{6854DC9D-0B84-431C-BE08-2D7B34383320}"/>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2BEF26-81B5-B902-1752-D4AC4C355248}"/>
              </a:ext>
            </a:extLst>
          </p:cNvPr>
          <p:cNvSpPr>
            <a:spLocks noGrp="1"/>
          </p:cNvSpPr>
          <p:nvPr>
            <p:ph type="body" sz="quarter" idx="13"/>
          </p:nvPr>
        </p:nvSpPr>
        <p:spPr>
          <a:xfrm>
            <a:off x="306059" y="326309"/>
            <a:ext cx="8632667" cy="736956"/>
          </a:xfrm>
        </p:spPr>
        <p:txBody>
          <a:bodyPr/>
          <a:lstStyle/>
          <a:p>
            <a:r>
              <a:rPr lang="en-AU" dirty="0"/>
              <a:t>The place of antidepressants in the care of a person living with dementia</a:t>
            </a:r>
            <a:endParaRPr lang="en-AU" dirty="0">
              <a:solidFill>
                <a:srgbClr val="FF0000"/>
              </a:solidFill>
            </a:endParaRPr>
          </a:p>
          <a:p>
            <a:endParaRPr lang="en-US" dirty="0"/>
          </a:p>
        </p:txBody>
      </p:sp>
      <p:sp>
        <p:nvSpPr>
          <p:cNvPr id="5" name="Text Placeholder 4">
            <a:extLst>
              <a:ext uri="{FF2B5EF4-FFF2-40B4-BE49-F238E27FC236}">
                <a16:creationId xmlns:a16="http://schemas.microsoft.com/office/drawing/2014/main" id="{C6F289B6-2813-9A6F-58BE-4B6A8449162A}"/>
              </a:ext>
            </a:extLst>
          </p:cNvPr>
          <p:cNvSpPr>
            <a:spLocks noGrp="1"/>
          </p:cNvSpPr>
          <p:nvPr>
            <p:ph type="body" sz="quarter" idx="16"/>
          </p:nvPr>
        </p:nvSpPr>
        <p:spPr/>
        <p:txBody>
          <a:bodyPr/>
          <a:lstStyle/>
          <a:p>
            <a:pPr marL="0" indent="0">
              <a:buNone/>
            </a:pPr>
            <a:r>
              <a:rPr lang="en-AU" dirty="0">
                <a:effectLst/>
                <a:latin typeface="Arial" panose="020B0604020202020204" pitchFamily="34" charset="0"/>
                <a:ea typeface="Calibri" panose="020F0502020204030204" pitchFamily="34" charset="0"/>
              </a:rPr>
              <a:t>Antidepressants could be considered for if a person living with dementia develops:</a:t>
            </a:r>
            <a:endParaRPr lang="en-AU" sz="2000" dirty="0">
              <a:latin typeface="Arial" panose="020B0604020202020204" pitchFamily="34" charset="0"/>
              <a:cs typeface="Arial" panose="020B0604020202020204" pitchFamily="34" charset="0"/>
            </a:endParaRPr>
          </a:p>
          <a:p>
            <a:pPr marL="800100" lvl="1">
              <a:buFont typeface="Wingdings" pitchFamily="2" charset="2"/>
              <a:buChar char="q"/>
            </a:pPr>
            <a:endPar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800100" lvl="1">
              <a:buFont typeface="Wingdings" pitchFamily="2" charset="2"/>
              <a:buChar char="q"/>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Moderate major depressive disorder AND who have previously taken an antidepressant that worked, </a:t>
            </a:r>
            <a:r>
              <a:rPr lang="en-AU"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p>
          <a:p>
            <a:pPr marL="628650" lvl="1" indent="-171450">
              <a:buFont typeface="Wingdings" pitchFamily="2" charset="2"/>
              <a:buChar char="q"/>
            </a:pPr>
            <a:endParaRPr lang="en-AU"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800100" lvl="1">
              <a:buFont typeface="Wingdings" pitchFamily="2" charset="2"/>
              <a:buChar char="q"/>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Severe major depressive disorder, </a:t>
            </a:r>
            <a:r>
              <a:rPr lang="en-AU"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p>
          <a:p>
            <a:pPr marL="628650" lvl="1" indent="-171450">
              <a:buFont typeface="Wingdings" pitchFamily="2" charset="2"/>
              <a:buChar char="q"/>
            </a:pPr>
            <a:endPar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00100" lvl="1">
              <a:buFont typeface="Wingdings" pitchFamily="2" charset="2"/>
              <a:buChar char="q"/>
            </a:pPr>
            <a:r>
              <a:rPr lang="en-AU" sz="2000" dirty="0">
                <a:effectLst/>
                <a:latin typeface="Arial" panose="020B0604020202020204" pitchFamily="34" charset="0"/>
                <a:ea typeface="Calibri" panose="020F0502020204030204" pitchFamily="34" charset="0"/>
                <a:cs typeface="Arial" panose="020B0604020202020204" pitchFamily="34" charset="0"/>
              </a:rPr>
              <a:t> Depressive disorder with suicidal ideation and/or risk of self-harm (e.g. </a:t>
            </a:r>
            <a:r>
              <a:rPr lang="en-AU" sz="2000" dirty="0">
                <a:effectLst/>
                <a:latin typeface="Arial" panose="020B0604020202020204" pitchFamily="34" charset="0"/>
                <a:ea typeface="Calibri" panose="020F0502020204030204" pitchFamily="34" charset="0"/>
              </a:rPr>
              <a:t>a person who is </a:t>
            </a:r>
            <a:r>
              <a:rPr lang="en-AU" sz="2000" dirty="0">
                <a:solidFill>
                  <a:srgbClr val="222222"/>
                </a:solidFill>
                <a:effectLst/>
                <a:latin typeface="Arial" panose="020B0604020202020204" pitchFamily="34" charset="0"/>
                <a:ea typeface="Calibri" panose="020F0502020204030204" pitchFamily="34" charset="0"/>
              </a:rPr>
              <a:t>deliberately causing pain or damage to their own body) </a:t>
            </a:r>
            <a:endParaRPr lang="en-AU" sz="2000" b="1" dirty="0">
              <a:effectLst/>
              <a:latin typeface="Arial" panose="020B0604020202020204" pitchFamily="34"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59BFB773-BC48-A64B-689F-6B218F10F510}"/>
              </a:ext>
            </a:extLst>
          </p:cNvPr>
          <p:cNvPicPr>
            <a:picLocks noChangeAspect="1"/>
          </p:cNvPicPr>
          <p:nvPr/>
        </p:nvPicPr>
        <p:blipFill>
          <a:blip r:embed="rId3"/>
          <a:stretch>
            <a:fillRect/>
          </a:stretch>
        </p:blipFill>
        <p:spPr>
          <a:xfrm>
            <a:off x="714570" y="2663687"/>
            <a:ext cx="497668" cy="497668"/>
          </a:xfrm>
          <a:prstGeom prst="rect">
            <a:avLst/>
          </a:prstGeom>
        </p:spPr>
      </p:pic>
      <p:pic>
        <p:nvPicPr>
          <p:cNvPr id="7" name="Picture 6">
            <a:extLst>
              <a:ext uri="{FF2B5EF4-FFF2-40B4-BE49-F238E27FC236}">
                <a16:creationId xmlns:a16="http://schemas.microsoft.com/office/drawing/2014/main" id="{EA4270D0-2F74-AAC8-C51A-D691C6F40464}"/>
              </a:ext>
            </a:extLst>
          </p:cNvPr>
          <p:cNvPicPr>
            <a:picLocks noChangeAspect="1"/>
          </p:cNvPicPr>
          <p:nvPr/>
        </p:nvPicPr>
        <p:blipFill>
          <a:blip r:embed="rId3"/>
          <a:stretch>
            <a:fillRect/>
          </a:stretch>
        </p:blipFill>
        <p:spPr>
          <a:xfrm>
            <a:off x="714570" y="3636199"/>
            <a:ext cx="497668" cy="497668"/>
          </a:xfrm>
          <a:prstGeom prst="rect">
            <a:avLst/>
          </a:prstGeom>
        </p:spPr>
      </p:pic>
      <p:pic>
        <p:nvPicPr>
          <p:cNvPr id="8" name="Picture 7">
            <a:extLst>
              <a:ext uri="{FF2B5EF4-FFF2-40B4-BE49-F238E27FC236}">
                <a16:creationId xmlns:a16="http://schemas.microsoft.com/office/drawing/2014/main" id="{9DCCCC8C-E48F-256E-68CE-D2C46877F3FF}"/>
              </a:ext>
            </a:extLst>
          </p:cNvPr>
          <p:cNvPicPr>
            <a:picLocks noChangeAspect="1"/>
          </p:cNvPicPr>
          <p:nvPr/>
        </p:nvPicPr>
        <p:blipFill>
          <a:blip r:embed="rId3"/>
          <a:stretch>
            <a:fillRect/>
          </a:stretch>
        </p:blipFill>
        <p:spPr>
          <a:xfrm>
            <a:off x="714570" y="4319936"/>
            <a:ext cx="497668" cy="497668"/>
          </a:xfrm>
          <a:prstGeom prst="rect">
            <a:avLst/>
          </a:prstGeom>
        </p:spPr>
      </p:pic>
    </p:spTree>
    <p:extLst>
      <p:ext uri="{BB962C8B-B14F-4D97-AF65-F5344CB8AC3E}">
        <p14:creationId xmlns:p14="http://schemas.microsoft.com/office/powerpoint/2010/main" val="33138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65626D-957E-C444-40D9-4EBEDDF79DE4}"/>
              </a:ext>
            </a:extLst>
          </p:cNvPr>
          <p:cNvSpPr>
            <a:spLocks noGrp="1"/>
          </p:cNvSpPr>
          <p:nvPr>
            <p:ph type="body" sz="quarter" idx="13"/>
          </p:nvPr>
        </p:nvSpPr>
        <p:spPr/>
        <p:txBody>
          <a:bodyPr/>
          <a:lstStyle/>
          <a:p>
            <a:r>
              <a:rPr lang="en-AU" dirty="0"/>
              <a:t>Learning Objectives</a:t>
            </a:r>
          </a:p>
          <a:p>
            <a:endParaRPr lang="en-US" dirty="0"/>
          </a:p>
        </p:txBody>
      </p:sp>
      <p:sp>
        <p:nvSpPr>
          <p:cNvPr id="5" name="Text Placeholder 4">
            <a:extLst>
              <a:ext uri="{FF2B5EF4-FFF2-40B4-BE49-F238E27FC236}">
                <a16:creationId xmlns:a16="http://schemas.microsoft.com/office/drawing/2014/main" id="{D0DFFBE0-A4E6-C5E7-49AE-3371258C2690}"/>
              </a:ext>
            </a:extLst>
          </p:cNvPr>
          <p:cNvSpPr>
            <a:spLocks noGrp="1"/>
          </p:cNvSpPr>
          <p:nvPr>
            <p:ph type="body" sz="quarter" idx="16"/>
          </p:nvPr>
        </p:nvSpPr>
        <p:spPr>
          <a:xfrm>
            <a:off x="306060" y="1146615"/>
            <a:ext cx="10815464" cy="5466219"/>
          </a:xfrm>
        </p:spPr>
        <p:txBody>
          <a:bodyPr/>
          <a:lstStyle/>
          <a:p>
            <a:pPr marL="0" indent="0">
              <a:buNone/>
            </a:pPr>
            <a:r>
              <a:rPr lang="en-AU" dirty="0"/>
              <a:t>By the end of this session, you should be able to:</a:t>
            </a:r>
          </a:p>
          <a:p>
            <a:pPr marL="457200" lvl="1" indent="0">
              <a:buNone/>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Describe the potential adverse events of an antidepressant for people living with dementia and changed behaviours</a:t>
            </a:r>
          </a:p>
          <a:p>
            <a:pPr marL="800100" lvl="1" indent="-342900">
              <a:lnSpc>
                <a:spcPct val="100000"/>
              </a:lnSpc>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Specify the criteria for escalating care surrounding </a:t>
            </a:r>
            <a:r>
              <a:rPr lang="en-AU" sz="2000" dirty="0">
                <a:effectLst/>
                <a:latin typeface="Arial" panose="020B0604020202020204" pitchFamily="34" charset="0"/>
                <a:ea typeface="Calibri" panose="020F0502020204030204" pitchFamily="34" charset="0"/>
              </a:rPr>
              <a:t>adverse events and </a:t>
            </a:r>
            <a:r>
              <a:rPr lang="en-AU" sz="2000" dirty="0">
                <a:latin typeface="Arial" panose="020B0604020202020204" pitchFamily="34" charset="0"/>
                <a:cs typeface="Arial" panose="020B0604020202020204" pitchFamily="34" charset="0"/>
              </a:rPr>
              <a:t>monitoring of antidepressant</a:t>
            </a:r>
          </a:p>
          <a:p>
            <a:pPr marL="800100" lvl="1" indent="-342900">
              <a:lnSpc>
                <a:spcPct val="100000"/>
              </a:lnSpc>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Explain what should be documented surrounding </a:t>
            </a:r>
            <a:r>
              <a:rPr lang="en-AU" sz="2000" dirty="0">
                <a:effectLst/>
                <a:latin typeface="Arial" panose="020B0604020202020204" pitchFamily="34" charset="0"/>
                <a:ea typeface="Calibri" panose="020F0502020204030204" pitchFamily="34" charset="0"/>
              </a:rPr>
              <a:t>adverse events and </a:t>
            </a:r>
            <a:r>
              <a:rPr lang="en-AU" sz="2000" dirty="0">
                <a:latin typeface="Arial" panose="020B0604020202020204" pitchFamily="34" charset="0"/>
                <a:cs typeface="Arial" panose="020B0604020202020204" pitchFamily="34" charset="0"/>
              </a:rPr>
              <a:t>monitoring of antidepressant</a:t>
            </a:r>
          </a:p>
          <a:p>
            <a:pPr marL="800100" lvl="1" indent="-342900">
              <a:lnSpc>
                <a:spcPct val="100000"/>
              </a:lnSpc>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AU" sz="2000" dirty="0">
                <a:latin typeface="Arial" panose="020B0604020202020204" pitchFamily="34" charset="0"/>
                <a:cs typeface="Arial" panose="020B0604020202020204" pitchFamily="34" charset="0"/>
              </a:rPr>
              <a:t>Be aware of supporting resources accompanying the Guideline to use </a:t>
            </a:r>
            <a:r>
              <a:rPr lang="en-AU" sz="2000">
                <a:latin typeface="Arial" panose="020B0604020202020204" pitchFamily="34" charset="0"/>
                <a:cs typeface="Arial" panose="020B0604020202020204" pitchFamily="34" charset="0"/>
              </a:rPr>
              <a:t>in everyday </a:t>
            </a:r>
            <a:r>
              <a:rPr lang="en-AU" sz="2000" dirty="0">
                <a:latin typeface="Arial" panose="020B0604020202020204" pitchFamily="34" charset="0"/>
                <a:cs typeface="Arial" panose="020B0604020202020204" pitchFamily="34" charset="0"/>
              </a:rPr>
              <a:t>practice</a:t>
            </a:r>
          </a:p>
        </p:txBody>
      </p:sp>
    </p:spTree>
    <p:extLst>
      <p:ext uri="{BB962C8B-B14F-4D97-AF65-F5344CB8AC3E}">
        <p14:creationId xmlns:p14="http://schemas.microsoft.com/office/powerpoint/2010/main" val="177000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443F56-8327-4316-766F-85B5909896EC}"/>
              </a:ext>
            </a:extLst>
          </p:cNvPr>
          <p:cNvSpPr>
            <a:spLocks noGrp="1"/>
          </p:cNvSpPr>
          <p:nvPr>
            <p:ph type="body" sz="quarter" idx="13"/>
          </p:nvPr>
        </p:nvSpPr>
        <p:spPr/>
        <p:txBody>
          <a:bodyPr/>
          <a:lstStyle/>
          <a:p>
            <a:r>
              <a:rPr lang="en-AU" dirty="0"/>
              <a:t>Adverse events and monitoring of antidepressants</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Placeholder 6">
            <a:extLst>
              <a:ext uri="{FF2B5EF4-FFF2-40B4-BE49-F238E27FC236}">
                <a16:creationId xmlns:a16="http://schemas.microsoft.com/office/drawing/2014/main" id="{3B8F9B0E-786E-7BCD-B626-406DCBC0AE9F}"/>
              </a:ext>
            </a:extLst>
          </p:cNvPr>
          <p:cNvPicPr>
            <a:picLocks noGrp="1" noChangeAspect="1"/>
          </p:cNvPicPr>
          <p:nvPr>
            <p:ph type="pic" sz="quarter" idx="14"/>
          </p:nvPr>
        </p:nvPicPr>
        <p:blipFill>
          <a:blip r:embed="rId2"/>
          <a:srcRect t="2627" b="2627"/>
          <a:stretch>
            <a:fillRect/>
          </a:stretch>
        </p:blipFill>
        <p:spPr>
          <a:xfrm>
            <a:off x="5838547" y="1315041"/>
            <a:ext cx="6353453" cy="4013097"/>
          </a:xfrm>
        </p:spPr>
      </p:pic>
      <p:sp>
        <p:nvSpPr>
          <p:cNvPr id="8" name="TextBox 7">
            <a:extLst>
              <a:ext uri="{FF2B5EF4-FFF2-40B4-BE49-F238E27FC236}">
                <a16:creationId xmlns:a16="http://schemas.microsoft.com/office/drawing/2014/main" id="{FC81FB47-AB2B-43BC-F508-91E42177CC9B}"/>
              </a:ext>
            </a:extLst>
          </p:cNvPr>
          <p:cNvSpPr txBox="1"/>
          <p:nvPr/>
        </p:nvSpPr>
        <p:spPr>
          <a:xfrm>
            <a:off x="8442293" y="5312127"/>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70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5F2C2DBD-72D5-4D55-998F-C2A5549EFCCD}"/>
              </a:ext>
            </a:extLst>
          </p:cNvPr>
          <p:cNvSpPr txBox="1">
            <a:spLocks/>
          </p:cNvSpPr>
          <p:nvPr/>
        </p:nvSpPr>
        <p:spPr>
          <a:xfrm>
            <a:off x="190004" y="2154452"/>
            <a:ext cx="5771408" cy="4175095"/>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Clinical Steps</a:t>
            </a:r>
          </a:p>
          <a:p>
            <a:pPr marL="0" indent="0">
              <a:buFont typeface="Arial" panose="020B0604020202020204" pitchFamily="34" charset="0"/>
              <a:buNone/>
            </a:pPr>
            <a:endParaRPr lang="en-AU" sz="1000" b="1" dirty="0"/>
          </a:p>
          <a:p>
            <a:pPr>
              <a:lnSpc>
                <a:spcPct val="100000"/>
              </a:lnSpc>
              <a:buFont typeface="Wingdings" panose="05000000000000000000" pitchFamily="2" charset="2"/>
              <a:buChar char="q"/>
            </a:pPr>
            <a:r>
              <a:rPr lang="en-AU" dirty="0">
                <a:latin typeface="Arial" panose="020B0604020202020204" pitchFamily="34" charset="0"/>
                <a:cs typeface="Arial" panose="020B0604020202020204" pitchFamily="34" charset="0"/>
              </a:rPr>
              <a:t>Identify the </a:t>
            </a:r>
            <a:r>
              <a:rPr lang="en-AU" dirty="0">
                <a:effectLst/>
                <a:latin typeface="Arial" panose="020B0604020202020204" pitchFamily="34" charset="0"/>
                <a:ea typeface="Calibri" panose="020F0502020204030204" pitchFamily="34" charset="0"/>
              </a:rPr>
              <a:t>specific changed behaviour you want to improve (</a:t>
            </a:r>
            <a:r>
              <a:rPr lang="en-AU" b="1" dirty="0">
                <a:latin typeface="Arial" panose="020B0604020202020204" pitchFamily="34" charset="0"/>
                <a:cs typeface="Arial" panose="020B0604020202020204" pitchFamily="34" charset="0"/>
              </a:rPr>
              <a:t>target symptom</a:t>
            </a:r>
            <a:r>
              <a:rPr lang="en-AU" dirty="0">
                <a:latin typeface="Arial" panose="020B0604020202020204" pitchFamily="34" charset="0"/>
                <a:cs typeface="Arial" panose="020B0604020202020204" pitchFamily="34" charset="0"/>
              </a:rPr>
              <a:t>) </a:t>
            </a:r>
          </a:p>
          <a:p>
            <a:pPr lvl="1">
              <a:lnSpc>
                <a:spcPct val="100000"/>
              </a:lnSpc>
              <a:buFont typeface="Wingdings" pitchFamily="2" charset="2"/>
              <a:buChar char="§"/>
            </a:pPr>
            <a:r>
              <a:rPr lang="en-AU" i="1" dirty="0">
                <a:latin typeface="Arial" panose="020B0604020202020204" pitchFamily="34" charset="0"/>
                <a:cs typeface="Arial" panose="020B0604020202020204" pitchFamily="34" charset="0"/>
              </a:rPr>
              <a:t>e.g. sadness, loss of interest</a:t>
            </a:r>
          </a:p>
          <a:p>
            <a:pPr lvl="1">
              <a:lnSpc>
                <a:spcPct val="100000"/>
              </a:lnSpc>
              <a:buFont typeface="Wingdings" pitchFamily="2" charset="2"/>
              <a:buChar char="§"/>
            </a:pPr>
            <a:endParaRPr lang="en-AU"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q"/>
            </a:pPr>
            <a:r>
              <a:rPr lang="en-AU" dirty="0">
                <a:latin typeface="Arial" panose="020B0604020202020204" pitchFamily="34" charset="0"/>
                <a:cs typeface="Arial" panose="020B0604020202020204" pitchFamily="34" charset="0"/>
              </a:rPr>
              <a:t>Identify the anticipated treatment outcome </a:t>
            </a:r>
          </a:p>
          <a:p>
            <a:pPr lvl="1">
              <a:lnSpc>
                <a:spcPct val="100000"/>
              </a:lnSpc>
              <a:buFont typeface="Wingdings" pitchFamily="2" charset="2"/>
              <a:buChar char="§"/>
            </a:pPr>
            <a:r>
              <a:rPr lang="en-AU" i="1" dirty="0">
                <a:latin typeface="Arial" panose="020B0604020202020204" pitchFamily="34" charset="0"/>
                <a:cs typeface="Arial" panose="020B0604020202020204" pitchFamily="34" charset="0"/>
              </a:rPr>
              <a:t>e.g. more interest in usual activities and hobbies they enjoy</a:t>
            </a:r>
          </a:p>
          <a:p>
            <a:pPr lvl="1">
              <a:lnSpc>
                <a:spcPct val="100000"/>
              </a:lnSpc>
              <a:buFont typeface="Wingdings" pitchFamily="2" charset="2"/>
              <a:buChar char="§"/>
            </a:pPr>
            <a:endParaRPr lang="en-AU" sz="1600" i="1" dirty="0">
              <a:solidFill>
                <a:srgbClr val="FF0000"/>
              </a:solidFill>
              <a:latin typeface="Arial" panose="020B0604020202020204" pitchFamily="34" charset="0"/>
              <a:cs typeface="Arial" panose="020B0604020202020204" pitchFamily="34" charset="0"/>
            </a:endParaRPr>
          </a:p>
          <a:p>
            <a:pPr>
              <a:lnSpc>
                <a:spcPct val="100000"/>
              </a:lnSpc>
              <a:buFont typeface="Wingdings" pitchFamily="2" charset="2"/>
              <a:buChar char="q"/>
            </a:pPr>
            <a:r>
              <a:rPr lang="en-AU" dirty="0">
                <a:effectLst/>
                <a:latin typeface="Arial" panose="020B0604020202020204" pitchFamily="34" charset="0"/>
                <a:ea typeface="Calibri" panose="020F0502020204030204" pitchFamily="34" charset="0"/>
                <a:cs typeface="Arial" panose="020B0604020202020204" pitchFamily="34" charset="0"/>
              </a:rPr>
              <a:t>Complete an individual harm-benefit analysis</a:t>
            </a:r>
            <a:r>
              <a:rPr lang="en-AU" dirty="0">
                <a:effectLst/>
                <a:latin typeface="Arial" panose="020B0604020202020204" pitchFamily="34" charset="0"/>
                <a:cs typeface="Arial" panose="020B0604020202020204" pitchFamily="34" charset="0"/>
              </a:rPr>
              <a:t> </a:t>
            </a:r>
            <a:endParaRPr lang="en-AU" i="1" dirty="0">
              <a:solidFill>
                <a:srgbClr val="FF0000"/>
              </a:solidFill>
              <a:effectLst/>
              <a:latin typeface="Arial" panose="020B0604020202020204" pitchFamily="34" charset="0"/>
              <a:cs typeface="Arial" panose="020B0604020202020204" pitchFamily="34" charset="0"/>
            </a:endParaRPr>
          </a:p>
          <a:p>
            <a:pPr lvl="1">
              <a:lnSpc>
                <a:spcPct val="100000"/>
              </a:lnSpc>
              <a:buFont typeface="Wingdings" pitchFamily="2" charset="2"/>
              <a:buChar char="q"/>
            </a:pPr>
            <a:endParaRPr lang="en-AU" sz="1800" i="1" dirty="0">
              <a:solidFill>
                <a:srgbClr val="FF0000"/>
              </a:solidFill>
              <a:latin typeface="Arial" panose="020B0604020202020204" pitchFamily="34" charset="0"/>
              <a:cs typeface="Arial" panose="020B0604020202020204" pitchFamily="34" charset="0"/>
            </a:endParaRPr>
          </a:p>
          <a:p>
            <a:pPr lvl="1">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35FC2-3AEA-4AD4-94A2-ECB6C9E91BED}"/>
              </a:ext>
            </a:extLst>
          </p:cNvPr>
          <p:cNvSpPr/>
          <p:nvPr/>
        </p:nvSpPr>
        <p:spPr>
          <a:xfrm>
            <a:off x="6230590" y="2154452"/>
            <a:ext cx="5655352" cy="4062651"/>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effectLst/>
                <a:latin typeface="Arial" panose="020B0604020202020204" pitchFamily="34" charset="0"/>
                <a:ea typeface="Calibri" panose="020F0502020204030204" pitchFamily="34" charset="0"/>
                <a:cs typeface="Arial" panose="020B0604020202020204" pitchFamily="34" charset="0"/>
              </a:rPr>
              <a:t>Comprehensive discussion with the person living with dementia, support person and/or their substitute decision maker</a:t>
            </a:r>
            <a:r>
              <a:rPr lang="en-AU" sz="2000" dirty="0">
                <a:effectLst/>
                <a:latin typeface="Arial" panose="020B0604020202020204" pitchFamily="34" charset="0"/>
                <a:cs typeface="Arial" panose="020B0604020202020204" pitchFamily="34" charset="0"/>
              </a:rPr>
              <a:t> </a:t>
            </a:r>
          </a:p>
          <a:p>
            <a:pPr marL="457200" indent="-457200">
              <a:buFont typeface="Wingdings" panose="05000000000000000000" pitchFamily="2" charset="2"/>
              <a:buChar char="q"/>
            </a:pPr>
            <a:endParaRPr lang="en-AU" sz="2200" dirty="0">
              <a:effectLst/>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effectLst/>
                <a:latin typeface="Arial" panose="020B0604020202020204" pitchFamily="34" charset="0"/>
                <a:ea typeface="Calibri" panose="020F0502020204030204" pitchFamily="34" charset="0"/>
                <a:cs typeface="Arial" panose="020B0604020202020204" pitchFamily="34" charset="0"/>
              </a:rPr>
              <a:t>Obtain informed consent </a:t>
            </a:r>
          </a:p>
          <a:p>
            <a:pPr marL="457200" indent="-457200">
              <a:buFont typeface="Wingdings" panose="05000000000000000000" pitchFamily="2" charset="2"/>
              <a:buChar char="q"/>
            </a:pPr>
            <a:endParaRPr lang="en-AU" sz="2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date to review the antidepressant</a:t>
            </a:r>
          </a:p>
          <a:p>
            <a:pPr marL="914400" lvl="1" indent="-457200">
              <a:buFont typeface="Wingdings" pitchFamily="2" charset="2"/>
              <a:buChar char="§"/>
            </a:pPr>
            <a:r>
              <a:rPr lang="en-AU" sz="1600" i="1" dirty="0">
                <a:latin typeface="Arial" panose="020B0604020202020204" pitchFamily="34" charset="0"/>
                <a:cs typeface="Arial" panose="020B0604020202020204" pitchFamily="34" charset="0"/>
              </a:rPr>
              <a:t>e.g. review antidepressant in two weeks</a:t>
            </a:r>
          </a:p>
          <a:p>
            <a:pPr marL="457200" indent="-4572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endParaRPr lang="en-AU" sz="1900" b="1" dirty="0">
              <a:latin typeface="Arial" panose="020B0604020202020204" pitchFamily="34" charset="0"/>
              <a:cs typeface="Arial" panose="020B0604020202020204" pitchFamily="34" charset="0"/>
            </a:endParaRPr>
          </a:p>
          <a:p>
            <a:endParaRPr lang="en-AU" sz="1900" b="1" dirty="0">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C5DF1860-EF5B-C275-C8C6-0BC4B8CA8634}"/>
              </a:ext>
            </a:extLst>
          </p:cNvPr>
          <p:cNvSpPr txBox="1">
            <a:spLocks/>
          </p:cNvSpPr>
          <p:nvPr/>
        </p:nvSpPr>
        <p:spPr>
          <a:xfrm>
            <a:off x="306059" y="326309"/>
            <a:ext cx="9182185" cy="736956"/>
          </a:xfrm>
          <a:prstGeom prst="rect">
            <a:avLst/>
          </a:prstGeom>
        </p:spPr>
        <p:txBody>
          <a:bodyPr/>
          <a:lstStyle>
            <a:lvl1pPr marL="0" indent="0" algn="l" defTabSz="914400" rtl="0" eaLnBrk="1" latinLnBrk="0" hangingPunct="1">
              <a:lnSpc>
                <a:spcPct val="90000"/>
              </a:lnSpc>
              <a:spcBef>
                <a:spcPts val="1000"/>
              </a:spcBef>
              <a:buFont typeface="Arial"/>
              <a:buNone/>
              <a:defRPr sz="42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Prescribers' responsibilities surrounding antidepressant initiation</a:t>
            </a:r>
            <a:endParaRPr lang="en-US" dirty="0"/>
          </a:p>
        </p:txBody>
      </p:sp>
      <p:sp>
        <p:nvSpPr>
          <p:cNvPr id="11" name="Text Placeholder 3">
            <a:extLst>
              <a:ext uri="{FF2B5EF4-FFF2-40B4-BE49-F238E27FC236}">
                <a16:creationId xmlns:a16="http://schemas.microsoft.com/office/drawing/2014/main" id="{180BC1A9-5B3A-0D79-4AF4-0C1B1599E830}"/>
              </a:ext>
            </a:extLst>
          </p:cNvPr>
          <p:cNvSpPr txBox="1">
            <a:spLocks/>
          </p:cNvSpPr>
          <p:nvPr/>
        </p:nvSpPr>
        <p:spPr>
          <a:xfrm>
            <a:off x="306061" y="1564104"/>
            <a:ext cx="10438140" cy="342002"/>
          </a:xfrm>
          <a:prstGeom prst="rect">
            <a:avLst/>
          </a:prstGeom>
        </p:spPr>
        <p:txBody>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What steps should prescribers complete and document </a:t>
            </a:r>
            <a:r>
              <a:rPr lang="en-AU" u="sng" dirty="0"/>
              <a:t>before</a:t>
            </a:r>
            <a:r>
              <a:rPr lang="en-AU" dirty="0"/>
              <a:t> initiating an antidepressant?</a:t>
            </a:r>
          </a:p>
        </p:txBody>
      </p:sp>
    </p:spTree>
    <p:extLst>
      <p:ext uri="{BB962C8B-B14F-4D97-AF65-F5344CB8AC3E}">
        <p14:creationId xmlns:p14="http://schemas.microsoft.com/office/powerpoint/2010/main" val="158096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ECBCA-E065-46C8-B5CE-B3117738625C}"/>
              </a:ext>
            </a:extLst>
          </p:cNvPr>
          <p:cNvSpPr>
            <a:spLocks noGrp="1"/>
          </p:cNvSpPr>
          <p:nvPr>
            <p:ph type="body" sz="quarter" idx="13"/>
          </p:nvPr>
        </p:nvSpPr>
        <p:spPr/>
        <p:txBody>
          <a:bodyPr/>
          <a:lstStyle/>
          <a:p>
            <a:r>
              <a:rPr lang="en-AU" dirty="0"/>
              <a:t>Group discussion - what is an adverse event?</a:t>
            </a:r>
          </a:p>
        </p:txBody>
      </p:sp>
      <p:sp>
        <p:nvSpPr>
          <p:cNvPr id="11" name="Text Placeholder 10">
            <a:extLst>
              <a:ext uri="{FF2B5EF4-FFF2-40B4-BE49-F238E27FC236}">
                <a16:creationId xmlns:a16="http://schemas.microsoft.com/office/drawing/2014/main" id="{00774EE3-7B64-496E-85DC-632BEBAB383D}"/>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1592034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ECBCA-E065-46C8-B5CE-B3117738625C}"/>
              </a:ext>
            </a:extLst>
          </p:cNvPr>
          <p:cNvSpPr>
            <a:spLocks noGrp="1"/>
          </p:cNvSpPr>
          <p:nvPr>
            <p:ph type="body" sz="quarter" idx="13"/>
          </p:nvPr>
        </p:nvSpPr>
        <p:spPr/>
        <p:txBody>
          <a:bodyPr/>
          <a:lstStyle/>
          <a:p>
            <a:r>
              <a:rPr lang="en-AU" dirty="0"/>
              <a:t>What is an adverse event?</a:t>
            </a:r>
          </a:p>
        </p:txBody>
      </p:sp>
      <p:sp>
        <p:nvSpPr>
          <p:cNvPr id="5" name="Text Placeholder 4">
            <a:extLst>
              <a:ext uri="{FF2B5EF4-FFF2-40B4-BE49-F238E27FC236}">
                <a16:creationId xmlns:a16="http://schemas.microsoft.com/office/drawing/2014/main" id="{F56C2D82-1AF3-4B55-A6F5-5F55EB4708A0}"/>
              </a:ext>
            </a:extLst>
          </p:cNvPr>
          <p:cNvSpPr>
            <a:spLocks noGrp="1"/>
          </p:cNvSpPr>
          <p:nvPr>
            <p:ph type="body" sz="quarter" idx="16"/>
          </p:nvPr>
        </p:nvSpPr>
        <p:spPr>
          <a:xfrm>
            <a:off x="306060" y="1673611"/>
            <a:ext cx="11215928" cy="2633346"/>
          </a:xfrm>
        </p:spPr>
        <p:txBody>
          <a:bodyPr/>
          <a:lstStyle/>
          <a:p>
            <a:r>
              <a:rPr lang="en-AU" dirty="0"/>
              <a:t>Therapeutic Goods Administration (TGA)* defines as:</a:t>
            </a:r>
          </a:p>
          <a:p>
            <a:endParaRPr lang="en-AU" dirty="0"/>
          </a:p>
          <a:p>
            <a:endParaRPr lang="en-AU" dirty="0"/>
          </a:p>
          <a:p>
            <a:pPr marL="0" indent="0" algn="ctr">
              <a:buNone/>
            </a:pPr>
            <a:r>
              <a:rPr lang="en-AU" i="1" dirty="0"/>
              <a:t>“Unintended and sometimes harmful occurrences associated with the use of a medicine, vaccine or medical device (collectively known as therapeutic goods). Adverse events include side effects to medicines and vaccines, and problems or incidents involving medical devices”.</a:t>
            </a:r>
            <a:r>
              <a:rPr lang="en-AU" i="1" baseline="30000" dirty="0"/>
              <a:t>8 </a:t>
            </a:r>
            <a:endParaRPr lang="en-AU" baseline="30000" dirty="0"/>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baseline="30000" dirty="0">
              <a:solidFill>
                <a:schemeClr val="accent1">
                  <a:lumMod val="75000"/>
                </a:schemeClr>
              </a:solidFill>
            </a:endParaRPr>
          </a:p>
          <a:p>
            <a:pPr marL="0" indent="0">
              <a:buNone/>
            </a:pPr>
            <a:endParaRPr lang="en-AU" i="1" dirty="0">
              <a:solidFill>
                <a:schemeClr val="accent1">
                  <a:lumMod val="75000"/>
                </a:schemeClr>
              </a:solidFill>
            </a:endParaRPr>
          </a:p>
        </p:txBody>
      </p:sp>
      <p:sp>
        <p:nvSpPr>
          <p:cNvPr id="2" name="TextBox 1">
            <a:extLst>
              <a:ext uri="{FF2B5EF4-FFF2-40B4-BE49-F238E27FC236}">
                <a16:creationId xmlns:a16="http://schemas.microsoft.com/office/drawing/2014/main" id="{56092EA7-1C09-17E9-4BCA-DC54562D9B48}"/>
              </a:ext>
            </a:extLst>
          </p:cNvPr>
          <p:cNvSpPr txBox="1"/>
          <p:nvPr/>
        </p:nvSpPr>
        <p:spPr>
          <a:xfrm>
            <a:off x="369178" y="5654480"/>
            <a:ext cx="11215928" cy="646331"/>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dirty="0">
                <a:latin typeface="Arial" panose="020B0604020202020204" pitchFamily="34" charset="0"/>
                <a:cs typeface="Arial" panose="020B0604020202020204" pitchFamily="34" charset="0"/>
              </a:rPr>
              <a:t>*The TGA is part of the Department of Health and Aged Care, Commonwealth of Australia. The TGA is responsible for ensuring that therapeutic goods (including medicines) available in Australia are safe</a:t>
            </a:r>
          </a:p>
        </p:txBody>
      </p:sp>
      <p:pic>
        <p:nvPicPr>
          <p:cNvPr id="10" name="Picture 9">
            <a:extLst>
              <a:ext uri="{FF2B5EF4-FFF2-40B4-BE49-F238E27FC236}">
                <a16:creationId xmlns:a16="http://schemas.microsoft.com/office/drawing/2014/main" id="{B935C02E-22F3-414B-85CB-601A6E3DA9F1}"/>
              </a:ext>
            </a:extLst>
          </p:cNvPr>
          <p:cNvPicPr>
            <a:picLocks noChangeAspect="1"/>
          </p:cNvPicPr>
          <p:nvPr/>
        </p:nvPicPr>
        <p:blipFill rotWithShape="1">
          <a:blip r:embed="rId3">
            <a:biLevel thresh="25000"/>
          </a:blip>
          <a:srcRect l="21174" r="17530"/>
          <a:stretch/>
        </p:blipFill>
        <p:spPr>
          <a:xfrm>
            <a:off x="3003568" y="3944504"/>
            <a:ext cx="976762" cy="1350288"/>
          </a:xfrm>
          <a:prstGeom prst="rect">
            <a:avLst/>
          </a:prstGeom>
        </p:spPr>
      </p:pic>
      <p:pic>
        <p:nvPicPr>
          <p:cNvPr id="11" name="Picture 10">
            <a:extLst>
              <a:ext uri="{FF2B5EF4-FFF2-40B4-BE49-F238E27FC236}">
                <a16:creationId xmlns:a16="http://schemas.microsoft.com/office/drawing/2014/main" id="{8067F5C4-4B98-4B09-8C61-F09EBA6A1E17}"/>
              </a:ext>
            </a:extLst>
          </p:cNvPr>
          <p:cNvPicPr>
            <a:picLocks noChangeAspect="1"/>
          </p:cNvPicPr>
          <p:nvPr/>
        </p:nvPicPr>
        <p:blipFill rotWithShape="1">
          <a:blip r:embed="rId4">
            <a:biLevel thresh="25000"/>
          </a:blip>
          <a:srcRect l="6845" t="22270" r="5150" b="6933"/>
          <a:stretch/>
        </p:blipFill>
        <p:spPr>
          <a:xfrm>
            <a:off x="4919442" y="3979770"/>
            <a:ext cx="1630488" cy="1204619"/>
          </a:xfrm>
          <a:prstGeom prst="rect">
            <a:avLst/>
          </a:prstGeom>
        </p:spPr>
      </p:pic>
      <p:pic>
        <p:nvPicPr>
          <p:cNvPr id="12" name="Picture 11">
            <a:extLst>
              <a:ext uri="{FF2B5EF4-FFF2-40B4-BE49-F238E27FC236}">
                <a16:creationId xmlns:a16="http://schemas.microsoft.com/office/drawing/2014/main" id="{0DC06D8A-DB10-450B-8F2A-601BD3D1AC78}"/>
              </a:ext>
            </a:extLst>
          </p:cNvPr>
          <p:cNvPicPr>
            <a:picLocks noChangeAspect="1"/>
          </p:cNvPicPr>
          <p:nvPr/>
        </p:nvPicPr>
        <p:blipFill>
          <a:blip r:embed="rId5">
            <a:biLevel thresh="25000"/>
          </a:blip>
          <a:stretch>
            <a:fillRect/>
          </a:stretch>
        </p:blipFill>
        <p:spPr>
          <a:xfrm>
            <a:off x="7489042" y="3969971"/>
            <a:ext cx="1127672" cy="1158287"/>
          </a:xfrm>
          <a:prstGeom prst="rect">
            <a:avLst/>
          </a:prstGeom>
        </p:spPr>
      </p:pic>
    </p:spTree>
    <p:extLst>
      <p:ext uri="{BB962C8B-B14F-4D97-AF65-F5344CB8AC3E}">
        <p14:creationId xmlns:p14="http://schemas.microsoft.com/office/powerpoint/2010/main" val="261749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7C49B0-9978-4BAA-8C48-6919811899A2}"/>
              </a:ext>
            </a:extLst>
          </p:cNvPr>
          <p:cNvSpPr>
            <a:spLocks noGrp="1"/>
          </p:cNvSpPr>
          <p:nvPr>
            <p:ph type="body" sz="quarter" idx="13"/>
          </p:nvPr>
        </p:nvSpPr>
        <p:spPr>
          <a:xfrm>
            <a:off x="306059" y="326309"/>
            <a:ext cx="9170449" cy="736956"/>
          </a:xfrm>
        </p:spPr>
        <p:txBody>
          <a:bodyPr/>
          <a:lstStyle/>
          <a:p>
            <a:r>
              <a:rPr lang="en-AU" dirty="0"/>
              <a:t>Group discussion - what are some adverse events of antidepressants?</a:t>
            </a:r>
          </a:p>
          <a:p>
            <a:endParaRPr lang="en-AU" dirty="0"/>
          </a:p>
        </p:txBody>
      </p:sp>
      <p:sp>
        <p:nvSpPr>
          <p:cNvPr id="4" name="Text Placeholder 3">
            <a:extLst>
              <a:ext uri="{FF2B5EF4-FFF2-40B4-BE49-F238E27FC236}">
                <a16:creationId xmlns:a16="http://schemas.microsoft.com/office/drawing/2014/main" id="{7BCDE796-35AC-4ACE-A535-D1E3E26A7B41}"/>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A3378A50-7A0F-4676-8C0E-36FBDF1CD34C}"/>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49712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C76D1-697B-FF90-B328-AE612F3ED369}"/>
              </a:ext>
            </a:extLst>
          </p:cNvPr>
          <p:cNvSpPr>
            <a:spLocks noGrp="1"/>
          </p:cNvSpPr>
          <p:nvPr>
            <p:ph type="body" sz="quarter" idx="13"/>
          </p:nvPr>
        </p:nvSpPr>
        <p:spPr>
          <a:xfrm>
            <a:off x="306060" y="256736"/>
            <a:ext cx="8498306" cy="736956"/>
          </a:xfrm>
        </p:spPr>
        <p:txBody>
          <a:bodyPr/>
          <a:lstStyle/>
          <a:p>
            <a:r>
              <a:rPr lang="en-AU" dirty="0"/>
              <a:t>What are some adverse events of antidepressants? </a:t>
            </a:r>
            <a:endParaRPr lang="en-AU" dirty="0">
              <a:solidFill>
                <a:srgbClr val="FF0000"/>
              </a:solidFill>
            </a:endParaRPr>
          </a:p>
        </p:txBody>
      </p:sp>
      <p:sp>
        <p:nvSpPr>
          <p:cNvPr id="10" name="Text Placeholder 9">
            <a:extLst>
              <a:ext uri="{FF2B5EF4-FFF2-40B4-BE49-F238E27FC236}">
                <a16:creationId xmlns:a16="http://schemas.microsoft.com/office/drawing/2014/main" id="{001DFC0A-6259-0191-28CA-9FC6F6557E7F}"/>
              </a:ext>
            </a:extLst>
          </p:cNvPr>
          <p:cNvSpPr>
            <a:spLocks noGrp="1"/>
          </p:cNvSpPr>
          <p:nvPr>
            <p:ph type="body" sz="quarter" idx="16"/>
          </p:nvPr>
        </p:nvSpPr>
        <p:spPr>
          <a:xfrm>
            <a:off x="759204" y="1521495"/>
            <a:ext cx="4852702" cy="4940623"/>
          </a:xfrm>
        </p:spPr>
        <p:txBody>
          <a:bodyPr numCol="1"/>
          <a:lstStyle/>
          <a:p>
            <a:pPr lvl="0"/>
            <a:r>
              <a:rPr lang="en-AU" b="1" dirty="0"/>
              <a:t>Insomnia; </a:t>
            </a:r>
          </a:p>
          <a:p>
            <a:pPr lvl="1">
              <a:buFont typeface="Wingdings" pitchFamily="2" charset="2"/>
              <a:buChar char="§"/>
            </a:pPr>
            <a:r>
              <a:rPr lang="en-AU" sz="1700" dirty="0">
                <a:latin typeface="Arial" panose="020B0604020202020204" pitchFamily="34" charset="0"/>
                <a:cs typeface="Arial" panose="020B0604020202020204" pitchFamily="34" charset="0"/>
              </a:rPr>
              <a:t>Difficulty getting to sleep </a:t>
            </a:r>
          </a:p>
          <a:p>
            <a:pPr lvl="1">
              <a:buFont typeface="Wingdings" pitchFamily="2" charset="2"/>
              <a:buChar char="§"/>
            </a:pPr>
            <a:r>
              <a:rPr lang="en-AU" sz="1700" dirty="0">
                <a:latin typeface="Arial" panose="020B0604020202020204" pitchFamily="34" charset="0"/>
                <a:cs typeface="Arial" panose="020B0604020202020204" pitchFamily="34" charset="0"/>
              </a:rPr>
              <a:t>Difficulty staying asleep</a:t>
            </a:r>
          </a:p>
          <a:p>
            <a:pPr marL="457200" lvl="1" indent="0">
              <a:buNone/>
            </a:pPr>
            <a:endParaRPr lang="en-AU" sz="1500" dirty="0">
              <a:latin typeface="Arial" panose="020B0604020202020204" pitchFamily="34" charset="0"/>
              <a:cs typeface="Arial" panose="020B0604020202020204" pitchFamily="34" charset="0"/>
            </a:endParaRPr>
          </a:p>
          <a:p>
            <a:pPr lvl="0"/>
            <a:r>
              <a:rPr lang="en-AU" b="1" dirty="0"/>
              <a:t>Fatigue</a:t>
            </a:r>
          </a:p>
          <a:p>
            <a:pPr marL="0" lvl="0" indent="0">
              <a:buNone/>
            </a:pPr>
            <a:endParaRPr lang="en-AU" sz="1500" dirty="0"/>
          </a:p>
          <a:p>
            <a:r>
              <a:rPr lang="en-AU" b="1" dirty="0"/>
              <a:t>Falls</a:t>
            </a:r>
          </a:p>
          <a:p>
            <a:endParaRPr lang="en-AU" sz="1500" b="1" dirty="0"/>
          </a:p>
          <a:p>
            <a:r>
              <a:rPr lang="en-AU" b="1" dirty="0"/>
              <a:t>Serotonin syndrome</a:t>
            </a:r>
          </a:p>
          <a:p>
            <a:pPr lvl="1">
              <a:buFont typeface="Wingdings" pitchFamily="2" charset="2"/>
              <a:buChar char="§"/>
            </a:pPr>
            <a:r>
              <a:rPr lang="en-AU" sz="1700" dirty="0">
                <a:latin typeface="Arial" panose="020B0604020202020204" pitchFamily="34" charset="0"/>
                <a:cs typeface="Arial" panose="020B0604020202020204" pitchFamily="34" charset="0"/>
              </a:rPr>
              <a:t>When the body has too much serotonin</a:t>
            </a:r>
          </a:p>
          <a:p>
            <a:pPr lvl="1">
              <a:buFont typeface="Wingdings" pitchFamily="2" charset="2"/>
              <a:buChar char="§"/>
            </a:pPr>
            <a:r>
              <a:rPr lang="en-AU" sz="1700" dirty="0">
                <a:latin typeface="Arial" panose="020B0604020202020204" pitchFamily="34" charset="0"/>
                <a:cs typeface="Arial" panose="020B0604020202020204" pitchFamily="34" charset="0"/>
              </a:rPr>
              <a:t>Some symptoms are confusion, sweating, diarrhoea and muscle twitches </a:t>
            </a:r>
          </a:p>
          <a:p>
            <a:pPr lvl="1">
              <a:buFont typeface="Wingdings" pitchFamily="2" charset="2"/>
              <a:buChar char="§"/>
            </a:pPr>
            <a:r>
              <a:rPr lang="en-AU" sz="1700" dirty="0">
                <a:latin typeface="Arial" panose="020B0604020202020204" pitchFamily="34" charset="0"/>
                <a:cs typeface="Arial" panose="020B0604020202020204" pitchFamily="34" charset="0"/>
              </a:rPr>
              <a:t>It can be life threatening</a:t>
            </a:r>
            <a:endParaRPr lang="en-AU" sz="1700" b="1" dirty="0">
              <a:latin typeface="Arial" panose="020B0604020202020204" pitchFamily="34" charset="0"/>
              <a:cs typeface="Arial" panose="020B0604020202020204" pitchFamily="34" charset="0"/>
            </a:endParaRPr>
          </a:p>
          <a:p>
            <a:pPr lvl="1">
              <a:buFont typeface="Wingdings" pitchFamily="2" charset="2"/>
              <a:buChar char="§"/>
            </a:pPr>
            <a:endParaRPr lang="en-AU" sz="1000" b="1" dirty="0"/>
          </a:p>
          <a:p>
            <a:r>
              <a:rPr lang="en-AU" sz="2000" b="1" dirty="0">
                <a:latin typeface="Arial" panose="020B0604020202020204" pitchFamily="34" charset="0"/>
                <a:cs typeface="Arial" panose="020B0604020202020204" pitchFamily="34" charset="0"/>
              </a:rPr>
              <a:t>Nausea</a:t>
            </a:r>
            <a:endParaRPr lang="en-AU" dirty="0"/>
          </a:p>
          <a:p>
            <a:pPr lvl="0"/>
            <a:endParaRPr lang="en-AU" dirty="0"/>
          </a:p>
        </p:txBody>
      </p:sp>
      <p:sp>
        <p:nvSpPr>
          <p:cNvPr id="4" name="TextBox 3"/>
          <p:cNvSpPr txBox="1"/>
          <p:nvPr/>
        </p:nvSpPr>
        <p:spPr>
          <a:xfrm>
            <a:off x="6864626" y="1494670"/>
            <a:ext cx="5115339" cy="4847481"/>
          </a:xfrm>
          <a:prstGeom prst="rect">
            <a:avLst/>
          </a:prstGeom>
          <a:noFill/>
        </p:spPr>
        <p:txBody>
          <a:bodyPr wrap="square" rtlCol="0">
            <a:spAutoFit/>
          </a:bodyPr>
          <a:lstStyle/>
          <a:p>
            <a:pPr marL="285750" indent="-285750">
              <a:buFont typeface="Arial" panose="020B0604020202020204" pitchFamily="34" charset="0"/>
              <a:buChar char="•"/>
            </a:pPr>
            <a:r>
              <a:rPr lang="en-AU" sz="2400" b="1" dirty="0"/>
              <a:t>Agitation</a:t>
            </a:r>
          </a:p>
          <a:p>
            <a:pPr marL="800100" lvl="1" indent="-342900">
              <a:buFont typeface="Wingdings" pitchFamily="2" charset="2"/>
              <a:buChar char="§"/>
            </a:pPr>
            <a:r>
              <a:rPr lang="en-AU" sz="1700" dirty="0">
                <a:latin typeface="Arial" panose="020B0604020202020204" pitchFamily="34" charset="0"/>
                <a:cs typeface="Arial" panose="020B0604020202020204" pitchFamily="34" charset="0"/>
              </a:rPr>
              <a:t>excessive fidgeting, pacing, irritability</a:t>
            </a:r>
            <a:endParaRPr lang="en-AU" sz="17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Hyponatraemia</a:t>
            </a:r>
            <a:r>
              <a:rPr lang="en-AU" sz="2000" dirty="0">
                <a:latin typeface="Arial" panose="020B0604020202020204" pitchFamily="34" charset="0"/>
                <a:cs typeface="Arial" panose="020B0604020202020204" pitchFamily="34" charset="0"/>
              </a:rPr>
              <a:t>;</a:t>
            </a:r>
          </a:p>
          <a:p>
            <a:pPr marL="800100" lvl="1" indent="-342900">
              <a:buFont typeface="Wingdings" pitchFamily="2" charset="2"/>
              <a:buChar char="§"/>
            </a:pPr>
            <a:r>
              <a:rPr lang="en-AU" sz="1700" dirty="0">
                <a:latin typeface="Arial" panose="020B0604020202020204" pitchFamily="34" charset="0"/>
                <a:cs typeface="Arial" panose="020B0604020202020204" pitchFamily="34" charset="0"/>
              </a:rPr>
              <a:t>Low sodium levels in the blood</a:t>
            </a:r>
          </a:p>
          <a:p>
            <a:pPr lvl="0"/>
            <a:endParaRPr lang="en-AU" sz="2000" b="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QT prolongation</a:t>
            </a:r>
          </a:p>
          <a:p>
            <a:pPr marL="800100" lvl="1" indent="-342900">
              <a:buFont typeface="Wingdings" pitchFamily="2" charset="2"/>
              <a:buChar char="§"/>
            </a:pPr>
            <a:r>
              <a:rPr lang="en-AU" sz="1700" dirty="0">
                <a:latin typeface="Arial" panose="020B0604020202020204" pitchFamily="34" charset="0"/>
                <a:cs typeface="Arial" panose="020B0604020202020204" pitchFamily="34" charset="0"/>
              </a:rPr>
              <a:t>Abnormal heart rhythms</a:t>
            </a:r>
          </a:p>
          <a:p>
            <a:pPr marL="800100" lvl="1" indent="-342900">
              <a:buFont typeface="Courier New" panose="02070309020205020404" pitchFamily="49" charset="0"/>
              <a:buChar char="o"/>
            </a:pPr>
            <a:endParaRPr lang="en-A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Bleeding risk</a:t>
            </a:r>
          </a:p>
          <a:p>
            <a:pPr marL="285750" indent="-285750">
              <a:buFont typeface="Arial" panose="020B0604020202020204" pitchFamily="34" charset="0"/>
              <a:buChar char="•"/>
            </a:pPr>
            <a:endParaRPr lang="en-AU"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Anticholinergic symptoms</a:t>
            </a:r>
          </a:p>
          <a:p>
            <a:pPr marL="800100" lvl="1" indent="-342900">
              <a:buFont typeface="Wingdings" pitchFamily="2" charset="2"/>
              <a:buChar char="§"/>
            </a:pPr>
            <a:r>
              <a:rPr lang="en-AU" sz="1700" dirty="0">
                <a:latin typeface="Arial" panose="020B0604020202020204" pitchFamily="34" charset="0"/>
                <a:cs typeface="Arial" panose="020B0604020202020204" pitchFamily="34" charset="0"/>
              </a:rPr>
              <a:t>Dry mouth</a:t>
            </a:r>
          </a:p>
          <a:p>
            <a:pPr marL="800100" lvl="1" indent="-342900">
              <a:buFont typeface="Wingdings" pitchFamily="2" charset="2"/>
              <a:buChar char="§"/>
            </a:pPr>
            <a:r>
              <a:rPr lang="en-AU" sz="1700" dirty="0">
                <a:latin typeface="Arial" panose="020B0604020202020204" pitchFamily="34" charset="0"/>
                <a:cs typeface="Arial" panose="020B0604020202020204" pitchFamily="34" charset="0"/>
              </a:rPr>
              <a:t>Difficulty emptying your bladder </a:t>
            </a:r>
          </a:p>
          <a:p>
            <a:pPr marL="800100" lvl="1" indent="-342900">
              <a:buFont typeface="Courier New" panose="02070309020205020404" pitchFamily="49" charset="0"/>
              <a:buChar char="o"/>
            </a:pPr>
            <a:endParaRPr lang="en-AU"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2000" b="1" dirty="0">
                <a:latin typeface="Arial" panose="020B0604020202020204" pitchFamily="34" charset="0"/>
                <a:cs typeface="Arial" panose="020B0604020202020204" pitchFamily="34" charset="0"/>
              </a:rPr>
              <a:t>Diarrhea or constipation</a:t>
            </a:r>
          </a:p>
        </p:txBody>
      </p:sp>
      <p:pic>
        <p:nvPicPr>
          <p:cNvPr id="5" name="Picture 4">
            <a:extLst>
              <a:ext uri="{FF2B5EF4-FFF2-40B4-BE49-F238E27FC236}">
                <a16:creationId xmlns:a16="http://schemas.microsoft.com/office/drawing/2014/main" id="{7C293D80-1642-4B2E-916D-FB0AE8E18EC8}"/>
              </a:ext>
            </a:extLst>
          </p:cNvPr>
          <p:cNvPicPr>
            <a:picLocks noChangeAspect="1"/>
          </p:cNvPicPr>
          <p:nvPr/>
        </p:nvPicPr>
        <p:blipFill rotWithShape="1">
          <a:blip r:embed="rId3">
            <a:biLevel thresh="25000"/>
          </a:blip>
          <a:srcRect l="21174" r="17530"/>
          <a:stretch/>
        </p:blipFill>
        <p:spPr>
          <a:xfrm>
            <a:off x="212035" y="3443299"/>
            <a:ext cx="581772" cy="804248"/>
          </a:xfrm>
          <a:prstGeom prst="rect">
            <a:avLst/>
          </a:prstGeom>
        </p:spPr>
      </p:pic>
      <p:pic>
        <p:nvPicPr>
          <p:cNvPr id="8" name="Picture 7">
            <a:extLst>
              <a:ext uri="{FF2B5EF4-FFF2-40B4-BE49-F238E27FC236}">
                <a16:creationId xmlns:a16="http://schemas.microsoft.com/office/drawing/2014/main" id="{C210D6CC-2E55-4AAE-B13F-4167E42FD8C9}"/>
              </a:ext>
            </a:extLst>
          </p:cNvPr>
          <p:cNvPicPr>
            <a:picLocks noChangeAspect="1"/>
          </p:cNvPicPr>
          <p:nvPr/>
        </p:nvPicPr>
        <p:blipFill rotWithShape="1">
          <a:blip r:embed="rId4">
            <a:biLevel thresh="25000"/>
          </a:blip>
          <a:srcRect l="6845" t="22270" r="5150" b="6933"/>
          <a:stretch/>
        </p:blipFill>
        <p:spPr>
          <a:xfrm>
            <a:off x="70824" y="2663119"/>
            <a:ext cx="770511" cy="569260"/>
          </a:xfrm>
          <a:prstGeom prst="rect">
            <a:avLst/>
          </a:prstGeom>
        </p:spPr>
      </p:pic>
      <p:pic>
        <p:nvPicPr>
          <p:cNvPr id="14" name="Picture 13">
            <a:extLst>
              <a:ext uri="{FF2B5EF4-FFF2-40B4-BE49-F238E27FC236}">
                <a16:creationId xmlns:a16="http://schemas.microsoft.com/office/drawing/2014/main" id="{1AC1588B-2DA7-45D4-A99B-0EE6DDF697AD}"/>
              </a:ext>
            </a:extLst>
          </p:cNvPr>
          <p:cNvPicPr>
            <a:picLocks noChangeAspect="1"/>
          </p:cNvPicPr>
          <p:nvPr/>
        </p:nvPicPr>
        <p:blipFill rotWithShape="1">
          <a:blip r:embed="rId5">
            <a:extLst>
              <a:ext uri="{28A0092B-C50C-407E-A947-70E740481C1C}">
                <a14:useLocalDpi xmlns:a14="http://schemas.microsoft.com/office/drawing/2010/main" val="0"/>
              </a:ext>
            </a:extLst>
          </a:blip>
          <a:srcRect l="4067" t="67126" r="76867" b="21226"/>
          <a:stretch/>
        </p:blipFill>
        <p:spPr>
          <a:xfrm>
            <a:off x="6112177" y="3223094"/>
            <a:ext cx="711741" cy="614686"/>
          </a:xfrm>
          <a:prstGeom prst="rect">
            <a:avLst/>
          </a:prstGeom>
        </p:spPr>
      </p:pic>
      <p:pic>
        <p:nvPicPr>
          <p:cNvPr id="7" name="Picture 6">
            <a:extLst>
              <a:ext uri="{FF2B5EF4-FFF2-40B4-BE49-F238E27FC236}">
                <a16:creationId xmlns:a16="http://schemas.microsoft.com/office/drawing/2014/main" id="{0065449C-12F0-43F6-A9E6-91E8DB6221A7}"/>
              </a:ext>
            </a:extLst>
          </p:cNvPr>
          <p:cNvPicPr>
            <a:picLocks noChangeAspect="1"/>
          </p:cNvPicPr>
          <p:nvPr/>
        </p:nvPicPr>
        <p:blipFill rotWithShape="1">
          <a:blip r:embed="rId6">
            <a:biLevel thresh="50000"/>
          </a:blip>
          <a:srcRect l="10676" t="12781"/>
          <a:stretch/>
        </p:blipFill>
        <p:spPr>
          <a:xfrm flipH="1">
            <a:off x="134944" y="1521495"/>
            <a:ext cx="594877" cy="642081"/>
          </a:xfrm>
          <a:prstGeom prst="rect">
            <a:avLst/>
          </a:prstGeom>
        </p:spPr>
      </p:pic>
      <p:pic>
        <p:nvPicPr>
          <p:cNvPr id="11" name="Picture 10">
            <a:extLst>
              <a:ext uri="{FF2B5EF4-FFF2-40B4-BE49-F238E27FC236}">
                <a16:creationId xmlns:a16="http://schemas.microsoft.com/office/drawing/2014/main" id="{692F6C39-972D-432E-9236-30C489FF8C9F}"/>
              </a:ext>
            </a:extLst>
          </p:cNvPr>
          <p:cNvPicPr>
            <a:picLocks noChangeAspect="1"/>
          </p:cNvPicPr>
          <p:nvPr/>
        </p:nvPicPr>
        <p:blipFill>
          <a:blip r:embed="rId7">
            <a:biLevel thresh="50000"/>
          </a:blip>
          <a:stretch>
            <a:fillRect/>
          </a:stretch>
        </p:blipFill>
        <p:spPr>
          <a:xfrm>
            <a:off x="6258160" y="2380600"/>
            <a:ext cx="547701" cy="614686"/>
          </a:xfrm>
          <a:prstGeom prst="rect">
            <a:avLst/>
          </a:prstGeom>
        </p:spPr>
      </p:pic>
      <p:pic>
        <p:nvPicPr>
          <p:cNvPr id="12" name="Picture 11">
            <a:extLst>
              <a:ext uri="{FF2B5EF4-FFF2-40B4-BE49-F238E27FC236}">
                <a16:creationId xmlns:a16="http://schemas.microsoft.com/office/drawing/2014/main" id="{41C4FE51-1B4C-47A7-8D14-E04749E2B51F}"/>
              </a:ext>
            </a:extLst>
          </p:cNvPr>
          <p:cNvPicPr>
            <a:picLocks noChangeAspect="1"/>
          </p:cNvPicPr>
          <p:nvPr/>
        </p:nvPicPr>
        <p:blipFill>
          <a:blip r:embed="rId8">
            <a:biLevel thresh="50000"/>
          </a:blip>
          <a:stretch>
            <a:fillRect/>
          </a:stretch>
        </p:blipFill>
        <p:spPr>
          <a:xfrm>
            <a:off x="6096000" y="5659643"/>
            <a:ext cx="823002" cy="801822"/>
          </a:xfrm>
          <a:prstGeom prst="rect">
            <a:avLst/>
          </a:prstGeom>
        </p:spPr>
      </p:pic>
      <p:pic>
        <p:nvPicPr>
          <p:cNvPr id="18" name="Picture 17">
            <a:extLst>
              <a:ext uri="{FF2B5EF4-FFF2-40B4-BE49-F238E27FC236}">
                <a16:creationId xmlns:a16="http://schemas.microsoft.com/office/drawing/2014/main" id="{5AEBA2EE-30EF-43D8-AFE4-BF2B00897D88}"/>
              </a:ext>
            </a:extLst>
          </p:cNvPr>
          <p:cNvPicPr>
            <a:picLocks noChangeAspect="1"/>
          </p:cNvPicPr>
          <p:nvPr/>
        </p:nvPicPr>
        <p:blipFill>
          <a:blip r:embed="rId9">
            <a:biLevel thresh="25000"/>
          </a:blip>
          <a:stretch>
            <a:fillRect/>
          </a:stretch>
        </p:blipFill>
        <p:spPr>
          <a:xfrm>
            <a:off x="109604" y="5688496"/>
            <a:ext cx="752031" cy="860546"/>
          </a:xfrm>
          <a:prstGeom prst="rect">
            <a:avLst/>
          </a:prstGeom>
        </p:spPr>
      </p:pic>
      <p:pic>
        <p:nvPicPr>
          <p:cNvPr id="2" name="Picture 1">
            <a:extLst>
              <a:ext uri="{FF2B5EF4-FFF2-40B4-BE49-F238E27FC236}">
                <a16:creationId xmlns:a16="http://schemas.microsoft.com/office/drawing/2014/main" id="{A1AAF2C3-2751-8A55-7EEB-8777CEE13BAD}"/>
              </a:ext>
            </a:extLst>
          </p:cNvPr>
          <p:cNvPicPr>
            <a:picLocks noChangeAspect="1"/>
          </p:cNvPicPr>
          <p:nvPr/>
        </p:nvPicPr>
        <p:blipFill rotWithShape="1">
          <a:blip r:embed="rId5">
            <a:extLst>
              <a:ext uri="{28A0092B-C50C-407E-A947-70E740481C1C}">
                <a14:useLocalDpi xmlns:a14="http://schemas.microsoft.com/office/drawing/2010/main" val="0"/>
              </a:ext>
            </a:extLst>
          </a:blip>
          <a:srcRect l="5225" t="27095" r="84987" b="61008"/>
          <a:stretch/>
        </p:blipFill>
        <p:spPr>
          <a:xfrm>
            <a:off x="267717" y="4458467"/>
            <a:ext cx="500774" cy="860546"/>
          </a:xfrm>
          <a:prstGeom prst="rect">
            <a:avLst/>
          </a:prstGeom>
        </p:spPr>
      </p:pic>
      <p:pic>
        <p:nvPicPr>
          <p:cNvPr id="6" name="Picture 5">
            <a:extLst>
              <a:ext uri="{FF2B5EF4-FFF2-40B4-BE49-F238E27FC236}">
                <a16:creationId xmlns:a16="http://schemas.microsoft.com/office/drawing/2014/main" id="{A805D2EC-48EF-C5B5-11AB-AF0FD8C3615E}"/>
              </a:ext>
            </a:extLst>
          </p:cNvPr>
          <p:cNvPicPr>
            <a:picLocks noChangeAspect="1"/>
          </p:cNvPicPr>
          <p:nvPr/>
        </p:nvPicPr>
        <p:blipFill>
          <a:blip r:embed="rId10">
            <a:biLevel thresh="25000"/>
          </a:blip>
          <a:stretch>
            <a:fillRect/>
          </a:stretch>
        </p:blipFill>
        <p:spPr>
          <a:xfrm>
            <a:off x="6245014" y="4045973"/>
            <a:ext cx="535736" cy="643408"/>
          </a:xfrm>
          <a:prstGeom prst="rect">
            <a:avLst/>
          </a:prstGeom>
        </p:spPr>
      </p:pic>
      <p:pic>
        <p:nvPicPr>
          <p:cNvPr id="16" name="Picture 15">
            <a:extLst>
              <a:ext uri="{FF2B5EF4-FFF2-40B4-BE49-F238E27FC236}">
                <a16:creationId xmlns:a16="http://schemas.microsoft.com/office/drawing/2014/main" id="{07CA225B-D1E3-0F7F-3786-6E6C0936E62B}"/>
              </a:ext>
            </a:extLst>
          </p:cNvPr>
          <p:cNvPicPr>
            <a:picLocks noChangeAspect="1"/>
          </p:cNvPicPr>
          <p:nvPr/>
        </p:nvPicPr>
        <p:blipFill>
          <a:blip r:embed="rId11">
            <a:biLevel thresh="50000"/>
          </a:blip>
          <a:stretch>
            <a:fillRect/>
          </a:stretch>
        </p:blipFill>
        <p:spPr>
          <a:xfrm>
            <a:off x="6187238" y="1356723"/>
            <a:ext cx="711741" cy="773388"/>
          </a:xfrm>
          <a:prstGeom prst="rect">
            <a:avLst/>
          </a:prstGeom>
        </p:spPr>
      </p:pic>
      <p:pic>
        <p:nvPicPr>
          <p:cNvPr id="17" name="Picture 16">
            <a:extLst>
              <a:ext uri="{FF2B5EF4-FFF2-40B4-BE49-F238E27FC236}">
                <a16:creationId xmlns:a16="http://schemas.microsoft.com/office/drawing/2014/main" id="{00325148-8DE7-D719-84EA-9AF7F29D7530}"/>
              </a:ext>
            </a:extLst>
          </p:cNvPr>
          <p:cNvPicPr>
            <a:picLocks noChangeAspect="1"/>
          </p:cNvPicPr>
          <p:nvPr/>
        </p:nvPicPr>
        <p:blipFill rotWithShape="1">
          <a:blip r:embed="rId12">
            <a:biLevel thresh="50000"/>
          </a:blip>
          <a:srcRect l="9652"/>
          <a:stretch/>
        </p:blipFill>
        <p:spPr>
          <a:xfrm flipH="1">
            <a:off x="6412745" y="4808695"/>
            <a:ext cx="334702" cy="773388"/>
          </a:xfrm>
          <a:prstGeom prst="rect">
            <a:avLst/>
          </a:prstGeom>
        </p:spPr>
      </p:pic>
      <p:sp>
        <p:nvSpPr>
          <p:cNvPr id="19" name="TextBox 18">
            <a:extLst>
              <a:ext uri="{FF2B5EF4-FFF2-40B4-BE49-F238E27FC236}">
                <a16:creationId xmlns:a16="http://schemas.microsoft.com/office/drawing/2014/main" id="{477C5209-402D-4B99-B61F-BECED89AB0F7}"/>
              </a:ext>
            </a:extLst>
          </p:cNvPr>
          <p:cNvSpPr txBox="1"/>
          <p:nvPr/>
        </p:nvSpPr>
        <p:spPr>
          <a:xfrm>
            <a:off x="1123293" y="6462466"/>
            <a:ext cx="9689222" cy="369332"/>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Please refer to the Guideline for more information on antidepressant adverse events</a:t>
            </a:r>
          </a:p>
        </p:txBody>
      </p:sp>
    </p:spTree>
    <p:extLst>
      <p:ext uri="{BB962C8B-B14F-4D97-AF65-F5344CB8AC3E}">
        <p14:creationId xmlns:p14="http://schemas.microsoft.com/office/powerpoint/2010/main" val="3352052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853366"/>
            <a:ext cx="9853940" cy="648594"/>
          </a:xfrm>
        </p:spPr>
        <p:txBody>
          <a:bodyPr/>
          <a:lstStyle/>
          <a:p>
            <a:r>
              <a:rPr lang="en-AU" dirty="0"/>
              <a:t>What do we monitor when a person living with dementia is initiated an antidepressant for changed behaviours?</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193761"/>
            <a:ext cx="9853940" cy="736956"/>
          </a:xfrm>
        </p:spPr>
        <p:txBody>
          <a:bodyPr/>
          <a:lstStyle/>
          <a:p>
            <a:r>
              <a:rPr lang="en-AU" dirty="0"/>
              <a:t>Monitoring of antidepressants</a:t>
            </a:r>
            <a:endParaRPr lang="en-US" dirty="0"/>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20108" y="1590322"/>
            <a:ext cx="11757991" cy="4385005"/>
          </a:xfrm>
          <a:ln w="38100">
            <a:solidFill>
              <a:srgbClr val="00AC3E"/>
            </a:solidFill>
            <a:prstDash val="dash"/>
          </a:ln>
        </p:spPr>
        <p:txBody>
          <a:bodyPr numCol="2"/>
          <a:lstStyle/>
          <a:p>
            <a:pPr marL="0" indent="0">
              <a:buNone/>
            </a:pPr>
            <a:r>
              <a:rPr lang="en-AU" b="1" dirty="0">
                <a:latin typeface="Arial" panose="020B0604020202020204" pitchFamily="34" charset="0"/>
                <a:cs typeface="Arial" panose="020B0604020202020204" pitchFamily="34" charset="0"/>
              </a:rPr>
              <a:t>Clinical steps </a:t>
            </a:r>
          </a:p>
          <a:p>
            <a:pPr marL="457200" indent="-457200">
              <a:buFont typeface="+mj-lt"/>
              <a:buAutoNum type="arabicPeriod"/>
            </a:pPr>
            <a:r>
              <a:rPr lang="en-AU" dirty="0"/>
              <a:t>Effect of the antidepressant on the target symptom</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improved?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remained unchanged?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worsened?</a:t>
            </a:r>
          </a:p>
          <a:p>
            <a:pPr lvl="1">
              <a:buFont typeface="Wingdings" panose="05000000000000000000" pitchFamily="2" charset="2"/>
              <a:buChar char="q"/>
            </a:pPr>
            <a:endParaRPr lang="en-AU" sz="1000" dirty="0"/>
          </a:p>
          <a:p>
            <a:pPr lvl="1">
              <a:buFont typeface="Wingdings" panose="05000000000000000000" pitchFamily="2" charset="2"/>
              <a:buChar char="q"/>
            </a:pPr>
            <a:endParaRPr lang="en-AU" sz="1000" dirty="0"/>
          </a:p>
          <a:p>
            <a:pPr marL="0" indent="0">
              <a:buNone/>
            </a:pPr>
            <a:r>
              <a:rPr lang="en-AU" dirty="0"/>
              <a:t>3.    Adverse events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experiencing an adverse event?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not experiencing an adverse event?</a:t>
            </a:r>
          </a:p>
          <a:p>
            <a:pPr marL="457200" lvl="1" indent="0">
              <a:buNone/>
            </a:pPr>
            <a:endParaRPr lang="en-AU" sz="1000" dirty="0">
              <a:latin typeface="Arial" panose="020B0604020202020204" pitchFamily="34" charset="0"/>
              <a:cs typeface="Arial" panose="020B0604020202020204" pitchFamily="34" charset="0"/>
            </a:endParaRPr>
          </a:p>
          <a:p>
            <a:pPr marL="0" indent="0">
              <a:buNone/>
            </a:pPr>
            <a:r>
              <a:rPr lang="en-AU" dirty="0"/>
              <a:t>5</a:t>
            </a:r>
            <a:r>
              <a:rPr lang="en-AU" dirty="0">
                <a:latin typeface="Arial" panose="020B0604020202020204" pitchFamily="34" charset="0"/>
                <a:cs typeface="Arial" panose="020B0604020202020204" pitchFamily="34" charset="0"/>
              </a:rPr>
              <a:t>.   </a:t>
            </a:r>
            <a:r>
              <a:rPr lang="en-AU" dirty="0"/>
              <a:t>Consent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person who initially gave consent withdrawn consent?</a:t>
            </a:r>
          </a:p>
          <a:p>
            <a:pPr marL="0" indent="0">
              <a:buNone/>
            </a:pPr>
            <a:endParaRPr lang="en-AU" dirty="0"/>
          </a:p>
          <a:p>
            <a:pPr marL="0" indent="0">
              <a:buNone/>
            </a:pPr>
            <a:r>
              <a:rPr lang="en-AU" dirty="0"/>
              <a:t>2.  Effect of antidepressant on day to day activities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maintaining the same level of independence?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still able to engage in activities that maintain quality of life?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still able to maintain activities of daily living?</a:t>
            </a:r>
          </a:p>
          <a:p>
            <a:pPr lvl="1">
              <a:buFont typeface="Wingdings" panose="05000000000000000000" pitchFamily="2" charset="2"/>
              <a:buChar char="q"/>
            </a:pPr>
            <a:endParaRPr lang="en-AU" sz="100" dirty="0">
              <a:latin typeface="Arial" panose="020B0604020202020204" pitchFamily="34" charset="0"/>
              <a:cs typeface="Arial" panose="020B0604020202020204" pitchFamily="34" charset="0"/>
            </a:endParaRPr>
          </a:p>
          <a:p>
            <a:pPr marL="0" indent="0">
              <a:buNone/>
            </a:pPr>
            <a:r>
              <a:rPr lang="en-AU" dirty="0"/>
              <a:t>4.   Adherence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taking citalopram as prescribed?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not taking citalopram as prescribed?</a:t>
            </a:r>
          </a:p>
          <a:p>
            <a:pPr>
              <a:buFont typeface="Wingdings" panose="05000000000000000000" pitchFamily="2" charset="2"/>
              <a:buChar char="q"/>
            </a:pPr>
            <a:endParaRPr lang="en-AU" dirty="0"/>
          </a:p>
          <a:p>
            <a:pPr lvl="1">
              <a:buFont typeface="Wingdings" panose="05000000000000000000" pitchFamily="2" charset="2"/>
              <a:buChar char="q"/>
            </a:pPr>
            <a:endParaRPr lang="en-AU" dirty="0"/>
          </a:p>
        </p:txBody>
      </p:sp>
      <p:sp>
        <p:nvSpPr>
          <p:cNvPr id="9" name="TextBox 8">
            <a:extLst>
              <a:ext uri="{FF2B5EF4-FFF2-40B4-BE49-F238E27FC236}">
                <a16:creationId xmlns:a16="http://schemas.microsoft.com/office/drawing/2014/main" id="{E7A53A76-B763-493D-9F7D-FABB5035B419}"/>
              </a:ext>
            </a:extLst>
          </p:cNvPr>
          <p:cNvSpPr txBox="1"/>
          <p:nvPr/>
        </p:nvSpPr>
        <p:spPr>
          <a:xfrm>
            <a:off x="1486959" y="6009193"/>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6" name="TextBox 5">
            <a:extLst>
              <a:ext uri="{FF2B5EF4-FFF2-40B4-BE49-F238E27FC236}">
                <a16:creationId xmlns:a16="http://schemas.microsoft.com/office/drawing/2014/main" id="{B0E5459E-3156-4C73-906F-645DD083AEEF}"/>
              </a:ext>
            </a:extLst>
          </p:cNvPr>
          <p:cNvSpPr txBox="1"/>
          <p:nvPr/>
        </p:nvSpPr>
        <p:spPr>
          <a:xfrm>
            <a:off x="199620" y="6418293"/>
            <a:ext cx="11792759"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Antidepressants should NOT be considered as an alternative to non-pharmacological strategies </a:t>
            </a:r>
          </a:p>
        </p:txBody>
      </p:sp>
      <p:cxnSp>
        <p:nvCxnSpPr>
          <p:cNvPr id="7" name="Straight Connector 6">
            <a:extLst>
              <a:ext uri="{FF2B5EF4-FFF2-40B4-BE49-F238E27FC236}">
                <a16:creationId xmlns:a16="http://schemas.microsoft.com/office/drawing/2014/main" id="{B64AFA2D-D033-46E6-9F0F-45E3B5084FE0}"/>
              </a:ext>
            </a:extLst>
          </p:cNvPr>
          <p:cNvCxnSpPr/>
          <p:nvPr/>
        </p:nvCxnSpPr>
        <p:spPr>
          <a:xfrm>
            <a:off x="120108" y="3916017"/>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1B8D69-78AD-482C-861C-9F092EABA38F}"/>
              </a:ext>
            </a:extLst>
          </p:cNvPr>
          <p:cNvCxnSpPr>
            <a:cxnSpLocks/>
          </p:cNvCxnSpPr>
          <p:nvPr/>
        </p:nvCxnSpPr>
        <p:spPr>
          <a:xfrm>
            <a:off x="5844209" y="1590322"/>
            <a:ext cx="0" cy="3481947"/>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D7B78A-F4C1-4EAD-B2EE-829AE73210CA}"/>
              </a:ext>
            </a:extLst>
          </p:cNvPr>
          <p:cNvCxnSpPr>
            <a:cxnSpLocks/>
          </p:cNvCxnSpPr>
          <p:nvPr/>
        </p:nvCxnSpPr>
        <p:spPr>
          <a:xfrm>
            <a:off x="120108" y="5072269"/>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08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0" end="2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1" end="2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978761"/>
            <a:ext cx="9687794" cy="466468"/>
          </a:xfrm>
        </p:spPr>
        <p:txBody>
          <a:bodyPr/>
          <a:lstStyle/>
          <a:p>
            <a:r>
              <a:rPr lang="en-AU" dirty="0"/>
              <a:t>What do we monitor when a person living with dementia is initiated an antidepressant for changed behaviours?</a:t>
            </a:r>
          </a:p>
          <a:p>
            <a:endParaRPr lang="en-AU" dirty="0"/>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Monitoring of antidepressants</a:t>
            </a:r>
            <a:endParaRPr lang="en-US" dirty="0"/>
          </a:p>
        </p:txBody>
      </p:sp>
      <p:sp>
        <p:nvSpPr>
          <p:cNvPr id="6" name="Rectangle 5"/>
          <p:cNvSpPr/>
          <p:nvPr/>
        </p:nvSpPr>
        <p:spPr>
          <a:xfrm>
            <a:off x="441064" y="1935006"/>
            <a:ext cx="10588887" cy="3785652"/>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your observations</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the prescriber and the plan going forward</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solidFill>
                  <a:srgbClr val="000000"/>
                </a:solidFill>
                <a:latin typeface="Arial" panose="020B0604020202020204" pitchFamily="34" charset="0"/>
                <a:ea typeface="Calibri" panose="020F0502020204030204" pitchFamily="34" charset="0"/>
                <a:cs typeface="Arial" panose="020B0604020202020204" pitchFamily="34" charset="0"/>
              </a:rPr>
              <a:t>R</a:t>
            </a:r>
            <a:r>
              <a:rPr lang="en-AU"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ecommend </a:t>
            </a: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 assessment by a psychiatrist, geriatrician and/or older person’s mental health team</a:t>
            </a:r>
            <a:r>
              <a:rPr lang="en-AU" sz="2000" dirty="0">
                <a:effectLst/>
                <a:latin typeface="Arial" panose="020B0604020202020204" pitchFamily="34" charset="0"/>
                <a:cs typeface="Arial" panose="020B0604020202020204" pitchFamily="34" charset="0"/>
              </a:rPr>
              <a:t> </a:t>
            </a:r>
            <a:endParaRPr lang="en-AU"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939995-72ED-45A7-94B1-6C2A3A43A5A7}"/>
              </a:ext>
            </a:extLst>
          </p:cNvPr>
          <p:cNvSpPr txBox="1"/>
          <p:nvPr/>
        </p:nvSpPr>
        <p:spPr>
          <a:xfrm>
            <a:off x="1511599" y="5826092"/>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10" name="TextBox 9">
            <a:extLst>
              <a:ext uri="{FF2B5EF4-FFF2-40B4-BE49-F238E27FC236}">
                <a16:creationId xmlns:a16="http://schemas.microsoft.com/office/drawing/2014/main" id="{EFC3754E-C52F-49E1-B8F5-C0059DBBD4C3}"/>
              </a:ext>
            </a:extLst>
          </p:cNvPr>
          <p:cNvSpPr txBox="1"/>
          <p:nvPr/>
        </p:nvSpPr>
        <p:spPr>
          <a:xfrm>
            <a:off x="97815" y="6331636"/>
            <a:ext cx="11996370"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Antidepressants should NOT be considered as an alternative to non-pharmacological strategies </a:t>
            </a:r>
          </a:p>
        </p:txBody>
      </p:sp>
    </p:spTree>
    <p:extLst>
      <p:ext uri="{BB962C8B-B14F-4D97-AF65-F5344CB8AC3E}">
        <p14:creationId xmlns:p14="http://schemas.microsoft.com/office/powerpoint/2010/main" val="18036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86A6B-2864-41EB-8455-9830137E92CE}"/>
              </a:ext>
            </a:extLst>
          </p:cNvPr>
          <p:cNvSpPr>
            <a:spLocks noGrp="1"/>
          </p:cNvSpPr>
          <p:nvPr>
            <p:ph type="body" sz="quarter" idx="11"/>
          </p:nvPr>
        </p:nvSpPr>
        <p:spPr/>
        <p:txBody>
          <a:bodyPr/>
          <a:lstStyle/>
          <a:p>
            <a:r>
              <a:rPr lang="en-AU" dirty="0"/>
              <a:t>Background</a:t>
            </a:r>
          </a:p>
        </p:txBody>
      </p:sp>
      <p:sp>
        <p:nvSpPr>
          <p:cNvPr id="9" name="Text Placeholder 8">
            <a:extLst>
              <a:ext uri="{FF2B5EF4-FFF2-40B4-BE49-F238E27FC236}">
                <a16:creationId xmlns:a16="http://schemas.microsoft.com/office/drawing/2014/main" id="{0F241313-CDAF-41F3-804F-C2ED4B17E233}"/>
              </a:ext>
            </a:extLst>
          </p:cNvPr>
          <p:cNvSpPr>
            <a:spLocks noGrp="1"/>
          </p:cNvSpPr>
          <p:nvPr>
            <p:ph type="body" sz="quarter" idx="13"/>
          </p:nvPr>
        </p:nvSpPr>
        <p:spPr/>
        <p:txBody>
          <a:bodyPr/>
          <a:lstStyle/>
          <a:p>
            <a:r>
              <a:rPr lang="en-AU" dirty="0"/>
              <a:t>Introduction</a:t>
            </a:r>
          </a:p>
        </p:txBody>
      </p:sp>
      <p:sp>
        <p:nvSpPr>
          <p:cNvPr id="11" name="Text Placeholder 10">
            <a:extLst>
              <a:ext uri="{FF2B5EF4-FFF2-40B4-BE49-F238E27FC236}">
                <a16:creationId xmlns:a16="http://schemas.microsoft.com/office/drawing/2014/main" id="{B548A69E-F523-4E22-9682-88555BBDA323}"/>
              </a:ext>
            </a:extLst>
          </p:cNvPr>
          <p:cNvSpPr>
            <a:spLocks noGrp="1"/>
          </p:cNvSpPr>
          <p:nvPr>
            <p:ph type="body" sz="quarter" idx="16"/>
          </p:nvPr>
        </p:nvSpPr>
        <p:spPr>
          <a:xfrm>
            <a:off x="649987" y="2198978"/>
            <a:ext cx="11242744" cy="3299167"/>
          </a:xfrm>
        </p:spPr>
        <p:txBody>
          <a:bodyPr numCol="2"/>
          <a:lstStyle/>
          <a:p>
            <a:pPr marL="0" indent="0">
              <a:buNone/>
            </a:pPr>
            <a:endParaRPr lang="en-AU" dirty="0"/>
          </a:p>
          <a:p>
            <a:pPr lvl="1">
              <a:lnSpc>
                <a:spcPct val="120000"/>
              </a:lnSpc>
            </a:pPr>
            <a:r>
              <a:rPr lang="en-AU" sz="2000" b="1" dirty="0">
                <a:latin typeface="Arial" panose="020B0604020202020204" pitchFamily="34" charset="0"/>
                <a:cs typeface="Arial" panose="020B0604020202020204" pitchFamily="34" charset="0"/>
              </a:rPr>
              <a:t>Memory</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Thinking</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Behaviour</a:t>
            </a: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Communication</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Ability to perform daily activities </a:t>
            </a:r>
            <a:endParaRPr lang="en-AU" sz="2000" b="1" dirty="0">
              <a:latin typeface="Arial" panose="020B0604020202020204" pitchFamily="34" charset="0"/>
              <a:ea typeface="Times New Roman" panose="02020603050405020304" pitchFamily="18"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endParaRPr lang="en-AU" dirty="0"/>
          </a:p>
          <a:p>
            <a:endParaRPr lang="en-AU" dirty="0"/>
          </a:p>
        </p:txBody>
      </p:sp>
      <p:pic>
        <p:nvPicPr>
          <p:cNvPr id="12" name="Picture 11">
            <a:extLst>
              <a:ext uri="{FF2B5EF4-FFF2-40B4-BE49-F238E27FC236}">
                <a16:creationId xmlns:a16="http://schemas.microsoft.com/office/drawing/2014/main" id="{ACD0108A-C96A-4007-B8CB-EF7FC0194A7C}"/>
              </a:ext>
            </a:extLst>
          </p:cNvPr>
          <p:cNvPicPr>
            <a:picLocks noChangeAspect="1"/>
          </p:cNvPicPr>
          <p:nvPr/>
        </p:nvPicPr>
        <p:blipFill rotWithShape="1">
          <a:blip r:embed="rId3">
            <a:extLst>
              <a:ext uri="{28A0092B-C50C-407E-A947-70E740481C1C}">
                <a14:useLocalDpi xmlns:a14="http://schemas.microsoft.com/office/drawing/2010/main" val="0"/>
              </a:ext>
            </a:extLst>
          </a:blip>
          <a:srcRect l="59967" t="56092" r="22050" b="30115"/>
          <a:stretch/>
        </p:blipFill>
        <p:spPr>
          <a:xfrm>
            <a:off x="90206" y="2328192"/>
            <a:ext cx="872359" cy="945931"/>
          </a:xfrm>
          <a:prstGeom prst="rect">
            <a:avLst/>
          </a:prstGeom>
        </p:spPr>
      </p:pic>
      <p:pic>
        <p:nvPicPr>
          <p:cNvPr id="13" name="Picture 12">
            <a:extLst>
              <a:ext uri="{FF2B5EF4-FFF2-40B4-BE49-F238E27FC236}">
                <a16:creationId xmlns:a16="http://schemas.microsoft.com/office/drawing/2014/main" id="{686542BA-5491-4192-81C2-D266D6EC88DE}"/>
              </a:ext>
            </a:extLst>
          </p:cNvPr>
          <p:cNvPicPr>
            <a:picLocks noChangeAspect="1"/>
          </p:cNvPicPr>
          <p:nvPr/>
        </p:nvPicPr>
        <p:blipFill rotWithShape="1">
          <a:blip r:embed="rId4">
            <a:biLevel thresh="50000"/>
          </a:blip>
          <a:srcRect l="17199" t="3410" r="12353" b="6236"/>
          <a:stretch/>
        </p:blipFill>
        <p:spPr>
          <a:xfrm>
            <a:off x="363411" y="3353462"/>
            <a:ext cx="573152" cy="1091745"/>
          </a:xfrm>
          <a:prstGeom prst="rect">
            <a:avLst/>
          </a:prstGeom>
        </p:spPr>
      </p:pic>
      <p:pic>
        <p:nvPicPr>
          <p:cNvPr id="14" name="Picture 13">
            <a:extLst>
              <a:ext uri="{FF2B5EF4-FFF2-40B4-BE49-F238E27FC236}">
                <a16:creationId xmlns:a16="http://schemas.microsoft.com/office/drawing/2014/main" id="{806FEEEA-E203-464C-B3FD-086FACF9588E}"/>
              </a:ext>
            </a:extLst>
          </p:cNvPr>
          <p:cNvPicPr>
            <a:picLocks noChangeAspect="1"/>
          </p:cNvPicPr>
          <p:nvPr/>
        </p:nvPicPr>
        <p:blipFill rotWithShape="1">
          <a:blip r:embed="rId5">
            <a:biLevel thresh="50000"/>
          </a:blip>
          <a:srcRect l="8508" t="7365" r="13770" b="12806"/>
          <a:stretch/>
        </p:blipFill>
        <p:spPr>
          <a:xfrm>
            <a:off x="5597798" y="2510671"/>
            <a:ext cx="864725" cy="842791"/>
          </a:xfrm>
          <a:prstGeom prst="rect">
            <a:avLst/>
          </a:prstGeom>
        </p:spPr>
      </p:pic>
      <p:pic>
        <p:nvPicPr>
          <p:cNvPr id="15" name="Picture 14">
            <a:extLst>
              <a:ext uri="{FF2B5EF4-FFF2-40B4-BE49-F238E27FC236}">
                <a16:creationId xmlns:a16="http://schemas.microsoft.com/office/drawing/2014/main" id="{90F3CC28-7F48-49FD-8181-ABF257C7C42B}"/>
              </a:ext>
            </a:extLst>
          </p:cNvPr>
          <p:cNvPicPr>
            <a:picLocks noChangeAspect="1"/>
          </p:cNvPicPr>
          <p:nvPr/>
        </p:nvPicPr>
        <p:blipFill>
          <a:blip r:embed="rId6">
            <a:biLevel thresh="50000"/>
          </a:blip>
          <a:stretch>
            <a:fillRect/>
          </a:stretch>
        </p:blipFill>
        <p:spPr>
          <a:xfrm>
            <a:off x="5597798" y="3582130"/>
            <a:ext cx="996404" cy="1207322"/>
          </a:xfrm>
          <a:prstGeom prst="rect">
            <a:avLst/>
          </a:prstGeom>
        </p:spPr>
      </p:pic>
      <p:pic>
        <p:nvPicPr>
          <p:cNvPr id="16" name="Picture 15">
            <a:extLst>
              <a:ext uri="{FF2B5EF4-FFF2-40B4-BE49-F238E27FC236}">
                <a16:creationId xmlns:a16="http://schemas.microsoft.com/office/drawing/2014/main" id="{FD782BF6-4BD9-4511-B5BC-ECCC1A5D0DBE}"/>
              </a:ext>
            </a:extLst>
          </p:cNvPr>
          <p:cNvPicPr>
            <a:picLocks noChangeAspect="1"/>
          </p:cNvPicPr>
          <p:nvPr/>
        </p:nvPicPr>
        <p:blipFill>
          <a:blip r:embed="rId7">
            <a:biLevel thresh="50000"/>
          </a:blip>
          <a:stretch>
            <a:fillRect/>
          </a:stretch>
        </p:blipFill>
        <p:spPr>
          <a:xfrm>
            <a:off x="105848" y="4595669"/>
            <a:ext cx="934482" cy="888898"/>
          </a:xfrm>
          <a:prstGeom prst="rect">
            <a:avLst/>
          </a:prstGeom>
        </p:spPr>
      </p:pic>
      <p:sp>
        <p:nvSpPr>
          <p:cNvPr id="10" name="Text Placeholder 7">
            <a:extLst>
              <a:ext uri="{FF2B5EF4-FFF2-40B4-BE49-F238E27FC236}">
                <a16:creationId xmlns:a16="http://schemas.microsoft.com/office/drawing/2014/main" id="{476CC599-AD42-47C4-8034-769E815571A5}"/>
              </a:ext>
            </a:extLst>
          </p:cNvPr>
          <p:cNvSpPr txBox="1">
            <a:spLocks/>
          </p:cNvSpPr>
          <p:nvPr/>
        </p:nvSpPr>
        <p:spPr>
          <a:xfrm>
            <a:off x="363411" y="1700026"/>
            <a:ext cx="7451725" cy="466468"/>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Dementia is associated with a deterioration in:</a:t>
            </a:r>
            <a:r>
              <a:rPr lang="en-AU" sz="2000" baseline="30000" dirty="0">
                <a:latin typeface="Arial" panose="020B0604020202020204" pitchFamily="34" charset="0"/>
                <a:cs typeface="Arial" panose="020B0604020202020204" pitchFamily="34" charset="0"/>
              </a:rPr>
              <a:t>1,2</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367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p>
          <a:p>
            <a:endParaRPr lang="en-AU" dirty="0"/>
          </a:p>
        </p:txBody>
      </p:sp>
      <p:sp>
        <p:nvSpPr>
          <p:cNvPr id="7" name="Text Placeholder 6"/>
          <p:cNvSpPr>
            <a:spLocks noGrp="1"/>
          </p:cNvSpPr>
          <p:nvPr>
            <p:ph type="body" sz="quarter" idx="16"/>
          </p:nvPr>
        </p:nvSpPr>
        <p:spPr>
          <a:xfrm>
            <a:off x="300211" y="2187016"/>
            <a:ext cx="6655524" cy="3336832"/>
          </a:xfrm>
        </p:spPr>
        <p:txBody>
          <a:bodyPr/>
          <a:lstStyle/>
          <a:p>
            <a:pPr marL="0" indent="0">
              <a:lnSpc>
                <a:spcPct val="107000"/>
              </a:lnSpc>
              <a:spcAft>
                <a:spcPts val="800"/>
              </a:spcAft>
              <a:buNone/>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Jack Jones is a person living with Alzheimer’s dementia</a:t>
            </a:r>
            <a:r>
              <a:rPr lang="en-AU" sz="1800" dirty="0">
                <a:effectLst/>
                <a:latin typeface="Arial" panose="020B0604020202020204" pitchFamily="34" charset="0"/>
                <a:ea typeface="Calibri" panose="020F0502020204030204" pitchFamily="34" charset="0"/>
                <a:cs typeface="Times New Roman" panose="02020603050405020304" pitchFamily="18" charset="0"/>
              </a:rPr>
              <a:t> </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Sunnyside residential aged care facility</a:t>
            </a:r>
            <a:r>
              <a:rPr lang="en-AU" sz="1800" dirty="0">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 months after becoming a resident, Jack develops depressive symptoms. Jack’s older person’s psychiatrist, Dr. Geffrey Miles, reviews him</a:t>
            </a:r>
            <a:r>
              <a:rPr lang="en-AU" sz="1800" dirty="0">
                <a:solidFill>
                  <a:srgbClr val="000000"/>
                </a:solidFill>
                <a:ea typeface="Calibri" panose="020F0502020204030204" pitchFamily="34" charset="0"/>
                <a:cs typeface="Times New Roman" panose="02020603050405020304" pitchFamily="18" charset="0"/>
              </a:rPr>
              <a:t> </a:t>
            </a:r>
            <a:r>
              <a:rPr lang="en-AU" sz="1800" dirty="0">
                <a:effectLst/>
                <a:latin typeface="Arial" panose="020B0604020202020204" pitchFamily="34" charset="0"/>
                <a:ea typeface="Calibri" panose="020F0502020204030204" pitchFamily="34" charset="0"/>
              </a:rPr>
              <a:t>and concludes that Jack is experiencing severe major depressive disorder for the first time</a:t>
            </a:r>
            <a:r>
              <a:rPr lang="en-AU" sz="1600" dirty="0">
                <a:effectLst/>
              </a:rPr>
              <a:t> </a:t>
            </a:r>
          </a:p>
          <a:p>
            <a:pPr marL="0" indent="0">
              <a:lnSpc>
                <a:spcPct val="107000"/>
              </a:lnSpc>
              <a:spcAft>
                <a:spcPts val="800"/>
              </a:spcAft>
              <a:buNone/>
            </a:pPr>
            <a:r>
              <a:rPr lang="en-AU" sz="1800" dirty="0">
                <a:effectLst/>
                <a:latin typeface="Arial" panose="020B0604020202020204" pitchFamily="34" charset="0"/>
                <a:ea typeface="Calibri" panose="020F0502020204030204" pitchFamily="34" charset="0"/>
              </a:rPr>
              <a:t>Dr. Geffrey obtains consent from Jack and initiates an antidepressant, citalopram 10mg oral in the morning</a:t>
            </a:r>
            <a:r>
              <a:rPr lang="en-AU" sz="1600" dirty="0">
                <a:effectLst/>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dirty="0"/>
          </a:p>
        </p:txBody>
      </p:sp>
      <p:pic>
        <p:nvPicPr>
          <p:cNvPr id="5" name="Picture 4">
            <a:extLst>
              <a:ext uri="{FF2B5EF4-FFF2-40B4-BE49-F238E27FC236}">
                <a16:creationId xmlns:a16="http://schemas.microsoft.com/office/drawing/2014/main" id="{A6F144FC-BA35-48D4-BCB9-8DDE040EB948}"/>
              </a:ext>
            </a:extLst>
          </p:cNvPr>
          <p:cNvPicPr>
            <a:picLocks noChangeAspect="1"/>
          </p:cNvPicPr>
          <p:nvPr/>
        </p:nvPicPr>
        <p:blipFill>
          <a:blip r:embed="rId2"/>
          <a:stretch>
            <a:fillRect/>
          </a:stretch>
        </p:blipFill>
        <p:spPr>
          <a:xfrm>
            <a:off x="7381289" y="2187016"/>
            <a:ext cx="4207568" cy="2817992"/>
          </a:xfrm>
          <a:prstGeom prst="rect">
            <a:avLst/>
          </a:prstGeom>
        </p:spPr>
      </p:pic>
      <p:sp>
        <p:nvSpPr>
          <p:cNvPr id="6" name="TextBox 5">
            <a:extLst>
              <a:ext uri="{FF2B5EF4-FFF2-40B4-BE49-F238E27FC236}">
                <a16:creationId xmlns:a16="http://schemas.microsoft.com/office/drawing/2014/main" id="{4A2C23CF-9D7B-4B31-B6AE-E99A6899A55B}"/>
              </a:ext>
            </a:extLst>
          </p:cNvPr>
          <p:cNvSpPr txBox="1"/>
          <p:nvPr/>
        </p:nvSpPr>
        <p:spPr>
          <a:xfrm>
            <a:off x="7381289" y="5010522"/>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93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96C6-09D9-BAD2-1B6A-DD3ABBA19101}"/>
              </a:ext>
            </a:extLst>
          </p:cNvPr>
          <p:cNvSpPr>
            <a:spLocks noGrp="1"/>
          </p:cNvSpPr>
          <p:nvPr>
            <p:ph type="body" sz="quarter" idx="13"/>
          </p:nvPr>
        </p:nvSpPr>
        <p:spPr/>
        <p:txBody>
          <a:bodyPr/>
          <a:lstStyle/>
          <a:p>
            <a:r>
              <a:rPr lang="en-US" dirty="0"/>
              <a:t>Case study</a:t>
            </a:r>
          </a:p>
        </p:txBody>
      </p:sp>
      <p:sp>
        <p:nvSpPr>
          <p:cNvPr id="5" name="Text Placeholder 4">
            <a:extLst>
              <a:ext uri="{FF2B5EF4-FFF2-40B4-BE49-F238E27FC236}">
                <a16:creationId xmlns:a16="http://schemas.microsoft.com/office/drawing/2014/main" id="{2873A37A-F114-0D2B-ACC9-D72B08DF08BC}"/>
              </a:ext>
            </a:extLst>
          </p:cNvPr>
          <p:cNvSpPr>
            <a:spLocks noGrp="1"/>
          </p:cNvSpPr>
          <p:nvPr>
            <p:ph type="body" sz="quarter" idx="16"/>
          </p:nvPr>
        </p:nvSpPr>
        <p:spPr/>
        <p:txBody>
          <a:bodyPr/>
          <a:lstStyle/>
          <a:p>
            <a:r>
              <a:rPr lang="en-US" dirty="0"/>
              <a:t>Small groups </a:t>
            </a:r>
          </a:p>
          <a:p>
            <a:endParaRPr lang="en-US" dirty="0"/>
          </a:p>
          <a:p>
            <a:r>
              <a:rPr lang="en-US" dirty="0"/>
              <a:t>Read the Case study</a:t>
            </a:r>
          </a:p>
          <a:p>
            <a:endParaRPr lang="en-US" dirty="0"/>
          </a:p>
          <a:p>
            <a:r>
              <a:rPr lang="en-US" dirty="0"/>
              <a:t>Discuss questions 1 and 2 over the next 15 minutes</a:t>
            </a:r>
          </a:p>
          <a:p>
            <a:endParaRPr lang="en-US" dirty="0"/>
          </a:p>
          <a:p>
            <a:r>
              <a:rPr lang="en-US" dirty="0"/>
              <a:t>Prepare answers to share in group discussion</a:t>
            </a:r>
          </a:p>
          <a:p>
            <a:endParaRPr lang="en-US" dirty="0"/>
          </a:p>
        </p:txBody>
      </p:sp>
    </p:spTree>
    <p:extLst>
      <p:ext uri="{BB962C8B-B14F-4D97-AF65-F5344CB8AC3E}">
        <p14:creationId xmlns:p14="http://schemas.microsoft.com/office/powerpoint/2010/main" val="1660019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311937"/>
            <a:ext cx="10150373" cy="593515"/>
          </a:xfrm>
        </p:spPr>
        <p:txBody>
          <a:bodyPr/>
          <a:lstStyle/>
          <a:p>
            <a:r>
              <a:rPr lang="en-AU" dirty="0">
                <a:latin typeface="Arial Narrow" panose="020B0604020202020204" pitchFamily="34" charset="0"/>
                <a:cs typeface="Arial Narrow" panose="020B0604020202020204" pitchFamily="34" charset="0"/>
              </a:rPr>
              <a:t>Question 1a. </a:t>
            </a:r>
            <a:r>
              <a:rPr lang="en-AU" sz="2000" dirty="0">
                <a:effectLst/>
                <a:latin typeface="Arial Narrow" panose="020B0604020202020204" pitchFamily="34" charset="0"/>
                <a:ea typeface="Calibri" panose="020F0502020204030204" pitchFamily="34" charset="0"/>
                <a:cs typeface="Arial Narrow" panose="020B0604020202020204" pitchFamily="34" charset="0"/>
              </a:rPr>
              <a:t>Since Jack is initiated an antidepressant for severe major depressive disorder, what five points should you monitor?</a:t>
            </a:r>
            <a:endParaRPr lang="en-AU" dirty="0">
              <a:latin typeface="Arial Narrow" panose="020B0604020202020204" pitchFamily="34" charset="0"/>
              <a:cs typeface="Arial Narrow" panose="020B0604020202020204" pitchFamily="34" charset="0"/>
            </a:endParaRPr>
          </a:p>
        </p:txBody>
      </p:sp>
      <p:sp>
        <p:nvSpPr>
          <p:cNvPr id="7" name="Text Placeholder 6">
            <a:extLst>
              <a:ext uri="{FF2B5EF4-FFF2-40B4-BE49-F238E27FC236}">
                <a16:creationId xmlns:a16="http://schemas.microsoft.com/office/drawing/2014/main" id="{F7B91644-2056-40B9-A470-D235438FE3A0}"/>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3747285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193761"/>
            <a:ext cx="9853940" cy="736956"/>
          </a:xfrm>
        </p:spPr>
        <p:txBody>
          <a:bodyPr/>
          <a:lstStyle/>
          <a:p>
            <a:r>
              <a:rPr lang="en-AU" dirty="0"/>
              <a:t>Review of case</a:t>
            </a:r>
            <a:r>
              <a:rPr lang="en-US" dirty="0"/>
              <a:t> study questions</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20108" y="1799041"/>
            <a:ext cx="11757991" cy="4385005"/>
          </a:xfrm>
          <a:ln w="38100">
            <a:solidFill>
              <a:srgbClr val="00AC3E"/>
            </a:solidFill>
            <a:prstDash val="dash"/>
          </a:ln>
        </p:spPr>
        <p:txBody>
          <a:bodyPr numCol="2"/>
          <a:lstStyle/>
          <a:p>
            <a:pPr marL="0" indent="0">
              <a:buNone/>
            </a:pPr>
            <a:r>
              <a:rPr lang="en-AU" b="1" dirty="0">
                <a:latin typeface="Arial" panose="020B0604020202020204" pitchFamily="34" charset="0"/>
                <a:cs typeface="Arial" panose="020B0604020202020204" pitchFamily="34" charset="0"/>
              </a:rPr>
              <a:t>Clinical steps </a:t>
            </a:r>
          </a:p>
          <a:p>
            <a:pPr marL="457200" indent="-457200">
              <a:buFont typeface="+mj-lt"/>
              <a:buAutoNum type="arabicPeriod"/>
            </a:pPr>
            <a:r>
              <a:rPr lang="en-AU" dirty="0"/>
              <a:t>Effect of the antidepressant on the target symptom(s)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Jack’s depressive symptoms improved?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Jack’s depressive symptoms stayed the same?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Jack’s depressive symptoms worsened?</a:t>
            </a:r>
          </a:p>
          <a:p>
            <a:pPr lvl="1">
              <a:buFont typeface="Wingdings" panose="05000000000000000000" pitchFamily="2" charset="2"/>
              <a:buChar char="q"/>
            </a:pPr>
            <a:endParaRPr lang="en-AU" sz="1000" dirty="0"/>
          </a:p>
          <a:p>
            <a:pPr lvl="1">
              <a:buFont typeface="Wingdings" panose="05000000000000000000" pitchFamily="2" charset="2"/>
              <a:buChar char="q"/>
            </a:pPr>
            <a:endParaRPr lang="en-AU" sz="1000" dirty="0"/>
          </a:p>
          <a:p>
            <a:pPr marL="0" indent="0">
              <a:buNone/>
            </a:pPr>
            <a:r>
              <a:rPr lang="en-AU" dirty="0"/>
              <a:t>3.    Adverse events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experiencing an adverse event?</a:t>
            </a:r>
          </a:p>
          <a:p>
            <a:pPr lvl="2"/>
            <a:r>
              <a:rPr lang="en-AU" dirty="0">
                <a:latin typeface="Arial" panose="020B0604020202020204" pitchFamily="34" charset="0"/>
                <a:cs typeface="Arial" panose="020B0604020202020204" pitchFamily="34" charset="0"/>
              </a:rPr>
              <a:t>e.g. Jack is experiencing diarrhoea </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not experiencing an adverse event?</a:t>
            </a:r>
          </a:p>
          <a:p>
            <a:pPr marL="457200" lvl="1" indent="0">
              <a:buNone/>
            </a:pPr>
            <a:endParaRPr lang="en-AU" sz="1000" dirty="0">
              <a:latin typeface="Arial" panose="020B0604020202020204" pitchFamily="34" charset="0"/>
              <a:cs typeface="Arial" panose="020B0604020202020204" pitchFamily="34" charset="0"/>
            </a:endParaRPr>
          </a:p>
          <a:p>
            <a:pPr marL="0" indent="0">
              <a:buNone/>
            </a:pPr>
            <a:r>
              <a:rPr lang="en-AU" dirty="0"/>
              <a:t>5</a:t>
            </a:r>
            <a:r>
              <a:rPr lang="en-AU" dirty="0">
                <a:latin typeface="Arial" panose="020B0604020202020204" pitchFamily="34" charset="0"/>
                <a:cs typeface="Arial" panose="020B0604020202020204" pitchFamily="34" charset="0"/>
              </a:rPr>
              <a:t>.   </a:t>
            </a:r>
            <a:r>
              <a:rPr lang="en-AU" dirty="0"/>
              <a:t>Consent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Jack who initially gave consent withdrawn consent?</a:t>
            </a:r>
          </a:p>
          <a:p>
            <a:pPr marL="0" indent="0">
              <a:buNone/>
            </a:pPr>
            <a:endParaRPr lang="en-AU" dirty="0"/>
          </a:p>
          <a:p>
            <a:pPr marL="0" indent="0">
              <a:buNone/>
            </a:pPr>
            <a:r>
              <a:rPr lang="en-AU" dirty="0"/>
              <a:t>2.  Effect of antidepressant on day to day activities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maintaining the same level of independence?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still able to engage in activities that maintain quality of life?</a:t>
            </a:r>
          </a:p>
          <a:p>
            <a:pPr lvl="2"/>
            <a:r>
              <a:rPr lang="en-AU" dirty="0">
                <a:latin typeface="Arial" panose="020B0604020202020204" pitchFamily="34" charset="0"/>
                <a:cs typeface="Arial" panose="020B0604020202020204" pitchFamily="34" charset="0"/>
              </a:rPr>
              <a:t>e.g. Jack was too nauseous to play cards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still able to maintain activities of daily living?</a:t>
            </a:r>
          </a:p>
          <a:p>
            <a:pPr lvl="2"/>
            <a:r>
              <a:rPr lang="en-AU" dirty="0">
                <a:latin typeface="Arial" panose="020B0604020202020204" pitchFamily="34" charset="0"/>
                <a:cs typeface="Arial" panose="020B0604020202020204" pitchFamily="34" charset="0"/>
              </a:rPr>
              <a:t>e.g. Jack was too dizzy to have a shower alone</a:t>
            </a:r>
          </a:p>
          <a:p>
            <a:pPr marL="457200" lvl="1" indent="0">
              <a:buNone/>
            </a:pPr>
            <a:endParaRPr lang="en-AU" sz="100" dirty="0">
              <a:latin typeface="Arial" panose="020B0604020202020204" pitchFamily="34" charset="0"/>
              <a:cs typeface="Arial" panose="020B0604020202020204" pitchFamily="34" charset="0"/>
            </a:endParaRPr>
          </a:p>
          <a:p>
            <a:pPr marL="0" indent="0">
              <a:buNone/>
            </a:pPr>
            <a:r>
              <a:rPr lang="en-AU" dirty="0"/>
              <a:t>4.   Adherence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taking citalopram as prescribed?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Jack not taking citalopram as prescribed?</a:t>
            </a:r>
          </a:p>
          <a:p>
            <a:pPr lvl="2"/>
            <a:r>
              <a:rPr lang="en-AU" dirty="0">
                <a:latin typeface="Arial" panose="020B0604020202020204" pitchFamily="34" charset="0"/>
                <a:cs typeface="Arial" panose="020B0604020202020204" pitchFamily="34" charset="0"/>
              </a:rPr>
              <a:t>e.g. Jack refuses to take citalopram most days</a:t>
            </a:r>
          </a:p>
          <a:p>
            <a:pPr>
              <a:buFont typeface="Wingdings" panose="05000000000000000000" pitchFamily="2" charset="2"/>
              <a:buChar char="q"/>
            </a:pPr>
            <a:endParaRPr lang="en-AU" dirty="0"/>
          </a:p>
          <a:p>
            <a:pPr lvl="1">
              <a:buFont typeface="Wingdings" panose="05000000000000000000" pitchFamily="2" charset="2"/>
              <a:buChar char="q"/>
            </a:pPr>
            <a:endParaRPr lang="en-AU" dirty="0"/>
          </a:p>
        </p:txBody>
      </p:sp>
      <p:sp>
        <p:nvSpPr>
          <p:cNvPr id="9" name="TextBox 8">
            <a:extLst>
              <a:ext uri="{FF2B5EF4-FFF2-40B4-BE49-F238E27FC236}">
                <a16:creationId xmlns:a16="http://schemas.microsoft.com/office/drawing/2014/main" id="{E7A53A76-B763-493D-9F7D-FABB5035B419}"/>
              </a:ext>
            </a:extLst>
          </p:cNvPr>
          <p:cNvSpPr txBox="1"/>
          <p:nvPr/>
        </p:nvSpPr>
        <p:spPr>
          <a:xfrm>
            <a:off x="1486959" y="6324277"/>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cxnSp>
        <p:nvCxnSpPr>
          <p:cNvPr id="7" name="Straight Connector 6">
            <a:extLst>
              <a:ext uri="{FF2B5EF4-FFF2-40B4-BE49-F238E27FC236}">
                <a16:creationId xmlns:a16="http://schemas.microsoft.com/office/drawing/2014/main" id="{B64AFA2D-D033-46E6-9F0F-45E3B5084FE0}"/>
              </a:ext>
            </a:extLst>
          </p:cNvPr>
          <p:cNvCxnSpPr/>
          <p:nvPr/>
        </p:nvCxnSpPr>
        <p:spPr>
          <a:xfrm>
            <a:off x="120107" y="4134678"/>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1B8D69-78AD-482C-861C-9F092EABA38F}"/>
              </a:ext>
            </a:extLst>
          </p:cNvPr>
          <p:cNvCxnSpPr>
            <a:cxnSpLocks/>
          </p:cNvCxnSpPr>
          <p:nvPr/>
        </p:nvCxnSpPr>
        <p:spPr>
          <a:xfrm>
            <a:off x="5844209" y="1799041"/>
            <a:ext cx="0" cy="3700608"/>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D7B78A-F4C1-4EAD-B2EE-829AE73210CA}"/>
              </a:ext>
            </a:extLst>
          </p:cNvPr>
          <p:cNvCxnSpPr>
            <a:cxnSpLocks/>
          </p:cNvCxnSpPr>
          <p:nvPr/>
        </p:nvCxnSpPr>
        <p:spPr>
          <a:xfrm>
            <a:off x="120108" y="5499649"/>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2880FCFA-AACA-466C-B51C-9E5CDC4836E3}"/>
              </a:ext>
            </a:extLst>
          </p:cNvPr>
          <p:cNvSpPr>
            <a:spLocks noGrp="1"/>
          </p:cNvSpPr>
          <p:nvPr>
            <p:ph type="body" sz="quarter" idx="11"/>
          </p:nvPr>
        </p:nvSpPr>
        <p:spPr>
          <a:xfrm>
            <a:off x="306060" y="799859"/>
            <a:ext cx="7451725" cy="466468"/>
          </a:xfrm>
        </p:spPr>
        <p:txBody>
          <a:bodyPr/>
          <a:lstStyle/>
          <a:p>
            <a:r>
              <a:rPr lang="en-AU" dirty="0"/>
              <a:t>Group discussion</a:t>
            </a:r>
          </a:p>
        </p:txBody>
      </p:sp>
      <p:sp>
        <p:nvSpPr>
          <p:cNvPr id="17" name="Text Placeholder 3">
            <a:extLst>
              <a:ext uri="{FF2B5EF4-FFF2-40B4-BE49-F238E27FC236}">
                <a16:creationId xmlns:a16="http://schemas.microsoft.com/office/drawing/2014/main" id="{17A14885-0E0A-4693-90C2-A1D3DD7F368A}"/>
              </a:ext>
            </a:extLst>
          </p:cNvPr>
          <p:cNvSpPr>
            <a:spLocks noGrp="1"/>
          </p:cNvSpPr>
          <p:nvPr>
            <p:ph type="body" sz="quarter" idx="14"/>
          </p:nvPr>
        </p:nvSpPr>
        <p:spPr>
          <a:xfrm>
            <a:off x="306061" y="1133035"/>
            <a:ext cx="10139965" cy="593515"/>
          </a:xfrm>
        </p:spPr>
        <p:txBody>
          <a:bodyPr/>
          <a:lstStyle/>
          <a:p>
            <a:r>
              <a:rPr lang="en-AU" dirty="0">
                <a:latin typeface="Arial Narrow" panose="020B0604020202020204" pitchFamily="34" charset="0"/>
                <a:cs typeface="Arial Narrow" panose="020B0604020202020204" pitchFamily="34" charset="0"/>
              </a:rPr>
              <a:t>Question 1a. </a:t>
            </a:r>
            <a:r>
              <a:rPr lang="en-AU" sz="2000" dirty="0">
                <a:effectLst/>
                <a:latin typeface="Arial Narrow" panose="020B0604020202020204" pitchFamily="34" charset="0"/>
                <a:ea typeface="Calibri" panose="020F0502020204030204" pitchFamily="34" charset="0"/>
                <a:cs typeface="Arial Narrow" panose="020B0604020202020204" pitchFamily="34" charset="0"/>
              </a:rPr>
              <a:t>Since Jack is initiated an antidepressant for severe major depressive disorder, what five points should you monitor? </a:t>
            </a:r>
            <a:endParaRPr lang="en-AU"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8629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9" end="1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0" end="2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22" end="2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3" end="2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24" end="2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311937"/>
            <a:ext cx="10355844" cy="593515"/>
          </a:xfrm>
        </p:spPr>
        <p:txBody>
          <a:bodyPr/>
          <a:lstStyle/>
          <a:p>
            <a:r>
              <a:rPr lang="en-AU" dirty="0">
                <a:latin typeface="Arial Narrow" panose="020B0604020202020204" pitchFamily="34" charset="0"/>
                <a:cs typeface="Arial Narrow" panose="020B0604020202020204" pitchFamily="34" charset="0"/>
              </a:rPr>
              <a:t>Question 1b. </a:t>
            </a:r>
            <a:r>
              <a:rPr lang="en-AU" sz="2000" dirty="0">
                <a:effectLst/>
                <a:latin typeface="Arial Narrow" panose="020B0604020202020204" pitchFamily="34" charset="0"/>
                <a:ea typeface="Calibri" panose="020F0502020204030204" pitchFamily="34" charset="0"/>
                <a:cs typeface="Arial Narrow" panose="020B0604020202020204" pitchFamily="34" charset="0"/>
              </a:rPr>
              <a:t>Since Jack is initiated an antidepressant for severe major depressive disorder, what should you communicate and document during the monitoring process?</a:t>
            </a:r>
            <a:r>
              <a:rPr lang="en-AU" dirty="0">
                <a:effectLst/>
                <a:latin typeface="Arial Narrow" panose="020B0604020202020204" pitchFamily="34" charset="0"/>
                <a:cs typeface="Arial Narrow" panose="020B0604020202020204" pitchFamily="34" charset="0"/>
              </a:rPr>
              <a:t> </a:t>
            </a:r>
            <a:endParaRPr lang="en-AU" dirty="0">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a16="http://schemas.microsoft.com/office/drawing/2014/main" id="{9FE1B1A2-0989-2DD7-6A8A-8BF0697D549B}"/>
              </a:ext>
            </a:extLst>
          </p:cNvPr>
          <p:cNvSpPr/>
          <p:nvPr/>
        </p:nvSpPr>
        <p:spPr>
          <a:xfrm>
            <a:off x="437322" y="2097681"/>
            <a:ext cx="10734261" cy="3539430"/>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Document your observations</a:t>
            </a:r>
          </a:p>
          <a:p>
            <a:pPr marL="800100" lvl="1" indent="-342900">
              <a:buFont typeface="Wingdings" panose="05000000000000000000" pitchFamily="2" charset="2"/>
              <a:buChar char="q"/>
            </a:pPr>
            <a:r>
              <a:rPr lang="en-AU" sz="1500" i="1" dirty="0">
                <a:latin typeface="Arial" panose="020B0604020202020204" pitchFamily="34" charset="0"/>
                <a:cs typeface="Arial" panose="020B0604020202020204" pitchFamily="34" charset="0"/>
              </a:rPr>
              <a:t>e.g. Jack delivered the newspapers to three residents this morning and had a brief chat with them. Jack did not want to play his usual card game with other residents this afternoon</a:t>
            </a:r>
            <a:endParaRPr lang="en-AU" sz="1500" i="1" dirty="0">
              <a:solidFill>
                <a:srgbClr val="FF0000"/>
              </a:solidFill>
              <a:latin typeface="Arial" panose="020B0604020202020204" pitchFamily="34" charset="0"/>
              <a:cs typeface="Arial" panose="020B0604020202020204" pitchFamily="34" charset="0"/>
            </a:endParaRPr>
          </a:p>
          <a:p>
            <a:pPr lvl="1"/>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Notify the care team</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anose="05000000000000000000" pitchFamily="2" charset="2"/>
              <a:buChar char="q"/>
            </a:pPr>
            <a:r>
              <a:rPr lang="en-AU" sz="1500" i="1" dirty="0">
                <a:latin typeface="Arial" panose="020B0604020202020204" pitchFamily="34" charset="0"/>
                <a:cs typeface="Arial" panose="020B0604020202020204" pitchFamily="34" charset="0"/>
              </a:rPr>
              <a:t>e.g. Dr Mary reviewed Jack today and we discussed his progress. The plan going forward for Jack is </a:t>
            </a:r>
            <a:r>
              <a:rPr lang="en-AU" sz="1500" i="1" dirty="0" err="1">
                <a:latin typeface="Arial" panose="020B0604020202020204" pitchFamily="34" charset="0"/>
                <a:cs typeface="Arial" panose="020B0604020202020204" pitchFamily="34" charset="0"/>
              </a:rPr>
              <a:t>xxxx</a:t>
            </a:r>
            <a:endParaRPr lang="en-AU" sz="1500" i="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q"/>
            </a:pPr>
            <a:endParaRPr lang="en-AU" sz="1000"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solidFill>
                  <a:srgbClr val="000000"/>
                </a:solidFill>
                <a:latin typeface="Arial" panose="020B0604020202020204" pitchFamily="34" charset="0"/>
                <a:ea typeface="Calibri" panose="020F0502020204030204" pitchFamily="34" charset="0"/>
                <a:cs typeface="Arial" panose="020B0604020202020204" pitchFamily="34" charset="0"/>
              </a:rPr>
              <a:t>Recommend </a:t>
            </a:r>
            <a:r>
              <a:rPr lang="en-GB" sz="1900" dirty="0">
                <a:solidFill>
                  <a:srgbClr val="000000"/>
                </a:solidFill>
                <a:latin typeface="Arial" panose="020B0604020202020204" pitchFamily="34" charset="0"/>
                <a:ea typeface="Calibri" panose="020F0502020204030204" pitchFamily="34" charset="0"/>
                <a:cs typeface="Arial" panose="020B0604020202020204" pitchFamily="34" charset="0"/>
              </a:rPr>
              <a:t>an assessment by a psychiatrist, geriatrician and/or older person’s mental health team</a:t>
            </a:r>
            <a:r>
              <a:rPr lang="en-AU" sz="1900" dirty="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DDCE9E9E-091F-DE62-34A4-328B220C0D84}"/>
              </a:ext>
            </a:extLst>
          </p:cNvPr>
          <p:cNvSpPr txBox="1"/>
          <p:nvPr/>
        </p:nvSpPr>
        <p:spPr>
          <a:xfrm>
            <a:off x="85060" y="6384939"/>
            <a:ext cx="12021879"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Antidepressants should NOT be considered as an alternative to non-pharmacological strategies </a:t>
            </a:r>
          </a:p>
        </p:txBody>
      </p:sp>
      <p:sp>
        <p:nvSpPr>
          <p:cNvPr id="12" name="TextBox 11">
            <a:extLst>
              <a:ext uri="{FF2B5EF4-FFF2-40B4-BE49-F238E27FC236}">
                <a16:creationId xmlns:a16="http://schemas.microsoft.com/office/drawing/2014/main" id="{E5B7548C-481F-4727-A6F2-746B0CAEE4EE}"/>
              </a:ext>
            </a:extLst>
          </p:cNvPr>
          <p:cNvSpPr txBox="1"/>
          <p:nvPr/>
        </p:nvSpPr>
        <p:spPr>
          <a:xfrm>
            <a:off x="1486959" y="5879239"/>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Tree>
    <p:extLst>
      <p:ext uri="{BB962C8B-B14F-4D97-AF65-F5344CB8AC3E}">
        <p14:creationId xmlns:p14="http://schemas.microsoft.com/office/powerpoint/2010/main" val="35719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p>
          <a:p>
            <a:endParaRPr lang="en-AU" dirty="0"/>
          </a:p>
        </p:txBody>
      </p:sp>
      <p:sp>
        <p:nvSpPr>
          <p:cNvPr id="7" name="Text Placeholder 6"/>
          <p:cNvSpPr>
            <a:spLocks noGrp="1"/>
          </p:cNvSpPr>
          <p:nvPr>
            <p:ph type="body" sz="quarter" idx="16"/>
          </p:nvPr>
        </p:nvSpPr>
        <p:spPr>
          <a:xfrm>
            <a:off x="719311" y="2224681"/>
            <a:ext cx="6655524" cy="3299167"/>
          </a:xfrm>
        </p:spPr>
        <p:txBody>
          <a:bodyPr/>
          <a:lstStyle/>
          <a:p>
            <a:pPr marL="0" indent="0">
              <a:buNone/>
            </a:pPr>
            <a:r>
              <a:rPr lang="en-AU" dirty="0"/>
              <a:t>Five days after commencing citalopram, Jack approaches you and reports he is feeling nauseous</a:t>
            </a:r>
          </a:p>
          <a:p>
            <a:pPr marL="0" indent="0">
              <a:buNone/>
            </a:pPr>
            <a:endParaRPr lang="en-AU" dirty="0"/>
          </a:p>
          <a:p>
            <a:pPr marL="0" indent="0">
              <a:buNone/>
            </a:pPr>
            <a:r>
              <a:rPr lang="en-AU" dirty="0"/>
              <a:t>Jack explains, “My stomach is feeling real crook. I won’t be able to deliver the newspapers this morning”</a:t>
            </a:r>
          </a:p>
          <a:p>
            <a:endParaRPr lang="en-AU" dirty="0"/>
          </a:p>
          <a:p>
            <a:pPr marL="0" indent="0">
              <a:buNone/>
            </a:pPr>
            <a:r>
              <a:rPr lang="en-AU" dirty="0"/>
              <a:t>Jack continues to experience nausea over the next two days</a:t>
            </a:r>
          </a:p>
        </p:txBody>
      </p:sp>
      <p:pic>
        <p:nvPicPr>
          <p:cNvPr id="2" name="Picture 1">
            <a:extLst>
              <a:ext uri="{FF2B5EF4-FFF2-40B4-BE49-F238E27FC236}">
                <a16:creationId xmlns:a16="http://schemas.microsoft.com/office/drawing/2014/main" id="{DC4DF558-33EA-4132-82BE-C9CE0C1FC0B5}"/>
              </a:ext>
            </a:extLst>
          </p:cNvPr>
          <p:cNvPicPr>
            <a:picLocks noChangeAspect="1"/>
          </p:cNvPicPr>
          <p:nvPr/>
        </p:nvPicPr>
        <p:blipFill>
          <a:blip r:embed="rId2"/>
          <a:stretch>
            <a:fillRect/>
          </a:stretch>
        </p:blipFill>
        <p:spPr>
          <a:xfrm>
            <a:off x="7205487" y="2174985"/>
            <a:ext cx="4267202" cy="2890400"/>
          </a:xfrm>
          <a:prstGeom prst="rect">
            <a:avLst/>
          </a:prstGeom>
        </p:spPr>
      </p:pic>
      <p:sp>
        <p:nvSpPr>
          <p:cNvPr id="6" name="TextBox 5">
            <a:extLst>
              <a:ext uri="{FF2B5EF4-FFF2-40B4-BE49-F238E27FC236}">
                <a16:creationId xmlns:a16="http://schemas.microsoft.com/office/drawing/2014/main" id="{93136F3E-6BB8-469C-96E0-66662A804DA7}"/>
              </a:ext>
            </a:extLst>
          </p:cNvPr>
          <p:cNvSpPr txBox="1"/>
          <p:nvPr/>
        </p:nvSpPr>
        <p:spPr>
          <a:xfrm>
            <a:off x="7205487" y="5063784"/>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996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133340" cy="736956"/>
          </a:xfrm>
        </p:spPr>
        <p:txBody>
          <a:bodyPr/>
          <a:lstStyle/>
          <a:p>
            <a:r>
              <a:rPr lang="en-AU" dirty="0"/>
              <a:t>Review of case</a:t>
            </a:r>
            <a:r>
              <a:rPr lang="en-US" dirty="0"/>
              <a:t> study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37855"/>
            <a:ext cx="10809615" cy="593515"/>
          </a:xfrm>
        </p:spPr>
        <p:txBody>
          <a:bodyPr/>
          <a:lstStyle/>
          <a:p>
            <a:r>
              <a:rPr lang="en-AU" dirty="0"/>
              <a:t>Question 2. What practical steps do you take when Jack experiences nausea? </a:t>
            </a:r>
          </a:p>
        </p:txBody>
      </p:sp>
    </p:spTree>
    <p:extLst>
      <p:ext uri="{BB962C8B-B14F-4D97-AF65-F5344CB8AC3E}">
        <p14:creationId xmlns:p14="http://schemas.microsoft.com/office/powerpoint/2010/main" val="420550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133340" cy="736956"/>
          </a:xfrm>
        </p:spPr>
        <p:txBody>
          <a:bodyPr/>
          <a:lstStyle/>
          <a:p>
            <a:r>
              <a:rPr lang="en-AU" dirty="0"/>
              <a:t>Review of case</a:t>
            </a:r>
            <a:r>
              <a:rPr lang="en-US" dirty="0"/>
              <a:t> study questions</a:t>
            </a:r>
          </a:p>
          <a:p>
            <a:endParaRPr lang="en-AU" dirty="0"/>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415412"/>
            <a:ext cx="10809615" cy="379251"/>
          </a:xfrm>
        </p:spPr>
        <p:txBody>
          <a:bodyPr/>
          <a:lstStyle/>
          <a:p>
            <a:r>
              <a:rPr lang="en-AU" dirty="0"/>
              <a:t>Question 2. What practical steps do you take when Jack experiences nausea? </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300211" y="1779634"/>
            <a:ext cx="5140469" cy="3781558"/>
          </a:xfrm>
          <a:ln w="38100">
            <a:solidFill>
              <a:srgbClr val="00AC3E"/>
            </a:solidFill>
            <a:prstDash val="dash"/>
          </a:ln>
        </p:spPr>
        <p:txBody>
          <a:bodyPr/>
          <a:lstStyle/>
          <a:p>
            <a:pPr marL="0" indent="0">
              <a:buNone/>
            </a:pPr>
            <a:r>
              <a:rPr lang="en-AU" b="1" dirty="0">
                <a:latin typeface="Arial" panose="020B0604020202020204" pitchFamily="34" charset="0"/>
                <a:cs typeface="Arial" panose="020B0604020202020204" pitchFamily="34" charset="0"/>
              </a:rPr>
              <a:t>Clinical steps</a:t>
            </a:r>
          </a:p>
          <a:p>
            <a:pPr marL="0" indent="0">
              <a:buNone/>
            </a:pPr>
            <a:endParaRPr lang="en-AU"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t>Assess </a:t>
            </a:r>
            <a:r>
              <a:rPr lang="en-AU"/>
              <a:t>Jack’s symptoms</a:t>
            </a:r>
          </a:p>
          <a:p>
            <a:pPr>
              <a:buFont typeface="Wingdings" panose="05000000000000000000" pitchFamily="2" charset="2"/>
              <a:buChar char="q"/>
            </a:pPr>
            <a:endParaRPr lang="en-AU"/>
          </a:p>
          <a:p>
            <a:pPr>
              <a:buFont typeface="Wingdings" panose="05000000000000000000" pitchFamily="2" charset="2"/>
              <a:buChar char="q"/>
            </a:pPr>
            <a:r>
              <a:rPr lang="en-AU" dirty="0"/>
              <a:t>Start a food and fluid chart</a:t>
            </a:r>
            <a:endParaRPr lang="en-AU" sz="2000" dirty="0">
              <a:latin typeface="Arial" panose="020B0604020202020204" pitchFamily="34" charset="0"/>
              <a:cs typeface="Arial" panose="020B0604020202020204" pitchFamily="34" charset="0"/>
            </a:endParaRPr>
          </a:p>
          <a:p>
            <a:pPr>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Implement strategies to assist Jack with nausea</a:t>
            </a:r>
          </a:p>
        </p:txBody>
      </p:sp>
      <p:sp>
        <p:nvSpPr>
          <p:cNvPr id="6" name="Rectangle 5"/>
          <p:cNvSpPr/>
          <p:nvPr/>
        </p:nvSpPr>
        <p:spPr>
          <a:xfrm>
            <a:off x="5870887" y="1764255"/>
            <a:ext cx="5621866" cy="4278094"/>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incident in notes</a:t>
            </a:r>
          </a:p>
          <a:p>
            <a:pPr marL="342900" indent="-342900">
              <a:buFont typeface="Wingdings" panose="05000000000000000000" pitchFamily="2" charset="2"/>
              <a:buChar char="q"/>
            </a:pPr>
            <a:endParaRPr lang="en-AU" sz="1000" dirty="0"/>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anose="05000000000000000000" pitchFamily="2" charset="2"/>
              <a:buChar char="q"/>
            </a:pPr>
            <a:r>
              <a:rPr lang="en-AU" sz="1400" i="1" dirty="0">
                <a:latin typeface="Arial" panose="020B0604020202020204" pitchFamily="34" charset="0"/>
                <a:cs typeface="Arial" panose="020B0604020202020204" pitchFamily="34" charset="0"/>
              </a:rPr>
              <a:t>Contacted Dr. Mary about Jack’s nausea. She said she will contact the pharmacist, Richard, for advice and call back this afternoon</a:t>
            </a:r>
          </a:p>
          <a:p>
            <a:pPr marL="800100" lvl="1" indent="-342900">
              <a:buFont typeface="Wingdings" panose="05000000000000000000" pitchFamily="2" charset="2"/>
              <a:buChar char="q"/>
            </a:pPr>
            <a:r>
              <a:rPr lang="en-AU" sz="1400" i="1" dirty="0">
                <a:latin typeface="Arial" panose="020B0604020202020204" pitchFamily="34" charset="0"/>
                <a:cs typeface="Arial" panose="020B0604020202020204" pitchFamily="34" charset="0"/>
              </a:rPr>
              <a:t>Dr. Mary called back at 1400. Richard advised that nausea is a potential adverse event of citalopram. Richard recommends citalopram should be taken with or soon after food. Dr. Mary advises to give citalopram with Jack’s breakfast and continue to monitor for nausea</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Ask for medication review</a:t>
            </a:r>
          </a:p>
        </p:txBody>
      </p:sp>
      <p:sp>
        <p:nvSpPr>
          <p:cNvPr id="7" name="Rectangle 6">
            <a:extLst>
              <a:ext uri="{FF2B5EF4-FFF2-40B4-BE49-F238E27FC236}">
                <a16:creationId xmlns:a16="http://schemas.microsoft.com/office/drawing/2014/main" id="{562CB24F-9141-4E2A-A948-76E811D0D8F8}"/>
              </a:ext>
            </a:extLst>
          </p:cNvPr>
          <p:cNvSpPr/>
          <p:nvPr/>
        </p:nvSpPr>
        <p:spPr>
          <a:xfrm>
            <a:off x="219813" y="6110797"/>
            <a:ext cx="11809158" cy="707886"/>
          </a:xfrm>
          <a:prstGeom prst="rect">
            <a:avLst/>
          </a:prstGeom>
          <a:solidFill>
            <a:schemeClr val="accent5">
              <a:lumMod val="20000"/>
              <a:lumOff val="80000"/>
            </a:schemeClr>
          </a:solidFill>
        </p:spPr>
        <p:txBody>
          <a:bodyPr wrap="square">
            <a:spAutoFit/>
          </a:bodyPr>
          <a:lstStyle/>
          <a:p>
            <a:pPr algn="ctr"/>
            <a:r>
              <a:rPr lang="en-AU" sz="2000" b="1" dirty="0">
                <a:latin typeface="Arial" panose="020B0604020202020204" pitchFamily="34" charset="0"/>
                <a:cs typeface="Arial" panose="020B0604020202020204" pitchFamily="34" charset="0"/>
              </a:rPr>
              <a:t>Regardless of the adverse event, all staff should implement clinical steps and communication and documentation steps when a person living with dementia experiences an adverse event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544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Take home messages</a:t>
            </a: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140117" y="1662706"/>
            <a:ext cx="10327337" cy="4179954"/>
          </a:xfrm>
        </p:spPr>
        <p:txBody>
          <a:bodyPr/>
          <a:lstStyle/>
          <a:p>
            <a:r>
              <a:rPr lang="en-AU" dirty="0"/>
              <a:t>If an antidepressant is initiated, all staff are responsible for monitoring:</a:t>
            </a:r>
          </a:p>
          <a:p>
            <a:pPr lvl="1">
              <a:lnSpc>
                <a:spcPct val="150000"/>
              </a:lnSpc>
              <a:buFont typeface="Wingdings" pitchFamily="2" charset="2"/>
              <a:buChar char="q"/>
            </a:pPr>
            <a:r>
              <a:rPr lang="en-AU" sz="2000" dirty="0">
                <a:latin typeface="Arial" panose="020B0604020202020204" pitchFamily="34" charset="0"/>
                <a:cs typeface="Arial" panose="020B0604020202020204" pitchFamily="34" charset="0"/>
              </a:rPr>
              <a:t>Any effect on target symptoms</a:t>
            </a:r>
          </a:p>
          <a:p>
            <a:pPr lvl="1">
              <a:lnSpc>
                <a:spcPct val="150000"/>
              </a:lnSpc>
              <a:buFont typeface="Wingdings" pitchFamily="2" charset="2"/>
              <a:buChar char="q"/>
            </a:pPr>
            <a:r>
              <a:rPr lang="en-AU" sz="2000" dirty="0">
                <a:latin typeface="Arial" panose="020B0604020202020204" pitchFamily="34" charset="0"/>
                <a:cs typeface="Arial" panose="020B0604020202020204" pitchFamily="34" charset="0"/>
              </a:rPr>
              <a:t>Adverse events</a:t>
            </a:r>
          </a:p>
          <a:p>
            <a:pPr lvl="1">
              <a:lnSpc>
                <a:spcPct val="150000"/>
              </a:lnSpc>
              <a:buFont typeface="Wingdings" pitchFamily="2" charset="2"/>
              <a:buChar char="q"/>
            </a:pPr>
            <a:r>
              <a:rPr lang="en-AU" sz="2000" dirty="0">
                <a:latin typeface="Arial" panose="020B0604020202020204" pitchFamily="34" charset="0"/>
                <a:cs typeface="Arial" panose="020B0604020202020204" pitchFamily="34" charset="0"/>
              </a:rPr>
              <a:t>Adherence</a:t>
            </a:r>
          </a:p>
          <a:p>
            <a:pPr marL="457200" lvl="1" indent="0">
              <a:buNone/>
            </a:pPr>
            <a:endParaRPr lang="en-AU" dirty="0"/>
          </a:p>
          <a:p>
            <a:r>
              <a:rPr lang="en-AU" dirty="0"/>
              <a:t>All monitoring points should be documented and communicated to the e</a:t>
            </a:r>
            <a:r>
              <a:rPr lang="en-AU" sz="2000" dirty="0">
                <a:latin typeface="Arial" panose="020B0604020202020204" pitchFamily="34" charset="0"/>
                <a:cs typeface="Arial" panose="020B0604020202020204" pitchFamily="34" charset="0"/>
              </a:rPr>
              <a:t>ntire care team, including the prescriber</a:t>
            </a:r>
          </a:p>
          <a:p>
            <a:endParaRPr lang="en-AU" dirty="0"/>
          </a:p>
          <a:p>
            <a:r>
              <a:rPr lang="en-AU" dirty="0">
                <a:solidFill>
                  <a:srgbClr val="000000"/>
                </a:solidFill>
                <a:ea typeface="Calibri" panose="020F0502020204030204" pitchFamily="34" charset="0"/>
              </a:rPr>
              <a:t>Staff should r</a:t>
            </a:r>
            <a:r>
              <a:rPr lang="en-AU" sz="2000" dirty="0">
                <a:solidFill>
                  <a:srgbClr val="000000"/>
                </a:solidFill>
                <a:latin typeface="Arial" panose="020B0604020202020204" pitchFamily="34" charset="0"/>
                <a:ea typeface="Calibri" panose="020F0502020204030204" pitchFamily="34" charset="0"/>
                <a:cs typeface="Arial" panose="020B0604020202020204" pitchFamily="34" charset="0"/>
              </a:rPr>
              <a:t>ecommend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an assessment by a psychiatrist, geriatrician and/or older person’s mental health team</a:t>
            </a:r>
            <a:r>
              <a:rPr lang="en-AU" sz="2000" dirty="0">
                <a:latin typeface="Arial" panose="020B0604020202020204" pitchFamily="34" charset="0"/>
                <a:cs typeface="Arial" panose="020B0604020202020204" pitchFamily="34" charset="0"/>
              </a:rPr>
              <a:t> </a:t>
            </a:r>
          </a:p>
          <a:p>
            <a:endParaRPr lang="en-AU" sz="2000" dirty="0">
              <a:latin typeface="Arial" panose="020B0604020202020204" pitchFamily="34" charset="0"/>
              <a:cs typeface="Arial" panose="020B0604020202020204" pitchFamily="34" charset="0"/>
            </a:endParaRPr>
          </a:p>
          <a:p>
            <a:pPr lvl="1"/>
            <a:endParaRPr lang="en-AU" dirty="0"/>
          </a:p>
          <a:p>
            <a:pPr lvl="1"/>
            <a:endParaRPr lang="en-AU" dirty="0"/>
          </a:p>
          <a:p>
            <a:pPr lvl="0"/>
            <a:endParaRPr lang="en-AU" dirty="0"/>
          </a:p>
          <a:p>
            <a:pPr lvl="0"/>
            <a:endParaRPr lang="en-AU" dirty="0"/>
          </a:p>
          <a:p>
            <a:endParaRPr lang="en-AU" dirty="0"/>
          </a:p>
        </p:txBody>
      </p:sp>
      <p:sp>
        <p:nvSpPr>
          <p:cNvPr id="2" name="TextBox 1">
            <a:extLst>
              <a:ext uri="{FF2B5EF4-FFF2-40B4-BE49-F238E27FC236}">
                <a16:creationId xmlns:a16="http://schemas.microsoft.com/office/drawing/2014/main" id="{98B65B43-4C40-8C9C-0DC2-2029229E4D57}"/>
              </a:ext>
            </a:extLst>
          </p:cNvPr>
          <p:cNvSpPr txBox="1"/>
          <p:nvPr/>
        </p:nvSpPr>
        <p:spPr>
          <a:xfrm>
            <a:off x="1345336" y="5937075"/>
            <a:ext cx="9501328"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pic>
        <p:nvPicPr>
          <p:cNvPr id="6" name="Picture 5">
            <a:extLst>
              <a:ext uri="{FF2B5EF4-FFF2-40B4-BE49-F238E27FC236}">
                <a16:creationId xmlns:a16="http://schemas.microsoft.com/office/drawing/2014/main" id="{8E2007E0-DAC6-4247-905D-A6C07B49A65F}"/>
              </a:ext>
            </a:extLst>
          </p:cNvPr>
          <p:cNvPicPr>
            <a:picLocks noChangeAspect="1"/>
          </p:cNvPicPr>
          <p:nvPr/>
        </p:nvPicPr>
        <p:blipFill rotWithShape="1">
          <a:blip r:embed="rId3">
            <a:biLevel thresh="50000"/>
          </a:blip>
          <a:srcRect r="7631"/>
          <a:stretch/>
        </p:blipFill>
        <p:spPr>
          <a:xfrm>
            <a:off x="0" y="1985885"/>
            <a:ext cx="1151068" cy="1196481"/>
          </a:xfrm>
          <a:prstGeom prst="rect">
            <a:avLst/>
          </a:prstGeom>
        </p:spPr>
      </p:pic>
      <p:pic>
        <p:nvPicPr>
          <p:cNvPr id="7" name="Picture 6">
            <a:extLst>
              <a:ext uri="{FF2B5EF4-FFF2-40B4-BE49-F238E27FC236}">
                <a16:creationId xmlns:a16="http://schemas.microsoft.com/office/drawing/2014/main" id="{B3503AD8-6C47-4FE6-80D0-8DCD5055047D}"/>
              </a:ext>
            </a:extLst>
          </p:cNvPr>
          <p:cNvPicPr>
            <a:picLocks noChangeAspect="1"/>
          </p:cNvPicPr>
          <p:nvPr/>
        </p:nvPicPr>
        <p:blipFill rotWithShape="1">
          <a:blip r:embed="rId4">
            <a:biLevel thresh="25000"/>
          </a:blip>
          <a:srcRect l="8072" t="3683" r="6447" b="4649"/>
          <a:stretch/>
        </p:blipFill>
        <p:spPr>
          <a:xfrm>
            <a:off x="0" y="3936186"/>
            <a:ext cx="1151068" cy="1413487"/>
          </a:xfrm>
          <a:prstGeom prst="rect">
            <a:avLst/>
          </a:prstGeom>
        </p:spPr>
      </p:pic>
      <p:sp>
        <p:nvSpPr>
          <p:cNvPr id="4" name="TextBox 3">
            <a:extLst>
              <a:ext uri="{FF2B5EF4-FFF2-40B4-BE49-F238E27FC236}">
                <a16:creationId xmlns:a16="http://schemas.microsoft.com/office/drawing/2014/main" id="{C3F2721C-81AF-9DCA-0DE0-904E0D9A94A7}"/>
              </a:ext>
            </a:extLst>
          </p:cNvPr>
          <p:cNvSpPr txBox="1"/>
          <p:nvPr/>
        </p:nvSpPr>
        <p:spPr>
          <a:xfrm>
            <a:off x="6096000" y="2034854"/>
            <a:ext cx="5046133" cy="1292662"/>
          </a:xfrm>
          <a:prstGeom prst="rect">
            <a:avLst/>
          </a:prstGeom>
          <a:noFill/>
        </p:spPr>
        <p:txBody>
          <a:bodyPr wrap="square" rtlCol="0">
            <a:spAutoFit/>
          </a:bodyPr>
          <a:lstStyle/>
          <a:p>
            <a:pPr lvl="1">
              <a:lnSpc>
                <a:spcPct val="150000"/>
              </a:lnSpc>
              <a:buFont typeface="Wingdings" pitchFamily="2" charset="2"/>
              <a:buChar char="q"/>
            </a:pPr>
            <a:r>
              <a:rPr lang="en-AU" sz="2000" dirty="0">
                <a:latin typeface="Arial" panose="020B0604020202020204" pitchFamily="34" charset="0"/>
                <a:cs typeface="Arial" panose="020B0604020202020204" pitchFamily="34" charset="0"/>
              </a:rPr>
              <a:t>Any effect on day-to-day activities</a:t>
            </a:r>
          </a:p>
          <a:p>
            <a:pPr lvl="1">
              <a:lnSpc>
                <a:spcPct val="150000"/>
              </a:lnSpc>
              <a:buFont typeface="Wingdings" pitchFamily="2" charset="2"/>
              <a:buChar char="q"/>
            </a:pPr>
            <a:r>
              <a:rPr lang="en-AU" sz="2000" dirty="0">
                <a:latin typeface="Arial" panose="020B0604020202020204" pitchFamily="34" charset="0"/>
                <a:cs typeface="Arial" panose="020B0604020202020204" pitchFamily="34" charset="0"/>
              </a:rPr>
              <a:t>Consent</a:t>
            </a:r>
          </a:p>
          <a:p>
            <a:endParaRPr lang="en-US" dirty="0"/>
          </a:p>
        </p:txBody>
      </p:sp>
    </p:spTree>
    <p:extLst>
      <p:ext uri="{BB962C8B-B14F-4D97-AF65-F5344CB8AC3E}">
        <p14:creationId xmlns:p14="http://schemas.microsoft.com/office/powerpoint/2010/main" val="2018782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Supporting resources </a:t>
            </a:r>
          </a:p>
        </p:txBody>
      </p:sp>
      <p:sp>
        <p:nvSpPr>
          <p:cNvPr id="23" name="Rectangle 22"/>
          <p:cNvSpPr/>
          <p:nvPr/>
        </p:nvSpPr>
        <p:spPr>
          <a:xfrm>
            <a:off x="5357394" y="2000871"/>
            <a:ext cx="4599405" cy="584775"/>
          </a:xfrm>
          <a:prstGeom prst="rect">
            <a:avLst/>
          </a:prstGeom>
        </p:spPr>
        <p:txBody>
          <a:bodyPr wrap="square">
            <a:spAutoFit/>
          </a:bodyPr>
          <a:lstStyle/>
          <a:p>
            <a:pPr>
              <a:spcBef>
                <a:spcPts val="1200"/>
              </a:spcBef>
              <a:spcAft>
                <a:spcPts val="0"/>
              </a:spcAft>
            </a:pPr>
            <a:r>
              <a:rPr lang="en-AU"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Access to the Guideline</a:t>
            </a:r>
            <a:endParaRPr lang="en-AU"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n-AU" sz="1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76" y="1172634"/>
            <a:ext cx="4512733" cy="4512733"/>
          </a:xfrm>
          <a:prstGeom prst="rect">
            <a:avLst/>
          </a:prstGeom>
        </p:spPr>
      </p:pic>
    </p:spTree>
    <p:extLst>
      <p:ext uri="{BB962C8B-B14F-4D97-AF65-F5344CB8AC3E}">
        <p14:creationId xmlns:p14="http://schemas.microsoft.com/office/powerpoint/2010/main" val="3431816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9B1FEC-EA11-4C74-8702-A4F44789075B}"/>
              </a:ext>
            </a:extLst>
          </p:cNvPr>
          <p:cNvSpPr>
            <a:spLocks noGrp="1"/>
          </p:cNvSpPr>
          <p:nvPr>
            <p:ph type="body" sz="quarter" idx="11"/>
          </p:nvPr>
        </p:nvSpPr>
        <p:spPr/>
        <p:txBody>
          <a:bodyPr/>
          <a:lstStyle/>
          <a:p>
            <a:r>
              <a:rPr lang="en-AU" dirty="0"/>
              <a:t>Dementia and changed behaviours</a:t>
            </a:r>
          </a:p>
        </p:txBody>
      </p:sp>
      <p:sp>
        <p:nvSpPr>
          <p:cNvPr id="7" name="Text Placeholder 6">
            <a:extLst>
              <a:ext uri="{FF2B5EF4-FFF2-40B4-BE49-F238E27FC236}">
                <a16:creationId xmlns:a16="http://schemas.microsoft.com/office/drawing/2014/main" id="{E60B677A-527A-4600-92F6-0394F60BEE7D}"/>
              </a:ext>
            </a:extLst>
          </p:cNvPr>
          <p:cNvSpPr>
            <a:spLocks noGrp="1"/>
          </p:cNvSpPr>
          <p:nvPr>
            <p:ph type="body" sz="quarter" idx="13"/>
          </p:nvPr>
        </p:nvSpPr>
        <p:spPr/>
        <p:txBody>
          <a:bodyPr/>
          <a:lstStyle/>
          <a:p>
            <a:r>
              <a:rPr lang="en-AU" dirty="0"/>
              <a:t>Introduction</a:t>
            </a:r>
          </a:p>
        </p:txBody>
      </p:sp>
      <p:sp>
        <p:nvSpPr>
          <p:cNvPr id="9" name="Text Placeholder 8">
            <a:extLst>
              <a:ext uri="{FF2B5EF4-FFF2-40B4-BE49-F238E27FC236}">
                <a16:creationId xmlns:a16="http://schemas.microsoft.com/office/drawing/2014/main" id="{39E34D9F-08B1-442C-83B0-E3AFE353CBD9}"/>
              </a:ext>
            </a:extLst>
          </p:cNvPr>
          <p:cNvSpPr>
            <a:spLocks noGrp="1"/>
          </p:cNvSpPr>
          <p:nvPr>
            <p:ph type="body" sz="quarter" idx="16"/>
          </p:nvPr>
        </p:nvSpPr>
        <p:spPr>
          <a:xfrm>
            <a:off x="306060" y="1779416"/>
            <a:ext cx="10815464" cy="3299167"/>
          </a:xfrm>
        </p:spPr>
        <p:txBody>
          <a:bodyPr/>
          <a:lstStyle/>
          <a:p>
            <a:r>
              <a:rPr lang="en-AU" dirty="0">
                <a:ea typeface="Calibri" panose="020F0502020204030204" pitchFamily="34" charset="0"/>
              </a:rPr>
              <a:t>People living with dementia often experience changed behaviours. Changed behaviours are diverse and may include:</a:t>
            </a:r>
          </a:p>
          <a:p>
            <a:endParaRPr lang="en-AU" sz="1000" dirty="0">
              <a:ea typeface="Calibri" panose="020F0502020204030204" pitchFamily="34" charset="0"/>
            </a:endParaRPr>
          </a:p>
          <a:p>
            <a:pPr lvl="1">
              <a:lnSpc>
                <a:spcPct val="100000"/>
              </a:lnSpc>
            </a:pPr>
            <a:r>
              <a:rPr lang="en-AU" sz="1800" b="1" dirty="0">
                <a:latin typeface="Arial" panose="020B0604020202020204" pitchFamily="34" charset="0"/>
                <a:cs typeface="Arial" panose="020B0604020202020204" pitchFamily="34" charset="0"/>
              </a:rPr>
              <a:t>Wandering</a:t>
            </a:r>
            <a:r>
              <a:rPr lang="en-AU" sz="1800" dirty="0">
                <a:latin typeface="Arial" panose="020B0604020202020204" pitchFamily="34" charset="0"/>
                <a:cs typeface="Arial" panose="020B0604020202020204" pitchFamily="34" charset="0"/>
              </a:rPr>
              <a:t> e.g. walking aimlessly and/or excessively, attempting to exit a safe location</a:t>
            </a:r>
            <a:r>
              <a:rPr lang="en-AU" sz="1800" baseline="30000" dirty="0">
                <a:latin typeface="Arial" panose="020B0604020202020204" pitchFamily="34" charset="0"/>
                <a:cs typeface="Arial" panose="020B0604020202020204" pitchFamily="34" charset="0"/>
              </a:rPr>
              <a:t>3</a:t>
            </a:r>
            <a:r>
              <a:rPr lang="en-AU" sz="1800" dirty="0">
                <a:latin typeface="Arial" panose="020B0604020202020204" pitchFamily="34" charset="0"/>
                <a:cs typeface="Arial" panose="020B0604020202020204" pitchFamily="34" charset="0"/>
              </a:rPr>
              <a:t> </a:t>
            </a:r>
          </a:p>
          <a:p>
            <a:pPr lvl="1">
              <a:lnSpc>
                <a:spcPct val="100000"/>
              </a:lnSpc>
            </a:pPr>
            <a:endParaRPr lang="en-AU" sz="25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Anxiety </a:t>
            </a:r>
            <a:r>
              <a:rPr lang="en-AU" sz="1800" dirty="0">
                <a:latin typeface="Arial" panose="020B0604020202020204" pitchFamily="34" charset="0"/>
                <a:cs typeface="Arial" panose="020B0604020202020204" pitchFamily="34" charset="0"/>
              </a:rPr>
              <a:t>e.g. </a:t>
            </a:r>
            <a:r>
              <a:rPr lang="en-AU" sz="1800" dirty="0">
                <a:effectLst/>
                <a:latin typeface="Arial" panose="020B0604020202020204" pitchFamily="34" charset="0"/>
                <a:ea typeface="Calibri" panose="020F0502020204030204" pitchFamily="34" charset="0"/>
              </a:rPr>
              <a:t>thoughts of worry, fearfulness and behaviours such requests for reassurance</a:t>
            </a:r>
            <a:r>
              <a:rPr lang="en-AU" sz="1800" baseline="30000" dirty="0">
                <a:effectLst/>
                <a:latin typeface="Arial" panose="020B0604020202020204" pitchFamily="34" charset="0"/>
                <a:ea typeface="Calibri" panose="020F0502020204030204" pitchFamily="34" charset="0"/>
              </a:rPr>
              <a:t>2,3</a:t>
            </a:r>
            <a:r>
              <a:rPr lang="en-AU" sz="1800" dirty="0">
                <a:effectLst/>
                <a:latin typeface="Arial" panose="020B0604020202020204" pitchFamily="34" charset="0"/>
                <a:ea typeface="Calibri" panose="020F0502020204030204" pitchFamily="34" charset="0"/>
              </a:rPr>
              <a:t> </a:t>
            </a:r>
          </a:p>
          <a:p>
            <a:pPr lvl="1">
              <a:lnSpc>
                <a:spcPct val="100000"/>
              </a:lnSpc>
            </a:pPr>
            <a:endParaRPr lang="en-AU" sz="2500" dirty="0">
              <a:latin typeface="Arial" panose="020B0604020202020204" pitchFamily="34" charset="0"/>
              <a:ea typeface="Times New Roman" panose="02020603050405020304" pitchFamily="18" charset="0"/>
              <a:cs typeface="Arial" panose="020B0604020202020204" pitchFamily="34" charset="0"/>
            </a:endParaRPr>
          </a:p>
          <a:p>
            <a:pPr lvl="1">
              <a:lnSpc>
                <a:spcPct val="100000"/>
              </a:lnSpc>
            </a:pPr>
            <a:r>
              <a:rPr lang="en-AU" sz="1800" b="1" dirty="0">
                <a:latin typeface="Arial" panose="020B0604020202020204" pitchFamily="34" charset="0"/>
                <a:ea typeface="Times New Roman" panose="02020603050405020304" pitchFamily="18" charset="0"/>
                <a:cs typeface="Arial" panose="020B0604020202020204" pitchFamily="34" charset="0"/>
              </a:rPr>
              <a:t>Depressive symptoms</a:t>
            </a:r>
            <a:r>
              <a:rPr lang="en-AU" sz="1800" dirty="0">
                <a:latin typeface="Arial" panose="020B0604020202020204" pitchFamily="34" charset="0"/>
                <a:ea typeface="Times New Roman" panose="02020603050405020304" pitchFamily="18" charset="0"/>
                <a:cs typeface="Arial" panose="020B0604020202020204" pitchFamily="34" charset="0"/>
              </a:rPr>
              <a:t> e.g.</a:t>
            </a:r>
            <a:r>
              <a:rPr lang="en-AU" sz="1800" dirty="0">
                <a:effectLst/>
                <a:latin typeface="Arial" panose="020B0604020202020204" pitchFamily="34" charset="0"/>
                <a:ea typeface="Calibri" panose="020F0502020204030204" pitchFamily="34" charset="0"/>
              </a:rPr>
              <a:t> hopelessness, tearfulness, loss of interest, withdrawal, changes in appetite, sleep disturbances and suicide ideation (e.g. a person is thinking or planning to take their own life)</a:t>
            </a:r>
            <a:r>
              <a:rPr lang="en-AU" sz="1800" baseline="30000" dirty="0">
                <a:effectLst/>
                <a:latin typeface="Arial" panose="020B0604020202020204" pitchFamily="34" charset="0"/>
                <a:ea typeface="Calibri" panose="020F0502020204030204" pitchFamily="34" charset="0"/>
              </a:rPr>
              <a:t>2,3</a:t>
            </a:r>
            <a:r>
              <a:rPr lang="en-AU" sz="1800" dirty="0">
                <a:effectLst/>
                <a:latin typeface="Arial" panose="020B0604020202020204" pitchFamily="34" charset="0"/>
                <a:ea typeface="Calibri" panose="020F0502020204030204" pitchFamily="34" charset="0"/>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lvl="1">
              <a:lnSpc>
                <a:spcPct val="100000"/>
              </a:lnSpc>
            </a:pPr>
            <a:endParaRPr lang="en-AU" sz="2500" dirty="0">
              <a:latin typeface="Arial" panose="020B0604020202020204" pitchFamily="34" charset="0"/>
              <a:ea typeface="Times New Roman" panose="02020603050405020304" pitchFamily="18" charset="0"/>
              <a:cs typeface="Arial" panose="020B0604020202020204" pitchFamily="34" charset="0"/>
            </a:endParaRPr>
          </a:p>
          <a:p>
            <a:pPr lvl="1">
              <a:lnSpc>
                <a:spcPct val="100000"/>
              </a:lnSpc>
            </a:pPr>
            <a:r>
              <a:rPr lang="en-AU" sz="1800" b="1" dirty="0">
                <a:latin typeface="Arial" panose="020B0604020202020204" pitchFamily="34" charset="0"/>
                <a:ea typeface="Times New Roman" panose="02020603050405020304" pitchFamily="18" charset="0"/>
                <a:cs typeface="Arial" panose="020B0604020202020204" pitchFamily="34" charset="0"/>
              </a:rPr>
              <a:t>Sleep disturbances </a:t>
            </a:r>
            <a:r>
              <a:rPr lang="en-AU" sz="1800" dirty="0">
                <a:latin typeface="Arial" panose="020B0604020202020204" pitchFamily="34" charset="0"/>
                <a:ea typeface="Times New Roman" panose="02020603050405020304" pitchFamily="18" charset="0"/>
                <a:cs typeface="Arial" panose="020B0604020202020204" pitchFamily="34" charset="0"/>
              </a:rPr>
              <a:t>e.g. </a:t>
            </a:r>
            <a:r>
              <a:rPr lang="en-AU" sz="1800" dirty="0">
                <a:effectLst/>
                <a:latin typeface="Arial" panose="020B0604020202020204" pitchFamily="34" charset="0"/>
                <a:ea typeface="Calibri" panose="020F0502020204030204" pitchFamily="34" charset="0"/>
              </a:rPr>
              <a:t>difficulty falling or staying asleep</a:t>
            </a:r>
            <a:r>
              <a:rPr lang="en-AU" sz="1800" baseline="30000" dirty="0">
                <a:effectLst/>
                <a:latin typeface="Arial" panose="020B0604020202020204" pitchFamily="34" charset="0"/>
                <a:ea typeface="Calibri" panose="020F0502020204030204" pitchFamily="34" charset="0"/>
              </a:rPr>
              <a:t>3</a:t>
            </a:r>
            <a:r>
              <a:rPr lang="en-AU" sz="1800" dirty="0">
                <a:effectLst/>
                <a:latin typeface="Arial" panose="020B0604020202020204" pitchFamily="34" charset="0"/>
                <a:ea typeface="Calibri" panose="020F0502020204030204" pitchFamily="34" charset="0"/>
              </a:rPr>
              <a:t> </a:t>
            </a:r>
            <a:endParaRPr lang="en-AU" sz="1700" dirty="0">
              <a:latin typeface="Arial" panose="020B0604020202020204" pitchFamily="34" charset="0"/>
              <a:ea typeface="Times New Roman" panose="02020603050405020304" pitchFamily="18" charset="0"/>
              <a:cs typeface="Arial" panose="020B0604020202020204" pitchFamily="34" charset="0"/>
            </a:endParaRPr>
          </a:p>
          <a:p>
            <a:endParaRPr lang="en-AU" dirty="0"/>
          </a:p>
        </p:txBody>
      </p:sp>
      <p:pic>
        <p:nvPicPr>
          <p:cNvPr id="3" name="Picture 2">
            <a:extLst>
              <a:ext uri="{FF2B5EF4-FFF2-40B4-BE49-F238E27FC236}">
                <a16:creationId xmlns:a16="http://schemas.microsoft.com/office/drawing/2014/main" id="{10465D5E-B164-4D5D-8F3D-92572A0B6414}"/>
              </a:ext>
            </a:extLst>
          </p:cNvPr>
          <p:cNvPicPr>
            <a:picLocks noChangeAspect="1"/>
          </p:cNvPicPr>
          <p:nvPr/>
        </p:nvPicPr>
        <p:blipFill>
          <a:blip r:embed="rId3">
            <a:biLevel thresh="50000"/>
          </a:blip>
          <a:stretch>
            <a:fillRect/>
          </a:stretch>
        </p:blipFill>
        <p:spPr>
          <a:xfrm>
            <a:off x="47290" y="2444114"/>
            <a:ext cx="718186" cy="748898"/>
          </a:xfrm>
          <a:prstGeom prst="rect">
            <a:avLst/>
          </a:prstGeom>
        </p:spPr>
      </p:pic>
      <p:pic>
        <p:nvPicPr>
          <p:cNvPr id="5" name="Picture 4">
            <a:extLst>
              <a:ext uri="{FF2B5EF4-FFF2-40B4-BE49-F238E27FC236}">
                <a16:creationId xmlns:a16="http://schemas.microsoft.com/office/drawing/2014/main" id="{4A9D0C0F-086E-9194-E496-9725517F34E8}"/>
              </a:ext>
            </a:extLst>
          </p:cNvPr>
          <p:cNvPicPr>
            <a:picLocks noChangeAspect="1"/>
          </p:cNvPicPr>
          <p:nvPr/>
        </p:nvPicPr>
        <p:blipFill>
          <a:blip r:embed="rId4">
            <a:biLevel thresh="25000"/>
          </a:blip>
          <a:stretch>
            <a:fillRect/>
          </a:stretch>
        </p:blipFill>
        <p:spPr>
          <a:xfrm>
            <a:off x="47290" y="3334789"/>
            <a:ext cx="673041" cy="691313"/>
          </a:xfrm>
          <a:prstGeom prst="rect">
            <a:avLst/>
          </a:prstGeom>
        </p:spPr>
      </p:pic>
      <p:pic>
        <p:nvPicPr>
          <p:cNvPr id="11" name="Picture 10">
            <a:extLst>
              <a:ext uri="{FF2B5EF4-FFF2-40B4-BE49-F238E27FC236}">
                <a16:creationId xmlns:a16="http://schemas.microsoft.com/office/drawing/2014/main" id="{115914EF-B8B0-1143-9839-511F3E8A7C08}"/>
              </a:ext>
            </a:extLst>
          </p:cNvPr>
          <p:cNvPicPr>
            <a:picLocks noChangeAspect="1"/>
          </p:cNvPicPr>
          <p:nvPr/>
        </p:nvPicPr>
        <p:blipFill>
          <a:blip r:embed="rId5">
            <a:biLevel thresh="50000"/>
          </a:blip>
          <a:stretch>
            <a:fillRect/>
          </a:stretch>
        </p:blipFill>
        <p:spPr>
          <a:xfrm>
            <a:off x="107277" y="5479480"/>
            <a:ext cx="718186" cy="695843"/>
          </a:xfrm>
          <a:prstGeom prst="rect">
            <a:avLst/>
          </a:prstGeom>
        </p:spPr>
      </p:pic>
      <p:pic>
        <p:nvPicPr>
          <p:cNvPr id="12" name="Picture 11">
            <a:extLst>
              <a:ext uri="{FF2B5EF4-FFF2-40B4-BE49-F238E27FC236}">
                <a16:creationId xmlns:a16="http://schemas.microsoft.com/office/drawing/2014/main" id="{712BE31A-9ED3-0A6E-1DE7-F3E16756393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107277" y="4252289"/>
            <a:ext cx="734874" cy="748898"/>
          </a:xfrm>
          <a:prstGeom prst="rect">
            <a:avLst/>
          </a:prstGeom>
        </p:spPr>
      </p:pic>
    </p:spTree>
    <p:extLst>
      <p:ext uri="{BB962C8B-B14F-4D97-AF65-F5344CB8AC3E}">
        <p14:creationId xmlns:p14="http://schemas.microsoft.com/office/powerpoint/2010/main" val="616785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CA212B-2835-18B4-C8AD-D52B43D4A46E}"/>
              </a:ext>
            </a:extLst>
          </p:cNvPr>
          <p:cNvSpPr>
            <a:spLocks noGrp="1"/>
          </p:cNvSpPr>
          <p:nvPr>
            <p:ph type="body" sz="quarter" idx="13"/>
          </p:nvPr>
        </p:nvSpPr>
        <p:spPr/>
        <p:txBody>
          <a:bodyPr/>
          <a:lstStyle/>
          <a:p>
            <a:r>
              <a:rPr lang="en-US" dirty="0"/>
              <a:t>References</a:t>
            </a:r>
          </a:p>
        </p:txBody>
      </p:sp>
      <p:sp>
        <p:nvSpPr>
          <p:cNvPr id="5" name="Text Placeholder 4">
            <a:extLst>
              <a:ext uri="{FF2B5EF4-FFF2-40B4-BE49-F238E27FC236}">
                <a16:creationId xmlns:a16="http://schemas.microsoft.com/office/drawing/2014/main" id="{04E2DCF6-F66E-9D4D-81F7-F41EE5433F1F}"/>
              </a:ext>
            </a:extLst>
          </p:cNvPr>
          <p:cNvSpPr>
            <a:spLocks noGrp="1"/>
          </p:cNvSpPr>
          <p:nvPr>
            <p:ph type="body" sz="quarter" idx="16"/>
          </p:nvPr>
        </p:nvSpPr>
        <p:spPr>
          <a:xfrm>
            <a:off x="300211" y="1532689"/>
            <a:ext cx="10815464" cy="4480485"/>
          </a:xfrm>
        </p:spPr>
        <p:txBody>
          <a:bodyPr/>
          <a:lstStyle/>
          <a:p>
            <a:pPr>
              <a:buFont typeface="+mj-lt"/>
              <a:buAutoNum type="arabicPeriod"/>
            </a:pPr>
            <a:r>
              <a:rPr lang="en-US" sz="1300" dirty="0"/>
              <a:t>The Royal Commission into Aged Care Quality and Safety. </a:t>
            </a:r>
            <a:r>
              <a:rPr lang="en-US" sz="1300" i="1" dirty="0"/>
              <a:t>Background Paper 3: Dementia in Australia: Nature, Prevalence and Care.</a:t>
            </a:r>
            <a:r>
              <a:rPr lang="en-US" sz="1300" dirty="0"/>
              <a:t> Commonwealth of Australia; 2019. Accessed December 9, 2022. </a:t>
            </a:r>
            <a:r>
              <a:rPr lang="en-AU" sz="1300" dirty="0">
                <a:hlinkClick r:id="rId2"/>
              </a:rPr>
              <a:t>https://agedcare.royalcommission.gov.au/sites/default/files/2019-12/background-paper-3.pdf</a:t>
            </a:r>
            <a:endParaRPr lang="en-AU" sz="1300" dirty="0"/>
          </a:p>
          <a:p>
            <a:pPr>
              <a:buFont typeface="+mj-lt"/>
              <a:buAutoNum type="arabicPeriod"/>
            </a:pPr>
            <a:r>
              <a:rPr lang="en-US" sz="1300" dirty="0"/>
              <a:t>New South Wales Ministry of Health. </a:t>
            </a:r>
            <a:r>
              <a:rPr lang="en-US" sz="1300" i="1" dirty="0"/>
              <a:t>Assessment and Management of </a:t>
            </a:r>
            <a:r>
              <a:rPr lang="en-US" sz="1300" i="1" dirty="0" err="1"/>
              <a:t>Behaviours</a:t>
            </a:r>
            <a:r>
              <a:rPr lang="en-US" sz="1300" i="1" dirty="0"/>
              <a:t> and Psychological Symptoms associated with Dementia (BPSD). </a:t>
            </a:r>
            <a:r>
              <a:rPr lang="en-US" sz="1300" dirty="0"/>
              <a:t>2022. Accessed January 25, 2023. </a:t>
            </a:r>
            <a:r>
              <a:rPr lang="en-US" sz="1300" u="sng" dirty="0">
                <a:hlinkClick r:id="rId3"/>
              </a:rPr>
              <a:t>https://www.health.nsw.gov.au/mentalhealth/resources/Publications/assessment-mgmt-people-bpsd-2022.pdf</a:t>
            </a:r>
            <a:r>
              <a:rPr lang="en-US" sz="1300" dirty="0"/>
              <a:t>.</a:t>
            </a:r>
            <a:endParaRPr lang="en-AU" sz="1300" dirty="0"/>
          </a:p>
          <a:p>
            <a:pPr>
              <a:buFont typeface="+mj-lt"/>
              <a:buAutoNum type="arabicPeriod"/>
            </a:pPr>
            <a:r>
              <a:rPr lang="en-US" sz="1300" dirty="0"/>
              <a:t>Burns K, </a:t>
            </a:r>
            <a:r>
              <a:rPr lang="en-US" sz="1300" dirty="0" err="1"/>
              <a:t>Jayasinha</a:t>
            </a:r>
            <a:r>
              <a:rPr lang="en-US" sz="1300" dirty="0"/>
              <a:t> R, Tsang R, </a:t>
            </a:r>
            <a:r>
              <a:rPr lang="en-US" sz="1300" dirty="0" err="1"/>
              <a:t>Brodaty</a:t>
            </a:r>
            <a:r>
              <a:rPr lang="en-US" sz="1300" dirty="0"/>
              <a:t> H. </a:t>
            </a:r>
            <a:r>
              <a:rPr lang="en-US" sz="1300" i="1" dirty="0" err="1"/>
              <a:t>Behaviour</a:t>
            </a:r>
            <a:r>
              <a:rPr lang="en-US" sz="1300" i="1" dirty="0"/>
              <a:t> Management A Guide to Good Practice: Managing </a:t>
            </a:r>
            <a:r>
              <a:rPr lang="en-US" sz="1300" i="1" dirty="0" err="1"/>
              <a:t>Behavioural</a:t>
            </a:r>
            <a:r>
              <a:rPr lang="en-US" sz="1300" i="1" dirty="0"/>
              <a:t> and Psychological Symptoms of Dementia</a:t>
            </a:r>
            <a:r>
              <a:rPr lang="en-US" sz="1300" dirty="0"/>
              <a:t>. Dementia Support Australia; 2012. Accessed September 19, 2022. </a:t>
            </a:r>
            <a:r>
              <a:rPr lang="en-US" sz="1300" dirty="0">
                <a:hlinkClick r:id="rId4"/>
              </a:rPr>
              <a:t>https://www.dementia.com.au/resource-hub/behaviour-management-a-guide-to-good-practice</a:t>
            </a:r>
            <a:endParaRPr lang="en-US" sz="1300" dirty="0"/>
          </a:p>
          <a:p>
            <a:pPr>
              <a:buFont typeface="+mj-lt"/>
              <a:buAutoNum type="arabicPeriod"/>
            </a:pPr>
            <a:r>
              <a:rPr lang="en-US" sz="1300" dirty="0"/>
              <a:t>Aged Care Quality and Safety Commission. </a:t>
            </a:r>
            <a:r>
              <a:rPr lang="en-US" sz="1300" i="1" dirty="0"/>
              <a:t>Psychotropic medications used in Australia: information for aged care.</a:t>
            </a:r>
            <a:r>
              <a:rPr lang="en-US" sz="1300" dirty="0"/>
              <a:t> Australian Government; 2021. Accessed September 2, 2022. </a:t>
            </a:r>
            <a:r>
              <a:rPr lang="en-US" sz="1300" dirty="0">
                <a:hlinkClick r:id="rId5"/>
              </a:rPr>
              <a:t>https://www.agedcarequality.gov.au/resources/psychotropic-medications-used-australia-information-aged-care</a:t>
            </a:r>
            <a:endParaRPr lang="en-US" sz="1300" dirty="0"/>
          </a:p>
          <a:p>
            <a:pPr>
              <a:buFont typeface="+mj-lt"/>
              <a:buAutoNum type="arabicPeriod"/>
            </a:pPr>
            <a:r>
              <a:rPr lang="en-US" sz="1300" dirty="0"/>
              <a:t>The Royal Commission into Aged Care Quality and Safety. </a:t>
            </a:r>
            <a:r>
              <a:rPr lang="en-US" sz="1300" i="1" dirty="0"/>
              <a:t>Interim Report: Neglect</a:t>
            </a:r>
            <a:r>
              <a:rPr lang="en-US" sz="1300" dirty="0"/>
              <a:t>. Commonwealth of Australia; 2019. Accessed September 19, 2022. </a:t>
            </a:r>
            <a:r>
              <a:rPr lang="en-US" sz="1300" dirty="0">
                <a:hlinkClick r:id="rId6"/>
              </a:rPr>
              <a:t>https://agedcare.royalcommission.gov.au/publications/interim-report</a:t>
            </a:r>
            <a:endParaRPr lang="en-AU" sz="1300" dirty="0"/>
          </a:p>
          <a:p>
            <a:pPr>
              <a:buFont typeface="+mj-lt"/>
              <a:buAutoNum type="arabicPeriod"/>
            </a:pPr>
            <a:r>
              <a:rPr lang="en-AU" sz="1300" dirty="0"/>
              <a:t>National Health Service. </a:t>
            </a:r>
            <a:r>
              <a:rPr lang="en-AU" sz="1300" i="1" dirty="0"/>
              <a:t>Overview – Antidepressants</a:t>
            </a:r>
            <a:r>
              <a:rPr lang="en-AU" sz="1300" dirty="0"/>
              <a:t>. National Health Service; 2021. Accessed November 30, 2022. </a:t>
            </a:r>
            <a:r>
              <a:rPr lang="en-AU" sz="1300" u="sng" dirty="0">
                <a:hlinkClick r:id="rId7"/>
              </a:rPr>
              <a:t>https://www.nhs.uk/mental-health/talking-therapies-medicine-treatments/medicines-and-psychiatry/antidepressants/overview/</a:t>
            </a:r>
            <a:endParaRPr lang="en-AU" sz="1300" dirty="0"/>
          </a:p>
          <a:p>
            <a:pPr>
              <a:buFont typeface="+mj-lt"/>
              <a:buAutoNum type="arabicPeriod"/>
            </a:pPr>
            <a:r>
              <a:rPr lang="en-US" sz="1300" dirty="0"/>
              <a:t>Harrison, SL, </a:t>
            </a:r>
            <a:r>
              <a:rPr lang="en-US" sz="1300" dirty="0" err="1"/>
              <a:t>Sluggett</a:t>
            </a:r>
            <a:r>
              <a:rPr lang="en-US" sz="1300" dirty="0"/>
              <a:t>, JK, Lang, C, et al. The dispensing of psychotropic medicines to older people before and after they enter residential aged care. </a:t>
            </a:r>
            <a:r>
              <a:rPr lang="en-US" sz="1300" i="1" dirty="0"/>
              <a:t>Med J Aust</a:t>
            </a:r>
            <a:r>
              <a:rPr lang="en-US" sz="1300" dirty="0"/>
              <a:t>. 2020;212(7):309-313. </a:t>
            </a:r>
            <a:r>
              <a:rPr lang="en-AU" sz="1300" dirty="0" err="1"/>
              <a:t>doi</a:t>
            </a:r>
            <a:r>
              <a:rPr lang="en-AU" sz="1300" dirty="0"/>
              <a:t>: 10.5694/mja2.50501</a:t>
            </a:r>
          </a:p>
          <a:p>
            <a:pPr>
              <a:buFont typeface="+mj-lt"/>
              <a:buAutoNum type="arabicPeriod"/>
            </a:pPr>
            <a:r>
              <a:rPr lang="en-AU" sz="1300" dirty="0"/>
              <a:t>Therapeutic Good Administration. </a:t>
            </a:r>
            <a:r>
              <a:rPr lang="en-AU" sz="1300" i="1" dirty="0"/>
              <a:t>Reporting adverse events</a:t>
            </a:r>
            <a:r>
              <a:rPr lang="en-AU" sz="1300" dirty="0"/>
              <a:t>. Dept of Health and Aged Care; 2021. Accessed December 9, 2022. </a:t>
            </a:r>
            <a:r>
              <a:rPr lang="en-US" sz="1300" dirty="0">
                <a:hlinkClick r:id="rId8"/>
              </a:rPr>
              <a:t>https://www.tga.gov.au/resources/resource/guidance/reporting-adverse-events</a:t>
            </a:r>
            <a:endParaRPr lang="en-AU" sz="1300" dirty="0"/>
          </a:p>
          <a:p>
            <a:pPr marL="0" indent="0">
              <a:buNone/>
            </a:pPr>
            <a:endParaRPr lang="en-US" sz="1200" dirty="0"/>
          </a:p>
          <a:p>
            <a:pPr marL="0" indent="0">
              <a:buNone/>
            </a:pPr>
            <a:r>
              <a:rPr lang="en-US" sz="1200" dirty="0"/>
              <a:t>Unless specified, all icons included in this presentation are from Flaticon.com</a:t>
            </a:r>
          </a:p>
          <a:p>
            <a:pPr marL="0" indent="0">
              <a:buNone/>
            </a:pPr>
            <a:endParaRPr lang="en-US" sz="1200" dirty="0"/>
          </a:p>
        </p:txBody>
      </p:sp>
    </p:spTree>
    <p:extLst>
      <p:ext uri="{BB962C8B-B14F-4D97-AF65-F5344CB8AC3E}">
        <p14:creationId xmlns:p14="http://schemas.microsoft.com/office/powerpoint/2010/main" val="233689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6C759-C404-42DE-BD87-50E155606690}"/>
              </a:ext>
            </a:extLst>
          </p:cNvPr>
          <p:cNvSpPr>
            <a:spLocks noGrp="1"/>
          </p:cNvSpPr>
          <p:nvPr>
            <p:ph type="body" sz="quarter" idx="11"/>
          </p:nvPr>
        </p:nvSpPr>
        <p:spPr>
          <a:xfrm>
            <a:off x="306060" y="978761"/>
            <a:ext cx="9547945" cy="466468"/>
          </a:xfrm>
        </p:spPr>
        <p:txBody>
          <a:bodyPr/>
          <a:lstStyle/>
          <a:p>
            <a:r>
              <a:rPr lang="en-AU" dirty="0"/>
              <a:t>Care for people living with dementia and changed behaviours </a:t>
            </a:r>
          </a:p>
        </p:txBody>
      </p:sp>
      <p:sp>
        <p:nvSpPr>
          <p:cNvPr id="3" name="Text Placeholder 2">
            <a:extLst>
              <a:ext uri="{FF2B5EF4-FFF2-40B4-BE49-F238E27FC236}">
                <a16:creationId xmlns:a16="http://schemas.microsoft.com/office/drawing/2014/main" id="{D811B5AF-D03D-4BFB-8B70-C9EC2F6D1103}"/>
              </a:ext>
            </a:extLst>
          </p:cNvPr>
          <p:cNvSpPr>
            <a:spLocks noGrp="1"/>
          </p:cNvSpPr>
          <p:nvPr>
            <p:ph type="body" sz="quarter" idx="13"/>
          </p:nvPr>
        </p:nvSpPr>
        <p:spPr/>
        <p:txBody>
          <a:bodyPr/>
          <a:lstStyle/>
          <a:p>
            <a:r>
              <a:rPr lang="en-AU" dirty="0"/>
              <a:t>Introduction</a:t>
            </a:r>
          </a:p>
        </p:txBody>
      </p:sp>
      <p:sp>
        <p:nvSpPr>
          <p:cNvPr id="5" name="Text Placeholder 4">
            <a:extLst>
              <a:ext uri="{FF2B5EF4-FFF2-40B4-BE49-F238E27FC236}">
                <a16:creationId xmlns:a16="http://schemas.microsoft.com/office/drawing/2014/main" id="{C307BB90-B538-4A66-BD49-9961B60C7D42}"/>
              </a:ext>
            </a:extLst>
          </p:cNvPr>
          <p:cNvSpPr>
            <a:spLocks noGrp="1"/>
          </p:cNvSpPr>
          <p:nvPr>
            <p:ph type="body" sz="quarter" idx="16"/>
          </p:nvPr>
        </p:nvSpPr>
        <p:spPr>
          <a:xfrm>
            <a:off x="300211" y="1925566"/>
            <a:ext cx="10815464" cy="817641"/>
          </a:xfrm>
        </p:spPr>
        <p:txBody>
          <a:bodyPr/>
          <a:lstStyle/>
          <a:p>
            <a:r>
              <a:rPr lang="en-AU" dirty="0"/>
              <a:t>Care for people living with dementia and changed behaviours can be split into two broad strategies:</a:t>
            </a:r>
          </a:p>
          <a:p>
            <a:pPr marL="0" indent="0">
              <a:buNone/>
            </a:pPr>
            <a:endParaRPr lang="en-AU" sz="1500" dirty="0"/>
          </a:p>
        </p:txBody>
      </p:sp>
      <p:sp>
        <p:nvSpPr>
          <p:cNvPr id="6" name="Text Placeholder 4">
            <a:extLst>
              <a:ext uri="{FF2B5EF4-FFF2-40B4-BE49-F238E27FC236}">
                <a16:creationId xmlns:a16="http://schemas.microsoft.com/office/drawing/2014/main" id="{F3847FC6-CACB-40CC-9F91-CDBFA1996BB8}"/>
              </a:ext>
            </a:extLst>
          </p:cNvPr>
          <p:cNvSpPr txBox="1">
            <a:spLocks/>
          </p:cNvSpPr>
          <p:nvPr/>
        </p:nvSpPr>
        <p:spPr>
          <a:xfrm>
            <a:off x="193638" y="2667889"/>
            <a:ext cx="5328621" cy="3299166"/>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t>Non-pharmacological strategies</a:t>
            </a:r>
          </a:p>
          <a:p>
            <a:pPr marL="0" indent="0">
              <a:buNone/>
            </a:pPr>
            <a:endParaRPr lang="en-AU" b="1" dirty="0"/>
          </a:p>
          <a:p>
            <a:pPr marL="0" indent="0">
              <a:buNone/>
            </a:pPr>
            <a:r>
              <a:rPr lang="en-AU" i="1" u="sng" dirty="0"/>
              <a:t>Definition</a:t>
            </a:r>
            <a:r>
              <a:rPr lang="en-AU" b="1" dirty="0"/>
              <a:t>: </a:t>
            </a:r>
            <a:r>
              <a:rPr lang="en-AU" dirty="0"/>
              <a:t>non-medication strategies</a:t>
            </a:r>
          </a:p>
          <a:p>
            <a:pPr marL="0" indent="0">
              <a:buNone/>
            </a:pPr>
            <a:endParaRPr lang="en-AU" dirty="0"/>
          </a:p>
          <a:p>
            <a:pPr marL="0" indent="0">
              <a:buNone/>
            </a:pPr>
            <a:r>
              <a:rPr lang="en-AU" i="1" u="sng" dirty="0"/>
              <a:t>Examples</a:t>
            </a:r>
            <a:r>
              <a:rPr lang="en-AU" b="1" dirty="0"/>
              <a:t>:  </a:t>
            </a:r>
            <a:r>
              <a:rPr lang="en-AU" dirty="0"/>
              <a:t>pet therapy, exercise therapy, art therapy</a:t>
            </a:r>
            <a:r>
              <a:rPr lang="en-AU" baseline="30000" dirty="0"/>
              <a:t>2,3</a:t>
            </a:r>
            <a:endParaRPr lang="en-AU" dirty="0"/>
          </a:p>
          <a:p>
            <a:pPr marL="0" indent="0">
              <a:buNone/>
            </a:pPr>
            <a:r>
              <a:rPr lang="en-AU" dirty="0"/>
              <a:t> </a:t>
            </a:r>
          </a:p>
        </p:txBody>
      </p:sp>
      <p:sp>
        <p:nvSpPr>
          <p:cNvPr id="7" name="Rectangle 6">
            <a:extLst>
              <a:ext uri="{FF2B5EF4-FFF2-40B4-BE49-F238E27FC236}">
                <a16:creationId xmlns:a16="http://schemas.microsoft.com/office/drawing/2014/main" id="{73A045EE-40F8-43FD-B237-0D8006C4E0A1}"/>
              </a:ext>
            </a:extLst>
          </p:cNvPr>
          <p:cNvSpPr/>
          <p:nvPr/>
        </p:nvSpPr>
        <p:spPr>
          <a:xfrm>
            <a:off x="6096000" y="2667889"/>
            <a:ext cx="5479229" cy="3323987"/>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Pharmacological strategies </a:t>
            </a:r>
          </a:p>
          <a:p>
            <a:endParaRPr lang="en-AU" sz="2000" b="1"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Definition:</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medication strategies </a:t>
            </a:r>
          </a:p>
          <a:p>
            <a:endParaRPr lang="en-AU" sz="2000"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Example:</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psychotropic medications</a:t>
            </a:r>
          </a:p>
          <a:p>
            <a:endParaRPr lang="en-AU"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Royal Commission into Aged Care Quality and Safety</a:t>
            </a:r>
            <a:r>
              <a:rPr lang="en-AU" sz="2000" baseline="30000" dirty="0">
                <a:latin typeface="Arial" panose="020B0604020202020204" pitchFamily="34" charset="0"/>
                <a:ea typeface="Calibri" panose="020F0502020204030204" pitchFamily="34" charset="0"/>
                <a:cs typeface="Arial" panose="020B0604020202020204" pitchFamily="34" charset="0"/>
              </a:rPr>
              <a:t>4</a:t>
            </a:r>
            <a:r>
              <a:rPr lang="en-AU" sz="2000" dirty="0">
                <a:latin typeface="Arial" panose="020B0604020202020204" pitchFamily="34" charset="0"/>
                <a:cs typeface="Arial" panose="020B0604020202020204" pitchFamily="34" charset="0"/>
              </a:rPr>
              <a:t> defines a p</a:t>
            </a:r>
            <a:r>
              <a:rPr lang="en-AU" sz="2000" dirty="0">
                <a:latin typeface="Arial" panose="020B0604020202020204" pitchFamily="34" charset="0"/>
                <a:ea typeface="Calibri" panose="020F0502020204030204" pitchFamily="34" charset="0"/>
                <a:cs typeface="Arial" panose="020B0604020202020204" pitchFamily="34" charset="0"/>
              </a:rPr>
              <a:t>sychotropic medication as:</a:t>
            </a:r>
          </a:p>
          <a:p>
            <a:endParaRPr lang="en-AU" sz="2000" dirty="0">
              <a:latin typeface="Arial" panose="020B0604020202020204" pitchFamily="34" charset="0"/>
              <a:ea typeface="Calibri" panose="020F0502020204030204" pitchFamily="34" charset="0"/>
              <a:cs typeface="Arial" panose="020B0604020202020204" pitchFamily="34" charset="0"/>
            </a:endParaRPr>
          </a:p>
          <a:p>
            <a:pPr algn="ctr"/>
            <a:r>
              <a:rPr lang="en-AU" sz="2000" i="1" dirty="0">
                <a:latin typeface="Arial" panose="020B0604020202020204" pitchFamily="34" charset="0"/>
                <a:ea typeface="Calibri" panose="020F0502020204030204" pitchFamily="34" charset="0"/>
                <a:cs typeface="Arial" panose="020B0604020202020204" pitchFamily="34" charset="0"/>
              </a:rPr>
              <a:t>“Any drug capable of affecting the mind, emotions, and behaviour”</a:t>
            </a:r>
          </a:p>
        </p:txBody>
      </p:sp>
    </p:spTree>
    <p:extLst>
      <p:ext uri="{BB962C8B-B14F-4D97-AF65-F5344CB8AC3E}">
        <p14:creationId xmlns:p14="http://schemas.microsoft.com/office/powerpoint/2010/main" val="148345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6060" y="978761"/>
            <a:ext cx="9720067" cy="466468"/>
          </a:xfrm>
        </p:spPr>
        <p:txBody>
          <a:bodyPr/>
          <a:lstStyle/>
          <a:p>
            <a:r>
              <a:rPr lang="en-US" dirty="0"/>
              <a:t>Use of Psychotropic Medications in People Living with Dementia and in Residential Aged Care</a:t>
            </a:r>
            <a:endParaRPr lang="en-AU" dirty="0">
              <a:solidFill>
                <a:srgbClr val="FF0000"/>
              </a:solidFill>
            </a:endParaRPr>
          </a:p>
        </p:txBody>
      </p:sp>
      <p:sp>
        <p:nvSpPr>
          <p:cNvPr id="9" name="Text Placeholder 8">
            <a:extLst>
              <a:ext uri="{FF2B5EF4-FFF2-40B4-BE49-F238E27FC236}">
                <a16:creationId xmlns:a16="http://schemas.microsoft.com/office/drawing/2014/main" id="{70767F70-8837-C574-7F37-29680CC1EDC7}"/>
              </a:ext>
            </a:extLst>
          </p:cNvPr>
          <p:cNvSpPr>
            <a:spLocks noGrp="1"/>
          </p:cNvSpPr>
          <p:nvPr>
            <p:ph type="body" sz="quarter" idx="13"/>
          </p:nvPr>
        </p:nvSpPr>
        <p:spPr/>
        <p:txBody>
          <a:bodyPr/>
          <a:lstStyle/>
          <a:p>
            <a:r>
              <a:rPr lang="en-US" dirty="0"/>
              <a:t>Introduction</a:t>
            </a:r>
          </a:p>
        </p:txBody>
      </p:sp>
      <p:sp>
        <p:nvSpPr>
          <p:cNvPr id="11" name="Text Placeholder 10">
            <a:extLst>
              <a:ext uri="{FF2B5EF4-FFF2-40B4-BE49-F238E27FC236}">
                <a16:creationId xmlns:a16="http://schemas.microsoft.com/office/drawing/2014/main" id="{6F2CC579-8514-1A52-92DD-BB280653313B}"/>
              </a:ext>
            </a:extLst>
          </p:cNvPr>
          <p:cNvSpPr>
            <a:spLocks noGrp="1"/>
          </p:cNvSpPr>
          <p:nvPr>
            <p:ph type="body" sz="quarter" idx="16"/>
          </p:nvPr>
        </p:nvSpPr>
        <p:spPr>
          <a:xfrm>
            <a:off x="4483416" y="2039178"/>
            <a:ext cx="6549340" cy="4109011"/>
          </a:xfrm>
        </p:spPr>
        <p:txBody>
          <a:bodyPr/>
          <a:lstStyle/>
          <a:p>
            <a:pPr>
              <a:lnSpc>
                <a:spcPct val="100000"/>
              </a:lnSpc>
              <a:spcBef>
                <a:spcPts val="600"/>
              </a:spcBef>
            </a:pPr>
            <a:r>
              <a:rPr lang="en-AU" sz="2000" dirty="0">
                <a:latin typeface="Arial" panose="020B0604020202020204" pitchFamily="34" charset="0"/>
                <a:cs typeface="Arial" panose="020B0604020202020204" pitchFamily="34" charset="0"/>
              </a:rPr>
              <a:t>The Royal Commission into Aged Care Quality and Safety Interim Report: Neglect highlighted an overreliance on psychotropic medications</a:t>
            </a:r>
            <a:r>
              <a:rPr lang="en-AU" sz="2000" baseline="30000" dirty="0">
                <a:latin typeface="Arial" panose="020B0604020202020204" pitchFamily="34" charset="0"/>
                <a:cs typeface="Arial" panose="020B0604020202020204" pitchFamily="34" charset="0"/>
              </a:rPr>
              <a:t>5</a:t>
            </a:r>
          </a:p>
          <a:p>
            <a:pPr marL="342900" indent="-342900">
              <a:lnSpc>
                <a:spcPct val="100000"/>
              </a:lnSpc>
              <a:spcBef>
                <a:spcPts val="600"/>
              </a:spcBef>
              <a:buFont typeface="Arial" panose="020B0604020202020204" pitchFamily="34" charset="0"/>
              <a:buChar char="•"/>
            </a:pPr>
            <a:endParaRPr lang="en-AU" sz="5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AU" sz="2000" dirty="0">
                <a:effectLst/>
                <a:latin typeface="Arial" panose="020B0604020202020204" pitchFamily="34" charset="0"/>
                <a:ea typeface="Calibri" panose="020F0502020204030204" pitchFamily="34" charset="0"/>
                <a:cs typeface="Arial" panose="020B0604020202020204" pitchFamily="34" charset="0"/>
              </a:rPr>
              <a:t>Psychotropic medications such as antidepressants are associated with adverse outcomes for people living with dementia:</a:t>
            </a:r>
          </a:p>
          <a:p>
            <a:pPr lvl="1">
              <a:lnSpc>
                <a:spcPct val="150000"/>
              </a:lnSpc>
              <a:spcAft>
                <a:spcPts val="300"/>
              </a:spcAft>
            </a:pPr>
            <a:r>
              <a:rPr lang="en-AU" sz="1800" dirty="0">
                <a:latin typeface="Arial" panose="020B0604020202020204" pitchFamily="34" charset="0"/>
                <a:cs typeface="Arial" panose="020B0604020202020204" pitchFamily="34" charset="0"/>
              </a:rPr>
              <a:t>Sedation e.g. drowsiness, sleepiness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Falls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Agitation</a:t>
            </a:r>
            <a:endParaRPr lang="en-AU" sz="1000" baseline="30000" dirty="0">
              <a:latin typeface="Arial" panose="020B0604020202020204" pitchFamily="34" charset="0"/>
              <a:cs typeface="Arial" panose="020B0604020202020204" pitchFamily="34" charset="0"/>
            </a:endParaRPr>
          </a:p>
          <a:p>
            <a:pPr lvl="1" indent="-342900">
              <a:lnSpc>
                <a:spcPct val="100000"/>
              </a:lnSpc>
              <a:spcBef>
                <a:spcPts val="6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3607142-D4DC-D04B-BC50-093641E450BC}"/>
              </a:ext>
            </a:extLst>
          </p:cNvPr>
          <p:cNvPicPr>
            <a:picLocks noChangeAspect="1"/>
          </p:cNvPicPr>
          <p:nvPr/>
        </p:nvPicPr>
        <p:blipFill>
          <a:blip r:embed="rId3"/>
          <a:stretch>
            <a:fillRect/>
          </a:stretch>
        </p:blipFill>
        <p:spPr>
          <a:xfrm>
            <a:off x="481009" y="2039178"/>
            <a:ext cx="3679324" cy="3616747"/>
          </a:xfrm>
          <a:prstGeom prst="rect">
            <a:avLst/>
          </a:prstGeom>
        </p:spPr>
      </p:pic>
    </p:spTree>
    <p:extLst>
      <p:ext uri="{BB962C8B-B14F-4D97-AF65-F5344CB8AC3E}">
        <p14:creationId xmlns:p14="http://schemas.microsoft.com/office/powerpoint/2010/main" val="247598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26B7B-DA86-2921-F44C-3FC1B0B69822}"/>
              </a:ext>
            </a:extLst>
          </p:cNvPr>
          <p:cNvSpPr>
            <a:spLocks noGrp="1"/>
          </p:cNvSpPr>
          <p:nvPr>
            <p:ph type="body" sz="quarter" idx="11"/>
          </p:nvPr>
        </p:nvSpPr>
        <p:spPr>
          <a:xfrm>
            <a:off x="306060" y="978761"/>
            <a:ext cx="9646832" cy="466468"/>
          </a:xfrm>
        </p:spPr>
        <p:txBody>
          <a:bodyPr/>
          <a:lstStyle/>
          <a:p>
            <a:r>
              <a:rPr lang="en-US" dirty="0"/>
              <a:t>Clinical Practice Guideline for Appropriate Use of Psychotropic Medications in People Living with Dementia and in Residential Aged Care</a:t>
            </a:r>
          </a:p>
          <a:p>
            <a:endParaRPr lang="en-US" dirty="0"/>
          </a:p>
        </p:txBody>
      </p:sp>
      <p:sp>
        <p:nvSpPr>
          <p:cNvPr id="3" name="Text Placeholder 2">
            <a:extLst>
              <a:ext uri="{FF2B5EF4-FFF2-40B4-BE49-F238E27FC236}">
                <a16:creationId xmlns:a16="http://schemas.microsoft.com/office/drawing/2014/main" id="{D19612F2-AFCB-5D84-BFB1-231B5DE654E1}"/>
              </a:ext>
            </a:extLst>
          </p:cNvPr>
          <p:cNvSpPr>
            <a:spLocks noGrp="1"/>
          </p:cNvSpPr>
          <p:nvPr>
            <p:ph type="body" sz="quarter" idx="13"/>
          </p:nvPr>
        </p:nvSpPr>
        <p:spPr/>
        <p:txBody>
          <a:bodyPr/>
          <a:lstStyle/>
          <a:p>
            <a:r>
              <a:rPr lang="en-US" dirty="0"/>
              <a:t>Introduction</a:t>
            </a:r>
          </a:p>
        </p:txBody>
      </p:sp>
      <p:sp>
        <p:nvSpPr>
          <p:cNvPr id="5" name="Text Placeholder 4">
            <a:extLst>
              <a:ext uri="{FF2B5EF4-FFF2-40B4-BE49-F238E27FC236}">
                <a16:creationId xmlns:a16="http://schemas.microsoft.com/office/drawing/2014/main" id="{A20FBB3D-7985-A766-7FF2-936E7D1886CD}"/>
              </a:ext>
            </a:extLst>
          </p:cNvPr>
          <p:cNvSpPr>
            <a:spLocks noGrp="1"/>
          </p:cNvSpPr>
          <p:nvPr>
            <p:ph type="body" sz="quarter" idx="16"/>
          </p:nvPr>
        </p:nvSpPr>
        <p:spPr>
          <a:xfrm>
            <a:off x="5251938" y="2097681"/>
            <a:ext cx="6224954" cy="3781558"/>
          </a:xfrm>
        </p:spPr>
        <p:txBody>
          <a:bodyPr/>
          <a:lstStyle/>
          <a:p>
            <a:r>
              <a:rPr lang="en-AU" dirty="0"/>
              <a:t>Three most common psychotropic medications implicated in restrictive practice in residential aged care are:</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Antipsychotics</a:t>
            </a:r>
          </a:p>
          <a:p>
            <a:pPr lvl="1">
              <a:lnSpc>
                <a:spcPct val="125000"/>
              </a:lnSpc>
              <a:spcAft>
                <a:spcPts val="300"/>
              </a:spcAft>
            </a:pPr>
            <a:r>
              <a:rPr lang="en-AU" sz="2000" dirty="0">
                <a:latin typeface="Arial" panose="020B0604020202020204" pitchFamily="34" charset="0"/>
                <a:ea typeface="Calibri" panose="020F0502020204030204" pitchFamily="34" charset="0"/>
                <a:cs typeface="Arial" panose="020B0604020202020204" pitchFamily="34" charset="0"/>
              </a:rPr>
              <a:t>Benzodiazepines</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Antidepressants</a:t>
            </a:r>
            <a:r>
              <a:rPr lang="en-AU" sz="2000" baseline="30000" dirty="0">
                <a:effectLst/>
                <a:latin typeface="Arial" panose="020B0604020202020204" pitchFamily="34" charset="0"/>
                <a:ea typeface="Calibri" panose="020F0502020204030204" pitchFamily="34" charset="0"/>
                <a:cs typeface="Arial" panose="020B0604020202020204" pitchFamily="34" charset="0"/>
              </a:rPr>
              <a:t>4</a:t>
            </a:r>
            <a:r>
              <a:rPr lang="en-AU" sz="2000" dirty="0">
                <a:effectLst/>
                <a:latin typeface="Arial" panose="020B0604020202020204" pitchFamily="34" charset="0"/>
                <a:ea typeface="Calibri" panose="020F0502020204030204" pitchFamily="34" charset="0"/>
                <a:cs typeface="Arial" panose="020B0604020202020204" pitchFamily="34" charset="0"/>
              </a:rPr>
              <a:t> </a:t>
            </a:r>
          </a:p>
          <a:p>
            <a:endParaRPr lang="en-AU" sz="1000" dirty="0">
              <a:ea typeface="Calibri" panose="020F0502020204030204" pitchFamily="34" charset="0"/>
            </a:endParaRPr>
          </a:p>
          <a:p>
            <a:r>
              <a:rPr lang="en-AU" dirty="0">
                <a:ea typeface="Calibri" panose="020F0502020204030204" pitchFamily="34" charset="0"/>
              </a:rPr>
              <a:t>T</a:t>
            </a:r>
            <a:r>
              <a:rPr lang="en-AU" dirty="0">
                <a:effectLst/>
                <a:latin typeface="Arial" panose="020B0604020202020204" pitchFamily="34" charset="0"/>
                <a:ea typeface="Calibri" panose="020F0502020204030204" pitchFamily="34" charset="0"/>
              </a:rPr>
              <a:t>he new clinical practice guideline focuses on the appropriate medication use of antipsychotics, benzodiazepines and antidepressants </a:t>
            </a:r>
            <a:endParaRPr lang="en-US" dirty="0"/>
          </a:p>
        </p:txBody>
      </p:sp>
      <p:pic>
        <p:nvPicPr>
          <p:cNvPr id="6" name="Picture 5">
            <a:extLst>
              <a:ext uri="{FF2B5EF4-FFF2-40B4-BE49-F238E27FC236}">
                <a16:creationId xmlns:a16="http://schemas.microsoft.com/office/drawing/2014/main" id="{761F1556-F477-2710-354C-FF5386338D52}"/>
              </a:ext>
            </a:extLst>
          </p:cNvPr>
          <p:cNvPicPr>
            <a:picLocks noChangeAspect="1"/>
          </p:cNvPicPr>
          <p:nvPr/>
        </p:nvPicPr>
        <p:blipFill rotWithShape="1">
          <a:blip r:embed="rId3"/>
          <a:srcRect r="38311"/>
          <a:stretch/>
        </p:blipFill>
        <p:spPr>
          <a:xfrm>
            <a:off x="222739" y="2153374"/>
            <a:ext cx="5029199" cy="3820529"/>
          </a:xfrm>
          <a:prstGeom prst="rect">
            <a:avLst/>
          </a:prstGeom>
        </p:spPr>
      </p:pic>
    </p:spTree>
    <p:extLst>
      <p:ext uri="{BB962C8B-B14F-4D97-AF65-F5344CB8AC3E}">
        <p14:creationId xmlns:p14="http://schemas.microsoft.com/office/powerpoint/2010/main" val="270493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a:xfrm>
            <a:off x="306060" y="326309"/>
            <a:ext cx="8944266" cy="736956"/>
          </a:xfrm>
        </p:spPr>
        <p:txBody>
          <a:bodyPr/>
          <a:lstStyle/>
          <a:p>
            <a:r>
              <a:rPr lang="en-US" dirty="0"/>
              <a:t>Group discussion - what is an antidepressant?</a:t>
            </a:r>
          </a:p>
          <a:p>
            <a:endParaRPr lang="en-US" dirty="0"/>
          </a:p>
        </p:txBody>
      </p:sp>
    </p:spTree>
    <p:extLst>
      <p:ext uri="{BB962C8B-B14F-4D97-AF65-F5344CB8AC3E}">
        <p14:creationId xmlns:p14="http://schemas.microsoft.com/office/powerpoint/2010/main" val="321086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What is an antidepressant?</a:t>
            </a:r>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600200"/>
            <a:ext cx="10815464" cy="4905481"/>
          </a:xfrm>
        </p:spPr>
        <p:txBody>
          <a:bodyPr/>
          <a:lstStyle/>
          <a:p>
            <a:r>
              <a:rPr lang="en-AU" dirty="0"/>
              <a:t>An antidepressant is a class of medication that can be used for:</a:t>
            </a:r>
            <a:r>
              <a:rPr lang="en-AU" baseline="30000" dirty="0"/>
              <a:t>4,6</a:t>
            </a:r>
            <a:r>
              <a:rPr lang="en-AU" dirty="0"/>
              <a:t> </a:t>
            </a:r>
          </a:p>
          <a:p>
            <a:pPr lvl="1"/>
            <a:r>
              <a:rPr lang="en-AU" sz="2000" dirty="0">
                <a:latin typeface="Arial" panose="020B0604020202020204" pitchFamily="34" charset="0"/>
                <a:cs typeface="Arial" panose="020B0604020202020204" pitchFamily="34" charset="0"/>
              </a:rPr>
              <a:t>symptoms of depression</a:t>
            </a:r>
          </a:p>
          <a:p>
            <a:pPr lvl="1"/>
            <a:r>
              <a:rPr lang="en-AU" sz="2000" dirty="0">
                <a:latin typeface="Arial" panose="020B0604020202020204" pitchFamily="34" charset="0"/>
                <a:cs typeface="Arial" panose="020B0604020202020204" pitchFamily="34" charset="0"/>
              </a:rPr>
              <a:t>anxiety disorders</a:t>
            </a:r>
          </a:p>
          <a:p>
            <a:pPr lvl="1"/>
            <a:r>
              <a:rPr lang="en-AU" sz="2000" dirty="0">
                <a:latin typeface="Arial" panose="020B0604020202020204" pitchFamily="34" charset="0"/>
                <a:cs typeface="Arial" panose="020B0604020202020204" pitchFamily="34" charset="0"/>
              </a:rPr>
              <a:t>obsessive compulsive disorder </a:t>
            </a:r>
          </a:p>
          <a:p>
            <a:pPr marL="0" indent="0">
              <a:buNone/>
            </a:pPr>
            <a:endParaRPr lang="en-AU" dirty="0"/>
          </a:p>
          <a:p>
            <a:r>
              <a:rPr lang="en-AU" dirty="0"/>
              <a:t>Some examples of antidepressants include citalopram, escitalopram, mirtazapine and sertraline</a:t>
            </a:r>
            <a:endParaRPr lang="en-AU" baseline="30000" dirty="0"/>
          </a:p>
          <a:p>
            <a:endParaRPr lang="en-AU" baseline="30000" dirty="0"/>
          </a:p>
          <a:p>
            <a:r>
              <a:rPr lang="en-AU" dirty="0"/>
              <a:t>Sometimes antidepressants are prescribed to people living with dementia and changed behaviours</a:t>
            </a:r>
          </a:p>
          <a:p>
            <a:endParaRPr lang="en-AU" sz="1000" dirty="0"/>
          </a:p>
          <a:p>
            <a:r>
              <a:rPr lang="en-AU" dirty="0"/>
              <a:t>One Australian study</a:t>
            </a:r>
            <a:r>
              <a:rPr lang="en-AU" baseline="30000" dirty="0"/>
              <a:t>7</a:t>
            </a:r>
            <a:r>
              <a:rPr lang="en-AU" dirty="0"/>
              <a:t> reported 37% of residents are dispensed an antidepressant within three months of admission to residential aged care, with higher rates of antidepressant use among residents living with dementia </a:t>
            </a:r>
            <a:endParaRPr lang="en-AU" baseline="30000" dirty="0"/>
          </a:p>
          <a:p>
            <a:pPr marL="0" indent="0">
              <a:buNone/>
            </a:pPr>
            <a:endParaRPr lang="en-AU" baseline="30000" dirty="0"/>
          </a:p>
          <a:p>
            <a:pPr marL="0" indent="0">
              <a:buNone/>
            </a:pPr>
            <a:endParaRPr lang="en-US" dirty="0"/>
          </a:p>
        </p:txBody>
      </p:sp>
      <p:pic>
        <p:nvPicPr>
          <p:cNvPr id="6" name="Picture 5">
            <a:extLst>
              <a:ext uri="{FF2B5EF4-FFF2-40B4-BE49-F238E27FC236}">
                <a16:creationId xmlns:a16="http://schemas.microsoft.com/office/drawing/2014/main" id="{CFA474D5-F336-4018-8A3F-000DC18D7FCB}"/>
              </a:ext>
            </a:extLst>
          </p:cNvPr>
          <p:cNvPicPr/>
          <p:nvPr/>
        </p:nvPicPr>
        <p:blipFill rotWithShape="1">
          <a:blip r:embed="rId3">
            <a:biLevel thresh="50000"/>
          </a:blip>
          <a:srcRect t="14069" b="10460"/>
          <a:stretch/>
        </p:blipFill>
        <p:spPr>
          <a:xfrm>
            <a:off x="9219334" y="1769514"/>
            <a:ext cx="1733550" cy="1545590"/>
          </a:xfrm>
          <a:prstGeom prst="rect">
            <a:avLst/>
          </a:prstGeom>
        </p:spPr>
      </p:pic>
    </p:spTree>
    <p:extLst>
      <p:ext uri="{BB962C8B-B14F-4D97-AF65-F5344CB8AC3E}">
        <p14:creationId xmlns:p14="http://schemas.microsoft.com/office/powerpoint/2010/main" val="200326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a:xfrm>
            <a:off x="306059" y="326309"/>
            <a:ext cx="9584389" cy="757908"/>
          </a:xfrm>
        </p:spPr>
        <p:txBody>
          <a:bodyPr/>
          <a:lstStyle/>
          <a:p>
            <a:r>
              <a:rPr lang="en-US" dirty="0"/>
              <a:t>Group </a:t>
            </a:r>
            <a:r>
              <a:rPr lang="en-US" dirty="0">
                <a:latin typeface="Arial" panose="020B0604020202020204" pitchFamily="34" charset="0"/>
                <a:cs typeface="Arial" panose="020B0604020202020204" pitchFamily="34" charset="0"/>
              </a:rPr>
              <a:t>discussion - </a:t>
            </a:r>
            <a:r>
              <a:rPr lang="en-AU" dirty="0">
                <a:effectLst/>
                <a:latin typeface="Arial" panose="020B0604020202020204" pitchFamily="34" charset="0"/>
                <a:ea typeface="Calibri" panose="020F0502020204030204" pitchFamily="34" charset="0"/>
                <a:cs typeface="Arial" panose="020B0604020202020204" pitchFamily="34" charset="0"/>
              </a:rPr>
              <a:t>When could antidepressants be considered for people living with dementia and changed behaviours?</a:t>
            </a:r>
            <a:r>
              <a:rPr lang="en-AU" dirty="0">
                <a:effectLst/>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023174"/>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32561</TotalTime>
  <Words>2241</Words>
  <Application>Microsoft Office PowerPoint</Application>
  <PresentationFormat>Widescreen</PresentationFormat>
  <Paragraphs>354</Paragraphs>
  <Slides>30</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Narrow</vt:lpstr>
      <vt:lpstr>Calibri</vt:lpstr>
      <vt:lpstr>Courier New</vt:lpstr>
      <vt:lpstr>Times New Roman</vt:lpstr>
      <vt:lpstr>Wingdings</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Michelle Steeper</cp:lastModifiedBy>
  <cp:revision>912</cp:revision>
  <cp:lastPrinted>2023-04-14T05:08:05Z</cp:lastPrinted>
  <dcterms:created xsi:type="dcterms:W3CDTF">2017-05-31T01:24:04Z</dcterms:created>
  <dcterms:modified xsi:type="dcterms:W3CDTF">2023-10-27T01:30:51Z</dcterms:modified>
</cp:coreProperties>
</file>