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723" r:id="rId4"/>
    <p:sldMasterId id="2147483696" r:id="rId5"/>
    <p:sldMasterId id="2147483708" r:id="rId6"/>
  </p:sldMasterIdLst>
  <p:notesMasterIdLst>
    <p:notesMasterId r:id="rId14"/>
  </p:notesMasterIdLst>
  <p:handoutMasterIdLst>
    <p:handoutMasterId r:id="rId15"/>
  </p:handoutMasterIdLst>
  <p:sldIdLst>
    <p:sldId id="300" r:id="rId7"/>
    <p:sldId id="295" r:id="rId8"/>
    <p:sldId id="301" r:id="rId9"/>
    <p:sldId id="304" r:id="rId10"/>
    <p:sldId id="302" r:id="rId11"/>
    <p:sldId id="303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9">
          <p15:clr>
            <a:srgbClr val="A4A3A4"/>
          </p15:clr>
        </p15:guide>
        <p15:guide id="4" orient="horz" pos="1524">
          <p15:clr>
            <a:srgbClr val="A4A3A4"/>
          </p15:clr>
        </p15:guide>
        <p15:guide id="5" orient="horz" pos="224">
          <p15:clr>
            <a:srgbClr val="A4A3A4"/>
          </p15:clr>
        </p15:guide>
        <p15:guide id="6" pos="226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1904">
          <p15:clr>
            <a:srgbClr val="A4A3A4"/>
          </p15:clr>
        </p15:guide>
        <p15:guide id="9" orient="horz" pos="700">
          <p15:clr>
            <a:srgbClr val="A4A3A4"/>
          </p15:clr>
        </p15:guide>
        <p15:guide id="10" orient="horz" pos="1528">
          <p15:clr>
            <a:srgbClr val="A4A3A4"/>
          </p15:clr>
        </p15:guide>
        <p15:guide id="11" orient="horz" pos="233">
          <p15:clr>
            <a:srgbClr val="A4A3A4"/>
          </p15:clr>
        </p15:guide>
        <p15:guide id="12" orient="horz" pos="1715">
          <p15:clr>
            <a:srgbClr val="A4A3A4"/>
          </p15:clr>
        </p15:guide>
        <p15:guide id="13" orient="horz" pos="203">
          <p15:clr>
            <a:srgbClr val="A4A3A4"/>
          </p15:clr>
        </p15:guide>
        <p15:guide id="14" pos="2733">
          <p15:clr>
            <a:srgbClr val="A4A3A4"/>
          </p15:clr>
        </p15:guide>
        <p15:guide id="15" pos="2830">
          <p15:clr>
            <a:srgbClr val="A4A3A4"/>
          </p15:clr>
        </p15:guide>
        <p15:guide id="16" pos="2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Toy" initials="ET" lastIdx="1" clrIdx="0">
    <p:extLst>
      <p:ext uri="{19B8F6BF-5375-455C-9EA6-DF929625EA0E}">
        <p15:presenceInfo xmlns:p15="http://schemas.microsoft.com/office/powerpoint/2012/main" userId="S-1-5-21-948756243-734778046-674738317-698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6" autoAdjust="0"/>
    <p:restoredTop sz="94391"/>
  </p:normalViewPr>
  <p:slideViewPr>
    <p:cSldViewPr snapToGrid="0" snapToObjects="1" showGuides="1">
      <p:cViewPr varScale="1">
        <p:scale>
          <a:sx n="106" d="100"/>
          <a:sy n="106" d="100"/>
        </p:scale>
        <p:origin x="1578" y="102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226"/>
        <p:guide pos="2880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2733"/>
        <p:guide pos="2830"/>
        <p:guide pos="235"/>
      </p:guideLst>
    </p:cSldViewPr>
  </p:slideViewPr>
  <p:outlineViewPr>
    <p:cViewPr>
      <p:scale>
        <a:sx n="33" d="100"/>
        <a:sy n="33" d="100"/>
      </p:scale>
      <p:origin x="0" y="-46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TITLE PAGE (30pt Arial Narrow)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SUB HEADLINE / PRESENTER (18pt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7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6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53" y="1315158"/>
            <a:ext cx="3812093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563736" y="1315158"/>
            <a:ext cx="4148524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44" y="1315158"/>
            <a:ext cx="2484666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216922" y="1315158"/>
            <a:ext cx="5511828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315158"/>
            <a:ext cx="8288662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 dirty="0" smtClean="0">
                <a:latin typeface="Arial Narrow"/>
                <a:cs typeface="Arial Narrow"/>
              </a:rPr>
              <a:t>CONTENT PAGE 2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2 LINES (24pt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TITLE PAGE (30pt Arial Narrow)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SUB HEADLINE / PRESENTER (18pt Arial Narrow)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83494" y="2362514"/>
            <a:ext cx="5494159" cy="147002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Arial Narrow"/>
                <a:cs typeface="Arial Narrow"/>
              </a:defRPr>
            </a:lvl1pPr>
          </a:lstStyle>
          <a:p>
            <a: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  <a:t>SECTION BREAK 2 </a:t>
            </a:r>
            <a:b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3000" dirty="0" smtClean="0">
                <a:solidFill>
                  <a:srgbClr val="000000"/>
                </a:solidFill>
                <a:latin typeface="Arial Narrow"/>
                <a:cs typeface="Arial Narrow"/>
              </a:rPr>
              <a:t>(30pt Arial Narrow)</a:t>
            </a:r>
            <a:endParaRPr lang="en-US" sz="3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634" y="2582358"/>
            <a:ext cx="5326327" cy="196318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AU" dirty="0" smtClean="0"/>
              <a:t>SECTION BREAK 1 </a:t>
            </a:r>
            <a:br>
              <a:rPr lang="en-AU" dirty="0" smtClean="0"/>
            </a:br>
            <a:r>
              <a:rPr lang="en-AU" dirty="0" smtClean="0"/>
              <a:t>(30pt Arial Narrow)</a:t>
            </a:r>
          </a:p>
        </p:txBody>
      </p:sp>
    </p:spTree>
    <p:extLst>
      <p:ext uri="{BB962C8B-B14F-4D97-AF65-F5344CB8AC3E}">
        <p14:creationId xmlns:p14="http://schemas.microsoft.com/office/powerpoint/2010/main" val="29670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How to use the Monash Brand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DCB2-E1AF-CF45-BF86-32B8D7F4E267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FINAL-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16A7-1BBE-0246-8B18-68B8A757ECD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covers-3-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676" r:id="rId3"/>
    <p:sldLayoutId id="2147483720" r:id="rId4"/>
    <p:sldLayoutId id="2147483681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covers-3-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s-1-standard-covers-3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templates-1-standard-6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8" r:id="rId4"/>
    <p:sldLayoutId id="2147483721" r:id="rId5"/>
    <p:sldLayoutId id="214748371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nash.bluera.com/monash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ash.edu/ups/setu/setu-results" TargetMode="External"/><Relationship Id="rId2" Type="http://schemas.openxmlformats.org/officeDocument/2006/relationships/hyperlink" Target="https://www.monash.edu/ups/set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ash.bluera.com/monash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8687" y="2267627"/>
            <a:ext cx="5352240" cy="1470025"/>
          </a:xfrm>
        </p:spPr>
        <p:txBody>
          <a:bodyPr/>
          <a:lstStyle/>
          <a:p>
            <a:r>
              <a:rPr lang="en-AU" altLang="en-US" dirty="0"/>
              <a:t>Providing feedback with SETU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8687" y="2369459"/>
            <a:ext cx="5352240" cy="633181"/>
          </a:xfrm>
        </p:spPr>
        <p:txBody>
          <a:bodyPr/>
          <a:lstStyle/>
          <a:p>
            <a:r>
              <a:rPr lang="en-AU" altLang="en-US" dirty="0"/>
              <a:t>Student Evaluation of Teaching and Units (SETU)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2576" y="324839"/>
            <a:ext cx="1538351" cy="284693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1850" dirty="0" smtClean="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endParaRPr lang="en-GB" sz="185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130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SETU?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SETU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is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simple. </a:t>
            </a:r>
            <a:r>
              <a:rPr lang="en-US" dirty="0"/>
              <a:t>It’s an online survey enabling you to provide feedback on unit experiences and </a:t>
            </a:r>
            <a:r>
              <a:rPr lang="en-US" dirty="0" smtClean="0"/>
              <a:t>educators.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SETU assists</a:t>
            </a:r>
            <a:r>
              <a:rPr lang="en-US" dirty="0"/>
              <a:t> with </a:t>
            </a:r>
            <a:r>
              <a:rPr lang="en-US" dirty="0" smtClean="0"/>
              <a:t>enhancing the design </a:t>
            </a:r>
            <a:r>
              <a:rPr lang="en-US" dirty="0"/>
              <a:t>and delivery </a:t>
            </a:r>
            <a:r>
              <a:rPr lang="en-US" dirty="0" smtClean="0"/>
              <a:t>of your units, as well as resources and other aspects that impact on the student experience of a unit. 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SETU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works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 improve learning outcomes for </a:t>
            </a:r>
            <a:r>
              <a:rPr lang="en-US" dirty="0" smtClean="0"/>
              <a:t>all Monash </a:t>
            </a:r>
            <a:r>
              <a:rPr lang="en-US" dirty="0"/>
              <a:t>University students.</a:t>
            </a:r>
          </a:p>
        </p:txBody>
      </p:sp>
    </p:spTree>
    <p:extLst>
      <p:ext uri="{BB962C8B-B14F-4D97-AF65-F5344CB8AC3E}">
        <p14:creationId xmlns:p14="http://schemas.microsoft.com/office/powerpoint/2010/main" val="37605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impact does your feedback have?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60536" y="1427277"/>
            <a:ext cx="4260916" cy="3947917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sz="2000" b="1" dirty="0">
                <a:solidFill>
                  <a:srgbClr val="0070C0"/>
                </a:solidFill>
              </a:rPr>
              <a:t>For example, if students request: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assignment details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lab and peer activity </a:t>
            </a:r>
            <a:r>
              <a:rPr lang="en-US" sz="2000" dirty="0" smtClean="0"/>
              <a:t>times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direction for their final </a:t>
            </a:r>
            <a:r>
              <a:rPr lang="en-US" sz="2000" dirty="0" smtClean="0"/>
              <a:t>exam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Clr>
                <a:schemeClr val="tx2"/>
              </a:buCl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Educators </a:t>
            </a:r>
            <a:r>
              <a:rPr lang="en-US" sz="2000" b="1" dirty="0">
                <a:solidFill>
                  <a:srgbClr val="0070C0"/>
                </a:solidFill>
              </a:rPr>
              <a:t>may respond by: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providing more examples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updating clinical lab sessions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developing a practice exam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064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Student feedback allows educators to make changes or improvements.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" y="1780724"/>
            <a:ext cx="4377208" cy="33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SETU data is </a:t>
            </a:r>
            <a:r>
              <a:rPr lang="en-AU" dirty="0" smtClean="0"/>
              <a:t>used?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9025" y="1077161"/>
            <a:ext cx="5466523" cy="4858455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b="1" dirty="0">
                <a:solidFill>
                  <a:srgbClr val="0070C0"/>
                </a:solidFill>
              </a:rPr>
              <a:t>At the University level: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monitoring quality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nforming strategic planning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b="1" dirty="0">
                <a:solidFill>
                  <a:srgbClr val="0070C0"/>
                </a:solidFill>
              </a:rPr>
              <a:t>At the Faculty/Department level: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ddress common areas of concern</a:t>
            </a: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haring good practice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b="1" dirty="0">
                <a:solidFill>
                  <a:srgbClr val="0070C0"/>
                </a:solidFill>
              </a:rPr>
              <a:t>At Unit </a:t>
            </a:r>
            <a:r>
              <a:rPr lang="en-US" b="1" dirty="0" smtClean="0">
                <a:solidFill>
                  <a:srgbClr val="0070C0"/>
                </a:solidFill>
              </a:rPr>
              <a:t>Coordinator/Educator </a:t>
            </a:r>
            <a:r>
              <a:rPr lang="en-US" b="1" dirty="0">
                <a:solidFill>
                  <a:srgbClr val="0070C0"/>
                </a:solidFill>
              </a:rPr>
              <a:t>level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monitoring student experience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implementing </a:t>
            </a:r>
            <a:r>
              <a:rPr lang="en-US" dirty="0" smtClean="0"/>
              <a:t>relevant change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48" y="1018458"/>
            <a:ext cx="3314700" cy="49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 Narrow" panose="020B0606020202030204" pitchFamily="34" charset="0"/>
                <a:cs typeface="Arial" panose="020B0604020202020204" pitchFamily="34" charset="0"/>
              </a:rPr>
              <a:t>How to participate in </a:t>
            </a:r>
            <a:r>
              <a:rPr lang="en-AU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SETU?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887229"/>
            <a:ext cx="8319621" cy="519669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SETU via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Moodle block under your units.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>
              <a:buAutoNum type="arabicPeriod" startAt="2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units to survey you will receive an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a link to the survey.</a:t>
            </a:r>
          </a:p>
          <a:p>
            <a:pPr>
              <a:buFont typeface="Wingdings" charset="2"/>
              <a:buAutoNum type="arabicPeriod" startAt="2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 SETU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landing page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directly via: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https://monash.bluera.com/monash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hangingPunct="0">
              <a:spcBef>
                <a:spcPts val="300"/>
              </a:spcBef>
              <a:spcAft>
                <a:spcPts val="300"/>
              </a:spcAft>
              <a:buClr>
                <a:srgbClr val="00528B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AU" sz="1800" kern="0" dirty="0" smtClean="0"/>
              <a:t>Both access points will request you to log in with your Monash username and password.</a:t>
            </a:r>
          </a:p>
          <a:p>
            <a:pPr marL="457200" lvl="0" indent="-457200" eaLnBrk="0" hangingPunct="0">
              <a:spcBef>
                <a:spcPts val="300"/>
              </a:spcBef>
              <a:spcAft>
                <a:spcPts val="300"/>
              </a:spcAft>
              <a:buClr>
                <a:srgbClr val="00528B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AU" sz="1800" kern="0" dirty="0" smtClean="0"/>
              <a:t>Choose </a:t>
            </a:r>
            <a:r>
              <a:rPr lang="en-AU" sz="1800" kern="0" dirty="0"/>
              <a:t>which </a:t>
            </a:r>
            <a:r>
              <a:rPr lang="en-AU" sz="1800" b="1" kern="0" dirty="0"/>
              <a:t>units</a:t>
            </a:r>
            <a:r>
              <a:rPr lang="en-AU" sz="1800" kern="0" dirty="0"/>
              <a:t> and </a:t>
            </a:r>
            <a:r>
              <a:rPr lang="en-AU" sz="1800" b="1" kern="0" dirty="0"/>
              <a:t>staff </a:t>
            </a:r>
            <a:r>
              <a:rPr lang="en-AU" sz="1800" kern="0" dirty="0"/>
              <a:t>to evaluate</a:t>
            </a:r>
            <a:r>
              <a:rPr lang="en-US" sz="1800" kern="0" dirty="0"/>
              <a:t>.</a:t>
            </a:r>
          </a:p>
          <a:p>
            <a:pPr marL="457200" lvl="0" indent="-457200" eaLnBrk="0" hangingPunct="0">
              <a:spcBef>
                <a:spcPts val="300"/>
              </a:spcBef>
              <a:spcAft>
                <a:spcPts val="300"/>
              </a:spcAft>
              <a:buClr>
                <a:srgbClr val="00528B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AU" sz="1800" kern="0" dirty="0"/>
              <a:t>Select your </a:t>
            </a:r>
            <a:r>
              <a:rPr lang="en-AU" sz="1800" b="1" kern="0" dirty="0"/>
              <a:t>response</a:t>
            </a:r>
            <a:r>
              <a:rPr lang="en-AU" sz="1800" kern="0" dirty="0"/>
              <a:t>.</a:t>
            </a:r>
          </a:p>
          <a:p>
            <a:pPr marL="457200" lvl="0" indent="-457200" eaLnBrk="0" hangingPunct="0">
              <a:spcBef>
                <a:spcPts val="300"/>
              </a:spcBef>
              <a:spcAft>
                <a:spcPts val="300"/>
              </a:spcAft>
              <a:buClr>
                <a:srgbClr val="00528B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AU" sz="1800" kern="0" dirty="0"/>
              <a:t>Provide your </a:t>
            </a:r>
            <a:r>
              <a:rPr lang="en-AU" sz="1800" b="1" kern="0" dirty="0"/>
              <a:t>comments</a:t>
            </a:r>
            <a:r>
              <a:rPr lang="en-AU" sz="1800" kern="0" dirty="0"/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40" y="1284557"/>
            <a:ext cx="3252255" cy="20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Confidentiality and SETU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778775"/>
            <a:ext cx="8319621" cy="4525963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Don’t </a:t>
            </a:r>
            <a:r>
              <a:rPr lang="en-US" sz="1800" b="1" dirty="0">
                <a:solidFill>
                  <a:srgbClr val="0070C0"/>
                </a:solidFill>
              </a:rPr>
              <a:t>worry!</a:t>
            </a:r>
            <a:endParaRPr lang="en-US" sz="18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US" sz="1800" dirty="0"/>
              <a:t>Your </a:t>
            </a:r>
            <a:r>
              <a:rPr lang="en-US" sz="1800" b="1" dirty="0" smtClean="0"/>
              <a:t>name and student ID are not included </a:t>
            </a:r>
            <a:r>
              <a:rPr lang="en-US" sz="1800" dirty="0" smtClean="0"/>
              <a:t>in any SETU report. Be careful not to identify </a:t>
            </a:r>
            <a:r>
              <a:rPr lang="en-US" sz="1800" dirty="0"/>
              <a:t>yourself </a:t>
            </a:r>
            <a:r>
              <a:rPr lang="en-US" sz="1800" dirty="0" smtClean="0"/>
              <a:t>within the </a:t>
            </a:r>
            <a:r>
              <a:rPr lang="en-US" sz="1800" dirty="0"/>
              <a:t>comments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None/>
            </a:pP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 online: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Survey results are available on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SETU website.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Survey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results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access results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Student Evaluation of Teaching and Units - University Planning and Statistics - Google Chr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46" y="3111338"/>
            <a:ext cx="4925087" cy="29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5201" y="1208755"/>
            <a:ext cx="8597712" cy="4249365"/>
          </a:xfrm>
          <a:noFill/>
        </p:spPr>
        <p:txBody>
          <a:bodyPr/>
          <a:lstStyle/>
          <a:p>
            <a:pPr marL="0" indent="0" algn="ctr">
              <a:buClr>
                <a:schemeClr val="tx2"/>
              </a:buClr>
              <a:buNone/>
            </a:pPr>
            <a:r>
              <a:rPr lang="en-US" sz="4800" b="1" dirty="0" smtClean="0">
                <a:solidFill>
                  <a:srgbClr val="006DAE"/>
                </a:solidFill>
              </a:rPr>
              <a:t>What are </a:t>
            </a:r>
            <a:r>
              <a:rPr lang="en-US" sz="4800" b="1" dirty="0">
                <a:solidFill>
                  <a:srgbClr val="006DAE"/>
                </a:solidFill>
              </a:rPr>
              <a:t>you waiting </a:t>
            </a:r>
            <a:r>
              <a:rPr lang="en-US" sz="4800" b="1" dirty="0" smtClean="0">
                <a:solidFill>
                  <a:srgbClr val="006DAE"/>
                </a:solidFill>
              </a:rPr>
              <a:t>for?</a:t>
            </a:r>
            <a:endParaRPr lang="en-US" sz="4800" b="1" dirty="0">
              <a:solidFill>
                <a:srgbClr val="006DAE"/>
              </a:solidFill>
            </a:endParaRPr>
          </a:p>
          <a:p>
            <a:pPr marL="0" indent="0" algn="ctr">
              <a:buClr>
                <a:schemeClr val="tx2"/>
              </a:buClr>
              <a:buNone/>
            </a:pPr>
            <a:endParaRPr lang="en-US" sz="1600" dirty="0" smtClean="0"/>
          </a:p>
          <a:p>
            <a:pPr marL="0" indent="0" algn="ctr">
              <a:buClr>
                <a:schemeClr val="tx2"/>
              </a:buClr>
              <a:buNone/>
            </a:pPr>
            <a:r>
              <a:rPr lang="en-US" sz="4800" dirty="0" smtClean="0"/>
              <a:t>Provide </a:t>
            </a:r>
            <a:r>
              <a:rPr lang="en-US" sz="4800" b="1" dirty="0"/>
              <a:t>your feedback </a:t>
            </a:r>
            <a:r>
              <a:rPr lang="en-US" sz="4800" dirty="0"/>
              <a:t>today</a:t>
            </a:r>
            <a:r>
              <a:rPr lang="en-US" sz="4800" dirty="0" smtClean="0"/>
              <a:t>!</a:t>
            </a:r>
          </a:p>
          <a:p>
            <a:pPr marL="0" indent="0" algn="ctr">
              <a:buClr>
                <a:schemeClr val="tx2"/>
              </a:buClr>
              <a:buNone/>
            </a:pPr>
            <a:endParaRPr lang="en-US" sz="1600" dirty="0" smtClean="0"/>
          </a:p>
          <a:p>
            <a:pPr marL="0" indent="0" algn="ctr">
              <a:buClr>
                <a:schemeClr val="tx2"/>
              </a:buClr>
              <a:buNone/>
            </a:pPr>
            <a:endParaRPr lang="en-US" sz="1600" dirty="0" smtClean="0"/>
          </a:p>
          <a:p>
            <a:pPr marL="0" indent="0" algn="ctr">
              <a:buClr>
                <a:schemeClr val="tx2"/>
              </a:buClr>
              <a:buNone/>
            </a:pPr>
            <a:r>
              <a:rPr lang="en-US" sz="4000" dirty="0">
                <a:hlinkClick r:id="rId2"/>
              </a:rPr>
              <a:t>https://monash.bluera.com/monash</a:t>
            </a:r>
            <a:endParaRPr lang="en-US" sz="1200" b="1" dirty="0">
              <a:solidFill>
                <a:srgbClr val="C00000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_1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2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 break 2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316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Title slide_1</vt:lpstr>
      <vt:lpstr>Title slide_2</vt:lpstr>
      <vt:lpstr>1_Standard slide</vt:lpstr>
      <vt:lpstr>Section break 2</vt:lpstr>
      <vt:lpstr>Section break 1</vt:lpstr>
      <vt:lpstr>4_Custom Design</vt:lpstr>
      <vt:lpstr>Providing feedback with SETU</vt:lpstr>
      <vt:lpstr>What is SETU? </vt:lpstr>
      <vt:lpstr>What impact does your feedback have? </vt:lpstr>
      <vt:lpstr>How SETU data is used? </vt:lpstr>
      <vt:lpstr>How to participate in SETU?</vt:lpstr>
      <vt:lpstr>Confidentiality and SETU results</vt:lpstr>
      <vt:lpstr>PowerPoint Presentation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(30pt Arial Narrow)</dc:title>
  <dc:creator>Microsoft Office User</dc:creator>
  <cp:lastModifiedBy>Isabelle Li Ying</cp:lastModifiedBy>
  <cp:revision>149</cp:revision>
  <cp:lastPrinted>2016-03-02T22:29:47Z</cp:lastPrinted>
  <dcterms:created xsi:type="dcterms:W3CDTF">2015-12-11T00:28:24Z</dcterms:created>
  <dcterms:modified xsi:type="dcterms:W3CDTF">2017-06-23T00:00:51Z</dcterms:modified>
</cp:coreProperties>
</file>