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03990" y="4268394"/>
            <a:ext cx="728651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The Journey to </a:t>
            </a:r>
            <a:r>
              <a:rPr b="1" lang="en-US" sz="4400">
                <a:solidFill>
                  <a:srgbClr val="548135"/>
                </a:solidFill>
              </a:rPr>
              <a:t>Reinvent</a:t>
            </a:r>
            <a:r>
              <a:rPr lang="en-US" sz="4400"/>
              <a:t> </a:t>
            </a:r>
            <a:br>
              <a:rPr lang="en-US" sz="4400"/>
            </a:br>
            <a:r>
              <a:rPr lang="en-US" sz="4400"/>
              <a:t>Indonesian Rural Cooperatives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7239895" y="4634313"/>
            <a:ext cx="4711849" cy="1655762"/>
          </a:xfrm>
          <a:prstGeom prst="rect">
            <a:avLst/>
          </a:prstGeom>
          <a:noFill/>
          <a:ln cap="flat" cmpd="sng" w="12700">
            <a:solidFill>
              <a:srgbClr val="3856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00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Novita Puspasari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Monash University/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Universitas Jenderal Soedirman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10852" l="0" r="0" t="0"/>
          <a:stretch/>
        </p:blipFill>
        <p:spPr>
          <a:xfrm>
            <a:off x="1409152" y="218577"/>
            <a:ext cx="9373696" cy="376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Action research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action research, researcher does not solely describe, interpret, and explain a social situation, but also intervene to change the situation  (Cherns et al., 1976)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Four stages in action research: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Diagnosis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Action planning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Action taking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3++ years to conduct the research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creasing productivity of legume-based farming systems in the central dry  zone of Myanmar | ACIAR"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THEORY/FRAMEWORK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et of farmers or agricultural workers planting crops, gathering harvest,  collecting apples, feeding farm animals, carrying fruits, milking cow,  working on tractor. Flat cartoon vector illustration. Stock Vector | Adobe  Stock"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16" y="4117590"/>
            <a:ext cx="10079665" cy="27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Cooperative life cycle (Cook, 2018)</a:t>
            </a:r>
            <a:endParaRPr/>
          </a:p>
        </p:txBody>
      </p:sp>
      <p:pic>
        <p:nvPicPr>
          <p:cNvPr id="162" name="Google Shape;16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0" y="1829594"/>
            <a:ext cx="8636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831850" y="76835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RESULTS AND DISCUSSION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et of farmers or agricultural workers planting crops, gathering harvest,  collecting apples, feeding farm animals, carrying fruits, milking cow,  working on tractor. Flat cartoon vector illustration. Stock Vector | Adobe  Stock" id="169" name="Google Shape;16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16" y="4117590"/>
            <a:ext cx="10079665" cy="27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548135"/>
                </a:solidFill>
              </a:rPr>
              <a:t>First year: </a:t>
            </a:r>
            <a:r>
              <a:rPr lang="en-US"/>
              <a:t>diagnosis and action planning</a:t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838200" y="1976232"/>
            <a:ext cx="559487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Conducted 9 interviews (5 boards, 4 managements of KUDs)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Conducted 2 FGDs in local and national level (the participants were </a:t>
            </a:r>
            <a:r>
              <a:rPr lang="en-US" sz="20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various cooperative stakeholders, such as cooperative boards, cooperative managers, cooperative activists, and representatives from local and national governments)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first FGD (local) attended by 54 participants, the second FGD (national) attended by 23 participants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Increasing productivity of legume-based farming systems in the central dry  zone of Myanmar | ACIAR"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55003" y="1312433"/>
            <a:ext cx="6056556" cy="5180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Findings: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i="1" lang="en-US" sz="1800">
                <a:latin typeface="Calibri"/>
                <a:ea typeface="Calibri"/>
                <a:cs typeface="Calibri"/>
                <a:sym typeface="Calibri"/>
              </a:rPr>
              <a:t>First: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coops “lost their ground” when they mandated to be multi-purpose coops (not only serving farmers member) in the 1990s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525"/>
              </a:buClr>
              <a:buSzPts val="1800"/>
              <a:buChar char="•"/>
            </a:pPr>
            <a:r>
              <a:rPr b="1" i="1"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Second: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KUDs were developed uniformly throughout Indonesia, they did not develop their businesses based on each village’s context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525"/>
              </a:buClr>
              <a:buSzPts val="1800"/>
              <a:buChar char="•"/>
            </a:pPr>
            <a:r>
              <a:rPr b="1" i="1"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Third: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dependency problem. KUDs “seem” successful in the past, however, government intervention caused KUDs to rely more on government support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525"/>
              </a:buClr>
              <a:buSzPts val="1800"/>
              <a:buChar char="•"/>
            </a:pPr>
            <a:r>
              <a:rPr b="1" i="1"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Fourth: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KUDs only addressed farming-related economic activities (on-farm agribusiness) with the lowest added value compared to other agribusiness subsystems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i="1" lang="en-US" sz="1800">
                <a:latin typeface="Calibri"/>
                <a:ea typeface="Calibri"/>
                <a:cs typeface="Calibri"/>
                <a:sym typeface="Calibri"/>
              </a:rPr>
              <a:t>Fifth: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governance problems such as “one man show” from the board, double role “board-management”, coops often considered as part time job. These problems caused by lack of human resources in coops.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Increasing productivity of legume-based farming systems in the central dry  zone of Myanmar | ACIAR" id="183" name="Google Shape;1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247425" y="2781487"/>
            <a:ext cx="4840942" cy="371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need to build “innovation ecosystem” for coops, yet without too much reliance on government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Current KUDs classification based on interviews and FGDs: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8015" y="3278905"/>
            <a:ext cx="6766560" cy="321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548135"/>
                </a:solidFill>
              </a:rPr>
              <a:t>Second year: </a:t>
            </a:r>
            <a:r>
              <a:rPr lang="en-US"/>
              <a:t>action taking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253701" y="1873455"/>
            <a:ext cx="5842299" cy="3951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684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Forming a consortium: Indonesian Consortium for Cooperative Innovation (ICCI)</a:t>
            </a:r>
            <a:endParaRPr/>
          </a:p>
          <a:p>
            <a:pPr indent="-228600" lvl="0" marL="68400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252525"/>
              </a:buClr>
              <a:buSzPts val="1800"/>
              <a:buChar char="•"/>
            </a:pP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22 organizations are involved in this consortium. The organizations consist of cooperatives, universities, incubators, startup/platforms, community hubs, and governments</a:t>
            </a:r>
            <a:endParaRPr/>
          </a:p>
          <a:p>
            <a:pPr indent="-228600" lvl="0" marL="684000" rtl="0" algn="just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consortium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orchestrated collaboration among each parties:</a:t>
            </a:r>
            <a:endParaRPr/>
          </a:p>
          <a:p>
            <a:pPr indent="-228600" lvl="1" marL="684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agricultural KUDs: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linked them to TaniBox and Agriterra</a:t>
            </a:r>
            <a:endParaRPr sz="1800">
              <a:solidFill>
                <a:srgbClr val="2525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4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non-agricultural KUDs: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conducted series of workshops (Change Management workshops, Apps/Software workshops), linked them to Sakti Link</a:t>
            </a:r>
            <a:endParaRPr sz="1800">
              <a:solidFill>
                <a:srgbClr val="2525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creasing productivity of legume-based farming systems in the central dry  zone of Myanmar | ACIAR" id="197" name="Google Shape;1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548135"/>
                </a:solidFill>
              </a:rPr>
              <a:t>Third year-onwards: </a:t>
            </a:r>
            <a:r>
              <a:rPr lang="en-US"/>
              <a:t>evaluation and learning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 very slow transformation due to an inertia?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2000"/>
              <a:buChar char="•"/>
            </a:pPr>
            <a:r>
              <a:rPr lang="en-US" sz="20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Hogeland (2015) found a trend of inertia happened because the ideological lock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2000"/>
              <a:buChar char="•"/>
            </a:pPr>
            <a:r>
              <a:rPr lang="en-US" sz="20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Ideological lock makes cooperatives resistant to change due to agrarianism beliefs that agricultural cooperatives should be operated "like a family", decentralized, autonomous, and typically on a small scale (Hogeland, 2015)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Trust issues between the KUDs and the outside parties (TaniBox, Sakti.Link)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ncreasing productivity of legume-based farming systems in the central dry  zone of Myanmar | ACIAR" id="204" name="Google Shape;2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831850" y="57626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et of farmers or agricultural workers planting crops, gathering harvest,  collecting apples, feeding farm animals, carrying fruits, milking cow,  working on tractor. Flat cartoon vector illustration. Stock Vector | Adobe  Stock"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16" y="4117590"/>
            <a:ext cx="10079665" cy="27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12381" y="97629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et of farmers or agricultural workers planting crops, gathering harvest,  collecting apples, feeding farm animals, carrying fruits, milking cow,  working on tractor. Flat cartoon vector illustration. Stock Vector | Adobe  Stock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16" y="4117590"/>
            <a:ext cx="10079665" cy="27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838200" y="117699"/>
            <a:ext cx="10515600" cy="108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17" name="Google Shape;217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0121"/>
          <a:stretch/>
        </p:blipFill>
        <p:spPr>
          <a:xfrm>
            <a:off x="454809" y="2786231"/>
            <a:ext cx="8636000" cy="3903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/>
          <p:nvPr/>
        </p:nvSpPr>
        <p:spPr>
          <a:xfrm rot="-5400000">
            <a:off x="2524460" y="1281742"/>
            <a:ext cx="1538341" cy="2495776"/>
          </a:xfrm>
          <a:prstGeom prst="rightBrace">
            <a:avLst>
              <a:gd fmla="val 8333" name="adj1"/>
              <a:gd fmla="val 50396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1900517" y="930581"/>
            <a:ext cx="3345629" cy="65083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KUDs experienced these phases in 1980s-1990s</a:t>
            </a:r>
            <a:endParaRPr/>
          </a:p>
        </p:txBody>
      </p:sp>
      <p:cxnSp>
        <p:nvCxnSpPr>
          <p:cNvPr id="220" name="Google Shape;220;p32"/>
          <p:cNvCxnSpPr/>
          <p:nvPr/>
        </p:nvCxnSpPr>
        <p:spPr>
          <a:xfrm rot="10800000">
            <a:off x="6400800" y="2377440"/>
            <a:ext cx="0" cy="817582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1" name="Google Shape;221;p32"/>
          <p:cNvSpPr/>
          <p:nvPr/>
        </p:nvSpPr>
        <p:spPr>
          <a:xfrm>
            <a:off x="5518728" y="873819"/>
            <a:ext cx="2216018" cy="129922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KUDs hibernated, thousands were dissolved by the government. KUDs did introspection </a:t>
            </a:r>
            <a:endParaRPr/>
          </a:p>
        </p:txBody>
      </p:sp>
      <p:cxnSp>
        <p:nvCxnSpPr>
          <p:cNvPr id="222" name="Google Shape;222;p32"/>
          <p:cNvCxnSpPr/>
          <p:nvPr/>
        </p:nvCxnSpPr>
        <p:spPr>
          <a:xfrm flipH="1" rot="10800000">
            <a:off x="7627767" y="3504628"/>
            <a:ext cx="1818000" cy="1125900"/>
          </a:xfrm>
          <a:prstGeom prst="bentConnector3">
            <a:avLst>
              <a:gd fmla="val 50593" name="adj1"/>
            </a:avLst>
          </a:prstGeom>
          <a:noFill/>
          <a:ln cap="flat" cmpd="sng" w="19050">
            <a:solidFill>
              <a:srgbClr val="BF9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3" name="Google Shape;223;p32"/>
          <p:cNvSpPr/>
          <p:nvPr/>
        </p:nvSpPr>
        <p:spPr>
          <a:xfrm>
            <a:off x="9610181" y="2298995"/>
            <a:ext cx="2143122" cy="226000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KUDs had to choose to reinvent, status quo, spawn or exit.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KUDs chose to reinvent their business models: (modern) agricultural coop and multi-purpose coops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720763" y="1592132"/>
            <a:ext cx="6465346" cy="4819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Implications: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Further research: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1800"/>
              <a:buNone/>
            </a:pP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Since KUDs are divided into two classifications, future research can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examine these two groups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and answer the following RQs: How are the goals, organizational culture, and member-patron ownership different between the two? Which model is more sustainable?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Practical implications: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1800"/>
              <a:buNone/>
            </a:pP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Regulations, incentives, trainings for both groups must also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be different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 (i.e.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agricultural KUDs 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that have to survive in the modern era, training and assistance related to good governance, management, technology, and current business processes can be provided.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Non-agricultural KUD</a:t>
            </a:r>
            <a:r>
              <a:rPr lang="en-US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s shifting from the agricultural business model can be given training and assistance related to their new business model).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ncreasing productivity of legume-based farming systems in the central dry  zone of Myanmar | ACIAR" id="230" name="Google Shape;2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838200" y="365126"/>
            <a:ext cx="10515600" cy="4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Insanity-is-doing-the-same-thing-over-and-over-again-but-e… | Flickr" id="236" name="Google Shape;236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7148" y="3238052"/>
            <a:ext cx="6608655" cy="345921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/>
          <p:nvPr/>
        </p:nvSpPr>
        <p:spPr>
          <a:xfrm>
            <a:off x="1042595" y="1509477"/>
            <a:ext cx="4239409" cy="126940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38200" y="1348536"/>
            <a:ext cx="8540578" cy="3098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Indonesian rural cooperatives (Koperasi Unit Desa/KUD) located in subdistrict/villages in Indonesia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KUDs were formed from amalgamation of several small agricultural coops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KUDs were formed “top-down” in New Order regime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members were farmers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Huge success in the 1980s and early 1990s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ncreasing productivity of legume-based farming systems in the central dry  zone of Myanmar | ACIAR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Role of KUDs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Providing saving and loan services for the farmers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Providing rice mill facilities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Marketing the rice </a:t>
            </a:r>
            <a:endParaRPr/>
          </a:p>
        </p:txBody>
      </p:sp>
      <p:pic>
        <p:nvPicPr>
          <p:cNvPr descr="Increasing productivity of legume-based farming systems in the central dry  zone of Myanmar | ACIAR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fall of KUDs….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Regime changed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Trend of urbanization</a:t>
            </a:r>
            <a:endParaRPr/>
          </a:p>
        </p:txBody>
      </p:sp>
      <p:pic>
        <p:nvPicPr>
          <p:cNvPr descr="Increasing productivity of legume-based farming systems in the central dry  zone of Myanmar | ACIAR"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Currently…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838200" y="1825625"/>
            <a:ext cx="59283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KUDs in agony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Most KUDs do not have a “real” business activities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KUDs cannot adapt to the dynamic business environment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the past four years, the government has dissolved over </a:t>
            </a:r>
            <a:r>
              <a:rPr i="0" lang="en-US" sz="2400" u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81.686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cooperatives, the majority of which are KUD</a:t>
            </a:r>
            <a:endParaRPr/>
          </a:p>
        </p:txBody>
      </p:sp>
      <p:pic>
        <p:nvPicPr>
          <p:cNvPr descr="Increasing productivity of legume-based farming systems in the central dry  zone of Myanmar | ACIAR"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831850" y="84216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AIMS OF THE RESEARCH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et of farmers or agricultural workers planting crops, gathering harvest,  collecting apples, feeding farm animals, carrying fruits, milking cow,  working on tractor. Flat cartoon vector illustration. Stock Vector | Adobe  Stock"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16" y="4117590"/>
            <a:ext cx="10079665" cy="27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 identify problems in existing KUDs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 design planned action to manage the problems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 implement the planned action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 evaluate the steps taken</a:t>
            </a:r>
            <a:endParaRPr/>
          </a:p>
        </p:txBody>
      </p:sp>
      <p:pic>
        <p:nvPicPr>
          <p:cNvPr descr="Increasing productivity of legume-based farming systems in the central dry  zone of Myanmar | ACIAR"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4789" y="3960363"/>
            <a:ext cx="5091150" cy="284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831850" y="84216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RESEARCH METHODS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et of farmers or agricultural workers planting crops, gathering harvest,  collecting apples, feeding farm animals, carrying fruits, milking cow,  working on tractor. Flat cartoon vector illustration. Stock Vector | Adobe  Stock"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316" y="4117590"/>
            <a:ext cx="10079665" cy="27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