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945659"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4" y="1"/>
            <a:ext cx="2945659"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5"/>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4"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4" name="Google Shape;74;p1:notes"/>
          <p:cNvSpPr txBox="1"/>
          <p:nvPr>
            <p:ph idx="1" type="body"/>
          </p:nvPr>
        </p:nvSpPr>
        <p:spPr>
          <a:xfrm>
            <a:off x="679768" y="4777195"/>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1:notes"/>
          <p:cNvSpPr txBox="1"/>
          <p:nvPr>
            <p:ph idx="12" type="sldNum"/>
          </p:nvPr>
        </p:nvSpPr>
        <p:spPr>
          <a:xfrm>
            <a:off x="3850444"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0: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0: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1: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2: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2: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3: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3: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4: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5: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6: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6: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7: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7: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9: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2:notes"/>
          <p:cNvSpPr txBox="1"/>
          <p:nvPr>
            <p:ph idx="1" type="body"/>
          </p:nvPr>
        </p:nvSpPr>
        <p:spPr>
          <a:xfrm>
            <a:off x="679768" y="4777195"/>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2:notes"/>
          <p:cNvSpPr txBox="1"/>
          <p:nvPr>
            <p:ph idx="12" type="sldNum"/>
          </p:nvPr>
        </p:nvSpPr>
        <p:spPr>
          <a:xfrm>
            <a:off x="3850444"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0: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0: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1: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1: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2: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2: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3: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3: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4: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4: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5: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5: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6: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6: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7: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27: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8: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8: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9: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9: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3: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0: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30: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1: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31: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2: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2: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4: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5: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6: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7: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8: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txBox="1"/>
          <p:nvPr>
            <p:ph idx="1" type="body"/>
          </p:nvPr>
        </p:nvSpPr>
        <p:spPr>
          <a:xfrm>
            <a:off x="679768" y="4777195"/>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9:notes"/>
          <p:cNvSpPr/>
          <p:nvPr>
            <p:ph idx="2" type="sldImg"/>
          </p:nvPr>
        </p:nvSpPr>
        <p:spPr>
          <a:xfrm>
            <a:off x="420688" y="1241425"/>
            <a:ext cx="595630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b="0" l="0" r="0" t="0"/>
          <a:stretch/>
        </p:blipFill>
        <p:spPr>
          <a:xfrm>
            <a:off x="1" y="0"/>
            <a:ext cx="12232217" cy="6880225"/>
          </a:xfrm>
          <a:prstGeom prst="rect">
            <a:avLst/>
          </a:prstGeom>
          <a:noFill/>
          <a:ln>
            <a:noFill/>
          </a:ln>
        </p:spPr>
      </p:pic>
      <p:sp>
        <p:nvSpPr>
          <p:cNvPr id="16" name="Google Shape;16;p2"/>
          <p:cNvSpPr txBox="1"/>
          <p:nvPr>
            <p:ph type="ctrTitle"/>
          </p:nvPr>
        </p:nvSpPr>
        <p:spPr>
          <a:xfrm>
            <a:off x="1493440" y="4941169"/>
            <a:ext cx="10363200" cy="720080"/>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SzPts val="1400"/>
              <a:buNone/>
              <a:defRPr sz="3400">
                <a:solidFill>
                  <a:srgbClr val="0060A8"/>
                </a:solidFill>
                <a:latin typeface="Georgia"/>
                <a:ea typeface="Georgia"/>
                <a:cs typeface="Georgia"/>
                <a:sym typeface="Georg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 type="subTitle"/>
          </p:nvPr>
        </p:nvSpPr>
        <p:spPr>
          <a:xfrm>
            <a:off x="3317643" y="4534272"/>
            <a:ext cx="8534400" cy="406896"/>
          </a:xfrm>
          <a:prstGeom prst="rect">
            <a:avLst/>
          </a:prstGeom>
          <a:noFill/>
          <a:ln>
            <a:noFill/>
          </a:ln>
        </p:spPr>
        <p:txBody>
          <a:bodyPr anchorCtr="0" anchor="t" bIns="45700" lIns="91425" spcFirstLastPara="1" rIns="91425" wrap="square" tIns="45700">
            <a:normAutofit/>
          </a:bodyPr>
          <a:lstStyle>
            <a:lvl1pPr lvl="0" algn="r">
              <a:spcBef>
                <a:spcPts val="320"/>
              </a:spcBef>
              <a:spcAft>
                <a:spcPts val="0"/>
              </a:spcAft>
              <a:buClr>
                <a:srgbClr val="808285"/>
              </a:buClr>
              <a:buSzPts val="1600"/>
              <a:buNone/>
              <a:defRPr sz="1600">
                <a:solidFill>
                  <a:srgbClr val="808285"/>
                </a:solidFill>
                <a:latin typeface="Georgia"/>
                <a:ea typeface="Georgia"/>
                <a:cs typeface="Georgia"/>
                <a:sym typeface="Georgia"/>
              </a:defRPr>
            </a:lvl1pPr>
            <a:lvl2pPr lvl="1" algn="ctr">
              <a:spcBef>
                <a:spcPts val="400"/>
              </a:spcBef>
              <a:spcAft>
                <a:spcPts val="0"/>
              </a:spcAft>
              <a:buClr>
                <a:srgbClr val="888888"/>
              </a:buClr>
              <a:buSzPts val="20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p:nvPr/>
        </p:nvSpPr>
        <p:spPr>
          <a:xfrm>
            <a:off x="8976321" y="6187529"/>
            <a:ext cx="3255897" cy="69269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0" name="Shape 60"/>
        <p:cNvGrpSpPr/>
        <p:nvPr/>
      </p:nvGrpSpPr>
      <p:grpSpPr>
        <a:xfrm>
          <a:off x="0" y="0"/>
          <a:ext cx="0" cy="0"/>
          <a:chOff x="0" y="0"/>
          <a:chExt cx="0" cy="0"/>
        </a:xfrm>
      </p:grpSpPr>
      <p:cxnSp>
        <p:nvCxnSpPr>
          <p:cNvPr id="61" name="Google Shape;61;p11"/>
          <p:cNvCxnSpPr/>
          <p:nvPr/>
        </p:nvCxnSpPr>
        <p:spPr>
          <a:xfrm>
            <a:off x="624418" y="6453188"/>
            <a:ext cx="11040533" cy="0"/>
          </a:xfrm>
          <a:prstGeom prst="straightConnector1">
            <a:avLst/>
          </a:prstGeom>
          <a:noFill/>
          <a:ln cap="flat" cmpd="sng" w="9525">
            <a:solidFill>
              <a:srgbClr val="808285"/>
            </a:solidFill>
            <a:prstDash val="solid"/>
            <a:round/>
            <a:headEnd len="sm" w="sm" type="none"/>
            <a:tailEnd len="sm" w="sm" type="none"/>
          </a:ln>
        </p:spPr>
      </p:cxnSp>
      <p:sp>
        <p:nvSpPr>
          <p:cNvPr id="62" name="Google Shape;62;p11"/>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 type="body"/>
          </p:nvPr>
        </p:nvSpPr>
        <p:spPr>
          <a:xfrm rot="5400000">
            <a:off x="3739356" y="-1716881"/>
            <a:ext cx="4713288"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 name="Google Shape;64;p11"/>
          <p:cNvSpPr txBox="1"/>
          <p:nvPr>
            <p:ph idx="11" type="ftr"/>
          </p:nvPr>
        </p:nvSpPr>
        <p:spPr>
          <a:xfrm>
            <a:off x="624417" y="6448426"/>
            <a:ext cx="3860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1"/>
          <p:cNvSpPr txBox="1"/>
          <p:nvPr>
            <p:ph idx="12" type="sldNum"/>
          </p:nvPr>
        </p:nvSpPr>
        <p:spPr>
          <a:xfrm>
            <a:off x="8737600" y="6448426"/>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100">
                <a:solidFill>
                  <a:srgbClr val="808285"/>
                </a:solidFill>
                <a:latin typeface="Georgia"/>
                <a:ea typeface="Georgia"/>
                <a:cs typeface="Georgia"/>
                <a:sym typeface="Georgia"/>
              </a:defRPr>
            </a:lvl1pPr>
            <a:lvl2pPr indent="0" lvl="1" marL="0" marR="0" algn="r">
              <a:spcBef>
                <a:spcPts val="0"/>
              </a:spcBef>
              <a:buNone/>
              <a:defRPr sz="1100">
                <a:solidFill>
                  <a:srgbClr val="808285"/>
                </a:solidFill>
                <a:latin typeface="Georgia"/>
                <a:ea typeface="Georgia"/>
                <a:cs typeface="Georgia"/>
                <a:sym typeface="Georgia"/>
              </a:defRPr>
            </a:lvl2pPr>
            <a:lvl3pPr indent="0" lvl="2" marL="0" marR="0" algn="r">
              <a:spcBef>
                <a:spcPts val="0"/>
              </a:spcBef>
              <a:buNone/>
              <a:defRPr sz="1100">
                <a:solidFill>
                  <a:srgbClr val="808285"/>
                </a:solidFill>
                <a:latin typeface="Georgia"/>
                <a:ea typeface="Georgia"/>
                <a:cs typeface="Georgia"/>
                <a:sym typeface="Georgia"/>
              </a:defRPr>
            </a:lvl3pPr>
            <a:lvl4pPr indent="0" lvl="3" marL="0" marR="0" algn="r">
              <a:spcBef>
                <a:spcPts val="0"/>
              </a:spcBef>
              <a:buNone/>
              <a:defRPr sz="1100">
                <a:solidFill>
                  <a:srgbClr val="808285"/>
                </a:solidFill>
                <a:latin typeface="Georgia"/>
                <a:ea typeface="Georgia"/>
                <a:cs typeface="Georgia"/>
                <a:sym typeface="Georgia"/>
              </a:defRPr>
            </a:lvl4pPr>
            <a:lvl5pPr indent="0" lvl="4" marL="0" marR="0" algn="r">
              <a:spcBef>
                <a:spcPts val="0"/>
              </a:spcBef>
              <a:buNone/>
              <a:defRPr sz="1100">
                <a:solidFill>
                  <a:srgbClr val="808285"/>
                </a:solidFill>
                <a:latin typeface="Georgia"/>
                <a:ea typeface="Georgia"/>
                <a:cs typeface="Georgia"/>
                <a:sym typeface="Georgia"/>
              </a:defRPr>
            </a:lvl5pPr>
            <a:lvl6pPr indent="0" lvl="5" marL="0" marR="0" algn="r">
              <a:spcBef>
                <a:spcPts val="0"/>
              </a:spcBef>
              <a:buNone/>
              <a:defRPr sz="1100">
                <a:solidFill>
                  <a:srgbClr val="808285"/>
                </a:solidFill>
                <a:latin typeface="Georgia"/>
                <a:ea typeface="Georgia"/>
                <a:cs typeface="Georgia"/>
                <a:sym typeface="Georgia"/>
              </a:defRPr>
            </a:lvl6pPr>
            <a:lvl7pPr indent="0" lvl="6" marL="0" marR="0" algn="r">
              <a:spcBef>
                <a:spcPts val="0"/>
              </a:spcBef>
              <a:buNone/>
              <a:defRPr sz="1100">
                <a:solidFill>
                  <a:srgbClr val="808285"/>
                </a:solidFill>
                <a:latin typeface="Georgia"/>
                <a:ea typeface="Georgia"/>
                <a:cs typeface="Georgia"/>
                <a:sym typeface="Georgia"/>
              </a:defRPr>
            </a:lvl7pPr>
            <a:lvl8pPr indent="0" lvl="7" marL="0" marR="0" algn="r">
              <a:spcBef>
                <a:spcPts val="0"/>
              </a:spcBef>
              <a:buNone/>
              <a:defRPr sz="1100">
                <a:solidFill>
                  <a:srgbClr val="808285"/>
                </a:solidFill>
                <a:latin typeface="Georgia"/>
                <a:ea typeface="Georgia"/>
                <a:cs typeface="Georgia"/>
                <a:sym typeface="Georgia"/>
              </a:defRPr>
            </a:lvl8pPr>
            <a:lvl9pPr indent="0" lvl="8" marL="0" marR="0" algn="r">
              <a:spcBef>
                <a:spcPts val="0"/>
              </a:spcBef>
              <a:buNone/>
              <a:defRPr sz="1100">
                <a:solidFill>
                  <a:srgbClr val="808285"/>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 name="Shape 66"/>
        <p:cNvGrpSpPr/>
        <p:nvPr/>
      </p:nvGrpSpPr>
      <p:grpSpPr>
        <a:xfrm>
          <a:off x="0" y="0"/>
          <a:ext cx="0" cy="0"/>
          <a:chOff x="0" y="0"/>
          <a:chExt cx="0" cy="0"/>
        </a:xfrm>
      </p:grpSpPr>
      <p:cxnSp>
        <p:nvCxnSpPr>
          <p:cNvPr id="67" name="Google Shape;67;p12"/>
          <p:cNvCxnSpPr/>
          <p:nvPr/>
        </p:nvCxnSpPr>
        <p:spPr>
          <a:xfrm>
            <a:off x="624418" y="6453188"/>
            <a:ext cx="11040533" cy="0"/>
          </a:xfrm>
          <a:prstGeom prst="straightConnector1">
            <a:avLst/>
          </a:prstGeom>
          <a:noFill/>
          <a:ln cap="flat" cmpd="sng" w="9525">
            <a:solidFill>
              <a:srgbClr val="808285"/>
            </a:solidFill>
            <a:prstDash val="solid"/>
            <a:round/>
            <a:headEnd len="sm" w="sm" type="none"/>
            <a:tailEnd len="sm" w="sm" type="none"/>
          </a:ln>
        </p:spPr>
      </p:cxnSp>
      <p:sp>
        <p:nvSpPr>
          <p:cNvPr id="68" name="Google Shape;68;p12"/>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2"/>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0" name="Google Shape;70;p12"/>
          <p:cNvSpPr txBox="1"/>
          <p:nvPr>
            <p:ph idx="11" type="ftr"/>
          </p:nvPr>
        </p:nvSpPr>
        <p:spPr>
          <a:xfrm>
            <a:off x="624417" y="6448426"/>
            <a:ext cx="3860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2"/>
          <p:cNvSpPr txBox="1"/>
          <p:nvPr>
            <p:ph idx="12" type="sldNum"/>
          </p:nvPr>
        </p:nvSpPr>
        <p:spPr>
          <a:xfrm>
            <a:off x="8737600" y="6448426"/>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100">
                <a:solidFill>
                  <a:srgbClr val="808285"/>
                </a:solidFill>
                <a:latin typeface="Georgia"/>
                <a:ea typeface="Georgia"/>
                <a:cs typeface="Georgia"/>
                <a:sym typeface="Georgia"/>
              </a:defRPr>
            </a:lvl1pPr>
            <a:lvl2pPr indent="0" lvl="1" marL="0" marR="0" algn="r">
              <a:spcBef>
                <a:spcPts val="0"/>
              </a:spcBef>
              <a:buNone/>
              <a:defRPr sz="1100">
                <a:solidFill>
                  <a:srgbClr val="808285"/>
                </a:solidFill>
                <a:latin typeface="Georgia"/>
                <a:ea typeface="Georgia"/>
                <a:cs typeface="Georgia"/>
                <a:sym typeface="Georgia"/>
              </a:defRPr>
            </a:lvl2pPr>
            <a:lvl3pPr indent="0" lvl="2" marL="0" marR="0" algn="r">
              <a:spcBef>
                <a:spcPts val="0"/>
              </a:spcBef>
              <a:buNone/>
              <a:defRPr sz="1100">
                <a:solidFill>
                  <a:srgbClr val="808285"/>
                </a:solidFill>
                <a:latin typeface="Georgia"/>
                <a:ea typeface="Georgia"/>
                <a:cs typeface="Georgia"/>
                <a:sym typeface="Georgia"/>
              </a:defRPr>
            </a:lvl3pPr>
            <a:lvl4pPr indent="0" lvl="3" marL="0" marR="0" algn="r">
              <a:spcBef>
                <a:spcPts val="0"/>
              </a:spcBef>
              <a:buNone/>
              <a:defRPr sz="1100">
                <a:solidFill>
                  <a:srgbClr val="808285"/>
                </a:solidFill>
                <a:latin typeface="Georgia"/>
                <a:ea typeface="Georgia"/>
                <a:cs typeface="Georgia"/>
                <a:sym typeface="Georgia"/>
              </a:defRPr>
            </a:lvl4pPr>
            <a:lvl5pPr indent="0" lvl="4" marL="0" marR="0" algn="r">
              <a:spcBef>
                <a:spcPts val="0"/>
              </a:spcBef>
              <a:buNone/>
              <a:defRPr sz="1100">
                <a:solidFill>
                  <a:srgbClr val="808285"/>
                </a:solidFill>
                <a:latin typeface="Georgia"/>
                <a:ea typeface="Georgia"/>
                <a:cs typeface="Georgia"/>
                <a:sym typeface="Georgia"/>
              </a:defRPr>
            </a:lvl5pPr>
            <a:lvl6pPr indent="0" lvl="5" marL="0" marR="0" algn="r">
              <a:spcBef>
                <a:spcPts val="0"/>
              </a:spcBef>
              <a:buNone/>
              <a:defRPr sz="1100">
                <a:solidFill>
                  <a:srgbClr val="808285"/>
                </a:solidFill>
                <a:latin typeface="Georgia"/>
                <a:ea typeface="Georgia"/>
                <a:cs typeface="Georgia"/>
                <a:sym typeface="Georgia"/>
              </a:defRPr>
            </a:lvl6pPr>
            <a:lvl7pPr indent="0" lvl="6" marL="0" marR="0" algn="r">
              <a:spcBef>
                <a:spcPts val="0"/>
              </a:spcBef>
              <a:buNone/>
              <a:defRPr sz="1100">
                <a:solidFill>
                  <a:srgbClr val="808285"/>
                </a:solidFill>
                <a:latin typeface="Georgia"/>
                <a:ea typeface="Georgia"/>
                <a:cs typeface="Georgia"/>
                <a:sym typeface="Georgia"/>
              </a:defRPr>
            </a:lvl7pPr>
            <a:lvl8pPr indent="0" lvl="7" marL="0" marR="0" algn="r">
              <a:spcBef>
                <a:spcPts val="0"/>
              </a:spcBef>
              <a:buNone/>
              <a:defRPr sz="1100">
                <a:solidFill>
                  <a:srgbClr val="808285"/>
                </a:solidFill>
                <a:latin typeface="Georgia"/>
                <a:ea typeface="Georgia"/>
                <a:cs typeface="Georgia"/>
                <a:sym typeface="Georgia"/>
              </a:defRPr>
            </a:lvl8pPr>
            <a:lvl9pPr indent="0" lvl="8" marL="0" marR="0" algn="r">
              <a:spcBef>
                <a:spcPts val="0"/>
              </a:spcBef>
              <a:buNone/>
              <a:defRPr sz="1100">
                <a:solidFill>
                  <a:srgbClr val="808285"/>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a:latin typeface="Arial"/>
                <a:ea typeface="Arial"/>
                <a:cs typeface="Arial"/>
                <a:sym typeface="Arial"/>
              </a:defRPr>
            </a:lvl1pPr>
            <a:lvl2pPr indent="-355600" lvl="1" marL="914400" algn="l">
              <a:spcBef>
                <a:spcPts val="400"/>
              </a:spcBef>
              <a:spcAft>
                <a:spcPts val="0"/>
              </a:spcAft>
              <a:buClr>
                <a:schemeClr val="dk1"/>
              </a:buClr>
              <a:buSzPts val="2000"/>
              <a:buChar char="–"/>
              <a:defRPr>
                <a:latin typeface="Arial"/>
                <a:ea typeface="Arial"/>
                <a:cs typeface="Arial"/>
                <a:sym typeface="Arial"/>
              </a:defRPr>
            </a:lvl2pPr>
            <a:lvl3pPr indent="-342900" lvl="2" marL="1371600" algn="l">
              <a:spcBef>
                <a:spcPts val="360"/>
              </a:spcBef>
              <a:spcAft>
                <a:spcPts val="0"/>
              </a:spcAft>
              <a:buClr>
                <a:schemeClr val="dk1"/>
              </a:buClr>
              <a:buSzPts val="1800"/>
              <a:buChar char="•"/>
              <a:defRPr>
                <a:latin typeface="Arial"/>
                <a:ea typeface="Arial"/>
                <a:cs typeface="Arial"/>
                <a:sym typeface="Arial"/>
              </a:defRPr>
            </a:lvl3pPr>
            <a:lvl4pPr indent="-330200" lvl="3" marL="1828800" algn="l">
              <a:spcBef>
                <a:spcPts val="320"/>
              </a:spcBef>
              <a:spcAft>
                <a:spcPts val="0"/>
              </a:spcAft>
              <a:buClr>
                <a:schemeClr val="dk1"/>
              </a:buClr>
              <a:buSzPts val="1600"/>
              <a:buChar char="–"/>
              <a:defRPr>
                <a:latin typeface="Arial"/>
                <a:ea typeface="Arial"/>
                <a:cs typeface="Arial"/>
                <a:sym typeface="Arial"/>
              </a:defRPr>
            </a:lvl4pPr>
            <a:lvl5pPr indent="-330200" lvl="4" marL="2286000" algn="l">
              <a:spcBef>
                <a:spcPts val="320"/>
              </a:spcBef>
              <a:spcAft>
                <a:spcPts val="0"/>
              </a:spcAft>
              <a:buClr>
                <a:schemeClr val="dk1"/>
              </a:buClr>
              <a:buSzPts val="1600"/>
              <a:buChar char="»"/>
              <a:defRPr>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pic>
        <p:nvPicPr>
          <p:cNvPr descr="campus-background.jpg" id="23" name="Google Shape;23;p4"/>
          <p:cNvPicPr preferRelativeResize="0"/>
          <p:nvPr/>
        </p:nvPicPr>
        <p:blipFill rotWithShape="1">
          <a:blip r:embed="rId2">
            <a:alphaModFix/>
          </a:blip>
          <a:srcRect b="0" l="0" r="0" t="0"/>
          <a:stretch/>
        </p:blipFill>
        <p:spPr>
          <a:xfrm>
            <a:off x="0" y="0"/>
            <a:ext cx="12192000" cy="6884988"/>
          </a:xfrm>
          <a:prstGeom prst="rect">
            <a:avLst/>
          </a:prstGeom>
          <a:noFill/>
          <a:ln>
            <a:noFill/>
          </a:ln>
        </p:spPr>
      </p:pic>
      <p:pic>
        <p:nvPicPr>
          <p:cNvPr descr="UoA_logo_vert_cmyk_midbg.png" id="24" name="Google Shape;24;p4"/>
          <p:cNvPicPr preferRelativeResize="0"/>
          <p:nvPr/>
        </p:nvPicPr>
        <p:blipFill rotWithShape="1">
          <a:blip r:embed="rId3">
            <a:alphaModFix/>
          </a:blip>
          <a:srcRect b="0" l="0" r="0" t="0"/>
          <a:stretch/>
        </p:blipFill>
        <p:spPr>
          <a:xfrm>
            <a:off x="414867" y="317501"/>
            <a:ext cx="1475317" cy="822325"/>
          </a:xfrm>
          <a:prstGeom prst="rect">
            <a:avLst/>
          </a:prstGeom>
          <a:noFill/>
          <a:ln>
            <a:noFill/>
          </a:ln>
        </p:spPr>
      </p:pic>
      <p:sp>
        <p:nvSpPr>
          <p:cNvPr id="25" name="Google Shape;25;p4"/>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b="0" sz="40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r">
              <a:spcBef>
                <a:spcPts val="400"/>
              </a:spcBef>
              <a:spcAft>
                <a:spcPts val="0"/>
              </a:spcAft>
              <a:buClr>
                <a:srgbClr val="D8D8D8"/>
              </a:buClr>
              <a:buSzPts val="2000"/>
              <a:buNone/>
              <a:defRPr sz="2000">
                <a:solidFill>
                  <a:srgbClr val="D8D8D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cxnSp>
        <p:nvCxnSpPr>
          <p:cNvPr id="28" name="Google Shape;28;p5"/>
          <p:cNvCxnSpPr/>
          <p:nvPr/>
        </p:nvCxnSpPr>
        <p:spPr>
          <a:xfrm>
            <a:off x="624418" y="6453188"/>
            <a:ext cx="11040533" cy="0"/>
          </a:xfrm>
          <a:prstGeom prst="straightConnector1">
            <a:avLst/>
          </a:prstGeom>
          <a:noFill/>
          <a:ln cap="flat" cmpd="sng" w="9525">
            <a:solidFill>
              <a:srgbClr val="808285"/>
            </a:solidFill>
            <a:prstDash val="solid"/>
            <a:round/>
            <a:headEnd len="sm" w="sm" type="none"/>
            <a:tailEnd len="sm" w="sm" type="none"/>
          </a:ln>
        </p:spPr>
      </p:cxnSp>
      <p:sp>
        <p:nvSpPr>
          <p:cNvPr id="29" name="Google Shape;29;p5"/>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609600" y="1412777"/>
            <a:ext cx="5384800" cy="4713387"/>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 name="Google Shape;31;p5"/>
          <p:cNvSpPr txBox="1"/>
          <p:nvPr>
            <p:ph idx="2" type="body"/>
          </p:nvPr>
        </p:nvSpPr>
        <p:spPr>
          <a:xfrm>
            <a:off x="6197600" y="1412777"/>
            <a:ext cx="5384800" cy="4713387"/>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5"/>
          <p:cNvSpPr txBox="1"/>
          <p:nvPr>
            <p:ph idx="11" type="ftr"/>
          </p:nvPr>
        </p:nvSpPr>
        <p:spPr>
          <a:xfrm>
            <a:off x="624417" y="6448426"/>
            <a:ext cx="3860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8737600" y="6448426"/>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100">
                <a:solidFill>
                  <a:srgbClr val="808285"/>
                </a:solidFill>
                <a:latin typeface="Georgia"/>
                <a:ea typeface="Georgia"/>
                <a:cs typeface="Georgia"/>
                <a:sym typeface="Georgia"/>
              </a:defRPr>
            </a:lvl1pPr>
            <a:lvl2pPr indent="0" lvl="1" marL="0" marR="0" algn="r">
              <a:spcBef>
                <a:spcPts val="0"/>
              </a:spcBef>
              <a:buNone/>
              <a:defRPr sz="1100">
                <a:solidFill>
                  <a:srgbClr val="808285"/>
                </a:solidFill>
                <a:latin typeface="Georgia"/>
                <a:ea typeface="Georgia"/>
                <a:cs typeface="Georgia"/>
                <a:sym typeface="Georgia"/>
              </a:defRPr>
            </a:lvl2pPr>
            <a:lvl3pPr indent="0" lvl="2" marL="0" marR="0" algn="r">
              <a:spcBef>
                <a:spcPts val="0"/>
              </a:spcBef>
              <a:buNone/>
              <a:defRPr sz="1100">
                <a:solidFill>
                  <a:srgbClr val="808285"/>
                </a:solidFill>
                <a:latin typeface="Georgia"/>
                <a:ea typeface="Georgia"/>
                <a:cs typeface="Georgia"/>
                <a:sym typeface="Georgia"/>
              </a:defRPr>
            </a:lvl3pPr>
            <a:lvl4pPr indent="0" lvl="3" marL="0" marR="0" algn="r">
              <a:spcBef>
                <a:spcPts val="0"/>
              </a:spcBef>
              <a:buNone/>
              <a:defRPr sz="1100">
                <a:solidFill>
                  <a:srgbClr val="808285"/>
                </a:solidFill>
                <a:latin typeface="Georgia"/>
                <a:ea typeface="Georgia"/>
                <a:cs typeface="Georgia"/>
                <a:sym typeface="Georgia"/>
              </a:defRPr>
            </a:lvl4pPr>
            <a:lvl5pPr indent="0" lvl="4" marL="0" marR="0" algn="r">
              <a:spcBef>
                <a:spcPts val="0"/>
              </a:spcBef>
              <a:buNone/>
              <a:defRPr sz="1100">
                <a:solidFill>
                  <a:srgbClr val="808285"/>
                </a:solidFill>
                <a:latin typeface="Georgia"/>
                <a:ea typeface="Georgia"/>
                <a:cs typeface="Georgia"/>
                <a:sym typeface="Georgia"/>
              </a:defRPr>
            </a:lvl5pPr>
            <a:lvl6pPr indent="0" lvl="5" marL="0" marR="0" algn="r">
              <a:spcBef>
                <a:spcPts val="0"/>
              </a:spcBef>
              <a:buNone/>
              <a:defRPr sz="1100">
                <a:solidFill>
                  <a:srgbClr val="808285"/>
                </a:solidFill>
                <a:latin typeface="Georgia"/>
                <a:ea typeface="Georgia"/>
                <a:cs typeface="Georgia"/>
                <a:sym typeface="Georgia"/>
              </a:defRPr>
            </a:lvl6pPr>
            <a:lvl7pPr indent="0" lvl="6" marL="0" marR="0" algn="r">
              <a:spcBef>
                <a:spcPts val="0"/>
              </a:spcBef>
              <a:buNone/>
              <a:defRPr sz="1100">
                <a:solidFill>
                  <a:srgbClr val="808285"/>
                </a:solidFill>
                <a:latin typeface="Georgia"/>
                <a:ea typeface="Georgia"/>
                <a:cs typeface="Georgia"/>
                <a:sym typeface="Georgia"/>
              </a:defRPr>
            </a:lvl7pPr>
            <a:lvl8pPr indent="0" lvl="7" marL="0" marR="0" algn="r">
              <a:spcBef>
                <a:spcPts val="0"/>
              </a:spcBef>
              <a:buNone/>
              <a:defRPr sz="1100">
                <a:solidFill>
                  <a:srgbClr val="808285"/>
                </a:solidFill>
                <a:latin typeface="Georgia"/>
                <a:ea typeface="Georgia"/>
                <a:cs typeface="Georgia"/>
                <a:sym typeface="Georgia"/>
              </a:defRPr>
            </a:lvl8pPr>
            <a:lvl9pPr indent="0" lvl="8" marL="0" marR="0" algn="r">
              <a:spcBef>
                <a:spcPts val="0"/>
              </a:spcBef>
              <a:buNone/>
              <a:defRPr sz="1100">
                <a:solidFill>
                  <a:srgbClr val="808285"/>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cxnSp>
        <p:nvCxnSpPr>
          <p:cNvPr id="35" name="Google Shape;35;p6"/>
          <p:cNvCxnSpPr/>
          <p:nvPr/>
        </p:nvCxnSpPr>
        <p:spPr>
          <a:xfrm>
            <a:off x="624418" y="6453188"/>
            <a:ext cx="11040533" cy="0"/>
          </a:xfrm>
          <a:prstGeom prst="straightConnector1">
            <a:avLst/>
          </a:prstGeom>
          <a:noFill/>
          <a:ln cap="flat" cmpd="sng" w="9525">
            <a:solidFill>
              <a:srgbClr val="00579B"/>
            </a:solidFill>
            <a:prstDash val="solid"/>
            <a:round/>
            <a:headEnd len="sm" w="sm" type="none"/>
            <a:tailEnd len="sm" w="sm" type="none"/>
          </a:ln>
        </p:spPr>
      </p:cxnSp>
      <p:sp>
        <p:nvSpPr>
          <p:cNvPr id="36" name="Google Shape;36;p6"/>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0"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8" name="Google Shape;38;p6"/>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chemeClr val="dk1"/>
              </a:buClr>
              <a:buSzPts val="2000"/>
              <a:buChar char="•"/>
              <a:defRPr sz="2000"/>
            </a:lvl1pPr>
            <a:lvl2pPr indent="-342900" lvl="1" marL="914400" algn="l">
              <a:spcBef>
                <a:spcPts val="360"/>
              </a:spcBef>
              <a:spcAft>
                <a:spcPts val="0"/>
              </a:spcAft>
              <a:buClr>
                <a:schemeClr val="dk1"/>
              </a:buClr>
              <a:buSzPts val="1800"/>
              <a:buChar char="–"/>
              <a:defRPr sz="1800"/>
            </a:lvl2pPr>
            <a:lvl3pPr indent="-330200" lvl="2" marL="1371600" algn="l">
              <a:spcBef>
                <a:spcPts val="320"/>
              </a:spcBef>
              <a:spcAft>
                <a:spcPts val="0"/>
              </a:spcAft>
              <a:buClr>
                <a:schemeClr val="dk1"/>
              </a:buClr>
              <a:buSzPts val="1600"/>
              <a:buChar char="•"/>
              <a:defRPr sz="1600"/>
            </a:lvl3pPr>
            <a:lvl4pPr indent="-317500" lvl="3" marL="1828800" algn="l">
              <a:spcBef>
                <a:spcPts val="280"/>
              </a:spcBef>
              <a:spcAft>
                <a:spcPts val="0"/>
              </a:spcAft>
              <a:buClr>
                <a:schemeClr val="dk1"/>
              </a:buClr>
              <a:buSzPts val="1400"/>
              <a:buChar char="–"/>
              <a:defRPr sz="1400"/>
            </a:lvl4pPr>
            <a:lvl5pPr indent="-317500" lvl="4" marL="2286000" algn="l">
              <a:spcBef>
                <a:spcPts val="280"/>
              </a:spcBef>
              <a:spcAft>
                <a:spcPts val="0"/>
              </a:spcAft>
              <a:buClr>
                <a:schemeClr val="dk1"/>
              </a:buClr>
              <a:buSzPts val="1400"/>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9" name="Google Shape;39;p6"/>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0"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0" name="Google Shape;40;p6"/>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chemeClr val="dk1"/>
              </a:buClr>
              <a:buSzPts val="2000"/>
              <a:buChar char="•"/>
              <a:defRPr sz="2000"/>
            </a:lvl1pPr>
            <a:lvl2pPr indent="-342900" lvl="1" marL="914400" algn="l">
              <a:spcBef>
                <a:spcPts val="360"/>
              </a:spcBef>
              <a:spcAft>
                <a:spcPts val="0"/>
              </a:spcAft>
              <a:buClr>
                <a:schemeClr val="dk1"/>
              </a:buClr>
              <a:buSzPts val="1800"/>
              <a:buChar char="–"/>
              <a:defRPr sz="1800"/>
            </a:lvl2pPr>
            <a:lvl3pPr indent="-330200" lvl="2" marL="1371600" algn="l">
              <a:spcBef>
                <a:spcPts val="320"/>
              </a:spcBef>
              <a:spcAft>
                <a:spcPts val="0"/>
              </a:spcAft>
              <a:buClr>
                <a:schemeClr val="dk1"/>
              </a:buClr>
              <a:buSzPts val="1600"/>
              <a:buChar char="•"/>
              <a:defRPr sz="1600"/>
            </a:lvl3pPr>
            <a:lvl4pPr indent="-317500" lvl="3" marL="1828800" algn="l">
              <a:spcBef>
                <a:spcPts val="280"/>
              </a:spcBef>
              <a:spcAft>
                <a:spcPts val="0"/>
              </a:spcAft>
              <a:buClr>
                <a:schemeClr val="dk1"/>
              </a:buClr>
              <a:buSzPts val="1400"/>
              <a:buChar char="–"/>
              <a:defRPr sz="1400"/>
            </a:lvl4pPr>
            <a:lvl5pPr indent="-317500" lvl="4" marL="2286000" algn="l">
              <a:spcBef>
                <a:spcPts val="280"/>
              </a:spcBef>
              <a:spcAft>
                <a:spcPts val="0"/>
              </a:spcAft>
              <a:buClr>
                <a:schemeClr val="dk1"/>
              </a:buClr>
              <a:buSzPts val="1400"/>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1" name="Google Shape;41;p6"/>
          <p:cNvSpPr txBox="1"/>
          <p:nvPr>
            <p:ph idx="11" type="ftr"/>
          </p:nvPr>
        </p:nvSpPr>
        <p:spPr>
          <a:xfrm>
            <a:off x="624417" y="6448426"/>
            <a:ext cx="3860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8737600" y="6448426"/>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100">
                <a:solidFill>
                  <a:srgbClr val="808285"/>
                </a:solidFill>
                <a:latin typeface="Georgia"/>
                <a:ea typeface="Georgia"/>
                <a:cs typeface="Georgia"/>
                <a:sym typeface="Georgia"/>
              </a:defRPr>
            </a:lvl1pPr>
            <a:lvl2pPr indent="0" lvl="1" marL="0" marR="0" algn="r">
              <a:spcBef>
                <a:spcPts val="0"/>
              </a:spcBef>
              <a:buNone/>
              <a:defRPr sz="1100">
                <a:solidFill>
                  <a:srgbClr val="808285"/>
                </a:solidFill>
                <a:latin typeface="Georgia"/>
                <a:ea typeface="Georgia"/>
                <a:cs typeface="Georgia"/>
                <a:sym typeface="Georgia"/>
              </a:defRPr>
            </a:lvl2pPr>
            <a:lvl3pPr indent="0" lvl="2" marL="0" marR="0" algn="r">
              <a:spcBef>
                <a:spcPts val="0"/>
              </a:spcBef>
              <a:buNone/>
              <a:defRPr sz="1100">
                <a:solidFill>
                  <a:srgbClr val="808285"/>
                </a:solidFill>
                <a:latin typeface="Georgia"/>
                <a:ea typeface="Georgia"/>
                <a:cs typeface="Georgia"/>
                <a:sym typeface="Georgia"/>
              </a:defRPr>
            </a:lvl3pPr>
            <a:lvl4pPr indent="0" lvl="3" marL="0" marR="0" algn="r">
              <a:spcBef>
                <a:spcPts val="0"/>
              </a:spcBef>
              <a:buNone/>
              <a:defRPr sz="1100">
                <a:solidFill>
                  <a:srgbClr val="808285"/>
                </a:solidFill>
                <a:latin typeface="Georgia"/>
                <a:ea typeface="Georgia"/>
                <a:cs typeface="Georgia"/>
                <a:sym typeface="Georgia"/>
              </a:defRPr>
            </a:lvl4pPr>
            <a:lvl5pPr indent="0" lvl="4" marL="0" marR="0" algn="r">
              <a:spcBef>
                <a:spcPts val="0"/>
              </a:spcBef>
              <a:buNone/>
              <a:defRPr sz="1100">
                <a:solidFill>
                  <a:srgbClr val="808285"/>
                </a:solidFill>
                <a:latin typeface="Georgia"/>
                <a:ea typeface="Georgia"/>
                <a:cs typeface="Georgia"/>
                <a:sym typeface="Georgia"/>
              </a:defRPr>
            </a:lvl5pPr>
            <a:lvl6pPr indent="0" lvl="5" marL="0" marR="0" algn="r">
              <a:spcBef>
                <a:spcPts val="0"/>
              </a:spcBef>
              <a:buNone/>
              <a:defRPr sz="1100">
                <a:solidFill>
                  <a:srgbClr val="808285"/>
                </a:solidFill>
                <a:latin typeface="Georgia"/>
                <a:ea typeface="Georgia"/>
                <a:cs typeface="Georgia"/>
                <a:sym typeface="Georgia"/>
              </a:defRPr>
            </a:lvl6pPr>
            <a:lvl7pPr indent="0" lvl="6" marL="0" marR="0" algn="r">
              <a:spcBef>
                <a:spcPts val="0"/>
              </a:spcBef>
              <a:buNone/>
              <a:defRPr sz="1100">
                <a:solidFill>
                  <a:srgbClr val="808285"/>
                </a:solidFill>
                <a:latin typeface="Georgia"/>
                <a:ea typeface="Georgia"/>
                <a:cs typeface="Georgia"/>
                <a:sym typeface="Georgia"/>
              </a:defRPr>
            </a:lvl7pPr>
            <a:lvl8pPr indent="0" lvl="7" marL="0" marR="0" algn="r">
              <a:spcBef>
                <a:spcPts val="0"/>
              </a:spcBef>
              <a:buNone/>
              <a:defRPr sz="1100">
                <a:solidFill>
                  <a:srgbClr val="808285"/>
                </a:solidFill>
                <a:latin typeface="Georgia"/>
                <a:ea typeface="Georgia"/>
                <a:cs typeface="Georgia"/>
                <a:sym typeface="Georgia"/>
              </a:defRPr>
            </a:lvl8pPr>
            <a:lvl9pPr indent="0" lvl="8" marL="0" marR="0" algn="r">
              <a:spcBef>
                <a:spcPts val="0"/>
              </a:spcBef>
              <a:buNone/>
              <a:defRPr sz="1100">
                <a:solidFill>
                  <a:srgbClr val="808285"/>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7"/>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 name="Shape 46"/>
        <p:cNvGrpSpPr/>
        <p:nvPr/>
      </p:nvGrpSpPr>
      <p:grpSpPr>
        <a:xfrm>
          <a:off x="0" y="0"/>
          <a:ext cx="0" cy="0"/>
          <a:chOff x="0" y="0"/>
          <a:chExt cx="0" cy="0"/>
        </a:xfrm>
      </p:grpSpPr>
      <p:cxnSp>
        <p:nvCxnSpPr>
          <p:cNvPr id="47" name="Google Shape;47;p9"/>
          <p:cNvCxnSpPr/>
          <p:nvPr/>
        </p:nvCxnSpPr>
        <p:spPr>
          <a:xfrm>
            <a:off x="624418" y="6453188"/>
            <a:ext cx="11040533" cy="0"/>
          </a:xfrm>
          <a:prstGeom prst="straightConnector1">
            <a:avLst/>
          </a:prstGeom>
          <a:noFill/>
          <a:ln cap="flat" cmpd="sng" w="9525">
            <a:solidFill>
              <a:srgbClr val="808285"/>
            </a:solidFill>
            <a:prstDash val="solid"/>
            <a:round/>
            <a:headEnd len="sm" w="sm" type="none"/>
            <a:tailEnd len="sm" w="sm" type="none"/>
          </a:ln>
        </p:spPr>
      </p:cxnSp>
      <p:sp>
        <p:nvSpPr>
          <p:cNvPr id="48" name="Google Shape;48;p9"/>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0" name="Google Shape;50;p9"/>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1" name="Google Shape;51;p9"/>
          <p:cNvSpPr txBox="1"/>
          <p:nvPr>
            <p:ph idx="11" type="ftr"/>
          </p:nvPr>
        </p:nvSpPr>
        <p:spPr>
          <a:xfrm>
            <a:off x="624417" y="6448426"/>
            <a:ext cx="3860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2" type="sldNum"/>
          </p:nvPr>
        </p:nvSpPr>
        <p:spPr>
          <a:xfrm>
            <a:off x="8737600" y="6448426"/>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100">
                <a:solidFill>
                  <a:srgbClr val="808285"/>
                </a:solidFill>
                <a:latin typeface="Georgia"/>
                <a:ea typeface="Georgia"/>
                <a:cs typeface="Georgia"/>
                <a:sym typeface="Georgia"/>
              </a:defRPr>
            </a:lvl1pPr>
            <a:lvl2pPr indent="0" lvl="1" marL="0" marR="0" algn="r">
              <a:spcBef>
                <a:spcPts val="0"/>
              </a:spcBef>
              <a:buNone/>
              <a:defRPr sz="1100">
                <a:solidFill>
                  <a:srgbClr val="808285"/>
                </a:solidFill>
                <a:latin typeface="Georgia"/>
                <a:ea typeface="Georgia"/>
                <a:cs typeface="Georgia"/>
                <a:sym typeface="Georgia"/>
              </a:defRPr>
            </a:lvl2pPr>
            <a:lvl3pPr indent="0" lvl="2" marL="0" marR="0" algn="r">
              <a:spcBef>
                <a:spcPts val="0"/>
              </a:spcBef>
              <a:buNone/>
              <a:defRPr sz="1100">
                <a:solidFill>
                  <a:srgbClr val="808285"/>
                </a:solidFill>
                <a:latin typeface="Georgia"/>
                <a:ea typeface="Georgia"/>
                <a:cs typeface="Georgia"/>
                <a:sym typeface="Georgia"/>
              </a:defRPr>
            </a:lvl3pPr>
            <a:lvl4pPr indent="0" lvl="3" marL="0" marR="0" algn="r">
              <a:spcBef>
                <a:spcPts val="0"/>
              </a:spcBef>
              <a:buNone/>
              <a:defRPr sz="1100">
                <a:solidFill>
                  <a:srgbClr val="808285"/>
                </a:solidFill>
                <a:latin typeface="Georgia"/>
                <a:ea typeface="Georgia"/>
                <a:cs typeface="Georgia"/>
                <a:sym typeface="Georgia"/>
              </a:defRPr>
            </a:lvl4pPr>
            <a:lvl5pPr indent="0" lvl="4" marL="0" marR="0" algn="r">
              <a:spcBef>
                <a:spcPts val="0"/>
              </a:spcBef>
              <a:buNone/>
              <a:defRPr sz="1100">
                <a:solidFill>
                  <a:srgbClr val="808285"/>
                </a:solidFill>
                <a:latin typeface="Georgia"/>
                <a:ea typeface="Georgia"/>
                <a:cs typeface="Georgia"/>
                <a:sym typeface="Georgia"/>
              </a:defRPr>
            </a:lvl5pPr>
            <a:lvl6pPr indent="0" lvl="5" marL="0" marR="0" algn="r">
              <a:spcBef>
                <a:spcPts val="0"/>
              </a:spcBef>
              <a:buNone/>
              <a:defRPr sz="1100">
                <a:solidFill>
                  <a:srgbClr val="808285"/>
                </a:solidFill>
                <a:latin typeface="Georgia"/>
                <a:ea typeface="Georgia"/>
                <a:cs typeface="Georgia"/>
                <a:sym typeface="Georgia"/>
              </a:defRPr>
            </a:lvl6pPr>
            <a:lvl7pPr indent="0" lvl="6" marL="0" marR="0" algn="r">
              <a:spcBef>
                <a:spcPts val="0"/>
              </a:spcBef>
              <a:buNone/>
              <a:defRPr sz="1100">
                <a:solidFill>
                  <a:srgbClr val="808285"/>
                </a:solidFill>
                <a:latin typeface="Georgia"/>
                <a:ea typeface="Georgia"/>
                <a:cs typeface="Georgia"/>
                <a:sym typeface="Georgia"/>
              </a:defRPr>
            </a:lvl7pPr>
            <a:lvl8pPr indent="0" lvl="7" marL="0" marR="0" algn="r">
              <a:spcBef>
                <a:spcPts val="0"/>
              </a:spcBef>
              <a:buNone/>
              <a:defRPr sz="1100">
                <a:solidFill>
                  <a:srgbClr val="808285"/>
                </a:solidFill>
                <a:latin typeface="Georgia"/>
                <a:ea typeface="Georgia"/>
                <a:cs typeface="Georgia"/>
                <a:sym typeface="Georgia"/>
              </a:defRPr>
            </a:lvl8pPr>
            <a:lvl9pPr indent="0" lvl="8" marL="0" marR="0" algn="r">
              <a:spcBef>
                <a:spcPts val="0"/>
              </a:spcBef>
              <a:buNone/>
              <a:defRPr sz="1100">
                <a:solidFill>
                  <a:srgbClr val="808285"/>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3" name="Shape 53"/>
        <p:cNvGrpSpPr/>
        <p:nvPr/>
      </p:nvGrpSpPr>
      <p:grpSpPr>
        <a:xfrm>
          <a:off x="0" y="0"/>
          <a:ext cx="0" cy="0"/>
          <a:chOff x="0" y="0"/>
          <a:chExt cx="0" cy="0"/>
        </a:xfrm>
      </p:grpSpPr>
      <p:cxnSp>
        <p:nvCxnSpPr>
          <p:cNvPr id="54" name="Google Shape;54;p10"/>
          <p:cNvCxnSpPr/>
          <p:nvPr/>
        </p:nvCxnSpPr>
        <p:spPr>
          <a:xfrm>
            <a:off x="624418" y="6453188"/>
            <a:ext cx="11040533" cy="0"/>
          </a:xfrm>
          <a:prstGeom prst="straightConnector1">
            <a:avLst/>
          </a:prstGeom>
          <a:noFill/>
          <a:ln cap="flat" cmpd="sng" w="9525">
            <a:solidFill>
              <a:srgbClr val="808285"/>
            </a:solidFill>
            <a:prstDash val="solid"/>
            <a:round/>
            <a:headEnd len="sm" w="sm" type="none"/>
            <a:tailEnd len="sm" w="sm" type="none"/>
          </a:ln>
        </p:spPr>
      </p:cxnSp>
      <p:sp>
        <p:nvSpPr>
          <p:cNvPr id="55" name="Google Shape;55;p1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0"/>
          <p:cNvSpPr/>
          <p:nvPr>
            <p:ph idx="2" type="pic"/>
          </p:nvPr>
        </p:nvSpPr>
        <p:spPr>
          <a:xfrm>
            <a:off x="2389717" y="612775"/>
            <a:ext cx="7315200" cy="4114800"/>
          </a:xfrm>
          <a:prstGeom prst="rect">
            <a:avLst/>
          </a:prstGeom>
          <a:noFill/>
          <a:ln>
            <a:noFill/>
          </a:ln>
        </p:spPr>
      </p:sp>
      <p:sp>
        <p:nvSpPr>
          <p:cNvPr id="57" name="Google Shape;57;p1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0"/>
          <p:cNvSpPr txBox="1"/>
          <p:nvPr>
            <p:ph idx="12" type="sldNum"/>
          </p:nvPr>
        </p:nvSpPr>
        <p:spPr>
          <a:xfrm>
            <a:off x="8737600" y="6448426"/>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100">
                <a:solidFill>
                  <a:srgbClr val="808285"/>
                </a:solidFill>
                <a:latin typeface="Georgia"/>
                <a:ea typeface="Georgia"/>
                <a:cs typeface="Georgia"/>
                <a:sym typeface="Georgia"/>
              </a:defRPr>
            </a:lvl1pPr>
            <a:lvl2pPr indent="0" lvl="1" marL="0" marR="0" algn="r">
              <a:spcBef>
                <a:spcPts val="0"/>
              </a:spcBef>
              <a:buNone/>
              <a:defRPr sz="1100">
                <a:solidFill>
                  <a:srgbClr val="808285"/>
                </a:solidFill>
                <a:latin typeface="Georgia"/>
                <a:ea typeface="Georgia"/>
                <a:cs typeface="Georgia"/>
                <a:sym typeface="Georgia"/>
              </a:defRPr>
            </a:lvl2pPr>
            <a:lvl3pPr indent="0" lvl="2" marL="0" marR="0" algn="r">
              <a:spcBef>
                <a:spcPts val="0"/>
              </a:spcBef>
              <a:buNone/>
              <a:defRPr sz="1100">
                <a:solidFill>
                  <a:srgbClr val="808285"/>
                </a:solidFill>
                <a:latin typeface="Georgia"/>
                <a:ea typeface="Georgia"/>
                <a:cs typeface="Georgia"/>
                <a:sym typeface="Georgia"/>
              </a:defRPr>
            </a:lvl3pPr>
            <a:lvl4pPr indent="0" lvl="3" marL="0" marR="0" algn="r">
              <a:spcBef>
                <a:spcPts val="0"/>
              </a:spcBef>
              <a:buNone/>
              <a:defRPr sz="1100">
                <a:solidFill>
                  <a:srgbClr val="808285"/>
                </a:solidFill>
                <a:latin typeface="Georgia"/>
                <a:ea typeface="Georgia"/>
                <a:cs typeface="Georgia"/>
                <a:sym typeface="Georgia"/>
              </a:defRPr>
            </a:lvl4pPr>
            <a:lvl5pPr indent="0" lvl="4" marL="0" marR="0" algn="r">
              <a:spcBef>
                <a:spcPts val="0"/>
              </a:spcBef>
              <a:buNone/>
              <a:defRPr sz="1100">
                <a:solidFill>
                  <a:srgbClr val="808285"/>
                </a:solidFill>
                <a:latin typeface="Georgia"/>
                <a:ea typeface="Georgia"/>
                <a:cs typeface="Georgia"/>
                <a:sym typeface="Georgia"/>
              </a:defRPr>
            </a:lvl5pPr>
            <a:lvl6pPr indent="0" lvl="5" marL="0" marR="0" algn="r">
              <a:spcBef>
                <a:spcPts val="0"/>
              </a:spcBef>
              <a:buNone/>
              <a:defRPr sz="1100">
                <a:solidFill>
                  <a:srgbClr val="808285"/>
                </a:solidFill>
                <a:latin typeface="Georgia"/>
                <a:ea typeface="Georgia"/>
                <a:cs typeface="Georgia"/>
                <a:sym typeface="Georgia"/>
              </a:defRPr>
            </a:lvl6pPr>
            <a:lvl7pPr indent="0" lvl="6" marL="0" marR="0" algn="r">
              <a:spcBef>
                <a:spcPts val="0"/>
              </a:spcBef>
              <a:buNone/>
              <a:defRPr sz="1100">
                <a:solidFill>
                  <a:srgbClr val="808285"/>
                </a:solidFill>
                <a:latin typeface="Georgia"/>
                <a:ea typeface="Georgia"/>
                <a:cs typeface="Georgia"/>
                <a:sym typeface="Georgia"/>
              </a:defRPr>
            </a:lvl7pPr>
            <a:lvl8pPr indent="0" lvl="7" marL="0" marR="0" algn="r">
              <a:spcBef>
                <a:spcPts val="0"/>
              </a:spcBef>
              <a:buNone/>
              <a:defRPr sz="1100">
                <a:solidFill>
                  <a:srgbClr val="808285"/>
                </a:solidFill>
                <a:latin typeface="Georgia"/>
                <a:ea typeface="Georgia"/>
                <a:cs typeface="Georgia"/>
                <a:sym typeface="Georgia"/>
              </a:defRPr>
            </a:lvl8pPr>
            <a:lvl9pPr indent="0" lvl="8" marL="0" marR="0" algn="r">
              <a:spcBef>
                <a:spcPts val="0"/>
              </a:spcBef>
              <a:buNone/>
              <a:defRPr sz="1100">
                <a:solidFill>
                  <a:srgbClr val="808285"/>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AU"/>
              <a:t>‹#›</a:t>
            </a:fld>
            <a:endParaRPr/>
          </a:p>
        </p:txBody>
      </p:sp>
      <p:sp>
        <p:nvSpPr>
          <p:cNvPr id="59" name="Google Shape;59;p10"/>
          <p:cNvSpPr txBox="1"/>
          <p:nvPr>
            <p:ph idx="11" type="ftr"/>
          </p:nvPr>
        </p:nvSpPr>
        <p:spPr>
          <a:xfrm>
            <a:off x="624417" y="6448426"/>
            <a:ext cx="3860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600" u="none" cap="none" strike="noStrike">
                <a:solidFill>
                  <a:srgbClr val="0060A8"/>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rgbClr val="0060A8"/>
                </a:solidFill>
                <a:latin typeface="Georgia"/>
                <a:ea typeface="Georgia"/>
                <a:cs typeface="Georgia"/>
                <a:sym typeface="Georgia"/>
              </a:defRPr>
            </a:lvl2pPr>
            <a:lvl3pPr lvl="2" marR="0" rtl="0" algn="l">
              <a:spcBef>
                <a:spcPts val="0"/>
              </a:spcBef>
              <a:spcAft>
                <a:spcPts val="0"/>
              </a:spcAft>
              <a:buSzPts val="1400"/>
              <a:buNone/>
              <a:defRPr b="0" i="0" sz="3600" u="none" cap="none" strike="noStrike">
                <a:solidFill>
                  <a:srgbClr val="0060A8"/>
                </a:solidFill>
                <a:latin typeface="Georgia"/>
                <a:ea typeface="Georgia"/>
                <a:cs typeface="Georgia"/>
                <a:sym typeface="Georgia"/>
              </a:defRPr>
            </a:lvl3pPr>
            <a:lvl4pPr lvl="3" marR="0" rtl="0" algn="l">
              <a:spcBef>
                <a:spcPts val="0"/>
              </a:spcBef>
              <a:spcAft>
                <a:spcPts val="0"/>
              </a:spcAft>
              <a:buSzPts val="1400"/>
              <a:buNone/>
              <a:defRPr b="0" i="0" sz="3600" u="none" cap="none" strike="noStrike">
                <a:solidFill>
                  <a:srgbClr val="0060A8"/>
                </a:solidFill>
                <a:latin typeface="Georgia"/>
                <a:ea typeface="Georgia"/>
                <a:cs typeface="Georgia"/>
                <a:sym typeface="Georgia"/>
              </a:defRPr>
            </a:lvl4pPr>
            <a:lvl5pPr lvl="4" marR="0" rtl="0" algn="l">
              <a:spcBef>
                <a:spcPts val="0"/>
              </a:spcBef>
              <a:spcAft>
                <a:spcPts val="0"/>
              </a:spcAft>
              <a:buSzPts val="1400"/>
              <a:buNone/>
              <a:defRPr b="0" i="0" sz="3600" u="none" cap="none" strike="noStrike">
                <a:solidFill>
                  <a:srgbClr val="0060A8"/>
                </a:solidFill>
                <a:latin typeface="Georgia"/>
                <a:ea typeface="Georgia"/>
                <a:cs typeface="Georgia"/>
                <a:sym typeface="Georgia"/>
              </a:defRPr>
            </a:lvl5pPr>
            <a:lvl6pPr lvl="5" marR="0" rtl="0" algn="l">
              <a:spcBef>
                <a:spcPts val="0"/>
              </a:spcBef>
              <a:spcAft>
                <a:spcPts val="0"/>
              </a:spcAft>
              <a:buSzPts val="1400"/>
              <a:buNone/>
              <a:defRPr b="0" i="0" sz="3600" u="none" cap="none" strike="noStrike">
                <a:solidFill>
                  <a:srgbClr val="0060A8"/>
                </a:solidFill>
                <a:latin typeface="Georgia"/>
                <a:ea typeface="Georgia"/>
                <a:cs typeface="Georgia"/>
                <a:sym typeface="Georgia"/>
              </a:defRPr>
            </a:lvl6pPr>
            <a:lvl7pPr lvl="6" marR="0" rtl="0" algn="l">
              <a:spcBef>
                <a:spcPts val="0"/>
              </a:spcBef>
              <a:spcAft>
                <a:spcPts val="0"/>
              </a:spcAft>
              <a:buSzPts val="1400"/>
              <a:buNone/>
              <a:defRPr b="0" i="0" sz="3600" u="none" cap="none" strike="noStrike">
                <a:solidFill>
                  <a:srgbClr val="0060A8"/>
                </a:solidFill>
                <a:latin typeface="Georgia"/>
                <a:ea typeface="Georgia"/>
                <a:cs typeface="Georgia"/>
                <a:sym typeface="Georgia"/>
              </a:defRPr>
            </a:lvl7pPr>
            <a:lvl8pPr lvl="7" marR="0" rtl="0" algn="l">
              <a:spcBef>
                <a:spcPts val="0"/>
              </a:spcBef>
              <a:spcAft>
                <a:spcPts val="0"/>
              </a:spcAft>
              <a:buSzPts val="1400"/>
              <a:buNone/>
              <a:defRPr b="0" i="0" sz="3600" u="none" cap="none" strike="noStrike">
                <a:solidFill>
                  <a:srgbClr val="0060A8"/>
                </a:solidFill>
                <a:latin typeface="Georgia"/>
                <a:ea typeface="Georgia"/>
                <a:cs typeface="Georgia"/>
                <a:sym typeface="Georgia"/>
              </a:defRPr>
            </a:lvl8pPr>
            <a:lvl9pPr lvl="8" marR="0" rtl="0" algn="l">
              <a:spcBef>
                <a:spcPts val="0"/>
              </a:spcBef>
              <a:spcAft>
                <a:spcPts val="0"/>
              </a:spcAft>
              <a:buSzPts val="1400"/>
              <a:buNone/>
              <a:defRPr b="0" i="0" sz="3600" u="none" cap="none" strike="noStrike">
                <a:solidFill>
                  <a:srgbClr val="0060A8"/>
                </a:solidFill>
                <a:latin typeface="Georgia"/>
                <a:ea typeface="Georgia"/>
                <a:cs typeface="Georgia"/>
                <a:sym typeface="Georgia"/>
              </a:defRPr>
            </a:lvl9pPr>
          </a:lstStyle>
          <a:p/>
        </p:txBody>
      </p:sp>
      <p:sp>
        <p:nvSpPr>
          <p:cNvPr id="11" name="Google Shape;11;p1"/>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1" type="ftr"/>
          </p:nvPr>
        </p:nvSpPr>
        <p:spPr>
          <a:xfrm>
            <a:off x="624417" y="6448426"/>
            <a:ext cx="3860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888888"/>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2" type="sldNum"/>
          </p:nvPr>
        </p:nvSpPr>
        <p:spPr>
          <a:xfrm>
            <a:off x="8737600" y="6448426"/>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rgbClr val="808285"/>
                </a:solidFill>
                <a:latin typeface="Georgia"/>
                <a:ea typeface="Georgia"/>
                <a:cs typeface="Georgia"/>
                <a:sym typeface="Georgia"/>
              </a:defRPr>
            </a:lvl1pPr>
            <a:lvl2pPr indent="0" lvl="1" marL="0" marR="0" rtl="0" algn="r">
              <a:spcBef>
                <a:spcPts val="0"/>
              </a:spcBef>
              <a:buNone/>
              <a:defRPr b="0" i="0" sz="1100" u="none" cap="none" strike="noStrike">
                <a:solidFill>
                  <a:srgbClr val="808285"/>
                </a:solidFill>
                <a:latin typeface="Georgia"/>
                <a:ea typeface="Georgia"/>
                <a:cs typeface="Georgia"/>
                <a:sym typeface="Georgia"/>
              </a:defRPr>
            </a:lvl2pPr>
            <a:lvl3pPr indent="0" lvl="2" marL="0" marR="0" rtl="0" algn="r">
              <a:spcBef>
                <a:spcPts val="0"/>
              </a:spcBef>
              <a:buNone/>
              <a:defRPr b="0" i="0" sz="1100" u="none" cap="none" strike="noStrike">
                <a:solidFill>
                  <a:srgbClr val="808285"/>
                </a:solidFill>
                <a:latin typeface="Georgia"/>
                <a:ea typeface="Georgia"/>
                <a:cs typeface="Georgia"/>
                <a:sym typeface="Georgia"/>
              </a:defRPr>
            </a:lvl3pPr>
            <a:lvl4pPr indent="0" lvl="3" marL="0" marR="0" rtl="0" algn="r">
              <a:spcBef>
                <a:spcPts val="0"/>
              </a:spcBef>
              <a:buNone/>
              <a:defRPr b="0" i="0" sz="1100" u="none" cap="none" strike="noStrike">
                <a:solidFill>
                  <a:srgbClr val="808285"/>
                </a:solidFill>
                <a:latin typeface="Georgia"/>
                <a:ea typeface="Georgia"/>
                <a:cs typeface="Georgia"/>
                <a:sym typeface="Georgia"/>
              </a:defRPr>
            </a:lvl4pPr>
            <a:lvl5pPr indent="0" lvl="4" marL="0" marR="0" rtl="0" algn="r">
              <a:spcBef>
                <a:spcPts val="0"/>
              </a:spcBef>
              <a:buNone/>
              <a:defRPr b="0" i="0" sz="1100" u="none" cap="none" strike="noStrike">
                <a:solidFill>
                  <a:srgbClr val="808285"/>
                </a:solidFill>
                <a:latin typeface="Georgia"/>
                <a:ea typeface="Georgia"/>
                <a:cs typeface="Georgia"/>
                <a:sym typeface="Georgia"/>
              </a:defRPr>
            </a:lvl5pPr>
            <a:lvl6pPr indent="0" lvl="5" marL="0" marR="0" rtl="0" algn="r">
              <a:spcBef>
                <a:spcPts val="0"/>
              </a:spcBef>
              <a:buNone/>
              <a:defRPr b="0" i="0" sz="1100" u="none" cap="none" strike="noStrike">
                <a:solidFill>
                  <a:srgbClr val="808285"/>
                </a:solidFill>
                <a:latin typeface="Georgia"/>
                <a:ea typeface="Georgia"/>
                <a:cs typeface="Georgia"/>
                <a:sym typeface="Georgia"/>
              </a:defRPr>
            </a:lvl6pPr>
            <a:lvl7pPr indent="0" lvl="6" marL="0" marR="0" rtl="0" algn="r">
              <a:spcBef>
                <a:spcPts val="0"/>
              </a:spcBef>
              <a:buNone/>
              <a:defRPr b="0" i="0" sz="1100" u="none" cap="none" strike="noStrike">
                <a:solidFill>
                  <a:srgbClr val="808285"/>
                </a:solidFill>
                <a:latin typeface="Georgia"/>
                <a:ea typeface="Georgia"/>
                <a:cs typeface="Georgia"/>
                <a:sym typeface="Georgia"/>
              </a:defRPr>
            </a:lvl7pPr>
            <a:lvl8pPr indent="0" lvl="7" marL="0" marR="0" rtl="0" algn="r">
              <a:spcBef>
                <a:spcPts val="0"/>
              </a:spcBef>
              <a:buNone/>
              <a:defRPr b="0" i="0" sz="1100" u="none" cap="none" strike="noStrike">
                <a:solidFill>
                  <a:srgbClr val="808285"/>
                </a:solidFill>
                <a:latin typeface="Georgia"/>
                <a:ea typeface="Georgia"/>
                <a:cs typeface="Georgia"/>
                <a:sym typeface="Georgia"/>
              </a:defRPr>
            </a:lvl8pPr>
            <a:lvl9pPr indent="0" lvl="8" marL="0" marR="0" rtl="0" algn="r">
              <a:spcBef>
                <a:spcPts val="0"/>
              </a:spcBef>
              <a:buNone/>
              <a:defRPr b="0" i="0" sz="1100" u="none" cap="none" strike="noStrike">
                <a:solidFill>
                  <a:srgbClr val="808285"/>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hyperlink" Target="#_ENREF_5" TargetMode="External"/><Relationship Id="rId7" Type="http://schemas.openxmlformats.org/officeDocument/2006/relationships/image" Target="../media/image12.png"/><Relationship Id="rId8"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_ENREF_28" TargetMode="External"/><Relationship Id="rId4" Type="http://schemas.openxmlformats.org/officeDocument/2006/relationships/hyperlink" Target="#_ENREF_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sec.gov/Archives/edgar/data/320193/000119312520001450/d799303ddef14a.htm#toc799303_22"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_ENREF_5" TargetMode="Externa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3"/>
          <p:cNvSpPr txBox="1"/>
          <p:nvPr>
            <p:ph type="ctrTitle"/>
          </p:nvPr>
        </p:nvSpPr>
        <p:spPr>
          <a:xfrm>
            <a:off x="1857376" y="4492625"/>
            <a:ext cx="8810625" cy="1600200"/>
          </a:xfrm>
          <a:prstGeom prst="rect">
            <a:avLst/>
          </a:prstGeom>
          <a:noFill/>
          <a:ln>
            <a:noFill/>
          </a:ln>
        </p:spPr>
        <p:txBody>
          <a:bodyPr anchorCtr="0" anchor="ctr" bIns="45700" lIns="91425" spcFirstLastPara="1" rIns="91425" wrap="square" tIns="45700">
            <a:normAutofit fontScale="90000"/>
          </a:bodyPr>
          <a:lstStyle/>
          <a:p>
            <a:pPr indent="0" lvl="0" marL="0" rtl="0" algn="r">
              <a:spcBef>
                <a:spcPts val="0"/>
              </a:spcBef>
              <a:spcAft>
                <a:spcPts val="0"/>
              </a:spcAft>
              <a:buNone/>
            </a:pPr>
            <a:r>
              <a:rPr lang="en-AU"/>
              <a:t>The Remediation of Compensation Disclosure and 'Say-on-pay' Voting Outcomes</a:t>
            </a:r>
            <a:endParaRPr/>
          </a:p>
        </p:txBody>
      </p:sp>
      <p:sp>
        <p:nvSpPr>
          <p:cNvPr id="78" name="Google Shape;78;p13"/>
          <p:cNvSpPr txBox="1"/>
          <p:nvPr>
            <p:ph idx="1" type="subTitle"/>
          </p:nvPr>
        </p:nvSpPr>
        <p:spPr>
          <a:xfrm>
            <a:off x="1524000" y="6092826"/>
            <a:ext cx="9144000" cy="2352675"/>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Clr>
                <a:srgbClr val="808285"/>
              </a:buClr>
              <a:buSzPts val="2000"/>
              <a:buNone/>
            </a:pPr>
            <a:r>
              <a:rPr lang="en-AU" sz="2000">
                <a:latin typeface="Times New Roman"/>
                <a:ea typeface="Times New Roman"/>
                <a:cs typeface="Times New Roman"/>
                <a:sym typeface="Times New Roman"/>
              </a:rPr>
              <a:t>Wei Li &amp; Yunyan Zhang</a:t>
            </a:r>
            <a:endParaRPr/>
          </a:p>
          <a:p>
            <a:pPr indent="0" lvl="0" marL="0" rtl="0" algn="r">
              <a:spcBef>
                <a:spcPts val="400"/>
              </a:spcBef>
              <a:spcAft>
                <a:spcPts val="0"/>
              </a:spcAft>
              <a:buClr>
                <a:srgbClr val="808285"/>
              </a:buClr>
              <a:buSzPts val="2000"/>
              <a:buNone/>
            </a:pPr>
            <a:r>
              <a:rPr lang="en-AU" sz="2000">
                <a:latin typeface="Times New Roman"/>
                <a:ea typeface="Times New Roman"/>
                <a:cs typeface="Times New Roman"/>
                <a:sym typeface="Times New Roman"/>
              </a:rPr>
              <a:t>09/012/2022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Hypothesis 1 Cont’d</a:t>
            </a:r>
            <a:endParaRPr/>
          </a:p>
        </p:txBody>
      </p:sp>
      <p:sp>
        <p:nvSpPr>
          <p:cNvPr id="136" name="Google Shape;136;p22"/>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AU">
                <a:latin typeface="Times New Roman"/>
                <a:ea typeface="Times New Roman"/>
                <a:cs typeface="Times New Roman"/>
                <a:sym typeface="Times New Roman"/>
              </a:rPr>
              <a:t>However, the receipt of SEC's comment letters may damage the firm's reputation and raise shareholders' concern about its disclosure quality, even after it remedies deficiencies in response to comment letters.</a:t>
            </a:r>
            <a:endParaRPr/>
          </a:p>
          <a:p>
            <a:pPr indent="-342900" lvl="0" marL="342900" rtl="0" algn="l">
              <a:spcBef>
                <a:spcPts val="480"/>
              </a:spcBef>
              <a:spcAft>
                <a:spcPts val="0"/>
              </a:spcAft>
              <a:buClr>
                <a:schemeClr val="dk1"/>
              </a:buClr>
              <a:buSzPts val="2400"/>
              <a:buChar char="•"/>
            </a:pPr>
            <a:r>
              <a:rPr lang="en-AU">
                <a:latin typeface="Times New Roman"/>
                <a:ea typeface="Times New Roman"/>
                <a:cs typeface="Times New Roman"/>
                <a:sym typeface="Times New Roman"/>
              </a:rPr>
              <a:t>Shareholders may be more likely to disagree with management SOP proposals even after the remediation. </a:t>
            </a:r>
            <a:endParaRPr/>
          </a:p>
          <a:p>
            <a:pPr indent="-342900" lvl="0" marL="342900" rtl="0" algn="l">
              <a:spcBef>
                <a:spcPts val="480"/>
              </a:spcBef>
              <a:spcAft>
                <a:spcPts val="0"/>
              </a:spcAft>
              <a:buClr>
                <a:schemeClr val="dk1"/>
              </a:buClr>
              <a:buSzPts val="2400"/>
              <a:buChar char="•"/>
            </a:pPr>
            <a:r>
              <a:rPr lang="en-AU">
                <a:latin typeface="Times New Roman"/>
                <a:ea typeface="Times New Roman"/>
                <a:cs typeface="Times New Roman"/>
                <a:sym typeface="Times New Roman"/>
              </a:rPr>
              <a:t>Hence we need to conduct empirical tests on whether and how the remediation in compensation disclosure affects SOP voting outcomes.</a:t>
            </a:r>
            <a:endParaRPr>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Hypothesis 2</a:t>
            </a:r>
            <a:endParaRPr/>
          </a:p>
        </p:txBody>
      </p:sp>
      <p:sp>
        <p:nvSpPr>
          <p:cNvPr id="142" name="Google Shape;142;p23"/>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AU">
                <a:latin typeface="Times New Roman"/>
                <a:ea typeface="Times New Roman"/>
                <a:cs typeface="Times New Roman"/>
                <a:sym typeface="Times New Roman"/>
              </a:rPr>
              <a:t>Suppose the changes in disclosure quality in the remediation affect the SOP voting outcomes. Then we would expect the greater the improvement in compensation disclosure, the more impact on the SOP votes. </a:t>
            </a:r>
            <a:endParaRPr/>
          </a:p>
          <a:p>
            <a:pPr indent="0" lvl="0" marL="0" rtl="0" algn="l">
              <a:spcBef>
                <a:spcPts val="480"/>
              </a:spcBef>
              <a:spcAft>
                <a:spcPts val="0"/>
              </a:spcAft>
              <a:buClr>
                <a:schemeClr val="dk1"/>
              </a:buClr>
              <a:buSzPts val="2400"/>
              <a:buNone/>
            </a:pPr>
            <a:r>
              <a:t/>
            </a:r>
            <a:endParaRPr/>
          </a:p>
          <a:p>
            <a:pPr indent="0" lvl="0" marL="0" rtl="0" algn="l">
              <a:spcBef>
                <a:spcPts val="480"/>
              </a:spcBef>
              <a:spcAft>
                <a:spcPts val="0"/>
              </a:spcAft>
              <a:buClr>
                <a:schemeClr val="dk1"/>
              </a:buClr>
              <a:buSzPts val="2400"/>
              <a:buNone/>
            </a:pPr>
            <a:r>
              <a:rPr b="1" lang="en-AU">
                <a:latin typeface="Times New Roman"/>
                <a:ea typeface="Times New Roman"/>
                <a:cs typeface="Times New Roman"/>
                <a:sym typeface="Times New Roman"/>
              </a:rPr>
              <a:t>H2: The impact of remediation on the SOP voting is more pronounced if there are more substantial changes in compensation disclosure.</a:t>
            </a:r>
            <a:endParaRPr>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0" lvl="0" marL="0" rtl="0" algn="ctr">
              <a:spcBef>
                <a:spcPts val="360"/>
              </a:spcBef>
              <a:spcAft>
                <a:spcPts val="0"/>
              </a:spcAft>
              <a:buClr>
                <a:schemeClr val="dk1"/>
              </a:buClr>
              <a:buSzPts val="1800"/>
              <a:buNone/>
            </a:pPr>
            <a:r>
              <a:t/>
            </a:r>
            <a:endParaRPr b="1" sz="18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Sample Selection</a:t>
            </a:r>
            <a:endParaRPr>
              <a:latin typeface="Times New Roman"/>
              <a:ea typeface="Times New Roman"/>
              <a:cs typeface="Times New Roman"/>
              <a:sym typeface="Times New Roman"/>
            </a:endParaRPr>
          </a:p>
        </p:txBody>
      </p:sp>
      <p:sp>
        <p:nvSpPr>
          <p:cNvPr id="148" name="Google Shape;148;p24"/>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AU">
                <a:latin typeface="Times New Roman"/>
                <a:ea typeface="Times New Roman"/>
                <a:cs typeface="Times New Roman"/>
                <a:sym typeface="Times New Roman"/>
              </a:rPr>
              <a:t>SOP vote data from the Institutional Shareholder Services (ISS) for 2011-2018. </a:t>
            </a:r>
            <a:endParaRPr/>
          </a:p>
          <a:p>
            <a:pPr indent="-285750" lvl="1" marL="742950" rtl="0" algn="l">
              <a:spcBef>
                <a:spcPts val="400"/>
              </a:spcBef>
              <a:spcAft>
                <a:spcPts val="0"/>
              </a:spcAft>
              <a:buClr>
                <a:schemeClr val="dk1"/>
              </a:buClr>
              <a:buSzPts val="2000"/>
              <a:buChar char="–"/>
            </a:pPr>
            <a:r>
              <a:rPr lang="en-AU">
                <a:latin typeface="Times New Roman"/>
                <a:ea typeface="Times New Roman"/>
                <a:cs typeface="Times New Roman"/>
                <a:sym typeface="Times New Roman"/>
              </a:rPr>
              <a:t>The number of “for”, “against” and “abstain” votes during an annual shareholder meetings</a:t>
            </a:r>
            <a:endParaRPr/>
          </a:p>
          <a:p>
            <a:pPr indent="-190500" lvl="0" marL="342900" rtl="0" algn="l">
              <a:spcBef>
                <a:spcPts val="480"/>
              </a:spcBef>
              <a:spcAft>
                <a:spcPts val="0"/>
              </a:spcAft>
              <a:buClr>
                <a:schemeClr val="dk1"/>
              </a:buClr>
              <a:buSzPts val="2400"/>
              <a:buNone/>
            </a:pPr>
            <a:r>
              <a:t/>
            </a:r>
            <a:endParaRPr>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en-AU">
                <a:latin typeface="Times New Roman"/>
                <a:ea typeface="Times New Roman"/>
                <a:cs typeface="Times New Roman"/>
                <a:sym typeface="Times New Roman"/>
              </a:rPr>
              <a:t>SEC comment letters from Audit Analytics</a:t>
            </a:r>
            <a:endParaRPr/>
          </a:p>
          <a:p>
            <a:pPr indent="-285750" lvl="1" marL="742950" rtl="0" algn="l">
              <a:spcBef>
                <a:spcPts val="400"/>
              </a:spcBef>
              <a:spcAft>
                <a:spcPts val="0"/>
              </a:spcAft>
              <a:buClr>
                <a:schemeClr val="dk1"/>
              </a:buClr>
              <a:buSzPts val="2000"/>
              <a:buChar char="–"/>
            </a:pPr>
            <a:r>
              <a:rPr lang="en-AU">
                <a:latin typeface="Times New Roman"/>
                <a:ea typeface="Times New Roman"/>
                <a:cs typeface="Times New Roman"/>
                <a:sym typeface="Times New Roman"/>
              </a:rPr>
              <a:t>Identify executive compensation-related comment letters if the CLs contain disclosure key “907” in DEF 14A filings</a:t>
            </a:r>
            <a:endParaRPr/>
          </a:p>
          <a:p>
            <a:pPr indent="-190500" lvl="0" marL="342900" rtl="0" algn="l">
              <a:spcBef>
                <a:spcPts val="480"/>
              </a:spcBef>
              <a:spcAft>
                <a:spcPts val="0"/>
              </a:spcAft>
              <a:buClr>
                <a:schemeClr val="dk1"/>
              </a:buClr>
              <a:buSzPts val="2400"/>
              <a:buNone/>
            </a:pPr>
            <a:r>
              <a:t/>
            </a:r>
            <a:endParaRPr>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en-AU">
                <a:latin typeface="Times New Roman"/>
                <a:ea typeface="Times New Roman"/>
                <a:cs typeface="Times New Roman"/>
                <a:sym typeface="Times New Roman"/>
              </a:rPr>
              <a:t>Financial accounting data from COMPUSTAT, stock prices from the CRSP, board of directors from Institutional Shareholder Services (ISS), institutional holdings from Thomson Financial Institutional Holdings (13F), and CEOs' compensation from ExecuComp.</a:t>
            </a:r>
            <a:endParaRPr>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Research Design: Approach # 1</a:t>
            </a:r>
            <a:endParaRPr/>
          </a:p>
        </p:txBody>
      </p:sp>
      <p:sp>
        <p:nvSpPr>
          <p:cNvPr id="154" name="Google Shape;154;p25"/>
          <p:cNvSpPr/>
          <p:nvPr/>
        </p:nvSpPr>
        <p:spPr>
          <a:xfrm>
            <a:off x="283465" y="4615255"/>
            <a:ext cx="9940712" cy="664926"/>
          </a:xfrm>
          <a:prstGeom prst="rect">
            <a:avLst/>
          </a:prstGeom>
          <a:blipFill rotWithShape="1">
            <a:blip r:embed="rId3">
              <a:alphaModFix/>
            </a:blip>
            <a:stretch>
              <a:fillRect b="-9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AU" sz="1800">
                <a:latin typeface="Calibri"/>
                <a:ea typeface="Calibri"/>
                <a:cs typeface="Calibri"/>
                <a:sym typeface="Calibri"/>
              </a:rPr>
              <a:t> </a:t>
            </a:r>
            <a:endParaRPr/>
          </a:p>
        </p:txBody>
      </p:sp>
      <p:sp>
        <p:nvSpPr>
          <p:cNvPr id="155" name="Google Shape;155;p25"/>
          <p:cNvSpPr/>
          <p:nvPr/>
        </p:nvSpPr>
        <p:spPr>
          <a:xfrm>
            <a:off x="368299" y="4947718"/>
            <a:ext cx="11260667" cy="923330"/>
          </a:xfrm>
          <a:prstGeom prst="rect">
            <a:avLst/>
          </a:prstGeom>
          <a:blipFill rotWithShape="1">
            <a:blip r:embed="rId4">
              <a:alphaModFix/>
            </a:blip>
            <a:stretch>
              <a:fillRect b="-9933" l="-432" r="-43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AU" sz="1800">
                <a:latin typeface="Calibri"/>
                <a:ea typeface="Calibri"/>
                <a:cs typeface="Calibri"/>
                <a:sym typeface="Calibri"/>
              </a:rPr>
              <a:t> </a:t>
            </a:r>
            <a:endParaRPr/>
          </a:p>
        </p:txBody>
      </p:sp>
      <p:sp>
        <p:nvSpPr>
          <p:cNvPr id="156" name="Google Shape;156;p25"/>
          <p:cNvSpPr/>
          <p:nvPr/>
        </p:nvSpPr>
        <p:spPr>
          <a:xfrm>
            <a:off x="652103" y="2350209"/>
            <a:ext cx="11455400" cy="1741631"/>
          </a:xfrm>
          <a:prstGeom prst="rect">
            <a:avLst/>
          </a:prstGeom>
          <a:blipFill rotWithShape="1">
            <a:blip r:embed="rId5">
              <a:alphaModFix/>
            </a:blip>
            <a:stretch>
              <a:fillRect b="0" l="-477"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AU" sz="1800">
                <a:latin typeface="Calibri"/>
                <a:ea typeface="Calibri"/>
                <a:cs typeface="Calibri"/>
                <a:sym typeface="Calibri"/>
              </a:rPr>
              <a:t> </a:t>
            </a:r>
            <a:endParaRPr/>
          </a:p>
        </p:txBody>
      </p:sp>
      <p:sp>
        <p:nvSpPr>
          <p:cNvPr id="157" name="Google Shape;157;p25"/>
          <p:cNvSpPr/>
          <p:nvPr/>
        </p:nvSpPr>
        <p:spPr>
          <a:xfrm>
            <a:off x="624416" y="1138014"/>
            <a:ext cx="1016550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AU" sz="1800">
                <a:solidFill>
                  <a:schemeClr val="dk1"/>
                </a:solidFill>
                <a:latin typeface="Times New Roman"/>
                <a:ea typeface="Times New Roman"/>
                <a:cs typeface="Times New Roman"/>
                <a:sym typeface="Times New Roman"/>
              </a:rPr>
              <a:t>Following </a:t>
            </a:r>
            <a:r>
              <a:rPr lang="en-AU" sz="1800" u="sng">
                <a:solidFill>
                  <a:schemeClr val="hlink"/>
                </a:solidFill>
                <a:latin typeface="Times New Roman"/>
                <a:ea typeface="Times New Roman"/>
                <a:cs typeface="Times New Roman"/>
                <a:sym typeface="Times New Roman"/>
                <a:hlinkClick r:id="rId6"/>
              </a:rPr>
              <a:t>Bens et al. (2016)</a:t>
            </a:r>
            <a:r>
              <a:rPr lang="en-AU" sz="1800">
                <a:solidFill>
                  <a:schemeClr val="dk1"/>
                </a:solidFill>
                <a:latin typeface="Times New Roman"/>
                <a:ea typeface="Times New Roman"/>
                <a:cs typeface="Times New Roman"/>
                <a:sym typeface="Times New Roman"/>
              </a:rPr>
              <a:t>, we employ a three-step process to estimate the effect of remediation.</a:t>
            </a:r>
            <a:endParaRPr sz="1800">
              <a:solidFill>
                <a:schemeClr val="dk1"/>
              </a:solidFill>
              <a:latin typeface="Calibri"/>
              <a:ea typeface="Calibri"/>
              <a:cs typeface="Calibri"/>
              <a:sym typeface="Calibri"/>
            </a:endParaRPr>
          </a:p>
        </p:txBody>
      </p:sp>
      <p:sp>
        <p:nvSpPr>
          <p:cNvPr id="158" name="Google Shape;158;p25"/>
          <p:cNvSpPr txBox="1"/>
          <p:nvPr/>
        </p:nvSpPr>
        <p:spPr>
          <a:xfrm>
            <a:off x="692658" y="1707595"/>
            <a:ext cx="10836317" cy="655629"/>
          </a:xfrm>
          <a:prstGeom prst="rect">
            <a:avLst/>
          </a:prstGeom>
          <a:blipFill rotWithShape="1">
            <a:blip r:embed="rId7">
              <a:alphaModFix/>
            </a:blip>
            <a:stretch>
              <a:fillRect b="-12036" l="-505" r="0" t="-462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AU" sz="1800">
                <a:latin typeface="Calibri"/>
                <a:ea typeface="Calibri"/>
                <a:cs typeface="Calibri"/>
                <a:sym typeface="Calibri"/>
              </a:rPr>
              <a:t> </a:t>
            </a:r>
            <a:endParaRPr/>
          </a:p>
        </p:txBody>
      </p:sp>
      <p:sp>
        <p:nvSpPr>
          <p:cNvPr id="159" name="Google Shape;159;p25"/>
          <p:cNvSpPr txBox="1"/>
          <p:nvPr/>
        </p:nvSpPr>
        <p:spPr>
          <a:xfrm>
            <a:off x="692658" y="3821250"/>
            <a:ext cx="1042483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1800">
                <a:solidFill>
                  <a:schemeClr val="dk1"/>
                </a:solidFill>
                <a:latin typeface="Times New Roman"/>
                <a:ea typeface="Times New Roman"/>
                <a:cs typeface="Times New Roman"/>
                <a:sym typeface="Times New Roman"/>
              </a:rPr>
              <a:t>Step 2: Then, we estimate the expected favourable votes for management SOP proposal</a:t>
            </a:r>
            <a:endParaRPr/>
          </a:p>
          <a:p>
            <a:pPr indent="0" lvl="0" marL="0" marR="0" rtl="0" algn="l">
              <a:spcBef>
                <a:spcPts val="0"/>
              </a:spcBef>
              <a:spcAft>
                <a:spcPts val="0"/>
              </a:spcAft>
              <a:buNone/>
            </a:pPr>
            <a:r>
              <a:rPr b="1" lang="en-AU" sz="1800">
                <a:solidFill>
                  <a:schemeClr val="dk1"/>
                </a:solidFill>
                <a:latin typeface="Times New Roman"/>
                <a:ea typeface="Times New Roman"/>
                <a:cs typeface="Times New Roman"/>
                <a:sym typeface="Times New Roman"/>
              </a:rPr>
              <a:t>in the absence of the remediation.</a:t>
            </a:r>
            <a:endParaRPr/>
          </a:p>
        </p:txBody>
      </p:sp>
      <p:sp>
        <p:nvSpPr>
          <p:cNvPr id="160" name="Google Shape;160;p25"/>
          <p:cNvSpPr txBox="1"/>
          <p:nvPr/>
        </p:nvSpPr>
        <p:spPr>
          <a:xfrm>
            <a:off x="694267" y="4471506"/>
            <a:ext cx="104248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1800">
                <a:solidFill>
                  <a:schemeClr val="dk1"/>
                </a:solidFill>
                <a:latin typeface="Times New Roman"/>
                <a:ea typeface="Times New Roman"/>
                <a:cs typeface="Times New Roman"/>
                <a:sym typeface="Times New Roman"/>
              </a:rPr>
              <a:t>Step 3: Estimate the remediation effect</a:t>
            </a:r>
            <a:endParaRPr/>
          </a:p>
        </p:txBody>
      </p:sp>
      <p:sp>
        <p:nvSpPr>
          <p:cNvPr id="161" name="Google Shape;161;p25"/>
          <p:cNvSpPr/>
          <p:nvPr/>
        </p:nvSpPr>
        <p:spPr>
          <a:xfrm>
            <a:off x="9230964" y="3735971"/>
            <a:ext cx="1490280" cy="378630"/>
          </a:xfrm>
          <a:prstGeom prst="rect">
            <a:avLst/>
          </a:prstGeom>
          <a:blipFill rotWithShape="1">
            <a:blip r:embed="rId8">
              <a:alphaModFix/>
            </a:blip>
            <a:stretch>
              <a:fillRect b="-12902" l="0" r="-27754" t="-161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AU" sz="1800">
                <a:latin typeface="Calibri"/>
                <a:ea typeface="Calibri"/>
                <a:cs typeface="Calibri"/>
                <a:sym typeface="Calibri"/>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Research Design: Approach # 2</a:t>
            </a:r>
            <a:endParaRPr/>
          </a:p>
        </p:txBody>
      </p:sp>
      <p:sp>
        <p:nvSpPr>
          <p:cNvPr id="167" name="Google Shape;167;p26"/>
          <p:cNvSpPr txBox="1"/>
          <p:nvPr/>
        </p:nvSpPr>
        <p:spPr>
          <a:xfrm>
            <a:off x="1117600" y="1154236"/>
            <a:ext cx="519853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1800">
                <a:solidFill>
                  <a:schemeClr val="dk1"/>
                </a:solidFill>
                <a:latin typeface="Times New Roman"/>
                <a:ea typeface="Times New Roman"/>
                <a:cs typeface="Times New Roman"/>
                <a:sym typeface="Times New Roman"/>
              </a:rPr>
              <a:t>Difference-in-Differences with a Matched Sample</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26"/>
          <p:cNvSpPr/>
          <p:nvPr/>
        </p:nvSpPr>
        <p:spPr>
          <a:xfrm>
            <a:off x="199581" y="1463358"/>
            <a:ext cx="9846733" cy="664926"/>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AU" sz="1800">
                <a:latin typeface="Calibri"/>
                <a:ea typeface="Calibri"/>
                <a:cs typeface="Calibri"/>
                <a:sym typeface="Calibri"/>
              </a:rPr>
              <a:t> </a:t>
            </a:r>
            <a:endParaRPr/>
          </a:p>
        </p:txBody>
      </p:sp>
      <p:sp>
        <p:nvSpPr>
          <p:cNvPr id="169" name="Google Shape;169;p26"/>
          <p:cNvSpPr/>
          <p:nvPr/>
        </p:nvSpPr>
        <p:spPr>
          <a:xfrm>
            <a:off x="624417" y="2233134"/>
            <a:ext cx="11212907" cy="338554"/>
          </a:xfrm>
          <a:prstGeom prst="rect">
            <a:avLst/>
          </a:prstGeom>
          <a:noFill/>
          <a:ln>
            <a:noFill/>
          </a:ln>
        </p:spPr>
        <p:txBody>
          <a:bodyPr anchorCtr="0" anchor="t" bIns="45700" lIns="91425" spcFirstLastPara="1" rIns="91425" wrap="square" tIns="45700">
            <a:noAutofit/>
          </a:bodyPr>
          <a:lstStyle/>
          <a:p>
            <a:pPr indent="457200" lvl="0" marL="0" marR="0" rtl="0" algn="l">
              <a:spcBef>
                <a:spcPts val="0"/>
              </a:spcBef>
              <a:spcAft>
                <a:spcPts val="0"/>
              </a:spcAft>
              <a:buNone/>
            </a:pPr>
            <a:r>
              <a:rPr lang="en-AU" sz="1600">
                <a:solidFill>
                  <a:schemeClr val="dk1"/>
                </a:solidFill>
                <a:latin typeface="Times New Roman"/>
                <a:ea typeface="Times New Roman"/>
                <a:cs typeface="Times New Roman"/>
                <a:sym typeface="Times New Roman"/>
              </a:rPr>
              <a:t>To implement the above DID analysis, we construct the matched sample via a two-stage process, as follows. </a:t>
            </a:r>
            <a:endParaRPr sz="1600">
              <a:solidFill>
                <a:schemeClr val="dk1"/>
              </a:solidFill>
              <a:latin typeface="Arial"/>
              <a:ea typeface="Arial"/>
              <a:cs typeface="Arial"/>
              <a:sym typeface="Arial"/>
            </a:endParaRPr>
          </a:p>
        </p:txBody>
      </p:sp>
      <p:sp>
        <p:nvSpPr>
          <p:cNvPr id="170" name="Google Shape;170;p26"/>
          <p:cNvSpPr/>
          <p:nvPr/>
        </p:nvSpPr>
        <p:spPr>
          <a:xfrm>
            <a:off x="803972" y="3197119"/>
            <a:ext cx="10052858" cy="939296"/>
          </a:xfrm>
          <a:prstGeom prst="rect">
            <a:avLst/>
          </a:prstGeom>
          <a:blipFill rotWithShape="1">
            <a:blip r:embed="rId4">
              <a:alphaModFix/>
            </a:blip>
            <a:stretch>
              <a:fillRect b="-580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AU" sz="1800">
                <a:latin typeface="Calibri"/>
                <a:ea typeface="Calibri"/>
                <a:cs typeface="Calibri"/>
                <a:sym typeface="Calibri"/>
              </a:rPr>
              <a:t> </a:t>
            </a:r>
            <a:endParaRPr/>
          </a:p>
        </p:txBody>
      </p:sp>
      <p:sp>
        <p:nvSpPr>
          <p:cNvPr id="171" name="Google Shape;171;p26"/>
          <p:cNvSpPr txBox="1"/>
          <p:nvPr/>
        </p:nvSpPr>
        <p:spPr>
          <a:xfrm>
            <a:off x="624417" y="2782098"/>
            <a:ext cx="84542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AU" sz="1800">
                <a:solidFill>
                  <a:schemeClr val="dk1"/>
                </a:solidFill>
                <a:latin typeface="Times New Roman"/>
                <a:ea typeface="Times New Roman"/>
                <a:cs typeface="Times New Roman"/>
                <a:sym typeface="Times New Roman"/>
              </a:rPr>
              <a:t>Stage 1: Determinant model of receiving CL and remediating the disclosure</a:t>
            </a:r>
            <a:endParaRPr/>
          </a:p>
        </p:txBody>
      </p:sp>
      <p:sp>
        <p:nvSpPr>
          <p:cNvPr id="172" name="Google Shape;172;p26"/>
          <p:cNvSpPr/>
          <p:nvPr/>
        </p:nvSpPr>
        <p:spPr>
          <a:xfrm>
            <a:off x="624417" y="4808031"/>
            <a:ext cx="10680892"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AU" sz="1600">
                <a:solidFill>
                  <a:schemeClr val="dk1"/>
                </a:solidFill>
                <a:latin typeface="Times New Roman"/>
                <a:ea typeface="Times New Roman"/>
                <a:cs typeface="Times New Roman"/>
                <a:sym typeface="Times New Roman"/>
              </a:rPr>
              <a:t>We calculate the fitted value for each firm-year from Eq. (A1) and refer to it as a firm's propensity score that a firm will remediate its proxy statement upon receiving a comment letter. Then, we match a non-remediation firm (with replacement) against a remediation firm, based on the closest propensity score in the same industry-year.</a:t>
            </a:r>
            <a:endParaRPr sz="1600">
              <a:solidFill>
                <a:schemeClr val="dk1"/>
              </a:solidFill>
              <a:latin typeface="Calibri"/>
              <a:ea typeface="Calibri"/>
              <a:cs typeface="Calibri"/>
              <a:sym typeface="Calibri"/>
            </a:endParaRPr>
          </a:p>
        </p:txBody>
      </p:sp>
      <p:sp>
        <p:nvSpPr>
          <p:cNvPr id="173" name="Google Shape;173;p26"/>
          <p:cNvSpPr txBox="1"/>
          <p:nvPr/>
        </p:nvSpPr>
        <p:spPr>
          <a:xfrm>
            <a:off x="529652" y="4364627"/>
            <a:ext cx="73629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AU" sz="1800">
                <a:solidFill>
                  <a:schemeClr val="dk1"/>
                </a:solidFill>
                <a:latin typeface="Times New Roman"/>
                <a:ea typeface="Times New Roman"/>
                <a:cs typeface="Times New Roman"/>
                <a:sym typeface="Times New Roman"/>
              </a:rPr>
              <a:t>Stage 2: Find a matched control SOP without the remediation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Summary Statistics</a:t>
            </a:r>
            <a:endParaRPr/>
          </a:p>
        </p:txBody>
      </p:sp>
      <p:grpSp>
        <p:nvGrpSpPr>
          <p:cNvPr id="179" name="Google Shape;179;p27"/>
          <p:cNvGrpSpPr/>
          <p:nvPr/>
        </p:nvGrpSpPr>
        <p:grpSpPr>
          <a:xfrm>
            <a:off x="756012" y="1182689"/>
            <a:ext cx="8005762" cy="5353049"/>
            <a:chOff x="468" y="673"/>
            <a:chExt cx="5043" cy="3372"/>
          </a:xfrm>
        </p:grpSpPr>
        <p:sp>
          <p:nvSpPr>
            <p:cNvPr id="180" name="Google Shape;180;p27"/>
            <p:cNvSpPr/>
            <p:nvPr/>
          </p:nvSpPr>
          <p:spPr>
            <a:xfrm>
              <a:off x="468" y="673"/>
              <a:ext cx="5040" cy="33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1" name="Google Shape;181;p27"/>
            <p:cNvPicPr preferRelativeResize="0"/>
            <p:nvPr/>
          </p:nvPicPr>
          <p:blipFill rotWithShape="1">
            <a:blip r:embed="rId3">
              <a:alphaModFix/>
            </a:blip>
            <a:srcRect b="0" l="0" r="0" t="0"/>
            <a:stretch/>
          </p:blipFill>
          <p:spPr>
            <a:xfrm>
              <a:off x="468" y="673"/>
              <a:ext cx="5043" cy="3372"/>
            </a:xfrm>
            <a:prstGeom prst="rect">
              <a:avLst/>
            </a:prstGeom>
            <a:noFill/>
            <a:ln>
              <a:noFill/>
            </a:ln>
          </p:spPr>
        </p:pic>
      </p:grpSp>
      <p:sp>
        <p:nvSpPr>
          <p:cNvPr id="182" name="Google Shape;182;p27"/>
          <p:cNvSpPr/>
          <p:nvPr/>
        </p:nvSpPr>
        <p:spPr>
          <a:xfrm>
            <a:off x="2592826" y="2595435"/>
            <a:ext cx="5947833" cy="355683"/>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AU">
                <a:latin typeface="Times New Roman"/>
                <a:ea typeface="Times New Roman"/>
                <a:cs typeface="Times New Roman"/>
                <a:sym typeface="Times New Roman"/>
              </a:rPr>
              <a:t>Summary Statistics Cont’d</a:t>
            </a:r>
            <a:endParaRPr/>
          </a:p>
        </p:txBody>
      </p:sp>
      <p:grpSp>
        <p:nvGrpSpPr>
          <p:cNvPr id="188" name="Google Shape;188;p28"/>
          <p:cNvGrpSpPr/>
          <p:nvPr/>
        </p:nvGrpSpPr>
        <p:grpSpPr>
          <a:xfrm>
            <a:off x="623888" y="1374775"/>
            <a:ext cx="10264774" cy="4252913"/>
            <a:chOff x="393" y="866"/>
            <a:chExt cx="6466" cy="2679"/>
          </a:xfrm>
        </p:grpSpPr>
        <p:sp>
          <p:nvSpPr>
            <p:cNvPr id="189" name="Google Shape;189;p28"/>
            <p:cNvSpPr/>
            <p:nvPr/>
          </p:nvSpPr>
          <p:spPr>
            <a:xfrm>
              <a:off x="393" y="866"/>
              <a:ext cx="6461" cy="26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90" name="Google Shape;190;p28"/>
            <p:cNvPicPr preferRelativeResize="0"/>
            <p:nvPr/>
          </p:nvPicPr>
          <p:blipFill rotWithShape="1">
            <a:blip r:embed="rId3">
              <a:alphaModFix/>
            </a:blip>
            <a:srcRect b="0" l="0" r="0" t="0"/>
            <a:stretch/>
          </p:blipFill>
          <p:spPr>
            <a:xfrm>
              <a:off x="393" y="866"/>
              <a:ext cx="6466" cy="2679"/>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Results</a:t>
            </a:r>
            <a:endParaRPr/>
          </a:p>
        </p:txBody>
      </p:sp>
      <p:sp>
        <p:nvSpPr>
          <p:cNvPr id="196" name="Google Shape;196;p29"/>
          <p:cNvSpPr txBox="1"/>
          <p:nvPr/>
        </p:nvSpPr>
        <p:spPr>
          <a:xfrm>
            <a:off x="1875011" y="661507"/>
            <a:ext cx="1961804" cy="3740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1800">
                <a:solidFill>
                  <a:schemeClr val="accent1"/>
                </a:solidFill>
                <a:latin typeface="Times New Roman"/>
                <a:ea typeface="Times New Roman"/>
                <a:cs typeface="Times New Roman"/>
                <a:sym typeface="Times New Roman"/>
              </a:rPr>
              <a:t>Approach # 1</a:t>
            </a:r>
            <a:endParaRPr/>
          </a:p>
        </p:txBody>
      </p:sp>
      <p:sp>
        <p:nvSpPr>
          <p:cNvPr id="197" name="Google Shape;197;p29"/>
          <p:cNvSpPr txBox="1"/>
          <p:nvPr/>
        </p:nvSpPr>
        <p:spPr>
          <a:xfrm>
            <a:off x="5492981" y="1182689"/>
            <a:ext cx="621792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chemeClr val="dk1"/>
                </a:solidFill>
                <a:latin typeface="Times New Roman"/>
                <a:ea typeface="Times New Roman"/>
                <a:cs typeface="Times New Roman"/>
                <a:sym typeface="Times New Roman"/>
              </a:rPr>
              <a:t>Shareholders increase favorable votes on management SOP proposals by 3.21% if a firm remediates its compensation-related disclosure before the meeting. (</a:t>
            </a:r>
            <a:r>
              <a:rPr b="1" lang="en-AU" sz="1800">
                <a:solidFill>
                  <a:schemeClr val="dk1"/>
                </a:solidFill>
                <a:latin typeface="Times New Roman"/>
                <a:ea typeface="Times New Roman"/>
                <a:cs typeface="Times New Roman"/>
                <a:sym typeface="Times New Roman"/>
              </a:rPr>
              <a:t>H1</a:t>
            </a:r>
            <a:r>
              <a:rPr lang="en-AU" sz="1800">
                <a:solidFill>
                  <a:schemeClr val="dk1"/>
                </a:solidFill>
                <a:latin typeface="Times New Roman"/>
                <a:ea typeface="Times New Roman"/>
                <a:cs typeface="Times New Roman"/>
                <a:sym typeface="Times New Roman"/>
              </a:rPr>
              <a:t>)</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Times New Roman"/>
              <a:ea typeface="Times New Roman"/>
              <a:cs typeface="Times New Roman"/>
              <a:sym typeface="Times New Roman"/>
            </a:endParaRPr>
          </a:p>
        </p:txBody>
      </p:sp>
      <p:grpSp>
        <p:nvGrpSpPr>
          <p:cNvPr id="198" name="Google Shape;198;p29"/>
          <p:cNvGrpSpPr/>
          <p:nvPr/>
        </p:nvGrpSpPr>
        <p:grpSpPr>
          <a:xfrm>
            <a:off x="720725" y="1182689"/>
            <a:ext cx="4275137" cy="5745163"/>
            <a:chOff x="322" y="652"/>
            <a:chExt cx="2693" cy="3619"/>
          </a:xfrm>
        </p:grpSpPr>
        <p:sp>
          <p:nvSpPr>
            <p:cNvPr id="199" name="Google Shape;199;p29"/>
            <p:cNvSpPr/>
            <p:nvPr/>
          </p:nvSpPr>
          <p:spPr>
            <a:xfrm>
              <a:off x="322" y="652"/>
              <a:ext cx="2690" cy="36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0" name="Google Shape;200;p29"/>
            <p:cNvPicPr preferRelativeResize="0"/>
            <p:nvPr/>
          </p:nvPicPr>
          <p:blipFill rotWithShape="1">
            <a:blip r:embed="rId3">
              <a:alphaModFix/>
            </a:blip>
            <a:srcRect b="0" l="0" r="0" t="0"/>
            <a:stretch/>
          </p:blipFill>
          <p:spPr>
            <a:xfrm>
              <a:off x="322" y="652"/>
              <a:ext cx="2693" cy="3619"/>
            </a:xfrm>
            <a:prstGeom prst="rect">
              <a:avLst/>
            </a:prstGeom>
            <a:noFill/>
            <a:ln>
              <a:noFill/>
            </a:ln>
          </p:spPr>
        </p:pic>
      </p:grpSp>
      <p:sp>
        <p:nvSpPr>
          <p:cNvPr id="201" name="Google Shape;201;p29"/>
          <p:cNvSpPr/>
          <p:nvPr/>
        </p:nvSpPr>
        <p:spPr>
          <a:xfrm>
            <a:off x="624417" y="1782853"/>
            <a:ext cx="4271434" cy="347699"/>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nvSpPr>
        <p:spPr>
          <a:xfrm>
            <a:off x="3081308" y="153096"/>
            <a:ext cx="1961804" cy="3740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1800">
                <a:solidFill>
                  <a:schemeClr val="accent1"/>
                </a:solidFill>
                <a:latin typeface="Times New Roman"/>
                <a:ea typeface="Times New Roman"/>
                <a:cs typeface="Times New Roman"/>
                <a:sym typeface="Times New Roman"/>
              </a:rPr>
              <a:t>Approach # 2</a:t>
            </a:r>
            <a:endParaRPr/>
          </a:p>
        </p:txBody>
      </p:sp>
      <p:sp>
        <p:nvSpPr>
          <p:cNvPr id="207" name="Google Shape;207;p30"/>
          <p:cNvSpPr/>
          <p:nvPr/>
        </p:nvSpPr>
        <p:spPr>
          <a:xfrm>
            <a:off x="1161848" y="846022"/>
            <a:ext cx="5002212" cy="53521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30"/>
          <p:cNvSpPr txBox="1"/>
          <p:nvPr/>
        </p:nvSpPr>
        <p:spPr>
          <a:xfrm>
            <a:off x="5492981" y="1182689"/>
            <a:ext cx="621792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chemeClr val="dk1"/>
                </a:solidFill>
                <a:latin typeface="Times New Roman"/>
                <a:ea typeface="Times New Roman"/>
                <a:cs typeface="Times New Roman"/>
                <a:sym typeface="Times New Roman"/>
              </a:rPr>
              <a:t>Shareholders increase favorable votes on management SOP proposals by 2.78% if a firm remediates its compensation-related disclosure before the meeting. (</a:t>
            </a:r>
            <a:r>
              <a:rPr b="1" lang="en-AU" sz="1800">
                <a:solidFill>
                  <a:schemeClr val="dk1"/>
                </a:solidFill>
                <a:latin typeface="Times New Roman"/>
                <a:ea typeface="Times New Roman"/>
                <a:cs typeface="Times New Roman"/>
                <a:sym typeface="Times New Roman"/>
              </a:rPr>
              <a:t>H1</a:t>
            </a:r>
            <a:r>
              <a:rPr lang="en-AU" sz="1800">
                <a:solidFill>
                  <a:schemeClr val="dk1"/>
                </a:solidFill>
                <a:latin typeface="Times New Roman"/>
                <a:ea typeface="Times New Roman"/>
                <a:cs typeface="Times New Roman"/>
                <a:sym typeface="Times New Roman"/>
              </a:rPr>
              <a:t>)</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Times New Roman"/>
              <a:ea typeface="Times New Roman"/>
              <a:cs typeface="Times New Roman"/>
              <a:sym typeface="Times New Roman"/>
            </a:endParaRPr>
          </a:p>
        </p:txBody>
      </p:sp>
      <p:sp>
        <p:nvSpPr>
          <p:cNvPr id="209" name="Google Shape;209;p30"/>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Results</a:t>
            </a:r>
            <a:endParaRPr/>
          </a:p>
        </p:txBody>
      </p:sp>
      <p:grpSp>
        <p:nvGrpSpPr>
          <p:cNvPr id="210" name="Google Shape;210;p30"/>
          <p:cNvGrpSpPr/>
          <p:nvPr/>
        </p:nvGrpSpPr>
        <p:grpSpPr>
          <a:xfrm>
            <a:off x="510733" y="707449"/>
            <a:ext cx="4251324" cy="5883276"/>
            <a:chOff x="373" y="478"/>
            <a:chExt cx="2678" cy="3706"/>
          </a:xfrm>
        </p:grpSpPr>
        <p:sp>
          <p:nvSpPr>
            <p:cNvPr id="211" name="Google Shape;211;p30"/>
            <p:cNvSpPr/>
            <p:nvPr/>
          </p:nvSpPr>
          <p:spPr>
            <a:xfrm>
              <a:off x="373" y="478"/>
              <a:ext cx="2675" cy="37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12" name="Google Shape;212;p30"/>
            <p:cNvPicPr preferRelativeResize="0"/>
            <p:nvPr/>
          </p:nvPicPr>
          <p:blipFill rotWithShape="1">
            <a:blip r:embed="rId3">
              <a:alphaModFix/>
            </a:blip>
            <a:srcRect b="0" l="0" r="0" t="0"/>
            <a:stretch/>
          </p:blipFill>
          <p:spPr>
            <a:xfrm>
              <a:off x="373" y="478"/>
              <a:ext cx="2678" cy="3706"/>
            </a:xfrm>
            <a:prstGeom prst="rect">
              <a:avLst/>
            </a:prstGeom>
            <a:noFill/>
            <a:ln>
              <a:noFill/>
            </a:ln>
          </p:spPr>
        </p:pic>
      </p:grpSp>
      <p:sp>
        <p:nvSpPr>
          <p:cNvPr id="213" name="Google Shape;213;p30"/>
          <p:cNvSpPr/>
          <p:nvPr/>
        </p:nvSpPr>
        <p:spPr>
          <a:xfrm>
            <a:off x="950988" y="2199794"/>
            <a:ext cx="3552825" cy="366447"/>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Major Disclosure Issues Related to Compensation</a:t>
            </a:r>
            <a:endParaRPr/>
          </a:p>
        </p:txBody>
      </p:sp>
      <p:sp>
        <p:nvSpPr>
          <p:cNvPr id="219" name="Google Shape;219;p31"/>
          <p:cNvSpPr/>
          <p:nvPr/>
        </p:nvSpPr>
        <p:spPr>
          <a:xfrm>
            <a:off x="624417" y="1182689"/>
            <a:ext cx="3579570" cy="614079"/>
          </a:xfrm>
          <a:prstGeom prst="rect">
            <a:avLst/>
          </a:prstGeom>
          <a:noFill/>
          <a:ln>
            <a:noFill/>
          </a:ln>
        </p:spPr>
        <p:txBody>
          <a:bodyPr anchorCtr="0" anchor="t" bIns="45700" lIns="91425" spcFirstLastPara="1" rIns="91425" wrap="square" tIns="45700">
            <a:noAutofit/>
          </a:bodyPr>
          <a:lstStyle/>
          <a:p>
            <a:pPr indent="457200" lvl="0" marL="0" marR="0" rtl="0" algn="l">
              <a:lnSpc>
                <a:spcPct val="200000"/>
              </a:lnSpc>
              <a:spcBef>
                <a:spcPts val="0"/>
              </a:spcBef>
              <a:spcAft>
                <a:spcPts val="0"/>
              </a:spcAft>
              <a:buNone/>
            </a:pPr>
            <a:r>
              <a:rPr lang="en-AU" sz="2000" u="sng">
                <a:solidFill>
                  <a:schemeClr val="dk1"/>
                </a:solidFill>
                <a:latin typeface="Times New Roman"/>
                <a:ea typeface="Times New Roman"/>
                <a:cs typeface="Times New Roman"/>
                <a:sym typeface="Times New Roman"/>
              </a:rPr>
              <a:t>Top-5 key disclosure defects</a:t>
            </a:r>
            <a:endParaRPr sz="2000">
              <a:solidFill>
                <a:schemeClr val="dk1"/>
              </a:solidFill>
              <a:latin typeface="Times New Roman"/>
              <a:ea typeface="Times New Roman"/>
              <a:cs typeface="Times New Roman"/>
              <a:sym typeface="Times New Roman"/>
            </a:endParaRPr>
          </a:p>
        </p:txBody>
      </p:sp>
      <p:sp>
        <p:nvSpPr>
          <p:cNvPr id="220" name="Google Shape;220;p31"/>
          <p:cNvSpPr/>
          <p:nvPr/>
        </p:nvSpPr>
        <p:spPr>
          <a:xfrm>
            <a:off x="914399" y="1708836"/>
            <a:ext cx="10106025" cy="707886"/>
          </a:xfrm>
          <a:prstGeom prst="rect">
            <a:avLst/>
          </a:prstGeom>
          <a:noFill/>
          <a:ln>
            <a:noFill/>
          </a:ln>
        </p:spPr>
        <p:txBody>
          <a:bodyPr anchorCtr="0" anchor="t" bIns="45700" lIns="91425" spcFirstLastPara="1" rIns="91425" wrap="square" tIns="45700">
            <a:noAutofit/>
          </a:bodyPr>
          <a:lstStyle/>
          <a:p>
            <a:pPr indent="457200" lvl="0" marL="0" marR="0" rtl="0" algn="l">
              <a:lnSpc>
                <a:spcPct val="200000"/>
              </a:lnSpc>
              <a:spcBef>
                <a:spcPts val="0"/>
              </a:spcBef>
              <a:spcAft>
                <a:spcPts val="0"/>
              </a:spcAft>
              <a:buNone/>
            </a:pPr>
            <a:r>
              <a:rPr lang="en-AU" sz="2000">
                <a:solidFill>
                  <a:schemeClr val="dk1"/>
                </a:solidFill>
                <a:latin typeface="Times New Roman"/>
                <a:ea typeface="Times New Roman"/>
                <a:cs typeface="Times New Roman"/>
                <a:sym typeface="Times New Roman"/>
              </a:rPr>
              <a:t>1) Failed to disclose the performance targets in determining top executives' bonuses;</a:t>
            </a:r>
            <a:endParaRPr sz="2000">
              <a:solidFill>
                <a:schemeClr val="dk1"/>
              </a:solidFill>
              <a:latin typeface="Times New Roman"/>
              <a:ea typeface="Times New Roman"/>
              <a:cs typeface="Times New Roman"/>
              <a:sym typeface="Times New Roman"/>
            </a:endParaRPr>
          </a:p>
        </p:txBody>
      </p:sp>
      <p:sp>
        <p:nvSpPr>
          <p:cNvPr id="221" name="Google Shape;221;p31"/>
          <p:cNvSpPr/>
          <p:nvPr/>
        </p:nvSpPr>
        <p:spPr>
          <a:xfrm>
            <a:off x="914398" y="2444533"/>
            <a:ext cx="10106025" cy="707886"/>
          </a:xfrm>
          <a:prstGeom prst="rect">
            <a:avLst/>
          </a:prstGeom>
          <a:noFill/>
          <a:ln>
            <a:noFill/>
          </a:ln>
        </p:spPr>
        <p:txBody>
          <a:bodyPr anchorCtr="0" anchor="t" bIns="45700" lIns="91425" spcFirstLastPara="1" rIns="91425" wrap="square" tIns="45700">
            <a:noAutofit/>
          </a:bodyPr>
          <a:lstStyle/>
          <a:p>
            <a:pPr indent="457200" lvl="0" marL="0" marR="0" rtl="0" algn="l">
              <a:spcBef>
                <a:spcPts val="0"/>
              </a:spcBef>
              <a:spcAft>
                <a:spcPts val="0"/>
              </a:spcAft>
              <a:buNone/>
            </a:pPr>
            <a:r>
              <a:rPr lang="en-AU" sz="2000">
                <a:solidFill>
                  <a:schemeClr val="dk1"/>
                </a:solidFill>
                <a:latin typeface="Times New Roman"/>
                <a:ea typeface="Times New Roman"/>
                <a:cs typeface="Times New Roman"/>
                <a:sym typeface="Times New Roman"/>
              </a:rPr>
              <a:t>2) Failed to explain how individual performance is used to determine each officer's compensation;</a:t>
            </a:r>
            <a:endParaRPr sz="2000">
              <a:solidFill>
                <a:schemeClr val="dk1"/>
              </a:solidFill>
              <a:latin typeface="Times New Roman"/>
              <a:ea typeface="Times New Roman"/>
              <a:cs typeface="Times New Roman"/>
              <a:sym typeface="Times New Roman"/>
            </a:endParaRPr>
          </a:p>
        </p:txBody>
      </p:sp>
      <p:sp>
        <p:nvSpPr>
          <p:cNvPr id="222" name="Google Shape;222;p31"/>
          <p:cNvSpPr/>
          <p:nvPr/>
        </p:nvSpPr>
        <p:spPr>
          <a:xfrm>
            <a:off x="914397" y="3237728"/>
            <a:ext cx="10106025" cy="707886"/>
          </a:xfrm>
          <a:prstGeom prst="rect">
            <a:avLst/>
          </a:prstGeom>
          <a:noFill/>
          <a:ln>
            <a:noFill/>
          </a:ln>
        </p:spPr>
        <p:txBody>
          <a:bodyPr anchorCtr="0" anchor="t" bIns="45700" lIns="91425" spcFirstLastPara="1" rIns="91425" wrap="square" tIns="45700">
            <a:noAutofit/>
          </a:bodyPr>
          <a:lstStyle/>
          <a:p>
            <a:pPr indent="457200" lvl="0" marL="0" marR="0" rtl="0" algn="l">
              <a:spcBef>
                <a:spcPts val="0"/>
              </a:spcBef>
              <a:spcAft>
                <a:spcPts val="0"/>
              </a:spcAft>
              <a:buNone/>
            </a:pPr>
            <a:r>
              <a:rPr lang="en-AU" sz="2000">
                <a:solidFill>
                  <a:schemeClr val="dk1"/>
                </a:solidFill>
                <a:latin typeface="Times New Roman"/>
                <a:ea typeface="Times New Roman"/>
                <a:cs typeface="Times New Roman"/>
                <a:sym typeface="Times New Roman"/>
              </a:rPr>
              <a:t>3) Failed to identify and explain material differences in compensation between top executives;</a:t>
            </a:r>
            <a:endParaRPr sz="2000">
              <a:solidFill>
                <a:schemeClr val="dk1"/>
              </a:solidFill>
              <a:latin typeface="Times New Roman"/>
              <a:ea typeface="Times New Roman"/>
              <a:cs typeface="Times New Roman"/>
              <a:sym typeface="Times New Roman"/>
            </a:endParaRPr>
          </a:p>
        </p:txBody>
      </p:sp>
      <p:sp>
        <p:nvSpPr>
          <p:cNvPr id="223" name="Google Shape;223;p31"/>
          <p:cNvSpPr/>
          <p:nvPr/>
        </p:nvSpPr>
        <p:spPr>
          <a:xfrm>
            <a:off x="914395" y="4084484"/>
            <a:ext cx="10972805" cy="707886"/>
          </a:xfrm>
          <a:prstGeom prst="rect">
            <a:avLst/>
          </a:prstGeom>
          <a:noFill/>
          <a:ln>
            <a:noFill/>
          </a:ln>
        </p:spPr>
        <p:txBody>
          <a:bodyPr anchorCtr="0" anchor="t" bIns="45700" lIns="91425" spcFirstLastPara="1" rIns="91425" wrap="square" tIns="45700">
            <a:noAutofit/>
          </a:bodyPr>
          <a:lstStyle/>
          <a:p>
            <a:pPr indent="457200" lvl="0" marL="0" marR="0" rtl="0" algn="l">
              <a:spcBef>
                <a:spcPts val="0"/>
              </a:spcBef>
              <a:spcAft>
                <a:spcPts val="0"/>
              </a:spcAft>
              <a:buNone/>
            </a:pPr>
            <a:r>
              <a:rPr lang="en-AU" sz="2000">
                <a:solidFill>
                  <a:schemeClr val="dk1"/>
                </a:solidFill>
                <a:latin typeface="Times New Roman"/>
                <a:ea typeface="Times New Roman"/>
                <a:cs typeface="Times New Roman"/>
                <a:sym typeface="Times New Roman"/>
              </a:rPr>
              <a:t>4) Failed to explain how the payment benefit levels are determined/ negotiated for purposes of terminating top executives' employment;</a:t>
            </a:r>
            <a:endParaRPr sz="2000">
              <a:solidFill>
                <a:schemeClr val="dk1"/>
              </a:solidFill>
              <a:latin typeface="Times New Roman"/>
              <a:ea typeface="Times New Roman"/>
              <a:cs typeface="Times New Roman"/>
              <a:sym typeface="Times New Roman"/>
            </a:endParaRPr>
          </a:p>
        </p:txBody>
      </p:sp>
      <p:sp>
        <p:nvSpPr>
          <p:cNvPr id="224" name="Google Shape;224;p31"/>
          <p:cNvSpPr/>
          <p:nvPr/>
        </p:nvSpPr>
        <p:spPr>
          <a:xfrm>
            <a:off x="914397" y="4959510"/>
            <a:ext cx="10106025" cy="1015663"/>
          </a:xfrm>
          <a:prstGeom prst="rect">
            <a:avLst/>
          </a:prstGeom>
          <a:noFill/>
          <a:ln>
            <a:noFill/>
          </a:ln>
        </p:spPr>
        <p:txBody>
          <a:bodyPr anchorCtr="0" anchor="t" bIns="45700" lIns="91425" spcFirstLastPara="1" rIns="91425" wrap="square" tIns="45700">
            <a:noAutofit/>
          </a:bodyPr>
          <a:lstStyle/>
          <a:p>
            <a:pPr indent="457200" lvl="0" marL="0" marR="0" rtl="0" algn="l">
              <a:spcBef>
                <a:spcPts val="0"/>
              </a:spcBef>
              <a:spcAft>
                <a:spcPts val="0"/>
              </a:spcAft>
              <a:buNone/>
            </a:pPr>
            <a:r>
              <a:rPr lang="en-AU" sz="2000">
                <a:solidFill>
                  <a:schemeClr val="dk1"/>
                </a:solidFill>
                <a:latin typeface="Times New Roman"/>
                <a:ea typeface="Times New Roman"/>
                <a:cs typeface="Times New Roman"/>
                <a:sym typeface="Times New Roman"/>
              </a:rPr>
              <a:t>5) Failed to explain all the functions played by the compensation consultants hired by the firm, including research, analysis, and recommendations. Also, failed to disclose the identity of the consultants;</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4"/>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Research Question</a:t>
            </a:r>
            <a:endParaRPr/>
          </a:p>
        </p:txBody>
      </p:sp>
      <p:sp>
        <p:nvSpPr>
          <p:cNvPr id="85" name="Google Shape;85;p14"/>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AU"/>
              <a:t>This study examines whether the remediation of compensation disclosure in the proxy statements affects the subsequent SOP voting results.</a:t>
            </a:r>
            <a:endParaRPr>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2"/>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sz="3200">
                <a:latin typeface="Times New Roman"/>
                <a:ea typeface="Times New Roman"/>
                <a:cs typeface="Times New Roman"/>
                <a:sym typeface="Times New Roman"/>
              </a:rPr>
              <a:t> The Impact of Substantial Remediation on SOP outcomes (H2)</a:t>
            </a:r>
            <a:endParaRPr/>
          </a:p>
        </p:txBody>
      </p:sp>
      <p:sp>
        <p:nvSpPr>
          <p:cNvPr id="230" name="Google Shape;230;p32"/>
          <p:cNvSpPr txBox="1"/>
          <p:nvPr/>
        </p:nvSpPr>
        <p:spPr>
          <a:xfrm>
            <a:off x="548217" y="3122245"/>
            <a:ext cx="536905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200">
                <a:solidFill>
                  <a:schemeClr val="dk1"/>
                </a:solidFill>
                <a:latin typeface="Times New Roman"/>
                <a:ea typeface="Times New Roman"/>
                <a:cs typeface="Times New Roman"/>
                <a:sym typeface="Times New Roman"/>
              </a:rPr>
              <a:t>Controls                                                                                         Yes                 Yes</a:t>
            </a:r>
            <a:endParaRPr sz="1200">
              <a:solidFill>
                <a:schemeClr val="dk1"/>
              </a:solidFill>
              <a:latin typeface="Times New Roman"/>
              <a:ea typeface="Times New Roman"/>
              <a:cs typeface="Times New Roman"/>
              <a:sym typeface="Times New Roman"/>
            </a:endParaRPr>
          </a:p>
        </p:txBody>
      </p:sp>
      <p:sp>
        <p:nvSpPr>
          <p:cNvPr id="231" name="Google Shape;231;p32"/>
          <p:cNvSpPr txBox="1"/>
          <p:nvPr/>
        </p:nvSpPr>
        <p:spPr>
          <a:xfrm>
            <a:off x="6362701" y="3399244"/>
            <a:ext cx="561975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200">
                <a:solidFill>
                  <a:schemeClr val="dk1"/>
                </a:solidFill>
                <a:latin typeface="Times New Roman"/>
                <a:ea typeface="Times New Roman"/>
                <a:cs typeface="Times New Roman"/>
                <a:sym typeface="Times New Roman"/>
              </a:rPr>
              <a:t>Controls                                                                                                  Yes                 Yes</a:t>
            </a:r>
            <a:endParaRPr sz="1200">
              <a:solidFill>
                <a:schemeClr val="dk1"/>
              </a:solidFill>
              <a:latin typeface="Times New Roman"/>
              <a:ea typeface="Times New Roman"/>
              <a:cs typeface="Times New Roman"/>
              <a:sym typeface="Times New Roman"/>
            </a:endParaRPr>
          </a:p>
        </p:txBody>
      </p:sp>
      <p:grpSp>
        <p:nvGrpSpPr>
          <p:cNvPr id="232" name="Google Shape;232;p32"/>
          <p:cNvGrpSpPr/>
          <p:nvPr/>
        </p:nvGrpSpPr>
        <p:grpSpPr>
          <a:xfrm>
            <a:off x="110067" y="1788911"/>
            <a:ext cx="6005513" cy="1136649"/>
            <a:chOff x="30" y="1045"/>
            <a:chExt cx="3783" cy="716"/>
          </a:xfrm>
        </p:grpSpPr>
        <p:sp>
          <p:nvSpPr>
            <p:cNvPr id="233" name="Google Shape;233;p32"/>
            <p:cNvSpPr/>
            <p:nvPr/>
          </p:nvSpPr>
          <p:spPr>
            <a:xfrm>
              <a:off x="30" y="1045"/>
              <a:ext cx="3780" cy="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34" name="Google Shape;234;p32"/>
            <p:cNvPicPr preferRelativeResize="0"/>
            <p:nvPr/>
          </p:nvPicPr>
          <p:blipFill rotWithShape="1">
            <a:blip r:embed="rId3">
              <a:alphaModFix/>
            </a:blip>
            <a:srcRect b="0" l="0" r="0" t="0"/>
            <a:stretch/>
          </p:blipFill>
          <p:spPr>
            <a:xfrm>
              <a:off x="30" y="1045"/>
              <a:ext cx="3783" cy="716"/>
            </a:xfrm>
            <a:prstGeom prst="rect">
              <a:avLst/>
            </a:prstGeom>
            <a:noFill/>
            <a:ln>
              <a:noFill/>
            </a:ln>
          </p:spPr>
        </p:pic>
      </p:grpSp>
      <p:grpSp>
        <p:nvGrpSpPr>
          <p:cNvPr id="235" name="Google Shape;235;p32"/>
          <p:cNvGrpSpPr/>
          <p:nvPr/>
        </p:nvGrpSpPr>
        <p:grpSpPr>
          <a:xfrm>
            <a:off x="547688" y="3740150"/>
            <a:ext cx="5373688" cy="1157288"/>
            <a:chOff x="345" y="2356"/>
            <a:chExt cx="3385" cy="729"/>
          </a:xfrm>
        </p:grpSpPr>
        <p:sp>
          <p:nvSpPr>
            <p:cNvPr id="236" name="Google Shape;236;p32"/>
            <p:cNvSpPr/>
            <p:nvPr/>
          </p:nvSpPr>
          <p:spPr>
            <a:xfrm>
              <a:off x="345" y="2356"/>
              <a:ext cx="3382" cy="7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37" name="Google Shape;237;p32"/>
            <p:cNvPicPr preferRelativeResize="0"/>
            <p:nvPr/>
          </p:nvPicPr>
          <p:blipFill rotWithShape="1">
            <a:blip r:embed="rId4">
              <a:alphaModFix/>
            </a:blip>
            <a:srcRect b="0" l="0" r="0" t="0"/>
            <a:stretch/>
          </p:blipFill>
          <p:spPr>
            <a:xfrm>
              <a:off x="345" y="2356"/>
              <a:ext cx="3385" cy="729"/>
            </a:xfrm>
            <a:prstGeom prst="rect">
              <a:avLst/>
            </a:prstGeom>
            <a:noFill/>
            <a:ln>
              <a:noFill/>
            </a:ln>
          </p:spPr>
        </p:pic>
      </p:grpSp>
      <p:grpSp>
        <p:nvGrpSpPr>
          <p:cNvPr id="238" name="Google Shape;238;p32"/>
          <p:cNvGrpSpPr/>
          <p:nvPr/>
        </p:nvGrpSpPr>
        <p:grpSpPr>
          <a:xfrm>
            <a:off x="6048375" y="1416050"/>
            <a:ext cx="6075363" cy="1905001"/>
            <a:chOff x="3810" y="892"/>
            <a:chExt cx="3827" cy="1200"/>
          </a:xfrm>
        </p:grpSpPr>
        <p:sp>
          <p:nvSpPr>
            <p:cNvPr id="239" name="Google Shape;239;p32"/>
            <p:cNvSpPr/>
            <p:nvPr/>
          </p:nvSpPr>
          <p:spPr>
            <a:xfrm>
              <a:off x="3810" y="892"/>
              <a:ext cx="3824" cy="11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40" name="Google Shape;240;p32"/>
            <p:cNvPicPr preferRelativeResize="0"/>
            <p:nvPr/>
          </p:nvPicPr>
          <p:blipFill rotWithShape="1">
            <a:blip r:embed="rId5">
              <a:alphaModFix/>
            </a:blip>
            <a:srcRect b="0" l="0" r="0" t="0"/>
            <a:stretch/>
          </p:blipFill>
          <p:spPr>
            <a:xfrm>
              <a:off x="3810" y="892"/>
              <a:ext cx="3827" cy="1200"/>
            </a:xfrm>
            <a:prstGeom prst="rect">
              <a:avLst/>
            </a:prstGeom>
            <a:noFill/>
            <a:ln>
              <a:noFill/>
            </a:ln>
          </p:spPr>
        </p:pic>
      </p:grpSp>
      <p:grpSp>
        <p:nvGrpSpPr>
          <p:cNvPr id="241" name="Google Shape;241;p32"/>
          <p:cNvGrpSpPr/>
          <p:nvPr/>
        </p:nvGrpSpPr>
        <p:grpSpPr>
          <a:xfrm>
            <a:off x="6448425" y="3865563"/>
            <a:ext cx="5624513" cy="1031874"/>
            <a:chOff x="4062" y="2435"/>
            <a:chExt cx="3543" cy="650"/>
          </a:xfrm>
        </p:grpSpPr>
        <p:sp>
          <p:nvSpPr>
            <p:cNvPr id="242" name="Google Shape;242;p32"/>
            <p:cNvSpPr/>
            <p:nvPr/>
          </p:nvSpPr>
          <p:spPr>
            <a:xfrm>
              <a:off x="4062" y="2435"/>
              <a:ext cx="3540" cy="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43" name="Google Shape;243;p32"/>
            <p:cNvPicPr preferRelativeResize="0"/>
            <p:nvPr/>
          </p:nvPicPr>
          <p:blipFill rotWithShape="1">
            <a:blip r:embed="rId6">
              <a:alphaModFix/>
            </a:blip>
            <a:srcRect b="0" l="0" r="0" t="0"/>
            <a:stretch/>
          </p:blipFill>
          <p:spPr>
            <a:xfrm>
              <a:off x="4062" y="2435"/>
              <a:ext cx="3543" cy="650"/>
            </a:xfrm>
            <a:prstGeom prst="rect">
              <a:avLst/>
            </a:prstGeom>
            <a:noFill/>
            <a:ln>
              <a:noFill/>
            </a:ln>
          </p:spPr>
        </p:pic>
      </p:grpSp>
      <p:sp>
        <p:nvSpPr>
          <p:cNvPr id="244" name="Google Shape;244;p32"/>
          <p:cNvSpPr/>
          <p:nvPr/>
        </p:nvSpPr>
        <p:spPr>
          <a:xfrm>
            <a:off x="547688" y="2566491"/>
            <a:ext cx="5435137" cy="366447"/>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32"/>
          <p:cNvSpPr/>
          <p:nvPr/>
        </p:nvSpPr>
        <p:spPr>
          <a:xfrm>
            <a:off x="6362701" y="2920798"/>
            <a:ext cx="5619750" cy="366447"/>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3"/>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AU">
                <a:latin typeface="Times New Roman"/>
                <a:ea typeface="Times New Roman"/>
                <a:cs typeface="Times New Roman"/>
                <a:sym typeface="Times New Roman"/>
              </a:rPr>
              <a:t>Further Analyses</a:t>
            </a:r>
            <a:endParaRPr/>
          </a:p>
        </p:txBody>
      </p:sp>
      <p:sp>
        <p:nvSpPr>
          <p:cNvPr id="251" name="Google Shape;251;p33"/>
          <p:cNvSpPr txBox="1"/>
          <p:nvPr>
            <p:ph idx="1" type="body"/>
          </p:nvPr>
        </p:nvSpPr>
        <p:spPr>
          <a:xfrm>
            <a:off x="483765" y="1072356"/>
            <a:ext cx="10972800" cy="4713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AU">
                <a:latin typeface="Times New Roman"/>
                <a:ea typeface="Times New Roman"/>
                <a:cs typeface="Times New Roman"/>
                <a:sym typeface="Times New Roman"/>
              </a:rPr>
              <a:t>The impact of remediation on the likelihood of significant SOP vote dissent</a:t>
            </a:r>
            <a:endParaRPr/>
          </a:p>
          <a:p>
            <a:pPr indent="-285750" lvl="1" marL="742950" rtl="0" algn="l">
              <a:spcBef>
                <a:spcPts val="400"/>
              </a:spcBef>
              <a:spcAft>
                <a:spcPts val="0"/>
              </a:spcAft>
              <a:buClr>
                <a:schemeClr val="dk1"/>
              </a:buClr>
              <a:buSzPts val="2000"/>
              <a:buChar char="–"/>
            </a:pPr>
            <a:r>
              <a:rPr lang="en-AU">
                <a:latin typeface="Times New Roman"/>
                <a:ea typeface="Times New Roman"/>
                <a:cs typeface="Times New Roman"/>
                <a:sym typeface="Times New Roman"/>
              </a:rPr>
              <a:t>If we apply 20% to define a significant SOP vote dissent, in approach one, the remediation in compensation disclosure reduces the probability of receiving a significant SOP vote dissent by 10%. </a:t>
            </a:r>
            <a:endParaRPr/>
          </a:p>
          <a:p>
            <a:pPr indent="-285750" lvl="1" marL="742950" rtl="0" algn="l">
              <a:spcBef>
                <a:spcPts val="400"/>
              </a:spcBef>
              <a:spcAft>
                <a:spcPts val="0"/>
              </a:spcAft>
              <a:buClr>
                <a:schemeClr val="dk1"/>
              </a:buClr>
              <a:buSzPts val="2000"/>
              <a:buChar char="–"/>
            </a:pPr>
            <a:r>
              <a:rPr lang="en-AU">
                <a:latin typeface="Times New Roman"/>
                <a:ea typeface="Times New Roman"/>
                <a:cs typeface="Times New Roman"/>
                <a:sym typeface="Times New Roman"/>
              </a:rPr>
              <a:t>In addition, the remediation of critical compensation issues (top-five) decreases this probability by 33%. </a:t>
            </a:r>
            <a:endParaRPr/>
          </a:p>
          <a:p>
            <a:pPr indent="-285750" lvl="1" marL="742950" rtl="0" algn="l">
              <a:spcBef>
                <a:spcPts val="400"/>
              </a:spcBef>
              <a:spcAft>
                <a:spcPts val="0"/>
              </a:spcAft>
              <a:buClr>
                <a:schemeClr val="dk1"/>
              </a:buClr>
              <a:buSzPts val="2000"/>
              <a:buChar char="–"/>
            </a:pPr>
            <a:r>
              <a:rPr lang="en-AU">
                <a:latin typeface="Times New Roman"/>
                <a:ea typeface="Times New Roman"/>
                <a:cs typeface="Times New Roman"/>
                <a:sym typeface="Times New Roman"/>
              </a:rPr>
              <a:t>Approach two shows similar results. </a:t>
            </a:r>
            <a:endParaRPr/>
          </a:p>
          <a:p>
            <a:pPr indent="-342900" lvl="0" marL="342900" rtl="0" algn="l">
              <a:spcBef>
                <a:spcPts val="480"/>
              </a:spcBef>
              <a:spcAft>
                <a:spcPts val="0"/>
              </a:spcAft>
              <a:buClr>
                <a:schemeClr val="dk1"/>
              </a:buClr>
              <a:buSzPts val="2400"/>
              <a:buChar char="•"/>
            </a:pPr>
            <a:r>
              <a:rPr lang="en-AU">
                <a:latin typeface="Times New Roman"/>
                <a:ea typeface="Times New Roman"/>
                <a:cs typeface="Times New Roman"/>
                <a:sym typeface="Times New Roman"/>
              </a:rPr>
              <a:t>The impact on compensation practice</a:t>
            </a:r>
            <a:endParaRPr/>
          </a:p>
          <a:p>
            <a:pPr indent="-285750" lvl="1" marL="742950" rtl="0" algn="l">
              <a:spcBef>
                <a:spcPts val="400"/>
              </a:spcBef>
              <a:spcAft>
                <a:spcPts val="0"/>
              </a:spcAft>
              <a:buClr>
                <a:schemeClr val="dk1"/>
              </a:buClr>
              <a:buSzPts val="2000"/>
              <a:buChar char="–"/>
            </a:pPr>
            <a:r>
              <a:rPr lang="en-AU">
                <a:latin typeface="Times New Roman"/>
                <a:ea typeface="Times New Roman"/>
                <a:cs typeface="Times New Roman"/>
                <a:sym typeface="Times New Roman"/>
              </a:rPr>
              <a:t>The remediation firms are associated with a reduction in the total CEO compensation and an increase in CEO’s pay-for-performance sensitivity. </a:t>
            </a:r>
            <a:endParaRPr/>
          </a:p>
          <a:p>
            <a:pPr indent="-342900" lvl="0" marL="342900" rtl="0" algn="l">
              <a:spcBef>
                <a:spcPts val="480"/>
              </a:spcBef>
              <a:spcAft>
                <a:spcPts val="0"/>
              </a:spcAft>
              <a:buClr>
                <a:schemeClr val="dk1"/>
              </a:buClr>
              <a:buSzPts val="2400"/>
              <a:buChar char="•"/>
            </a:pPr>
            <a:r>
              <a:rPr lang="en-AU">
                <a:latin typeface="Times New Roman"/>
                <a:ea typeface="Times New Roman"/>
                <a:cs typeface="Times New Roman"/>
                <a:sym typeface="Times New Roman"/>
              </a:rPr>
              <a:t>Relaxing Sample Restriction (including post-remediation SOPs in 2011) </a:t>
            </a:r>
            <a:endParaRPr/>
          </a:p>
          <a:p>
            <a:pPr indent="-285750" lvl="1" marL="742950" rtl="0" algn="l">
              <a:spcBef>
                <a:spcPts val="400"/>
              </a:spcBef>
              <a:spcAft>
                <a:spcPts val="0"/>
              </a:spcAft>
              <a:buClr>
                <a:schemeClr val="dk1"/>
              </a:buClr>
              <a:buSzPts val="2000"/>
              <a:buChar char="–"/>
            </a:pPr>
            <a:r>
              <a:rPr lang="en-AU">
                <a:latin typeface="Times New Roman"/>
                <a:ea typeface="Times New Roman"/>
                <a:cs typeface="Times New Roman"/>
                <a:sym typeface="Times New Roman"/>
              </a:rPr>
              <a:t>The results are consistent</a:t>
            </a:r>
            <a:endParaRPr/>
          </a:p>
          <a:p>
            <a:pPr indent="-342900" lvl="0" marL="342900" rtl="0" algn="l">
              <a:spcBef>
                <a:spcPts val="480"/>
              </a:spcBef>
              <a:spcAft>
                <a:spcPts val="0"/>
              </a:spcAft>
              <a:buClr>
                <a:schemeClr val="dk1"/>
              </a:buClr>
              <a:buSzPts val="2400"/>
              <a:buChar char="•"/>
            </a:pPr>
            <a:r>
              <a:rPr lang="en-AU">
                <a:latin typeface="Times New Roman"/>
                <a:ea typeface="Times New Roman"/>
                <a:cs typeface="Times New Roman"/>
                <a:sym typeface="Times New Roman"/>
              </a:rPr>
              <a:t>The effect exists in the subsequent three years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4"/>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Conclusion</a:t>
            </a:r>
            <a:endParaRPr/>
          </a:p>
        </p:txBody>
      </p:sp>
      <p:sp>
        <p:nvSpPr>
          <p:cNvPr id="257" name="Google Shape;257;p34"/>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Noto Sans Symbols"/>
              <a:buChar char="⮚"/>
            </a:pPr>
            <a:r>
              <a:rPr lang="en-AU">
                <a:latin typeface="Times New Roman"/>
                <a:ea typeface="Times New Roman"/>
                <a:cs typeface="Times New Roman"/>
                <a:sym typeface="Times New Roman"/>
              </a:rPr>
              <a:t>Shareholders are more likely to agree with management SOP proposals if the firm remediates its compensation defects upon receiving a compensation-related comment from the SEC.</a:t>
            </a:r>
            <a:endParaRPr/>
          </a:p>
          <a:p>
            <a:pPr indent="-190500" lvl="0" marL="342900" rtl="0" algn="l">
              <a:spcBef>
                <a:spcPts val="480"/>
              </a:spcBef>
              <a:spcAft>
                <a:spcPts val="0"/>
              </a:spcAft>
              <a:buClr>
                <a:schemeClr val="dk1"/>
              </a:buClr>
              <a:buSzPts val="2400"/>
              <a:buFont typeface="Noto Sans Symbols"/>
              <a:buNone/>
            </a:pPr>
            <a:r>
              <a:t/>
            </a:r>
            <a:endParaRPr>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Font typeface="Noto Sans Symbols"/>
              <a:buChar char="⮚"/>
            </a:pPr>
            <a:r>
              <a:rPr lang="en-AU">
                <a:latin typeface="Times New Roman"/>
                <a:ea typeface="Times New Roman"/>
                <a:cs typeface="Times New Roman"/>
                <a:sym typeface="Times New Roman"/>
              </a:rPr>
              <a:t>When the improvement in disclosure is more substantial, the remediation effect is more pronounced.</a:t>
            </a:r>
            <a:endParaRPr/>
          </a:p>
          <a:p>
            <a:pPr indent="0" lvl="0" marL="0" rtl="0" algn="l">
              <a:spcBef>
                <a:spcPts val="480"/>
              </a:spcBef>
              <a:spcAft>
                <a:spcPts val="0"/>
              </a:spcAft>
              <a:buClr>
                <a:schemeClr val="dk1"/>
              </a:buClr>
              <a:buSzPts val="2400"/>
              <a:buNone/>
            </a:pPr>
            <a:r>
              <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animEffect filter="fade" transition="in">
                                      <p:cBhvr>
                                        <p:cTn dur="500"/>
                                        <p:tgtEl>
                                          <p:spTgt spid="2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animEffect filter="fade" transition="in">
                                      <p:cBhvr>
                                        <p:cTn dur="500"/>
                                        <p:tgtEl>
                                          <p:spTgt spid="2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animEffect filter="fade" transition="in">
                                      <p:cBhvr>
                                        <p:cTn dur="500"/>
                                        <p:tgtEl>
                                          <p:spTgt spid="2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animEffect filter="fade" transition="in">
                                      <p:cBhvr>
                                        <p:cTn dur="500"/>
                                        <p:tgtEl>
                                          <p:spTgt spid="25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5"/>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AU"/>
              <a:t>Questions and comments?</a:t>
            </a:r>
            <a:endParaRPr/>
          </a:p>
        </p:txBody>
      </p:sp>
      <p:sp>
        <p:nvSpPr>
          <p:cNvPr id="263" name="Google Shape;263;p35"/>
          <p:cNvSpPr txBox="1"/>
          <p:nvPr>
            <p:ph idx="1" type="body"/>
          </p:nvPr>
        </p:nvSpPr>
        <p:spPr>
          <a:xfrm>
            <a:off x="3248024" y="2527300"/>
            <a:ext cx="5076825" cy="1949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6000"/>
              <a:buNone/>
            </a:pPr>
            <a:r>
              <a:rPr lang="en-AU" sz="6000">
                <a:latin typeface="Times New Roman"/>
                <a:ea typeface="Times New Roman"/>
                <a:cs typeface="Times New Roman"/>
                <a:sym typeface="Times New Roman"/>
              </a:rPr>
              <a:t>Thank you!</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6"/>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AU"/>
              <a:t>Appendix</a:t>
            </a:r>
            <a:endParaRPr/>
          </a:p>
        </p:txBody>
      </p:sp>
      <p:sp>
        <p:nvSpPr>
          <p:cNvPr id="269" name="Google Shape;269;p36"/>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p>
            <a:pPr indent="-190500" lvl="0" marL="342900" rtl="0" algn="l">
              <a:spcBef>
                <a:spcPts val="0"/>
              </a:spcBef>
              <a:spcAft>
                <a:spcPts val="0"/>
              </a:spcAft>
              <a:buClr>
                <a:schemeClr val="dk1"/>
              </a:buClr>
              <a:buSzPts val="24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7"/>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Hypothesis Development</a:t>
            </a:r>
            <a:endParaRPr/>
          </a:p>
        </p:txBody>
      </p:sp>
      <p:sp>
        <p:nvSpPr>
          <p:cNvPr id="275" name="Google Shape;275;p37"/>
          <p:cNvSpPr txBox="1"/>
          <p:nvPr>
            <p:ph idx="1" type="body"/>
          </p:nvPr>
        </p:nvSpPr>
        <p:spPr>
          <a:xfrm>
            <a:off x="393469" y="1030489"/>
            <a:ext cx="10972800" cy="4713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en-AU" sz="2000">
                <a:latin typeface="Times New Roman"/>
                <a:ea typeface="Times New Roman"/>
                <a:cs typeface="Times New Roman"/>
                <a:sym typeface="Times New Roman"/>
              </a:rPr>
              <a:t>Divergent interests among stakeholders demand for monitoring and bonding mechanisms that help alleviate various agency conflicts </a:t>
            </a:r>
            <a:r>
              <a:rPr lang="en-AU" sz="1400">
                <a:latin typeface="Times New Roman"/>
                <a:ea typeface="Times New Roman"/>
                <a:cs typeface="Times New Roman"/>
                <a:sym typeface="Times New Roman"/>
              </a:rPr>
              <a:t>(</a:t>
            </a:r>
            <a:r>
              <a:rPr lang="en-AU" sz="1400" u="sng">
                <a:solidFill>
                  <a:schemeClr val="hlink"/>
                </a:solidFill>
                <a:latin typeface="Times New Roman"/>
                <a:ea typeface="Times New Roman"/>
                <a:cs typeface="Times New Roman"/>
                <a:sym typeface="Times New Roman"/>
                <a:hlinkClick r:id="rId3"/>
              </a:rPr>
              <a:t>Jensen and Meckling 1976</a:t>
            </a:r>
            <a:r>
              <a:rPr lang="en-AU" sz="1400">
                <a:latin typeface="Times New Roman"/>
                <a:ea typeface="Times New Roman"/>
                <a:cs typeface="Times New Roman"/>
                <a:sym typeface="Times New Roman"/>
              </a:rPr>
              <a:t>)</a:t>
            </a:r>
            <a:r>
              <a:rPr lang="en-AU">
                <a:latin typeface="Times New Roman"/>
                <a:ea typeface="Times New Roman"/>
                <a:cs typeface="Times New Roman"/>
                <a:sym typeface="Times New Roman"/>
              </a:rPr>
              <a:t>. </a:t>
            </a:r>
            <a:r>
              <a:rPr lang="en-AU" sz="1800">
                <a:latin typeface="Times New Roman"/>
                <a:ea typeface="Times New Roman"/>
                <a:cs typeface="Times New Roman"/>
                <a:sym typeface="Times New Roman"/>
              </a:rPr>
              <a:t>e.g., executive compensation contract</a:t>
            </a:r>
            <a:endParaRPr/>
          </a:p>
          <a:p>
            <a:pPr indent="-342900" lvl="0" marL="342900" rtl="0" algn="l">
              <a:spcBef>
                <a:spcPts val="600"/>
              </a:spcBef>
              <a:spcAft>
                <a:spcPts val="0"/>
              </a:spcAft>
              <a:buClr>
                <a:schemeClr val="dk1"/>
              </a:buClr>
              <a:buSzPts val="2000"/>
              <a:buChar char="•"/>
            </a:pPr>
            <a:r>
              <a:rPr lang="en-AU" sz="2000">
                <a:latin typeface="Times New Roman"/>
                <a:ea typeface="Times New Roman"/>
                <a:cs typeface="Times New Roman"/>
                <a:sym typeface="Times New Roman"/>
              </a:rPr>
              <a:t>Accounting information plays a central role, both in determining the extent of these conflicts and in designing mechanisms to mitigate them </a:t>
            </a:r>
            <a:r>
              <a:rPr lang="en-AU" sz="1400">
                <a:latin typeface="Times New Roman"/>
                <a:ea typeface="Times New Roman"/>
                <a:cs typeface="Times New Roman"/>
                <a:sym typeface="Times New Roman"/>
              </a:rPr>
              <a:t>(</a:t>
            </a:r>
            <a:r>
              <a:rPr lang="en-AU" sz="1400" u="sng">
                <a:solidFill>
                  <a:schemeClr val="hlink"/>
                </a:solidFill>
                <a:latin typeface="Times New Roman"/>
                <a:ea typeface="Times New Roman"/>
                <a:cs typeface="Times New Roman"/>
                <a:sym typeface="Times New Roman"/>
                <a:hlinkClick r:id="rId4"/>
              </a:rPr>
              <a:t>Armstrong, Guay, and Weber 2010</a:t>
            </a:r>
            <a:r>
              <a:rPr lang="en-AU" sz="1400">
                <a:latin typeface="Times New Roman"/>
                <a:ea typeface="Times New Roman"/>
                <a:cs typeface="Times New Roman"/>
                <a:sym typeface="Times New Roman"/>
              </a:rPr>
              <a:t>).</a:t>
            </a:r>
            <a:r>
              <a:rPr lang="en-AU">
                <a:latin typeface="Times New Roman"/>
                <a:ea typeface="Times New Roman"/>
                <a:cs typeface="Times New Roman"/>
                <a:sym typeface="Times New Roman"/>
              </a:rPr>
              <a:t> </a:t>
            </a:r>
            <a:endParaRPr/>
          </a:p>
          <a:p>
            <a:pPr indent="-342900" lvl="0" marL="342900" rtl="0" algn="l">
              <a:spcBef>
                <a:spcPts val="1000"/>
              </a:spcBef>
              <a:spcAft>
                <a:spcPts val="0"/>
              </a:spcAft>
              <a:buClr>
                <a:schemeClr val="dk1"/>
              </a:buClr>
              <a:buSzPts val="2000"/>
              <a:buChar char="•"/>
            </a:pPr>
            <a:r>
              <a:rPr lang="en-AU" sz="2000">
                <a:latin typeface="Times New Roman"/>
                <a:ea typeface="Times New Roman"/>
                <a:cs typeface="Times New Roman"/>
                <a:sym typeface="Times New Roman"/>
              </a:rPr>
              <a:t>The SEC's comment letter </a:t>
            </a:r>
            <a:endParaRPr/>
          </a:p>
          <a:p>
            <a:pPr indent="-285750" lvl="1" marL="742950" rtl="0" algn="l">
              <a:spcBef>
                <a:spcPts val="360"/>
              </a:spcBef>
              <a:spcAft>
                <a:spcPts val="0"/>
              </a:spcAft>
              <a:buClr>
                <a:schemeClr val="dk1"/>
              </a:buClr>
              <a:buSzPts val="1800"/>
              <a:buChar char="–"/>
            </a:pPr>
            <a:r>
              <a:rPr lang="en-AU" sz="1800">
                <a:latin typeface="Times New Roman"/>
                <a:ea typeface="Times New Roman"/>
                <a:cs typeface="Times New Roman"/>
                <a:sym typeface="Times New Roman"/>
              </a:rPr>
              <a:t>Identifies the deficiencies in compensation disclosure.</a:t>
            </a:r>
            <a:endParaRPr/>
          </a:p>
          <a:p>
            <a:pPr indent="-285750" lvl="1" marL="742950" rtl="0" algn="l">
              <a:spcBef>
                <a:spcPts val="360"/>
              </a:spcBef>
              <a:spcAft>
                <a:spcPts val="0"/>
              </a:spcAft>
              <a:buClr>
                <a:schemeClr val="dk1"/>
              </a:buClr>
              <a:buSzPts val="1800"/>
              <a:buChar char="–"/>
            </a:pPr>
            <a:r>
              <a:rPr lang="en-AU" sz="1800">
                <a:latin typeface="Times New Roman"/>
                <a:ea typeface="Times New Roman"/>
                <a:cs typeface="Times New Roman"/>
                <a:sym typeface="Times New Roman"/>
              </a:rPr>
              <a:t>Followed by firms revision in the proxy statement</a:t>
            </a:r>
            <a:endParaRPr/>
          </a:p>
          <a:p>
            <a:pPr indent="-285750" lvl="1" marL="742950" rtl="0" algn="l">
              <a:spcBef>
                <a:spcPts val="360"/>
              </a:spcBef>
              <a:spcAft>
                <a:spcPts val="0"/>
              </a:spcAft>
              <a:buClr>
                <a:schemeClr val="dk1"/>
              </a:buClr>
              <a:buSzPts val="1800"/>
              <a:buChar char="–"/>
            </a:pPr>
            <a:r>
              <a:rPr lang="en-AU" sz="1800">
                <a:latin typeface="Times New Roman"/>
                <a:ea typeface="Times New Roman"/>
                <a:cs typeface="Times New Roman"/>
                <a:sym typeface="Times New Roman"/>
              </a:rPr>
              <a:t>Published by the SEC along with firms’ response soon after the issues have been resolved.</a:t>
            </a:r>
            <a:endParaRPr/>
          </a:p>
          <a:p>
            <a:pPr indent="-342900" lvl="0" marL="342900" rtl="0" algn="l">
              <a:spcBef>
                <a:spcPts val="600"/>
              </a:spcBef>
              <a:spcAft>
                <a:spcPts val="0"/>
              </a:spcAft>
              <a:buClr>
                <a:schemeClr val="dk1"/>
              </a:buClr>
              <a:buSzPts val="2000"/>
              <a:buChar char="•"/>
            </a:pPr>
            <a:r>
              <a:rPr lang="en-AU" sz="2000">
                <a:latin typeface="Times New Roman"/>
                <a:ea typeface="Times New Roman"/>
                <a:cs typeface="Times New Roman"/>
                <a:sym typeface="Times New Roman"/>
              </a:rPr>
              <a:t>Before the annual meeting, shareholders can access the following information</a:t>
            </a:r>
            <a:endParaRPr/>
          </a:p>
          <a:p>
            <a:pPr indent="-285750" lvl="1" marL="742950" rtl="0" algn="l">
              <a:spcBef>
                <a:spcPts val="1200"/>
              </a:spcBef>
              <a:spcAft>
                <a:spcPts val="0"/>
              </a:spcAft>
              <a:buClr>
                <a:schemeClr val="dk1"/>
              </a:buClr>
              <a:buSzPts val="1800"/>
              <a:buChar char="–"/>
            </a:pPr>
            <a:r>
              <a:rPr lang="en-AU" sz="1800">
                <a:latin typeface="Times New Roman"/>
                <a:ea typeface="Times New Roman"/>
                <a:cs typeface="Times New Roman"/>
                <a:sym typeface="Times New Roman"/>
              </a:rPr>
              <a:t>SEC's comment letters related to the previous year's proxy statement</a:t>
            </a:r>
            <a:endParaRPr/>
          </a:p>
          <a:p>
            <a:pPr indent="-285750" lvl="1" marL="742950" rtl="0" algn="l">
              <a:spcBef>
                <a:spcPts val="600"/>
              </a:spcBef>
              <a:spcAft>
                <a:spcPts val="0"/>
              </a:spcAft>
              <a:buClr>
                <a:schemeClr val="dk1"/>
              </a:buClr>
              <a:buSzPts val="1800"/>
              <a:buChar char="–"/>
            </a:pPr>
            <a:r>
              <a:rPr lang="en-AU" sz="1800">
                <a:latin typeface="Times New Roman"/>
                <a:ea typeface="Times New Roman"/>
                <a:cs typeface="Times New Roman"/>
                <a:sym typeface="Times New Roman"/>
              </a:rPr>
              <a:t>the revised proxy statement of the previous year including the resolution to the last SOP voting dissent</a:t>
            </a:r>
            <a:endParaRPr/>
          </a:p>
          <a:p>
            <a:pPr indent="-285750" lvl="1" marL="742950" rtl="0" algn="l">
              <a:spcBef>
                <a:spcPts val="600"/>
              </a:spcBef>
              <a:spcAft>
                <a:spcPts val="0"/>
              </a:spcAft>
              <a:buClr>
                <a:schemeClr val="dk1"/>
              </a:buClr>
              <a:buSzPts val="1800"/>
              <a:buChar char="–"/>
            </a:pPr>
            <a:r>
              <a:rPr lang="en-AU" sz="1800">
                <a:latin typeface="Times New Roman"/>
                <a:ea typeface="Times New Roman"/>
                <a:cs typeface="Times New Roman"/>
                <a:sym typeface="Times New Roman"/>
              </a:rPr>
              <a:t>the current year's proxy statement in compliance</a:t>
            </a:r>
            <a:endParaRPr sz="1800">
              <a:latin typeface="Times New Roman"/>
              <a:ea typeface="Times New Roman"/>
              <a:cs typeface="Times New Roman"/>
              <a:sym typeface="Times New Roman"/>
            </a:endParaRPr>
          </a:p>
          <a:p>
            <a:pPr indent="0" lvl="0" marL="0" rtl="0" algn="l">
              <a:spcBef>
                <a:spcPts val="600"/>
              </a:spcBef>
              <a:spcAft>
                <a:spcPts val="0"/>
              </a:spcAft>
              <a:buClr>
                <a:schemeClr val="dk1"/>
              </a:buClr>
              <a:buSzPts val="2000"/>
              <a:buNone/>
            </a:pPr>
            <a:r>
              <a:t/>
            </a:r>
            <a:endParaRPr sz="200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8"/>
          <p:cNvSpPr txBox="1"/>
          <p:nvPr>
            <p:ph type="title"/>
          </p:nvPr>
        </p:nvSpPr>
        <p:spPr>
          <a:xfrm>
            <a:off x="104503" y="727708"/>
            <a:ext cx="12903927" cy="156818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AU" sz="2800"/>
              <a:t>The amended information may reveal inferior compensation scheme</a:t>
            </a:r>
            <a:endParaRPr/>
          </a:p>
        </p:txBody>
      </p:sp>
      <p:sp>
        <p:nvSpPr>
          <p:cNvPr id="281" name="Google Shape;281;p38"/>
          <p:cNvSpPr txBox="1"/>
          <p:nvPr>
            <p:ph idx="1" type="body"/>
          </p:nvPr>
        </p:nvSpPr>
        <p:spPr>
          <a:xfrm>
            <a:off x="642258" y="2295888"/>
            <a:ext cx="10515600" cy="435133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AU">
                <a:latin typeface="Times New Roman"/>
                <a:ea typeface="Times New Roman"/>
                <a:cs typeface="Times New Roman"/>
                <a:sym typeface="Times New Roman"/>
              </a:rPr>
              <a:t>Firms admitted that they only used online resources, such as salary.com, to set up the executive pay instead of the preciously stated peer groups. </a:t>
            </a:r>
            <a:endParaRPr/>
          </a:p>
          <a:p>
            <a:pPr indent="-342900" lvl="0" marL="342900" rtl="0" algn="l">
              <a:spcBef>
                <a:spcPts val="480"/>
              </a:spcBef>
              <a:spcAft>
                <a:spcPts val="0"/>
              </a:spcAft>
              <a:buClr>
                <a:schemeClr val="dk1"/>
              </a:buClr>
              <a:buSzPts val="2400"/>
              <a:buChar char="•"/>
            </a:pPr>
            <a:r>
              <a:rPr lang="en-AU">
                <a:latin typeface="Times New Roman"/>
                <a:ea typeface="Times New Roman"/>
                <a:cs typeface="Times New Roman"/>
                <a:sym typeface="Times New Roman"/>
              </a:rPr>
              <a:t>When requested to describe the detailed role played by compensation consultants, some firms admitted that the consultant role is “very minimal, not as critical as” they previously claimed.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9"/>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Firms’ Responses to CLs</a:t>
            </a:r>
            <a:endParaRPr/>
          </a:p>
        </p:txBody>
      </p:sp>
      <p:sp>
        <p:nvSpPr>
          <p:cNvPr id="287" name="Google Shape;287;p39"/>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2400"/>
              <a:buFont typeface="Calibri"/>
              <a:buAutoNum type="arabicPeriod"/>
            </a:pPr>
            <a:r>
              <a:rPr lang="en-AU">
                <a:latin typeface="Times New Roman"/>
                <a:ea typeface="Times New Roman"/>
                <a:cs typeface="Times New Roman"/>
                <a:sym typeface="Times New Roman"/>
              </a:rPr>
              <a:t>Explain in detail and revise in the current and future filing</a:t>
            </a:r>
            <a:endParaRPr/>
          </a:p>
          <a:p>
            <a:pPr indent="-457200" lvl="0" marL="457200" rtl="0" algn="l">
              <a:spcBef>
                <a:spcPts val="480"/>
              </a:spcBef>
              <a:spcAft>
                <a:spcPts val="0"/>
              </a:spcAft>
              <a:buClr>
                <a:schemeClr val="dk1"/>
              </a:buClr>
              <a:buSzPts val="2400"/>
              <a:buFont typeface="Calibri"/>
              <a:buAutoNum type="arabicPeriod"/>
            </a:pPr>
            <a:r>
              <a:rPr lang="en-AU">
                <a:latin typeface="Times New Roman"/>
                <a:ea typeface="Times New Roman"/>
                <a:cs typeface="Times New Roman"/>
                <a:sym typeface="Times New Roman"/>
              </a:rPr>
              <a:t>Explain in detail and revise only in the current filling</a:t>
            </a:r>
            <a:endParaRPr/>
          </a:p>
          <a:p>
            <a:pPr indent="-457200" lvl="0" marL="457200" rtl="0" algn="l">
              <a:spcBef>
                <a:spcPts val="480"/>
              </a:spcBef>
              <a:spcAft>
                <a:spcPts val="0"/>
              </a:spcAft>
              <a:buClr>
                <a:schemeClr val="dk1"/>
              </a:buClr>
              <a:buSzPts val="2400"/>
              <a:buFont typeface="Calibri"/>
              <a:buAutoNum type="arabicPeriod"/>
            </a:pPr>
            <a:r>
              <a:rPr lang="en-AU">
                <a:latin typeface="Times New Roman"/>
                <a:ea typeface="Times New Roman"/>
                <a:cs typeface="Times New Roman"/>
                <a:sym typeface="Times New Roman"/>
              </a:rPr>
              <a:t>Request confidential treatment </a:t>
            </a:r>
            <a:endParaRPr/>
          </a:p>
          <a:p>
            <a:pPr indent="-457200" lvl="0" marL="457200" rtl="0" algn="l">
              <a:spcBef>
                <a:spcPts val="480"/>
              </a:spcBef>
              <a:spcAft>
                <a:spcPts val="0"/>
              </a:spcAft>
              <a:buClr>
                <a:schemeClr val="dk1"/>
              </a:buClr>
              <a:buSzPts val="2400"/>
              <a:buFont typeface="Calibri"/>
              <a:buAutoNum type="arabicPeriod"/>
            </a:pPr>
            <a:r>
              <a:rPr lang="en-AU">
                <a:latin typeface="Times New Roman"/>
                <a:ea typeface="Times New Roman"/>
                <a:cs typeface="Times New Roman"/>
                <a:sym typeface="Times New Roman"/>
              </a:rPr>
              <a:t>Claim non-material information </a:t>
            </a:r>
            <a:endParaRPr/>
          </a:p>
          <a:p>
            <a:pPr indent="-457200" lvl="0" marL="457200" rtl="0" algn="l">
              <a:spcBef>
                <a:spcPts val="480"/>
              </a:spcBef>
              <a:spcAft>
                <a:spcPts val="0"/>
              </a:spcAft>
              <a:buClr>
                <a:schemeClr val="dk1"/>
              </a:buClr>
              <a:buSzPts val="2400"/>
              <a:buFont typeface="Calibri"/>
              <a:buAutoNum type="arabicPeriod"/>
            </a:pPr>
            <a:r>
              <a:rPr lang="en-AU">
                <a:latin typeface="Times New Roman"/>
                <a:ea typeface="Times New Roman"/>
                <a:cs typeface="Times New Roman"/>
                <a:sym typeface="Times New Roman"/>
              </a:rPr>
              <a:t>Request for a reconsideration of the SEC comment (negotiation)</a:t>
            </a:r>
            <a:endParaRPr/>
          </a:p>
          <a:p>
            <a:pPr indent="-304800" lvl="0" marL="457200" rtl="0" algn="l">
              <a:spcBef>
                <a:spcPts val="480"/>
              </a:spcBef>
              <a:spcAft>
                <a:spcPts val="0"/>
              </a:spcAft>
              <a:buClr>
                <a:schemeClr val="dk1"/>
              </a:buClr>
              <a:buSzPts val="2400"/>
              <a:buFont typeface="Calibri"/>
              <a:buNone/>
            </a:pPr>
            <a:r>
              <a:t/>
            </a:r>
            <a:endParaRPr>
              <a:latin typeface="Times New Roman"/>
              <a:ea typeface="Times New Roman"/>
              <a:cs typeface="Times New Roman"/>
              <a:sym typeface="Times New Roman"/>
            </a:endParaRPr>
          </a:p>
          <a:p>
            <a:pPr indent="0" lvl="0" marL="0" rtl="0" algn="l">
              <a:spcBef>
                <a:spcPts val="320"/>
              </a:spcBef>
              <a:spcAft>
                <a:spcPts val="0"/>
              </a:spcAft>
              <a:buClr>
                <a:schemeClr val="dk1"/>
              </a:buClr>
              <a:buSzPts val="1600"/>
              <a:buNone/>
            </a:pPr>
            <a:r>
              <a:t/>
            </a:r>
            <a:endParaRPr sz="1600">
              <a:latin typeface="Times New Roman"/>
              <a:ea typeface="Times New Roman"/>
              <a:cs typeface="Times New Roman"/>
              <a:sym typeface="Times New Roman"/>
            </a:endParaRPr>
          </a:p>
          <a:p>
            <a:pPr indent="0" lvl="0" marL="0" rtl="0" algn="l">
              <a:spcBef>
                <a:spcPts val="320"/>
              </a:spcBef>
              <a:spcAft>
                <a:spcPts val="0"/>
              </a:spcAft>
              <a:buClr>
                <a:schemeClr val="dk1"/>
              </a:buClr>
              <a:buSzPts val="1600"/>
              <a:buNone/>
            </a:pPr>
            <a:r>
              <a:t/>
            </a:r>
            <a:endParaRPr sz="1600">
              <a:latin typeface="Times New Roman"/>
              <a:ea typeface="Times New Roman"/>
              <a:cs typeface="Times New Roman"/>
              <a:sym typeface="Times New Roman"/>
            </a:endParaRPr>
          </a:p>
          <a:p>
            <a:pPr indent="0" lvl="0" marL="0" rtl="0" algn="l">
              <a:spcBef>
                <a:spcPts val="320"/>
              </a:spcBef>
              <a:spcAft>
                <a:spcPts val="0"/>
              </a:spcAft>
              <a:buClr>
                <a:schemeClr val="dk1"/>
              </a:buClr>
              <a:buSzPts val="1600"/>
              <a:buNone/>
            </a:pPr>
            <a:r>
              <a:t/>
            </a:r>
            <a:endParaRPr sz="1600">
              <a:latin typeface="Times New Roman"/>
              <a:ea typeface="Times New Roman"/>
              <a:cs typeface="Times New Roman"/>
              <a:sym typeface="Times New Roman"/>
            </a:endParaRPr>
          </a:p>
          <a:p>
            <a:pPr indent="0" lvl="0" marL="0" rtl="0" algn="l">
              <a:spcBef>
                <a:spcPts val="320"/>
              </a:spcBef>
              <a:spcAft>
                <a:spcPts val="0"/>
              </a:spcAft>
              <a:buClr>
                <a:schemeClr val="dk1"/>
              </a:buClr>
              <a:buSzPts val="1600"/>
              <a:buNone/>
            </a:pPr>
            <a:r>
              <a:rPr lang="en-AU" sz="1600">
                <a:latin typeface="Times New Roman"/>
                <a:ea typeface="Times New Roman"/>
                <a:cs typeface="Times New Roman"/>
                <a:sym typeface="Times New Roman"/>
              </a:rPr>
              <a:t>Note: type (1) &amp; (2) comprise over 80% of firms’ responses in our final sample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0"/>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An example of SEC’s CLs</a:t>
            </a:r>
            <a:endParaRPr/>
          </a:p>
        </p:txBody>
      </p:sp>
      <p:sp>
        <p:nvSpPr>
          <p:cNvPr id="293" name="Google Shape;293;p40"/>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i="1" lang="en-AU">
                <a:latin typeface="Times New Roman"/>
                <a:ea typeface="Times New Roman"/>
                <a:cs typeface="Times New Roman"/>
                <a:sym typeface="Times New Roman"/>
              </a:rPr>
              <a:t>We note your disclosure that bonus amounts are based on specific performance targets and that in 2007 these targets were met and bonuses paid. …….. however, </a:t>
            </a:r>
            <a:r>
              <a:rPr i="1" lang="en-AU">
                <a:solidFill>
                  <a:schemeClr val="accent2"/>
                </a:solidFill>
                <a:latin typeface="Times New Roman"/>
                <a:ea typeface="Times New Roman"/>
                <a:cs typeface="Times New Roman"/>
                <a:sym typeface="Times New Roman"/>
              </a:rPr>
              <a:t>please disclose all of your quantitative performance targets, </a:t>
            </a:r>
            <a:r>
              <a:rPr i="1" lang="en-AU">
                <a:solidFill>
                  <a:srgbClr val="FF0000"/>
                </a:solidFill>
                <a:latin typeface="Times New Roman"/>
                <a:ea typeface="Times New Roman"/>
                <a:cs typeface="Times New Roman"/>
                <a:sym typeface="Times New Roman"/>
              </a:rPr>
              <a:t>the actual performance results and an analysis of how each target impacted the actual bonus amounts paid to each named executive officer. …… </a:t>
            </a:r>
            <a:r>
              <a:rPr i="1" lang="en-AU">
                <a:latin typeface="Times New Roman"/>
                <a:ea typeface="Times New Roman"/>
                <a:cs typeface="Times New Roman"/>
                <a:sym typeface="Times New Roman"/>
              </a:rPr>
              <a:t>If you believe some or all of this disclosure would cause you competitive harm, please provide us with additional information specifically detailing your competitive harm analysis. Refer to Instruction 4 to Item 402(b) of Regulation S-K. Please advise us regarding how you intend to revise this disclosure in the future.    </a:t>
            </a:r>
            <a:endParaRPr/>
          </a:p>
          <a:p>
            <a:pPr indent="-190500" lvl="0" marL="342900" rtl="0" algn="l">
              <a:spcBef>
                <a:spcPts val="480"/>
              </a:spcBef>
              <a:spcAft>
                <a:spcPts val="0"/>
              </a:spcAft>
              <a:buClr>
                <a:schemeClr val="dk1"/>
              </a:buClr>
              <a:buSzPts val="24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1"/>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Response Letter from the Firm</a:t>
            </a:r>
            <a:endParaRPr/>
          </a:p>
        </p:txBody>
      </p:sp>
      <p:sp>
        <p:nvSpPr>
          <p:cNvPr id="299" name="Google Shape;299;p41"/>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i="1" lang="en-AU">
                <a:latin typeface="Times New Roman"/>
                <a:ea typeface="Times New Roman"/>
                <a:cs typeface="Times New Roman"/>
                <a:sym typeface="Times New Roman"/>
              </a:rPr>
              <a:t>In future Proxy Statements </a:t>
            </a:r>
            <a:r>
              <a:rPr i="1" lang="en-AU">
                <a:solidFill>
                  <a:schemeClr val="accent2"/>
                </a:solidFill>
                <a:latin typeface="Times New Roman"/>
                <a:ea typeface="Times New Roman"/>
                <a:cs typeface="Times New Roman"/>
                <a:sym typeface="Times New Roman"/>
              </a:rPr>
              <a:t>we will expand our disclosure of each named executive officers quantitative and qualitative performance objectives to be more specific as to each officers goals and the achievement of those goals.</a:t>
            </a:r>
            <a:r>
              <a:rPr i="1" lang="en-AU">
                <a:latin typeface="Times New Roman"/>
                <a:ea typeface="Times New Roman"/>
                <a:cs typeface="Times New Roman"/>
                <a:sym typeface="Times New Roman"/>
              </a:rPr>
              <a:t> We will also add to our disclosure a discussion related to how qualitative performance is evaluated and how achievement of qualitative goals helps to achieve overall corporate goals. In future Proxy Statements we will also include a discussion as to how both quantitative and qualitative goals impact the actual bonus amounts paid.</a:t>
            </a:r>
            <a:endParaRPr/>
          </a:p>
          <a:p>
            <a:pPr indent="-190500" lvl="0" marL="342900" rtl="0" algn="l">
              <a:spcBef>
                <a:spcPts val="480"/>
              </a:spcBef>
              <a:spcAft>
                <a:spcPts val="0"/>
              </a:spcAft>
              <a:buClr>
                <a:schemeClr val="dk1"/>
              </a:buClr>
              <a:buSzPts val="2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Motivation and Related Literature</a:t>
            </a:r>
            <a:endParaRPr/>
          </a:p>
        </p:txBody>
      </p:sp>
      <p:sp>
        <p:nvSpPr>
          <p:cNvPr id="91" name="Google Shape;91;p15"/>
          <p:cNvSpPr txBox="1"/>
          <p:nvPr>
            <p:ph idx="1" type="body"/>
          </p:nvPr>
        </p:nvSpPr>
        <p:spPr>
          <a:xfrm>
            <a:off x="609600" y="1412874"/>
            <a:ext cx="10972800" cy="514467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en-AU" sz="2000">
                <a:latin typeface="Times New Roman"/>
                <a:ea typeface="Times New Roman"/>
                <a:cs typeface="Times New Roman"/>
                <a:sym typeface="Times New Roman"/>
              </a:rPr>
              <a:t>High executive pay and a weak relationship between executive compensation and firm performance have received great public and academic scrutiny. </a:t>
            </a:r>
            <a:endParaRPr/>
          </a:p>
          <a:p>
            <a:pPr indent="0" lvl="0" marL="0" rtl="0" algn="l">
              <a:spcBef>
                <a:spcPts val="500"/>
              </a:spcBef>
              <a:spcAft>
                <a:spcPts val="0"/>
              </a:spcAft>
              <a:buClr>
                <a:schemeClr val="dk1"/>
              </a:buClr>
              <a:buSzPts val="2000"/>
              <a:buNone/>
            </a:pPr>
            <a:r>
              <a:t/>
            </a:r>
            <a:endParaRPr sz="2000">
              <a:latin typeface="Times New Roman"/>
              <a:ea typeface="Times New Roman"/>
              <a:cs typeface="Times New Roman"/>
              <a:sym typeface="Times New Roman"/>
            </a:endParaRPr>
          </a:p>
          <a:p>
            <a:pPr indent="-342900" lvl="0" marL="342900" rtl="0" algn="l">
              <a:spcBef>
                <a:spcPts val="900"/>
              </a:spcBef>
              <a:spcAft>
                <a:spcPts val="0"/>
              </a:spcAft>
              <a:buClr>
                <a:schemeClr val="dk1"/>
              </a:buClr>
              <a:buSzPts val="2000"/>
              <a:buChar char="•"/>
            </a:pPr>
            <a:r>
              <a:rPr lang="en-AU" sz="2000">
                <a:latin typeface="Times New Roman"/>
                <a:ea typeface="Times New Roman"/>
                <a:cs typeface="Times New Roman"/>
                <a:sym typeface="Times New Roman"/>
              </a:rPr>
              <a:t>Since 2011 in the U.S, say-on-pay (SOP) empowers shareholders to vote for executive pay packages at the annual general meeting. </a:t>
            </a:r>
            <a:endParaRPr/>
          </a:p>
          <a:p>
            <a:pPr indent="-285750" lvl="1" marL="742950" rtl="0" algn="l">
              <a:spcBef>
                <a:spcPts val="800"/>
              </a:spcBef>
              <a:spcAft>
                <a:spcPts val="0"/>
              </a:spcAft>
              <a:buClr>
                <a:schemeClr val="dk1"/>
              </a:buClr>
              <a:buSzPts val="2000"/>
              <a:buChar char="–"/>
            </a:pPr>
            <a:r>
              <a:rPr lang="en-AU">
                <a:latin typeface="Times New Roman"/>
                <a:ea typeface="Times New Roman"/>
                <a:cs typeface="Times New Roman"/>
                <a:sym typeface="Times New Roman"/>
              </a:rPr>
              <a:t>Non-binding (i.e., advisory), but SOP voting dissent is a ‘simple, highly visible metric’ that is easily observable and can result in shareholder outrage once it is high enough to attract significant attention (Cuñat et al., 2016, p. 2). </a:t>
            </a:r>
            <a:endParaRPr/>
          </a:p>
          <a:p>
            <a:pPr indent="-285750" lvl="1" marL="742950" rtl="0" algn="l">
              <a:spcBef>
                <a:spcPts val="400"/>
              </a:spcBef>
              <a:spcAft>
                <a:spcPts val="0"/>
              </a:spcAft>
              <a:buClr>
                <a:schemeClr val="dk1"/>
              </a:buClr>
              <a:buSzPts val="2000"/>
              <a:buChar char="–"/>
            </a:pPr>
            <a:r>
              <a:rPr lang="en-AU">
                <a:latin typeface="Times New Roman"/>
                <a:ea typeface="Times New Roman"/>
                <a:cs typeface="Times New Roman"/>
                <a:sym typeface="Times New Roman"/>
              </a:rPr>
              <a:t>High voting dissent pressures firms to alter their pay package: a reduction in CEOs’ total compensation </a:t>
            </a:r>
            <a:r>
              <a:rPr lang="en-AU" sz="1400">
                <a:latin typeface="Times New Roman"/>
                <a:ea typeface="Times New Roman"/>
                <a:cs typeface="Times New Roman"/>
                <a:sym typeface="Times New Roman"/>
              </a:rPr>
              <a:t>(Faghani, Monem, &amp; Ng, 2015) and </a:t>
            </a:r>
            <a:r>
              <a:rPr lang="en-AU">
                <a:latin typeface="Times New Roman"/>
                <a:ea typeface="Times New Roman"/>
                <a:cs typeface="Times New Roman"/>
                <a:sym typeface="Times New Roman"/>
              </a:rPr>
              <a:t>growth of CEO compensation </a:t>
            </a:r>
            <a:r>
              <a:rPr lang="en-AU" sz="1400">
                <a:latin typeface="Times New Roman"/>
                <a:ea typeface="Times New Roman"/>
                <a:cs typeface="Times New Roman"/>
                <a:sym typeface="Times New Roman"/>
              </a:rPr>
              <a:t>(Kimbro &amp; Xu, 2015)</a:t>
            </a:r>
            <a:r>
              <a:rPr lang="en-AU">
                <a:latin typeface="Times New Roman"/>
                <a:ea typeface="Times New Roman"/>
                <a:cs typeface="Times New Roman"/>
                <a:sym typeface="Times New Roman"/>
              </a:rPr>
              <a:t>.</a:t>
            </a:r>
            <a:endParaRPr/>
          </a:p>
          <a:p>
            <a:pPr indent="-285750" lvl="1" marL="742950" rtl="0" algn="l">
              <a:spcBef>
                <a:spcPts val="400"/>
              </a:spcBef>
              <a:spcAft>
                <a:spcPts val="0"/>
              </a:spcAft>
              <a:buClr>
                <a:schemeClr val="dk1"/>
              </a:buClr>
              <a:buSzPts val="2000"/>
              <a:buChar char="–"/>
            </a:pPr>
            <a:r>
              <a:rPr lang="en-AU">
                <a:latin typeface="Times New Roman"/>
                <a:ea typeface="Times New Roman"/>
                <a:cs typeface="Times New Roman"/>
                <a:sym typeface="Times New Roman"/>
              </a:rPr>
              <a:t>Firms have to discuss how they resolve shareholders’ vote dissent in the subsequent year’s proxy statement.</a:t>
            </a:r>
            <a:endParaRPr/>
          </a:p>
          <a:p>
            <a:pPr indent="-228600" lvl="2" marL="1143000" rtl="0" algn="l">
              <a:spcBef>
                <a:spcPts val="360"/>
              </a:spcBef>
              <a:spcAft>
                <a:spcPts val="0"/>
              </a:spcAft>
              <a:buClr>
                <a:schemeClr val="dk1"/>
              </a:buClr>
              <a:buSzPts val="1800"/>
              <a:buChar char="•"/>
            </a:pPr>
            <a:r>
              <a:rPr lang="en-AU">
                <a:latin typeface="Times New Roman"/>
                <a:ea typeface="Times New Roman"/>
                <a:cs typeface="Times New Roman"/>
                <a:sym typeface="Times New Roman"/>
              </a:rPr>
              <a:t>Especially for companies that received a comment letter from the SEC in the prior year.</a:t>
            </a:r>
            <a:endParaRPr/>
          </a:p>
          <a:p>
            <a:pPr indent="-228600" lvl="2" marL="1143000" rtl="0" algn="l">
              <a:spcBef>
                <a:spcPts val="360"/>
              </a:spcBef>
              <a:spcAft>
                <a:spcPts val="0"/>
              </a:spcAft>
              <a:buClr>
                <a:schemeClr val="dk1"/>
              </a:buClr>
              <a:buSzPts val="1800"/>
              <a:buChar char="•"/>
            </a:pPr>
            <a:r>
              <a:rPr lang="en-AU">
                <a:latin typeface="Times New Roman"/>
                <a:ea typeface="Times New Roman"/>
                <a:cs typeface="Times New Roman"/>
                <a:sym typeface="Times New Roman"/>
              </a:rPr>
              <a:t>Firms need majority of shareholders to approve the resolution plan.</a:t>
            </a:r>
            <a:endParaRPr/>
          </a:p>
          <a:p>
            <a:pPr indent="0" lvl="0" marL="0" rtl="0" algn="l">
              <a:spcBef>
                <a:spcPts val="480"/>
              </a:spcBef>
              <a:spcAft>
                <a:spcPts val="0"/>
              </a:spcAft>
              <a:buClr>
                <a:schemeClr val="dk1"/>
              </a:buClr>
              <a:buSzPts val="2400"/>
              <a:buNone/>
            </a:pPr>
            <a:r>
              <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2"/>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Apple Ltd. 2020 Advisory vote to executive compensation </a:t>
            </a:r>
            <a:endParaRPr/>
          </a:p>
        </p:txBody>
      </p:sp>
      <p:sp>
        <p:nvSpPr>
          <p:cNvPr id="305" name="Google Shape;305;p42"/>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en-AU" sz="2000" u="sng">
                <a:solidFill>
                  <a:schemeClr val="hlink"/>
                </a:solidFill>
                <a:latin typeface="Times New Roman"/>
                <a:ea typeface="Times New Roman"/>
                <a:cs typeface="Times New Roman"/>
                <a:sym typeface="Times New Roman"/>
                <a:hlinkClick r:id="rId3"/>
              </a:rPr>
              <a:t>https://www.sec.gov/Archives/edgar/data/320193/000119312520001450/d799303ddef14a.htm#toc799303_22</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Char char="•"/>
            </a:pPr>
            <a:r>
              <a:rPr lang="en-AU" sz="2000">
                <a:latin typeface="Times New Roman"/>
                <a:ea typeface="Times New Roman"/>
                <a:cs typeface="Times New Roman"/>
                <a:sym typeface="Times New Roman"/>
              </a:rPr>
              <a:t>23 pages of discussion on executive compensation (p. 29 to P.52)</a:t>
            </a:r>
            <a:endParaRPr/>
          </a:p>
          <a:p>
            <a:pPr indent="-342900" lvl="0" marL="342900" rtl="0" algn="l">
              <a:spcBef>
                <a:spcPts val="400"/>
              </a:spcBef>
              <a:spcAft>
                <a:spcPts val="0"/>
              </a:spcAft>
              <a:buClr>
                <a:schemeClr val="dk1"/>
              </a:buClr>
              <a:buSzPts val="2000"/>
              <a:buChar char="•"/>
            </a:pPr>
            <a:r>
              <a:rPr b="1" lang="en-AU" sz="2000">
                <a:latin typeface="Times New Roman"/>
                <a:ea typeface="Times New Roman"/>
                <a:cs typeface="Times New Roman"/>
                <a:sym typeface="Times New Roman"/>
              </a:rPr>
              <a:t>Proposal No. 3 – Advisory Vote to Approve Executive Compensation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Char char="•"/>
            </a:pPr>
            <a:r>
              <a:rPr i="1" lang="en-AU" sz="2000">
                <a:latin typeface="Times New Roman"/>
                <a:ea typeface="Times New Roman"/>
                <a:cs typeface="Times New Roman"/>
                <a:sym typeface="Times New Roman"/>
              </a:rPr>
              <a:t>In accordance with the requirements of Section 14A of the Exchange Act and the related rules of the SEC, our shareholders have the opportunity to cast an annual advisory vote to approve the compensation of our named executive officers as disclosed pursuant to the SEC’s compensation disclosure rules, which includes the Compensation Discussion and Analysis, the compensation tables, and the narrative disclosures that accompany the compensation tables (a “say-on-pay” vote). </a:t>
            </a:r>
            <a:endParaRPr/>
          </a:p>
          <a:p>
            <a:pPr indent="-342900" lvl="0" marL="342900" rtl="0" algn="l">
              <a:spcBef>
                <a:spcPts val="400"/>
              </a:spcBef>
              <a:spcAft>
                <a:spcPts val="0"/>
              </a:spcAft>
              <a:buClr>
                <a:srgbClr val="FF0000"/>
              </a:buClr>
              <a:buSzPts val="2000"/>
              <a:buChar char="•"/>
            </a:pPr>
            <a:r>
              <a:rPr i="1" lang="en-AU" sz="2000">
                <a:solidFill>
                  <a:srgbClr val="FF0000"/>
                </a:solidFill>
                <a:latin typeface="Times New Roman"/>
                <a:ea typeface="Times New Roman"/>
                <a:cs typeface="Times New Roman"/>
                <a:sym typeface="Times New Roman"/>
              </a:rPr>
              <a:t>At the 2019 annual meeting of shareholders, 94% of votes cast supported our executive compensation program. We have discussions with many of our shareholders regarding various corporate governance topics, including executive compensation</a:t>
            </a:r>
            <a:r>
              <a:rPr i="1" lang="en-AU" sz="2000">
                <a:latin typeface="Times New Roman"/>
                <a:ea typeface="Times New Roman"/>
                <a:cs typeface="Times New Roman"/>
                <a:sym typeface="Times New Roman"/>
              </a:rPr>
              <a:t>, and related trends, such as environmental, social, and governance considerations. </a:t>
            </a:r>
            <a:r>
              <a:rPr i="1" lang="en-AU" sz="2000">
                <a:solidFill>
                  <a:srgbClr val="FF0000"/>
                </a:solidFill>
                <a:latin typeface="Times New Roman"/>
                <a:ea typeface="Times New Roman"/>
                <a:cs typeface="Times New Roman"/>
                <a:sym typeface="Times New Roman"/>
              </a:rPr>
              <a:t>The Compensation Committee will continue to consider shareholder feedback and the results of say-on-pay votes when making future compensation decisions. </a:t>
            </a:r>
            <a:endParaRPr/>
          </a:p>
          <a:p>
            <a:pPr indent="-342900" lvl="0" marL="342900" rtl="0" algn="l">
              <a:spcBef>
                <a:spcPts val="400"/>
              </a:spcBef>
              <a:spcAft>
                <a:spcPts val="0"/>
              </a:spcAft>
              <a:buClr>
                <a:schemeClr val="dk1"/>
              </a:buClr>
              <a:buSzPts val="2000"/>
              <a:buChar char="•"/>
            </a:pPr>
            <a:r>
              <a:rPr b="1" lang="en-AU" sz="2000">
                <a:latin typeface="Times New Roman"/>
                <a:ea typeface="Times New Roman"/>
                <a:cs typeface="Times New Roman"/>
                <a:sym typeface="Times New Roman"/>
              </a:rPr>
              <a:t>RESOLVED</a:t>
            </a:r>
            <a:endParaRPr sz="20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3"/>
          <p:cNvSpPr/>
          <p:nvPr/>
        </p:nvSpPr>
        <p:spPr>
          <a:xfrm>
            <a:off x="691210" y="5825255"/>
            <a:ext cx="10688914"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AU" sz="1400">
                <a:solidFill>
                  <a:schemeClr val="dk1"/>
                </a:solidFill>
                <a:latin typeface="Times New Roman"/>
                <a:ea typeface="Times New Roman"/>
                <a:cs typeface="Times New Roman"/>
                <a:sym typeface="Times New Roman"/>
              </a:rPr>
              <a:t>Following </a:t>
            </a:r>
            <a:r>
              <a:rPr lang="en-AU" sz="1400" u="sng">
                <a:solidFill>
                  <a:schemeClr val="hlink"/>
                </a:solidFill>
                <a:latin typeface="Times New Roman"/>
                <a:ea typeface="Times New Roman"/>
                <a:cs typeface="Times New Roman"/>
                <a:sym typeface="Times New Roman"/>
                <a:hlinkClick r:id="rId3"/>
              </a:rPr>
              <a:t>Bens et al. (2016)</a:t>
            </a:r>
            <a:r>
              <a:rPr lang="en-AU" sz="1400">
                <a:solidFill>
                  <a:schemeClr val="dk1"/>
                </a:solidFill>
                <a:latin typeface="Times New Roman"/>
                <a:ea typeface="Times New Roman"/>
                <a:cs typeface="Times New Roman"/>
                <a:sym typeface="Times New Roman"/>
              </a:rPr>
              <a:t>, we employ two alternative research designs in our main tests to identify the effects of the remediation effect on SOP voting results. </a:t>
            </a:r>
            <a:endParaRPr sz="1400">
              <a:solidFill>
                <a:schemeClr val="dk1"/>
              </a:solidFill>
              <a:latin typeface="Calibri"/>
              <a:ea typeface="Calibri"/>
              <a:cs typeface="Calibri"/>
              <a:sym typeface="Calibri"/>
            </a:endParaRPr>
          </a:p>
        </p:txBody>
      </p:sp>
      <p:pic>
        <p:nvPicPr>
          <p:cNvPr id="311" name="Google Shape;311;p43"/>
          <p:cNvPicPr preferRelativeResize="0"/>
          <p:nvPr>
            <p:ph idx="1" type="body"/>
          </p:nvPr>
        </p:nvPicPr>
        <p:blipFill rotWithShape="1">
          <a:blip r:embed="rId4">
            <a:alphaModFix/>
          </a:blip>
          <a:srcRect b="0" l="0" r="0" t="0"/>
          <a:stretch/>
        </p:blipFill>
        <p:spPr>
          <a:xfrm>
            <a:off x="1520732" y="1693401"/>
            <a:ext cx="7110130" cy="3859504"/>
          </a:xfrm>
          <a:prstGeom prst="rect">
            <a:avLst/>
          </a:prstGeom>
          <a:noFill/>
          <a:ln>
            <a:noFill/>
          </a:ln>
        </p:spPr>
      </p:pic>
      <p:sp>
        <p:nvSpPr>
          <p:cNvPr id="312" name="Google Shape;312;p43"/>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AU"/>
              <a:t>Pre- and post-remediation SOPs</a:t>
            </a:r>
            <a:endParaRPr/>
          </a:p>
        </p:txBody>
      </p:sp>
      <p:sp>
        <p:nvSpPr>
          <p:cNvPr id="313" name="Google Shape;313;p43"/>
          <p:cNvSpPr/>
          <p:nvPr/>
        </p:nvSpPr>
        <p:spPr>
          <a:xfrm>
            <a:off x="3341716" y="2438400"/>
            <a:ext cx="4249709" cy="1038225"/>
          </a:xfrm>
          <a:prstGeom prst="arc">
            <a:avLst>
              <a:gd fmla="val 10794193" name="adj1"/>
              <a:gd fmla="val 0" name="adj2"/>
            </a:avLst>
          </a:prstGeom>
          <a:solidFill>
            <a:schemeClr val="lt1"/>
          </a:solidFill>
          <a:ln cap="flat" cmpd="sng" w="34925">
            <a:solidFill>
              <a:srgbClr val="0057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4"/>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AU"/>
              <a:t>Relaxing the sample selection</a:t>
            </a:r>
            <a:endParaRPr/>
          </a:p>
        </p:txBody>
      </p:sp>
      <p:sp>
        <p:nvSpPr>
          <p:cNvPr id="319" name="Google Shape;319;p44"/>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en-AU" sz="2000"/>
              <a:t>Our main tests employ two primary research designs that strictly require a pair of pre-and post-remediation firms, which excludes the post-remediation firms in 2011 from the final sample. </a:t>
            </a:r>
            <a:endParaRPr/>
          </a:p>
          <a:p>
            <a:pPr indent="-342900" lvl="0" marL="342900" rtl="0" algn="l">
              <a:spcBef>
                <a:spcPts val="400"/>
              </a:spcBef>
              <a:spcAft>
                <a:spcPts val="0"/>
              </a:spcAft>
              <a:buClr>
                <a:schemeClr val="dk1"/>
              </a:buClr>
              <a:buSzPts val="2000"/>
              <a:buChar char="•"/>
            </a:pPr>
            <a:r>
              <a:rPr lang="en-AU" sz="2000"/>
              <a:t>Given that a significant number of SOPs occurred in 2011 and a tremendous number of SEC compensation-related letters were issued before and including 2010, we examine whether our results are robust after relaxing the restriction in Eq. (2) and Eq. (3) by including post-remediation SOPs in 2011 who received compensation-related comment letters in 2010.  </a:t>
            </a:r>
            <a:endParaRPr sz="2000"/>
          </a:p>
          <a:p>
            <a:pPr indent="-342900" lvl="0" marL="342900" rtl="0" algn="l">
              <a:spcBef>
                <a:spcPts val="400"/>
              </a:spcBef>
              <a:spcAft>
                <a:spcPts val="0"/>
              </a:spcAft>
              <a:buClr>
                <a:schemeClr val="dk1"/>
              </a:buClr>
              <a:buSzPts val="2000"/>
              <a:buChar char="•"/>
            </a:pPr>
            <a:r>
              <a:rPr lang="en-AU" sz="2000"/>
              <a:t>Because the SOP starts from 2011, the post-remediation firms in 2011 have no pre-remediation SOP data and hence are not included in the previous sample for the main tests.</a:t>
            </a:r>
            <a:endParaRPr/>
          </a:p>
          <a:p>
            <a:pPr indent="0" lvl="0" marL="0" rtl="0" algn="l">
              <a:spcBef>
                <a:spcPts val="480"/>
              </a:spcBef>
              <a:spcAft>
                <a:spcPts val="0"/>
              </a:spcAft>
              <a:buClr>
                <a:schemeClr val="dk1"/>
              </a:buClr>
              <a:buSzPts val="2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Motivation and Related Literature Cont’d</a:t>
            </a:r>
            <a:endParaRPr/>
          </a:p>
        </p:txBody>
      </p:sp>
      <p:sp>
        <p:nvSpPr>
          <p:cNvPr id="97" name="Google Shape;97;p16"/>
          <p:cNvSpPr txBox="1"/>
          <p:nvPr>
            <p:ph idx="1" type="body"/>
          </p:nvPr>
        </p:nvSpPr>
        <p:spPr>
          <a:xfrm>
            <a:off x="609600" y="1412874"/>
            <a:ext cx="10972800" cy="514467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en-AU" sz="2000">
                <a:latin typeface="Times New Roman"/>
                <a:ea typeface="Times New Roman"/>
                <a:cs typeface="Times New Roman"/>
                <a:sym typeface="Times New Roman"/>
              </a:rPr>
              <a:t>To help investors better understand and monitor firms’ compensation practices, the SEC has mandated new detailed disclosure of executive compensation in the proxy statement since 2006.</a:t>
            </a:r>
            <a:endParaRPr/>
          </a:p>
          <a:p>
            <a:pPr indent="-228600" lvl="2" marL="1143000" rtl="0" algn="l">
              <a:spcBef>
                <a:spcPts val="860"/>
              </a:spcBef>
              <a:spcAft>
                <a:spcPts val="0"/>
              </a:spcAft>
              <a:buClr>
                <a:schemeClr val="dk1"/>
              </a:buClr>
              <a:buSzPts val="1800"/>
              <a:buChar char="•"/>
            </a:pPr>
            <a:r>
              <a:rPr lang="en-AU">
                <a:latin typeface="Times New Roman"/>
                <a:ea typeface="Times New Roman"/>
                <a:cs typeface="Times New Roman"/>
                <a:sym typeface="Times New Roman"/>
              </a:rPr>
              <a:t>Precisely provide explanation and analysis of all material elements of the company’s compensation goals, practices and decisions for the executive officers.</a:t>
            </a:r>
            <a:endParaRPr/>
          </a:p>
          <a:p>
            <a:pPr indent="-228600" lvl="2" marL="1143000" rtl="0" algn="l">
              <a:spcBef>
                <a:spcPts val="960"/>
              </a:spcBef>
              <a:spcAft>
                <a:spcPts val="0"/>
              </a:spcAft>
              <a:buClr>
                <a:schemeClr val="dk1"/>
              </a:buClr>
              <a:buSzPts val="1800"/>
              <a:buChar char="•"/>
            </a:pPr>
            <a:r>
              <a:rPr lang="en-AU">
                <a:latin typeface="Times New Roman"/>
                <a:ea typeface="Times New Roman"/>
                <a:cs typeface="Times New Roman"/>
                <a:sym typeface="Times New Roman"/>
              </a:rPr>
              <a:t>Disclose specific quantitative or qualitative performance targets used to determine bonus payouts, be precise to identify material differences in compensation policies and decisions.  </a:t>
            </a:r>
            <a:endParaRPr/>
          </a:p>
          <a:p>
            <a:pPr indent="-342900" lvl="0" marL="342900" rtl="0" algn="l">
              <a:spcBef>
                <a:spcPts val="1000"/>
              </a:spcBef>
              <a:spcAft>
                <a:spcPts val="0"/>
              </a:spcAft>
              <a:buClr>
                <a:schemeClr val="dk1"/>
              </a:buClr>
              <a:buSzPts val="2000"/>
              <a:buChar char="•"/>
            </a:pPr>
            <a:r>
              <a:rPr lang="en-AU" sz="2000">
                <a:latin typeface="Times New Roman"/>
                <a:ea typeface="Times New Roman"/>
                <a:cs typeface="Times New Roman"/>
                <a:sym typeface="Times New Roman"/>
              </a:rPr>
              <a:t>The SEC reviews firms’ filings at least once every three years and issues comment letters (CLs) if identifying noncompliance.</a:t>
            </a:r>
            <a:endParaRPr/>
          </a:p>
          <a:p>
            <a:pPr indent="-285750" lvl="1" marL="742950" rtl="0" algn="l">
              <a:spcBef>
                <a:spcPts val="360"/>
              </a:spcBef>
              <a:spcAft>
                <a:spcPts val="0"/>
              </a:spcAft>
              <a:buClr>
                <a:schemeClr val="dk1"/>
              </a:buClr>
              <a:buSzPts val="1800"/>
              <a:buChar char="–"/>
            </a:pPr>
            <a:r>
              <a:rPr lang="en-AU" sz="1800">
                <a:latin typeface="Times New Roman"/>
                <a:ea typeface="Times New Roman"/>
                <a:cs typeface="Times New Roman"/>
                <a:sym typeface="Times New Roman"/>
              </a:rPr>
              <a:t>Most firms (80%) revised the disclosure in the proxy statement.</a:t>
            </a:r>
            <a:endParaRPr/>
          </a:p>
          <a:p>
            <a:pPr indent="-285750" lvl="1" marL="742950" rtl="0" algn="l">
              <a:spcBef>
                <a:spcPts val="360"/>
              </a:spcBef>
              <a:spcAft>
                <a:spcPts val="0"/>
              </a:spcAft>
              <a:buClr>
                <a:schemeClr val="dk1"/>
              </a:buClr>
              <a:buSzPts val="1800"/>
              <a:buChar char="–"/>
            </a:pPr>
            <a:r>
              <a:rPr lang="en-AU" sz="1800">
                <a:latin typeface="Times New Roman"/>
                <a:ea typeface="Times New Roman"/>
                <a:cs typeface="Times New Roman"/>
                <a:sym typeface="Times New Roman"/>
              </a:rPr>
              <a:t>The SEC published both comment letters and firms’ responses soon after the issues have been resolved.</a:t>
            </a:r>
            <a:endParaRPr sz="2000">
              <a:latin typeface="Times New Roman"/>
              <a:ea typeface="Times New Roman"/>
              <a:cs typeface="Times New Roman"/>
              <a:sym typeface="Times New Roman"/>
            </a:endParaRPr>
          </a:p>
          <a:p>
            <a:pPr indent="0" lvl="0" marL="0" rtl="0" algn="l">
              <a:spcBef>
                <a:spcPts val="360"/>
              </a:spcBef>
              <a:spcAft>
                <a:spcPts val="0"/>
              </a:spcAft>
              <a:buClr>
                <a:schemeClr val="dk1"/>
              </a:buClr>
              <a:buSzPts val="1800"/>
              <a:buNone/>
            </a:pPr>
            <a:r>
              <a:t/>
            </a:r>
            <a:endParaRPr sz="1800">
              <a:latin typeface="Times New Roman"/>
              <a:ea typeface="Times New Roman"/>
              <a:cs typeface="Times New Roman"/>
              <a:sym typeface="Times New Roman"/>
            </a:endParaRPr>
          </a:p>
          <a:p>
            <a:pPr indent="-342900" lvl="0" marL="342900" rtl="0" algn="l">
              <a:spcBef>
                <a:spcPts val="600"/>
              </a:spcBef>
              <a:spcAft>
                <a:spcPts val="0"/>
              </a:spcAft>
              <a:buClr>
                <a:schemeClr val="dk1"/>
              </a:buClr>
              <a:buSzPts val="2000"/>
              <a:buChar char="•"/>
            </a:pPr>
            <a:r>
              <a:rPr lang="en-AU" sz="2000">
                <a:latin typeface="Times New Roman"/>
                <a:ea typeface="Times New Roman"/>
                <a:cs typeface="Times New Roman"/>
                <a:sym typeface="Times New Roman"/>
              </a:rPr>
              <a:t>Coupled with periodical review by the SEC, SOP provides a good setting </a:t>
            </a:r>
            <a:endParaRPr/>
          </a:p>
          <a:p>
            <a:pPr indent="-285750" lvl="1" marL="742950" rtl="0" algn="l">
              <a:spcBef>
                <a:spcPts val="360"/>
              </a:spcBef>
              <a:spcAft>
                <a:spcPts val="0"/>
              </a:spcAft>
              <a:buClr>
                <a:schemeClr val="dk1"/>
              </a:buClr>
              <a:buSzPts val="1800"/>
              <a:buChar char="–"/>
            </a:pPr>
            <a:r>
              <a:rPr lang="en-AU" sz="1800">
                <a:latin typeface="Times New Roman"/>
                <a:ea typeface="Times New Roman"/>
                <a:cs typeface="Times New Roman"/>
                <a:sym typeface="Times New Roman"/>
              </a:rPr>
              <a:t>To examine whether the remediation of disclosure defects identified via the SEC comment letter process influences shareholders' votes for management SOP.</a:t>
            </a:r>
            <a:endParaRPr/>
          </a:p>
          <a:p>
            <a:pPr indent="-190500" lvl="0" marL="342900" rtl="0" algn="l">
              <a:spcBef>
                <a:spcPts val="480"/>
              </a:spcBef>
              <a:spcAft>
                <a:spcPts val="0"/>
              </a:spcAft>
              <a:buClr>
                <a:schemeClr val="dk1"/>
              </a:buClr>
              <a:buSzPts val="2400"/>
              <a:buNone/>
            </a:pPr>
            <a:r>
              <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anim calcmode="lin" valueType="num">
                                      <p:cBhvr additive="base">
                                        <p:cTn dur="500"/>
                                        <p:tgtEl>
                                          <p:spTgt spid="9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anim calcmode="lin" valueType="num">
                                      <p:cBhvr additive="base">
                                        <p:cTn dur="500"/>
                                        <p:tgtEl>
                                          <p:spTgt spid="9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anim calcmode="lin" valueType="num">
                                      <p:cBhvr additive="base">
                                        <p:cTn dur="500"/>
                                        <p:tgtEl>
                                          <p:spTgt spid="9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anim calcmode="lin" valueType="num">
                                      <p:cBhvr additive="base">
                                        <p:cTn dur="500"/>
                                        <p:tgtEl>
                                          <p:spTgt spid="9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
                                            <p:txEl>
                                              <p:pRg end="4" st="4"/>
                                            </p:txEl>
                                          </p:spTgt>
                                        </p:tgtEl>
                                        <p:attrNameLst>
                                          <p:attrName>style.visibility</p:attrName>
                                        </p:attrNameLst>
                                      </p:cBhvr>
                                      <p:to>
                                        <p:strVal val="visible"/>
                                      </p:to>
                                    </p:set>
                                    <p:anim calcmode="lin" valueType="num">
                                      <p:cBhvr additive="base">
                                        <p:cTn dur="500"/>
                                        <p:tgtEl>
                                          <p:spTgt spid="9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
                                            <p:txEl>
                                              <p:pRg end="5" st="5"/>
                                            </p:txEl>
                                          </p:spTgt>
                                        </p:tgtEl>
                                        <p:attrNameLst>
                                          <p:attrName>style.visibility</p:attrName>
                                        </p:attrNameLst>
                                      </p:cBhvr>
                                      <p:to>
                                        <p:strVal val="visible"/>
                                      </p:to>
                                    </p:set>
                                    <p:anim calcmode="lin" valueType="num">
                                      <p:cBhvr additive="base">
                                        <p:cTn dur="500"/>
                                        <p:tgtEl>
                                          <p:spTgt spid="9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
                                            <p:txEl>
                                              <p:pRg end="6" st="6"/>
                                            </p:txEl>
                                          </p:spTgt>
                                        </p:tgtEl>
                                        <p:attrNameLst>
                                          <p:attrName>style.visibility</p:attrName>
                                        </p:attrNameLst>
                                      </p:cBhvr>
                                      <p:to>
                                        <p:strVal val="visible"/>
                                      </p:to>
                                    </p:set>
                                    <p:anim calcmode="lin" valueType="num">
                                      <p:cBhvr additive="base">
                                        <p:cTn dur="500"/>
                                        <p:tgtEl>
                                          <p:spTgt spid="9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
                                            <p:txEl>
                                              <p:pRg end="7" st="7"/>
                                            </p:txEl>
                                          </p:spTgt>
                                        </p:tgtEl>
                                        <p:attrNameLst>
                                          <p:attrName>style.visibility</p:attrName>
                                        </p:attrNameLst>
                                      </p:cBhvr>
                                      <p:to>
                                        <p:strVal val="visible"/>
                                      </p:to>
                                    </p:set>
                                    <p:anim calcmode="lin" valueType="num">
                                      <p:cBhvr additive="base">
                                        <p:cTn dur="500"/>
                                        <p:tgtEl>
                                          <p:spTgt spid="9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
                                            <p:txEl>
                                              <p:pRg end="8" st="8"/>
                                            </p:txEl>
                                          </p:spTgt>
                                        </p:tgtEl>
                                        <p:attrNameLst>
                                          <p:attrName>style.visibility</p:attrName>
                                        </p:attrNameLst>
                                      </p:cBhvr>
                                      <p:to>
                                        <p:strVal val="visible"/>
                                      </p:to>
                                    </p:set>
                                    <p:anim calcmode="lin" valueType="num">
                                      <p:cBhvr additive="base">
                                        <p:cTn dur="500"/>
                                        <p:tgtEl>
                                          <p:spTgt spid="9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
                                            <p:txEl>
                                              <p:pRg end="9" st="9"/>
                                            </p:txEl>
                                          </p:spTgt>
                                        </p:tgtEl>
                                        <p:attrNameLst>
                                          <p:attrName>style.visibility</p:attrName>
                                        </p:attrNameLst>
                                      </p:cBhvr>
                                      <p:to>
                                        <p:strVal val="visible"/>
                                      </p:to>
                                    </p:set>
                                    <p:anim calcmode="lin" valueType="num">
                                      <p:cBhvr additive="base">
                                        <p:cTn dur="500"/>
                                        <p:tgtEl>
                                          <p:spTgt spid="97">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AU"/>
              <a:t>Our main findings:</a:t>
            </a:r>
            <a:endParaRPr/>
          </a:p>
        </p:txBody>
      </p:sp>
      <p:sp>
        <p:nvSpPr>
          <p:cNvPr id="103" name="Google Shape;103;p17"/>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AU"/>
              <a:t>Investors are more likely to cast favorable votes on management SOP proposals if a firm resolves the deficiency in the proxy statement. </a:t>
            </a:r>
            <a:endParaRPr/>
          </a:p>
          <a:p>
            <a:pPr indent="-342900" lvl="0" marL="342900" rtl="0" algn="l">
              <a:spcBef>
                <a:spcPts val="480"/>
              </a:spcBef>
              <a:spcAft>
                <a:spcPts val="0"/>
              </a:spcAft>
              <a:buClr>
                <a:schemeClr val="dk1"/>
              </a:buClr>
              <a:buSzPts val="2400"/>
              <a:buChar char="•"/>
            </a:pPr>
            <a:r>
              <a:rPr lang="en-AU"/>
              <a:t>The impact is more pronounced when the resolution is related to critical disclosure elements. </a:t>
            </a:r>
            <a:endParaRPr/>
          </a:p>
          <a:p>
            <a:pPr indent="-342900" lvl="0" marL="342900" rtl="0" algn="l">
              <a:spcBef>
                <a:spcPts val="480"/>
              </a:spcBef>
              <a:spcAft>
                <a:spcPts val="0"/>
              </a:spcAft>
              <a:buClr>
                <a:schemeClr val="dk1"/>
              </a:buClr>
              <a:buSzPts val="2400"/>
              <a:buChar char="•"/>
            </a:pPr>
            <a:r>
              <a:rPr lang="en-AU"/>
              <a:t>Remediation firms’ subsequent executive compensation is linked more closely to firm performance after the remediation</a:t>
            </a:r>
            <a:endParaRPr/>
          </a:p>
          <a:p>
            <a:pPr indent="-285750" lvl="1" marL="742950" rtl="0" algn="l">
              <a:spcBef>
                <a:spcPts val="400"/>
              </a:spcBef>
              <a:spcAft>
                <a:spcPts val="0"/>
              </a:spcAft>
              <a:buClr>
                <a:schemeClr val="dk1"/>
              </a:buClr>
              <a:buSzPts val="2000"/>
              <a:buChar char="–"/>
            </a:pPr>
            <a:r>
              <a:rPr lang="en-AU"/>
              <a:t>In further analysis</a:t>
            </a:r>
            <a:endParaRPr/>
          </a:p>
          <a:p>
            <a:pPr indent="-190500" lvl="0" marL="342900" rtl="0" algn="l">
              <a:spcBef>
                <a:spcPts val="480"/>
              </a:spcBef>
              <a:spcAft>
                <a:spcPts val="0"/>
              </a:spcAft>
              <a:buClr>
                <a:schemeClr val="dk1"/>
              </a:buClr>
              <a:buSzPts val="24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animEffect filter="fade" transition="in">
                                      <p:cBhvr>
                                        <p:cTn dur="1000"/>
                                        <p:tgtEl>
                                          <p:spTgt spid="1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animEffect filter="fade" transition="in">
                                      <p:cBhvr>
                                        <p:cTn dur="1000"/>
                                        <p:tgtEl>
                                          <p:spTgt spid="1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animEffect filter="fade" transition="in">
                                      <p:cBhvr>
                                        <p:cTn dur="1000"/>
                                        <p:tgtEl>
                                          <p:spTgt spid="1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3" st="3"/>
                                            </p:txEl>
                                          </p:spTgt>
                                        </p:tgtEl>
                                        <p:attrNameLst>
                                          <p:attrName>style.visibility</p:attrName>
                                        </p:attrNameLst>
                                      </p:cBhvr>
                                      <p:to>
                                        <p:strVal val="visible"/>
                                      </p:to>
                                    </p:set>
                                    <p:animEffect filter="fade" transition="in">
                                      <p:cBhvr>
                                        <p:cTn dur="1000"/>
                                        <p:tgtEl>
                                          <p:spTgt spid="1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4" st="4"/>
                                            </p:txEl>
                                          </p:spTgt>
                                        </p:tgtEl>
                                        <p:attrNameLst>
                                          <p:attrName>style.visibility</p:attrName>
                                        </p:attrNameLst>
                                      </p:cBhvr>
                                      <p:to>
                                        <p:strVal val="visible"/>
                                      </p:to>
                                    </p:set>
                                    <p:animEffect filter="fade" transition="in">
                                      <p:cBhvr>
                                        <p:cTn dur="1000"/>
                                        <p:tgtEl>
                                          <p:spTgt spid="10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AU"/>
              <a:t>Contribution</a:t>
            </a:r>
            <a:endParaRPr/>
          </a:p>
        </p:txBody>
      </p:sp>
      <p:sp>
        <p:nvSpPr>
          <p:cNvPr id="109" name="Google Shape;109;p18"/>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Char char="•"/>
            </a:pPr>
            <a:r>
              <a:rPr lang="en-AU" sz="2200"/>
              <a:t>First, our study contributes to the literature on the impact of SEC review by examining the consequences of the SEC review from the stewardship perspective. </a:t>
            </a:r>
            <a:endParaRPr/>
          </a:p>
          <a:p>
            <a:pPr indent="-285750" lvl="1" marL="742950" rtl="0" algn="l">
              <a:spcBef>
                <a:spcPts val="360"/>
              </a:spcBef>
              <a:spcAft>
                <a:spcPts val="0"/>
              </a:spcAft>
              <a:buClr>
                <a:schemeClr val="dk1"/>
              </a:buClr>
              <a:buSzPts val="1800"/>
              <a:buChar char="–"/>
            </a:pPr>
            <a:r>
              <a:rPr lang="en-AU" sz="1800"/>
              <a:t>Most studies on the SEC comment letters focuses on the valuation perspective and documents an improvement in the recipient firms’ information environment (e.g. Bens et al., 2016; Dietrich and Johnston, 2017) and few studies examine the monitoring impact except for Wang et. al. (2022). </a:t>
            </a:r>
            <a:endParaRPr/>
          </a:p>
          <a:p>
            <a:pPr indent="0" lvl="1" marL="457200" rtl="0" algn="l">
              <a:spcBef>
                <a:spcPts val="360"/>
              </a:spcBef>
              <a:spcAft>
                <a:spcPts val="0"/>
              </a:spcAft>
              <a:buClr>
                <a:schemeClr val="dk1"/>
              </a:buClr>
              <a:buSzPts val="1800"/>
              <a:buNone/>
            </a:pPr>
            <a:r>
              <a:t/>
            </a:r>
            <a:endParaRPr sz="1800"/>
          </a:p>
          <a:p>
            <a:pPr indent="-342900" lvl="0" marL="342900" rtl="0" algn="l">
              <a:spcBef>
                <a:spcPts val="440"/>
              </a:spcBef>
              <a:spcAft>
                <a:spcPts val="0"/>
              </a:spcAft>
              <a:buClr>
                <a:schemeClr val="dk1"/>
              </a:buClr>
              <a:buSzPts val="2200"/>
              <a:buChar char="•"/>
            </a:pPr>
            <a:r>
              <a:rPr lang="en-AU" sz="2200"/>
              <a:t>Second, we contribute to the growing research on the determinants and consequences of SOP voting outcomes. </a:t>
            </a:r>
            <a:endParaRPr/>
          </a:p>
          <a:p>
            <a:pPr indent="-285750" lvl="1" marL="742950" rtl="0" algn="l">
              <a:spcBef>
                <a:spcPts val="360"/>
              </a:spcBef>
              <a:spcAft>
                <a:spcPts val="0"/>
              </a:spcAft>
              <a:buClr>
                <a:schemeClr val="dk1"/>
              </a:buClr>
              <a:buSzPts val="1800"/>
              <a:buChar char="–"/>
            </a:pPr>
            <a:r>
              <a:rPr lang="en-AU" sz="1800"/>
              <a:t>We document that the remediation in compensation disclosure affects the SOP votes, highlighting the importance of the information for regulators and investors.</a:t>
            </a:r>
            <a:endParaRPr/>
          </a:p>
          <a:p>
            <a:pPr indent="-171450" lvl="1" marL="742950" rtl="0" algn="l">
              <a:spcBef>
                <a:spcPts val="360"/>
              </a:spcBef>
              <a:spcAft>
                <a:spcPts val="0"/>
              </a:spcAft>
              <a:buClr>
                <a:schemeClr val="dk1"/>
              </a:buClr>
              <a:buSzPts val="1800"/>
              <a:buNone/>
            </a:pPr>
            <a:r>
              <a:t/>
            </a:r>
            <a:endParaRPr sz="1800"/>
          </a:p>
          <a:p>
            <a:pPr indent="-171450" lvl="1" marL="742950" rtl="0" algn="l">
              <a:spcBef>
                <a:spcPts val="360"/>
              </a:spcBef>
              <a:spcAft>
                <a:spcPts val="0"/>
              </a:spcAft>
              <a:buClr>
                <a:schemeClr val="dk1"/>
              </a:buClr>
              <a:buSzPts val="1800"/>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624417" y="123064"/>
            <a:ext cx="10972800" cy="8493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AU" sz="2400"/>
              <a:t>An exemplary case: Timeline of CL and SOPs</a:t>
            </a:r>
            <a:endParaRPr sz="2400"/>
          </a:p>
        </p:txBody>
      </p:sp>
      <p:sp>
        <p:nvSpPr>
          <p:cNvPr id="115" name="Google Shape;115;p19"/>
          <p:cNvSpPr txBox="1"/>
          <p:nvPr/>
        </p:nvSpPr>
        <p:spPr>
          <a:xfrm>
            <a:off x="516351" y="5436206"/>
            <a:ext cx="1046476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AU" sz="1600" u="none" cap="none" strike="noStrike">
                <a:solidFill>
                  <a:schemeClr val="dk1"/>
                </a:solidFill>
                <a:latin typeface="Calibri"/>
                <a:ea typeface="Calibri"/>
                <a:cs typeface="Calibri"/>
                <a:sym typeface="Calibri"/>
              </a:rPr>
              <a:t>On February 2, 2011, the SEC reviewed its proxy statement and sent the initial comment letters, requesting firms to clearly identify all specific items of corporate performance in setting compensation policies and making compensation decisions, disclose all previously established goals, and discuss how the compensation awarded reflects those goals. </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AU" sz="1600">
                <a:solidFill>
                  <a:schemeClr val="dk1"/>
                </a:solidFill>
                <a:latin typeface="Calibri"/>
                <a:ea typeface="Calibri"/>
                <a:cs typeface="Calibri"/>
                <a:sym typeface="Calibri"/>
              </a:rPr>
              <a:t>On March 3, 2011 Jacobs responded, promising to provide the requested information in future filings.</a:t>
            </a:r>
            <a:endParaRPr sz="1600">
              <a:solidFill>
                <a:schemeClr val="dk1"/>
              </a:solidFill>
              <a:latin typeface="Calibri"/>
              <a:ea typeface="Calibri"/>
              <a:cs typeface="Calibri"/>
              <a:sym typeface="Calibri"/>
            </a:endParaRPr>
          </a:p>
        </p:txBody>
      </p:sp>
      <p:grpSp>
        <p:nvGrpSpPr>
          <p:cNvPr id="116" name="Google Shape;116;p19"/>
          <p:cNvGrpSpPr/>
          <p:nvPr/>
        </p:nvGrpSpPr>
        <p:grpSpPr>
          <a:xfrm>
            <a:off x="624417" y="758032"/>
            <a:ext cx="8689975" cy="4719637"/>
            <a:chOff x="393" y="571"/>
            <a:chExt cx="5474" cy="2973"/>
          </a:xfrm>
        </p:grpSpPr>
        <p:sp>
          <p:nvSpPr>
            <p:cNvPr id="117" name="Google Shape;117;p19"/>
            <p:cNvSpPr/>
            <p:nvPr/>
          </p:nvSpPr>
          <p:spPr>
            <a:xfrm>
              <a:off x="393" y="571"/>
              <a:ext cx="5470" cy="29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8" name="Google Shape;118;p19"/>
            <p:cNvPicPr preferRelativeResize="0"/>
            <p:nvPr/>
          </p:nvPicPr>
          <p:blipFill rotWithShape="1">
            <a:blip r:embed="rId3">
              <a:alphaModFix/>
            </a:blip>
            <a:srcRect b="0" l="0" r="0" t="0"/>
            <a:stretch/>
          </p:blipFill>
          <p:spPr>
            <a:xfrm>
              <a:off x="393" y="571"/>
              <a:ext cx="5474" cy="2973"/>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AU"/>
              <a:t>Jacob example cont’d</a:t>
            </a:r>
            <a:endParaRPr/>
          </a:p>
        </p:txBody>
      </p:sp>
      <p:sp>
        <p:nvSpPr>
          <p:cNvPr id="124" name="Google Shape;124;p20"/>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AU"/>
              <a:t>In January, 2011, only 45% of shareholders voted for the management proposals .</a:t>
            </a:r>
            <a:endParaRPr/>
          </a:p>
          <a:p>
            <a:pPr indent="-342900" lvl="0" marL="342900" rtl="0" algn="l">
              <a:spcBef>
                <a:spcPts val="480"/>
              </a:spcBef>
              <a:spcAft>
                <a:spcPts val="0"/>
              </a:spcAft>
              <a:buClr>
                <a:schemeClr val="dk1"/>
              </a:buClr>
              <a:buSzPts val="2400"/>
              <a:buChar char="•"/>
            </a:pPr>
            <a:r>
              <a:rPr lang="en-AU"/>
              <a:t>After the annual meeting, Jacobs revalued its pay program, involving compensation consultants and major institutional shareholders, and significantly changed the pay package.</a:t>
            </a:r>
            <a:endParaRPr/>
          </a:p>
          <a:p>
            <a:pPr indent="0" lvl="0" marL="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AU"/>
              <a:t>The approval of an advisory resolution on the executive compensation requires the affirmative vote of a majority of shares of common stock.</a:t>
            </a:r>
            <a:endParaRPr/>
          </a:p>
          <a:p>
            <a:pPr indent="-285750" lvl="1" marL="742950" rtl="0" algn="l">
              <a:spcBef>
                <a:spcPts val="400"/>
              </a:spcBef>
              <a:spcAft>
                <a:spcPts val="0"/>
              </a:spcAft>
              <a:buClr>
                <a:schemeClr val="dk1"/>
              </a:buClr>
              <a:buSzPts val="2000"/>
              <a:buChar char="–"/>
            </a:pPr>
            <a:r>
              <a:rPr lang="en-AU"/>
              <a:t>Jacob received at the annual meeting of 2012.</a:t>
            </a:r>
            <a:endParaRPr/>
          </a:p>
          <a:p>
            <a:pPr indent="0" lvl="0" marL="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AU"/>
              <a:t>In January 2012, most shareholders (96%) agreed with SOP proposals.</a:t>
            </a:r>
            <a:endParaRPr/>
          </a:p>
          <a:p>
            <a:pPr indent="-190500" lvl="0" marL="342900" rtl="0" algn="l">
              <a:spcBef>
                <a:spcPts val="480"/>
              </a:spcBef>
              <a:spcAft>
                <a:spcPts val="0"/>
              </a:spcAft>
              <a:buClr>
                <a:schemeClr val="dk1"/>
              </a:buClr>
              <a:buSzPts val="2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624417" y="333376"/>
            <a:ext cx="10972800" cy="8493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AU">
                <a:latin typeface="Times New Roman"/>
                <a:ea typeface="Times New Roman"/>
                <a:cs typeface="Times New Roman"/>
                <a:sym typeface="Times New Roman"/>
              </a:rPr>
              <a:t>Hypothesis 1</a:t>
            </a:r>
            <a:endParaRPr/>
          </a:p>
        </p:txBody>
      </p:sp>
      <p:sp>
        <p:nvSpPr>
          <p:cNvPr id="130" name="Google Shape;130;p21"/>
          <p:cNvSpPr txBox="1"/>
          <p:nvPr>
            <p:ph idx="1" type="body"/>
          </p:nvPr>
        </p:nvSpPr>
        <p:spPr>
          <a:xfrm>
            <a:off x="609600" y="1412875"/>
            <a:ext cx="10972800" cy="4713288"/>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2400"/>
              <a:buChar char="•"/>
            </a:pPr>
            <a:r>
              <a:rPr lang="en-AU">
                <a:latin typeface="Times New Roman"/>
                <a:ea typeface="Times New Roman"/>
                <a:cs typeface="Times New Roman"/>
                <a:sym typeface="Times New Roman"/>
              </a:rPr>
              <a:t>If the remediation results in substantive changes in compensation disclosure, we would expect it to enhance the credibility of management SOP proposals and hence attract more favorable votes. </a:t>
            </a:r>
            <a:endParaRPr>
              <a:latin typeface="Times New Roman"/>
              <a:ea typeface="Times New Roman"/>
              <a:cs typeface="Times New Roman"/>
              <a:sym typeface="Times New Roman"/>
            </a:endParaRPr>
          </a:p>
          <a:p>
            <a:pPr indent="-342900" lvl="0" marL="342900" rtl="0" algn="just">
              <a:spcBef>
                <a:spcPts val="480"/>
              </a:spcBef>
              <a:spcAft>
                <a:spcPts val="0"/>
              </a:spcAft>
              <a:buClr>
                <a:schemeClr val="dk1"/>
              </a:buClr>
              <a:buSzPts val="2400"/>
              <a:buChar char="•"/>
            </a:pPr>
            <a:r>
              <a:rPr lang="en-AU">
                <a:latin typeface="Times New Roman"/>
                <a:ea typeface="Times New Roman"/>
                <a:cs typeface="Times New Roman"/>
                <a:sym typeface="Times New Roman"/>
              </a:rPr>
              <a:t>In addition, more transparent disclosure and the public release of comment letters make it more costly for management to hide excess executive pay and hence may deter inadequate compensation practice. </a:t>
            </a:r>
            <a:endParaRPr/>
          </a:p>
          <a:p>
            <a:pPr indent="-342900" lvl="0" marL="342900" rtl="0" algn="just">
              <a:spcBef>
                <a:spcPts val="480"/>
              </a:spcBef>
              <a:spcAft>
                <a:spcPts val="0"/>
              </a:spcAft>
              <a:buClr>
                <a:schemeClr val="dk1"/>
              </a:buClr>
              <a:buSzPts val="2400"/>
              <a:buChar char="•"/>
            </a:pPr>
            <a:r>
              <a:rPr lang="en-AU">
                <a:latin typeface="Times New Roman"/>
                <a:ea typeface="Times New Roman"/>
                <a:cs typeface="Times New Roman"/>
                <a:sym typeface="Times New Roman"/>
              </a:rPr>
              <a:t>Shareholders may also pay more attention to compensation practices upon the publication of comment letters. </a:t>
            </a:r>
            <a:endParaRPr/>
          </a:p>
          <a:p>
            <a:pPr indent="-285750" lvl="1" marL="742950" rtl="0" algn="just">
              <a:spcBef>
                <a:spcPts val="400"/>
              </a:spcBef>
              <a:spcAft>
                <a:spcPts val="0"/>
              </a:spcAft>
              <a:buClr>
                <a:schemeClr val="dk1"/>
              </a:buClr>
              <a:buSzPts val="2000"/>
              <a:buChar char="–"/>
            </a:pPr>
            <a:r>
              <a:rPr lang="en-AU">
                <a:latin typeface="Times New Roman"/>
                <a:ea typeface="Times New Roman"/>
                <a:cs typeface="Times New Roman"/>
                <a:sym typeface="Times New Roman"/>
              </a:rPr>
              <a:t>To avoid significant SOP voting dissent, firms may alter their compensation practices, reduce excess pay, or align executive payment more closely with firm performance. </a:t>
            </a:r>
            <a:endParaRPr/>
          </a:p>
          <a:p>
            <a:pPr indent="0" lvl="0" marL="0" rtl="0" algn="just">
              <a:spcBef>
                <a:spcPts val="480"/>
              </a:spcBef>
              <a:spcAft>
                <a:spcPts val="0"/>
              </a:spcAft>
              <a:buClr>
                <a:schemeClr val="dk1"/>
              </a:buClr>
              <a:buSzPts val="2400"/>
              <a:buNone/>
            </a:pPr>
            <a:r>
              <a:t/>
            </a:r>
            <a:endParaRPr b="1">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rPr b="1" lang="en-AU">
                <a:latin typeface="Times New Roman"/>
                <a:ea typeface="Times New Roman"/>
                <a:cs typeface="Times New Roman"/>
                <a:sym typeface="Times New Roman"/>
              </a:rPr>
              <a:t>H1: The remediation of the compensation disclosure is associated with more favorable SOP votes at the annual meeting.</a:t>
            </a:r>
            <a:endParaRPr/>
          </a:p>
          <a:p>
            <a:pPr indent="0" lvl="0" marL="0" rtl="0" algn="l">
              <a:spcBef>
                <a:spcPts val="480"/>
              </a:spcBef>
              <a:spcAft>
                <a:spcPts val="0"/>
              </a:spcAft>
              <a:buClr>
                <a:schemeClr val="dk1"/>
              </a:buClr>
              <a:buSzPts val="2400"/>
              <a:buNone/>
            </a:pPr>
            <a:r>
              <a:t/>
            </a:r>
            <a:endParaRPr>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0" lvl="0" marL="0" rtl="0" algn="ctr">
              <a:spcBef>
                <a:spcPts val="360"/>
              </a:spcBef>
              <a:spcAft>
                <a:spcPts val="0"/>
              </a:spcAft>
              <a:buClr>
                <a:schemeClr val="dk1"/>
              </a:buClr>
              <a:buSzPts val="1800"/>
              <a:buNone/>
            </a:pPr>
            <a:r>
              <a:t/>
            </a:r>
            <a:endParaRPr b="1" sz="18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500"/>
                                        <p:tgtEl>
                                          <p:spTgt spid="1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500"/>
                                        <p:tgtEl>
                                          <p:spTgt spid="1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Effect filter="fade" transition="in">
                                      <p:cBhvr>
                                        <p:cTn dur="500"/>
                                        <p:tgtEl>
                                          <p:spTgt spid="1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3" st="3"/>
                                            </p:txEl>
                                          </p:spTgt>
                                        </p:tgtEl>
                                        <p:attrNameLst>
                                          <p:attrName>style.visibility</p:attrName>
                                        </p:attrNameLst>
                                      </p:cBhvr>
                                      <p:to>
                                        <p:strVal val="visible"/>
                                      </p:to>
                                    </p:set>
                                    <p:animEffect filter="fade" transition="in">
                                      <p:cBhvr>
                                        <p:cTn dur="500"/>
                                        <p:tgtEl>
                                          <p:spTgt spid="1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4" st="4"/>
                                            </p:txEl>
                                          </p:spTgt>
                                        </p:tgtEl>
                                        <p:attrNameLst>
                                          <p:attrName>style.visibility</p:attrName>
                                        </p:attrNameLst>
                                      </p:cBhvr>
                                      <p:to>
                                        <p:strVal val="visible"/>
                                      </p:to>
                                    </p:set>
                                    <p:animEffect filter="fade" transition="in">
                                      <p:cBhvr>
                                        <p:cTn dur="500"/>
                                        <p:tgtEl>
                                          <p:spTgt spid="1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5" st="5"/>
                                            </p:txEl>
                                          </p:spTgt>
                                        </p:tgtEl>
                                        <p:attrNameLst>
                                          <p:attrName>style.visibility</p:attrName>
                                        </p:attrNameLst>
                                      </p:cBhvr>
                                      <p:to>
                                        <p:strVal val="visible"/>
                                      </p:to>
                                    </p:set>
                                    <p:animEffect filter="fade" transition="in">
                                      <p:cBhvr>
                                        <p:cTn dur="500"/>
                                        <p:tgtEl>
                                          <p:spTgt spid="13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6" st="6"/>
                                            </p:txEl>
                                          </p:spTgt>
                                        </p:tgtEl>
                                        <p:attrNameLst>
                                          <p:attrName>style.visibility</p:attrName>
                                        </p:attrNameLst>
                                      </p:cBhvr>
                                      <p:to>
                                        <p:strVal val="visible"/>
                                      </p:to>
                                    </p:set>
                                    <p:animEffect filter="fade" transition="in">
                                      <p:cBhvr>
                                        <p:cTn dur="500"/>
                                        <p:tgtEl>
                                          <p:spTgt spid="13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7" st="7"/>
                                            </p:txEl>
                                          </p:spTgt>
                                        </p:tgtEl>
                                        <p:attrNameLst>
                                          <p:attrName>style.visibility</p:attrName>
                                        </p:attrNameLst>
                                      </p:cBhvr>
                                      <p:to>
                                        <p:strVal val="visible"/>
                                      </p:to>
                                    </p:set>
                                    <p:animEffect filter="fade" transition="in">
                                      <p:cBhvr>
                                        <p:cTn dur="500"/>
                                        <p:tgtEl>
                                          <p:spTgt spid="13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8" st="8"/>
                                            </p:txEl>
                                          </p:spTgt>
                                        </p:tgtEl>
                                        <p:attrNameLst>
                                          <p:attrName>style.visibility</p:attrName>
                                        </p:attrNameLst>
                                      </p:cBhvr>
                                      <p:to>
                                        <p:strVal val="visible"/>
                                      </p:to>
                                    </p:set>
                                    <p:animEffect filter="fade" transition="in">
                                      <p:cBhvr>
                                        <p:cTn dur="500"/>
                                        <p:tgtEl>
                                          <p:spTgt spid="13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9" st="9"/>
                                            </p:txEl>
                                          </p:spTgt>
                                        </p:tgtEl>
                                        <p:attrNameLst>
                                          <p:attrName>style.visibility</p:attrName>
                                        </p:attrNameLst>
                                      </p:cBhvr>
                                      <p:to>
                                        <p:strVal val="visible"/>
                                      </p:to>
                                    </p:set>
                                    <p:animEffect filter="fade" transition="in">
                                      <p:cBhvr>
                                        <p:cTn dur="500"/>
                                        <p:tgtEl>
                                          <p:spTgt spid="13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10" st="10"/>
                                            </p:txEl>
                                          </p:spTgt>
                                        </p:tgtEl>
                                        <p:attrNameLst>
                                          <p:attrName>style.visibility</p:attrName>
                                        </p:attrNameLst>
                                      </p:cBhvr>
                                      <p:to>
                                        <p:strVal val="visible"/>
                                      </p:to>
                                    </p:set>
                                    <p:animEffect filter="fade" transition="in">
                                      <p:cBhvr>
                                        <p:cTn dur="500"/>
                                        <p:tgtEl>
                                          <p:spTgt spid="130">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 University of Adelaide">
  <a:themeElements>
    <a:clrScheme name="Custom UofA">
      <a:dk1>
        <a:srgbClr val="000000"/>
      </a:dk1>
      <a:lt1>
        <a:srgbClr val="FFFFFF"/>
      </a:lt1>
      <a:dk2>
        <a:srgbClr val="0F497B"/>
      </a:dk2>
      <a:lt2>
        <a:srgbClr val="EEECE1"/>
      </a:lt2>
      <a:accent1>
        <a:srgbClr val="005A9C"/>
      </a:accent1>
      <a:accent2>
        <a:srgbClr val="ED1C2E"/>
      </a:accent2>
      <a:accent3>
        <a:srgbClr val="B38808"/>
      </a:accent3>
      <a:accent4>
        <a:srgbClr val="4391CA"/>
      </a:accent4>
      <a:accent5>
        <a:srgbClr val="C7DAEA"/>
      </a:accent5>
      <a:accent6>
        <a:srgbClr val="D6B400"/>
      </a:accent6>
      <a:hlink>
        <a:srgbClr val="0070C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