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58" r:id="rId3"/>
    <p:sldId id="330" r:id="rId4"/>
    <p:sldId id="329" r:id="rId5"/>
    <p:sldId id="321" r:id="rId6"/>
    <p:sldId id="326" r:id="rId7"/>
    <p:sldId id="333" r:id="rId8"/>
    <p:sldId id="269" r:id="rId9"/>
    <p:sldId id="335" r:id="rId10"/>
    <p:sldId id="336" r:id="rId11"/>
    <p:sldId id="350" r:id="rId12"/>
    <p:sldId id="347" r:id="rId13"/>
    <p:sldId id="352" r:id="rId14"/>
    <p:sldId id="353" r:id="rId15"/>
    <p:sldId id="3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, Jingshu" initials="WJ" lastIdx="1" clrIdx="0">
    <p:extLst>
      <p:ext uri="{19B8F6BF-5375-455C-9EA6-DF929625EA0E}">
        <p15:presenceInfo xmlns:p15="http://schemas.microsoft.com/office/powerpoint/2012/main" userId="S-1-5-21-3363769935-2137468208-2165910569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5"/>
    <p:restoredTop sz="94802" autoAdjust="0"/>
  </p:normalViewPr>
  <p:slideViewPr>
    <p:cSldViewPr snapToGrid="0">
      <p:cViewPr varScale="1">
        <p:scale>
          <a:sx n="77" d="100"/>
          <a:sy n="77" d="100"/>
        </p:scale>
        <p:origin x="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4A63-2F20-4F01-BC1D-9083DBA4E05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F88B-EABA-4E71-BC09-D96F95962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1EDA-5D4F-493F-93DA-FA930B3F989A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7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7BA2-AEF7-4B94-AB42-939D0D0C9770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1623-98AB-4680-97B0-F57D5D3403C9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689-A303-4743-BF9B-54735FBF0A4F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2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E24C-C93D-4B15-9EC5-AA15A62D3A12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7A8C-C1AE-4D01-BB04-C4E96EBE56E1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945-FDD3-43F0-9541-CBE5CE74CB6D}" type="datetime1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2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016-33EB-4125-BF5B-7B641757277D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B75E-66F1-4CDD-8CC6-6558048AE51D}" type="datetime1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9BFE-649B-4D30-9BB7-CBFCF9D82F82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E3A-FBCE-4090-9390-5AFE4A86C116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3112-2F69-493B-BE0C-4688C633C2C8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91E1-E673-47F3-A509-2C754174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D3BEE-15A8-4D9F-A76F-D2D7C8CB6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96" y="587830"/>
            <a:ext cx="11490935" cy="212271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research quality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86E1DC-6DAA-4219-8C4F-513D0C67F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336" y="3331030"/>
            <a:ext cx="8752114" cy="20184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Kaizhao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Jingshu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ByteDance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 Smith Business School-University of Glasgow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 Business School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Oxford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B93E9-99D1-46E1-8EB5-91A32EFA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Exogenous shock and DID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内容占位符 2">
                <a:extLst>
                  <a:ext uri="{FF2B5EF4-FFF2-40B4-BE49-F238E27FC236}">
                    <a16:creationId xmlns:a16="http://schemas.microsoft.com/office/drawing/2014/main" id="{CA8D7465-AB3D-459F-A3D6-8D6B27E09C7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of CSRC chairman and vice-chairmen in 2016</a:t>
                </a:r>
              </a:p>
              <a:p>
                <a:pPr lvl="1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out of four vice-chairmen of CSRC also changed following the inauguration of new chairman Liu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Shiyu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China’s anti-corruption campaign touched the financial sector in 2015;</a:t>
                </a:r>
              </a:p>
              <a:p>
                <a:pPr lvl="1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 CSRC and SOE officials are unlikely to abuse their powers as much as their predecessors.</a:t>
                </a:r>
              </a:p>
              <a:p>
                <a:pPr lvl="1"/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𝐼𝑛𝑑𝑢𝑠𝑡𝑟𝑦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𝑘𝑛𝑜𝑤𝑙𝑒𝑑𝑔𝑒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=a +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𝑆𝑂𝐸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+ 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+ 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𝑆𝑂𝐸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𝑐𝑜𝑛𝑡𝑟𝑜𝑙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/>
                  <a:t>                                                                            </a:t>
                </a:r>
                <a:r>
                  <a:rPr lang="en-US" dirty="0"/>
                  <a:t>(2)															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3" name="内容占位符 2">
                <a:extLst>
                  <a:ext uri="{FF2B5EF4-FFF2-40B4-BE49-F238E27FC236}">
                    <a16:creationId xmlns:a16="http://schemas.microsoft.com/office/drawing/2014/main" id="{CA8D7465-AB3D-459F-A3D6-8D6B27E09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36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test on analysts’ political connection</a:t>
            </a:r>
            <a:endParaRPr lang="en-US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A517DF7-3190-FF4C-BF33-DBC31480C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0" y="1413797"/>
            <a:ext cx="7094765" cy="51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unqualified analysts</a:t>
            </a:r>
            <a:endParaRPr lang="en-US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E6983EE4-F47B-2A41-93AB-C0574012C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7" y="1460665"/>
            <a:ext cx="9830391" cy="4993984"/>
          </a:xfrm>
        </p:spPr>
      </p:pic>
    </p:spTree>
    <p:extLst>
      <p:ext uri="{BB962C8B-B14F-4D97-AF65-F5344CB8AC3E}">
        <p14:creationId xmlns:p14="http://schemas.microsoft.com/office/powerpoint/2010/main" val="79907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Subsample t tests on ownership category</a:t>
            </a:r>
            <a:endParaRPr lang="en-US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E3C1518F-8112-2042-B36F-CD63BE2DE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025"/>
            <a:ext cx="12192000" cy="43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quid pro quo: Brokerage directors’ promotion</a:t>
            </a:r>
            <a:endParaRPr lang="en-US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1D186747-5D26-4F4D-82CE-D3FDC96A3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2012"/>
            <a:ext cx="10515600" cy="4316284"/>
          </a:xfrm>
        </p:spPr>
      </p:pic>
    </p:spTree>
    <p:extLst>
      <p:ext uri="{BB962C8B-B14F-4D97-AF65-F5344CB8AC3E}">
        <p14:creationId xmlns:p14="http://schemas.microsoft.com/office/powerpoint/2010/main" val="8376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1C971BDF-581A-4FBA-9175-C02202F38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C2FFE-E54F-4F8F-A341-661DC57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 rtlCol="0">
            <a:normAutofit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unqualified financial analysts exist due to their political connection.</a:t>
            </a:r>
          </a:p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papers show how politicians use their power for private interests in the context of regulatory policies, business deals, etc.</a:t>
            </a:r>
          </a:p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examines how political exchange of favors affect sell-side research quality, which could affect market efficiency.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4667F-E527-41AB-B86B-26849C2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0DE62-8D94-46AC-9A64-3111002C76C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1C971BDF-581A-4FBA-9175-C02202F38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  <a:endParaRPr lang="en-US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C2FFE-E54F-4F8F-A341-661DC57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 rtlCol="0">
            <a:normAutofit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unqualified financial analysts exist?</a:t>
            </a:r>
          </a:p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do, why do investors pay for them in equilibrium? </a:t>
            </a:r>
          </a:p>
          <a:p>
            <a:pPr marL="685783" lvl="1" indent="-228594" defTabSz="91437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asymmetry</a:t>
            </a:r>
          </a:p>
          <a:p>
            <a:pPr marL="685783" lvl="1" indent="-228594" defTabSz="91437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biases,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herding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Conflicts of interests and rent seeking</a:t>
            </a:r>
          </a:p>
          <a:p>
            <a:pPr marL="685783" lvl="1" indent="-228594" defTabSz="914377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4667F-E527-41AB-B86B-26849C2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0DE62-8D94-46AC-9A64-3111002C76C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rent seeking?</a:t>
            </a:r>
            <a:endParaRPr lang="en-US" altLang="en-US" b="1" dirty="0"/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CA8D7465-AB3D-459F-A3D6-8D6B27E09C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87929"/>
            <a:ext cx="10515600" cy="516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Politicians maximize their private benefits by protecting unqualified analysts from market competition.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measure private benefits.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Bribes are generally unobservable.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Revolving door appointments may reflect experience and expertise.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is a suitable setting.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more direct measure of quid pro quo.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channel for our setting</a:t>
            </a:r>
            <a:endParaRPr lang="en-US" altLang="en-US" b="1" dirty="0"/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CA8D7465-AB3D-459F-A3D6-8D6B27E09C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01082"/>
            <a:ext cx="10515600" cy="4787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 government control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53% of brokerages are state-owned enterprises (SOEs) in China;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Brokerages’ average revenue: Central SOEs = 2 local SOEs = 8 private enterprises;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chairmen and CEOs of SOE brokerages are Communist party officials;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salaries are government-controlled.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One-level up policy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Securities Regulatory Commission (CSRC) appoints SOE brokerage and securities exchange directors.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favors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Unqualified analysts likely to be connected to the CSRC officials obtain employment at brokerages.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Brokerage directors receive promotions in return.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8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:a16="http://schemas.microsoft.com/office/drawing/2014/main" id="{DD41B59B-6FC5-4852-BE75-746361F5C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65238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</a:t>
            </a:r>
            <a:endParaRPr lang="en-US" altLang="en-US" b="1" dirty="0"/>
          </a:p>
        </p:txBody>
      </p:sp>
      <p:sp>
        <p:nvSpPr>
          <p:cNvPr id="11267" name="内容占位符 2">
            <a:extLst>
              <a:ext uri="{FF2B5EF4-FFF2-40B4-BE49-F238E27FC236}">
                <a16:creationId xmlns:a16="http://schemas.microsoft.com/office/drawing/2014/main" id="{127EEA86-4AA4-49FD-BD61-E6DF75CEF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7175"/>
            <a:ext cx="10515600" cy="46497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with less expertise are more likely to have political connections.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4667F-E527-41AB-B86B-26849C2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F744E-4188-4931-B493-FFCB669FD44C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1C971BDF-581A-4FBA-9175-C02202F38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analysts’ qualification? </a:t>
            </a:r>
            <a:endParaRPr lang="en-US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C2FFE-E54F-4F8F-A341-661DC57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knowledge: the single most important quality of sell-side analysts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tests conducted.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Textual analysis of analyst reports on the healthcare industry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disentangle industry knowledge from professional connections and access to private information;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Bradley et al. (2017) use pre-analyst work experience to proxy for industry knowledge.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the occurrences of industry-specific words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when the variability in industry knowledge is large;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Experts focus on key drivers of firms’ profits while charlatans don’t fully understand the business model or technology of firms.</a:t>
            </a: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83" lvl="1" indent="-228594" defTabSz="914377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4667F-E527-41AB-B86B-26849C2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0DE62-8D94-46AC-9A64-3111002C76C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knowledge dictionary</a:t>
            </a:r>
            <a:endParaRPr lang="en-US" altLang="en-US" b="1" dirty="0"/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CA8D7465-AB3D-459F-A3D6-8D6B27E09C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Precompiled words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Industry Classification Standard (GICS) provides industry sectors.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gather the specialized words for each healthcare sector.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Scrape and hand-collect words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extract contextually similar words from firm disclosures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08B403-FA2C-4483-8018-FCD66A80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0" y="365129"/>
            <a:ext cx="10375789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FA3A3-657E-4D6D-B053-6684EB8C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94"/>
            <a:ext cx="10515600" cy="469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 and brokerage director data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history, age, education, gender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collected on China Securities Association, company websites, and Shanghai and Shenzhen Stock Exchanges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A-share healthcare industry reports issued during 2012-2019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Scraped all available healthcare reports from Hexun.com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Manually downloading additional reports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Wind (work in progress)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sample: 15,080 reports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Financials and stock price data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Financial Terminal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3EC20D-7DC2-41FF-9BB8-ED8E2E8E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91E1-E673-47F3-A509-2C75417454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2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F5819110-DB1E-419D-829E-479DAD31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内容占位符 2">
                <a:extLst>
                  <a:ext uri="{FF2B5EF4-FFF2-40B4-BE49-F238E27FC236}">
                    <a16:creationId xmlns:a16="http://schemas.microsoft.com/office/drawing/2014/main" id="{CA8D7465-AB3D-459F-A3D6-8D6B27E09C7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690691"/>
                <a:ext cx="10515600" cy="448627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𝐼𝑛𝑑𝑢𝑠𝑡𝑟𝑦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𝑘𝑛𝑜𝑤𝑙𝑒𝑑𝑔𝑒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 = a +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𝑃𝑜𝑙𝑖𝑡𝑖𝑐𝑎𝑙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𝑐𝑜𝑛𝑛𝑒𝑐𝑡𝑖𝑜𝑛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) + 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𝐶𝑜𝑛𝑡𝑟𝑜𝑙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					            	(1)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Proxy for political connection: the ownership category of brokerages (SOEs)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Endogeneity issue.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3" name="内容占位符 2">
                <a:extLst>
                  <a:ext uri="{FF2B5EF4-FFF2-40B4-BE49-F238E27FC236}">
                    <a16:creationId xmlns:a16="http://schemas.microsoft.com/office/drawing/2014/main" id="{CA8D7465-AB3D-459F-A3D6-8D6B27E09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91"/>
                <a:ext cx="10515600" cy="4486271"/>
              </a:xfrm>
              <a:blipFill>
                <a:blip r:embed="rId2"/>
                <a:stretch>
                  <a:fillRect l="-1217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DBA16-965D-4263-97A9-C0E7BD46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FF1E-2788-44D6-80DC-C78ADDF9F509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7428</TotalTime>
  <Words>691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主题​​</vt:lpstr>
      <vt:lpstr>Political connection and analyst research quality</vt:lpstr>
      <vt:lpstr>Research question</vt:lpstr>
      <vt:lpstr>Why rent seeking?</vt:lpstr>
      <vt:lpstr>The economic channel for our setting</vt:lpstr>
      <vt:lpstr>Hypothesis </vt:lpstr>
      <vt:lpstr>How to measure analysts’ qualification? </vt:lpstr>
      <vt:lpstr>Industry knowledge dictionary</vt:lpstr>
      <vt:lpstr>Data</vt:lpstr>
      <vt:lpstr>Empirical strategy</vt:lpstr>
      <vt:lpstr>Exogenous shock and DID</vt:lpstr>
      <vt:lpstr>DID test on analysts’ political connection</vt:lpstr>
      <vt:lpstr>The existence of unqualified analysts</vt:lpstr>
      <vt:lpstr>Subsample t tests on ownership category</vt:lpstr>
      <vt:lpstr>The quid pro quo: Brokerage directors’ promotion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Tin</dc:creator>
  <cp:lastModifiedBy>Jingshu Wen</cp:lastModifiedBy>
  <cp:revision>1209</cp:revision>
  <dcterms:created xsi:type="dcterms:W3CDTF">2020-05-18T02:17:01Z</dcterms:created>
  <dcterms:modified xsi:type="dcterms:W3CDTF">2022-12-16T08:14:19Z</dcterms:modified>
</cp:coreProperties>
</file>