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sldIdLst>
    <p:sldId id="256" r:id="rId2"/>
    <p:sldId id="272" r:id="rId3"/>
    <p:sldId id="258" r:id="rId4"/>
    <p:sldId id="276" r:id="rId5"/>
    <p:sldId id="274" r:id="rId6"/>
    <p:sldId id="277" r:id="rId7"/>
    <p:sldId id="275" r:id="rId8"/>
    <p:sldId id="264" r:id="rId9"/>
    <p:sldId id="265" r:id="rId10"/>
    <p:sldId id="279" r:id="rId11"/>
    <p:sldId id="278" r:id="rId12"/>
    <p:sldId id="266" r:id="rId13"/>
    <p:sldId id="262" r:id="rId14"/>
    <p:sldId id="280" r:id="rId15"/>
    <p:sldId id="284" r:id="rId16"/>
    <p:sldId id="286" r:id="rId17"/>
    <p:sldId id="288" r:id="rId18"/>
    <p:sldId id="289" r:id="rId19"/>
    <p:sldId id="290" r:id="rId20"/>
    <p:sldId id="291" r:id="rId21"/>
    <p:sldId id="285" r:id="rId22"/>
    <p:sldId id="257" r:id="rId23"/>
    <p:sldId id="292" r:id="rId24"/>
    <p:sldId id="261"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67"/>
    <p:restoredTop sz="94694"/>
  </p:normalViewPr>
  <p:slideViewPr>
    <p:cSldViewPr snapToGrid="0" snapToObjects="1">
      <p:cViewPr varScale="1">
        <p:scale>
          <a:sx n="121" d="100"/>
          <a:sy n="121" d="100"/>
        </p:scale>
        <p:origin x="632"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9F56C1-A4A4-1848-A6EE-17F614B9C8FC}" type="doc">
      <dgm:prSet loTypeId="urn:microsoft.com/office/officeart/2009/layout/CircleArrowProcess" loCatId="hierarchy" qsTypeId="urn:microsoft.com/office/officeart/2005/8/quickstyle/simple1" qsCatId="simple" csTypeId="urn:microsoft.com/office/officeart/2005/8/colors/accent2_1" csCatId="accent2" phldr="1"/>
      <dgm:spPr/>
      <dgm:t>
        <a:bodyPr/>
        <a:lstStyle/>
        <a:p>
          <a:endParaRPr lang="en-GB"/>
        </a:p>
      </dgm:t>
    </dgm:pt>
    <dgm:pt modelId="{B7293AB1-E52C-F745-A07F-E7FCBC36BCC8}">
      <dgm:prSet phldrT="[Text]"/>
      <dgm:spPr/>
      <dgm:t>
        <a:bodyPr/>
        <a:lstStyle/>
        <a:p>
          <a:r>
            <a:rPr lang="en-GB" dirty="0"/>
            <a:t>Future </a:t>
          </a:r>
        </a:p>
      </dgm:t>
    </dgm:pt>
    <dgm:pt modelId="{09107645-4DCD-EB4C-BD6C-F757D10D178F}" type="parTrans" cxnId="{5A4CA175-1214-5045-B5D3-5E7F75CB7B36}">
      <dgm:prSet/>
      <dgm:spPr/>
      <dgm:t>
        <a:bodyPr/>
        <a:lstStyle/>
        <a:p>
          <a:endParaRPr lang="en-GB"/>
        </a:p>
      </dgm:t>
    </dgm:pt>
    <dgm:pt modelId="{66EA9D30-7C2F-C041-8EC4-0EFE336B6DC4}" type="sibTrans" cxnId="{5A4CA175-1214-5045-B5D3-5E7F75CB7B36}">
      <dgm:prSet/>
      <dgm:spPr/>
      <dgm:t>
        <a:bodyPr/>
        <a:lstStyle/>
        <a:p>
          <a:endParaRPr lang="en-GB"/>
        </a:p>
      </dgm:t>
    </dgm:pt>
    <dgm:pt modelId="{EF7F4DDC-41B3-AB41-8184-A90FF37FFC54}">
      <dgm:prSet phldrT="[Text]" custT="1"/>
      <dgm:spPr/>
      <dgm:t>
        <a:bodyPr/>
        <a:lstStyle/>
        <a:p>
          <a:r>
            <a:rPr lang="en-GB" sz="1500" b="1" dirty="0"/>
            <a:t>Within stakeholder networks:</a:t>
          </a:r>
          <a:endParaRPr lang="en-GB" sz="1500" dirty="0"/>
        </a:p>
      </dgm:t>
    </dgm:pt>
    <dgm:pt modelId="{63C8C20F-16DD-554B-93C1-2A1061AEC7A6}" type="parTrans" cxnId="{B50F2321-5967-334F-9BCA-B0E19C0F0455}">
      <dgm:prSet/>
      <dgm:spPr/>
      <dgm:t>
        <a:bodyPr/>
        <a:lstStyle/>
        <a:p>
          <a:endParaRPr lang="en-GB"/>
        </a:p>
      </dgm:t>
    </dgm:pt>
    <dgm:pt modelId="{4E2946BC-5994-D44E-BF8C-10B2ECEF04A1}" type="sibTrans" cxnId="{B50F2321-5967-334F-9BCA-B0E19C0F0455}">
      <dgm:prSet/>
      <dgm:spPr/>
      <dgm:t>
        <a:bodyPr/>
        <a:lstStyle/>
        <a:p>
          <a:endParaRPr lang="en-GB"/>
        </a:p>
      </dgm:t>
    </dgm:pt>
    <dgm:pt modelId="{239F1871-6DA6-8B44-991E-039E35A2BC93}">
      <dgm:prSet phldrT="[Text]" custT="1"/>
      <dgm:spPr/>
      <dgm:t>
        <a:bodyPr/>
        <a:lstStyle/>
        <a:p>
          <a:r>
            <a:rPr lang="en-AU" sz="1500" b="0" dirty="0">
              <a:solidFill>
                <a:schemeClr val="dk1"/>
              </a:solidFill>
              <a:effectLst/>
              <a:latin typeface="+mn-lt"/>
              <a:ea typeface="+mn-ea"/>
              <a:cs typeface="+mn-cs"/>
            </a:rPr>
            <a:t>Personnel controls</a:t>
          </a:r>
          <a:r>
            <a:rPr lang="en-AU" sz="1500" b="0" dirty="0">
              <a:effectLst/>
            </a:rPr>
            <a:t> </a:t>
          </a:r>
          <a:endParaRPr lang="en-GB" sz="1500" b="0" dirty="0"/>
        </a:p>
      </dgm:t>
    </dgm:pt>
    <dgm:pt modelId="{9062AF65-F920-4542-B122-CC596E278546}" type="parTrans" cxnId="{90D2CF64-BFD0-3044-92BA-0FA557C3FB6C}">
      <dgm:prSet/>
      <dgm:spPr/>
      <dgm:t>
        <a:bodyPr/>
        <a:lstStyle/>
        <a:p>
          <a:endParaRPr lang="en-GB"/>
        </a:p>
      </dgm:t>
    </dgm:pt>
    <dgm:pt modelId="{C068BD00-7D18-CE45-91C0-8AC9384251FB}" type="sibTrans" cxnId="{90D2CF64-BFD0-3044-92BA-0FA557C3FB6C}">
      <dgm:prSet/>
      <dgm:spPr/>
      <dgm:t>
        <a:bodyPr/>
        <a:lstStyle/>
        <a:p>
          <a:endParaRPr lang="en-GB"/>
        </a:p>
      </dgm:t>
    </dgm:pt>
    <dgm:pt modelId="{30DB877D-4C55-6742-9292-E3DBB259510E}">
      <dgm:prSet phldrT="[Text]" custT="1"/>
      <dgm:spPr/>
      <dgm:t>
        <a:bodyPr/>
        <a:lstStyle/>
        <a:p>
          <a:r>
            <a:rPr lang="en-AU" sz="1500" b="0" dirty="0">
              <a:solidFill>
                <a:schemeClr val="dk1"/>
              </a:solidFill>
              <a:effectLst/>
              <a:latin typeface="+mn-lt"/>
              <a:ea typeface="+mn-ea"/>
              <a:cs typeface="+mn-cs"/>
            </a:rPr>
            <a:t>Action controls</a:t>
          </a:r>
          <a:r>
            <a:rPr lang="en-AU" sz="1500" b="0" dirty="0">
              <a:effectLst/>
            </a:rPr>
            <a:t> </a:t>
          </a:r>
          <a:endParaRPr lang="en-GB" sz="1500" b="0" dirty="0"/>
        </a:p>
      </dgm:t>
    </dgm:pt>
    <dgm:pt modelId="{BF264202-693B-B845-83C1-6653E74A428E}" type="parTrans" cxnId="{484226E1-419D-F840-B1BD-CBD54F4198C8}">
      <dgm:prSet/>
      <dgm:spPr/>
      <dgm:t>
        <a:bodyPr/>
        <a:lstStyle/>
        <a:p>
          <a:endParaRPr lang="en-GB"/>
        </a:p>
      </dgm:t>
    </dgm:pt>
    <dgm:pt modelId="{C9D703B5-545A-864A-B3CC-181E9FB9649A}" type="sibTrans" cxnId="{484226E1-419D-F840-B1BD-CBD54F4198C8}">
      <dgm:prSet/>
      <dgm:spPr/>
      <dgm:t>
        <a:bodyPr/>
        <a:lstStyle/>
        <a:p>
          <a:endParaRPr lang="en-GB"/>
        </a:p>
      </dgm:t>
    </dgm:pt>
    <dgm:pt modelId="{612475D4-8B6C-D347-91CF-5CFA6533B97C}">
      <dgm:prSet phldrT="[Text]" custT="1"/>
      <dgm:spPr/>
      <dgm:t>
        <a:bodyPr/>
        <a:lstStyle/>
        <a:p>
          <a:r>
            <a:rPr lang="en-AU" sz="1500" b="0" dirty="0">
              <a:solidFill>
                <a:schemeClr val="tx1"/>
              </a:solidFill>
              <a:effectLst/>
              <a:latin typeface="+mn-lt"/>
              <a:ea typeface="+mn-ea"/>
              <a:cs typeface="+mn-cs"/>
            </a:rPr>
            <a:t>Results controls </a:t>
          </a:r>
          <a:endParaRPr lang="en-GB" sz="1500" b="0" dirty="0"/>
        </a:p>
      </dgm:t>
    </dgm:pt>
    <dgm:pt modelId="{A3DEAE48-6E09-9E4A-A004-DEEA55718526}" type="parTrans" cxnId="{44E5A45E-1C26-8E4C-A64B-A03ABD836203}">
      <dgm:prSet/>
      <dgm:spPr/>
      <dgm:t>
        <a:bodyPr/>
        <a:lstStyle/>
        <a:p>
          <a:endParaRPr lang="en-GB"/>
        </a:p>
      </dgm:t>
    </dgm:pt>
    <dgm:pt modelId="{93FDFE3E-1509-A140-847F-3C4055F32050}" type="sibTrans" cxnId="{44E5A45E-1C26-8E4C-A64B-A03ABD836203}">
      <dgm:prSet/>
      <dgm:spPr/>
      <dgm:t>
        <a:bodyPr/>
        <a:lstStyle/>
        <a:p>
          <a:endParaRPr lang="en-GB"/>
        </a:p>
      </dgm:t>
    </dgm:pt>
    <dgm:pt modelId="{B74550D3-68D8-3044-B8A9-59910C19D45F}">
      <dgm:prSet phldrT="[Text]"/>
      <dgm:spPr/>
      <dgm:t>
        <a:bodyPr/>
        <a:lstStyle/>
        <a:p>
          <a:r>
            <a:rPr lang="en-GB" dirty="0"/>
            <a:t>Current </a:t>
          </a:r>
        </a:p>
      </dgm:t>
    </dgm:pt>
    <dgm:pt modelId="{492BC6AE-6D8D-5448-A7EB-9731924BC2EF}" type="sibTrans" cxnId="{FF7E2043-859B-7344-AFE0-D497611BB0F8}">
      <dgm:prSet/>
      <dgm:spPr/>
      <dgm:t>
        <a:bodyPr/>
        <a:lstStyle/>
        <a:p>
          <a:endParaRPr lang="en-GB"/>
        </a:p>
      </dgm:t>
    </dgm:pt>
    <dgm:pt modelId="{6A528244-2023-9541-B38C-67C8C7F06F03}" type="parTrans" cxnId="{FF7E2043-859B-7344-AFE0-D497611BB0F8}">
      <dgm:prSet/>
      <dgm:spPr/>
      <dgm:t>
        <a:bodyPr/>
        <a:lstStyle/>
        <a:p>
          <a:endParaRPr lang="en-GB"/>
        </a:p>
      </dgm:t>
    </dgm:pt>
    <dgm:pt modelId="{BDEBA586-835F-C444-B7BD-1AA641A047E7}" type="asst">
      <dgm:prSet phldrT="[Text]"/>
      <dgm:spPr/>
      <dgm:t>
        <a:bodyPr/>
        <a:lstStyle/>
        <a:p>
          <a:r>
            <a:rPr lang="en-GB" b="1" dirty="0"/>
            <a:t>Within a firm:</a:t>
          </a:r>
        </a:p>
      </dgm:t>
    </dgm:pt>
    <dgm:pt modelId="{A46522D3-14C1-5049-9FFC-02E015C44163}" type="sibTrans" cxnId="{B88B10D9-DD36-FF4F-85D4-1F1D14825EE5}">
      <dgm:prSet/>
      <dgm:spPr/>
      <dgm:t>
        <a:bodyPr/>
        <a:lstStyle/>
        <a:p>
          <a:endParaRPr lang="en-GB"/>
        </a:p>
      </dgm:t>
    </dgm:pt>
    <dgm:pt modelId="{48943489-131A-C548-98EF-BF2BD8899ECD}" type="parTrans" cxnId="{B88B10D9-DD36-FF4F-85D4-1F1D14825EE5}">
      <dgm:prSet/>
      <dgm:spPr/>
      <dgm:t>
        <a:bodyPr/>
        <a:lstStyle/>
        <a:p>
          <a:endParaRPr lang="en-GB"/>
        </a:p>
      </dgm:t>
    </dgm:pt>
    <dgm:pt modelId="{D427EF12-0750-374C-8D88-84D588A33141}">
      <dgm:prSet phldrT="[Text]"/>
      <dgm:spPr/>
      <dgm:t>
        <a:bodyPr/>
        <a:lstStyle/>
        <a:p>
          <a:r>
            <a:rPr lang="en-AU" b="0" dirty="0">
              <a:solidFill>
                <a:schemeClr val="dk1"/>
              </a:solidFill>
              <a:effectLst/>
              <a:latin typeface="+mn-lt"/>
              <a:ea typeface="+mn-ea"/>
              <a:cs typeface="+mn-cs"/>
            </a:rPr>
            <a:t>Personnel controls</a:t>
          </a:r>
          <a:r>
            <a:rPr lang="en-AU" b="0" dirty="0">
              <a:effectLst/>
            </a:rPr>
            <a:t> </a:t>
          </a:r>
          <a:endParaRPr lang="en-GB" b="0" dirty="0"/>
        </a:p>
      </dgm:t>
    </dgm:pt>
    <dgm:pt modelId="{3B388589-1BD0-3C46-9BCA-81FA399804D9}" type="sibTrans" cxnId="{D1AB9E21-9B86-6C42-BC33-6F068E372178}">
      <dgm:prSet/>
      <dgm:spPr/>
      <dgm:t>
        <a:bodyPr/>
        <a:lstStyle/>
        <a:p>
          <a:endParaRPr lang="en-GB"/>
        </a:p>
      </dgm:t>
    </dgm:pt>
    <dgm:pt modelId="{DE24307B-2DA7-3545-AEC3-D77D3955BDE1}" type="parTrans" cxnId="{D1AB9E21-9B86-6C42-BC33-6F068E372178}">
      <dgm:prSet/>
      <dgm:spPr/>
      <dgm:t>
        <a:bodyPr/>
        <a:lstStyle/>
        <a:p>
          <a:endParaRPr lang="en-GB"/>
        </a:p>
      </dgm:t>
    </dgm:pt>
    <dgm:pt modelId="{D17E7253-0D0F-DE4C-B268-54F75A513F09}">
      <dgm:prSet phldrT="[Text]"/>
      <dgm:spPr/>
      <dgm:t>
        <a:bodyPr/>
        <a:lstStyle/>
        <a:p>
          <a:r>
            <a:rPr lang="en-AU" b="0" dirty="0">
              <a:solidFill>
                <a:schemeClr val="dk1"/>
              </a:solidFill>
              <a:effectLst/>
              <a:latin typeface="+mn-lt"/>
              <a:ea typeface="+mn-ea"/>
              <a:cs typeface="+mn-cs"/>
            </a:rPr>
            <a:t>Action controls</a:t>
          </a:r>
          <a:r>
            <a:rPr lang="en-AU" b="0" dirty="0">
              <a:effectLst/>
            </a:rPr>
            <a:t> </a:t>
          </a:r>
          <a:endParaRPr lang="en-GB" b="0" dirty="0"/>
        </a:p>
      </dgm:t>
    </dgm:pt>
    <dgm:pt modelId="{1019A3DE-6B53-EF47-8896-C84D2EE645DC}" type="sibTrans" cxnId="{36C1FADB-ECEC-C343-8744-8E14E8B71237}">
      <dgm:prSet/>
      <dgm:spPr/>
      <dgm:t>
        <a:bodyPr/>
        <a:lstStyle/>
        <a:p>
          <a:endParaRPr lang="en-GB"/>
        </a:p>
      </dgm:t>
    </dgm:pt>
    <dgm:pt modelId="{5963302E-276E-B94E-9223-30A8426F35A2}" type="parTrans" cxnId="{36C1FADB-ECEC-C343-8744-8E14E8B71237}">
      <dgm:prSet/>
      <dgm:spPr/>
      <dgm:t>
        <a:bodyPr/>
        <a:lstStyle/>
        <a:p>
          <a:endParaRPr lang="en-GB"/>
        </a:p>
      </dgm:t>
    </dgm:pt>
    <dgm:pt modelId="{2C9C4C06-0029-AE4E-B4E9-647E1E900B1B}">
      <dgm:prSet phldrT="[Text]"/>
      <dgm:spPr/>
      <dgm:t>
        <a:bodyPr/>
        <a:lstStyle/>
        <a:p>
          <a:r>
            <a:rPr lang="en-AU" b="0" dirty="0">
              <a:solidFill>
                <a:schemeClr val="tx1"/>
              </a:solidFill>
              <a:effectLst/>
              <a:latin typeface="+mn-lt"/>
              <a:ea typeface="+mn-ea"/>
              <a:cs typeface="+mn-cs"/>
            </a:rPr>
            <a:t>Results controls </a:t>
          </a:r>
          <a:endParaRPr lang="en-GB" b="0" dirty="0"/>
        </a:p>
      </dgm:t>
    </dgm:pt>
    <dgm:pt modelId="{3071BBB3-A890-E24F-B9FB-BE7CABD83455}" type="sibTrans" cxnId="{5C977412-F702-F546-8020-A8A34F0F8F4F}">
      <dgm:prSet/>
      <dgm:spPr/>
      <dgm:t>
        <a:bodyPr/>
        <a:lstStyle/>
        <a:p>
          <a:endParaRPr lang="en-GB"/>
        </a:p>
      </dgm:t>
    </dgm:pt>
    <dgm:pt modelId="{91956B6E-CDD0-3740-943E-59FB03666386}" type="parTrans" cxnId="{5C977412-F702-F546-8020-A8A34F0F8F4F}">
      <dgm:prSet/>
      <dgm:spPr/>
      <dgm:t>
        <a:bodyPr/>
        <a:lstStyle/>
        <a:p>
          <a:endParaRPr lang="en-GB"/>
        </a:p>
      </dgm:t>
    </dgm:pt>
    <dgm:pt modelId="{C82085E9-610D-0045-BC19-ABF4186734BE}">
      <dgm:prSet phldrT="[Text]"/>
      <dgm:spPr/>
      <dgm:t>
        <a:bodyPr/>
        <a:lstStyle/>
        <a:p>
          <a:r>
            <a:rPr lang="en-AU" b="0" dirty="0">
              <a:solidFill>
                <a:schemeClr val="dk1"/>
              </a:solidFill>
              <a:effectLst/>
              <a:latin typeface="+mn-lt"/>
              <a:ea typeface="+mn-ea"/>
              <a:cs typeface="+mn-cs"/>
            </a:rPr>
            <a:t>Cultural controls</a:t>
          </a:r>
          <a:r>
            <a:rPr lang="en-AU" b="0" dirty="0">
              <a:effectLst/>
            </a:rPr>
            <a:t> </a:t>
          </a:r>
          <a:endParaRPr lang="en-GB" b="0" dirty="0"/>
        </a:p>
      </dgm:t>
    </dgm:pt>
    <dgm:pt modelId="{21B76F47-ED95-D14D-B7FE-23554D4F050D}" type="parTrans" cxnId="{04EBDD42-8158-864B-B892-1A7E722D9EFA}">
      <dgm:prSet/>
      <dgm:spPr/>
      <dgm:t>
        <a:bodyPr/>
        <a:lstStyle/>
        <a:p>
          <a:endParaRPr lang="en-GB"/>
        </a:p>
      </dgm:t>
    </dgm:pt>
    <dgm:pt modelId="{CE6FC5EF-BA70-5446-9172-BAFE58CA326C}" type="sibTrans" cxnId="{04EBDD42-8158-864B-B892-1A7E722D9EFA}">
      <dgm:prSet/>
      <dgm:spPr/>
      <dgm:t>
        <a:bodyPr/>
        <a:lstStyle/>
        <a:p>
          <a:endParaRPr lang="en-GB"/>
        </a:p>
      </dgm:t>
    </dgm:pt>
    <dgm:pt modelId="{0BD45CCB-6008-7B4E-912A-4D25928EC3B8}">
      <dgm:prSet phldrT="[Text]" custT="1"/>
      <dgm:spPr/>
      <dgm:t>
        <a:bodyPr/>
        <a:lstStyle/>
        <a:p>
          <a:r>
            <a:rPr lang="en-AU" sz="1500" b="0" dirty="0">
              <a:solidFill>
                <a:schemeClr val="dk1"/>
              </a:solidFill>
              <a:effectLst/>
              <a:latin typeface="+mn-lt"/>
              <a:ea typeface="+mn-ea"/>
              <a:cs typeface="+mn-cs"/>
            </a:rPr>
            <a:t>Cultural controls</a:t>
          </a:r>
          <a:r>
            <a:rPr lang="en-AU" sz="1500" b="0" dirty="0">
              <a:effectLst/>
            </a:rPr>
            <a:t> </a:t>
          </a:r>
          <a:endParaRPr lang="en-GB" sz="1500" b="0" dirty="0"/>
        </a:p>
      </dgm:t>
    </dgm:pt>
    <dgm:pt modelId="{8E4C5A55-D39B-D348-A462-EC1AA9D878AA}" type="parTrans" cxnId="{21681A30-E6E6-D846-91BE-91817F5C2D27}">
      <dgm:prSet/>
      <dgm:spPr/>
      <dgm:t>
        <a:bodyPr/>
        <a:lstStyle/>
        <a:p>
          <a:endParaRPr lang="en-GB"/>
        </a:p>
      </dgm:t>
    </dgm:pt>
    <dgm:pt modelId="{9520EC4C-940A-8048-8B43-ABB1F044DA3E}" type="sibTrans" cxnId="{21681A30-E6E6-D846-91BE-91817F5C2D27}">
      <dgm:prSet/>
      <dgm:spPr/>
      <dgm:t>
        <a:bodyPr/>
        <a:lstStyle/>
        <a:p>
          <a:endParaRPr lang="en-GB"/>
        </a:p>
      </dgm:t>
    </dgm:pt>
    <dgm:pt modelId="{B45CB2D3-0E12-5842-B9B7-68C6E792767D}" type="pres">
      <dgm:prSet presAssocID="{7C9F56C1-A4A4-1848-A6EE-17F614B9C8FC}" presName="Name0" presStyleCnt="0">
        <dgm:presLayoutVars>
          <dgm:chMax val="7"/>
          <dgm:chPref val="7"/>
          <dgm:dir/>
          <dgm:animLvl val="lvl"/>
        </dgm:presLayoutVars>
      </dgm:prSet>
      <dgm:spPr/>
    </dgm:pt>
    <dgm:pt modelId="{1F7DD448-809A-D748-B0D9-1376D94C1927}" type="pres">
      <dgm:prSet presAssocID="{B74550D3-68D8-3044-B8A9-59910C19D45F}" presName="Accent1" presStyleCnt="0"/>
      <dgm:spPr/>
    </dgm:pt>
    <dgm:pt modelId="{43AA4AF7-1E11-3C4B-981E-5CD517899CF7}" type="pres">
      <dgm:prSet presAssocID="{B74550D3-68D8-3044-B8A9-59910C19D45F}" presName="Accent" presStyleLbl="node1" presStyleIdx="0" presStyleCnt="2"/>
      <dgm:spPr/>
    </dgm:pt>
    <dgm:pt modelId="{54D8582D-FE6A-BE4F-BAF1-0477734CED91}" type="pres">
      <dgm:prSet presAssocID="{B74550D3-68D8-3044-B8A9-59910C19D45F}" presName="Child1" presStyleLbl="revTx" presStyleIdx="0" presStyleCnt="4" custScaleX="121141" custScaleY="119588">
        <dgm:presLayoutVars>
          <dgm:chMax val="0"/>
          <dgm:chPref val="0"/>
          <dgm:bulletEnabled val="1"/>
        </dgm:presLayoutVars>
      </dgm:prSet>
      <dgm:spPr/>
    </dgm:pt>
    <dgm:pt modelId="{4A239DC0-30CD-C64F-878A-B8CEEFB22E80}" type="pres">
      <dgm:prSet presAssocID="{B74550D3-68D8-3044-B8A9-59910C19D45F}" presName="Parent1" presStyleLbl="revTx" presStyleIdx="1" presStyleCnt="4">
        <dgm:presLayoutVars>
          <dgm:chMax val="1"/>
          <dgm:chPref val="1"/>
          <dgm:bulletEnabled val="1"/>
        </dgm:presLayoutVars>
      </dgm:prSet>
      <dgm:spPr/>
    </dgm:pt>
    <dgm:pt modelId="{44ABE3BB-A4DE-2340-9B71-163169BB30F7}" type="pres">
      <dgm:prSet presAssocID="{B7293AB1-E52C-F745-A07F-E7FCBC36BCC8}" presName="Accent2" presStyleCnt="0"/>
      <dgm:spPr/>
    </dgm:pt>
    <dgm:pt modelId="{FFD5F4D7-6072-BA4C-8EEE-B9D0F7C67F00}" type="pres">
      <dgm:prSet presAssocID="{B7293AB1-E52C-F745-A07F-E7FCBC36BCC8}" presName="Accent" presStyleLbl="node1" presStyleIdx="1" presStyleCnt="2"/>
      <dgm:spPr/>
    </dgm:pt>
    <dgm:pt modelId="{1AFF4FA0-C634-644D-9768-E7D26AF16924}" type="pres">
      <dgm:prSet presAssocID="{B7293AB1-E52C-F745-A07F-E7FCBC36BCC8}" presName="Child2" presStyleLbl="revTx" presStyleIdx="2" presStyleCnt="4" custScaleX="116191" custScaleY="184917" custLinFactNeighborX="12681" custLinFactNeighborY="30622">
        <dgm:presLayoutVars>
          <dgm:chMax val="0"/>
          <dgm:chPref val="0"/>
          <dgm:bulletEnabled val="1"/>
        </dgm:presLayoutVars>
      </dgm:prSet>
      <dgm:spPr/>
    </dgm:pt>
    <dgm:pt modelId="{4C26C21A-D4E5-2F43-92FF-3DFE2DEC8C62}" type="pres">
      <dgm:prSet presAssocID="{B7293AB1-E52C-F745-A07F-E7FCBC36BCC8}" presName="Parent2" presStyleLbl="revTx" presStyleIdx="3" presStyleCnt="4">
        <dgm:presLayoutVars>
          <dgm:chMax val="1"/>
          <dgm:chPref val="1"/>
          <dgm:bulletEnabled val="1"/>
        </dgm:presLayoutVars>
      </dgm:prSet>
      <dgm:spPr/>
    </dgm:pt>
  </dgm:ptLst>
  <dgm:cxnLst>
    <dgm:cxn modelId="{5C977412-F702-F546-8020-A8A34F0F8F4F}" srcId="{B74550D3-68D8-3044-B8A9-59910C19D45F}" destId="{2C9C4C06-0029-AE4E-B4E9-647E1E900B1B}" srcOrd="4" destOrd="0" parTransId="{91956B6E-CDD0-3740-943E-59FB03666386}" sibTransId="{3071BBB3-A890-E24F-B9FB-BE7CABD83455}"/>
    <dgm:cxn modelId="{3E3FEB20-F4EF-C74E-AF8D-FE2D12D41B12}" type="presOf" srcId="{C82085E9-610D-0045-BC19-ABF4186734BE}" destId="{54D8582D-FE6A-BE4F-BAF1-0477734CED91}" srcOrd="0" destOrd="1" presId="urn:microsoft.com/office/officeart/2009/layout/CircleArrowProcess"/>
    <dgm:cxn modelId="{B50F2321-5967-334F-9BCA-B0E19C0F0455}" srcId="{B7293AB1-E52C-F745-A07F-E7FCBC36BCC8}" destId="{EF7F4DDC-41B3-AB41-8184-A90FF37FFC54}" srcOrd="0" destOrd="0" parTransId="{63C8C20F-16DD-554B-93C1-2A1061AEC7A6}" sibTransId="{4E2946BC-5994-D44E-BF8C-10B2ECEF04A1}"/>
    <dgm:cxn modelId="{D1AB9E21-9B86-6C42-BC33-6F068E372178}" srcId="{B74550D3-68D8-3044-B8A9-59910C19D45F}" destId="{D427EF12-0750-374C-8D88-84D588A33141}" srcOrd="2" destOrd="0" parTransId="{DE24307B-2DA7-3545-AEC3-D77D3955BDE1}" sibTransId="{3B388589-1BD0-3C46-9BCA-81FA399804D9}"/>
    <dgm:cxn modelId="{21681A30-E6E6-D846-91BE-91817F5C2D27}" srcId="{B7293AB1-E52C-F745-A07F-E7FCBC36BCC8}" destId="{0BD45CCB-6008-7B4E-912A-4D25928EC3B8}" srcOrd="1" destOrd="0" parTransId="{8E4C5A55-D39B-D348-A462-EC1AA9D878AA}" sibTransId="{9520EC4C-940A-8048-8B43-ABB1F044DA3E}"/>
    <dgm:cxn modelId="{6E7A9934-7AA9-D847-A77D-2AA0E7C99CAB}" type="presOf" srcId="{7C9F56C1-A4A4-1848-A6EE-17F614B9C8FC}" destId="{B45CB2D3-0E12-5842-B9B7-68C6E792767D}" srcOrd="0" destOrd="0" presId="urn:microsoft.com/office/officeart/2009/layout/CircleArrowProcess"/>
    <dgm:cxn modelId="{04EBDD42-8158-864B-B892-1A7E722D9EFA}" srcId="{B74550D3-68D8-3044-B8A9-59910C19D45F}" destId="{C82085E9-610D-0045-BC19-ABF4186734BE}" srcOrd="1" destOrd="0" parTransId="{21B76F47-ED95-D14D-B7FE-23554D4F050D}" sibTransId="{CE6FC5EF-BA70-5446-9172-BAFE58CA326C}"/>
    <dgm:cxn modelId="{FF7E2043-859B-7344-AFE0-D497611BB0F8}" srcId="{7C9F56C1-A4A4-1848-A6EE-17F614B9C8FC}" destId="{B74550D3-68D8-3044-B8A9-59910C19D45F}" srcOrd="0" destOrd="0" parTransId="{6A528244-2023-9541-B38C-67C8C7F06F03}" sibTransId="{492BC6AE-6D8D-5448-A7EB-9731924BC2EF}"/>
    <dgm:cxn modelId="{A4305144-F6F2-E44D-B524-CCD53CFD55E0}" type="presOf" srcId="{EF7F4DDC-41B3-AB41-8184-A90FF37FFC54}" destId="{1AFF4FA0-C634-644D-9768-E7D26AF16924}" srcOrd="0" destOrd="0" presId="urn:microsoft.com/office/officeart/2009/layout/CircleArrowProcess"/>
    <dgm:cxn modelId="{18626254-AF4D-0044-95DE-BAD7037B39A1}" type="presOf" srcId="{30DB877D-4C55-6742-9292-E3DBB259510E}" destId="{1AFF4FA0-C634-644D-9768-E7D26AF16924}" srcOrd="0" destOrd="3" presId="urn:microsoft.com/office/officeart/2009/layout/CircleArrowProcess"/>
    <dgm:cxn modelId="{7C3A7654-6481-1F48-B6D4-1852DD6795EA}" type="presOf" srcId="{BDEBA586-835F-C444-B7BD-1AA641A047E7}" destId="{54D8582D-FE6A-BE4F-BAF1-0477734CED91}" srcOrd="0" destOrd="0" presId="urn:microsoft.com/office/officeart/2009/layout/CircleArrowProcess"/>
    <dgm:cxn modelId="{44E5A45E-1C26-8E4C-A64B-A03ABD836203}" srcId="{B7293AB1-E52C-F745-A07F-E7FCBC36BCC8}" destId="{612475D4-8B6C-D347-91CF-5CFA6533B97C}" srcOrd="4" destOrd="0" parTransId="{A3DEAE48-6E09-9E4A-A004-DEEA55718526}" sibTransId="{93FDFE3E-1509-A140-847F-3C4055F32050}"/>
    <dgm:cxn modelId="{90D2CF64-BFD0-3044-92BA-0FA557C3FB6C}" srcId="{B7293AB1-E52C-F745-A07F-E7FCBC36BCC8}" destId="{239F1871-6DA6-8B44-991E-039E35A2BC93}" srcOrd="2" destOrd="0" parTransId="{9062AF65-F920-4542-B122-CC596E278546}" sibTransId="{C068BD00-7D18-CE45-91C0-8AC9384251FB}"/>
    <dgm:cxn modelId="{CDA5DE6C-B1F5-BC44-864E-1D2019CBF436}" type="presOf" srcId="{B7293AB1-E52C-F745-A07F-E7FCBC36BCC8}" destId="{4C26C21A-D4E5-2F43-92FF-3DFE2DEC8C62}" srcOrd="0" destOrd="0" presId="urn:microsoft.com/office/officeart/2009/layout/CircleArrowProcess"/>
    <dgm:cxn modelId="{5A4CA175-1214-5045-B5D3-5E7F75CB7B36}" srcId="{7C9F56C1-A4A4-1848-A6EE-17F614B9C8FC}" destId="{B7293AB1-E52C-F745-A07F-E7FCBC36BCC8}" srcOrd="1" destOrd="0" parTransId="{09107645-4DCD-EB4C-BD6C-F757D10D178F}" sibTransId="{66EA9D30-7C2F-C041-8EC4-0EFE336B6DC4}"/>
    <dgm:cxn modelId="{578A367A-08CE-9147-A54C-ACF96EE07516}" type="presOf" srcId="{0BD45CCB-6008-7B4E-912A-4D25928EC3B8}" destId="{1AFF4FA0-C634-644D-9768-E7D26AF16924}" srcOrd="0" destOrd="1" presId="urn:microsoft.com/office/officeart/2009/layout/CircleArrowProcess"/>
    <dgm:cxn modelId="{ED9E4FA7-ED03-334C-916B-42AE27A45CE0}" type="presOf" srcId="{612475D4-8B6C-D347-91CF-5CFA6533B97C}" destId="{1AFF4FA0-C634-644D-9768-E7D26AF16924}" srcOrd="0" destOrd="4" presId="urn:microsoft.com/office/officeart/2009/layout/CircleArrowProcess"/>
    <dgm:cxn modelId="{14B7ACB3-1139-744A-8048-C2C209E0D24D}" type="presOf" srcId="{2C9C4C06-0029-AE4E-B4E9-647E1E900B1B}" destId="{54D8582D-FE6A-BE4F-BAF1-0477734CED91}" srcOrd="0" destOrd="4" presId="urn:microsoft.com/office/officeart/2009/layout/CircleArrowProcess"/>
    <dgm:cxn modelId="{DB6803B8-7272-804F-941A-A1BD3FB96CFA}" type="presOf" srcId="{B74550D3-68D8-3044-B8A9-59910C19D45F}" destId="{4A239DC0-30CD-C64F-878A-B8CEEFB22E80}" srcOrd="0" destOrd="0" presId="urn:microsoft.com/office/officeart/2009/layout/CircleArrowProcess"/>
    <dgm:cxn modelId="{B2EF22D1-9E20-1A4E-BC3E-E65DD4ABC595}" type="presOf" srcId="{239F1871-6DA6-8B44-991E-039E35A2BC93}" destId="{1AFF4FA0-C634-644D-9768-E7D26AF16924}" srcOrd="0" destOrd="2" presId="urn:microsoft.com/office/officeart/2009/layout/CircleArrowProcess"/>
    <dgm:cxn modelId="{B88B10D9-DD36-FF4F-85D4-1F1D14825EE5}" srcId="{B74550D3-68D8-3044-B8A9-59910C19D45F}" destId="{BDEBA586-835F-C444-B7BD-1AA641A047E7}" srcOrd="0" destOrd="0" parTransId="{48943489-131A-C548-98EF-BF2BD8899ECD}" sibTransId="{A46522D3-14C1-5049-9FFC-02E015C44163}"/>
    <dgm:cxn modelId="{36C1FADB-ECEC-C343-8744-8E14E8B71237}" srcId="{B74550D3-68D8-3044-B8A9-59910C19D45F}" destId="{D17E7253-0D0F-DE4C-B268-54F75A513F09}" srcOrd="3" destOrd="0" parTransId="{5963302E-276E-B94E-9223-30A8426F35A2}" sibTransId="{1019A3DE-6B53-EF47-8896-C84D2EE645DC}"/>
    <dgm:cxn modelId="{7EABB5DC-D424-9940-BAF8-9533D88B07D3}" type="presOf" srcId="{D427EF12-0750-374C-8D88-84D588A33141}" destId="{54D8582D-FE6A-BE4F-BAF1-0477734CED91}" srcOrd="0" destOrd="2" presId="urn:microsoft.com/office/officeart/2009/layout/CircleArrowProcess"/>
    <dgm:cxn modelId="{484226E1-419D-F840-B1BD-CBD54F4198C8}" srcId="{B7293AB1-E52C-F745-A07F-E7FCBC36BCC8}" destId="{30DB877D-4C55-6742-9292-E3DBB259510E}" srcOrd="3" destOrd="0" parTransId="{BF264202-693B-B845-83C1-6653E74A428E}" sibTransId="{C9D703B5-545A-864A-B3CC-181E9FB9649A}"/>
    <dgm:cxn modelId="{A02993F8-3182-D046-89ED-F4075C409E98}" type="presOf" srcId="{D17E7253-0D0F-DE4C-B268-54F75A513F09}" destId="{54D8582D-FE6A-BE4F-BAF1-0477734CED91}" srcOrd="0" destOrd="3" presId="urn:microsoft.com/office/officeart/2009/layout/CircleArrowProcess"/>
    <dgm:cxn modelId="{7C6FDCA8-8A5A-3F4F-A2C9-CABF269AC1E6}" type="presParOf" srcId="{B45CB2D3-0E12-5842-B9B7-68C6E792767D}" destId="{1F7DD448-809A-D748-B0D9-1376D94C1927}" srcOrd="0" destOrd="0" presId="urn:microsoft.com/office/officeart/2009/layout/CircleArrowProcess"/>
    <dgm:cxn modelId="{7A4D073F-4192-8440-95B2-48AECDA60CCB}" type="presParOf" srcId="{1F7DD448-809A-D748-B0D9-1376D94C1927}" destId="{43AA4AF7-1E11-3C4B-981E-5CD517899CF7}" srcOrd="0" destOrd="0" presId="urn:microsoft.com/office/officeart/2009/layout/CircleArrowProcess"/>
    <dgm:cxn modelId="{17CDF8CB-1A20-F24E-80FE-F83DD064B4B3}" type="presParOf" srcId="{B45CB2D3-0E12-5842-B9B7-68C6E792767D}" destId="{54D8582D-FE6A-BE4F-BAF1-0477734CED91}" srcOrd="1" destOrd="0" presId="urn:microsoft.com/office/officeart/2009/layout/CircleArrowProcess"/>
    <dgm:cxn modelId="{52EAFBED-310F-C845-B78F-563D52B99504}" type="presParOf" srcId="{B45CB2D3-0E12-5842-B9B7-68C6E792767D}" destId="{4A239DC0-30CD-C64F-878A-B8CEEFB22E80}" srcOrd="2" destOrd="0" presId="urn:microsoft.com/office/officeart/2009/layout/CircleArrowProcess"/>
    <dgm:cxn modelId="{2ACC4A81-8F39-6C48-9A1A-91235FE76ED8}" type="presParOf" srcId="{B45CB2D3-0E12-5842-B9B7-68C6E792767D}" destId="{44ABE3BB-A4DE-2340-9B71-163169BB30F7}" srcOrd="3" destOrd="0" presId="urn:microsoft.com/office/officeart/2009/layout/CircleArrowProcess"/>
    <dgm:cxn modelId="{967E0524-F875-CE41-AB52-544D9D754C82}" type="presParOf" srcId="{44ABE3BB-A4DE-2340-9B71-163169BB30F7}" destId="{FFD5F4D7-6072-BA4C-8EEE-B9D0F7C67F00}" srcOrd="0" destOrd="0" presId="urn:microsoft.com/office/officeart/2009/layout/CircleArrowProcess"/>
    <dgm:cxn modelId="{CA15BAD6-063C-9B42-ADAD-1C9CC792EF0F}" type="presParOf" srcId="{B45CB2D3-0E12-5842-B9B7-68C6E792767D}" destId="{1AFF4FA0-C634-644D-9768-E7D26AF16924}" srcOrd="4" destOrd="0" presId="urn:microsoft.com/office/officeart/2009/layout/CircleArrowProcess"/>
    <dgm:cxn modelId="{B62CF9F9-3304-6C42-AB6C-00FD44182A42}" type="presParOf" srcId="{B45CB2D3-0E12-5842-B9B7-68C6E792767D}" destId="{4C26C21A-D4E5-2F43-92FF-3DFE2DEC8C62}"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B866169-6DA9-6C4C-9E69-D9CBC71BB060}" type="doc">
      <dgm:prSet loTypeId="urn:microsoft.com/office/officeart/2005/8/layout/arrow5" loCatId="" qsTypeId="urn:microsoft.com/office/officeart/2005/8/quickstyle/simple1" qsCatId="simple" csTypeId="urn:microsoft.com/office/officeart/2005/8/colors/accent2_2" csCatId="accent2" phldr="1"/>
      <dgm:spPr/>
      <dgm:t>
        <a:bodyPr/>
        <a:lstStyle/>
        <a:p>
          <a:endParaRPr lang="en-GB"/>
        </a:p>
      </dgm:t>
    </dgm:pt>
    <dgm:pt modelId="{59959CE2-194A-E440-A8FD-BCA033F7EFED}">
      <dgm:prSet phldrT="[Text]"/>
      <dgm:spPr/>
      <dgm:t>
        <a:bodyPr/>
        <a:lstStyle/>
        <a:p>
          <a:r>
            <a:rPr lang="en-GB" dirty="0"/>
            <a:t>Stakeholder theory</a:t>
          </a:r>
        </a:p>
      </dgm:t>
    </dgm:pt>
    <dgm:pt modelId="{3B181483-98DE-2E4A-8EA1-5C72EC75FCE8}" type="parTrans" cxnId="{36779313-3B62-1240-A961-04A6F2C5DFF1}">
      <dgm:prSet/>
      <dgm:spPr/>
      <dgm:t>
        <a:bodyPr/>
        <a:lstStyle/>
        <a:p>
          <a:endParaRPr lang="en-GB"/>
        </a:p>
      </dgm:t>
    </dgm:pt>
    <dgm:pt modelId="{A020F949-FF18-CD4A-86D6-375E6410104E}" type="sibTrans" cxnId="{36779313-3B62-1240-A961-04A6F2C5DFF1}">
      <dgm:prSet/>
      <dgm:spPr/>
      <dgm:t>
        <a:bodyPr/>
        <a:lstStyle/>
        <a:p>
          <a:endParaRPr lang="en-GB"/>
        </a:p>
      </dgm:t>
    </dgm:pt>
    <dgm:pt modelId="{C573C3BC-A0DC-CE42-AC31-77C6359AD2CD}">
      <dgm:prSet phldrT="[Text]"/>
      <dgm:spPr/>
      <dgm:t>
        <a:bodyPr/>
        <a:lstStyle/>
        <a:p>
          <a:r>
            <a:rPr lang="en-GB" dirty="0"/>
            <a:t>Management controls</a:t>
          </a:r>
        </a:p>
      </dgm:t>
    </dgm:pt>
    <dgm:pt modelId="{2E1A0D7C-0A8D-D547-B345-F7F562C4B8F2}" type="parTrans" cxnId="{741DFCF7-AB02-E145-A4FE-2FEB4B03B973}">
      <dgm:prSet/>
      <dgm:spPr/>
      <dgm:t>
        <a:bodyPr/>
        <a:lstStyle/>
        <a:p>
          <a:endParaRPr lang="en-GB"/>
        </a:p>
      </dgm:t>
    </dgm:pt>
    <dgm:pt modelId="{2739EE3E-D9E1-184C-B2F8-B904148D48D2}" type="sibTrans" cxnId="{741DFCF7-AB02-E145-A4FE-2FEB4B03B973}">
      <dgm:prSet/>
      <dgm:spPr/>
      <dgm:t>
        <a:bodyPr/>
        <a:lstStyle/>
        <a:p>
          <a:endParaRPr lang="en-GB"/>
        </a:p>
      </dgm:t>
    </dgm:pt>
    <dgm:pt modelId="{F5C2A711-662B-5A40-979B-9F155EB05FC5}" type="pres">
      <dgm:prSet presAssocID="{1B866169-6DA9-6C4C-9E69-D9CBC71BB060}" presName="diagram" presStyleCnt="0">
        <dgm:presLayoutVars>
          <dgm:dir/>
          <dgm:resizeHandles val="exact"/>
        </dgm:presLayoutVars>
      </dgm:prSet>
      <dgm:spPr/>
    </dgm:pt>
    <dgm:pt modelId="{8FEB7E60-1995-C34E-9F07-99A3A890D878}" type="pres">
      <dgm:prSet presAssocID="{59959CE2-194A-E440-A8FD-BCA033F7EFED}" presName="arrow" presStyleLbl="node1" presStyleIdx="0" presStyleCnt="2">
        <dgm:presLayoutVars>
          <dgm:bulletEnabled val="1"/>
        </dgm:presLayoutVars>
      </dgm:prSet>
      <dgm:spPr/>
    </dgm:pt>
    <dgm:pt modelId="{0EDEB1DE-7220-9F46-9172-CE152049EADA}" type="pres">
      <dgm:prSet presAssocID="{C573C3BC-A0DC-CE42-AC31-77C6359AD2CD}" presName="arrow" presStyleLbl="node1" presStyleIdx="1" presStyleCnt="2">
        <dgm:presLayoutVars>
          <dgm:bulletEnabled val="1"/>
        </dgm:presLayoutVars>
      </dgm:prSet>
      <dgm:spPr/>
    </dgm:pt>
  </dgm:ptLst>
  <dgm:cxnLst>
    <dgm:cxn modelId="{36779313-3B62-1240-A961-04A6F2C5DFF1}" srcId="{1B866169-6DA9-6C4C-9E69-D9CBC71BB060}" destId="{59959CE2-194A-E440-A8FD-BCA033F7EFED}" srcOrd="0" destOrd="0" parTransId="{3B181483-98DE-2E4A-8EA1-5C72EC75FCE8}" sibTransId="{A020F949-FF18-CD4A-86D6-375E6410104E}"/>
    <dgm:cxn modelId="{D55E6EC5-FE45-CE4B-B896-E49CB77A7E85}" type="presOf" srcId="{1B866169-6DA9-6C4C-9E69-D9CBC71BB060}" destId="{F5C2A711-662B-5A40-979B-9F155EB05FC5}" srcOrd="0" destOrd="0" presId="urn:microsoft.com/office/officeart/2005/8/layout/arrow5"/>
    <dgm:cxn modelId="{3C1723C6-2562-D34F-83A6-DDE88EC387E5}" type="presOf" srcId="{59959CE2-194A-E440-A8FD-BCA033F7EFED}" destId="{8FEB7E60-1995-C34E-9F07-99A3A890D878}" srcOrd="0" destOrd="0" presId="urn:microsoft.com/office/officeart/2005/8/layout/arrow5"/>
    <dgm:cxn modelId="{0CE4A5D7-24DD-C04A-9177-F0884845E922}" type="presOf" srcId="{C573C3BC-A0DC-CE42-AC31-77C6359AD2CD}" destId="{0EDEB1DE-7220-9F46-9172-CE152049EADA}" srcOrd="0" destOrd="0" presId="urn:microsoft.com/office/officeart/2005/8/layout/arrow5"/>
    <dgm:cxn modelId="{741DFCF7-AB02-E145-A4FE-2FEB4B03B973}" srcId="{1B866169-6DA9-6C4C-9E69-D9CBC71BB060}" destId="{C573C3BC-A0DC-CE42-AC31-77C6359AD2CD}" srcOrd="1" destOrd="0" parTransId="{2E1A0D7C-0A8D-D547-B345-F7F562C4B8F2}" sibTransId="{2739EE3E-D9E1-184C-B2F8-B904148D48D2}"/>
    <dgm:cxn modelId="{5EF1A126-2DB6-0A44-9223-4B0A4F100BA0}" type="presParOf" srcId="{F5C2A711-662B-5A40-979B-9F155EB05FC5}" destId="{8FEB7E60-1995-C34E-9F07-99A3A890D878}" srcOrd="0" destOrd="0" presId="urn:microsoft.com/office/officeart/2005/8/layout/arrow5"/>
    <dgm:cxn modelId="{07118DB2-D731-7745-974A-B92667FFAFB7}" type="presParOf" srcId="{F5C2A711-662B-5A40-979B-9F155EB05FC5}" destId="{0EDEB1DE-7220-9F46-9172-CE152049EADA}" srcOrd="1"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AA4AF7-1E11-3C4B-981E-5CD517899CF7}">
      <dsp:nvSpPr>
        <dsp:cNvPr id="0" name=""/>
        <dsp:cNvSpPr/>
      </dsp:nvSpPr>
      <dsp:spPr>
        <a:xfrm>
          <a:off x="1826253" y="0"/>
          <a:ext cx="3030769" cy="3030856"/>
        </a:xfrm>
        <a:prstGeom prst="circularArrow">
          <a:avLst>
            <a:gd name="adj1" fmla="val 10980"/>
            <a:gd name="adj2" fmla="val 1142322"/>
            <a:gd name="adj3" fmla="val 4500000"/>
            <a:gd name="adj4" fmla="val 10800000"/>
            <a:gd name="adj5" fmla="val 125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D8582D-FE6A-BE4F-BAF1-0477734CED91}">
      <dsp:nvSpPr>
        <dsp:cNvPr id="0" name=""/>
        <dsp:cNvSpPr/>
      </dsp:nvSpPr>
      <dsp:spPr>
        <a:xfrm>
          <a:off x="4660612" y="781455"/>
          <a:ext cx="2200782" cy="14411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171450" lvl="1" indent="-171450" algn="l" defTabSz="755650">
            <a:lnSpc>
              <a:spcPct val="90000"/>
            </a:lnSpc>
            <a:spcBef>
              <a:spcPct val="0"/>
            </a:spcBef>
            <a:spcAft>
              <a:spcPct val="15000"/>
            </a:spcAft>
            <a:buChar char="•"/>
          </a:pPr>
          <a:r>
            <a:rPr lang="en-GB" sz="1700" b="1" kern="1200" dirty="0"/>
            <a:t>Within a firm:</a:t>
          </a:r>
        </a:p>
        <a:p>
          <a:pPr marL="171450" lvl="1" indent="-171450" algn="l" defTabSz="755650">
            <a:lnSpc>
              <a:spcPct val="90000"/>
            </a:lnSpc>
            <a:spcBef>
              <a:spcPct val="0"/>
            </a:spcBef>
            <a:spcAft>
              <a:spcPct val="15000"/>
            </a:spcAft>
            <a:buChar char="•"/>
          </a:pPr>
          <a:r>
            <a:rPr lang="en-AU" sz="1700" b="0" kern="1200" dirty="0">
              <a:solidFill>
                <a:schemeClr val="dk1"/>
              </a:solidFill>
              <a:effectLst/>
              <a:latin typeface="+mn-lt"/>
              <a:ea typeface="+mn-ea"/>
              <a:cs typeface="+mn-cs"/>
            </a:rPr>
            <a:t>Cultural controls</a:t>
          </a:r>
          <a:r>
            <a:rPr lang="en-AU" sz="1700" b="0" kern="1200" dirty="0">
              <a:effectLst/>
            </a:rPr>
            <a:t> </a:t>
          </a:r>
          <a:endParaRPr lang="en-GB" sz="1700" b="0" kern="1200" dirty="0"/>
        </a:p>
        <a:p>
          <a:pPr marL="171450" lvl="1" indent="-171450" algn="l" defTabSz="755650">
            <a:lnSpc>
              <a:spcPct val="90000"/>
            </a:lnSpc>
            <a:spcBef>
              <a:spcPct val="0"/>
            </a:spcBef>
            <a:spcAft>
              <a:spcPct val="15000"/>
            </a:spcAft>
            <a:buChar char="•"/>
          </a:pPr>
          <a:r>
            <a:rPr lang="en-AU" sz="1700" b="0" kern="1200" dirty="0">
              <a:solidFill>
                <a:schemeClr val="dk1"/>
              </a:solidFill>
              <a:effectLst/>
              <a:latin typeface="+mn-lt"/>
              <a:ea typeface="+mn-ea"/>
              <a:cs typeface="+mn-cs"/>
            </a:rPr>
            <a:t>Personnel controls</a:t>
          </a:r>
          <a:r>
            <a:rPr lang="en-AU" sz="1700" b="0" kern="1200" dirty="0">
              <a:effectLst/>
            </a:rPr>
            <a:t> </a:t>
          </a:r>
          <a:endParaRPr lang="en-GB" sz="1700" b="0" kern="1200" dirty="0"/>
        </a:p>
        <a:p>
          <a:pPr marL="171450" lvl="1" indent="-171450" algn="l" defTabSz="755650">
            <a:lnSpc>
              <a:spcPct val="90000"/>
            </a:lnSpc>
            <a:spcBef>
              <a:spcPct val="0"/>
            </a:spcBef>
            <a:spcAft>
              <a:spcPct val="15000"/>
            </a:spcAft>
            <a:buChar char="•"/>
          </a:pPr>
          <a:r>
            <a:rPr lang="en-AU" sz="1700" b="0" kern="1200" dirty="0">
              <a:solidFill>
                <a:schemeClr val="dk1"/>
              </a:solidFill>
              <a:effectLst/>
              <a:latin typeface="+mn-lt"/>
              <a:ea typeface="+mn-ea"/>
              <a:cs typeface="+mn-cs"/>
            </a:rPr>
            <a:t>Action controls</a:t>
          </a:r>
          <a:r>
            <a:rPr lang="en-AU" sz="1700" b="0" kern="1200" dirty="0">
              <a:effectLst/>
            </a:rPr>
            <a:t> </a:t>
          </a:r>
          <a:endParaRPr lang="en-GB" sz="1700" b="0" kern="1200" dirty="0"/>
        </a:p>
        <a:p>
          <a:pPr marL="171450" lvl="1" indent="-171450" algn="l" defTabSz="755650">
            <a:lnSpc>
              <a:spcPct val="90000"/>
            </a:lnSpc>
            <a:spcBef>
              <a:spcPct val="0"/>
            </a:spcBef>
            <a:spcAft>
              <a:spcPct val="15000"/>
            </a:spcAft>
            <a:buChar char="•"/>
          </a:pPr>
          <a:r>
            <a:rPr lang="en-AU" sz="1700" b="0" kern="1200" dirty="0">
              <a:solidFill>
                <a:schemeClr val="tx1"/>
              </a:solidFill>
              <a:effectLst/>
              <a:latin typeface="+mn-lt"/>
              <a:ea typeface="+mn-ea"/>
              <a:cs typeface="+mn-cs"/>
            </a:rPr>
            <a:t>Results controls </a:t>
          </a:r>
          <a:endParaRPr lang="en-GB" sz="1700" b="0" kern="1200" dirty="0"/>
        </a:p>
      </dsp:txBody>
      <dsp:txXfrm>
        <a:off x="4660612" y="781455"/>
        <a:ext cx="2200782" cy="1441115"/>
      </dsp:txXfrm>
    </dsp:sp>
    <dsp:sp modelId="{4A239DC0-30CD-C64F-878A-B8CEEFB22E80}">
      <dsp:nvSpPr>
        <dsp:cNvPr id="0" name=""/>
        <dsp:cNvSpPr/>
      </dsp:nvSpPr>
      <dsp:spPr>
        <a:xfrm>
          <a:off x="2495625" y="1097292"/>
          <a:ext cx="1690930" cy="8453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 tIns="24765" rIns="24765" bIns="24765" numCol="1" spcCol="1270" anchor="ctr" anchorCtr="0">
          <a:noAutofit/>
        </a:bodyPr>
        <a:lstStyle/>
        <a:p>
          <a:pPr marL="0" lvl="0" indent="0" algn="ctr" defTabSz="1733550">
            <a:lnSpc>
              <a:spcPct val="90000"/>
            </a:lnSpc>
            <a:spcBef>
              <a:spcPct val="0"/>
            </a:spcBef>
            <a:spcAft>
              <a:spcPct val="35000"/>
            </a:spcAft>
            <a:buNone/>
          </a:pPr>
          <a:r>
            <a:rPr lang="en-GB" sz="3900" kern="1200" dirty="0"/>
            <a:t>Current </a:t>
          </a:r>
        </a:p>
      </dsp:txBody>
      <dsp:txXfrm>
        <a:off x="2495625" y="1097292"/>
        <a:ext cx="1690930" cy="845365"/>
      </dsp:txXfrm>
    </dsp:sp>
    <dsp:sp modelId="{FFD5F4D7-6072-BA4C-8EEE-B9D0F7C67F00}">
      <dsp:nvSpPr>
        <dsp:cNvPr id="0" name=""/>
        <dsp:cNvSpPr/>
      </dsp:nvSpPr>
      <dsp:spPr>
        <a:xfrm>
          <a:off x="1200631" y="1942658"/>
          <a:ext cx="2603661" cy="2604762"/>
        </a:xfrm>
        <a:prstGeom prst="blockArc">
          <a:avLst>
            <a:gd name="adj1" fmla="val 0"/>
            <a:gd name="adj2" fmla="val 18900000"/>
            <a:gd name="adj3" fmla="val 1274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AFF4FA0-C634-644D-9768-E7D26AF16924}">
      <dsp:nvSpPr>
        <dsp:cNvPr id="0" name=""/>
        <dsp:cNvSpPr/>
      </dsp:nvSpPr>
      <dsp:spPr>
        <a:xfrm>
          <a:off x="4107987" y="2319048"/>
          <a:ext cx="2110855" cy="2228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GB" sz="1500" b="1" kern="1200" dirty="0"/>
            <a:t>Within stakeholder networks:</a:t>
          </a:r>
          <a:endParaRPr lang="en-GB" sz="1500" kern="1200" dirty="0"/>
        </a:p>
        <a:p>
          <a:pPr marL="114300" lvl="1" indent="-114300" algn="l" defTabSz="666750">
            <a:lnSpc>
              <a:spcPct val="90000"/>
            </a:lnSpc>
            <a:spcBef>
              <a:spcPct val="0"/>
            </a:spcBef>
            <a:spcAft>
              <a:spcPct val="15000"/>
            </a:spcAft>
            <a:buChar char="•"/>
          </a:pPr>
          <a:r>
            <a:rPr lang="en-AU" sz="1500" b="0" kern="1200" dirty="0">
              <a:solidFill>
                <a:schemeClr val="dk1"/>
              </a:solidFill>
              <a:effectLst/>
              <a:latin typeface="+mn-lt"/>
              <a:ea typeface="+mn-ea"/>
              <a:cs typeface="+mn-cs"/>
            </a:rPr>
            <a:t>Cultural controls</a:t>
          </a:r>
          <a:r>
            <a:rPr lang="en-AU" sz="1500" b="0" kern="1200" dirty="0">
              <a:effectLst/>
            </a:rPr>
            <a:t> </a:t>
          </a:r>
          <a:endParaRPr lang="en-GB" sz="1500" b="0" kern="1200" dirty="0"/>
        </a:p>
        <a:p>
          <a:pPr marL="114300" lvl="1" indent="-114300" algn="l" defTabSz="666750">
            <a:lnSpc>
              <a:spcPct val="90000"/>
            </a:lnSpc>
            <a:spcBef>
              <a:spcPct val="0"/>
            </a:spcBef>
            <a:spcAft>
              <a:spcPct val="15000"/>
            </a:spcAft>
            <a:buChar char="•"/>
          </a:pPr>
          <a:r>
            <a:rPr lang="en-AU" sz="1500" b="0" kern="1200" dirty="0">
              <a:solidFill>
                <a:schemeClr val="dk1"/>
              </a:solidFill>
              <a:effectLst/>
              <a:latin typeface="+mn-lt"/>
              <a:ea typeface="+mn-ea"/>
              <a:cs typeface="+mn-cs"/>
            </a:rPr>
            <a:t>Personnel controls</a:t>
          </a:r>
          <a:r>
            <a:rPr lang="en-AU" sz="1500" b="0" kern="1200" dirty="0">
              <a:effectLst/>
            </a:rPr>
            <a:t> </a:t>
          </a:r>
          <a:endParaRPr lang="en-GB" sz="1500" b="0" kern="1200" dirty="0"/>
        </a:p>
        <a:p>
          <a:pPr marL="114300" lvl="1" indent="-114300" algn="l" defTabSz="666750">
            <a:lnSpc>
              <a:spcPct val="90000"/>
            </a:lnSpc>
            <a:spcBef>
              <a:spcPct val="0"/>
            </a:spcBef>
            <a:spcAft>
              <a:spcPct val="15000"/>
            </a:spcAft>
            <a:buChar char="•"/>
          </a:pPr>
          <a:r>
            <a:rPr lang="en-AU" sz="1500" b="0" kern="1200" dirty="0">
              <a:solidFill>
                <a:schemeClr val="dk1"/>
              </a:solidFill>
              <a:effectLst/>
              <a:latin typeface="+mn-lt"/>
              <a:ea typeface="+mn-ea"/>
              <a:cs typeface="+mn-cs"/>
            </a:rPr>
            <a:t>Action controls</a:t>
          </a:r>
          <a:r>
            <a:rPr lang="en-AU" sz="1500" b="0" kern="1200" dirty="0">
              <a:effectLst/>
            </a:rPr>
            <a:t> </a:t>
          </a:r>
          <a:endParaRPr lang="en-GB" sz="1500" b="0" kern="1200" dirty="0"/>
        </a:p>
        <a:p>
          <a:pPr marL="114300" lvl="1" indent="-114300" algn="l" defTabSz="666750">
            <a:lnSpc>
              <a:spcPct val="90000"/>
            </a:lnSpc>
            <a:spcBef>
              <a:spcPct val="0"/>
            </a:spcBef>
            <a:spcAft>
              <a:spcPct val="15000"/>
            </a:spcAft>
            <a:buChar char="•"/>
          </a:pPr>
          <a:r>
            <a:rPr lang="en-AU" sz="1500" b="0" kern="1200" dirty="0">
              <a:solidFill>
                <a:schemeClr val="tx1"/>
              </a:solidFill>
              <a:effectLst/>
              <a:latin typeface="+mn-lt"/>
              <a:ea typeface="+mn-ea"/>
              <a:cs typeface="+mn-cs"/>
            </a:rPr>
            <a:t>Results controls </a:t>
          </a:r>
          <a:endParaRPr lang="en-GB" sz="1500" b="0" kern="1200" dirty="0"/>
        </a:p>
      </dsp:txBody>
      <dsp:txXfrm>
        <a:off x="4107987" y="2319048"/>
        <a:ext cx="2110855" cy="2228372"/>
      </dsp:txXfrm>
    </dsp:sp>
    <dsp:sp modelId="{4C26C21A-D4E5-2F43-92FF-3DFE2DEC8C62}">
      <dsp:nvSpPr>
        <dsp:cNvPr id="0" name=""/>
        <dsp:cNvSpPr/>
      </dsp:nvSpPr>
      <dsp:spPr>
        <a:xfrm>
          <a:off x="1650160" y="2842138"/>
          <a:ext cx="1690930" cy="8453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 tIns="24765" rIns="24765" bIns="24765" numCol="1" spcCol="1270" anchor="ctr" anchorCtr="0">
          <a:noAutofit/>
        </a:bodyPr>
        <a:lstStyle/>
        <a:p>
          <a:pPr marL="0" lvl="0" indent="0" algn="ctr" defTabSz="1733550">
            <a:lnSpc>
              <a:spcPct val="90000"/>
            </a:lnSpc>
            <a:spcBef>
              <a:spcPct val="0"/>
            </a:spcBef>
            <a:spcAft>
              <a:spcPct val="35000"/>
            </a:spcAft>
            <a:buNone/>
          </a:pPr>
          <a:r>
            <a:rPr lang="en-GB" sz="3900" kern="1200" dirty="0"/>
            <a:t>Future </a:t>
          </a:r>
        </a:p>
      </dsp:txBody>
      <dsp:txXfrm>
        <a:off x="1650160" y="2842138"/>
        <a:ext cx="1690930" cy="8453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EB7E60-1995-C34E-9F07-99A3A890D878}">
      <dsp:nvSpPr>
        <dsp:cNvPr id="0" name=""/>
        <dsp:cNvSpPr/>
      </dsp:nvSpPr>
      <dsp:spPr>
        <a:xfrm rot="16200000">
          <a:off x="1763" y="744802"/>
          <a:ext cx="3929062" cy="3929062"/>
        </a:xfrm>
        <a:prstGeom prst="downArrow">
          <a:avLst>
            <a:gd name="adj1" fmla="val 50000"/>
            <a:gd name="adj2" fmla="val 35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284480" rIns="284480" bIns="284480" numCol="1" spcCol="1270" anchor="ctr" anchorCtr="0">
          <a:noAutofit/>
        </a:bodyPr>
        <a:lstStyle/>
        <a:p>
          <a:pPr marL="0" lvl="0" indent="0" algn="ctr" defTabSz="1778000">
            <a:lnSpc>
              <a:spcPct val="90000"/>
            </a:lnSpc>
            <a:spcBef>
              <a:spcPct val="0"/>
            </a:spcBef>
            <a:spcAft>
              <a:spcPct val="35000"/>
            </a:spcAft>
            <a:buNone/>
          </a:pPr>
          <a:r>
            <a:rPr lang="en-GB" sz="4000" kern="1200" dirty="0"/>
            <a:t>Stakeholder theory</a:t>
          </a:r>
        </a:p>
      </dsp:txBody>
      <dsp:txXfrm rot="5400000">
        <a:off x="1764" y="1727067"/>
        <a:ext cx="3241476" cy="1964531"/>
      </dsp:txXfrm>
    </dsp:sp>
    <dsp:sp modelId="{0EDEB1DE-7220-9F46-9172-CE152049EADA}">
      <dsp:nvSpPr>
        <dsp:cNvPr id="0" name=""/>
        <dsp:cNvSpPr/>
      </dsp:nvSpPr>
      <dsp:spPr>
        <a:xfrm rot="5400000">
          <a:off x="4197174" y="744802"/>
          <a:ext cx="3929062" cy="3929062"/>
        </a:xfrm>
        <a:prstGeom prst="downArrow">
          <a:avLst>
            <a:gd name="adj1" fmla="val 50000"/>
            <a:gd name="adj2" fmla="val 35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284480" rIns="284480" bIns="284480" numCol="1" spcCol="1270" anchor="ctr" anchorCtr="0">
          <a:noAutofit/>
        </a:bodyPr>
        <a:lstStyle/>
        <a:p>
          <a:pPr marL="0" lvl="0" indent="0" algn="ctr" defTabSz="1778000">
            <a:lnSpc>
              <a:spcPct val="90000"/>
            </a:lnSpc>
            <a:spcBef>
              <a:spcPct val="0"/>
            </a:spcBef>
            <a:spcAft>
              <a:spcPct val="35000"/>
            </a:spcAft>
            <a:buNone/>
          </a:pPr>
          <a:r>
            <a:rPr lang="en-GB" sz="4000" kern="1200" dirty="0"/>
            <a:t>Management controls</a:t>
          </a:r>
        </a:p>
      </dsp:txBody>
      <dsp:txXfrm rot="-5400000">
        <a:off x="4884761" y="1727068"/>
        <a:ext cx="3241476" cy="1964531"/>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GB"/>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7" name="Date Placeholder 6"/>
          <p:cNvSpPr>
            <a:spLocks noGrp="1"/>
          </p:cNvSpPr>
          <p:nvPr>
            <p:ph type="dt" sz="half" idx="10"/>
          </p:nvPr>
        </p:nvSpPr>
        <p:spPr/>
        <p:txBody>
          <a:bodyPr/>
          <a:lstStyle/>
          <a:p>
            <a:fld id="{3F252867-B9D2-394C-9B3C-5E03E55952EE}" type="datetimeFigureOut">
              <a:rPr lang="en-US" smtClean="0"/>
              <a:t>12/14/22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BA9EC4-33AE-864C-AA25-05C62B69B591}" type="slidenum">
              <a:rPr lang="en-US" smtClean="0"/>
              <a:t>‹#›</a:t>
            </a:fld>
            <a:endParaRPr lang="en-US" dirty="0"/>
          </a:p>
        </p:txBody>
      </p:sp>
    </p:spTree>
    <p:extLst>
      <p:ext uri="{BB962C8B-B14F-4D97-AF65-F5344CB8AC3E}">
        <p14:creationId xmlns:p14="http://schemas.microsoft.com/office/powerpoint/2010/main" val="189322043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3F252867-B9D2-394C-9B3C-5E03E55952EE}" type="datetimeFigureOut">
              <a:rPr lang="en-US" smtClean="0"/>
              <a:t>12/14/22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BA9EC4-33AE-864C-AA25-05C62B69B591}" type="slidenum">
              <a:rPr lang="en-US" smtClean="0"/>
              <a:t>‹#›</a:t>
            </a:fld>
            <a:endParaRPr lang="en-US" dirty="0"/>
          </a:p>
        </p:txBody>
      </p:sp>
    </p:spTree>
    <p:extLst>
      <p:ext uri="{BB962C8B-B14F-4D97-AF65-F5344CB8AC3E}">
        <p14:creationId xmlns:p14="http://schemas.microsoft.com/office/powerpoint/2010/main" val="1356193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3F252867-B9D2-394C-9B3C-5E03E55952EE}" type="datetimeFigureOut">
              <a:rPr lang="en-US" smtClean="0"/>
              <a:t>12/14/22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BA9EC4-33AE-864C-AA25-05C62B69B591}" type="slidenum">
              <a:rPr lang="en-US" smtClean="0"/>
              <a:t>‹#›</a:t>
            </a:fld>
            <a:endParaRPr lang="en-US" dirty="0"/>
          </a:p>
        </p:txBody>
      </p:sp>
    </p:spTree>
    <p:extLst>
      <p:ext uri="{BB962C8B-B14F-4D97-AF65-F5344CB8AC3E}">
        <p14:creationId xmlns:p14="http://schemas.microsoft.com/office/powerpoint/2010/main" val="1834170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3F252867-B9D2-394C-9B3C-5E03E55952EE}" type="datetimeFigureOut">
              <a:rPr lang="en-US" smtClean="0"/>
              <a:t>12/14/22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BA9EC4-33AE-864C-AA25-05C62B69B591}" type="slidenum">
              <a:rPr lang="en-US" smtClean="0"/>
              <a:t>‹#›</a:t>
            </a:fld>
            <a:endParaRPr lang="en-US" dirty="0"/>
          </a:p>
        </p:txBody>
      </p:sp>
    </p:spTree>
    <p:extLst>
      <p:ext uri="{BB962C8B-B14F-4D97-AF65-F5344CB8AC3E}">
        <p14:creationId xmlns:p14="http://schemas.microsoft.com/office/powerpoint/2010/main" val="917669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GB"/>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7" name="Date Placeholder 6"/>
          <p:cNvSpPr>
            <a:spLocks noGrp="1"/>
          </p:cNvSpPr>
          <p:nvPr>
            <p:ph type="dt" sz="half" idx="10"/>
          </p:nvPr>
        </p:nvSpPr>
        <p:spPr/>
        <p:txBody>
          <a:bodyPr/>
          <a:lstStyle/>
          <a:p>
            <a:fld id="{3F252867-B9D2-394C-9B3C-5E03E55952EE}" type="datetimeFigureOut">
              <a:rPr lang="en-US" smtClean="0"/>
              <a:t>12/14/22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BA9EC4-33AE-864C-AA25-05C62B69B591}" type="slidenum">
              <a:rPr lang="en-US" smtClean="0"/>
              <a:t>‹#›</a:t>
            </a:fld>
            <a:endParaRPr lang="en-US" dirty="0"/>
          </a:p>
        </p:txBody>
      </p:sp>
    </p:spTree>
    <p:extLst>
      <p:ext uri="{BB962C8B-B14F-4D97-AF65-F5344CB8AC3E}">
        <p14:creationId xmlns:p14="http://schemas.microsoft.com/office/powerpoint/2010/main" val="343450130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8" name="Date Placeholder 7"/>
          <p:cNvSpPr>
            <a:spLocks noGrp="1"/>
          </p:cNvSpPr>
          <p:nvPr>
            <p:ph type="dt" sz="half" idx="10"/>
          </p:nvPr>
        </p:nvSpPr>
        <p:spPr/>
        <p:txBody>
          <a:bodyPr/>
          <a:lstStyle/>
          <a:p>
            <a:fld id="{3F252867-B9D2-394C-9B3C-5E03E55952EE}" type="datetimeFigureOut">
              <a:rPr lang="en-US" smtClean="0"/>
              <a:t>12/14/22</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6DBA9EC4-33AE-864C-AA25-05C62B69B591}" type="slidenum">
              <a:rPr lang="en-US" smtClean="0"/>
              <a:t>‹#›</a:t>
            </a:fld>
            <a:endParaRPr lang="en-US" dirty="0"/>
          </a:p>
        </p:txBody>
      </p:sp>
    </p:spTree>
    <p:extLst>
      <p:ext uri="{BB962C8B-B14F-4D97-AF65-F5344CB8AC3E}">
        <p14:creationId xmlns:p14="http://schemas.microsoft.com/office/powerpoint/2010/main" val="3786172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7" name="Date Placeholder 6"/>
          <p:cNvSpPr>
            <a:spLocks noGrp="1"/>
          </p:cNvSpPr>
          <p:nvPr>
            <p:ph type="dt" sz="half" idx="10"/>
          </p:nvPr>
        </p:nvSpPr>
        <p:spPr/>
        <p:txBody>
          <a:bodyPr/>
          <a:lstStyle/>
          <a:p>
            <a:fld id="{3F252867-B9D2-394C-9B3C-5E03E55952EE}" type="datetimeFigureOut">
              <a:rPr lang="en-US" smtClean="0"/>
              <a:t>12/14/22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BA9EC4-33AE-864C-AA25-05C62B69B591}" type="slidenum">
              <a:rPr lang="en-US" smtClean="0"/>
              <a:t>‹#›</a:t>
            </a:fld>
            <a:endParaRPr lang="en-US" dirty="0"/>
          </a:p>
        </p:txBody>
      </p:sp>
      <p:sp>
        <p:nvSpPr>
          <p:cNvPr id="10" name="Title 9"/>
          <p:cNvSpPr>
            <a:spLocks noGrp="1"/>
          </p:cNvSpPr>
          <p:nvPr>
            <p:ph type="title"/>
          </p:nvPr>
        </p:nvSpPr>
        <p:spPr/>
        <p:txBody>
          <a:bodyPr/>
          <a:lstStyle/>
          <a:p>
            <a:r>
              <a:rPr lang="en-GB"/>
              <a:t>Click to edit Master title style</a:t>
            </a:r>
            <a:endParaRPr lang="en-US" dirty="0"/>
          </a:p>
        </p:txBody>
      </p:sp>
    </p:spTree>
    <p:extLst>
      <p:ext uri="{BB962C8B-B14F-4D97-AF65-F5344CB8AC3E}">
        <p14:creationId xmlns:p14="http://schemas.microsoft.com/office/powerpoint/2010/main" val="2954067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3F252867-B9D2-394C-9B3C-5E03E55952EE}" type="datetimeFigureOut">
              <a:rPr lang="en-US" smtClean="0"/>
              <a:t>12/14/22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BA9EC4-33AE-864C-AA25-05C62B69B591}" type="slidenum">
              <a:rPr lang="en-US" smtClean="0"/>
              <a:t>‹#›</a:t>
            </a:fld>
            <a:endParaRPr lang="en-US" dirty="0"/>
          </a:p>
        </p:txBody>
      </p:sp>
    </p:spTree>
    <p:extLst>
      <p:ext uri="{BB962C8B-B14F-4D97-AF65-F5344CB8AC3E}">
        <p14:creationId xmlns:p14="http://schemas.microsoft.com/office/powerpoint/2010/main" val="2791301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252867-B9D2-394C-9B3C-5E03E55952EE}" type="datetimeFigureOut">
              <a:rPr lang="en-US" smtClean="0"/>
              <a:t>12/14/22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BA9EC4-33AE-864C-AA25-05C62B69B591}" type="slidenum">
              <a:rPr lang="en-US" smtClean="0"/>
              <a:t>‹#›</a:t>
            </a:fld>
            <a:endParaRPr lang="en-US" dirty="0"/>
          </a:p>
        </p:txBody>
      </p:sp>
    </p:spTree>
    <p:extLst>
      <p:ext uri="{BB962C8B-B14F-4D97-AF65-F5344CB8AC3E}">
        <p14:creationId xmlns:p14="http://schemas.microsoft.com/office/powerpoint/2010/main" val="11423371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GB"/>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9" name="Date Placeholder 8"/>
          <p:cNvSpPr>
            <a:spLocks noGrp="1"/>
          </p:cNvSpPr>
          <p:nvPr>
            <p:ph type="dt" sz="half" idx="10"/>
          </p:nvPr>
        </p:nvSpPr>
        <p:spPr/>
        <p:txBody>
          <a:bodyPr/>
          <a:lstStyle/>
          <a:p>
            <a:fld id="{3F252867-B9D2-394C-9B3C-5E03E55952EE}" type="datetimeFigureOut">
              <a:rPr lang="en-US" smtClean="0"/>
              <a:t>12/14/22</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6DBA9EC4-33AE-864C-AA25-05C62B69B591}" type="slidenum">
              <a:rPr lang="en-US" smtClean="0"/>
              <a:t>‹#›</a:t>
            </a:fld>
            <a:endParaRPr lang="en-US" dirty="0"/>
          </a:p>
        </p:txBody>
      </p:sp>
    </p:spTree>
    <p:extLst>
      <p:ext uri="{BB962C8B-B14F-4D97-AF65-F5344CB8AC3E}">
        <p14:creationId xmlns:p14="http://schemas.microsoft.com/office/powerpoint/2010/main" val="1187174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GB"/>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3F252867-B9D2-394C-9B3C-5E03E55952EE}" type="datetimeFigureOut">
              <a:rPr lang="en-US" smtClean="0"/>
              <a:t>12/14/22</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6DBA9EC4-33AE-864C-AA25-05C62B69B591}" type="slidenum">
              <a:rPr lang="en-US" smtClean="0"/>
              <a:t>‹#›</a:t>
            </a:fld>
            <a:endParaRPr lang="en-US" dirty="0"/>
          </a:p>
        </p:txBody>
      </p:sp>
    </p:spTree>
    <p:extLst>
      <p:ext uri="{BB962C8B-B14F-4D97-AF65-F5344CB8AC3E}">
        <p14:creationId xmlns:p14="http://schemas.microsoft.com/office/powerpoint/2010/main" val="1489974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3F252867-B9D2-394C-9B3C-5E03E55952EE}" type="datetimeFigureOut">
              <a:rPr lang="en-US" smtClean="0"/>
              <a:t>12/14/22</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6DBA9EC4-33AE-864C-AA25-05C62B69B591}" type="slidenum">
              <a:rPr lang="en-US" smtClean="0"/>
              <a:t>‹#›</a:t>
            </a:fld>
            <a:endParaRPr lang="en-US" dirty="0"/>
          </a:p>
        </p:txBody>
      </p:sp>
    </p:spTree>
    <p:extLst>
      <p:ext uri="{BB962C8B-B14F-4D97-AF65-F5344CB8AC3E}">
        <p14:creationId xmlns:p14="http://schemas.microsoft.com/office/powerpoint/2010/main" val="427963588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afl.com.au/careers/our-organisation/our-purpose-and-values" TargetMode="External"/><Relationship Id="rId2" Type="http://schemas.openxmlformats.org/officeDocument/2006/relationships/hyperlink" Target="https://www.aicd.com.au/content/dam/aicd/pdf/news-media/research/2022/Allens-research-the-best-interests-duty-26-05-2022.pdf.%20Accessed%206%20September%202022" TargetMode="External"/><Relationship Id="rId1" Type="http://schemas.openxmlformats.org/officeDocument/2006/relationships/slideLayout" Target="../slideLayouts/slideLayout2.xml"/><Relationship Id="rId5" Type="http://schemas.openxmlformats.org/officeDocument/2006/relationships/hyperlink" Target="https://www.unilab.eu/articles/coffee-break/climate-change-un/" TargetMode="External"/><Relationship Id="rId4" Type="http://schemas.openxmlformats.org/officeDocument/2006/relationships/hyperlink" Target="https://www.coca-colacompany.com/company/purpose-and-vision"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4CBD7-B1BC-4E44-8A9E-89E860235066}"/>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0599A6E5-5B28-3541-8914-34F3C4DC3148}"/>
              </a:ext>
            </a:extLst>
          </p:cNvPr>
          <p:cNvSpPr>
            <a:spLocks noGrp="1"/>
          </p:cNvSpPr>
          <p:nvPr>
            <p:ph type="subTitle" idx="1"/>
          </p:nvPr>
        </p:nvSpPr>
        <p:spPr/>
        <p:txBody>
          <a:bodyPr/>
          <a:lstStyle/>
          <a:p>
            <a:endParaRPr lang="en-US" dirty="0"/>
          </a:p>
        </p:txBody>
      </p:sp>
      <p:pic>
        <p:nvPicPr>
          <p:cNvPr id="5" name="Picture 4" descr="A picture containing text, grass, tree, outdoor&#10;&#10;Description automatically generated">
            <a:extLst>
              <a:ext uri="{FF2B5EF4-FFF2-40B4-BE49-F238E27FC236}">
                <a16:creationId xmlns:a16="http://schemas.microsoft.com/office/drawing/2014/main" id="{44730523-F8A5-BA47-B350-F9E38A9B22FD}"/>
              </a:ext>
            </a:extLst>
          </p:cNvPr>
          <p:cNvPicPr>
            <a:picLocks noChangeAspect="1"/>
          </p:cNvPicPr>
          <p:nvPr/>
        </p:nvPicPr>
        <p:blipFill>
          <a:blip r:embed="rId2"/>
          <a:stretch>
            <a:fillRect/>
          </a:stretch>
        </p:blipFill>
        <p:spPr>
          <a:xfrm>
            <a:off x="0" y="301429"/>
            <a:ext cx="12201371" cy="7015163"/>
          </a:xfrm>
          <a:prstGeom prst="rect">
            <a:avLst/>
          </a:prstGeom>
        </p:spPr>
      </p:pic>
      <p:sp>
        <p:nvSpPr>
          <p:cNvPr id="4" name="TextBox 3">
            <a:extLst>
              <a:ext uri="{FF2B5EF4-FFF2-40B4-BE49-F238E27FC236}">
                <a16:creationId xmlns:a16="http://schemas.microsoft.com/office/drawing/2014/main" id="{947D7D6F-66F4-9F42-BE97-EFEE0B92D047}"/>
              </a:ext>
            </a:extLst>
          </p:cNvPr>
          <p:cNvSpPr txBox="1"/>
          <p:nvPr/>
        </p:nvSpPr>
        <p:spPr>
          <a:xfrm>
            <a:off x="0" y="301429"/>
            <a:ext cx="9239003" cy="1292662"/>
          </a:xfrm>
          <a:prstGeom prst="rect">
            <a:avLst/>
          </a:prstGeom>
          <a:noFill/>
        </p:spPr>
        <p:txBody>
          <a:bodyPr wrap="square" rtlCol="0">
            <a:spAutoFit/>
          </a:bodyPr>
          <a:lstStyle/>
          <a:p>
            <a:r>
              <a:rPr lang="en-US" sz="3200" dirty="0"/>
              <a:t>Firm-level governance and the tragedy of the commons: An expanded objects of control framework</a:t>
            </a:r>
          </a:p>
          <a:p>
            <a:r>
              <a:rPr lang="en-US" sz="1400" dirty="0"/>
              <a:t>2022 ICVG Conference: Governance in its institutional context</a:t>
            </a:r>
          </a:p>
        </p:txBody>
      </p:sp>
      <p:sp>
        <p:nvSpPr>
          <p:cNvPr id="6" name="Rectangle 5">
            <a:extLst>
              <a:ext uri="{FF2B5EF4-FFF2-40B4-BE49-F238E27FC236}">
                <a16:creationId xmlns:a16="http://schemas.microsoft.com/office/drawing/2014/main" id="{77B1878B-0223-823C-E7DD-F0FF8654DCF0}"/>
              </a:ext>
            </a:extLst>
          </p:cNvPr>
          <p:cNvSpPr/>
          <p:nvPr/>
        </p:nvSpPr>
        <p:spPr>
          <a:xfrm>
            <a:off x="313387" y="5912318"/>
            <a:ext cx="2573625" cy="1200329"/>
          </a:xfrm>
          <a:prstGeom prst="rect">
            <a:avLst/>
          </a:prstGeom>
        </p:spPr>
        <p:txBody>
          <a:bodyPr wrap="square">
            <a:spAutoFit/>
          </a:bodyPr>
          <a:lstStyle/>
          <a:p>
            <a:r>
              <a:rPr lang="en-US" dirty="0"/>
              <a:t>Dr Tracey Dodd</a:t>
            </a:r>
          </a:p>
          <a:p>
            <a:r>
              <a:rPr lang="en-US" dirty="0"/>
              <a:t>Prof Johannes Dumay </a:t>
            </a:r>
          </a:p>
          <a:p>
            <a:r>
              <a:rPr lang="en-US" dirty="0"/>
              <a:t>15 December 2022 </a:t>
            </a:r>
          </a:p>
          <a:p>
            <a:endParaRPr lang="en-US" dirty="0"/>
          </a:p>
        </p:txBody>
      </p:sp>
    </p:spTree>
    <p:extLst>
      <p:ext uri="{BB962C8B-B14F-4D97-AF65-F5344CB8AC3E}">
        <p14:creationId xmlns:p14="http://schemas.microsoft.com/office/powerpoint/2010/main" val="26633418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BA422F3-DEED-3CD3-4163-F83AE01A3DC2}"/>
              </a:ext>
            </a:extLst>
          </p:cNvPr>
          <p:cNvSpPr>
            <a:spLocks noGrp="1"/>
          </p:cNvSpPr>
          <p:nvPr>
            <p:ph type="title"/>
          </p:nvPr>
        </p:nvSpPr>
        <p:spPr>
          <a:xfrm>
            <a:off x="2231136" y="964692"/>
            <a:ext cx="7729728" cy="1188720"/>
          </a:xfrm>
        </p:spPr>
        <p:txBody>
          <a:bodyPr>
            <a:normAutofit fontScale="90000"/>
          </a:bodyPr>
          <a:lstStyle/>
          <a:p>
            <a:br>
              <a:rPr lang="en-US" dirty="0"/>
            </a:br>
            <a:br>
              <a:rPr lang="en-US" dirty="0"/>
            </a:br>
            <a:br>
              <a:rPr lang="en-US" dirty="0"/>
            </a:br>
            <a:br>
              <a:rPr lang="en-US" dirty="0"/>
            </a:br>
            <a:r>
              <a:rPr lang="en-US" dirty="0"/>
              <a:t>concerns</a:t>
            </a:r>
            <a:br>
              <a:rPr lang="en-US" dirty="0"/>
            </a:br>
            <a:br>
              <a:rPr lang="en-US" dirty="0"/>
            </a:br>
            <a:br>
              <a:rPr lang="en-US" dirty="0"/>
            </a:br>
            <a:br>
              <a:rPr lang="en-US" dirty="0"/>
            </a:br>
            <a:endParaRPr lang="en-US" dirty="0"/>
          </a:p>
        </p:txBody>
      </p:sp>
      <p:pic>
        <p:nvPicPr>
          <p:cNvPr id="6" name="Content Placeholder 5" descr="A picture containing text, swimming, ocean floor&#10;&#10;Description automatically generated">
            <a:extLst>
              <a:ext uri="{FF2B5EF4-FFF2-40B4-BE49-F238E27FC236}">
                <a16:creationId xmlns:a16="http://schemas.microsoft.com/office/drawing/2014/main" id="{6AEDACA7-E85D-32A0-0F08-AEFE70BC1BE8}"/>
              </a:ext>
            </a:extLst>
          </p:cNvPr>
          <p:cNvPicPr>
            <a:picLocks noGrp="1" noChangeAspect="1"/>
          </p:cNvPicPr>
          <p:nvPr>
            <p:ph idx="1"/>
          </p:nvPr>
        </p:nvPicPr>
        <p:blipFill>
          <a:blip r:embed="rId2"/>
          <a:stretch>
            <a:fillRect/>
          </a:stretch>
        </p:blipFill>
        <p:spPr>
          <a:xfrm>
            <a:off x="2734493" y="2380533"/>
            <a:ext cx="6723014" cy="3512775"/>
          </a:xfrm>
        </p:spPr>
      </p:pic>
      <p:sp>
        <p:nvSpPr>
          <p:cNvPr id="3" name="TextBox 2">
            <a:extLst>
              <a:ext uri="{FF2B5EF4-FFF2-40B4-BE49-F238E27FC236}">
                <a16:creationId xmlns:a16="http://schemas.microsoft.com/office/drawing/2014/main" id="{D016CB3B-4010-C739-09B5-4202751ED892}"/>
              </a:ext>
            </a:extLst>
          </p:cNvPr>
          <p:cNvSpPr txBox="1"/>
          <p:nvPr/>
        </p:nvSpPr>
        <p:spPr>
          <a:xfrm>
            <a:off x="9619961" y="3227261"/>
            <a:ext cx="1416340" cy="1477328"/>
          </a:xfrm>
          <a:prstGeom prst="rect">
            <a:avLst/>
          </a:prstGeom>
          <a:noFill/>
        </p:spPr>
        <p:txBody>
          <a:bodyPr wrap="square">
            <a:spAutoFit/>
          </a:bodyPr>
          <a:lstStyle/>
          <a:p>
            <a:r>
              <a:rPr lang="en-US" sz="1800" dirty="0"/>
              <a:t>Institutional failure to protect shared resources</a:t>
            </a:r>
            <a:endParaRPr lang="en-US" dirty="0"/>
          </a:p>
        </p:txBody>
      </p:sp>
    </p:spTree>
    <p:extLst>
      <p:ext uri="{BB962C8B-B14F-4D97-AF65-F5344CB8AC3E}">
        <p14:creationId xmlns:p14="http://schemas.microsoft.com/office/powerpoint/2010/main" val="4480034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3D66159-2B63-9820-8D6E-6536810E511A}"/>
              </a:ext>
            </a:extLst>
          </p:cNvPr>
          <p:cNvSpPr>
            <a:spLocks noGrp="1"/>
          </p:cNvSpPr>
          <p:nvPr>
            <p:ph idx="1"/>
          </p:nvPr>
        </p:nvSpPr>
        <p:spPr>
          <a:xfrm>
            <a:off x="2231136" y="2400538"/>
            <a:ext cx="7729728" cy="3101983"/>
          </a:xfrm>
        </p:spPr>
        <p:txBody>
          <a:bodyPr>
            <a:noAutofit/>
          </a:bodyPr>
          <a:lstStyle/>
          <a:p>
            <a:pPr marL="0" indent="0">
              <a:buNone/>
            </a:pPr>
            <a:r>
              <a:rPr lang="en-US" sz="2300" dirty="0"/>
              <a:t>Climate change impacts:  </a:t>
            </a:r>
          </a:p>
          <a:p>
            <a:r>
              <a:rPr lang="en-US" sz="2300" dirty="0"/>
              <a:t>A +2°C rise in temperatures, for example, would mean that 420 million people would have to face extreme and potentially lethal heatwaves.</a:t>
            </a:r>
          </a:p>
          <a:p>
            <a:r>
              <a:rPr lang="en-US" sz="2300" dirty="0"/>
              <a:t>Periods of drought would become more frequent, including in urban areas and 350 million people would face water shortages.</a:t>
            </a:r>
          </a:p>
          <a:p>
            <a:r>
              <a:rPr lang="en-US" sz="2300" dirty="0"/>
              <a:t>The loss of entire harvests could lead to famine, potentially resulting in 80 million deaths from starvation.</a:t>
            </a:r>
          </a:p>
        </p:txBody>
      </p:sp>
      <p:sp>
        <p:nvSpPr>
          <p:cNvPr id="9" name="TextBox 8">
            <a:extLst>
              <a:ext uri="{FF2B5EF4-FFF2-40B4-BE49-F238E27FC236}">
                <a16:creationId xmlns:a16="http://schemas.microsoft.com/office/drawing/2014/main" id="{C499973B-3BAE-6819-2374-58B2C029106E}"/>
              </a:ext>
            </a:extLst>
          </p:cNvPr>
          <p:cNvSpPr txBox="1"/>
          <p:nvPr/>
        </p:nvSpPr>
        <p:spPr>
          <a:xfrm>
            <a:off x="10055431" y="6258675"/>
            <a:ext cx="1238003" cy="276999"/>
          </a:xfrm>
          <a:prstGeom prst="rect">
            <a:avLst/>
          </a:prstGeom>
          <a:noFill/>
        </p:spPr>
        <p:txBody>
          <a:bodyPr wrap="square">
            <a:spAutoFit/>
          </a:bodyPr>
          <a:lstStyle/>
          <a:p>
            <a:r>
              <a:rPr lang="en-AU" sz="1200" b="0" i="0" u="none" strike="noStrike" dirty="0">
                <a:effectLst/>
                <a:latin typeface="Open sans" panose="020B0606030504020204" pitchFamily="34" charset="0"/>
              </a:rPr>
              <a:t>UNILAB (2022)</a:t>
            </a:r>
            <a:endParaRPr lang="en-US" sz="1200" dirty="0"/>
          </a:p>
        </p:txBody>
      </p:sp>
      <p:sp>
        <p:nvSpPr>
          <p:cNvPr id="14" name="Title 1">
            <a:extLst>
              <a:ext uri="{FF2B5EF4-FFF2-40B4-BE49-F238E27FC236}">
                <a16:creationId xmlns:a16="http://schemas.microsoft.com/office/drawing/2014/main" id="{30E1422D-AB5A-201F-8490-9E96A44160EA}"/>
              </a:ext>
            </a:extLst>
          </p:cNvPr>
          <p:cNvSpPr>
            <a:spLocks noGrp="1"/>
          </p:cNvSpPr>
          <p:nvPr>
            <p:ph type="title"/>
          </p:nvPr>
        </p:nvSpPr>
        <p:spPr>
          <a:xfrm>
            <a:off x="2231136" y="964692"/>
            <a:ext cx="7729728" cy="1188720"/>
          </a:xfrm>
        </p:spPr>
        <p:txBody>
          <a:bodyPr>
            <a:normAutofit fontScale="90000"/>
          </a:bodyPr>
          <a:lstStyle/>
          <a:p>
            <a:br>
              <a:rPr lang="en-US" dirty="0"/>
            </a:br>
            <a:br>
              <a:rPr lang="en-US" dirty="0"/>
            </a:br>
            <a:br>
              <a:rPr lang="en-US" dirty="0"/>
            </a:br>
            <a:br>
              <a:rPr lang="en-US" dirty="0"/>
            </a:br>
            <a:r>
              <a:rPr lang="en-US" dirty="0"/>
              <a:t>concerns</a:t>
            </a:r>
            <a:br>
              <a:rPr lang="en-US" dirty="0"/>
            </a:br>
            <a:br>
              <a:rPr lang="en-US" dirty="0"/>
            </a:br>
            <a:br>
              <a:rPr lang="en-US" dirty="0"/>
            </a:br>
            <a:br>
              <a:rPr lang="en-US" dirty="0"/>
            </a:br>
            <a:endParaRPr lang="en-US" dirty="0"/>
          </a:p>
        </p:txBody>
      </p:sp>
    </p:spTree>
    <p:extLst>
      <p:ext uri="{BB962C8B-B14F-4D97-AF65-F5344CB8AC3E}">
        <p14:creationId xmlns:p14="http://schemas.microsoft.com/office/powerpoint/2010/main" val="20316631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AEFFFF2-9EB4-4B6C-B9F8-2BA3EF89A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7" name="Rectangle 16">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a:extLst>
              <a:ext uri="{FF2B5EF4-FFF2-40B4-BE49-F238E27FC236}">
                <a16:creationId xmlns:a16="http://schemas.microsoft.com/office/drawing/2014/main" id="{E1C8D29A-014E-9339-E3BA-A57978A6ECD2}"/>
              </a:ext>
            </a:extLst>
          </p:cNvPr>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br>
              <a:rPr lang="en-US" sz="1700" dirty="0">
                <a:solidFill>
                  <a:srgbClr val="FFFFFF"/>
                </a:solidFill>
              </a:rPr>
            </a:br>
            <a:br>
              <a:rPr lang="en-US" sz="1700" dirty="0">
                <a:solidFill>
                  <a:srgbClr val="FFFFFF"/>
                </a:solidFill>
              </a:rPr>
            </a:br>
            <a:br>
              <a:rPr lang="en-US" sz="1700" dirty="0">
                <a:solidFill>
                  <a:srgbClr val="FFFFFF"/>
                </a:solidFill>
              </a:rPr>
            </a:br>
            <a:br>
              <a:rPr lang="en-US" sz="1700" dirty="0">
                <a:solidFill>
                  <a:srgbClr val="FFFFFF"/>
                </a:solidFill>
              </a:rPr>
            </a:br>
            <a:r>
              <a:rPr lang="en-US" sz="1700" dirty="0">
                <a:solidFill>
                  <a:srgbClr val="FFFFFF"/>
                </a:solidFill>
              </a:rPr>
              <a:t>concerns</a:t>
            </a:r>
            <a:br>
              <a:rPr lang="en-US" sz="1700" dirty="0">
                <a:solidFill>
                  <a:srgbClr val="FFFFFF"/>
                </a:solidFill>
              </a:rPr>
            </a:br>
            <a:br>
              <a:rPr lang="en-US" sz="1700" dirty="0">
                <a:solidFill>
                  <a:srgbClr val="FFFFFF"/>
                </a:solidFill>
              </a:rPr>
            </a:br>
            <a:br>
              <a:rPr lang="en-US" sz="1700" dirty="0">
                <a:solidFill>
                  <a:srgbClr val="FFFFFF"/>
                </a:solidFill>
              </a:rPr>
            </a:br>
            <a:br>
              <a:rPr lang="en-US" sz="1700" dirty="0">
                <a:solidFill>
                  <a:srgbClr val="FFFFFF"/>
                </a:solidFill>
              </a:rPr>
            </a:br>
            <a:endParaRPr lang="en-US" sz="1700" dirty="0">
              <a:solidFill>
                <a:srgbClr val="FFFFFF"/>
              </a:solidFill>
            </a:endParaRPr>
          </a:p>
        </p:txBody>
      </p:sp>
      <p:sp>
        <p:nvSpPr>
          <p:cNvPr id="3" name="Content Placeholder 2">
            <a:extLst>
              <a:ext uri="{FF2B5EF4-FFF2-40B4-BE49-F238E27FC236}">
                <a16:creationId xmlns:a16="http://schemas.microsoft.com/office/drawing/2014/main" id="{EDBFC2B8-8758-106B-B936-1DCEDB7D8EED}"/>
              </a:ext>
            </a:extLst>
          </p:cNvPr>
          <p:cNvSpPr>
            <a:spLocks noGrp="1"/>
          </p:cNvSpPr>
          <p:nvPr>
            <p:ph idx="1"/>
          </p:nvPr>
        </p:nvSpPr>
        <p:spPr>
          <a:xfrm>
            <a:off x="5591695" y="1402080"/>
            <a:ext cx="5320696" cy="4927468"/>
          </a:xfrm>
        </p:spPr>
        <p:txBody>
          <a:bodyPr anchor="ctr">
            <a:normAutofit fontScale="92500" lnSpcReduction="20000"/>
          </a:bodyPr>
          <a:lstStyle/>
          <a:p>
            <a:pPr marL="0" indent="0">
              <a:buNone/>
            </a:pPr>
            <a:endParaRPr lang="en-US" sz="2300" dirty="0"/>
          </a:p>
          <a:p>
            <a:r>
              <a:rPr lang="en-US" sz="2500" dirty="0"/>
              <a:t>Consensus has not been reached on how: </a:t>
            </a:r>
          </a:p>
          <a:p>
            <a:r>
              <a:rPr lang="en-US" sz="2500" dirty="0"/>
              <a:t>a. the process of value creation should be conceptualised concerning public goods that suffer from the tragedy of the commons, and</a:t>
            </a:r>
          </a:p>
          <a:p>
            <a:r>
              <a:rPr lang="en-US" sz="2500" dirty="0"/>
              <a:t>b. stakeholder relations unfold in this context and how they could unfold better. </a:t>
            </a:r>
          </a:p>
          <a:p>
            <a:r>
              <a:rPr lang="en-US" sz="2500" dirty="0"/>
              <a:t>This is an issues as scholars and practitioners lack tools to operationalise and advance stakeholder theory and stakeholder relations. </a:t>
            </a:r>
          </a:p>
          <a:p>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9353302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00027-E3EF-7C9A-7C74-D1D2389F2028}"/>
              </a:ext>
            </a:extLst>
          </p:cNvPr>
          <p:cNvSpPr>
            <a:spLocks noGrp="1"/>
          </p:cNvSpPr>
          <p:nvPr>
            <p:ph type="title"/>
          </p:nvPr>
        </p:nvSpPr>
        <p:spPr/>
        <p:txBody>
          <a:bodyPr>
            <a:normAutofit/>
          </a:bodyPr>
          <a:lstStyle/>
          <a:p>
            <a:r>
              <a:rPr lang="en-US" dirty="0"/>
              <a:t>Course of action</a:t>
            </a:r>
          </a:p>
        </p:txBody>
      </p:sp>
      <p:sp>
        <p:nvSpPr>
          <p:cNvPr id="3" name="Content Placeholder 2">
            <a:extLst>
              <a:ext uri="{FF2B5EF4-FFF2-40B4-BE49-F238E27FC236}">
                <a16:creationId xmlns:a16="http://schemas.microsoft.com/office/drawing/2014/main" id="{EDBFC2B8-8758-106B-B936-1DCEDB7D8EED}"/>
              </a:ext>
            </a:extLst>
          </p:cNvPr>
          <p:cNvSpPr>
            <a:spLocks noGrp="1"/>
          </p:cNvSpPr>
          <p:nvPr>
            <p:ph idx="1"/>
          </p:nvPr>
        </p:nvSpPr>
        <p:spPr/>
        <p:txBody>
          <a:bodyPr>
            <a:normAutofit/>
          </a:bodyPr>
          <a:lstStyle/>
          <a:p>
            <a:r>
              <a:rPr lang="en-US" sz="2300" dirty="0"/>
              <a:t>Merchant and Van der Stede (2017) reason that organisational action can be guided through cultural, personnel, action, and results controls. </a:t>
            </a:r>
          </a:p>
          <a:p>
            <a:r>
              <a:rPr lang="en-US" sz="2300" dirty="0"/>
              <a:t>This paper will explore how the objects of control framework (Merchant &amp; Van der Stede, 2017) could assist organisations in establishing and maintaining stakeholder capitalism where institutions have failed to protect shared resources and now need to. </a:t>
            </a:r>
          </a:p>
          <a:p>
            <a:pPr marL="0" indent="0">
              <a:buNone/>
            </a:pPr>
            <a:endParaRPr lang="en-US" dirty="0"/>
          </a:p>
        </p:txBody>
      </p:sp>
    </p:spTree>
    <p:extLst>
      <p:ext uri="{BB962C8B-B14F-4D97-AF65-F5344CB8AC3E}">
        <p14:creationId xmlns:p14="http://schemas.microsoft.com/office/powerpoint/2010/main" val="36959315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06EB4E-C03F-0042-A589-B93005C6381F}"/>
              </a:ext>
            </a:extLst>
          </p:cNvPr>
          <p:cNvSpPr>
            <a:spLocks noGrp="1"/>
          </p:cNvSpPr>
          <p:nvPr>
            <p:ph idx="1"/>
          </p:nvPr>
        </p:nvSpPr>
        <p:spPr>
          <a:xfrm>
            <a:off x="1554636" y="1862059"/>
            <a:ext cx="9082726" cy="3962400"/>
          </a:xfrm>
        </p:spPr>
        <p:txBody>
          <a:bodyPr vert="horz" lIns="91440" tIns="45720" rIns="91440" bIns="45720" rtlCol="0" anchor="t">
            <a:normAutofit/>
          </a:bodyPr>
          <a:lstStyle/>
          <a:p>
            <a:pPr marL="0" indent="0" algn="just">
              <a:buNone/>
            </a:pPr>
            <a:r>
              <a:rPr lang="en-AU" dirty="0">
                <a:solidFill>
                  <a:schemeClr val="tx1"/>
                </a:solidFill>
              </a:rPr>
              <a:t>Designing and Evaluating Management Control Systems:</a:t>
            </a:r>
            <a:endParaRPr lang="en-AU" sz="1400" dirty="0">
              <a:solidFill>
                <a:schemeClr val="tx1"/>
              </a:solidFill>
            </a:endParaRPr>
          </a:p>
          <a:p>
            <a:pPr marL="0" indent="0" algn="just">
              <a:buNone/>
            </a:pPr>
            <a:endParaRPr lang="en-US" sz="1400" dirty="0">
              <a:solidFill>
                <a:schemeClr val="tx1"/>
              </a:solidFill>
              <a:highlight>
                <a:srgbClr val="FFFF00"/>
              </a:highlight>
            </a:endParaRPr>
          </a:p>
          <a:p>
            <a:pPr marL="0" indent="0" algn="just">
              <a:buNone/>
            </a:pPr>
            <a:endParaRPr lang="en-US" sz="1400" dirty="0">
              <a:solidFill>
                <a:schemeClr val="tx1"/>
              </a:solidFill>
              <a:highlight>
                <a:srgbClr val="FFFF00"/>
              </a:highlight>
            </a:endParaRPr>
          </a:p>
          <a:p>
            <a:pPr marL="0" indent="0" algn="just">
              <a:buNone/>
            </a:pPr>
            <a:endParaRPr lang="en-US" sz="1400" dirty="0">
              <a:solidFill>
                <a:schemeClr val="tx1"/>
              </a:solidFill>
              <a:highlight>
                <a:srgbClr val="FFFF00"/>
              </a:highlight>
            </a:endParaRPr>
          </a:p>
          <a:p>
            <a:pPr marL="0" indent="0" algn="just">
              <a:buNone/>
            </a:pPr>
            <a:endParaRPr lang="en-US" sz="1400" dirty="0">
              <a:solidFill>
                <a:schemeClr val="tx1"/>
              </a:solidFill>
              <a:highlight>
                <a:srgbClr val="FFFF00"/>
              </a:highlight>
            </a:endParaRPr>
          </a:p>
          <a:p>
            <a:pPr marL="0" indent="0" algn="just">
              <a:buNone/>
            </a:pPr>
            <a:endParaRPr lang="en-US" sz="1400" dirty="0">
              <a:solidFill>
                <a:schemeClr val="tx1"/>
              </a:solidFill>
              <a:highlight>
                <a:srgbClr val="FFFF00"/>
              </a:highlight>
            </a:endParaRPr>
          </a:p>
          <a:p>
            <a:pPr marL="0" indent="0" algn="just">
              <a:buNone/>
            </a:pPr>
            <a:endParaRPr lang="en-US" sz="1400" dirty="0">
              <a:solidFill>
                <a:schemeClr val="tx1"/>
              </a:solidFill>
              <a:highlight>
                <a:srgbClr val="FFFF00"/>
              </a:highlight>
            </a:endParaRPr>
          </a:p>
          <a:p>
            <a:pPr algn="just">
              <a:buFontTx/>
              <a:buChar char="-"/>
            </a:pPr>
            <a:endParaRPr lang="en-US" sz="1400" dirty="0">
              <a:solidFill>
                <a:schemeClr val="tx1"/>
              </a:solidFill>
              <a:highlight>
                <a:srgbClr val="FFFF00"/>
              </a:highlight>
            </a:endParaRPr>
          </a:p>
          <a:p>
            <a:pPr algn="just">
              <a:buFontTx/>
              <a:buChar char="-"/>
            </a:pPr>
            <a:endParaRPr lang="en-US" sz="1400" dirty="0">
              <a:solidFill>
                <a:schemeClr val="tx1"/>
              </a:solidFill>
            </a:endParaRPr>
          </a:p>
          <a:p>
            <a:pPr marL="0" indent="0" algn="just">
              <a:buNone/>
            </a:pPr>
            <a:endParaRPr lang="en-US" sz="1400" dirty="0">
              <a:solidFill>
                <a:schemeClr val="tx1"/>
              </a:solidFill>
            </a:endParaRPr>
          </a:p>
        </p:txBody>
      </p:sp>
      <p:graphicFrame>
        <p:nvGraphicFramePr>
          <p:cNvPr id="8" name="Table 8">
            <a:extLst>
              <a:ext uri="{FF2B5EF4-FFF2-40B4-BE49-F238E27FC236}">
                <a16:creationId xmlns:a16="http://schemas.microsoft.com/office/drawing/2014/main" id="{3B4C2B5D-2FBF-AC4E-90BD-CA1458733F68}"/>
              </a:ext>
            </a:extLst>
          </p:cNvPr>
          <p:cNvGraphicFramePr>
            <a:graphicFrameLocks noGrp="1"/>
          </p:cNvGraphicFramePr>
          <p:nvPr/>
        </p:nvGraphicFramePr>
        <p:xfrm>
          <a:off x="746234" y="2258299"/>
          <a:ext cx="10594714" cy="3566160"/>
        </p:xfrm>
        <a:graphic>
          <a:graphicData uri="http://schemas.openxmlformats.org/drawingml/2006/table">
            <a:tbl>
              <a:tblPr firstRow="1" bandRow="1">
                <a:tableStyleId>{21E4AEA4-8DFA-4A89-87EB-49C32662AFE0}</a:tableStyleId>
              </a:tblPr>
              <a:tblGrid>
                <a:gridCol w="2342388">
                  <a:extLst>
                    <a:ext uri="{9D8B030D-6E8A-4147-A177-3AD203B41FA5}">
                      <a16:colId xmlns:a16="http://schemas.microsoft.com/office/drawing/2014/main" val="493543922"/>
                    </a:ext>
                  </a:extLst>
                </a:gridCol>
                <a:gridCol w="2342388">
                  <a:extLst>
                    <a:ext uri="{9D8B030D-6E8A-4147-A177-3AD203B41FA5}">
                      <a16:colId xmlns:a16="http://schemas.microsoft.com/office/drawing/2014/main" val="2173511014"/>
                    </a:ext>
                  </a:extLst>
                </a:gridCol>
                <a:gridCol w="1783774">
                  <a:extLst>
                    <a:ext uri="{9D8B030D-6E8A-4147-A177-3AD203B41FA5}">
                      <a16:colId xmlns:a16="http://schemas.microsoft.com/office/drawing/2014/main" val="305193880"/>
                    </a:ext>
                  </a:extLst>
                </a:gridCol>
                <a:gridCol w="2063082">
                  <a:extLst>
                    <a:ext uri="{9D8B030D-6E8A-4147-A177-3AD203B41FA5}">
                      <a16:colId xmlns:a16="http://schemas.microsoft.com/office/drawing/2014/main" val="1869889705"/>
                    </a:ext>
                  </a:extLst>
                </a:gridCol>
                <a:gridCol w="2063082">
                  <a:extLst>
                    <a:ext uri="{9D8B030D-6E8A-4147-A177-3AD203B41FA5}">
                      <a16:colId xmlns:a16="http://schemas.microsoft.com/office/drawing/2014/main" val="349673828"/>
                    </a:ext>
                  </a:extLst>
                </a:gridCol>
              </a:tblGrid>
              <a:tr h="370840">
                <a:tc>
                  <a:txBody>
                    <a:bodyPr/>
                    <a:lstStyle/>
                    <a:p>
                      <a:endParaRPr lang="en-US" dirty="0"/>
                    </a:p>
                  </a:txBody>
                  <a:tcPr/>
                </a:tc>
                <a:tc>
                  <a:txBody>
                    <a:bodyPr/>
                    <a:lstStyle/>
                    <a:p>
                      <a:endParaRPr lang="en-US" dirty="0"/>
                    </a:p>
                  </a:txBody>
                  <a:tcPr/>
                </a:tc>
                <a:tc>
                  <a:txBody>
                    <a:bodyPr/>
                    <a:lstStyle/>
                    <a:p>
                      <a:r>
                        <a:rPr lang="en-AU" sz="1800" b="1" kern="1200" dirty="0">
                          <a:solidFill>
                            <a:schemeClr val="lt1"/>
                          </a:solidFill>
                          <a:effectLst/>
                          <a:latin typeface="+mn-lt"/>
                          <a:ea typeface="+mn-ea"/>
                          <a:cs typeface="+mn-cs"/>
                        </a:rPr>
                        <a:t>Lack of direction</a:t>
                      </a:r>
                      <a:r>
                        <a:rPr lang="en-AU" dirty="0">
                          <a:effectLst/>
                        </a:rPr>
                        <a:t> </a:t>
                      </a:r>
                      <a:endParaRPr lang="en-US" dirty="0"/>
                    </a:p>
                  </a:txBody>
                  <a:tcPr/>
                </a:tc>
                <a:tc>
                  <a:txBody>
                    <a:bodyPr/>
                    <a:lstStyle/>
                    <a:p>
                      <a:r>
                        <a:rPr lang="en-AU" sz="1800" b="1" kern="1200" dirty="0">
                          <a:solidFill>
                            <a:schemeClr val="lt1"/>
                          </a:solidFill>
                          <a:effectLst/>
                          <a:latin typeface="+mn-lt"/>
                          <a:ea typeface="+mn-ea"/>
                          <a:cs typeface="+mn-cs"/>
                        </a:rPr>
                        <a:t>Motivational problems</a:t>
                      </a:r>
                      <a:r>
                        <a:rPr lang="en-AU" dirty="0">
                          <a:effectLst/>
                        </a:rPr>
                        <a:t> </a:t>
                      </a:r>
                      <a:endParaRPr lang="en-US" dirty="0"/>
                    </a:p>
                  </a:txBody>
                  <a:tcPr/>
                </a:tc>
                <a:tc>
                  <a:txBody>
                    <a:bodyPr/>
                    <a:lstStyle/>
                    <a:p>
                      <a:r>
                        <a:rPr lang="en-AU" sz="1800" b="1" kern="1200" dirty="0">
                          <a:solidFill>
                            <a:schemeClr val="lt1"/>
                          </a:solidFill>
                          <a:effectLst/>
                          <a:latin typeface="+mn-lt"/>
                          <a:ea typeface="+mn-ea"/>
                          <a:cs typeface="+mn-cs"/>
                        </a:rPr>
                        <a:t>Personnel limitations</a:t>
                      </a:r>
                      <a:r>
                        <a:rPr lang="en-AU" dirty="0">
                          <a:effectLst/>
                        </a:rPr>
                        <a:t> </a:t>
                      </a:r>
                      <a:endParaRPr lang="en-US" dirty="0"/>
                    </a:p>
                  </a:txBody>
                  <a:tcPr/>
                </a:tc>
                <a:extLst>
                  <a:ext uri="{0D108BD9-81ED-4DB2-BD59-A6C34878D82A}">
                    <a16:rowId xmlns:a16="http://schemas.microsoft.com/office/drawing/2014/main" val="2653007262"/>
                  </a:ext>
                </a:extLst>
              </a:tr>
              <a:tr h="370840">
                <a:tc>
                  <a:txBody>
                    <a:bodyPr/>
                    <a:lstStyle/>
                    <a:p>
                      <a:r>
                        <a:rPr lang="en-AU" sz="1800" b="1" kern="1200" dirty="0">
                          <a:solidFill>
                            <a:schemeClr val="dk1"/>
                          </a:solidFill>
                          <a:effectLst/>
                          <a:latin typeface="+mn-lt"/>
                          <a:ea typeface="+mn-ea"/>
                          <a:cs typeface="+mn-cs"/>
                        </a:rPr>
                        <a:t>Cultural controls</a:t>
                      </a:r>
                      <a:r>
                        <a:rPr lang="en-AU" b="1" dirty="0">
                          <a:effectLst/>
                        </a:rPr>
                        <a:t> </a:t>
                      </a:r>
                      <a:r>
                        <a:rPr lang="en-AU" sz="1800" b="1" kern="1200" dirty="0">
                          <a:solidFill>
                            <a:schemeClr val="dk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800" b="1" kern="1200" dirty="0">
                          <a:solidFill>
                            <a:schemeClr val="dk1"/>
                          </a:solidFill>
                          <a:effectLst/>
                          <a:latin typeface="+mn-lt"/>
                          <a:ea typeface="+mn-ea"/>
                          <a:cs typeface="+mn-cs"/>
                        </a:rPr>
                        <a:t>(Culture)</a:t>
                      </a:r>
                      <a:endParaRPr lang="en-AU" b="1" dirty="0">
                        <a:effectLst/>
                      </a:endParaRPr>
                    </a:p>
                  </a:txBody>
                  <a:tcPr/>
                </a:tc>
                <a:tc>
                  <a:txBody>
                    <a:bodyPr/>
                    <a:lstStyle/>
                    <a:p>
                      <a:r>
                        <a:rPr lang="en-AU" sz="1800" kern="1200" dirty="0">
                          <a:solidFill>
                            <a:schemeClr val="dk1"/>
                          </a:solidFill>
                          <a:effectLst/>
                          <a:latin typeface="+mn-lt"/>
                          <a:ea typeface="+mn-ea"/>
                          <a:cs typeface="+mn-cs"/>
                        </a:rPr>
                        <a:t>Behaviour-based organisational rules, encompassing but not limited to organisational culture and strategy</a:t>
                      </a:r>
                      <a:r>
                        <a:rPr lang="en-AU" dirty="0">
                          <a:effectLst/>
                        </a:rPr>
                        <a:t> </a:t>
                      </a:r>
                      <a:endParaRPr lang="en-US" dirty="0"/>
                    </a:p>
                  </a:txBody>
                  <a:tcPr/>
                </a:tc>
                <a:tc>
                  <a:txBody>
                    <a:bodyPr/>
                    <a:lstStyle/>
                    <a:p>
                      <a:pPr algn="ctr"/>
                      <a:r>
                        <a:rPr lang="en-US" dirty="0"/>
                        <a:t>X</a:t>
                      </a:r>
                    </a:p>
                  </a:txBody>
                  <a:tcPr/>
                </a:tc>
                <a:tc>
                  <a:txBody>
                    <a:bodyPr/>
                    <a:lstStyle/>
                    <a:p>
                      <a:pPr algn="ctr"/>
                      <a:r>
                        <a:rPr lang="en-US" dirty="0"/>
                        <a:t>X</a:t>
                      </a:r>
                    </a:p>
                  </a:txBody>
                  <a:tcPr/>
                </a:tc>
                <a:tc>
                  <a:txBody>
                    <a:bodyPr/>
                    <a:lstStyle/>
                    <a:p>
                      <a:pPr algn="ctr"/>
                      <a:endParaRPr lang="en-US" dirty="0"/>
                    </a:p>
                  </a:txBody>
                  <a:tcPr/>
                </a:tc>
                <a:extLst>
                  <a:ext uri="{0D108BD9-81ED-4DB2-BD59-A6C34878D82A}">
                    <a16:rowId xmlns:a16="http://schemas.microsoft.com/office/drawing/2014/main" val="2616251033"/>
                  </a:ext>
                </a:extLst>
              </a:tr>
              <a:tr h="370840">
                <a:tc>
                  <a:txBody>
                    <a:bodyPr/>
                    <a:lstStyle/>
                    <a:p>
                      <a:r>
                        <a:rPr lang="en-AU" sz="1800" b="1" kern="1200" dirty="0">
                          <a:solidFill>
                            <a:schemeClr val="dk1"/>
                          </a:solidFill>
                          <a:effectLst/>
                          <a:latin typeface="+mn-lt"/>
                          <a:ea typeface="+mn-ea"/>
                          <a:cs typeface="+mn-cs"/>
                        </a:rPr>
                        <a:t>Personnel controls</a:t>
                      </a:r>
                      <a:r>
                        <a:rPr lang="en-AU" b="1" dirty="0">
                          <a:effectLst/>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effectLst/>
                        </a:rPr>
                        <a:t>(</a:t>
                      </a:r>
                      <a:r>
                        <a:rPr lang="en-AU" sz="1800" b="1" kern="1200" dirty="0">
                          <a:solidFill>
                            <a:schemeClr val="dk1"/>
                          </a:solidFill>
                          <a:effectLst/>
                          <a:latin typeface="+mn-lt"/>
                          <a:ea typeface="+mn-ea"/>
                          <a:cs typeface="+mn-cs"/>
                        </a:rPr>
                        <a:t>Selection and placement</a:t>
                      </a:r>
                      <a:r>
                        <a:rPr lang="en-US" sz="1800" b="1" kern="1200" dirty="0">
                          <a:solidFill>
                            <a:schemeClr val="dk1"/>
                          </a:solidFill>
                          <a:effectLst/>
                          <a:latin typeface="+mn-lt"/>
                          <a:ea typeface="+mn-ea"/>
                          <a:cs typeface="+mn-cs"/>
                        </a:rPr>
                        <a:t>)</a:t>
                      </a:r>
                      <a:endParaRPr lang="en-AU" b="1" dirty="0">
                        <a:effectLst/>
                      </a:endParaRPr>
                    </a:p>
                  </a:txBody>
                  <a:tcPr/>
                </a:tc>
                <a:tc>
                  <a:txBody>
                    <a:bodyPr/>
                    <a:lstStyle/>
                    <a:p>
                      <a:r>
                        <a:rPr lang="en-AU" sz="1800" kern="1200" dirty="0">
                          <a:solidFill>
                            <a:schemeClr val="dk1"/>
                          </a:solidFill>
                          <a:effectLst/>
                          <a:latin typeface="+mn-lt"/>
                          <a:ea typeface="+mn-ea"/>
                          <a:cs typeface="+mn-cs"/>
                        </a:rPr>
                        <a:t>Training, recruitment initiatives, informal coaching, and mentoring</a:t>
                      </a:r>
                      <a:r>
                        <a:rPr lang="en-AU" dirty="0">
                          <a:effectLst/>
                        </a:rPr>
                        <a:t> </a:t>
                      </a:r>
                      <a:endParaRPr lang="en-US" dirty="0"/>
                    </a:p>
                  </a:txBody>
                  <a:tcPr/>
                </a:tc>
                <a:tc>
                  <a:txBody>
                    <a:bodyPr/>
                    <a:lstStyle/>
                    <a:p>
                      <a:pPr algn="ctr"/>
                      <a:r>
                        <a:rPr lang="en-US" dirty="0"/>
                        <a:t>X</a:t>
                      </a:r>
                    </a:p>
                  </a:txBody>
                  <a:tcPr/>
                </a:tc>
                <a:tc>
                  <a:txBody>
                    <a:bodyPr/>
                    <a:lstStyle/>
                    <a:p>
                      <a:pPr algn="ctr"/>
                      <a:r>
                        <a:rPr lang="en-US" dirty="0"/>
                        <a:t>X</a:t>
                      </a:r>
                    </a:p>
                  </a:txBody>
                  <a:tcPr/>
                </a:tc>
                <a:tc>
                  <a:txBody>
                    <a:bodyPr/>
                    <a:lstStyle/>
                    <a:p>
                      <a:pPr algn="ctr"/>
                      <a:r>
                        <a:rPr lang="en-US" dirty="0"/>
                        <a:t>X</a:t>
                      </a:r>
                    </a:p>
                  </a:txBody>
                  <a:tcPr/>
                </a:tc>
                <a:extLst>
                  <a:ext uri="{0D108BD9-81ED-4DB2-BD59-A6C34878D82A}">
                    <a16:rowId xmlns:a16="http://schemas.microsoft.com/office/drawing/2014/main" val="3869867571"/>
                  </a:ext>
                </a:extLst>
              </a:tr>
            </a:tbl>
          </a:graphicData>
        </a:graphic>
      </p:graphicFrame>
      <p:sp>
        <p:nvSpPr>
          <p:cNvPr id="5" name="Rectangle 4">
            <a:extLst>
              <a:ext uri="{FF2B5EF4-FFF2-40B4-BE49-F238E27FC236}">
                <a16:creationId xmlns:a16="http://schemas.microsoft.com/office/drawing/2014/main" id="{06633BC2-49E5-FF40-9387-3BA0647F380C}"/>
              </a:ext>
            </a:extLst>
          </p:cNvPr>
          <p:cNvSpPr/>
          <p:nvPr/>
        </p:nvSpPr>
        <p:spPr>
          <a:xfrm>
            <a:off x="7740779" y="6036033"/>
            <a:ext cx="3788229" cy="369332"/>
          </a:xfrm>
          <a:prstGeom prst="rect">
            <a:avLst/>
          </a:prstGeom>
        </p:spPr>
        <p:txBody>
          <a:bodyPr wrap="square">
            <a:spAutoFit/>
          </a:bodyPr>
          <a:lstStyle/>
          <a:p>
            <a:r>
              <a:rPr lang="en-AU" dirty="0">
                <a:latin typeface="Calibri" panose="020F0502020204030204" pitchFamily="34" charset="0"/>
                <a:ea typeface="Times New Roman" panose="02020603050405020304" pitchFamily="18" charset="0"/>
                <a:cs typeface="Calibri" panose="020F0502020204030204" pitchFamily="34" charset="0"/>
              </a:rPr>
              <a:t>Merchant and Van der Stede (2017) </a:t>
            </a:r>
            <a:endParaRPr lang="en-US" dirty="0">
              <a:latin typeface="Calibri" panose="020F0502020204030204" pitchFamily="34" charset="0"/>
              <a:cs typeface="Calibri" panose="020F0502020204030204" pitchFamily="34" charset="0"/>
            </a:endParaRPr>
          </a:p>
        </p:txBody>
      </p:sp>
      <p:sp>
        <p:nvSpPr>
          <p:cNvPr id="7" name="Title 1">
            <a:extLst>
              <a:ext uri="{FF2B5EF4-FFF2-40B4-BE49-F238E27FC236}">
                <a16:creationId xmlns:a16="http://schemas.microsoft.com/office/drawing/2014/main" id="{65CC6BA6-820D-BE19-14EC-EF27B6621344}"/>
              </a:ext>
            </a:extLst>
          </p:cNvPr>
          <p:cNvSpPr>
            <a:spLocks noGrp="1"/>
          </p:cNvSpPr>
          <p:nvPr>
            <p:ph type="title"/>
          </p:nvPr>
        </p:nvSpPr>
        <p:spPr>
          <a:xfrm>
            <a:off x="2231135" y="567552"/>
            <a:ext cx="7729728" cy="1188720"/>
          </a:xfrm>
        </p:spPr>
        <p:txBody>
          <a:bodyPr/>
          <a:lstStyle/>
          <a:p>
            <a:r>
              <a:rPr lang="en-US" dirty="0"/>
              <a:t>Management controls &amp; Stakeholder capitalism</a:t>
            </a:r>
          </a:p>
        </p:txBody>
      </p:sp>
    </p:spTree>
    <p:extLst>
      <p:ext uri="{BB962C8B-B14F-4D97-AF65-F5344CB8AC3E}">
        <p14:creationId xmlns:p14="http://schemas.microsoft.com/office/powerpoint/2010/main" val="8884955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06EB4E-C03F-0042-A589-B93005C6381F}"/>
              </a:ext>
            </a:extLst>
          </p:cNvPr>
          <p:cNvSpPr>
            <a:spLocks noGrp="1"/>
          </p:cNvSpPr>
          <p:nvPr>
            <p:ph idx="1"/>
          </p:nvPr>
        </p:nvSpPr>
        <p:spPr>
          <a:xfrm>
            <a:off x="1333596" y="2005584"/>
            <a:ext cx="9082726" cy="3962400"/>
          </a:xfrm>
        </p:spPr>
        <p:txBody>
          <a:bodyPr vert="horz" lIns="91440" tIns="45720" rIns="91440" bIns="45720" rtlCol="0" anchor="t">
            <a:normAutofit/>
          </a:bodyPr>
          <a:lstStyle/>
          <a:p>
            <a:pPr marL="0" indent="0" algn="just">
              <a:buNone/>
            </a:pPr>
            <a:r>
              <a:rPr lang="en-AU" dirty="0">
                <a:solidFill>
                  <a:schemeClr val="tx1"/>
                </a:solidFill>
              </a:rPr>
              <a:t>Designing and Evaluating Management Control Systems: </a:t>
            </a:r>
            <a:endParaRPr lang="en-AU" sz="1400" dirty="0">
              <a:solidFill>
                <a:schemeClr val="tx1"/>
              </a:solidFill>
            </a:endParaRPr>
          </a:p>
          <a:p>
            <a:pPr marL="0" indent="0" algn="just">
              <a:buNone/>
            </a:pPr>
            <a:endParaRPr lang="en-US" sz="1400" dirty="0">
              <a:solidFill>
                <a:schemeClr val="tx1"/>
              </a:solidFill>
              <a:highlight>
                <a:srgbClr val="FFFF00"/>
              </a:highlight>
            </a:endParaRPr>
          </a:p>
          <a:p>
            <a:pPr marL="0" indent="0" algn="just">
              <a:buNone/>
            </a:pPr>
            <a:endParaRPr lang="en-US" sz="1400" dirty="0">
              <a:solidFill>
                <a:schemeClr val="tx1"/>
              </a:solidFill>
              <a:highlight>
                <a:srgbClr val="FFFF00"/>
              </a:highlight>
            </a:endParaRPr>
          </a:p>
          <a:p>
            <a:pPr marL="0" indent="0" algn="just">
              <a:buNone/>
            </a:pPr>
            <a:endParaRPr lang="en-US" sz="1400" dirty="0">
              <a:solidFill>
                <a:schemeClr val="tx1"/>
              </a:solidFill>
              <a:highlight>
                <a:srgbClr val="FFFF00"/>
              </a:highlight>
            </a:endParaRPr>
          </a:p>
          <a:p>
            <a:pPr marL="0" indent="0" algn="just">
              <a:buNone/>
            </a:pPr>
            <a:endParaRPr lang="en-US" sz="1400" dirty="0">
              <a:solidFill>
                <a:schemeClr val="tx1"/>
              </a:solidFill>
              <a:highlight>
                <a:srgbClr val="FFFF00"/>
              </a:highlight>
            </a:endParaRPr>
          </a:p>
          <a:p>
            <a:pPr marL="0" indent="0" algn="just">
              <a:buNone/>
            </a:pPr>
            <a:endParaRPr lang="en-US" sz="1400" dirty="0">
              <a:solidFill>
                <a:schemeClr val="tx1"/>
              </a:solidFill>
              <a:highlight>
                <a:srgbClr val="FFFF00"/>
              </a:highlight>
            </a:endParaRPr>
          </a:p>
          <a:p>
            <a:pPr marL="0" indent="0" algn="just">
              <a:buNone/>
            </a:pPr>
            <a:endParaRPr lang="en-US" sz="1400" dirty="0">
              <a:solidFill>
                <a:schemeClr val="tx1"/>
              </a:solidFill>
              <a:highlight>
                <a:srgbClr val="FFFF00"/>
              </a:highlight>
            </a:endParaRPr>
          </a:p>
          <a:p>
            <a:pPr algn="just">
              <a:buFontTx/>
              <a:buChar char="-"/>
            </a:pPr>
            <a:endParaRPr lang="en-US" sz="1400" dirty="0">
              <a:solidFill>
                <a:schemeClr val="tx1"/>
              </a:solidFill>
              <a:highlight>
                <a:srgbClr val="FFFF00"/>
              </a:highlight>
            </a:endParaRPr>
          </a:p>
          <a:p>
            <a:pPr algn="just">
              <a:buFontTx/>
              <a:buChar char="-"/>
            </a:pPr>
            <a:endParaRPr lang="en-US" sz="1400" dirty="0">
              <a:solidFill>
                <a:schemeClr val="tx1"/>
              </a:solidFill>
            </a:endParaRPr>
          </a:p>
          <a:p>
            <a:pPr marL="0" indent="0" algn="just">
              <a:buNone/>
            </a:pPr>
            <a:endParaRPr lang="en-US" sz="1400" dirty="0">
              <a:solidFill>
                <a:schemeClr val="tx1"/>
              </a:solidFill>
            </a:endParaRPr>
          </a:p>
        </p:txBody>
      </p:sp>
      <p:graphicFrame>
        <p:nvGraphicFramePr>
          <p:cNvPr id="8" name="Table 8">
            <a:extLst>
              <a:ext uri="{FF2B5EF4-FFF2-40B4-BE49-F238E27FC236}">
                <a16:creationId xmlns:a16="http://schemas.microsoft.com/office/drawing/2014/main" id="{3B4C2B5D-2FBF-AC4E-90BD-CA1458733F68}"/>
              </a:ext>
            </a:extLst>
          </p:cNvPr>
          <p:cNvGraphicFramePr>
            <a:graphicFrameLocks noGrp="1"/>
          </p:cNvGraphicFramePr>
          <p:nvPr/>
        </p:nvGraphicFramePr>
        <p:xfrm>
          <a:off x="798787" y="2401824"/>
          <a:ext cx="10920246" cy="3291840"/>
        </p:xfrm>
        <a:graphic>
          <a:graphicData uri="http://schemas.openxmlformats.org/drawingml/2006/table">
            <a:tbl>
              <a:tblPr firstRow="1" bandRow="1">
                <a:tableStyleId>{21E4AEA4-8DFA-4A89-87EB-49C32662AFE0}</a:tableStyleId>
              </a:tblPr>
              <a:tblGrid>
                <a:gridCol w="1860330">
                  <a:extLst>
                    <a:ext uri="{9D8B030D-6E8A-4147-A177-3AD203B41FA5}">
                      <a16:colId xmlns:a16="http://schemas.microsoft.com/office/drawing/2014/main" val="493543922"/>
                    </a:ext>
                  </a:extLst>
                </a:gridCol>
                <a:gridCol w="3418308">
                  <a:extLst>
                    <a:ext uri="{9D8B030D-6E8A-4147-A177-3AD203B41FA5}">
                      <a16:colId xmlns:a16="http://schemas.microsoft.com/office/drawing/2014/main" val="2173511014"/>
                    </a:ext>
                  </a:extLst>
                </a:gridCol>
                <a:gridCol w="1388666">
                  <a:extLst>
                    <a:ext uri="{9D8B030D-6E8A-4147-A177-3AD203B41FA5}">
                      <a16:colId xmlns:a16="http://schemas.microsoft.com/office/drawing/2014/main" val="305193880"/>
                    </a:ext>
                  </a:extLst>
                </a:gridCol>
                <a:gridCol w="2126471">
                  <a:extLst>
                    <a:ext uri="{9D8B030D-6E8A-4147-A177-3AD203B41FA5}">
                      <a16:colId xmlns:a16="http://schemas.microsoft.com/office/drawing/2014/main" val="1869889705"/>
                    </a:ext>
                  </a:extLst>
                </a:gridCol>
                <a:gridCol w="2126471">
                  <a:extLst>
                    <a:ext uri="{9D8B030D-6E8A-4147-A177-3AD203B41FA5}">
                      <a16:colId xmlns:a16="http://schemas.microsoft.com/office/drawing/2014/main" val="349673828"/>
                    </a:ext>
                  </a:extLst>
                </a:gridCol>
              </a:tblGrid>
              <a:tr h="370840">
                <a:tc>
                  <a:txBody>
                    <a:bodyPr/>
                    <a:lstStyle/>
                    <a:p>
                      <a:endParaRPr lang="en-US" dirty="0"/>
                    </a:p>
                  </a:txBody>
                  <a:tcPr/>
                </a:tc>
                <a:tc>
                  <a:txBody>
                    <a:bodyPr/>
                    <a:lstStyle/>
                    <a:p>
                      <a:endParaRPr lang="en-US" dirty="0"/>
                    </a:p>
                  </a:txBody>
                  <a:tcPr/>
                </a:tc>
                <a:tc>
                  <a:txBody>
                    <a:bodyPr/>
                    <a:lstStyle/>
                    <a:p>
                      <a:r>
                        <a:rPr lang="en-AU" sz="1800" b="1" kern="1200" dirty="0">
                          <a:solidFill>
                            <a:schemeClr val="lt1"/>
                          </a:solidFill>
                          <a:effectLst/>
                          <a:latin typeface="+mn-lt"/>
                          <a:ea typeface="+mn-ea"/>
                          <a:cs typeface="+mn-cs"/>
                        </a:rPr>
                        <a:t>Lack of direction</a:t>
                      </a:r>
                      <a:r>
                        <a:rPr lang="en-AU" dirty="0">
                          <a:effectLst/>
                        </a:rPr>
                        <a:t> </a:t>
                      </a:r>
                      <a:endParaRPr lang="en-US" dirty="0"/>
                    </a:p>
                  </a:txBody>
                  <a:tcPr/>
                </a:tc>
                <a:tc>
                  <a:txBody>
                    <a:bodyPr/>
                    <a:lstStyle/>
                    <a:p>
                      <a:r>
                        <a:rPr lang="en-AU" sz="1800" b="1" kern="1200" dirty="0">
                          <a:solidFill>
                            <a:schemeClr val="lt1"/>
                          </a:solidFill>
                          <a:effectLst/>
                          <a:latin typeface="+mn-lt"/>
                          <a:ea typeface="+mn-ea"/>
                          <a:cs typeface="+mn-cs"/>
                        </a:rPr>
                        <a:t>Motivational problems</a:t>
                      </a:r>
                      <a:r>
                        <a:rPr lang="en-AU" dirty="0">
                          <a:effectLst/>
                        </a:rPr>
                        <a:t> </a:t>
                      </a:r>
                      <a:endParaRPr lang="en-US" dirty="0"/>
                    </a:p>
                  </a:txBody>
                  <a:tcPr/>
                </a:tc>
                <a:tc>
                  <a:txBody>
                    <a:bodyPr/>
                    <a:lstStyle/>
                    <a:p>
                      <a:r>
                        <a:rPr lang="en-AU" sz="1800" b="1" kern="1200" dirty="0">
                          <a:solidFill>
                            <a:schemeClr val="lt1"/>
                          </a:solidFill>
                          <a:effectLst/>
                          <a:latin typeface="+mn-lt"/>
                          <a:ea typeface="+mn-ea"/>
                          <a:cs typeface="+mn-cs"/>
                        </a:rPr>
                        <a:t>Personnel limitations</a:t>
                      </a:r>
                      <a:r>
                        <a:rPr lang="en-AU" dirty="0">
                          <a:effectLst/>
                        </a:rPr>
                        <a:t> </a:t>
                      </a:r>
                      <a:endParaRPr lang="en-US" dirty="0"/>
                    </a:p>
                  </a:txBody>
                  <a:tcPr/>
                </a:tc>
                <a:extLst>
                  <a:ext uri="{0D108BD9-81ED-4DB2-BD59-A6C34878D82A}">
                    <a16:rowId xmlns:a16="http://schemas.microsoft.com/office/drawing/2014/main" val="2653007262"/>
                  </a:ext>
                </a:extLst>
              </a:tr>
              <a:tr h="370840">
                <a:tc>
                  <a:txBody>
                    <a:bodyPr/>
                    <a:lstStyle/>
                    <a:p>
                      <a:r>
                        <a:rPr lang="en-AU" sz="1800" b="1" kern="1200" dirty="0">
                          <a:solidFill>
                            <a:schemeClr val="dk1"/>
                          </a:solidFill>
                          <a:effectLst/>
                          <a:latin typeface="+mn-lt"/>
                          <a:ea typeface="+mn-ea"/>
                          <a:cs typeface="+mn-cs"/>
                        </a:rPr>
                        <a:t>Action controls</a:t>
                      </a:r>
                      <a:r>
                        <a:rPr lang="en-AU" b="1" dirty="0">
                          <a:effectLst/>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effectLst/>
                        </a:rPr>
                        <a:t>(</a:t>
                      </a:r>
                      <a:r>
                        <a:rPr lang="en-AU" sz="1800" b="1" kern="1200" dirty="0">
                          <a:solidFill>
                            <a:schemeClr val="dk1"/>
                          </a:solidFill>
                          <a:effectLst/>
                          <a:latin typeface="+mn-lt"/>
                          <a:ea typeface="+mn-ea"/>
                          <a:cs typeface="+mn-cs"/>
                        </a:rPr>
                        <a:t>Behavioural constraints) </a:t>
                      </a:r>
                      <a:endParaRPr lang="en-AU" b="1" dirty="0">
                        <a:effectLst/>
                      </a:endParaRPr>
                    </a:p>
                  </a:txBody>
                  <a:tcPr/>
                </a:tc>
                <a:tc>
                  <a:txBody>
                    <a:bodyPr/>
                    <a:lstStyle/>
                    <a:p>
                      <a:r>
                        <a:rPr lang="en-AU" sz="1800" kern="1200" dirty="0">
                          <a:solidFill>
                            <a:schemeClr val="dk1"/>
                          </a:solidFill>
                          <a:effectLst/>
                          <a:latin typeface="+mn-lt"/>
                          <a:ea typeface="+mn-ea"/>
                          <a:cs typeface="+mn-cs"/>
                        </a:rPr>
                        <a:t>Frameworks designed to encourage or prohibit behaviour (including written organisational policies and procedures associated with rewards or sanctions)</a:t>
                      </a:r>
                      <a:r>
                        <a:rPr lang="en-AU" dirty="0">
                          <a:effectLst/>
                        </a:rPr>
                        <a:t> </a:t>
                      </a:r>
                      <a:endParaRPr lang="en-US" dirty="0"/>
                    </a:p>
                  </a:txBody>
                  <a:tcPr/>
                </a:tc>
                <a:tc>
                  <a:txBody>
                    <a:bodyPr/>
                    <a:lstStyle/>
                    <a:p>
                      <a:pPr algn="ctr"/>
                      <a:endParaRPr lang="en-US" dirty="0"/>
                    </a:p>
                  </a:txBody>
                  <a:tcPr/>
                </a:tc>
                <a:tc>
                  <a:txBody>
                    <a:bodyPr/>
                    <a:lstStyle/>
                    <a:p>
                      <a:pPr algn="ctr"/>
                      <a:r>
                        <a:rPr lang="en-US" dirty="0"/>
                        <a:t>X</a:t>
                      </a:r>
                    </a:p>
                  </a:txBody>
                  <a:tcPr/>
                </a:tc>
                <a:tc>
                  <a:txBody>
                    <a:bodyPr/>
                    <a:lstStyle/>
                    <a:p>
                      <a:pPr algn="ctr"/>
                      <a:endParaRPr lang="en-US" dirty="0"/>
                    </a:p>
                  </a:txBody>
                  <a:tcPr/>
                </a:tc>
                <a:extLst>
                  <a:ext uri="{0D108BD9-81ED-4DB2-BD59-A6C34878D82A}">
                    <a16:rowId xmlns:a16="http://schemas.microsoft.com/office/drawing/2014/main" val="874899230"/>
                  </a:ext>
                </a:extLst>
              </a:tr>
              <a:tr h="370840">
                <a:tc>
                  <a:txBody>
                    <a:bodyPr/>
                    <a:lstStyle/>
                    <a:p>
                      <a:r>
                        <a:rPr lang="en-AU" sz="1800" b="1" kern="1200" dirty="0">
                          <a:solidFill>
                            <a:schemeClr val="tx1"/>
                          </a:solidFill>
                          <a:effectLst/>
                          <a:latin typeface="+mn-lt"/>
                          <a:ea typeface="+mn-ea"/>
                          <a:cs typeface="+mn-cs"/>
                        </a:rPr>
                        <a:t>Results controls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800" b="1" kern="1200" dirty="0">
                          <a:solidFill>
                            <a:schemeClr val="tx1"/>
                          </a:solidFill>
                          <a:effectLst/>
                          <a:latin typeface="+mn-lt"/>
                          <a:ea typeface="+mn-ea"/>
                          <a:cs typeface="+mn-cs"/>
                        </a:rPr>
                        <a:t>(Results accountability) </a:t>
                      </a:r>
                      <a:endParaRPr lang="en-AU" b="1" dirty="0">
                        <a:solidFill>
                          <a:schemeClr val="tx1"/>
                        </a:solidFill>
                        <a:effectLst/>
                      </a:endParaRPr>
                    </a:p>
                  </a:txBody>
                  <a:tcPr/>
                </a:tc>
                <a:tc>
                  <a:txBody>
                    <a:bodyPr/>
                    <a:lstStyle/>
                    <a:p>
                      <a:r>
                        <a:rPr lang="en-AU" sz="1800" kern="1200" dirty="0">
                          <a:solidFill>
                            <a:schemeClr val="dk1"/>
                          </a:solidFill>
                          <a:effectLst/>
                          <a:latin typeface="+mn-lt"/>
                          <a:ea typeface="+mn-ea"/>
                          <a:cs typeface="+mn-cs"/>
                        </a:rPr>
                        <a:t>Review and performance measurement</a:t>
                      </a:r>
                      <a:r>
                        <a:rPr lang="en-AU" dirty="0">
                          <a:effectLst/>
                        </a:rPr>
                        <a:t> </a:t>
                      </a:r>
                      <a:endParaRPr lang="en-US" dirty="0"/>
                    </a:p>
                  </a:txBody>
                  <a:tcPr/>
                </a:tc>
                <a:tc>
                  <a:txBody>
                    <a:bodyPr/>
                    <a:lstStyle/>
                    <a:p>
                      <a:pPr algn="ctr"/>
                      <a:r>
                        <a:rPr lang="en-US" dirty="0">
                          <a:solidFill>
                            <a:schemeClr val="tx1"/>
                          </a:solidFill>
                        </a:rPr>
                        <a:t>X</a:t>
                      </a:r>
                    </a:p>
                  </a:txBody>
                  <a:tcPr/>
                </a:tc>
                <a:tc>
                  <a:txBody>
                    <a:bodyPr/>
                    <a:lstStyle/>
                    <a:p>
                      <a:pPr algn="ctr"/>
                      <a:r>
                        <a:rPr lang="en-US" dirty="0">
                          <a:solidFill>
                            <a:schemeClr val="tx1"/>
                          </a:solidFill>
                        </a:rPr>
                        <a:t>X</a:t>
                      </a:r>
                    </a:p>
                  </a:txBody>
                  <a:tcPr/>
                </a:tc>
                <a:tc>
                  <a:txBody>
                    <a:bodyPr/>
                    <a:lstStyle/>
                    <a:p>
                      <a:pPr algn="ctr"/>
                      <a:endParaRPr lang="en-US" dirty="0">
                        <a:solidFill>
                          <a:schemeClr val="tx1"/>
                        </a:solidFill>
                      </a:endParaRPr>
                    </a:p>
                  </a:txBody>
                  <a:tcPr/>
                </a:tc>
                <a:extLst>
                  <a:ext uri="{0D108BD9-81ED-4DB2-BD59-A6C34878D82A}">
                    <a16:rowId xmlns:a16="http://schemas.microsoft.com/office/drawing/2014/main" val="1725276498"/>
                  </a:ext>
                </a:extLst>
              </a:tr>
            </a:tbl>
          </a:graphicData>
        </a:graphic>
      </p:graphicFrame>
      <p:sp>
        <p:nvSpPr>
          <p:cNvPr id="5" name="Rectangle 4">
            <a:extLst>
              <a:ext uri="{FF2B5EF4-FFF2-40B4-BE49-F238E27FC236}">
                <a16:creationId xmlns:a16="http://schemas.microsoft.com/office/drawing/2014/main" id="{A5BC051B-7399-B14B-8899-C6743689D976}"/>
              </a:ext>
            </a:extLst>
          </p:cNvPr>
          <p:cNvSpPr/>
          <p:nvPr/>
        </p:nvSpPr>
        <p:spPr>
          <a:xfrm>
            <a:off x="7740779" y="6036033"/>
            <a:ext cx="3788229" cy="369332"/>
          </a:xfrm>
          <a:prstGeom prst="rect">
            <a:avLst/>
          </a:prstGeom>
        </p:spPr>
        <p:txBody>
          <a:bodyPr wrap="square">
            <a:spAutoFit/>
          </a:bodyPr>
          <a:lstStyle/>
          <a:p>
            <a:r>
              <a:rPr lang="en-AU" dirty="0">
                <a:latin typeface="Calibri" panose="020F0502020204030204" pitchFamily="34" charset="0"/>
                <a:ea typeface="Times New Roman" panose="02020603050405020304" pitchFamily="18" charset="0"/>
                <a:cs typeface="Calibri" panose="020F0502020204030204" pitchFamily="34" charset="0"/>
              </a:rPr>
              <a:t>Merchant and Van der Stede (2017) </a:t>
            </a:r>
            <a:endParaRPr lang="en-US" dirty="0">
              <a:latin typeface="Calibri" panose="020F0502020204030204" pitchFamily="34" charset="0"/>
              <a:cs typeface="Calibri" panose="020F0502020204030204" pitchFamily="34" charset="0"/>
            </a:endParaRPr>
          </a:p>
        </p:txBody>
      </p:sp>
      <p:sp>
        <p:nvSpPr>
          <p:cNvPr id="7" name="Title 1">
            <a:extLst>
              <a:ext uri="{FF2B5EF4-FFF2-40B4-BE49-F238E27FC236}">
                <a16:creationId xmlns:a16="http://schemas.microsoft.com/office/drawing/2014/main" id="{FD469674-A740-49B6-821B-B65B1D748969}"/>
              </a:ext>
            </a:extLst>
          </p:cNvPr>
          <p:cNvSpPr>
            <a:spLocks noGrp="1"/>
          </p:cNvSpPr>
          <p:nvPr>
            <p:ph type="title"/>
          </p:nvPr>
        </p:nvSpPr>
        <p:spPr>
          <a:xfrm>
            <a:off x="2231136" y="536585"/>
            <a:ext cx="7729728" cy="1188720"/>
          </a:xfrm>
        </p:spPr>
        <p:txBody>
          <a:bodyPr/>
          <a:lstStyle/>
          <a:p>
            <a:r>
              <a:rPr lang="en-US" dirty="0"/>
              <a:t>Management controls &amp; Stakeholder capitalism</a:t>
            </a:r>
          </a:p>
        </p:txBody>
      </p:sp>
    </p:spTree>
    <p:extLst>
      <p:ext uri="{BB962C8B-B14F-4D97-AF65-F5344CB8AC3E}">
        <p14:creationId xmlns:p14="http://schemas.microsoft.com/office/powerpoint/2010/main" val="14703974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38C4F6F5-DE67-D353-D95E-4F044A55240B}"/>
              </a:ext>
            </a:extLst>
          </p:cNvPr>
          <p:cNvSpPr txBox="1">
            <a:spLocks/>
          </p:cNvSpPr>
          <p:nvPr/>
        </p:nvSpPr>
        <p:spPr>
          <a:xfrm>
            <a:off x="865945" y="1520042"/>
            <a:ext cx="9786222" cy="462544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endParaRPr lang="en-US" dirty="0"/>
          </a:p>
          <a:p>
            <a:endParaRPr lang="en-US" dirty="0"/>
          </a:p>
          <a:p>
            <a:endParaRPr lang="en-US" dirty="0"/>
          </a:p>
        </p:txBody>
      </p:sp>
      <p:sp>
        <p:nvSpPr>
          <p:cNvPr id="9" name="Title 1">
            <a:extLst>
              <a:ext uri="{FF2B5EF4-FFF2-40B4-BE49-F238E27FC236}">
                <a16:creationId xmlns:a16="http://schemas.microsoft.com/office/drawing/2014/main" id="{7D0281F7-0D46-17AD-4344-2F170475AB0A}"/>
              </a:ext>
            </a:extLst>
          </p:cNvPr>
          <p:cNvSpPr>
            <a:spLocks noGrp="1"/>
          </p:cNvSpPr>
          <p:nvPr>
            <p:ph type="title"/>
          </p:nvPr>
        </p:nvSpPr>
        <p:spPr>
          <a:xfrm>
            <a:off x="2231136" y="964692"/>
            <a:ext cx="7729728" cy="1188720"/>
          </a:xfrm>
        </p:spPr>
        <p:txBody>
          <a:bodyPr>
            <a:normAutofit/>
          </a:bodyPr>
          <a:lstStyle/>
          <a:p>
            <a:r>
              <a:rPr lang="en-US" dirty="0"/>
              <a:t>Course of action</a:t>
            </a:r>
          </a:p>
        </p:txBody>
      </p:sp>
      <p:graphicFrame>
        <p:nvGraphicFramePr>
          <p:cNvPr id="10" name="Diagram 9">
            <a:extLst>
              <a:ext uri="{FF2B5EF4-FFF2-40B4-BE49-F238E27FC236}">
                <a16:creationId xmlns:a16="http://schemas.microsoft.com/office/drawing/2014/main" id="{2550FEC8-EF98-B420-869D-042041D3DD50}"/>
              </a:ext>
            </a:extLst>
          </p:cNvPr>
          <p:cNvGraphicFramePr/>
          <p:nvPr>
            <p:extLst>
              <p:ext uri="{D42A27DB-BD31-4B8C-83A1-F6EECF244321}">
                <p14:modId xmlns:p14="http://schemas.microsoft.com/office/powerpoint/2010/main" val="529176323"/>
              </p:ext>
            </p:extLst>
          </p:nvPr>
        </p:nvGraphicFramePr>
        <p:xfrm>
          <a:off x="2032000" y="2153410"/>
          <a:ext cx="8062026" cy="45474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471897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38C4F6F5-DE67-D353-D95E-4F044A55240B}"/>
              </a:ext>
            </a:extLst>
          </p:cNvPr>
          <p:cNvSpPr txBox="1">
            <a:spLocks/>
          </p:cNvSpPr>
          <p:nvPr/>
        </p:nvSpPr>
        <p:spPr>
          <a:xfrm>
            <a:off x="865945" y="1520042"/>
            <a:ext cx="9786222" cy="462544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endParaRPr lang="en-US" dirty="0"/>
          </a:p>
          <a:p>
            <a:endParaRPr lang="en-US" dirty="0"/>
          </a:p>
          <a:p>
            <a:endParaRPr lang="en-US" dirty="0"/>
          </a:p>
        </p:txBody>
      </p:sp>
      <p:sp>
        <p:nvSpPr>
          <p:cNvPr id="9" name="Title 1">
            <a:extLst>
              <a:ext uri="{FF2B5EF4-FFF2-40B4-BE49-F238E27FC236}">
                <a16:creationId xmlns:a16="http://schemas.microsoft.com/office/drawing/2014/main" id="{7D0281F7-0D46-17AD-4344-2F170475AB0A}"/>
              </a:ext>
            </a:extLst>
          </p:cNvPr>
          <p:cNvSpPr>
            <a:spLocks noGrp="1"/>
          </p:cNvSpPr>
          <p:nvPr>
            <p:ph type="title"/>
          </p:nvPr>
        </p:nvSpPr>
        <p:spPr>
          <a:xfrm>
            <a:off x="2231136" y="964692"/>
            <a:ext cx="7729728" cy="1188720"/>
          </a:xfrm>
        </p:spPr>
        <p:txBody>
          <a:bodyPr>
            <a:normAutofit/>
          </a:bodyPr>
          <a:lstStyle/>
          <a:p>
            <a:r>
              <a:rPr lang="en-US" dirty="0"/>
              <a:t>Course of action</a:t>
            </a:r>
          </a:p>
        </p:txBody>
      </p:sp>
      <p:graphicFrame>
        <p:nvGraphicFramePr>
          <p:cNvPr id="2" name="Table 8">
            <a:extLst>
              <a:ext uri="{FF2B5EF4-FFF2-40B4-BE49-F238E27FC236}">
                <a16:creationId xmlns:a16="http://schemas.microsoft.com/office/drawing/2014/main" id="{2716EBF3-EC28-80D0-C48E-E4D7CB7C3FA4}"/>
              </a:ext>
            </a:extLst>
          </p:cNvPr>
          <p:cNvGraphicFramePr>
            <a:graphicFrameLocks noGrp="1"/>
          </p:cNvGraphicFramePr>
          <p:nvPr>
            <p:extLst>
              <p:ext uri="{D42A27DB-BD31-4B8C-83A1-F6EECF244321}">
                <p14:modId xmlns:p14="http://schemas.microsoft.com/office/powerpoint/2010/main" val="3357359323"/>
              </p:ext>
            </p:extLst>
          </p:nvPr>
        </p:nvGraphicFramePr>
        <p:xfrm>
          <a:off x="1246909" y="2987113"/>
          <a:ext cx="10079146" cy="3355630"/>
        </p:xfrm>
        <a:graphic>
          <a:graphicData uri="http://schemas.openxmlformats.org/drawingml/2006/table">
            <a:tbl>
              <a:tblPr firstRow="1" bandRow="1">
                <a:tableStyleId>{21E4AEA4-8DFA-4A89-87EB-49C32662AFE0}</a:tableStyleId>
              </a:tblPr>
              <a:tblGrid>
                <a:gridCol w="6213938">
                  <a:extLst>
                    <a:ext uri="{9D8B030D-6E8A-4147-A177-3AD203B41FA5}">
                      <a16:colId xmlns:a16="http://schemas.microsoft.com/office/drawing/2014/main" val="305193880"/>
                    </a:ext>
                  </a:extLst>
                </a:gridCol>
                <a:gridCol w="3865208">
                  <a:extLst>
                    <a:ext uri="{9D8B030D-6E8A-4147-A177-3AD203B41FA5}">
                      <a16:colId xmlns:a16="http://schemas.microsoft.com/office/drawing/2014/main" val="1869889705"/>
                    </a:ext>
                  </a:extLst>
                </a:gridCol>
              </a:tblGrid>
              <a:tr h="424053">
                <a:tc>
                  <a:txBody>
                    <a:bodyPr/>
                    <a:lstStyle/>
                    <a:p>
                      <a:r>
                        <a:rPr lang="en-US" dirty="0"/>
                        <a:t>Current </a:t>
                      </a:r>
                    </a:p>
                  </a:txBody>
                  <a:tcPr/>
                </a:tc>
                <a:tc>
                  <a:txBody>
                    <a:bodyPr/>
                    <a:lstStyle/>
                    <a:p>
                      <a:r>
                        <a:rPr lang="en-US" dirty="0"/>
                        <a:t>Future </a:t>
                      </a:r>
                    </a:p>
                  </a:txBody>
                  <a:tcPr/>
                </a:tc>
                <a:extLst>
                  <a:ext uri="{0D108BD9-81ED-4DB2-BD59-A6C34878D82A}">
                    <a16:rowId xmlns:a16="http://schemas.microsoft.com/office/drawing/2014/main" val="2653007262"/>
                  </a:ext>
                </a:extLst>
              </a:tr>
              <a:tr h="2931577">
                <a:tc>
                  <a:txBody>
                    <a:bodyPr/>
                    <a:lstStyle/>
                    <a:p>
                      <a:pPr algn="ctr"/>
                      <a:r>
                        <a:rPr lang="en-US" dirty="0"/>
                        <a:t>Organisational purpose/vision setting</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The Coca-Cola Company (2022)</a:t>
                      </a:r>
                    </a:p>
                  </a:txBody>
                  <a:tcPr/>
                </a:tc>
                <a:tc>
                  <a:txBody>
                    <a:bodyPr/>
                    <a:lstStyle/>
                    <a:p>
                      <a:pPr algn="ctr"/>
                      <a:r>
                        <a:rPr lang="en-US" dirty="0"/>
                        <a:t>Social purpose/vision setting</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The AFL (2022)</a:t>
                      </a:r>
                    </a:p>
                  </a:txBody>
                  <a:tcPr/>
                </a:tc>
                <a:extLst>
                  <a:ext uri="{0D108BD9-81ED-4DB2-BD59-A6C34878D82A}">
                    <a16:rowId xmlns:a16="http://schemas.microsoft.com/office/drawing/2014/main" val="2616251033"/>
                  </a:ext>
                </a:extLst>
              </a:tr>
            </a:tbl>
          </a:graphicData>
        </a:graphic>
      </p:graphicFrame>
      <p:sp>
        <p:nvSpPr>
          <p:cNvPr id="6" name="TextBox 5">
            <a:extLst>
              <a:ext uri="{FF2B5EF4-FFF2-40B4-BE49-F238E27FC236}">
                <a16:creationId xmlns:a16="http://schemas.microsoft.com/office/drawing/2014/main" id="{4BBA4B26-7497-FCEE-F858-38610A6359A0}"/>
              </a:ext>
            </a:extLst>
          </p:cNvPr>
          <p:cNvSpPr txBox="1"/>
          <p:nvPr/>
        </p:nvSpPr>
        <p:spPr>
          <a:xfrm>
            <a:off x="1319723" y="2247097"/>
            <a:ext cx="9786222" cy="646331"/>
          </a:xfrm>
          <a:prstGeom prst="rect">
            <a:avLst/>
          </a:prstGeom>
          <a:noFill/>
        </p:spPr>
        <p:txBody>
          <a:bodyPr wrap="square">
            <a:spAutoFit/>
          </a:bodyPr>
          <a:lstStyle/>
          <a:p>
            <a:r>
              <a:rPr lang="en-AU" sz="1800" b="1" kern="1200" dirty="0">
                <a:solidFill>
                  <a:schemeClr val="dk1"/>
                </a:solidFill>
                <a:effectLst/>
                <a:latin typeface="+mn-lt"/>
                <a:ea typeface="+mn-ea"/>
                <a:cs typeface="+mn-cs"/>
              </a:rPr>
              <a:t>Cultural controls: </a:t>
            </a:r>
            <a:r>
              <a:rPr lang="en-AU" sz="1800" kern="1200" dirty="0">
                <a:solidFill>
                  <a:schemeClr val="dk1"/>
                </a:solidFill>
                <a:effectLst/>
                <a:latin typeface="+mn-lt"/>
                <a:ea typeface="+mn-ea"/>
                <a:cs typeface="+mn-cs"/>
              </a:rPr>
              <a:t>Behaviour-based organisational rules, encompassing but not limited to organisational culture and strategy</a:t>
            </a:r>
            <a:r>
              <a:rPr lang="en-AU" sz="1800" kern="1200" dirty="0">
                <a:solidFill>
                  <a:schemeClr val="dk1"/>
                </a:solidFill>
                <a:latin typeface="+mn-lt"/>
                <a:ea typeface="+mn-ea"/>
                <a:cs typeface="+mn-cs"/>
              </a:rPr>
              <a:t>.  An example: </a:t>
            </a:r>
            <a:endParaRPr lang="en-US" dirty="0"/>
          </a:p>
        </p:txBody>
      </p:sp>
      <p:pic>
        <p:nvPicPr>
          <p:cNvPr id="7" name="Picture 6">
            <a:extLst>
              <a:ext uri="{FF2B5EF4-FFF2-40B4-BE49-F238E27FC236}">
                <a16:creationId xmlns:a16="http://schemas.microsoft.com/office/drawing/2014/main" id="{8EA85D2B-9734-9F70-DB9C-63B4B55C3B16}"/>
              </a:ext>
            </a:extLst>
          </p:cNvPr>
          <p:cNvPicPr>
            <a:picLocks noChangeAspect="1"/>
          </p:cNvPicPr>
          <p:nvPr/>
        </p:nvPicPr>
        <p:blipFill>
          <a:blip r:embed="rId2"/>
          <a:stretch>
            <a:fillRect/>
          </a:stretch>
        </p:blipFill>
        <p:spPr>
          <a:xfrm>
            <a:off x="7627380" y="4344402"/>
            <a:ext cx="3609194" cy="984326"/>
          </a:xfrm>
          <a:prstGeom prst="rect">
            <a:avLst/>
          </a:prstGeom>
        </p:spPr>
      </p:pic>
      <p:pic>
        <p:nvPicPr>
          <p:cNvPr id="8" name="Picture 7">
            <a:extLst>
              <a:ext uri="{FF2B5EF4-FFF2-40B4-BE49-F238E27FC236}">
                <a16:creationId xmlns:a16="http://schemas.microsoft.com/office/drawing/2014/main" id="{B5D542B2-77FD-3E93-6443-F08369F868B0}"/>
              </a:ext>
            </a:extLst>
          </p:cNvPr>
          <p:cNvPicPr>
            <a:picLocks noChangeAspect="1"/>
          </p:cNvPicPr>
          <p:nvPr/>
        </p:nvPicPr>
        <p:blipFill>
          <a:blip r:embed="rId3"/>
          <a:stretch>
            <a:fillRect/>
          </a:stretch>
        </p:blipFill>
        <p:spPr>
          <a:xfrm>
            <a:off x="2032576" y="3825998"/>
            <a:ext cx="5010397" cy="2067310"/>
          </a:xfrm>
          <a:prstGeom prst="rect">
            <a:avLst/>
          </a:prstGeom>
        </p:spPr>
      </p:pic>
    </p:spTree>
    <p:extLst>
      <p:ext uri="{BB962C8B-B14F-4D97-AF65-F5344CB8AC3E}">
        <p14:creationId xmlns:p14="http://schemas.microsoft.com/office/powerpoint/2010/main" val="14102800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38C4F6F5-DE67-D353-D95E-4F044A55240B}"/>
              </a:ext>
            </a:extLst>
          </p:cNvPr>
          <p:cNvSpPr txBox="1">
            <a:spLocks/>
          </p:cNvSpPr>
          <p:nvPr/>
        </p:nvSpPr>
        <p:spPr>
          <a:xfrm>
            <a:off x="865945" y="1520042"/>
            <a:ext cx="9786222" cy="462544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endParaRPr lang="en-US" dirty="0"/>
          </a:p>
          <a:p>
            <a:endParaRPr lang="en-US" dirty="0"/>
          </a:p>
          <a:p>
            <a:endParaRPr lang="en-US" dirty="0"/>
          </a:p>
        </p:txBody>
      </p:sp>
      <p:sp>
        <p:nvSpPr>
          <p:cNvPr id="9" name="Title 1">
            <a:extLst>
              <a:ext uri="{FF2B5EF4-FFF2-40B4-BE49-F238E27FC236}">
                <a16:creationId xmlns:a16="http://schemas.microsoft.com/office/drawing/2014/main" id="{7D0281F7-0D46-17AD-4344-2F170475AB0A}"/>
              </a:ext>
            </a:extLst>
          </p:cNvPr>
          <p:cNvSpPr>
            <a:spLocks noGrp="1"/>
          </p:cNvSpPr>
          <p:nvPr>
            <p:ph type="title"/>
          </p:nvPr>
        </p:nvSpPr>
        <p:spPr>
          <a:xfrm>
            <a:off x="2231136" y="964692"/>
            <a:ext cx="7729728" cy="1188720"/>
          </a:xfrm>
        </p:spPr>
        <p:txBody>
          <a:bodyPr>
            <a:normAutofit/>
          </a:bodyPr>
          <a:lstStyle/>
          <a:p>
            <a:r>
              <a:rPr lang="en-US" dirty="0"/>
              <a:t>Course of action</a:t>
            </a:r>
          </a:p>
        </p:txBody>
      </p:sp>
      <p:graphicFrame>
        <p:nvGraphicFramePr>
          <p:cNvPr id="2" name="Table 8">
            <a:extLst>
              <a:ext uri="{FF2B5EF4-FFF2-40B4-BE49-F238E27FC236}">
                <a16:creationId xmlns:a16="http://schemas.microsoft.com/office/drawing/2014/main" id="{2716EBF3-EC28-80D0-C48E-E4D7CB7C3FA4}"/>
              </a:ext>
            </a:extLst>
          </p:cNvPr>
          <p:cNvGraphicFramePr>
            <a:graphicFrameLocks noGrp="1"/>
          </p:cNvGraphicFramePr>
          <p:nvPr>
            <p:extLst>
              <p:ext uri="{D42A27DB-BD31-4B8C-83A1-F6EECF244321}">
                <p14:modId xmlns:p14="http://schemas.microsoft.com/office/powerpoint/2010/main" val="2441471333"/>
              </p:ext>
            </p:extLst>
          </p:nvPr>
        </p:nvGraphicFramePr>
        <p:xfrm>
          <a:off x="1261242" y="3254862"/>
          <a:ext cx="5576838" cy="3139832"/>
        </p:xfrm>
        <a:graphic>
          <a:graphicData uri="http://schemas.openxmlformats.org/drawingml/2006/table">
            <a:tbl>
              <a:tblPr firstRow="1" bandRow="1">
                <a:tableStyleId>{21E4AEA4-8DFA-4A89-87EB-49C32662AFE0}</a:tableStyleId>
              </a:tblPr>
              <a:tblGrid>
                <a:gridCol w="2929964">
                  <a:extLst>
                    <a:ext uri="{9D8B030D-6E8A-4147-A177-3AD203B41FA5}">
                      <a16:colId xmlns:a16="http://schemas.microsoft.com/office/drawing/2014/main" val="305193880"/>
                    </a:ext>
                  </a:extLst>
                </a:gridCol>
                <a:gridCol w="2646874">
                  <a:extLst>
                    <a:ext uri="{9D8B030D-6E8A-4147-A177-3AD203B41FA5}">
                      <a16:colId xmlns:a16="http://schemas.microsoft.com/office/drawing/2014/main" val="1869889705"/>
                    </a:ext>
                  </a:extLst>
                </a:gridCol>
              </a:tblGrid>
              <a:tr h="579512">
                <a:tc>
                  <a:txBody>
                    <a:bodyPr/>
                    <a:lstStyle/>
                    <a:p>
                      <a:r>
                        <a:rPr lang="en-US" dirty="0"/>
                        <a:t>Current </a:t>
                      </a:r>
                    </a:p>
                  </a:txBody>
                  <a:tcPr/>
                </a:tc>
                <a:tc>
                  <a:txBody>
                    <a:bodyPr/>
                    <a:lstStyle/>
                    <a:p>
                      <a:r>
                        <a:rPr lang="en-US" dirty="0"/>
                        <a:t>Future </a:t>
                      </a:r>
                    </a:p>
                  </a:txBody>
                  <a:tcPr/>
                </a:tc>
                <a:extLst>
                  <a:ext uri="{0D108BD9-81ED-4DB2-BD59-A6C34878D82A}">
                    <a16:rowId xmlns:a16="http://schemas.microsoft.com/office/drawing/2014/main" val="2653007262"/>
                  </a:ext>
                </a:extLst>
              </a:tr>
              <a:tr h="1918725">
                <a:tc>
                  <a:txBody>
                    <a:bodyPr/>
                    <a:lstStyle/>
                    <a:p>
                      <a:pPr algn="ctr"/>
                      <a:r>
                        <a:rPr lang="en-US" dirty="0"/>
                        <a:t>Train and breed to win, competition-based activities and paradigms </a:t>
                      </a:r>
                    </a:p>
                    <a:p>
                      <a:pPr algn="ctr"/>
                      <a:r>
                        <a:rPr lang="en-US" dirty="0"/>
                        <a:t>(e.g., consumer marketing expert - win at all social costs, scientist who can reduce costs)</a:t>
                      </a:r>
                    </a:p>
                    <a:p>
                      <a:pPr algn="ctr"/>
                      <a:endParaRPr lang="en-US" dirty="0"/>
                    </a:p>
                  </a:txBody>
                  <a:tcPr/>
                </a:tc>
                <a:tc>
                  <a:txBody>
                    <a:bodyPr/>
                    <a:lstStyle/>
                    <a:p>
                      <a:pPr algn="ctr"/>
                      <a:r>
                        <a:rPr lang="en-US" dirty="0"/>
                        <a:t>Train and breed to better society, value-based activities and paradigms </a:t>
                      </a:r>
                    </a:p>
                    <a:p>
                      <a:pPr algn="ctr"/>
                      <a:r>
                        <a:rPr lang="en-US" dirty="0"/>
                        <a:t>(e.g., consumer marketing expert – create value for society, scientist who can deliver products to better society)</a:t>
                      </a:r>
                    </a:p>
                    <a:p>
                      <a:pPr algn="ctr"/>
                      <a:endParaRPr lang="en-US" dirty="0"/>
                    </a:p>
                  </a:txBody>
                  <a:tcPr/>
                </a:tc>
                <a:extLst>
                  <a:ext uri="{0D108BD9-81ED-4DB2-BD59-A6C34878D82A}">
                    <a16:rowId xmlns:a16="http://schemas.microsoft.com/office/drawing/2014/main" val="3869867571"/>
                  </a:ext>
                </a:extLst>
              </a:tr>
            </a:tbl>
          </a:graphicData>
        </a:graphic>
      </p:graphicFrame>
      <p:sp>
        <p:nvSpPr>
          <p:cNvPr id="6" name="TextBox 5">
            <a:extLst>
              <a:ext uri="{FF2B5EF4-FFF2-40B4-BE49-F238E27FC236}">
                <a16:creationId xmlns:a16="http://schemas.microsoft.com/office/drawing/2014/main" id="{9DF498F1-27E6-0264-3D5C-F0C5136904E6}"/>
              </a:ext>
            </a:extLst>
          </p:cNvPr>
          <p:cNvSpPr txBox="1"/>
          <p:nvPr/>
        </p:nvSpPr>
        <p:spPr>
          <a:xfrm>
            <a:off x="1565055" y="2301282"/>
            <a:ext cx="9455245" cy="646331"/>
          </a:xfrm>
          <a:prstGeom prst="rect">
            <a:avLst/>
          </a:prstGeom>
          <a:noFill/>
        </p:spPr>
        <p:txBody>
          <a:bodyPr wrap="square">
            <a:spAutoFit/>
          </a:bodyPr>
          <a:lstStyle/>
          <a:p>
            <a:r>
              <a:rPr lang="en-AU" sz="1800" b="1" kern="1200" dirty="0">
                <a:solidFill>
                  <a:schemeClr val="dk1"/>
                </a:solidFill>
                <a:effectLst/>
                <a:latin typeface="+mn-lt"/>
                <a:ea typeface="+mn-ea"/>
                <a:cs typeface="+mn-cs"/>
              </a:rPr>
              <a:t>Personnel controls</a:t>
            </a:r>
            <a:r>
              <a:rPr lang="en-AU" sz="1800" b="1" kern="1200" dirty="0">
                <a:solidFill>
                  <a:schemeClr val="dk1"/>
                </a:solidFill>
                <a:latin typeface="+mn-lt"/>
                <a:ea typeface="+mn-ea"/>
                <a:cs typeface="+mn-cs"/>
              </a:rPr>
              <a:t>: </a:t>
            </a:r>
            <a:r>
              <a:rPr lang="en-AU" sz="1800" kern="1200" dirty="0">
                <a:solidFill>
                  <a:schemeClr val="dk1"/>
                </a:solidFill>
                <a:effectLst/>
                <a:latin typeface="+mn-lt"/>
                <a:ea typeface="+mn-ea"/>
                <a:cs typeface="+mn-cs"/>
              </a:rPr>
              <a:t>Training, recruitment initiatives, informal coaching, and mentoring. As an example: </a:t>
            </a:r>
            <a:r>
              <a:rPr lang="en-AU" dirty="0">
                <a:effectLst/>
              </a:rPr>
              <a:t> </a:t>
            </a:r>
            <a:endParaRPr lang="en-US" dirty="0"/>
          </a:p>
        </p:txBody>
      </p:sp>
      <p:pic>
        <p:nvPicPr>
          <p:cNvPr id="3" name="Picture 2">
            <a:extLst>
              <a:ext uri="{FF2B5EF4-FFF2-40B4-BE49-F238E27FC236}">
                <a16:creationId xmlns:a16="http://schemas.microsoft.com/office/drawing/2014/main" id="{F2D2B7D3-AC25-F870-66B2-C8C816EB5B49}"/>
              </a:ext>
            </a:extLst>
          </p:cNvPr>
          <p:cNvPicPr>
            <a:picLocks noChangeAspect="1"/>
          </p:cNvPicPr>
          <p:nvPr/>
        </p:nvPicPr>
        <p:blipFill>
          <a:blip r:embed="rId2"/>
          <a:stretch>
            <a:fillRect/>
          </a:stretch>
        </p:blipFill>
        <p:spPr>
          <a:xfrm>
            <a:off x="7179563" y="3095483"/>
            <a:ext cx="2718711" cy="2657617"/>
          </a:xfrm>
          <a:prstGeom prst="rect">
            <a:avLst/>
          </a:prstGeom>
        </p:spPr>
      </p:pic>
    </p:spTree>
    <p:extLst>
      <p:ext uri="{BB962C8B-B14F-4D97-AF65-F5344CB8AC3E}">
        <p14:creationId xmlns:p14="http://schemas.microsoft.com/office/powerpoint/2010/main" val="9530063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38C4F6F5-DE67-D353-D95E-4F044A55240B}"/>
              </a:ext>
            </a:extLst>
          </p:cNvPr>
          <p:cNvSpPr txBox="1">
            <a:spLocks/>
          </p:cNvSpPr>
          <p:nvPr/>
        </p:nvSpPr>
        <p:spPr>
          <a:xfrm>
            <a:off x="865945" y="1520042"/>
            <a:ext cx="9786222" cy="462544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endParaRPr lang="en-US" dirty="0"/>
          </a:p>
          <a:p>
            <a:endParaRPr lang="en-US" dirty="0"/>
          </a:p>
          <a:p>
            <a:endParaRPr lang="en-US" dirty="0"/>
          </a:p>
        </p:txBody>
      </p:sp>
      <p:sp>
        <p:nvSpPr>
          <p:cNvPr id="9" name="Title 1">
            <a:extLst>
              <a:ext uri="{FF2B5EF4-FFF2-40B4-BE49-F238E27FC236}">
                <a16:creationId xmlns:a16="http://schemas.microsoft.com/office/drawing/2014/main" id="{7D0281F7-0D46-17AD-4344-2F170475AB0A}"/>
              </a:ext>
            </a:extLst>
          </p:cNvPr>
          <p:cNvSpPr>
            <a:spLocks noGrp="1"/>
          </p:cNvSpPr>
          <p:nvPr>
            <p:ph type="title"/>
          </p:nvPr>
        </p:nvSpPr>
        <p:spPr>
          <a:xfrm>
            <a:off x="2231136" y="964692"/>
            <a:ext cx="7729728" cy="1188720"/>
          </a:xfrm>
        </p:spPr>
        <p:txBody>
          <a:bodyPr>
            <a:normAutofit/>
          </a:bodyPr>
          <a:lstStyle/>
          <a:p>
            <a:r>
              <a:rPr lang="en-US" dirty="0"/>
              <a:t>Course of action</a:t>
            </a:r>
          </a:p>
        </p:txBody>
      </p:sp>
      <p:graphicFrame>
        <p:nvGraphicFramePr>
          <p:cNvPr id="2" name="Table 8">
            <a:extLst>
              <a:ext uri="{FF2B5EF4-FFF2-40B4-BE49-F238E27FC236}">
                <a16:creationId xmlns:a16="http://schemas.microsoft.com/office/drawing/2014/main" id="{2716EBF3-EC28-80D0-C48E-E4D7CB7C3FA4}"/>
              </a:ext>
            </a:extLst>
          </p:cNvPr>
          <p:cNvGraphicFramePr>
            <a:graphicFrameLocks noGrp="1"/>
          </p:cNvGraphicFramePr>
          <p:nvPr>
            <p:extLst>
              <p:ext uri="{D42A27DB-BD31-4B8C-83A1-F6EECF244321}">
                <p14:modId xmlns:p14="http://schemas.microsoft.com/office/powerpoint/2010/main" val="319720617"/>
              </p:ext>
            </p:extLst>
          </p:nvPr>
        </p:nvGraphicFramePr>
        <p:xfrm>
          <a:off x="1565055" y="3386371"/>
          <a:ext cx="5110697" cy="2546283"/>
        </p:xfrm>
        <a:graphic>
          <a:graphicData uri="http://schemas.openxmlformats.org/drawingml/2006/table">
            <a:tbl>
              <a:tblPr firstRow="1" bandRow="1">
                <a:tableStyleId>{21E4AEA4-8DFA-4A89-87EB-49C32662AFE0}</a:tableStyleId>
              </a:tblPr>
              <a:tblGrid>
                <a:gridCol w="1806997">
                  <a:extLst>
                    <a:ext uri="{9D8B030D-6E8A-4147-A177-3AD203B41FA5}">
                      <a16:colId xmlns:a16="http://schemas.microsoft.com/office/drawing/2014/main" val="305193880"/>
                    </a:ext>
                  </a:extLst>
                </a:gridCol>
                <a:gridCol w="3303700">
                  <a:extLst>
                    <a:ext uri="{9D8B030D-6E8A-4147-A177-3AD203B41FA5}">
                      <a16:colId xmlns:a16="http://schemas.microsoft.com/office/drawing/2014/main" val="1869889705"/>
                    </a:ext>
                  </a:extLst>
                </a:gridCol>
              </a:tblGrid>
              <a:tr h="534603">
                <a:tc>
                  <a:txBody>
                    <a:bodyPr/>
                    <a:lstStyle/>
                    <a:p>
                      <a:pPr algn="ctr"/>
                      <a:r>
                        <a:rPr lang="en-US" dirty="0"/>
                        <a:t>Current </a:t>
                      </a:r>
                    </a:p>
                  </a:txBody>
                  <a:tcPr/>
                </a:tc>
                <a:tc>
                  <a:txBody>
                    <a:bodyPr/>
                    <a:lstStyle/>
                    <a:p>
                      <a:pPr algn="ctr"/>
                      <a:r>
                        <a:rPr lang="en-US" dirty="0"/>
                        <a:t>Future </a:t>
                      </a:r>
                    </a:p>
                  </a:txBody>
                  <a:tcPr/>
                </a:tc>
                <a:extLst>
                  <a:ext uri="{0D108BD9-81ED-4DB2-BD59-A6C34878D82A}">
                    <a16:rowId xmlns:a16="http://schemas.microsoft.com/office/drawing/2014/main" val="2653007262"/>
                  </a:ext>
                </a:extLst>
              </a:tr>
              <a:tr h="1958619">
                <a:tc>
                  <a:txBody>
                    <a:bodyPr/>
                    <a:lstStyle/>
                    <a:p>
                      <a:pPr algn="ctr"/>
                      <a:r>
                        <a:rPr lang="en-US" dirty="0"/>
                        <a:t>Profit orientated (e.g., all access office hours, access to emails at all times)</a:t>
                      </a:r>
                    </a:p>
                  </a:txBody>
                  <a:tcPr/>
                </a:tc>
                <a:tc>
                  <a:txBody>
                    <a:bodyPr/>
                    <a:lstStyle/>
                    <a:p>
                      <a:pPr algn="ctr"/>
                      <a:r>
                        <a:rPr lang="en-US" dirty="0"/>
                        <a:t>Harmony orientated (e.g., work/life harmony - reduced employee demands, remedy past harms and avoid future harm, see Schrempf-Stirling et al., 2016), Essentially, internalize externalities.</a:t>
                      </a:r>
                    </a:p>
                  </a:txBody>
                  <a:tcPr/>
                </a:tc>
                <a:extLst>
                  <a:ext uri="{0D108BD9-81ED-4DB2-BD59-A6C34878D82A}">
                    <a16:rowId xmlns:a16="http://schemas.microsoft.com/office/drawing/2014/main" val="3869867571"/>
                  </a:ext>
                </a:extLst>
              </a:tr>
            </a:tbl>
          </a:graphicData>
        </a:graphic>
      </p:graphicFrame>
      <p:sp>
        <p:nvSpPr>
          <p:cNvPr id="6" name="TextBox 5">
            <a:extLst>
              <a:ext uri="{FF2B5EF4-FFF2-40B4-BE49-F238E27FC236}">
                <a16:creationId xmlns:a16="http://schemas.microsoft.com/office/drawing/2014/main" id="{9DF498F1-27E6-0264-3D5C-F0C5136904E6}"/>
              </a:ext>
            </a:extLst>
          </p:cNvPr>
          <p:cNvSpPr txBox="1"/>
          <p:nvPr/>
        </p:nvSpPr>
        <p:spPr>
          <a:xfrm>
            <a:off x="1565055" y="2301282"/>
            <a:ext cx="9455245" cy="923330"/>
          </a:xfrm>
          <a:prstGeom prst="rect">
            <a:avLst/>
          </a:prstGeom>
          <a:noFill/>
        </p:spPr>
        <p:txBody>
          <a:bodyPr wrap="square">
            <a:spAutoFit/>
          </a:bodyPr>
          <a:lstStyle/>
          <a:p>
            <a:r>
              <a:rPr lang="en-AU" sz="1800" b="1" kern="1200" dirty="0">
                <a:solidFill>
                  <a:schemeClr val="dk1"/>
                </a:solidFill>
                <a:effectLst/>
                <a:latin typeface="+mn-lt"/>
                <a:ea typeface="+mn-ea"/>
                <a:cs typeface="+mn-cs"/>
              </a:rPr>
              <a:t>Action controls</a:t>
            </a:r>
            <a:r>
              <a:rPr lang="en-AU" sz="1800" b="1" kern="1200" dirty="0">
                <a:solidFill>
                  <a:schemeClr val="dk1"/>
                </a:solidFill>
                <a:latin typeface="+mn-lt"/>
                <a:ea typeface="+mn-ea"/>
                <a:cs typeface="+mn-cs"/>
              </a:rPr>
              <a:t>: </a:t>
            </a:r>
            <a:r>
              <a:rPr lang="en-AU" sz="1800" kern="1200" dirty="0">
                <a:solidFill>
                  <a:schemeClr val="dk1"/>
                </a:solidFill>
                <a:effectLst/>
                <a:latin typeface="+mn-lt"/>
                <a:ea typeface="+mn-ea"/>
                <a:cs typeface="+mn-cs"/>
              </a:rPr>
              <a:t>Frameworks designed to encourage or prohibit behaviour (including written organisational policies and procedures associated with rewards or sanctions)</a:t>
            </a:r>
            <a:r>
              <a:rPr lang="en-AU" dirty="0">
                <a:solidFill>
                  <a:schemeClr val="dk1"/>
                </a:solidFill>
                <a:effectLst/>
              </a:rPr>
              <a:t>. </a:t>
            </a:r>
            <a:r>
              <a:rPr lang="en-AU" sz="1800" kern="1200" dirty="0">
                <a:solidFill>
                  <a:schemeClr val="dk1"/>
                </a:solidFill>
                <a:effectLst/>
                <a:latin typeface="+mn-lt"/>
                <a:ea typeface="+mn-ea"/>
                <a:cs typeface="+mn-cs"/>
              </a:rPr>
              <a:t>As an example: </a:t>
            </a:r>
            <a:endParaRPr lang="en-US" dirty="0"/>
          </a:p>
          <a:p>
            <a:endParaRPr lang="en-US" dirty="0"/>
          </a:p>
        </p:txBody>
      </p:sp>
      <p:pic>
        <p:nvPicPr>
          <p:cNvPr id="3" name="Picture 2">
            <a:extLst>
              <a:ext uri="{FF2B5EF4-FFF2-40B4-BE49-F238E27FC236}">
                <a16:creationId xmlns:a16="http://schemas.microsoft.com/office/drawing/2014/main" id="{3DDCAC02-E069-C301-BBFB-A981A57D7A0E}"/>
              </a:ext>
            </a:extLst>
          </p:cNvPr>
          <p:cNvPicPr>
            <a:picLocks noChangeAspect="1"/>
          </p:cNvPicPr>
          <p:nvPr/>
        </p:nvPicPr>
        <p:blipFill>
          <a:blip r:embed="rId2"/>
          <a:stretch>
            <a:fillRect/>
          </a:stretch>
        </p:blipFill>
        <p:spPr>
          <a:xfrm>
            <a:off x="6898560" y="3372482"/>
            <a:ext cx="4696540" cy="2507111"/>
          </a:xfrm>
          <a:prstGeom prst="rect">
            <a:avLst/>
          </a:prstGeom>
        </p:spPr>
      </p:pic>
    </p:spTree>
    <p:extLst>
      <p:ext uri="{BB962C8B-B14F-4D97-AF65-F5344CB8AC3E}">
        <p14:creationId xmlns:p14="http://schemas.microsoft.com/office/powerpoint/2010/main" val="38420365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660E788-AFA9-4A1B-9991-6AA74632A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E00E86-C356-92AA-E104-615282B7F8C3}"/>
              </a:ext>
            </a:extLst>
          </p:cNvPr>
          <p:cNvSpPr>
            <a:spLocks noGrp="1"/>
          </p:cNvSpPr>
          <p:nvPr>
            <p:ph type="title"/>
          </p:nvPr>
        </p:nvSpPr>
        <p:spPr>
          <a:xfrm>
            <a:off x="643467" y="643467"/>
            <a:ext cx="3363974" cy="1728044"/>
          </a:xfrm>
          <a:noFill/>
          <a:ln>
            <a:solidFill>
              <a:schemeClr val="bg1"/>
            </a:solidFill>
          </a:ln>
        </p:spPr>
        <p:txBody>
          <a:bodyPr wrap="square">
            <a:normAutofit/>
          </a:bodyPr>
          <a:lstStyle/>
          <a:p>
            <a:r>
              <a:rPr lang="en-US" dirty="0">
                <a:solidFill>
                  <a:schemeClr val="bg1"/>
                </a:solidFill>
              </a:rPr>
              <a:t>Overview</a:t>
            </a:r>
          </a:p>
        </p:txBody>
      </p:sp>
      <p:sp>
        <p:nvSpPr>
          <p:cNvPr id="3" name="Content Placeholder 2">
            <a:extLst>
              <a:ext uri="{FF2B5EF4-FFF2-40B4-BE49-F238E27FC236}">
                <a16:creationId xmlns:a16="http://schemas.microsoft.com/office/drawing/2014/main" id="{59F6718F-0769-5181-A7FF-E241397E17AF}"/>
              </a:ext>
            </a:extLst>
          </p:cNvPr>
          <p:cNvSpPr>
            <a:spLocks noGrp="1"/>
          </p:cNvSpPr>
          <p:nvPr>
            <p:ph idx="1"/>
          </p:nvPr>
        </p:nvSpPr>
        <p:spPr>
          <a:xfrm>
            <a:off x="643468" y="2638044"/>
            <a:ext cx="3363974" cy="3415622"/>
          </a:xfrm>
        </p:spPr>
        <p:txBody>
          <a:bodyPr>
            <a:normAutofit/>
          </a:bodyPr>
          <a:lstStyle/>
          <a:p>
            <a:pPr marL="0" indent="0">
              <a:buNone/>
            </a:pPr>
            <a:r>
              <a:rPr lang="en-US" b="1" dirty="0">
                <a:solidFill>
                  <a:schemeClr val="bg1"/>
                </a:solidFill>
              </a:rPr>
              <a:t>(1) The consensus</a:t>
            </a:r>
            <a:endParaRPr lang="en-US" dirty="0">
              <a:solidFill>
                <a:schemeClr val="bg1"/>
              </a:solidFill>
            </a:endParaRPr>
          </a:p>
          <a:p>
            <a:pPr marL="0" indent="0">
              <a:buNone/>
            </a:pPr>
            <a:r>
              <a:rPr lang="en-US" b="1" dirty="0">
                <a:solidFill>
                  <a:schemeClr val="bg1"/>
                </a:solidFill>
              </a:rPr>
              <a:t>(2) The complication</a:t>
            </a:r>
          </a:p>
          <a:p>
            <a:pPr marL="0" indent="0">
              <a:buNone/>
            </a:pPr>
            <a:r>
              <a:rPr lang="en-US" b="1" dirty="0">
                <a:solidFill>
                  <a:schemeClr val="bg1"/>
                </a:solidFill>
              </a:rPr>
              <a:t>(3) The concern</a:t>
            </a:r>
          </a:p>
          <a:p>
            <a:pPr marL="0" indent="0">
              <a:buNone/>
            </a:pPr>
            <a:r>
              <a:rPr lang="en-US" b="1" dirty="0">
                <a:solidFill>
                  <a:schemeClr val="bg1"/>
                </a:solidFill>
              </a:rPr>
              <a:t>(4) Course of action</a:t>
            </a:r>
          </a:p>
          <a:p>
            <a:pPr marL="0" indent="0">
              <a:buNone/>
            </a:pPr>
            <a:r>
              <a:rPr lang="en-US" b="1" dirty="0">
                <a:solidFill>
                  <a:schemeClr val="bg1"/>
                </a:solidFill>
              </a:rPr>
              <a:t>(5) The contribution</a:t>
            </a:r>
          </a:p>
          <a:p>
            <a:pPr marL="0" indent="0">
              <a:buNone/>
            </a:pPr>
            <a:endParaRPr lang="en-US" b="1" dirty="0">
              <a:solidFill>
                <a:schemeClr val="bg1"/>
              </a:solidFill>
            </a:endParaRPr>
          </a:p>
        </p:txBody>
      </p:sp>
      <p:pic>
        <p:nvPicPr>
          <p:cNvPr id="6" name="Picture 5">
            <a:extLst>
              <a:ext uri="{FF2B5EF4-FFF2-40B4-BE49-F238E27FC236}">
                <a16:creationId xmlns:a16="http://schemas.microsoft.com/office/drawing/2014/main" id="{65A3D6CE-5C6A-8A6E-713C-F072A0636F87}"/>
              </a:ext>
            </a:extLst>
          </p:cNvPr>
          <p:cNvPicPr>
            <a:picLocks noChangeAspect="1"/>
          </p:cNvPicPr>
          <p:nvPr/>
        </p:nvPicPr>
        <p:blipFill>
          <a:blip r:embed="rId2"/>
          <a:stretch>
            <a:fillRect/>
          </a:stretch>
        </p:blipFill>
        <p:spPr>
          <a:xfrm>
            <a:off x="6022372" y="643467"/>
            <a:ext cx="4801551" cy="5410199"/>
          </a:xfrm>
          <a:prstGeom prst="rect">
            <a:avLst/>
          </a:prstGeom>
        </p:spPr>
      </p:pic>
      <p:sp>
        <p:nvSpPr>
          <p:cNvPr id="5" name="TextBox 4">
            <a:extLst>
              <a:ext uri="{FF2B5EF4-FFF2-40B4-BE49-F238E27FC236}">
                <a16:creationId xmlns:a16="http://schemas.microsoft.com/office/drawing/2014/main" id="{1B51B0A9-5BF7-DF1E-B49E-C1722ED1FAD3}"/>
              </a:ext>
            </a:extLst>
          </p:cNvPr>
          <p:cNvSpPr txBox="1"/>
          <p:nvPr/>
        </p:nvSpPr>
        <p:spPr>
          <a:xfrm>
            <a:off x="8611193" y="6214533"/>
            <a:ext cx="1898470" cy="276999"/>
          </a:xfrm>
          <a:prstGeom prst="rect">
            <a:avLst/>
          </a:prstGeom>
          <a:noFill/>
        </p:spPr>
        <p:txBody>
          <a:bodyPr wrap="square">
            <a:spAutoFit/>
          </a:bodyPr>
          <a:lstStyle/>
          <a:p>
            <a:pPr marL="0" indent="0">
              <a:spcAft>
                <a:spcPts val="600"/>
              </a:spcAft>
              <a:buNone/>
            </a:pPr>
            <a:r>
              <a:rPr lang="en-AU" sz="1200" b="0" i="0" u="none" strike="noStrike" dirty="0">
                <a:solidFill>
                  <a:srgbClr val="222222"/>
                </a:solidFill>
                <a:effectLst/>
                <a:latin typeface="Arial" panose="020B0604020202020204" pitchFamily="34" charset="0"/>
              </a:rPr>
              <a:t>Lange</a:t>
            </a:r>
            <a:r>
              <a:rPr lang="en-AU" sz="1200" dirty="0">
                <a:solidFill>
                  <a:srgbClr val="222222"/>
                </a:solidFill>
                <a:latin typeface="Arial" panose="020B0604020202020204" pitchFamily="34" charset="0"/>
              </a:rPr>
              <a:t> and </a:t>
            </a:r>
            <a:r>
              <a:rPr lang="en-AU" sz="1200" b="0" i="0" u="none" strike="noStrike" dirty="0">
                <a:solidFill>
                  <a:srgbClr val="222222"/>
                </a:solidFill>
                <a:effectLst/>
                <a:latin typeface="Arial" panose="020B0604020202020204" pitchFamily="34" charset="0"/>
              </a:rPr>
              <a:t>Pfarrer</a:t>
            </a:r>
            <a:r>
              <a:rPr lang="en-AU" sz="1200" dirty="0">
                <a:solidFill>
                  <a:srgbClr val="222222"/>
                </a:solidFill>
                <a:latin typeface="Arial" panose="020B0604020202020204" pitchFamily="34" charset="0"/>
              </a:rPr>
              <a:t> </a:t>
            </a:r>
            <a:r>
              <a:rPr lang="en-AU" sz="1200" b="0" i="0" u="none" strike="noStrike" dirty="0">
                <a:solidFill>
                  <a:srgbClr val="222222"/>
                </a:solidFill>
                <a:effectLst/>
                <a:latin typeface="Arial" panose="020B0604020202020204" pitchFamily="34" charset="0"/>
              </a:rPr>
              <a:t>(2017)</a:t>
            </a:r>
            <a:endParaRPr lang="en-US" sz="1800" b="1" dirty="0"/>
          </a:p>
        </p:txBody>
      </p:sp>
    </p:spTree>
    <p:extLst>
      <p:ext uri="{BB962C8B-B14F-4D97-AF65-F5344CB8AC3E}">
        <p14:creationId xmlns:p14="http://schemas.microsoft.com/office/powerpoint/2010/main" val="15819527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38C4F6F5-DE67-D353-D95E-4F044A55240B}"/>
              </a:ext>
            </a:extLst>
          </p:cNvPr>
          <p:cNvSpPr txBox="1">
            <a:spLocks/>
          </p:cNvSpPr>
          <p:nvPr/>
        </p:nvSpPr>
        <p:spPr>
          <a:xfrm>
            <a:off x="865945" y="1520042"/>
            <a:ext cx="9786222" cy="462544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endParaRPr lang="en-US" dirty="0"/>
          </a:p>
          <a:p>
            <a:endParaRPr lang="en-US" dirty="0"/>
          </a:p>
          <a:p>
            <a:endParaRPr lang="en-US" dirty="0"/>
          </a:p>
        </p:txBody>
      </p:sp>
      <p:sp>
        <p:nvSpPr>
          <p:cNvPr id="9" name="Title 1">
            <a:extLst>
              <a:ext uri="{FF2B5EF4-FFF2-40B4-BE49-F238E27FC236}">
                <a16:creationId xmlns:a16="http://schemas.microsoft.com/office/drawing/2014/main" id="{7D0281F7-0D46-17AD-4344-2F170475AB0A}"/>
              </a:ext>
            </a:extLst>
          </p:cNvPr>
          <p:cNvSpPr>
            <a:spLocks noGrp="1"/>
          </p:cNvSpPr>
          <p:nvPr>
            <p:ph type="title"/>
          </p:nvPr>
        </p:nvSpPr>
        <p:spPr>
          <a:xfrm>
            <a:off x="2231136" y="964692"/>
            <a:ext cx="7729728" cy="1188720"/>
          </a:xfrm>
        </p:spPr>
        <p:txBody>
          <a:bodyPr>
            <a:normAutofit/>
          </a:bodyPr>
          <a:lstStyle/>
          <a:p>
            <a:r>
              <a:rPr lang="en-US" dirty="0"/>
              <a:t>Course of action</a:t>
            </a:r>
          </a:p>
        </p:txBody>
      </p:sp>
      <p:graphicFrame>
        <p:nvGraphicFramePr>
          <p:cNvPr id="2" name="Table 8">
            <a:extLst>
              <a:ext uri="{FF2B5EF4-FFF2-40B4-BE49-F238E27FC236}">
                <a16:creationId xmlns:a16="http://schemas.microsoft.com/office/drawing/2014/main" id="{2716EBF3-EC28-80D0-C48E-E4D7CB7C3FA4}"/>
              </a:ext>
            </a:extLst>
          </p:cNvPr>
          <p:cNvGraphicFramePr>
            <a:graphicFrameLocks noGrp="1"/>
          </p:cNvGraphicFramePr>
          <p:nvPr>
            <p:extLst>
              <p:ext uri="{D42A27DB-BD31-4B8C-83A1-F6EECF244321}">
                <p14:modId xmlns:p14="http://schemas.microsoft.com/office/powerpoint/2010/main" val="3763576429"/>
              </p:ext>
            </p:extLst>
          </p:nvPr>
        </p:nvGraphicFramePr>
        <p:xfrm>
          <a:off x="1261827" y="3095483"/>
          <a:ext cx="5047013" cy="1576766"/>
        </p:xfrm>
        <a:graphic>
          <a:graphicData uri="http://schemas.openxmlformats.org/drawingml/2006/table">
            <a:tbl>
              <a:tblPr firstRow="1" bandRow="1">
                <a:tableStyleId>{21E4AEA4-8DFA-4A89-87EB-49C32662AFE0}</a:tableStyleId>
              </a:tblPr>
              <a:tblGrid>
                <a:gridCol w="2651604">
                  <a:extLst>
                    <a:ext uri="{9D8B030D-6E8A-4147-A177-3AD203B41FA5}">
                      <a16:colId xmlns:a16="http://schemas.microsoft.com/office/drawing/2014/main" val="305193880"/>
                    </a:ext>
                  </a:extLst>
                </a:gridCol>
                <a:gridCol w="2395409">
                  <a:extLst>
                    <a:ext uri="{9D8B030D-6E8A-4147-A177-3AD203B41FA5}">
                      <a16:colId xmlns:a16="http://schemas.microsoft.com/office/drawing/2014/main" val="1869889705"/>
                    </a:ext>
                  </a:extLst>
                </a:gridCol>
              </a:tblGrid>
              <a:tr h="0">
                <a:tc>
                  <a:txBody>
                    <a:bodyPr/>
                    <a:lstStyle/>
                    <a:p>
                      <a:r>
                        <a:rPr lang="en-US" dirty="0"/>
                        <a:t>Current </a:t>
                      </a:r>
                    </a:p>
                  </a:txBody>
                  <a:tcPr/>
                </a:tc>
                <a:tc>
                  <a:txBody>
                    <a:bodyPr/>
                    <a:lstStyle/>
                    <a:p>
                      <a:r>
                        <a:rPr lang="en-US" dirty="0"/>
                        <a:t>Future </a:t>
                      </a:r>
                    </a:p>
                  </a:txBody>
                  <a:tcPr/>
                </a:tc>
                <a:extLst>
                  <a:ext uri="{0D108BD9-81ED-4DB2-BD59-A6C34878D82A}">
                    <a16:rowId xmlns:a16="http://schemas.microsoft.com/office/drawing/2014/main" val="2653007262"/>
                  </a:ext>
                </a:extLst>
              </a:tr>
              <a:tr h="1211006">
                <a:tc>
                  <a:txBody>
                    <a:bodyPr/>
                    <a:lstStyle/>
                    <a:p>
                      <a:pPr algn="ctr"/>
                      <a:r>
                        <a:rPr lang="en-US" dirty="0"/>
                        <a:t>Outcome focused/financial rewards</a:t>
                      </a:r>
                    </a:p>
                  </a:txBody>
                  <a:tcPr/>
                </a:tc>
                <a:tc>
                  <a:txBody>
                    <a:bodyPr/>
                    <a:lstStyle/>
                    <a:p>
                      <a:pPr algn="ctr"/>
                      <a:r>
                        <a:rPr lang="en-US" dirty="0"/>
                        <a:t>Impact orientated/mixed rewards</a:t>
                      </a:r>
                    </a:p>
                  </a:txBody>
                  <a:tcPr/>
                </a:tc>
                <a:extLst>
                  <a:ext uri="{0D108BD9-81ED-4DB2-BD59-A6C34878D82A}">
                    <a16:rowId xmlns:a16="http://schemas.microsoft.com/office/drawing/2014/main" val="3869867571"/>
                  </a:ext>
                </a:extLst>
              </a:tr>
            </a:tbl>
          </a:graphicData>
        </a:graphic>
      </p:graphicFrame>
      <p:sp>
        <p:nvSpPr>
          <p:cNvPr id="6" name="TextBox 5">
            <a:extLst>
              <a:ext uri="{FF2B5EF4-FFF2-40B4-BE49-F238E27FC236}">
                <a16:creationId xmlns:a16="http://schemas.microsoft.com/office/drawing/2014/main" id="{9DF498F1-27E6-0264-3D5C-F0C5136904E6}"/>
              </a:ext>
            </a:extLst>
          </p:cNvPr>
          <p:cNvSpPr txBox="1"/>
          <p:nvPr/>
        </p:nvSpPr>
        <p:spPr>
          <a:xfrm>
            <a:off x="1565055" y="2301282"/>
            <a:ext cx="9455245" cy="646331"/>
          </a:xfrm>
          <a:prstGeom prst="rect">
            <a:avLst/>
          </a:prstGeom>
          <a:noFill/>
        </p:spPr>
        <p:txBody>
          <a:bodyPr wrap="square">
            <a:spAutoFit/>
          </a:bodyPr>
          <a:lstStyle/>
          <a:p>
            <a:r>
              <a:rPr lang="en-AU" sz="1800" b="1" kern="1200" dirty="0">
                <a:solidFill>
                  <a:schemeClr val="tx1"/>
                </a:solidFill>
                <a:effectLst/>
                <a:latin typeface="+mn-lt"/>
                <a:ea typeface="+mn-ea"/>
                <a:cs typeface="+mn-cs"/>
              </a:rPr>
              <a:t>Results controls</a:t>
            </a:r>
            <a:r>
              <a:rPr lang="en-AU" sz="1800" b="1" kern="1200" dirty="0">
                <a:solidFill>
                  <a:schemeClr val="dk1"/>
                </a:solidFill>
                <a:latin typeface="+mn-lt"/>
                <a:ea typeface="+mn-ea"/>
                <a:cs typeface="+mn-cs"/>
              </a:rPr>
              <a:t>: </a:t>
            </a:r>
            <a:r>
              <a:rPr lang="en-AU" sz="1800" kern="1200" dirty="0">
                <a:solidFill>
                  <a:schemeClr val="dk1"/>
                </a:solidFill>
                <a:effectLst/>
                <a:latin typeface="+mn-lt"/>
                <a:ea typeface="+mn-ea"/>
                <a:cs typeface="+mn-cs"/>
              </a:rPr>
              <a:t>Review and performance measurement</a:t>
            </a:r>
            <a:r>
              <a:rPr lang="en-AU" dirty="0">
                <a:effectLst/>
              </a:rPr>
              <a:t> </a:t>
            </a:r>
            <a:endParaRPr lang="en-US" dirty="0"/>
          </a:p>
          <a:p>
            <a:endParaRPr lang="en-US" dirty="0"/>
          </a:p>
        </p:txBody>
      </p:sp>
      <p:sp>
        <p:nvSpPr>
          <p:cNvPr id="3" name="Title 1">
            <a:extLst>
              <a:ext uri="{FF2B5EF4-FFF2-40B4-BE49-F238E27FC236}">
                <a16:creationId xmlns:a16="http://schemas.microsoft.com/office/drawing/2014/main" id="{A926EFBE-DA08-3478-A9D7-4FDA6EE3495A}"/>
              </a:ext>
            </a:extLst>
          </p:cNvPr>
          <p:cNvSpPr txBox="1">
            <a:spLocks/>
          </p:cNvSpPr>
          <p:nvPr/>
        </p:nvSpPr>
        <p:spPr bwMode="black">
          <a:xfrm>
            <a:off x="7347880" y="2868465"/>
            <a:ext cx="4003397" cy="434443"/>
          </a:xfrm>
          <a:prstGeom prst="rect">
            <a:avLst/>
          </a:prstGeom>
          <a:solidFill>
            <a:srgbClr val="FFFFFF"/>
          </a:solidFill>
          <a:ln w="31750" cap="sq">
            <a:solidFill>
              <a:srgbClr val="404040"/>
            </a:solidFill>
            <a:miter lim="800000"/>
          </a:ln>
        </p:spPr>
        <p:txBody>
          <a:bodyPr vert="horz" lIns="182880" tIns="182880" rIns="182880" bIns="182880" rtlCol="0" anchor="ctr">
            <a:normAutofit fontScale="25000" lnSpcReduction="20000"/>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en-US" sz="4000" dirty="0"/>
              <a:t>Outcome v impact</a:t>
            </a:r>
          </a:p>
        </p:txBody>
      </p:sp>
      <p:pic>
        <p:nvPicPr>
          <p:cNvPr id="5" name="Picture 4">
            <a:extLst>
              <a:ext uri="{FF2B5EF4-FFF2-40B4-BE49-F238E27FC236}">
                <a16:creationId xmlns:a16="http://schemas.microsoft.com/office/drawing/2014/main" id="{6AFC0A5B-714E-B2E5-8005-2874F8C8317C}"/>
              </a:ext>
            </a:extLst>
          </p:cNvPr>
          <p:cNvPicPr>
            <a:picLocks noChangeAspect="1"/>
          </p:cNvPicPr>
          <p:nvPr/>
        </p:nvPicPr>
        <p:blipFill>
          <a:blip r:embed="rId2"/>
          <a:stretch>
            <a:fillRect/>
          </a:stretch>
        </p:blipFill>
        <p:spPr>
          <a:xfrm>
            <a:off x="6704721" y="3441875"/>
            <a:ext cx="5289714" cy="2102466"/>
          </a:xfrm>
          <a:prstGeom prst="rect">
            <a:avLst/>
          </a:prstGeom>
        </p:spPr>
      </p:pic>
    </p:spTree>
    <p:extLst>
      <p:ext uri="{BB962C8B-B14F-4D97-AF65-F5344CB8AC3E}">
        <p14:creationId xmlns:p14="http://schemas.microsoft.com/office/powerpoint/2010/main" val="32934197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A4323-C648-BC48-84AC-063F90C8601E}"/>
              </a:ext>
            </a:extLst>
          </p:cNvPr>
          <p:cNvSpPr>
            <a:spLocks noGrp="1"/>
          </p:cNvSpPr>
          <p:nvPr>
            <p:ph type="title"/>
          </p:nvPr>
        </p:nvSpPr>
        <p:spPr>
          <a:xfrm>
            <a:off x="2231136" y="591312"/>
            <a:ext cx="7729728" cy="1188720"/>
          </a:xfrm>
        </p:spPr>
        <p:txBody>
          <a:bodyPr>
            <a:normAutofit/>
          </a:bodyPr>
          <a:lstStyle/>
          <a:p>
            <a:r>
              <a:rPr lang="en-US" sz="4000" dirty="0"/>
              <a:t>Outcome v impact</a:t>
            </a:r>
          </a:p>
        </p:txBody>
      </p:sp>
      <p:sp>
        <p:nvSpPr>
          <p:cNvPr id="3" name="Content Placeholder 2">
            <a:extLst>
              <a:ext uri="{FF2B5EF4-FFF2-40B4-BE49-F238E27FC236}">
                <a16:creationId xmlns:a16="http://schemas.microsoft.com/office/drawing/2014/main" id="{5406EB4E-C03F-0042-A589-B93005C6381F}"/>
              </a:ext>
            </a:extLst>
          </p:cNvPr>
          <p:cNvSpPr>
            <a:spLocks noGrp="1"/>
          </p:cNvSpPr>
          <p:nvPr>
            <p:ph idx="1"/>
          </p:nvPr>
        </p:nvSpPr>
        <p:spPr>
          <a:xfrm>
            <a:off x="1706880" y="2279904"/>
            <a:ext cx="8827008" cy="3962400"/>
          </a:xfrm>
        </p:spPr>
        <p:txBody>
          <a:bodyPr vert="horz" lIns="91440" tIns="45720" rIns="91440" bIns="45720" rtlCol="0" anchor="t">
            <a:normAutofit/>
          </a:bodyPr>
          <a:lstStyle/>
          <a:p>
            <a:pPr marL="0" indent="0" algn="just">
              <a:buNone/>
            </a:pPr>
            <a:endParaRPr lang="en-US" sz="1400" dirty="0">
              <a:solidFill>
                <a:schemeClr val="tx1"/>
              </a:solidFill>
              <a:highlight>
                <a:srgbClr val="FFFF00"/>
              </a:highlight>
            </a:endParaRPr>
          </a:p>
          <a:p>
            <a:pPr marL="0" indent="0" algn="just">
              <a:buNone/>
            </a:pPr>
            <a:endParaRPr lang="en-US" sz="1400" dirty="0">
              <a:solidFill>
                <a:schemeClr val="tx1"/>
              </a:solidFill>
              <a:highlight>
                <a:srgbClr val="FFFF00"/>
              </a:highlight>
            </a:endParaRPr>
          </a:p>
          <a:p>
            <a:pPr marL="0" indent="0" algn="just">
              <a:buNone/>
            </a:pPr>
            <a:endParaRPr lang="en-US" sz="1400" dirty="0">
              <a:solidFill>
                <a:schemeClr val="tx1"/>
              </a:solidFill>
              <a:highlight>
                <a:srgbClr val="FFFF00"/>
              </a:highlight>
            </a:endParaRPr>
          </a:p>
          <a:p>
            <a:pPr marL="0" indent="0" algn="just">
              <a:buNone/>
            </a:pPr>
            <a:endParaRPr lang="en-US" sz="1400" dirty="0">
              <a:solidFill>
                <a:schemeClr val="tx1"/>
              </a:solidFill>
              <a:highlight>
                <a:srgbClr val="FFFF00"/>
              </a:highlight>
            </a:endParaRPr>
          </a:p>
          <a:p>
            <a:pPr marL="0" indent="0" algn="just">
              <a:buNone/>
            </a:pPr>
            <a:endParaRPr lang="en-US" sz="1400" dirty="0">
              <a:solidFill>
                <a:schemeClr val="tx1"/>
              </a:solidFill>
              <a:highlight>
                <a:srgbClr val="FFFF00"/>
              </a:highlight>
            </a:endParaRPr>
          </a:p>
          <a:p>
            <a:pPr marL="0" indent="0" algn="just">
              <a:buNone/>
            </a:pPr>
            <a:endParaRPr lang="en-US" sz="1400" dirty="0">
              <a:solidFill>
                <a:schemeClr val="tx1"/>
              </a:solidFill>
              <a:highlight>
                <a:srgbClr val="FFFF00"/>
              </a:highlight>
            </a:endParaRPr>
          </a:p>
          <a:p>
            <a:pPr algn="just">
              <a:buFontTx/>
              <a:buChar char="-"/>
            </a:pPr>
            <a:endParaRPr lang="en-US" sz="1400" dirty="0">
              <a:solidFill>
                <a:schemeClr val="tx1"/>
              </a:solidFill>
              <a:highlight>
                <a:srgbClr val="FFFF00"/>
              </a:highlight>
            </a:endParaRPr>
          </a:p>
          <a:p>
            <a:pPr algn="just">
              <a:buFontTx/>
              <a:buChar char="-"/>
            </a:pPr>
            <a:endParaRPr lang="en-US" sz="1400" dirty="0">
              <a:solidFill>
                <a:schemeClr val="tx1"/>
              </a:solidFill>
            </a:endParaRPr>
          </a:p>
          <a:p>
            <a:pPr marL="0" indent="0" algn="just">
              <a:buNone/>
            </a:pPr>
            <a:endParaRPr lang="en-US" sz="1400" dirty="0">
              <a:solidFill>
                <a:schemeClr val="tx1"/>
              </a:solidFill>
            </a:endParaRPr>
          </a:p>
        </p:txBody>
      </p:sp>
      <p:pic>
        <p:nvPicPr>
          <p:cNvPr id="8" name="Picture 7">
            <a:extLst>
              <a:ext uri="{FF2B5EF4-FFF2-40B4-BE49-F238E27FC236}">
                <a16:creationId xmlns:a16="http://schemas.microsoft.com/office/drawing/2014/main" id="{0771EEC0-8EA4-9A42-981E-73A8F73FC71F}"/>
              </a:ext>
            </a:extLst>
          </p:cNvPr>
          <p:cNvPicPr>
            <a:picLocks noChangeAspect="1"/>
          </p:cNvPicPr>
          <p:nvPr/>
        </p:nvPicPr>
        <p:blipFill>
          <a:blip r:embed="rId2"/>
          <a:stretch>
            <a:fillRect/>
          </a:stretch>
        </p:blipFill>
        <p:spPr>
          <a:xfrm>
            <a:off x="989330" y="2031494"/>
            <a:ext cx="10213340" cy="4059425"/>
          </a:xfrm>
          <a:prstGeom prst="rect">
            <a:avLst/>
          </a:prstGeom>
        </p:spPr>
      </p:pic>
    </p:spTree>
    <p:extLst>
      <p:ext uri="{BB962C8B-B14F-4D97-AF65-F5344CB8AC3E}">
        <p14:creationId xmlns:p14="http://schemas.microsoft.com/office/powerpoint/2010/main" val="38446165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94641B2-AAEF-BD6A-B61D-40EADB10C653}"/>
              </a:ext>
            </a:extLst>
          </p:cNvPr>
          <p:cNvSpPr>
            <a:spLocks noGrp="1"/>
          </p:cNvSpPr>
          <p:nvPr>
            <p:ph type="title"/>
          </p:nvPr>
        </p:nvSpPr>
        <p:spPr>
          <a:xfrm>
            <a:off x="2231136" y="964692"/>
            <a:ext cx="7729728" cy="1188720"/>
          </a:xfrm>
        </p:spPr>
        <p:txBody>
          <a:bodyPr>
            <a:normAutofit/>
          </a:bodyPr>
          <a:lstStyle/>
          <a:p>
            <a:r>
              <a:rPr lang="en-US" dirty="0"/>
              <a:t>The contribution</a:t>
            </a:r>
          </a:p>
        </p:txBody>
      </p:sp>
      <p:graphicFrame>
        <p:nvGraphicFramePr>
          <p:cNvPr id="7" name="Diagram 6">
            <a:extLst>
              <a:ext uri="{FF2B5EF4-FFF2-40B4-BE49-F238E27FC236}">
                <a16:creationId xmlns:a16="http://schemas.microsoft.com/office/drawing/2014/main" id="{AAE7ABE1-6CB4-8964-89D7-53BA950C0A38}"/>
              </a:ext>
            </a:extLst>
          </p:cNvPr>
          <p:cNvGraphicFramePr/>
          <p:nvPr>
            <p:extLst>
              <p:ext uri="{D42A27DB-BD31-4B8C-83A1-F6EECF244321}">
                <p14:modId xmlns:p14="http://schemas.microsoft.com/office/powerpoint/2010/main" val="3889365899"/>
              </p:ext>
            </p:extLst>
          </p:nvPr>
        </p:nvGraphicFramePr>
        <p:xfrm>
          <a:off x="1948873" y="1717193"/>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345722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52F47AA-BCD6-459E-943A-C0F2D1CF1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CA5A058-A1B3-557B-BC1C-5ACF534046FA}"/>
              </a:ext>
            </a:extLst>
          </p:cNvPr>
          <p:cNvSpPr>
            <a:spLocks noGrp="1"/>
          </p:cNvSpPr>
          <p:nvPr>
            <p:ph type="title"/>
          </p:nvPr>
        </p:nvSpPr>
        <p:spPr>
          <a:xfrm>
            <a:off x="804672" y="2386744"/>
            <a:ext cx="4486656" cy="1645920"/>
          </a:xfrm>
        </p:spPr>
        <p:txBody>
          <a:bodyPr vert="horz" lIns="274320" tIns="182880" rIns="274320" bIns="182880" rtlCol="0" anchor="ctr" anchorCtr="1">
            <a:normAutofit/>
          </a:bodyPr>
          <a:lstStyle/>
          <a:p>
            <a:r>
              <a:rPr lang="en-US" sz="3200" dirty="0"/>
              <a:t>Thank you and questions</a:t>
            </a:r>
          </a:p>
        </p:txBody>
      </p:sp>
      <p:sp>
        <p:nvSpPr>
          <p:cNvPr id="12" name="Rectangle 11">
            <a:extLst>
              <a:ext uri="{FF2B5EF4-FFF2-40B4-BE49-F238E27FC236}">
                <a16:creationId xmlns:a16="http://schemas.microsoft.com/office/drawing/2014/main" id="{94B4B292-1E22-44FD-81FD-DB5989CE1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1" y="640080"/>
            <a:ext cx="5455920" cy="5263134"/>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55C1FFDE-D473-471B-84F4-B89AD8B6C9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9069" y="802767"/>
            <a:ext cx="5129784" cy="4937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4" descr="Abacus outline">
            <a:extLst>
              <a:ext uri="{FF2B5EF4-FFF2-40B4-BE49-F238E27FC236}">
                <a16:creationId xmlns:a16="http://schemas.microsoft.com/office/drawing/2014/main" id="{51AEA31A-62A3-08CE-5376-2E611A0AD045}"/>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6675121" y="1122807"/>
            <a:ext cx="4297680" cy="4297680"/>
          </a:xfrm>
          <a:prstGeom prst="rect">
            <a:avLst/>
          </a:prstGeom>
        </p:spPr>
      </p:pic>
    </p:spTree>
    <p:extLst>
      <p:ext uri="{BB962C8B-B14F-4D97-AF65-F5344CB8AC3E}">
        <p14:creationId xmlns:p14="http://schemas.microsoft.com/office/powerpoint/2010/main" val="10399548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38C4F6F5-DE67-D353-D95E-4F044A55240B}"/>
              </a:ext>
            </a:extLst>
          </p:cNvPr>
          <p:cNvSpPr txBox="1">
            <a:spLocks/>
          </p:cNvSpPr>
          <p:nvPr/>
        </p:nvSpPr>
        <p:spPr>
          <a:xfrm>
            <a:off x="865945" y="1520042"/>
            <a:ext cx="9786222" cy="462544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buNone/>
            </a:pPr>
            <a:r>
              <a:rPr lang="en-US" sz="900" dirty="0"/>
              <a:t>Allens Linklaters. (2022). Directors and Officers Duties: Evaluation of the ‘Best Interests’ Duty, </a:t>
            </a:r>
            <a:r>
              <a:rPr lang="en-US" sz="900" dirty="0">
                <a:solidFill>
                  <a:srgbClr val="00B0F0"/>
                </a:solidFill>
                <a:hlinkClick r:id="rId2">
                  <a:extLst>
                    <a:ext uri="{A12FA001-AC4F-418D-AE19-62706E023703}">
                      <ahyp:hlinkClr xmlns:ahyp="http://schemas.microsoft.com/office/drawing/2018/hyperlinkcolor" val="tx"/>
                    </a:ext>
                  </a:extLst>
                </a:hlinkClick>
              </a:rPr>
              <a:t>https://www.aicd.com.au/content/dam/aicd/pdf/news-media/research/2022/Allens-research-the-best-interests-duty-26-05-2022.pdf. </a:t>
            </a:r>
            <a:r>
              <a:rPr lang="en-US" sz="900" dirty="0"/>
              <a:t>Accessed 6 September 2022.</a:t>
            </a:r>
          </a:p>
          <a:p>
            <a:pPr marL="0" indent="0">
              <a:buNone/>
            </a:pPr>
            <a:r>
              <a:rPr lang="en-US" sz="900" dirty="0"/>
              <a:t>Australian Institute of Company Directors. (2022). Directors’ “best interests” duty in practice. https://www.aicd.com.au/board-of-directors/duties/liabilities-of-directors/directors-best-interests-duty-in-practice.html. Accessed 27 August 2022.</a:t>
            </a:r>
          </a:p>
          <a:p>
            <a:pPr marL="0" indent="0">
              <a:buNone/>
            </a:pPr>
            <a:r>
              <a:rPr lang="en-US" sz="900" dirty="0"/>
              <a:t>Bridoux, F., &amp; Stoelhorst, J. W. (2022). Stakeholder governance: Solving the collective action problems in joint value creation. Academy of Management Review, 47(2), 214–236.</a:t>
            </a:r>
          </a:p>
          <a:p>
            <a:pPr marL="0" indent="0">
              <a:buNone/>
            </a:pPr>
            <a:r>
              <a:rPr lang="en-US" sz="900" dirty="0"/>
              <a:t>Business Roundtable. (2019). Business Roundtable redefines the purpose of a corporation to promote “An economy that serves all Americans”. https://www.businessroundtable.org/business-roundtable-redefines-the-purpose-of-a-corporation-to-promote-an-economy-that-serves-all-americans. Accessed 27 August 2022.</a:t>
            </a:r>
          </a:p>
          <a:p>
            <a:pPr marL="0" indent="0">
              <a:buNone/>
            </a:pPr>
            <a:r>
              <a:rPr lang="en-US" sz="900" dirty="0"/>
              <a:t>Freeman, E. R., Harrison, J. S., Wicks, A. C., Parmar, B. L., &amp; de Colle, S. (2010). Stakeholder Theory. The State of the Art. Cambridge University Press: Cambridge, UK.</a:t>
            </a:r>
          </a:p>
          <a:p>
            <a:pPr marL="0" indent="0">
              <a:buNone/>
            </a:pPr>
            <a:r>
              <a:rPr lang="en-US" sz="900" dirty="0"/>
              <a:t>Freeman, R. E., Martin, K., &amp; Parmar, B. (2007). Stakeholder capitalism. Journal of Business Ethics, 74(4), 303–314.</a:t>
            </a:r>
          </a:p>
          <a:p>
            <a:pPr marL="0" indent="0">
              <a:buNone/>
            </a:pPr>
            <a:r>
              <a:rPr lang="en-US" sz="900" dirty="0"/>
              <a:t>Gills, B., &amp; Morgan, J. (2020). Global climate emergency: After COP24, climate science, urgency, and the threat to humanity”. Globalizations, 17(8), 885–902.</a:t>
            </a:r>
          </a:p>
          <a:p>
            <a:pPr marL="0" indent="0">
              <a:buNone/>
            </a:pPr>
            <a:r>
              <a:rPr lang="en-US" sz="900" dirty="0"/>
              <a:t>Lange, D., Bundy, J., &amp; Park, E. (2022). The social nature of stakeholder utility. Academy of Management Review, 47(1), 9–30.</a:t>
            </a:r>
          </a:p>
          <a:p>
            <a:pPr marL="0" indent="0">
              <a:buNone/>
            </a:pPr>
            <a:r>
              <a:rPr lang="en-US" sz="900" dirty="0"/>
              <a:t>Lange, D., &amp; Pfarrer, M. D. (2017). Editors’ comments: Sense and structure—The core building blocks of an AMR article. Academy of Management Review, 42(3), 407-416.</a:t>
            </a:r>
          </a:p>
          <a:p>
            <a:pPr marL="0" indent="0">
              <a:buNone/>
            </a:pPr>
            <a:r>
              <a:rPr lang="en-US" sz="900" dirty="0"/>
              <a:t>Merchant, K., &amp; Van der Stede, W. (2017). Management Control Systems, 4th Edition, Pearson: London UK.</a:t>
            </a:r>
          </a:p>
          <a:p>
            <a:pPr marL="0" indent="0">
              <a:buNone/>
            </a:pPr>
            <a:r>
              <a:rPr lang="en-US" sz="900" dirty="0"/>
              <a:t>Schrempf-Stirling, J., Palazzo, G., &amp; Phillips, R. A. (2016). Historic corporate social responsibility. Academy of Management Review, 41(4), 700-719.</a:t>
            </a:r>
          </a:p>
          <a:p>
            <a:pPr marL="0" indent="0">
              <a:buNone/>
            </a:pPr>
            <a:r>
              <a:rPr lang="en-US" sz="900" dirty="0"/>
              <a:t>The ALF. (2022). Purpose and vision. </a:t>
            </a:r>
            <a:r>
              <a:rPr lang="en-US" sz="900" dirty="0">
                <a:hlinkClick r:id="rId3"/>
              </a:rPr>
              <a:t>https://www.afl.com.au/careers/our-organisation/our-purpose-and-values</a:t>
            </a:r>
            <a:r>
              <a:rPr lang="en-US" sz="900" dirty="0"/>
              <a:t>. Accessed 13 December 2022.</a:t>
            </a:r>
          </a:p>
          <a:p>
            <a:pPr marL="0" indent="0">
              <a:buNone/>
            </a:pPr>
            <a:r>
              <a:rPr lang="en-US" sz="900" dirty="0"/>
              <a:t>The Coca-Cola Company (2022). Purpose and vision. </a:t>
            </a:r>
            <a:r>
              <a:rPr lang="en-US" sz="900" dirty="0">
                <a:hlinkClick r:id="rId4"/>
              </a:rPr>
              <a:t>https://www.coca-colacompany.com/company/purpose-and-vision</a:t>
            </a:r>
            <a:r>
              <a:rPr lang="en-US" sz="900" dirty="0"/>
              <a:t>. Accessed 13 December 2022.</a:t>
            </a:r>
          </a:p>
          <a:p>
            <a:pPr marL="0" indent="0">
              <a:buNone/>
            </a:pPr>
            <a:r>
              <a:rPr lang="en-US" sz="900" dirty="0"/>
              <a:t>Van der Stede, W. (2022). Values Alignment: Management Control beyond “Purpose Washing”, 2022 ICVG Conference: Governance in its institutional context. </a:t>
            </a:r>
          </a:p>
          <a:p>
            <a:pPr marL="0" indent="0">
              <a:buNone/>
            </a:pPr>
            <a:r>
              <a:rPr lang="en-US" sz="900" dirty="0"/>
              <a:t>UNILAB. (2022). Climate change, the UN’s warning: a change of direction by 2050. </a:t>
            </a:r>
            <a:r>
              <a:rPr lang="en-US" sz="900" dirty="0">
                <a:hlinkClick r:id="rId5"/>
              </a:rPr>
              <a:t>https://www.unilab.eu/articles/coffee-break/climate-change-un/</a:t>
            </a:r>
            <a:r>
              <a:rPr lang="en-US" sz="900" dirty="0"/>
              <a:t>. Accessed 13 December 2022.</a:t>
            </a:r>
          </a:p>
          <a:p>
            <a:pPr marL="0" indent="0">
              <a:buNone/>
            </a:pPr>
            <a:endParaRPr lang="en-US" b="1" dirty="0"/>
          </a:p>
          <a:p>
            <a:pPr marL="0" indent="0">
              <a:buNone/>
            </a:pPr>
            <a:endParaRPr lang="en-US" dirty="0"/>
          </a:p>
          <a:p>
            <a:endParaRPr lang="en-US" dirty="0"/>
          </a:p>
          <a:p>
            <a:endParaRPr lang="en-US" dirty="0"/>
          </a:p>
        </p:txBody>
      </p:sp>
      <p:sp>
        <p:nvSpPr>
          <p:cNvPr id="6" name="Title 1">
            <a:extLst>
              <a:ext uri="{FF2B5EF4-FFF2-40B4-BE49-F238E27FC236}">
                <a16:creationId xmlns:a16="http://schemas.microsoft.com/office/drawing/2014/main" id="{71103FEC-9B1C-756A-A8CE-EC0589009DD6}"/>
              </a:ext>
            </a:extLst>
          </p:cNvPr>
          <p:cNvSpPr>
            <a:spLocks noGrp="1"/>
          </p:cNvSpPr>
          <p:nvPr>
            <p:ph type="title"/>
          </p:nvPr>
        </p:nvSpPr>
        <p:spPr>
          <a:xfrm>
            <a:off x="865944" y="320389"/>
            <a:ext cx="9595944" cy="1021763"/>
          </a:xfrm>
        </p:spPr>
        <p:txBody>
          <a:bodyPr>
            <a:normAutofit fontScale="90000"/>
          </a:bodyPr>
          <a:lstStyle/>
          <a:p>
            <a:br>
              <a:rPr lang="en-US" sz="4000" dirty="0">
                <a:solidFill>
                  <a:schemeClr val="tx1"/>
                </a:solidFill>
              </a:rPr>
            </a:br>
            <a:r>
              <a:rPr lang="en-US" sz="4000" dirty="0"/>
              <a:t>References</a:t>
            </a:r>
            <a:br>
              <a:rPr lang="en-US" sz="4000" dirty="0">
                <a:solidFill>
                  <a:schemeClr val="bg1"/>
                </a:solidFill>
              </a:rPr>
            </a:br>
            <a:endParaRPr lang="en-US" sz="4000" dirty="0"/>
          </a:p>
        </p:txBody>
      </p:sp>
    </p:spTree>
    <p:extLst>
      <p:ext uri="{BB962C8B-B14F-4D97-AF65-F5344CB8AC3E}">
        <p14:creationId xmlns:p14="http://schemas.microsoft.com/office/powerpoint/2010/main" val="19022571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E00E86-C356-92AA-E104-615282B7F8C3}"/>
              </a:ext>
            </a:extLst>
          </p:cNvPr>
          <p:cNvSpPr>
            <a:spLocks noGrp="1"/>
          </p:cNvSpPr>
          <p:nvPr>
            <p:ph type="title"/>
          </p:nvPr>
        </p:nvSpPr>
        <p:spPr>
          <a:xfrm>
            <a:off x="2231136" y="467418"/>
            <a:ext cx="7729728" cy="1188720"/>
          </a:xfrm>
          <a:solidFill>
            <a:srgbClr val="FFFFFF"/>
          </a:solidFill>
        </p:spPr>
        <p:txBody>
          <a:bodyPr>
            <a:normAutofit/>
          </a:bodyPr>
          <a:lstStyle/>
          <a:p>
            <a:r>
              <a:rPr lang="en-US" dirty="0"/>
              <a:t>Areas of consensus</a:t>
            </a:r>
          </a:p>
        </p:txBody>
      </p:sp>
      <p:sp>
        <p:nvSpPr>
          <p:cNvPr id="3" name="Content Placeholder 2">
            <a:extLst>
              <a:ext uri="{FF2B5EF4-FFF2-40B4-BE49-F238E27FC236}">
                <a16:creationId xmlns:a16="http://schemas.microsoft.com/office/drawing/2014/main" id="{59F6718F-0769-5181-A7FF-E241397E17AF}"/>
              </a:ext>
            </a:extLst>
          </p:cNvPr>
          <p:cNvSpPr>
            <a:spLocks noGrp="1"/>
          </p:cNvSpPr>
          <p:nvPr>
            <p:ph idx="1"/>
          </p:nvPr>
        </p:nvSpPr>
        <p:spPr>
          <a:xfrm>
            <a:off x="1706062" y="2291262"/>
            <a:ext cx="8779512" cy="2879256"/>
          </a:xfrm>
        </p:spPr>
        <p:txBody>
          <a:bodyPr>
            <a:normAutofit/>
          </a:bodyPr>
          <a:lstStyle/>
          <a:p>
            <a:pPr marL="0" indent="0">
              <a:buNone/>
            </a:pPr>
            <a:r>
              <a:rPr lang="en-US" sz="2300" dirty="0">
                <a:solidFill>
                  <a:srgbClr val="404040"/>
                </a:solidFill>
              </a:rPr>
              <a:t>From Van der Stede (2022) today we have heard that: </a:t>
            </a:r>
          </a:p>
          <a:p>
            <a:r>
              <a:rPr lang="en-US" sz="2300" dirty="0">
                <a:solidFill>
                  <a:srgbClr val="404040"/>
                </a:solidFill>
              </a:rPr>
              <a:t>The role of management controls is to align the actions of internal stakeholders (e.g., staff, executives) with shared goals and values.</a:t>
            </a:r>
          </a:p>
          <a:p>
            <a:r>
              <a:rPr lang="en-US" sz="2300" dirty="0">
                <a:solidFill>
                  <a:srgbClr val="404040"/>
                </a:solidFill>
              </a:rPr>
              <a:t>Management controls can thus be evaluated (e.g., deemed effective or ineffective) based on the degree of goal alignment among internal stakeholders, as well as the outcomes achieved.  </a:t>
            </a:r>
          </a:p>
        </p:txBody>
      </p:sp>
    </p:spTree>
    <p:extLst>
      <p:ext uri="{BB962C8B-B14F-4D97-AF65-F5344CB8AC3E}">
        <p14:creationId xmlns:p14="http://schemas.microsoft.com/office/powerpoint/2010/main" val="27289532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00E86-C356-92AA-E104-615282B7F8C3}"/>
              </a:ext>
            </a:extLst>
          </p:cNvPr>
          <p:cNvSpPr>
            <a:spLocks noGrp="1"/>
          </p:cNvSpPr>
          <p:nvPr>
            <p:ph type="title"/>
          </p:nvPr>
        </p:nvSpPr>
        <p:spPr/>
        <p:txBody>
          <a:bodyPr/>
          <a:lstStyle/>
          <a:p>
            <a:r>
              <a:rPr lang="en-US" dirty="0"/>
              <a:t>Areas of consensus</a:t>
            </a:r>
          </a:p>
        </p:txBody>
      </p:sp>
      <p:sp>
        <p:nvSpPr>
          <p:cNvPr id="3" name="Content Placeholder 2">
            <a:extLst>
              <a:ext uri="{FF2B5EF4-FFF2-40B4-BE49-F238E27FC236}">
                <a16:creationId xmlns:a16="http://schemas.microsoft.com/office/drawing/2014/main" id="{59F6718F-0769-5181-A7FF-E241397E17AF}"/>
              </a:ext>
            </a:extLst>
          </p:cNvPr>
          <p:cNvSpPr>
            <a:spLocks noGrp="1"/>
          </p:cNvSpPr>
          <p:nvPr>
            <p:ph idx="1"/>
          </p:nvPr>
        </p:nvSpPr>
        <p:spPr>
          <a:xfrm>
            <a:off x="2231136" y="2261180"/>
            <a:ext cx="7729728" cy="3632128"/>
          </a:xfrm>
        </p:spPr>
        <p:txBody>
          <a:bodyPr>
            <a:noAutofit/>
          </a:bodyPr>
          <a:lstStyle/>
          <a:p>
            <a:pPr marL="0" indent="0">
              <a:buNone/>
            </a:pPr>
            <a:r>
              <a:rPr lang="en-US" sz="2300" dirty="0"/>
              <a:t>From Van der Stede (2022): </a:t>
            </a:r>
          </a:p>
          <a:p>
            <a:r>
              <a:rPr lang="en-US" sz="2300" dirty="0"/>
              <a:t>If organisations adopt stakeholder capitalism (e.g., a vision of capitalism based on value creation for people who can impact or be impacted by the organisation), management control theory and practice must expand to reflect this aspiration.</a:t>
            </a:r>
          </a:p>
          <a:p>
            <a:r>
              <a:rPr lang="en-US" sz="2300" dirty="0"/>
              <a:t>Organisations who seek to embrace stakeholder capitalism but fail to re-orientate management controls risk a reputation of being apathetic (e.g., good intentions only, no action) or “purpose washing”. </a:t>
            </a:r>
          </a:p>
        </p:txBody>
      </p:sp>
    </p:spTree>
    <p:extLst>
      <p:ext uri="{BB962C8B-B14F-4D97-AF65-F5344CB8AC3E}">
        <p14:creationId xmlns:p14="http://schemas.microsoft.com/office/powerpoint/2010/main" val="3447841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EFFFF2-9EB4-4B6C-B9F8-2BA3EF89A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E00E86-C356-92AA-E104-615282B7F8C3}"/>
              </a:ext>
            </a:extLst>
          </p:cNvPr>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r>
              <a:rPr lang="en-US" sz="2600" dirty="0">
                <a:solidFill>
                  <a:srgbClr val="FFFFFF"/>
                </a:solidFill>
              </a:rPr>
              <a:t>Areas of consensus</a:t>
            </a:r>
          </a:p>
        </p:txBody>
      </p:sp>
      <p:sp>
        <p:nvSpPr>
          <p:cNvPr id="3" name="Content Placeholder 2">
            <a:extLst>
              <a:ext uri="{FF2B5EF4-FFF2-40B4-BE49-F238E27FC236}">
                <a16:creationId xmlns:a16="http://schemas.microsoft.com/office/drawing/2014/main" id="{59F6718F-0769-5181-A7FF-E241397E17AF}"/>
              </a:ext>
            </a:extLst>
          </p:cNvPr>
          <p:cNvSpPr>
            <a:spLocks noGrp="1"/>
          </p:cNvSpPr>
          <p:nvPr>
            <p:ph idx="1"/>
          </p:nvPr>
        </p:nvSpPr>
        <p:spPr>
          <a:xfrm>
            <a:off x="5591695" y="1402080"/>
            <a:ext cx="5320696" cy="4053840"/>
          </a:xfrm>
        </p:spPr>
        <p:txBody>
          <a:bodyPr anchor="ctr">
            <a:normAutofit fontScale="92500" lnSpcReduction="20000"/>
          </a:bodyPr>
          <a:lstStyle/>
          <a:p>
            <a:r>
              <a:rPr lang="en-US" sz="2500" dirty="0"/>
              <a:t>Underpinned by stakeholder theory (Freeman et al., 2010), stakeholder capitalism embraces private ownership, coordination through markets, and decentralised decision-making by buyers and sellers rather than the state.</a:t>
            </a:r>
          </a:p>
          <a:p>
            <a:r>
              <a:rPr lang="en-US" sz="2500" dirty="0"/>
              <a:t>In place of individualism, competition, and a “winner-take-all” mentality, stakeholder capitalism calls for cooperative paradigms (Freeman et al., 2007, p. 303). </a:t>
            </a:r>
          </a:p>
          <a:p>
            <a:r>
              <a:rPr lang="en-US" sz="2500" dirty="0"/>
              <a:t>Essentially, stakeholder theory and stakeholder capitalism call for the integration of business and ethics.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1645374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1660E788-AFA9-4A1B-9991-6AA74632A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0">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E00E86-C356-92AA-E104-615282B7F8C3}"/>
              </a:ext>
            </a:extLst>
          </p:cNvPr>
          <p:cNvSpPr>
            <a:spLocks noGrp="1"/>
          </p:cNvSpPr>
          <p:nvPr>
            <p:ph type="title"/>
          </p:nvPr>
        </p:nvSpPr>
        <p:spPr>
          <a:xfrm>
            <a:off x="643467" y="643467"/>
            <a:ext cx="3363974" cy="1728044"/>
          </a:xfrm>
          <a:noFill/>
          <a:ln>
            <a:solidFill>
              <a:schemeClr val="bg1"/>
            </a:solidFill>
          </a:ln>
        </p:spPr>
        <p:txBody>
          <a:bodyPr wrap="square">
            <a:normAutofit/>
          </a:bodyPr>
          <a:lstStyle/>
          <a:p>
            <a:r>
              <a:rPr lang="en-US" dirty="0">
                <a:solidFill>
                  <a:schemeClr val="bg1"/>
                </a:solidFill>
              </a:rPr>
              <a:t>Areas of consensus</a:t>
            </a:r>
          </a:p>
        </p:txBody>
      </p:sp>
      <p:sp>
        <p:nvSpPr>
          <p:cNvPr id="3" name="Content Placeholder 2">
            <a:extLst>
              <a:ext uri="{FF2B5EF4-FFF2-40B4-BE49-F238E27FC236}">
                <a16:creationId xmlns:a16="http://schemas.microsoft.com/office/drawing/2014/main" id="{59F6718F-0769-5181-A7FF-E241397E17AF}"/>
              </a:ext>
            </a:extLst>
          </p:cNvPr>
          <p:cNvSpPr>
            <a:spLocks noGrp="1"/>
          </p:cNvSpPr>
          <p:nvPr>
            <p:ph idx="1"/>
          </p:nvPr>
        </p:nvSpPr>
        <p:spPr>
          <a:xfrm>
            <a:off x="643468" y="2638044"/>
            <a:ext cx="3363974" cy="3415622"/>
          </a:xfrm>
        </p:spPr>
        <p:txBody>
          <a:bodyPr>
            <a:normAutofit/>
          </a:bodyPr>
          <a:lstStyle/>
          <a:p>
            <a:r>
              <a:rPr lang="en-US" sz="2300" dirty="0">
                <a:solidFill>
                  <a:schemeClr val="bg1"/>
                </a:solidFill>
              </a:rPr>
              <a:t>As Freeman et al. (2010, p. 280) argue, while “the principles of capitalism are worthy goals in and of themselves”, further refinement is required to consider the “jointness” of stakeholder interests. </a:t>
            </a:r>
          </a:p>
          <a:p>
            <a:pPr marL="0" indent="0">
              <a:buNone/>
            </a:pPr>
            <a:endParaRPr lang="en-US" dirty="0">
              <a:solidFill>
                <a:schemeClr val="bg1"/>
              </a:solidFill>
            </a:endParaRPr>
          </a:p>
          <a:p>
            <a:endParaRPr lang="en-US" dirty="0">
              <a:solidFill>
                <a:schemeClr val="bg1"/>
              </a:solidFill>
            </a:endParaRPr>
          </a:p>
          <a:p>
            <a:endParaRPr lang="en-US" dirty="0">
              <a:solidFill>
                <a:schemeClr val="bg1"/>
              </a:solidFill>
            </a:endParaRPr>
          </a:p>
          <a:p>
            <a:pPr marL="0" indent="0">
              <a:buNone/>
            </a:pPr>
            <a:endParaRPr lang="en-US" dirty="0">
              <a:solidFill>
                <a:schemeClr val="bg1"/>
              </a:solidFill>
            </a:endParaRPr>
          </a:p>
        </p:txBody>
      </p:sp>
      <p:pic>
        <p:nvPicPr>
          <p:cNvPr id="6" name="Picture 5" descr="Text&#10;&#10;Description automatically generated">
            <a:extLst>
              <a:ext uri="{FF2B5EF4-FFF2-40B4-BE49-F238E27FC236}">
                <a16:creationId xmlns:a16="http://schemas.microsoft.com/office/drawing/2014/main" id="{3AD55378-E62C-52EA-7DCC-0071CE54A04D}"/>
              </a:ext>
            </a:extLst>
          </p:cNvPr>
          <p:cNvPicPr>
            <a:picLocks noChangeAspect="1"/>
          </p:cNvPicPr>
          <p:nvPr/>
        </p:nvPicPr>
        <p:blipFill>
          <a:blip r:embed="rId2"/>
          <a:stretch>
            <a:fillRect/>
          </a:stretch>
        </p:blipFill>
        <p:spPr>
          <a:xfrm>
            <a:off x="5805190" y="0"/>
            <a:ext cx="4848820" cy="6858000"/>
          </a:xfrm>
          <a:prstGeom prst="rect">
            <a:avLst/>
          </a:prstGeom>
        </p:spPr>
      </p:pic>
      <p:sp>
        <p:nvSpPr>
          <p:cNvPr id="8" name="TextBox 7">
            <a:extLst>
              <a:ext uri="{FF2B5EF4-FFF2-40B4-BE49-F238E27FC236}">
                <a16:creationId xmlns:a16="http://schemas.microsoft.com/office/drawing/2014/main" id="{01758769-12CF-6370-11DA-4B4509824063}"/>
              </a:ext>
            </a:extLst>
          </p:cNvPr>
          <p:cNvSpPr txBox="1"/>
          <p:nvPr/>
        </p:nvSpPr>
        <p:spPr>
          <a:xfrm>
            <a:off x="10680987" y="6053666"/>
            <a:ext cx="1423195" cy="646331"/>
          </a:xfrm>
          <a:prstGeom prst="rect">
            <a:avLst/>
          </a:prstGeom>
          <a:noFill/>
        </p:spPr>
        <p:txBody>
          <a:bodyPr wrap="square">
            <a:spAutoFit/>
          </a:bodyPr>
          <a:lstStyle/>
          <a:p>
            <a:r>
              <a:rPr lang="en-US" sz="1200" dirty="0"/>
              <a:t>Australian Institute of Company Directors. (2022)</a:t>
            </a:r>
          </a:p>
        </p:txBody>
      </p:sp>
    </p:spTree>
    <p:extLst>
      <p:ext uri="{BB962C8B-B14F-4D97-AF65-F5344CB8AC3E}">
        <p14:creationId xmlns:p14="http://schemas.microsoft.com/office/powerpoint/2010/main" val="38955334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00E86-C356-92AA-E104-615282B7F8C3}"/>
              </a:ext>
            </a:extLst>
          </p:cNvPr>
          <p:cNvSpPr>
            <a:spLocks noGrp="1"/>
          </p:cNvSpPr>
          <p:nvPr>
            <p:ph type="title"/>
          </p:nvPr>
        </p:nvSpPr>
        <p:spPr/>
        <p:txBody>
          <a:bodyPr/>
          <a:lstStyle/>
          <a:p>
            <a:r>
              <a:rPr lang="en-US" dirty="0"/>
              <a:t>Areas of consensus</a:t>
            </a:r>
          </a:p>
        </p:txBody>
      </p:sp>
      <p:sp>
        <p:nvSpPr>
          <p:cNvPr id="3" name="Content Placeholder 2">
            <a:extLst>
              <a:ext uri="{FF2B5EF4-FFF2-40B4-BE49-F238E27FC236}">
                <a16:creationId xmlns:a16="http://schemas.microsoft.com/office/drawing/2014/main" id="{59F6718F-0769-5181-A7FF-E241397E17AF}"/>
              </a:ext>
            </a:extLst>
          </p:cNvPr>
          <p:cNvSpPr>
            <a:spLocks noGrp="1"/>
          </p:cNvSpPr>
          <p:nvPr>
            <p:ph idx="1"/>
          </p:nvPr>
        </p:nvSpPr>
        <p:spPr>
          <a:xfrm>
            <a:off x="2231136" y="2459914"/>
            <a:ext cx="7729728" cy="3560876"/>
          </a:xfrm>
        </p:spPr>
        <p:txBody>
          <a:bodyPr>
            <a:normAutofit/>
          </a:bodyPr>
          <a:lstStyle/>
          <a:p>
            <a:r>
              <a:rPr lang="en-US" sz="2300" dirty="0"/>
              <a:t>The AICD (2022) practice statement follows moves by the Business Roundtable (2019, p. 1) to establish the “purpose of a corporation” as delivering “value” for a range of stakeholders, including customers, employees, suppliers, and the community.</a:t>
            </a:r>
          </a:p>
          <a:p>
            <a:r>
              <a:rPr lang="en-US" sz="2300" dirty="0"/>
              <a:t>Section 172 of the United Kingdom’s </a:t>
            </a:r>
            <a:r>
              <a:rPr lang="en-US" sz="2300" i="1" dirty="0"/>
              <a:t>Companies Act 2006 </a:t>
            </a:r>
            <a:r>
              <a:rPr lang="en-US" sz="2300" dirty="0"/>
              <a:t>also requires company directors to consider the long-term implications of “company operations on the community and environment” (Allens Linklaters, 2022, p. 3).</a:t>
            </a:r>
          </a:p>
        </p:txBody>
      </p:sp>
    </p:spTree>
    <p:extLst>
      <p:ext uri="{BB962C8B-B14F-4D97-AF65-F5344CB8AC3E}">
        <p14:creationId xmlns:p14="http://schemas.microsoft.com/office/powerpoint/2010/main" val="6155983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EFFFF2-9EB4-4B6C-B9F8-2BA3EF89A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3800027-E3EF-7C9A-7C74-D1D2389F2028}"/>
              </a:ext>
            </a:extLst>
          </p:cNvPr>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br>
              <a:rPr lang="en-US" sz="1900" dirty="0">
                <a:solidFill>
                  <a:srgbClr val="FFFFFF"/>
                </a:solidFill>
              </a:rPr>
            </a:br>
            <a:br>
              <a:rPr lang="en-US" sz="1900" dirty="0">
                <a:solidFill>
                  <a:srgbClr val="FFFFFF"/>
                </a:solidFill>
              </a:rPr>
            </a:br>
            <a:r>
              <a:rPr lang="en-US" sz="1900" dirty="0">
                <a:solidFill>
                  <a:srgbClr val="FFFFFF"/>
                </a:solidFill>
              </a:rPr>
              <a:t>complications</a:t>
            </a:r>
            <a:br>
              <a:rPr lang="en-US" sz="1900" dirty="0">
                <a:solidFill>
                  <a:srgbClr val="FFFFFF"/>
                </a:solidFill>
              </a:rPr>
            </a:br>
            <a:br>
              <a:rPr lang="en-US" sz="1900" dirty="0">
                <a:solidFill>
                  <a:srgbClr val="FFFFFF"/>
                </a:solidFill>
              </a:rPr>
            </a:br>
            <a:endParaRPr lang="en-US" sz="1900" dirty="0">
              <a:solidFill>
                <a:srgbClr val="FFFFFF"/>
              </a:solidFill>
            </a:endParaRPr>
          </a:p>
        </p:txBody>
      </p:sp>
      <p:sp>
        <p:nvSpPr>
          <p:cNvPr id="3" name="Content Placeholder 2">
            <a:extLst>
              <a:ext uri="{FF2B5EF4-FFF2-40B4-BE49-F238E27FC236}">
                <a16:creationId xmlns:a16="http://schemas.microsoft.com/office/drawing/2014/main" id="{EDBFC2B8-8758-106B-B936-1DCEDB7D8EED}"/>
              </a:ext>
            </a:extLst>
          </p:cNvPr>
          <p:cNvSpPr>
            <a:spLocks noGrp="1"/>
          </p:cNvSpPr>
          <p:nvPr>
            <p:ph idx="1"/>
          </p:nvPr>
        </p:nvSpPr>
        <p:spPr>
          <a:xfrm>
            <a:off x="5591695" y="1402080"/>
            <a:ext cx="5320696" cy="4053840"/>
          </a:xfrm>
        </p:spPr>
        <p:txBody>
          <a:bodyPr anchor="ctr">
            <a:normAutofit fontScale="85000" lnSpcReduction="10000"/>
          </a:bodyPr>
          <a:lstStyle/>
          <a:p>
            <a:r>
              <a:rPr lang="en-US" sz="2500" dirty="0"/>
              <a:t>However, further work is required.</a:t>
            </a:r>
          </a:p>
          <a:p>
            <a:r>
              <a:rPr lang="en-US" sz="2500" dirty="0"/>
              <a:t>First, stakeholder capitalism is a </a:t>
            </a:r>
            <a:r>
              <a:rPr lang="en-US" sz="2500" u="sng" dirty="0"/>
              <a:t>vision</a:t>
            </a:r>
            <a:r>
              <a:rPr lang="en-US" sz="2500" dirty="0"/>
              <a:t> (Freeman et al., 2007), much remains unknown related to if and how stakeholder capitalism can be operationalised (Freeman et al., 2010).</a:t>
            </a:r>
          </a:p>
          <a:p>
            <a:r>
              <a:rPr lang="en-US" sz="2500" dirty="0"/>
              <a:t>Second, stakeholder interests do not always align (Lange et al., 2022).</a:t>
            </a:r>
          </a:p>
          <a:p>
            <a:r>
              <a:rPr lang="en-US" sz="2500" dirty="0"/>
              <a:t>Last, stakeholder capitalism is forward looking. Yet, many social and environmental issues have arisen due to the tragedy of the commons (Gills &amp; Morgan, 2020).</a:t>
            </a:r>
          </a:p>
          <a:p>
            <a:endParaRPr lang="en-US" dirty="0"/>
          </a:p>
          <a:p>
            <a:pPr marL="0" indent="0">
              <a:buNone/>
            </a:pPr>
            <a:endParaRPr lang="en-US" dirty="0"/>
          </a:p>
        </p:txBody>
      </p:sp>
    </p:spTree>
    <p:extLst>
      <p:ext uri="{BB962C8B-B14F-4D97-AF65-F5344CB8AC3E}">
        <p14:creationId xmlns:p14="http://schemas.microsoft.com/office/powerpoint/2010/main" val="1002058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DBFC2B8-8758-106B-B936-1DCEDB7D8EED}"/>
              </a:ext>
            </a:extLst>
          </p:cNvPr>
          <p:cNvSpPr>
            <a:spLocks noGrp="1"/>
          </p:cNvSpPr>
          <p:nvPr>
            <p:ph idx="1"/>
          </p:nvPr>
        </p:nvSpPr>
        <p:spPr>
          <a:xfrm>
            <a:off x="2231136" y="2327564"/>
            <a:ext cx="7729728" cy="4180114"/>
          </a:xfrm>
        </p:spPr>
        <p:txBody>
          <a:bodyPr>
            <a:normAutofit fontScale="92500" lnSpcReduction="20000"/>
          </a:bodyPr>
          <a:lstStyle/>
          <a:p>
            <a:r>
              <a:rPr lang="en-US" sz="2300" dirty="0"/>
              <a:t>As argued by Bridoux and Stoelhorst (2022, p. 214) while “capitalism works when actors are motivated to engage in joint value creation” society faces “collective action problems”, namely “situations in which stakeholders may be tempted to pursue their own interest at the expense of maximizing joint value creation”. </a:t>
            </a:r>
          </a:p>
          <a:p>
            <a:r>
              <a:rPr lang="en-US" sz="2300" dirty="0"/>
              <a:t>Thus far society has “acted as though there were no material limits to growth….modern life has rapidly modified the planet”. This has occurred through deforestation, intensive agriculture, over-fishing, reliance on non-renewable energy and minerals sources and unsustainable disposal practices leading to waste issues.</a:t>
            </a:r>
          </a:p>
          <a:p>
            <a:r>
              <a:rPr lang="en-US" sz="2300" dirty="0"/>
              <a:t>Further, is stakeholder capitalism realistic or overly altruistic?</a:t>
            </a:r>
          </a:p>
          <a:p>
            <a:r>
              <a:rPr lang="en-US" sz="2300" dirty="0"/>
              <a:t>Can business and ethics be integrated and how could society approach this in a global setting where different value sets exist? (e.g., modern slavery)  </a:t>
            </a:r>
            <a:endParaRPr lang="en-US" dirty="0"/>
          </a:p>
        </p:txBody>
      </p:sp>
      <p:sp>
        <p:nvSpPr>
          <p:cNvPr id="7" name="Title 1">
            <a:extLst>
              <a:ext uri="{FF2B5EF4-FFF2-40B4-BE49-F238E27FC236}">
                <a16:creationId xmlns:a16="http://schemas.microsoft.com/office/drawing/2014/main" id="{5BA422F3-DEED-3CD3-4163-F83AE01A3DC2}"/>
              </a:ext>
            </a:extLst>
          </p:cNvPr>
          <p:cNvSpPr>
            <a:spLocks noGrp="1"/>
          </p:cNvSpPr>
          <p:nvPr>
            <p:ph type="title"/>
          </p:nvPr>
        </p:nvSpPr>
        <p:spPr>
          <a:xfrm>
            <a:off x="2231136" y="964692"/>
            <a:ext cx="7729728" cy="1188720"/>
          </a:xfrm>
        </p:spPr>
        <p:txBody>
          <a:bodyPr>
            <a:normAutofit fontScale="90000"/>
          </a:bodyPr>
          <a:lstStyle/>
          <a:p>
            <a:br>
              <a:rPr lang="en-US" dirty="0"/>
            </a:br>
            <a:br>
              <a:rPr lang="en-US" dirty="0"/>
            </a:br>
            <a:r>
              <a:rPr lang="en-US" dirty="0"/>
              <a:t>complications</a:t>
            </a:r>
            <a:br>
              <a:rPr lang="en-US" dirty="0"/>
            </a:br>
            <a:br>
              <a:rPr lang="en-US" dirty="0"/>
            </a:br>
            <a:endParaRPr lang="en-US" dirty="0"/>
          </a:p>
        </p:txBody>
      </p:sp>
    </p:spTree>
    <p:extLst>
      <p:ext uri="{BB962C8B-B14F-4D97-AF65-F5344CB8AC3E}">
        <p14:creationId xmlns:p14="http://schemas.microsoft.com/office/powerpoint/2010/main" val="3160751090"/>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{8AB161F0-1387-864A-84B8-6F228CAF1784}tf10001120</Template>
  <TotalTime>16791</TotalTime>
  <Words>1919</Words>
  <Application>Microsoft Macintosh PowerPoint</Application>
  <PresentationFormat>Widescreen</PresentationFormat>
  <Paragraphs>199</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Gill Sans MT</vt:lpstr>
      <vt:lpstr>Open sans</vt:lpstr>
      <vt:lpstr>Parcel</vt:lpstr>
      <vt:lpstr>PowerPoint Presentation</vt:lpstr>
      <vt:lpstr>Overview</vt:lpstr>
      <vt:lpstr>Areas of consensus</vt:lpstr>
      <vt:lpstr>Areas of consensus</vt:lpstr>
      <vt:lpstr>Areas of consensus</vt:lpstr>
      <vt:lpstr>Areas of consensus</vt:lpstr>
      <vt:lpstr>Areas of consensus</vt:lpstr>
      <vt:lpstr>  complications  </vt:lpstr>
      <vt:lpstr>  complications  </vt:lpstr>
      <vt:lpstr>    concerns    </vt:lpstr>
      <vt:lpstr>    concerns    </vt:lpstr>
      <vt:lpstr>    concerns    </vt:lpstr>
      <vt:lpstr>Course of action</vt:lpstr>
      <vt:lpstr>Management controls &amp; Stakeholder capitalism</vt:lpstr>
      <vt:lpstr>Management controls &amp; Stakeholder capitalism</vt:lpstr>
      <vt:lpstr>Course of action</vt:lpstr>
      <vt:lpstr>Course of action</vt:lpstr>
      <vt:lpstr>Course of action</vt:lpstr>
      <vt:lpstr>Course of action</vt:lpstr>
      <vt:lpstr>Course of action</vt:lpstr>
      <vt:lpstr>Outcome v impact</vt:lpstr>
      <vt:lpstr>The contribution</vt:lpstr>
      <vt:lpstr>Thank you and questions</vt:lpstr>
      <vt:lpstr> References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 Lynch</dc:creator>
  <cp:lastModifiedBy>Tracey Dodd</cp:lastModifiedBy>
  <cp:revision>104</cp:revision>
  <dcterms:created xsi:type="dcterms:W3CDTF">2021-08-16T03:28:55Z</dcterms:created>
  <dcterms:modified xsi:type="dcterms:W3CDTF">2022-12-14T02:09:21Z</dcterms:modified>
</cp:coreProperties>
</file>