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29"/>
  </p:notesMasterIdLst>
  <p:handoutMasterIdLst>
    <p:handoutMasterId r:id="rId30"/>
  </p:handoutMasterIdLst>
  <p:sldIdLst>
    <p:sldId id="443" r:id="rId2"/>
    <p:sldId id="576" r:id="rId3"/>
    <p:sldId id="573" r:id="rId4"/>
    <p:sldId id="574" r:id="rId5"/>
    <p:sldId id="567" r:id="rId6"/>
    <p:sldId id="565" r:id="rId7"/>
    <p:sldId id="577" r:id="rId8"/>
    <p:sldId id="545" r:id="rId9"/>
    <p:sldId id="578" r:id="rId10"/>
    <p:sldId id="487" r:id="rId11"/>
    <p:sldId id="488" r:id="rId12"/>
    <p:sldId id="584" r:id="rId13"/>
    <p:sldId id="527" r:id="rId14"/>
    <p:sldId id="569" r:id="rId15"/>
    <p:sldId id="581" r:id="rId16"/>
    <p:sldId id="530" r:id="rId17"/>
    <p:sldId id="492" r:id="rId18"/>
    <p:sldId id="582" r:id="rId19"/>
    <p:sldId id="528" r:id="rId20"/>
    <p:sldId id="513" r:id="rId21"/>
    <p:sldId id="583" r:id="rId22"/>
    <p:sldId id="586" r:id="rId23"/>
    <p:sldId id="587" r:id="rId24"/>
    <p:sldId id="549" r:id="rId25"/>
    <p:sldId id="580" r:id="rId26"/>
    <p:sldId id="588" r:id="rId27"/>
    <p:sldId id="585" r:id="rId2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3E"/>
    <a:srgbClr val="006CAB"/>
    <a:srgbClr val="006DAE"/>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84034" autoAdjust="0"/>
  </p:normalViewPr>
  <p:slideViewPr>
    <p:cSldViewPr snapToGrid="0" snapToObjects="1" showGuides="1">
      <p:cViewPr varScale="1">
        <p:scale>
          <a:sx n="85" d="100"/>
          <a:sy n="85" d="100"/>
        </p:scale>
        <p:origin x="714" y="84"/>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390067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340430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126333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1927498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20</a:t>
            </a:fld>
            <a:endParaRPr lang="en-US"/>
          </a:p>
        </p:txBody>
      </p:sp>
    </p:spTree>
    <p:extLst>
      <p:ext uri="{BB962C8B-B14F-4D97-AF65-F5344CB8AC3E}">
        <p14:creationId xmlns:p14="http://schemas.microsoft.com/office/powerpoint/2010/main" val="331639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21</a:t>
            </a:fld>
            <a:endParaRPr lang="en-US"/>
          </a:p>
        </p:txBody>
      </p:sp>
    </p:spTree>
    <p:extLst>
      <p:ext uri="{BB962C8B-B14F-4D97-AF65-F5344CB8AC3E}">
        <p14:creationId xmlns:p14="http://schemas.microsoft.com/office/powerpoint/2010/main" val="2832111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a:p>
        </p:txBody>
      </p:sp>
    </p:spTree>
    <p:extLst>
      <p:ext uri="{BB962C8B-B14F-4D97-AF65-F5344CB8AC3E}">
        <p14:creationId xmlns:p14="http://schemas.microsoft.com/office/powerpoint/2010/main" val="164167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24</a:t>
            </a:fld>
            <a:endParaRPr lang="en-US"/>
          </a:p>
        </p:txBody>
      </p:sp>
    </p:spTree>
    <p:extLst>
      <p:ext uri="{BB962C8B-B14F-4D97-AF65-F5344CB8AC3E}">
        <p14:creationId xmlns:p14="http://schemas.microsoft.com/office/powerpoint/2010/main" val="3353469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25</a:t>
            </a:fld>
            <a:endParaRPr lang="en-US"/>
          </a:p>
        </p:txBody>
      </p:sp>
    </p:spTree>
    <p:extLst>
      <p:ext uri="{BB962C8B-B14F-4D97-AF65-F5344CB8AC3E}">
        <p14:creationId xmlns:p14="http://schemas.microsoft.com/office/powerpoint/2010/main" val="359606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233514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a:p>
        </p:txBody>
      </p:sp>
    </p:spTree>
    <p:extLst>
      <p:ext uri="{BB962C8B-B14F-4D97-AF65-F5344CB8AC3E}">
        <p14:creationId xmlns:p14="http://schemas.microsoft.com/office/powerpoint/2010/main" val="221812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a:p>
        </p:txBody>
      </p:sp>
    </p:spTree>
    <p:extLst>
      <p:ext uri="{BB962C8B-B14F-4D97-AF65-F5344CB8AC3E}">
        <p14:creationId xmlns:p14="http://schemas.microsoft.com/office/powerpoint/2010/main" val="101062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a:p>
        </p:txBody>
      </p:sp>
    </p:spTree>
    <p:extLst>
      <p:ext uri="{BB962C8B-B14F-4D97-AF65-F5344CB8AC3E}">
        <p14:creationId xmlns:p14="http://schemas.microsoft.com/office/powerpoint/2010/main" val="238508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417541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77688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1391916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12</a:t>
            </a:fld>
            <a:endParaRPr lang="en-US"/>
          </a:p>
        </p:txBody>
      </p:sp>
    </p:spTree>
    <p:extLst>
      <p:ext uri="{BB962C8B-B14F-4D97-AF65-F5344CB8AC3E}">
        <p14:creationId xmlns:p14="http://schemas.microsoft.com/office/powerpoint/2010/main" val="2700861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s://adf.org.au/drug-facts/depressants/" TargetMode="External"/><Relationship Id="rId3" Type="http://schemas.openxmlformats.org/officeDocument/2006/relationships/hyperlink" Target="https://www.health.nsw.gov.au/mentalhealth/resources/Publications/assessment-mgmt-people-bpsd-2022.pdf" TargetMode="External"/><Relationship Id="rId7" Type="http://schemas.openxmlformats.org/officeDocument/2006/relationships/hyperlink" Target="https://www.betterhealth.vic.gov.au/health/healthyliving/tranquillisers#what-are-benzodiazepines" TargetMode="External"/><Relationship Id="rId2" Type="http://schemas.openxmlformats.org/officeDocument/2006/relationships/hyperlink" Target="https://agedcare.royalcommission.gov.au/sites/default/files/2019-12/background-paper-3.pdf" TargetMode="External"/><Relationship Id="rId1" Type="http://schemas.openxmlformats.org/officeDocument/2006/relationships/slideLayout" Target="../slideLayouts/slideLayout13.xml"/><Relationship Id="rId6" Type="http://schemas.openxmlformats.org/officeDocument/2006/relationships/hyperlink" Target="https://agedcare.royalcommission.gov.au/publications/interim-report" TargetMode="External"/><Relationship Id="rId5" Type="http://schemas.openxmlformats.org/officeDocument/2006/relationships/hyperlink" Target="https://www.agedcarequality.gov.au/resources/psychotropic-medications-used-australia-information-aged-care" TargetMode="External"/><Relationship Id="rId10" Type="http://schemas.openxmlformats.org/officeDocument/2006/relationships/hyperlink" Target="https://www.dementia.com.au/who-we-help/dementia-healthcare-professionals?hsCtaTracking=c0d1774a-0ac3-4c51-ade3-7370dee3ce26%7C5fd0cceb-a3e2-40d7-a516-d4845624ccef" TargetMode="External"/><Relationship Id="rId4" Type="http://schemas.openxmlformats.org/officeDocument/2006/relationships/hyperlink" Target="https://www.dementia.com.au/resource-hub/behaviour-management-a-guide-to-good-practice" TargetMode="External"/><Relationship Id="rId9" Type="http://schemas.openxmlformats.org/officeDocument/2006/relationships/hyperlink" Target="https://amhonline.amh.net.au.acs.hcn.com.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8808" y="1959605"/>
            <a:ext cx="7492446" cy="2572638"/>
          </a:xfrm>
        </p:spPr>
        <p:txBody>
          <a:bodyPr/>
          <a:lstStyle/>
          <a:p>
            <a:r>
              <a:rPr lang="en-AU" dirty="0"/>
              <a:t>Appropriate use of benzodiazepines for sleep disturbances in 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3" name="Text Placeholder 2">
            <a:extLst>
              <a:ext uri="{FF2B5EF4-FFF2-40B4-BE49-F238E27FC236}">
                <a16:creationId xmlns:a16="http://schemas.microsoft.com/office/drawing/2014/main" id="{4BEA1F78-37A1-416B-8906-0BD8A4FF239D}"/>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t>
            </a:r>
            <a:r>
              <a:rPr lang="en-US"/>
              <a:t>a benzodiazepine?</a:t>
            </a:r>
            <a:endParaRPr lang="en-US" dirty="0"/>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520688"/>
            <a:ext cx="10815464" cy="4905481"/>
          </a:xfrm>
        </p:spPr>
        <p:txBody>
          <a:bodyPr/>
          <a:lstStyle/>
          <a:p>
            <a:r>
              <a:rPr lang="en-AU" dirty="0"/>
              <a:t>A benzodiazepine is a class of medication that slows down the workings of the brain</a:t>
            </a:r>
            <a:r>
              <a:rPr lang="en-AU" baseline="30000" dirty="0"/>
              <a:t>6</a:t>
            </a:r>
          </a:p>
          <a:p>
            <a:endParaRPr lang="en-AU" sz="1000" dirty="0"/>
          </a:p>
          <a:p>
            <a:r>
              <a:rPr lang="en-AU" dirty="0"/>
              <a:t>Benzodiazepines can cause: </a:t>
            </a:r>
          </a:p>
          <a:p>
            <a:pPr lvl="1">
              <a:lnSpc>
                <a:spcPct val="150000"/>
              </a:lnSpc>
            </a:pPr>
            <a:r>
              <a:rPr lang="en-AU" sz="1800" dirty="0">
                <a:latin typeface="Arial" panose="020B0604020202020204" pitchFamily="34" charset="0"/>
                <a:cs typeface="Arial" panose="020B0604020202020204" pitchFamily="34" charset="0"/>
              </a:rPr>
              <a:t>Excess sedation e.g. drowsiness, sleepiness</a:t>
            </a:r>
            <a:endParaRPr lang="en-AU" sz="1000" dirty="0">
              <a:latin typeface="Arial" panose="020B0604020202020204" pitchFamily="34" charset="0"/>
              <a:cs typeface="Arial" panose="020B0604020202020204" pitchFamily="34" charset="0"/>
            </a:endParaRPr>
          </a:p>
          <a:p>
            <a:pPr lvl="1">
              <a:lnSpc>
                <a:spcPct val="150000"/>
              </a:lnSpc>
            </a:pPr>
            <a:r>
              <a:rPr lang="en-AU" sz="1800" dirty="0">
                <a:latin typeface="Arial" panose="020B0604020202020204" pitchFamily="34" charset="0"/>
                <a:cs typeface="Arial" panose="020B0604020202020204" pitchFamily="34" charset="0"/>
              </a:rPr>
              <a:t>Physical dependence</a:t>
            </a:r>
            <a:r>
              <a:rPr lang="en-AU" sz="1800" baseline="30000" dirty="0">
                <a:latin typeface="Arial" panose="020B0604020202020204" pitchFamily="34" charset="0"/>
                <a:cs typeface="Arial" panose="020B0604020202020204" pitchFamily="34" charset="0"/>
              </a:rPr>
              <a:t>7</a:t>
            </a:r>
          </a:p>
          <a:p>
            <a:pPr lvl="1">
              <a:lnSpc>
                <a:spcPct val="150000"/>
              </a:lnSpc>
            </a:pPr>
            <a:r>
              <a:rPr lang="en-AU" sz="1800" dirty="0">
                <a:latin typeface="Arial" panose="020B0604020202020204" pitchFamily="34" charset="0"/>
                <a:cs typeface="Arial" panose="020B0604020202020204" pitchFamily="34" charset="0"/>
              </a:rPr>
              <a:t>Tolerance</a:t>
            </a:r>
            <a:r>
              <a:rPr lang="en-AU" sz="1800" baseline="30000" dirty="0">
                <a:latin typeface="Arial" panose="020B0604020202020204" pitchFamily="34" charset="0"/>
                <a:cs typeface="Arial" panose="020B0604020202020204" pitchFamily="34" charset="0"/>
              </a:rPr>
              <a:t>7</a:t>
            </a:r>
            <a:endParaRPr lang="en-AU" sz="1800" dirty="0">
              <a:latin typeface="Arial" panose="020B0604020202020204" pitchFamily="34" charset="0"/>
              <a:cs typeface="Arial" panose="020B0604020202020204" pitchFamily="34" charset="0"/>
            </a:endParaRPr>
          </a:p>
          <a:p>
            <a:pPr marL="0" indent="0">
              <a:buNone/>
            </a:pPr>
            <a:endParaRPr lang="en-AU" sz="1000" dirty="0"/>
          </a:p>
          <a:p>
            <a:r>
              <a:rPr lang="en-AU" dirty="0"/>
              <a:t>Sometimes benzodiazepines are prescribed to people living with dementia and changed behaviours</a:t>
            </a:r>
          </a:p>
          <a:p>
            <a:endParaRPr lang="en-AU" sz="1000" dirty="0"/>
          </a:p>
          <a:p>
            <a:r>
              <a:rPr lang="en-AU" dirty="0"/>
              <a:t>One Australian study</a:t>
            </a:r>
            <a:r>
              <a:rPr lang="en-AU" baseline="30000" dirty="0"/>
              <a:t>8</a:t>
            </a:r>
            <a:r>
              <a:rPr lang="en-AU" dirty="0"/>
              <a:t> reports that 30% of residents are dispensed benzodiazepines within three months of admission to residential aged care</a:t>
            </a:r>
          </a:p>
          <a:p>
            <a:endParaRPr lang="en-AU" sz="1000" baseline="30000" dirty="0"/>
          </a:p>
          <a:p>
            <a:r>
              <a:rPr lang="en-AU" dirty="0"/>
              <a:t>Some examples of benzodiazepines are temazepam, oxazepam, lorazepam and diazepam</a:t>
            </a:r>
            <a:r>
              <a:rPr lang="en-AU" baseline="30000" dirty="0"/>
              <a:t>4,9</a:t>
            </a:r>
          </a:p>
          <a:p>
            <a:endParaRPr lang="en-AU" baseline="30000" dirty="0"/>
          </a:p>
        </p:txBody>
      </p:sp>
      <p:pic>
        <p:nvPicPr>
          <p:cNvPr id="6" name="Picture 5">
            <a:extLst>
              <a:ext uri="{FF2B5EF4-FFF2-40B4-BE49-F238E27FC236}">
                <a16:creationId xmlns:a16="http://schemas.microsoft.com/office/drawing/2014/main" id="{D5CCE8AB-0175-4143-A421-00567E1EF3F1}"/>
              </a:ext>
            </a:extLst>
          </p:cNvPr>
          <p:cNvPicPr>
            <a:picLocks noChangeAspect="1"/>
          </p:cNvPicPr>
          <p:nvPr/>
        </p:nvPicPr>
        <p:blipFill rotWithShape="1">
          <a:blip r:embed="rId3">
            <a:biLevel thresh="50000"/>
          </a:blip>
          <a:srcRect t="14069" b="10460"/>
          <a:stretch/>
        </p:blipFill>
        <p:spPr>
          <a:xfrm>
            <a:off x="7758086" y="2229489"/>
            <a:ext cx="1913675" cy="1706407"/>
          </a:xfrm>
          <a:prstGeom prst="rect">
            <a:avLst/>
          </a:prstGeom>
        </p:spPr>
      </p:pic>
    </p:spTree>
    <p:extLst>
      <p:ext uri="{BB962C8B-B14F-4D97-AF65-F5344CB8AC3E}">
        <p14:creationId xmlns:p14="http://schemas.microsoft.com/office/powerpoint/2010/main" val="3210865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6EF6DE-A2B2-AFCF-8471-1448A55B70A0}"/>
              </a:ext>
            </a:extLst>
          </p:cNvPr>
          <p:cNvSpPr>
            <a:spLocks noGrp="1"/>
          </p:cNvSpPr>
          <p:nvPr>
            <p:ph type="body" sz="quarter" idx="13"/>
          </p:nvPr>
        </p:nvSpPr>
        <p:spPr>
          <a:xfrm>
            <a:off x="306060" y="326309"/>
            <a:ext cx="8411220" cy="736956"/>
          </a:xfrm>
        </p:spPr>
        <p:txBody>
          <a:bodyPr/>
          <a:lstStyle/>
          <a:p>
            <a:r>
              <a:rPr lang="en-AU" dirty="0"/>
              <a:t>Multiple choice question</a:t>
            </a:r>
          </a:p>
          <a:p>
            <a:endParaRPr lang="en-US" dirty="0"/>
          </a:p>
        </p:txBody>
      </p:sp>
      <p:sp>
        <p:nvSpPr>
          <p:cNvPr id="5" name="Text Placeholder 4">
            <a:extLst>
              <a:ext uri="{FF2B5EF4-FFF2-40B4-BE49-F238E27FC236}">
                <a16:creationId xmlns:a16="http://schemas.microsoft.com/office/drawing/2014/main" id="{786A7EC0-46CC-DF03-E92D-8A9A7AFB427B}"/>
              </a:ext>
            </a:extLst>
          </p:cNvPr>
          <p:cNvSpPr>
            <a:spLocks noGrp="1"/>
          </p:cNvSpPr>
          <p:nvPr>
            <p:ph type="body" sz="quarter" idx="16"/>
          </p:nvPr>
        </p:nvSpPr>
        <p:spPr>
          <a:xfrm>
            <a:off x="306060" y="1461577"/>
            <a:ext cx="10815464" cy="5084997"/>
          </a:xfrm>
        </p:spPr>
        <p:txBody>
          <a:bodyPr/>
          <a:lstStyle/>
          <a:p>
            <a:pPr marL="0" indent="0">
              <a:buNone/>
            </a:pPr>
            <a:r>
              <a:rPr lang="en-AU" b="1" dirty="0"/>
              <a:t>When should benzodiazepines be considered for sleep disturbances in people living with dementia? </a:t>
            </a:r>
            <a:r>
              <a:rPr lang="en-AU" b="1" dirty="0">
                <a:effectLst/>
                <a:latin typeface="Arial" panose="020B0604020202020204" pitchFamily="34" charset="0"/>
                <a:ea typeface="Calibri" panose="020F0502020204030204" pitchFamily="34" charset="0"/>
              </a:rPr>
              <a:t>Select </a:t>
            </a:r>
            <a:r>
              <a:rPr lang="en-AU" b="1" u="sng" dirty="0">
                <a:effectLst/>
                <a:latin typeface="Arial" panose="020B0604020202020204" pitchFamily="34" charset="0"/>
                <a:ea typeface="Calibri" panose="020F0502020204030204" pitchFamily="34" charset="0"/>
              </a:rPr>
              <a:t>the most correct </a:t>
            </a:r>
            <a:r>
              <a:rPr lang="en-AU" b="1" dirty="0">
                <a:effectLst/>
                <a:latin typeface="Arial" panose="020B0604020202020204" pitchFamily="34" charset="0"/>
                <a:ea typeface="Calibri" panose="020F0502020204030204" pitchFamily="34" charset="0"/>
              </a:rPr>
              <a:t>option:</a:t>
            </a:r>
            <a:r>
              <a:rPr lang="en-AU" b="1" dirty="0">
                <a:effectLst/>
              </a:rPr>
              <a:t> </a:t>
            </a:r>
            <a:endParaRPr lang="en-AU" b="1" dirty="0"/>
          </a:p>
          <a:p>
            <a:pPr marL="800100" lvl="1" indent="-342900">
              <a:lnSpc>
                <a:spcPct val="150000"/>
              </a:lnSpc>
              <a:buFont typeface="+mj-lt"/>
              <a:buAutoNum type="alphaLcPeriod"/>
            </a:pPr>
            <a:r>
              <a:rPr lang="en-AU" sz="2000" dirty="0">
                <a:latin typeface="Arial" panose="020B0604020202020204" pitchFamily="34" charset="0"/>
                <a:cs typeface="Arial" panose="020B0604020202020204" pitchFamily="34" charset="0"/>
              </a:rPr>
              <a:t>When a person is first diagnosed with dementia as most people living with dementia eventually develop sleep disturbances</a:t>
            </a:r>
          </a:p>
          <a:p>
            <a:pPr marL="800100" lvl="1" indent="-342900">
              <a:lnSpc>
                <a:spcPct val="150000"/>
              </a:lnSpc>
              <a:buFont typeface="+mj-lt"/>
              <a:buAutoNum type="alphaLcPeriod"/>
            </a:pPr>
            <a:r>
              <a:rPr lang="en-AU" sz="2000" dirty="0">
                <a:latin typeface="Arial" panose="020B0604020202020204" pitchFamily="34" charset="0"/>
                <a:cs typeface="Arial" panose="020B0604020202020204" pitchFamily="34" charset="0"/>
              </a:rPr>
              <a:t>When a person living with dementia and sleep disturbances starts to wander</a:t>
            </a:r>
          </a:p>
          <a:p>
            <a:pPr marL="800100" lvl="1" indent="-342900">
              <a:lnSpc>
                <a:spcPct val="150000"/>
              </a:lnSpc>
              <a:buFont typeface="+mj-lt"/>
              <a:buAutoNum type="alphaLcPeriod"/>
            </a:pPr>
            <a:r>
              <a:rPr lang="en-AU" sz="2000" dirty="0">
                <a:latin typeface="Arial" panose="020B0604020202020204" pitchFamily="34" charset="0"/>
                <a:cs typeface="Arial" panose="020B0604020202020204" pitchFamily="34" charset="0"/>
              </a:rPr>
              <a:t>When a person living with dementia experiences sleep disturbances for the first time</a:t>
            </a:r>
          </a:p>
          <a:p>
            <a:pPr marL="800100" lvl="1" indent="-342900">
              <a:lnSpc>
                <a:spcPct val="150000"/>
              </a:lnSpc>
              <a:buFont typeface="+mj-lt"/>
              <a:buAutoNum type="alphaLcPeriod"/>
            </a:pPr>
            <a:r>
              <a:rPr lang="en-AU" sz="2000" dirty="0">
                <a:effectLst/>
                <a:latin typeface="Arial" panose="020B0604020202020204" pitchFamily="34" charset="0"/>
                <a:ea typeface="Times New Roman" panose="02020603050405020304" pitchFamily="18" charset="0"/>
                <a:cs typeface="Arial" panose="020B0604020202020204" pitchFamily="34" charset="0"/>
              </a:rPr>
              <a:t>As a last resort when all other non-pharmacological strategies have been trialled for an adequate period of time</a:t>
            </a:r>
          </a:p>
          <a:p>
            <a:pPr marL="800100" lvl="1" indent="-342900">
              <a:lnSpc>
                <a:spcPct val="150000"/>
              </a:lnSpc>
              <a:buFont typeface="+mj-lt"/>
              <a:buAutoNum type="alphaLcPeriod"/>
            </a:pPr>
            <a:r>
              <a:rPr lang="en-AU" sz="2000" dirty="0">
                <a:latin typeface="Arial" panose="020B0604020202020204" pitchFamily="34" charset="0"/>
                <a:cs typeface="Arial" panose="020B0604020202020204" pitchFamily="34" charset="0"/>
              </a:rPr>
              <a:t>B and D </a:t>
            </a:r>
          </a:p>
          <a:p>
            <a:endParaRPr lang="en-US" b="1" dirty="0"/>
          </a:p>
        </p:txBody>
      </p:sp>
      <p:sp>
        <p:nvSpPr>
          <p:cNvPr id="2" name="TextBox 1">
            <a:extLst>
              <a:ext uri="{FF2B5EF4-FFF2-40B4-BE49-F238E27FC236}">
                <a16:creationId xmlns:a16="http://schemas.microsoft.com/office/drawing/2014/main" id="{3BC1BFEA-FAF9-4D72-8E4C-D874288320C9}"/>
              </a:ext>
            </a:extLst>
          </p:cNvPr>
          <p:cNvSpPr txBox="1"/>
          <p:nvPr/>
        </p:nvSpPr>
        <p:spPr>
          <a:xfrm>
            <a:off x="4188705" y="5718878"/>
            <a:ext cx="3814589" cy="492443"/>
          </a:xfrm>
          <a:prstGeom prst="rect">
            <a:avLst/>
          </a:prstGeom>
          <a:noFill/>
          <a:ln w="19050">
            <a:solidFill>
              <a:srgbClr val="006CAB"/>
            </a:solidFill>
          </a:ln>
        </p:spPr>
        <p:txBody>
          <a:bodyPr wrap="square" rtlCol="0">
            <a:spAutoFit/>
          </a:bodyPr>
          <a:lstStyle/>
          <a:p>
            <a:pPr algn="ctr"/>
            <a:r>
              <a:rPr lang="en-AU" sz="2600" b="1" dirty="0">
                <a:solidFill>
                  <a:srgbClr val="006DAE"/>
                </a:solidFill>
              </a:rPr>
              <a:t>Answer: D</a:t>
            </a:r>
          </a:p>
        </p:txBody>
      </p:sp>
    </p:spTree>
    <p:extLst>
      <p:ext uri="{BB962C8B-B14F-4D97-AF65-F5344CB8AC3E}">
        <p14:creationId xmlns:p14="http://schemas.microsoft.com/office/powerpoint/2010/main" val="41624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ACEAFD-63DC-4E81-9B6F-E271E717262C}"/>
              </a:ext>
            </a:extLst>
          </p:cNvPr>
          <p:cNvSpPr>
            <a:spLocks noGrp="1"/>
          </p:cNvSpPr>
          <p:nvPr>
            <p:ph type="body" sz="quarter" idx="13"/>
          </p:nvPr>
        </p:nvSpPr>
        <p:spPr>
          <a:xfrm>
            <a:off x="306060" y="326309"/>
            <a:ext cx="8784152" cy="736956"/>
          </a:xfrm>
        </p:spPr>
        <p:txBody>
          <a:bodyPr/>
          <a:lstStyle/>
          <a:p>
            <a:r>
              <a:rPr lang="en-AU" dirty="0"/>
              <a:t>Multiple choice question - answer</a:t>
            </a:r>
          </a:p>
        </p:txBody>
      </p:sp>
      <p:sp>
        <p:nvSpPr>
          <p:cNvPr id="4" name="Text Placeholder 3">
            <a:extLst>
              <a:ext uri="{FF2B5EF4-FFF2-40B4-BE49-F238E27FC236}">
                <a16:creationId xmlns:a16="http://schemas.microsoft.com/office/drawing/2014/main" id="{8BD0CDDC-B26C-4D32-8C75-672587C0CB62}"/>
              </a:ext>
            </a:extLst>
          </p:cNvPr>
          <p:cNvSpPr>
            <a:spLocks noGrp="1"/>
          </p:cNvSpPr>
          <p:nvPr>
            <p:ph type="body" sz="quarter" idx="14"/>
          </p:nvPr>
        </p:nvSpPr>
        <p:spPr>
          <a:xfrm>
            <a:off x="306060" y="1570699"/>
            <a:ext cx="10809615" cy="401647"/>
          </a:xfrm>
        </p:spPr>
        <p:txBody>
          <a:bodyPr/>
          <a:lstStyle/>
          <a:p>
            <a:r>
              <a:rPr lang="en-AU" dirty="0"/>
              <a:t>Why is option D correct?</a:t>
            </a:r>
          </a:p>
        </p:txBody>
      </p:sp>
      <p:sp>
        <p:nvSpPr>
          <p:cNvPr id="5" name="Text Placeholder 4">
            <a:extLst>
              <a:ext uri="{FF2B5EF4-FFF2-40B4-BE49-F238E27FC236}">
                <a16:creationId xmlns:a16="http://schemas.microsoft.com/office/drawing/2014/main" id="{F9771E7D-C548-49A3-9EE9-A0992CF03647}"/>
              </a:ext>
            </a:extLst>
          </p:cNvPr>
          <p:cNvSpPr>
            <a:spLocks noGrp="1"/>
          </p:cNvSpPr>
          <p:nvPr>
            <p:ph type="body" sz="quarter" idx="16"/>
          </p:nvPr>
        </p:nvSpPr>
        <p:spPr>
          <a:xfrm>
            <a:off x="306059" y="1972346"/>
            <a:ext cx="5379123" cy="3927519"/>
          </a:xfrm>
          <a:ln w="38100">
            <a:solidFill>
              <a:srgbClr val="00AC3E"/>
            </a:solidFill>
            <a:prstDash val="dash"/>
          </a:ln>
        </p:spPr>
        <p:txBody>
          <a:bodyPr/>
          <a:lstStyle/>
          <a:p>
            <a:pPr marL="0" indent="0">
              <a:buNone/>
            </a:pPr>
            <a:r>
              <a:rPr lang="en-AU" dirty="0">
                <a:effectLst/>
                <a:latin typeface="Arial" panose="020B0604020202020204" pitchFamily="34" charset="0"/>
                <a:ea typeface="Calibri" panose="020F0502020204030204" pitchFamily="34" charset="0"/>
              </a:rPr>
              <a:t>Benzodiazepines should only be considered:</a:t>
            </a:r>
            <a:endParaRPr lang="en-AU" sz="1000" dirty="0">
              <a:effectLst/>
              <a:latin typeface="Arial" panose="020B0604020202020204" pitchFamily="34" charset="0"/>
              <a:ea typeface="Calibri" panose="020F0502020204030204" pitchFamily="34" charset="0"/>
            </a:endParaRPr>
          </a:p>
          <a:p>
            <a:pPr lvl="1">
              <a:buFont typeface="Wingdings" pitchFamily="2" charset="2"/>
              <a:buChar char="q"/>
            </a:pPr>
            <a:endPar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endPar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b="1" dirty="0">
                <a:effectLst/>
                <a:latin typeface="Arial" panose="020B0604020202020204" pitchFamily="34" charset="0"/>
                <a:ea typeface="Calibri" panose="020F0502020204030204" pitchFamily="34" charset="0"/>
                <a:cs typeface="Arial" panose="020B0604020202020204" pitchFamily="34" charset="0"/>
              </a:rPr>
              <a:t> As a last resort for people living with dementia who are experiencing sleep disturbances</a:t>
            </a:r>
            <a:endParaRPr lang="en-AU" sz="2000" dirty="0">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9F8C2134-ECC2-7207-557A-6955408DE546}"/>
              </a:ext>
            </a:extLst>
          </p:cNvPr>
          <p:cNvSpPr txBox="1">
            <a:spLocks/>
          </p:cNvSpPr>
          <p:nvPr/>
        </p:nvSpPr>
        <p:spPr>
          <a:xfrm>
            <a:off x="6025495" y="1972347"/>
            <a:ext cx="5534097" cy="3927520"/>
          </a:xfrm>
          <a:prstGeom prst="rect">
            <a:avLst/>
          </a:prstGeom>
          <a:ln w="38100">
            <a:solidFill>
              <a:srgbClr val="FF000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dirty="0"/>
              <a:t>Benzodiazepines should </a:t>
            </a:r>
            <a:r>
              <a:rPr lang="en-AU" b="1" dirty="0"/>
              <a:t>NOT</a:t>
            </a:r>
            <a:r>
              <a:rPr lang="en-AU" dirty="0"/>
              <a:t> be considered for people living with dementia who are:</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Initially diagnosed with dementia and not experiencing sleep disturbances</a:t>
            </a:r>
          </a:p>
          <a:p>
            <a:pPr lvl="1">
              <a:buFont typeface="Wingdings" pitchFamily="2" charset="2"/>
              <a:buChar char="q"/>
            </a:pPr>
            <a:endParaRPr lang="en-AU" sz="25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E</a:t>
            </a:r>
            <a:r>
              <a:rPr lang="en-AU" sz="2000" dirty="0">
                <a:latin typeface="Arial" panose="020B0604020202020204" pitchFamily="34" charset="0"/>
                <a:ea typeface="Times New Roman" panose="02020603050405020304" pitchFamily="18" charset="0"/>
                <a:cs typeface="Arial" panose="020B0604020202020204" pitchFamily="34" charset="0"/>
              </a:rPr>
              <a:t>xperiencing sleep disturbances and  wander for the first time</a:t>
            </a:r>
          </a:p>
          <a:p>
            <a:pPr marL="457200" lvl="1" indent="0">
              <a:buNone/>
            </a:pPr>
            <a:endParaRPr lang="en-AU" sz="2500" dirty="0">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dirty="0">
                <a:effectLst/>
                <a:latin typeface="Arial" panose="020B0604020202020204" pitchFamily="34" charset="0"/>
                <a:ea typeface="Times New Roman" panose="02020603050405020304" pitchFamily="18" charset="0"/>
                <a:cs typeface="Arial" panose="020B0604020202020204" pitchFamily="34" charset="0"/>
              </a:rPr>
              <a:t> Experiencing sleep disturbances for the first time</a:t>
            </a:r>
            <a:endParaRPr lang="en-AU" sz="2000" dirty="0">
              <a:latin typeface="Arial" panose="020B0604020202020204" pitchFamily="34" charset="0"/>
              <a:cs typeface="Arial" panose="020B0604020202020204" pitchFamily="34" charset="0"/>
            </a:endParaRPr>
          </a:p>
          <a:p>
            <a:pPr marL="914400" lvl="2" indent="0">
              <a:buNone/>
            </a:pPr>
            <a:r>
              <a:rPr lang="en-AU" sz="18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699788A3-9D9D-267D-23DD-DF60439F1331}"/>
              </a:ext>
            </a:extLst>
          </p:cNvPr>
          <p:cNvPicPr>
            <a:picLocks noChangeAspect="1"/>
          </p:cNvPicPr>
          <p:nvPr/>
        </p:nvPicPr>
        <p:blipFill>
          <a:blip r:embed="rId3"/>
          <a:stretch>
            <a:fillRect/>
          </a:stretch>
        </p:blipFill>
        <p:spPr>
          <a:xfrm>
            <a:off x="572089" y="2632593"/>
            <a:ext cx="497668" cy="497668"/>
          </a:xfrm>
          <a:prstGeom prst="rect">
            <a:avLst/>
          </a:prstGeom>
        </p:spPr>
      </p:pic>
      <p:pic>
        <p:nvPicPr>
          <p:cNvPr id="14" name="Picture 13">
            <a:extLst>
              <a:ext uri="{FF2B5EF4-FFF2-40B4-BE49-F238E27FC236}">
                <a16:creationId xmlns:a16="http://schemas.microsoft.com/office/drawing/2014/main" id="{6DB65B53-4615-BACF-D828-663265F0F65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00595" y="3892584"/>
            <a:ext cx="499567" cy="497668"/>
          </a:xfrm>
          <a:prstGeom prst="rect">
            <a:avLst/>
          </a:prstGeom>
        </p:spPr>
      </p:pic>
      <p:pic>
        <p:nvPicPr>
          <p:cNvPr id="2" name="Picture 1">
            <a:extLst>
              <a:ext uri="{FF2B5EF4-FFF2-40B4-BE49-F238E27FC236}">
                <a16:creationId xmlns:a16="http://schemas.microsoft.com/office/drawing/2014/main" id="{43121BBF-A443-A43B-9FBA-5D76E3743A5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10884" y="2800127"/>
            <a:ext cx="499567" cy="497668"/>
          </a:xfrm>
          <a:prstGeom prst="rect">
            <a:avLst/>
          </a:prstGeom>
        </p:spPr>
      </p:pic>
      <p:sp>
        <p:nvSpPr>
          <p:cNvPr id="6" name="Rectangle 5">
            <a:extLst>
              <a:ext uri="{FF2B5EF4-FFF2-40B4-BE49-F238E27FC236}">
                <a16:creationId xmlns:a16="http://schemas.microsoft.com/office/drawing/2014/main" id="{56BE6ABB-56B4-7B97-5A5F-3BA19E1F6308}"/>
              </a:ext>
            </a:extLst>
          </p:cNvPr>
          <p:cNvSpPr/>
          <p:nvPr/>
        </p:nvSpPr>
        <p:spPr>
          <a:xfrm>
            <a:off x="895911" y="6063157"/>
            <a:ext cx="10219764" cy="707886"/>
          </a:xfrm>
          <a:prstGeom prst="rect">
            <a:avLst/>
          </a:prstGeom>
          <a:solidFill>
            <a:schemeClr val="accent5">
              <a:lumMod val="20000"/>
              <a:lumOff val="80000"/>
            </a:schemeClr>
          </a:solidFill>
        </p:spPr>
        <p:txBody>
          <a:bodyPr wrap="square">
            <a:spAutoFit/>
          </a:bodyPr>
          <a:lstStyle/>
          <a:p>
            <a:pPr algn="ctr"/>
            <a:r>
              <a:rPr lang="en-AU" sz="2000" dirty="0">
                <a:latin typeface="Arial" panose="020B0604020202020204" pitchFamily="34" charset="0"/>
                <a:cs typeface="Arial" panose="020B0604020202020204" pitchFamily="34" charset="0"/>
              </a:rPr>
              <a:t>If a decision is made to initiate a benzodiazepine for changed behaviours, the prescriber must clearly indicate the reason for prescribing the benzodiazepine</a:t>
            </a:r>
          </a:p>
        </p:txBody>
      </p:sp>
      <p:pic>
        <p:nvPicPr>
          <p:cNvPr id="10" name="Picture 9">
            <a:extLst>
              <a:ext uri="{FF2B5EF4-FFF2-40B4-BE49-F238E27FC236}">
                <a16:creationId xmlns:a16="http://schemas.microsoft.com/office/drawing/2014/main" id="{2AADF253-D511-0CDD-DD14-83F0F0D7C2C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310884" y="4896225"/>
            <a:ext cx="499567" cy="497668"/>
          </a:xfrm>
          <a:prstGeom prst="rect">
            <a:avLst/>
          </a:prstGeom>
        </p:spPr>
      </p:pic>
    </p:spTree>
    <p:extLst>
      <p:ext uri="{BB962C8B-B14F-4D97-AF65-F5344CB8AC3E}">
        <p14:creationId xmlns:p14="http://schemas.microsoft.com/office/powerpoint/2010/main" val="260171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7FFAD-7CE6-4439-B7FE-01172E2693EA}"/>
              </a:ext>
            </a:extLst>
          </p:cNvPr>
          <p:cNvSpPr>
            <a:spLocks noGrp="1"/>
          </p:cNvSpPr>
          <p:nvPr>
            <p:ph type="body" sz="quarter" idx="13"/>
          </p:nvPr>
        </p:nvSpPr>
        <p:spPr>
          <a:xfrm>
            <a:off x="306059" y="326309"/>
            <a:ext cx="8594101" cy="1436230"/>
          </a:xfrm>
        </p:spPr>
        <p:txBody>
          <a:bodyPr/>
          <a:lstStyle/>
          <a:p>
            <a:r>
              <a:rPr lang="en-US" dirty="0"/>
              <a:t>Harms vs Benefits of Benzodiazepines</a:t>
            </a:r>
            <a:endParaRPr lang="en-AU" dirty="0"/>
          </a:p>
        </p:txBody>
      </p:sp>
      <p:sp>
        <p:nvSpPr>
          <p:cNvPr id="5" name="Text Placeholder 4">
            <a:extLst>
              <a:ext uri="{FF2B5EF4-FFF2-40B4-BE49-F238E27FC236}">
                <a16:creationId xmlns:a16="http://schemas.microsoft.com/office/drawing/2014/main" id="{FA935306-BBA6-4F54-AD53-B5D391E3E6F1}"/>
              </a:ext>
            </a:extLst>
          </p:cNvPr>
          <p:cNvSpPr>
            <a:spLocks noGrp="1"/>
          </p:cNvSpPr>
          <p:nvPr>
            <p:ph type="body" sz="quarter" idx="16"/>
          </p:nvPr>
        </p:nvSpPr>
        <p:spPr>
          <a:xfrm>
            <a:off x="6096000" y="1819032"/>
            <a:ext cx="5532783" cy="2656733"/>
          </a:xfrm>
          <a:ln w="38100">
            <a:solidFill>
              <a:srgbClr val="FF0000"/>
            </a:solidFill>
          </a:ln>
        </p:spPr>
        <p:txBody>
          <a:bodyPr/>
          <a:lstStyle/>
          <a:p>
            <a:r>
              <a:rPr lang="en-AU" dirty="0"/>
              <a:t>Increase the risk of :</a:t>
            </a:r>
          </a:p>
          <a:p>
            <a:pPr lvl="1">
              <a:lnSpc>
                <a:spcPct val="150000"/>
              </a:lnSpc>
            </a:pPr>
            <a:r>
              <a:rPr lang="en-AU" sz="2000" dirty="0">
                <a:latin typeface="Arial" panose="020B0604020202020204" pitchFamily="34" charset="0"/>
                <a:cs typeface="Arial" panose="020B0604020202020204" pitchFamily="34" charset="0"/>
              </a:rPr>
              <a:t>Hip fracture</a:t>
            </a:r>
            <a:r>
              <a:rPr lang="en-AU" sz="2000" baseline="30000" dirty="0">
                <a:latin typeface="Arial" panose="020B0604020202020204" pitchFamily="34" charset="0"/>
                <a:cs typeface="Arial" panose="020B0604020202020204" pitchFamily="34" charset="0"/>
              </a:rPr>
              <a:t>12</a:t>
            </a:r>
          </a:p>
          <a:p>
            <a:pPr lvl="1">
              <a:lnSpc>
                <a:spcPct val="150000"/>
              </a:lnSpc>
            </a:pPr>
            <a:r>
              <a:rPr lang="en-AU" sz="2000" dirty="0">
                <a:latin typeface="Arial" panose="020B0604020202020204" pitchFamily="34" charset="0"/>
                <a:cs typeface="Arial" panose="020B0604020202020204" pitchFamily="34" charset="0"/>
              </a:rPr>
              <a:t>Falls</a:t>
            </a:r>
            <a:r>
              <a:rPr lang="en-AU" sz="2000" baseline="30000" dirty="0">
                <a:latin typeface="Arial" panose="020B0604020202020204" pitchFamily="34" charset="0"/>
                <a:cs typeface="Arial" panose="020B0604020202020204" pitchFamily="34" charset="0"/>
              </a:rPr>
              <a:t>13</a:t>
            </a:r>
          </a:p>
          <a:p>
            <a:pPr lvl="1">
              <a:lnSpc>
                <a:spcPct val="150000"/>
              </a:lnSpc>
            </a:pPr>
            <a:r>
              <a:rPr lang="en-AU" sz="2000" dirty="0">
                <a:latin typeface="Arial" panose="020B0604020202020204" pitchFamily="34" charset="0"/>
                <a:cs typeface="Arial" panose="020B0604020202020204" pitchFamily="34" charset="0"/>
              </a:rPr>
              <a:t>Excess sedation; drowsiness, sleepiness</a:t>
            </a:r>
          </a:p>
          <a:p>
            <a:pPr lvl="1">
              <a:lnSpc>
                <a:spcPct val="150000"/>
              </a:lnSpc>
            </a:pPr>
            <a:r>
              <a:rPr lang="en-AU" sz="2000" dirty="0">
                <a:latin typeface="Arial" panose="020B0604020202020204" pitchFamily="34" charset="0"/>
                <a:cs typeface="Arial" panose="020B0604020202020204" pitchFamily="34" charset="0"/>
              </a:rPr>
              <a:t>Daytime drowsiness</a:t>
            </a:r>
          </a:p>
        </p:txBody>
      </p:sp>
      <p:sp>
        <p:nvSpPr>
          <p:cNvPr id="7" name="Text Placeholder 4">
            <a:extLst>
              <a:ext uri="{FF2B5EF4-FFF2-40B4-BE49-F238E27FC236}">
                <a16:creationId xmlns:a16="http://schemas.microsoft.com/office/drawing/2014/main" id="{836BF942-4156-C009-FC3A-82A30954F2E2}"/>
              </a:ext>
            </a:extLst>
          </p:cNvPr>
          <p:cNvSpPr>
            <a:spLocks noGrp="1"/>
          </p:cNvSpPr>
          <p:nvPr>
            <p:ph type="body" sz="quarter" idx="16"/>
          </p:nvPr>
        </p:nvSpPr>
        <p:spPr>
          <a:xfrm>
            <a:off x="306059" y="1797793"/>
            <a:ext cx="5312863" cy="2677972"/>
          </a:xfrm>
          <a:ln w="38100"/>
        </p:spPr>
        <p:style>
          <a:lnRef idx="2">
            <a:schemeClr val="accent6"/>
          </a:lnRef>
          <a:fillRef idx="1">
            <a:schemeClr val="lt1"/>
          </a:fillRef>
          <a:effectRef idx="0">
            <a:schemeClr val="accent6"/>
          </a:effectRef>
          <a:fontRef idx="minor">
            <a:schemeClr val="dk1"/>
          </a:fontRef>
        </p:style>
        <p:txBody>
          <a:bodyPr/>
          <a:lstStyle/>
          <a:p>
            <a:pPr lvl="0"/>
            <a:r>
              <a:rPr lang="en-AU" dirty="0"/>
              <a:t>May improve:</a:t>
            </a:r>
          </a:p>
          <a:p>
            <a:pPr lvl="1">
              <a:lnSpc>
                <a:spcPct val="150000"/>
              </a:lnSpc>
            </a:pPr>
            <a:r>
              <a:rPr lang="en-AU" sz="2000" dirty="0">
                <a:latin typeface="Arial" panose="020B0604020202020204" pitchFamily="34" charset="0"/>
                <a:cs typeface="Arial" panose="020B0604020202020204" pitchFamily="34" charset="0"/>
              </a:rPr>
              <a:t>Sleep disturbances</a:t>
            </a:r>
            <a:r>
              <a:rPr lang="en-AU" sz="2000" baseline="30000" dirty="0">
                <a:latin typeface="Arial" panose="020B0604020202020204" pitchFamily="34" charset="0"/>
                <a:cs typeface="Arial" panose="020B0604020202020204" pitchFamily="34" charset="0"/>
              </a:rPr>
              <a:t>10</a:t>
            </a:r>
          </a:p>
          <a:p>
            <a:pPr lvl="1">
              <a:lnSpc>
                <a:spcPct val="150000"/>
              </a:lnSpc>
            </a:pPr>
            <a:r>
              <a:rPr lang="en-AU" sz="2000" dirty="0">
                <a:latin typeface="Arial" panose="020B0604020202020204" pitchFamily="34" charset="0"/>
                <a:cs typeface="Arial" panose="020B0604020202020204" pitchFamily="34" charset="0"/>
              </a:rPr>
              <a:t>Agitation</a:t>
            </a:r>
            <a:r>
              <a:rPr lang="en-AU" sz="2000" baseline="30000" dirty="0">
                <a:latin typeface="Arial" panose="020B0604020202020204" pitchFamily="34" charset="0"/>
                <a:cs typeface="Arial" panose="020B0604020202020204" pitchFamily="34" charset="0"/>
              </a:rPr>
              <a:t>11</a:t>
            </a:r>
          </a:p>
          <a:p>
            <a:pPr lvl="1"/>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2" name="Flowchart: Extract 1"/>
          <p:cNvSpPr/>
          <p:nvPr/>
        </p:nvSpPr>
        <p:spPr>
          <a:xfrm>
            <a:off x="5208734" y="4959527"/>
            <a:ext cx="1364974" cy="1520786"/>
          </a:xfrm>
          <a:prstGeom prst="flowChartExtra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306059" y="4582252"/>
            <a:ext cx="11322724" cy="3968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988771" y="4579002"/>
            <a:ext cx="1537252" cy="400110"/>
          </a:xfrm>
          <a:prstGeom prst="rect">
            <a:avLst/>
          </a:prstGeom>
          <a:noFill/>
        </p:spPr>
        <p:txBody>
          <a:bodyPr wrap="square" rtlCol="0">
            <a:spAutoFit/>
          </a:bodyPr>
          <a:lstStyle/>
          <a:p>
            <a:r>
              <a:rPr lang="en-AU" sz="2000" b="1" dirty="0">
                <a:solidFill>
                  <a:schemeClr val="bg1"/>
                </a:solidFill>
              </a:rPr>
              <a:t>BENEFITS</a:t>
            </a:r>
          </a:p>
        </p:txBody>
      </p:sp>
      <p:sp>
        <p:nvSpPr>
          <p:cNvPr id="9" name="TextBox 8"/>
          <p:cNvSpPr txBox="1"/>
          <p:nvPr/>
        </p:nvSpPr>
        <p:spPr>
          <a:xfrm>
            <a:off x="8428698" y="4598895"/>
            <a:ext cx="1364974" cy="403360"/>
          </a:xfrm>
          <a:prstGeom prst="rect">
            <a:avLst/>
          </a:prstGeom>
          <a:noFill/>
        </p:spPr>
        <p:txBody>
          <a:bodyPr wrap="square" rtlCol="0">
            <a:spAutoFit/>
          </a:bodyPr>
          <a:lstStyle/>
          <a:p>
            <a:r>
              <a:rPr lang="en-AU" sz="2000" b="1" dirty="0">
                <a:solidFill>
                  <a:schemeClr val="bg1"/>
                </a:solidFill>
              </a:rPr>
              <a:t>HARMS</a:t>
            </a:r>
          </a:p>
        </p:txBody>
      </p:sp>
    </p:spTree>
    <p:extLst>
      <p:ext uri="{BB962C8B-B14F-4D97-AF65-F5344CB8AC3E}">
        <p14:creationId xmlns:p14="http://schemas.microsoft.com/office/powerpoint/2010/main" val="209051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Steps before initiating a benzodiazepine </a:t>
            </a:r>
            <a:endParaRPr lang="en-US" dirty="0">
              <a:solidFill>
                <a:srgbClr val="FF0000"/>
              </a:solidFill>
            </a:endParaRP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93637" y="1715717"/>
            <a:ext cx="11153235" cy="4367662"/>
          </a:xfrm>
          <a:ln w="28575">
            <a:solidFill>
              <a:srgbClr val="00B050"/>
            </a:solidFill>
            <a:prstDash val="dash"/>
          </a:ln>
        </p:spPr>
        <p:txBody>
          <a:bodyPr/>
          <a:lstStyle/>
          <a:p>
            <a:pPr marL="0" indent="0">
              <a:buNone/>
            </a:pPr>
            <a:r>
              <a:rPr lang="en-AU" b="1" dirty="0"/>
              <a:t>Clinical steps</a:t>
            </a:r>
          </a:p>
          <a:p>
            <a:pPr>
              <a:spcBef>
                <a:spcPts val="300"/>
              </a:spcBef>
              <a:spcAft>
                <a:spcPts val="300"/>
              </a:spcAft>
              <a:buFont typeface="Wingdings" panose="05000000000000000000" pitchFamily="2" charset="2"/>
              <a:buChar char="q"/>
            </a:pPr>
            <a:r>
              <a:rPr lang="en-AU" dirty="0"/>
              <a:t>When a person living with dementia is displaying sleep disturbances for the first time, contact the prescriber to rule out acute causes for the behaviour e.g. delirium, infection</a:t>
            </a:r>
            <a:r>
              <a:rPr lang="en-AU" baseline="30000" dirty="0"/>
              <a:t>3</a:t>
            </a:r>
            <a:r>
              <a:rPr lang="en-AU" dirty="0"/>
              <a:t> </a:t>
            </a:r>
          </a:p>
          <a:p>
            <a:pPr marL="0" indent="0">
              <a:spcBef>
                <a:spcPts val="300"/>
              </a:spcBef>
              <a:spcAft>
                <a:spcPts val="300"/>
              </a:spcAft>
              <a:buNone/>
            </a:pPr>
            <a:endParaRPr lang="en-AU" sz="500" dirty="0"/>
          </a:p>
          <a:p>
            <a:pPr>
              <a:spcBef>
                <a:spcPts val="300"/>
              </a:spcBef>
              <a:spcAft>
                <a:spcPts val="300"/>
              </a:spcAft>
              <a:buFont typeface="Wingdings" panose="05000000000000000000" pitchFamily="2" charset="2"/>
              <a:buChar char="q"/>
            </a:pPr>
            <a:r>
              <a:rPr lang="en-AU" dirty="0"/>
              <a:t>After these have been excluded, </a:t>
            </a:r>
            <a:r>
              <a:rPr lang="en-AU" b="1" u="sng" dirty="0"/>
              <a:t>all</a:t>
            </a:r>
            <a:r>
              <a:rPr lang="en-AU" dirty="0"/>
              <a:t> staff should trial the following measures for an adequate and agreed period of time:</a:t>
            </a:r>
          </a:p>
          <a:p>
            <a:pPr>
              <a:spcBef>
                <a:spcPts val="300"/>
              </a:spcBef>
              <a:spcAft>
                <a:spcPts val="300"/>
              </a:spcAft>
              <a:buFont typeface="Wingdings" panose="05000000000000000000" pitchFamily="2" charset="2"/>
              <a:buChar char="q"/>
            </a:pPr>
            <a:endParaRPr lang="en-AU" sz="500" dirty="0"/>
          </a:p>
          <a:p>
            <a:pPr marL="914400" lvl="2" indent="0">
              <a:spcBef>
                <a:spcPts val="300"/>
              </a:spcBef>
              <a:spcAft>
                <a:spcPts val="300"/>
              </a:spcAft>
              <a:buNone/>
            </a:pPr>
            <a:endParaRPr lang="en-AU" sz="1000" dirty="0">
              <a:latin typeface="Arial" panose="020B0604020202020204" pitchFamily="34" charset="0"/>
              <a:cs typeface="Arial" panose="020B0604020202020204" pitchFamily="34" charset="0"/>
            </a:endParaRPr>
          </a:p>
          <a:p>
            <a:pPr lvl="1">
              <a:spcBef>
                <a:spcPts val="300"/>
              </a:spcBef>
              <a:spcAft>
                <a:spcPts val="300"/>
              </a:spcAft>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endParaRPr lang="en-AU" dirty="0"/>
          </a:p>
        </p:txBody>
      </p:sp>
      <p:sp>
        <p:nvSpPr>
          <p:cNvPr id="8" name="Rectangle 7">
            <a:extLst>
              <a:ext uri="{FF2B5EF4-FFF2-40B4-BE49-F238E27FC236}">
                <a16:creationId xmlns:a16="http://schemas.microsoft.com/office/drawing/2014/main" id="{C5F654BF-6CC1-4696-8A0A-6A39CDAA20E5}"/>
              </a:ext>
            </a:extLst>
          </p:cNvPr>
          <p:cNvSpPr/>
          <p:nvPr/>
        </p:nvSpPr>
        <p:spPr>
          <a:xfrm>
            <a:off x="1133692" y="6248046"/>
            <a:ext cx="8739004" cy="369332"/>
          </a:xfrm>
          <a:prstGeom prst="rect">
            <a:avLst/>
          </a:prstGeom>
          <a:solidFill>
            <a:schemeClr val="accent5">
              <a:lumMod val="20000"/>
              <a:lumOff val="80000"/>
            </a:schemeClr>
          </a:solidFill>
        </p:spPr>
        <p:txBody>
          <a:bodyPr wrap="square">
            <a:spAutoFit/>
          </a:bodyPr>
          <a:lstStyle/>
          <a:p>
            <a:pPr algn="ctr"/>
            <a:r>
              <a:rPr lang="en-AU" b="1" dirty="0">
                <a:latin typeface="Arial" panose="020B0604020202020204" pitchFamily="34" charset="0"/>
                <a:cs typeface="Arial" panose="020B0604020202020204" pitchFamily="34" charset="0"/>
              </a:rPr>
              <a:t>Get the entire care team involved!</a:t>
            </a:r>
          </a:p>
        </p:txBody>
      </p:sp>
      <p:sp>
        <p:nvSpPr>
          <p:cNvPr id="4" name="TextBox 3">
            <a:extLst>
              <a:ext uri="{FF2B5EF4-FFF2-40B4-BE49-F238E27FC236}">
                <a16:creationId xmlns:a16="http://schemas.microsoft.com/office/drawing/2014/main" id="{C3D40CB0-4D99-F7DD-48F0-C1610394E02E}"/>
              </a:ext>
            </a:extLst>
          </p:cNvPr>
          <p:cNvSpPr txBox="1"/>
          <p:nvPr/>
        </p:nvSpPr>
        <p:spPr>
          <a:xfrm>
            <a:off x="6023187" y="3464851"/>
            <a:ext cx="5323685" cy="2262158"/>
          </a:xfrm>
          <a:prstGeom prst="rect">
            <a:avLst/>
          </a:prstGeom>
          <a:noFill/>
        </p:spPr>
        <p:txBody>
          <a:bodyPr wrap="square" rtlCol="0">
            <a:spAutoFit/>
          </a:bodyPr>
          <a:lstStyle/>
          <a:p>
            <a:pPr marL="285750" indent="-285750">
              <a:buFont typeface="Wingdings" pitchFamily="2" charset="2"/>
              <a:buChar char="q"/>
            </a:pPr>
            <a:r>
              <a:rPr lang="en-AU" sz="2000" dirty="0">
                <a:latin typeface="Arial" panose="020B0604020202020204" pitchFamily="34" charset="0"/>
                <a:cs typeface="Arial" panose="020B0604020202020204" pitchFamily="34" charset="0"/>
              </a:rPr>
              <a:t>Non-pharmacological strategies;</a:t>
            </a:r>
          </a:p>
          <a:p>
            <a:pPr marL="742950" lvl="1" indent="-285750">
              <a:buFont typeface="Wingdings" pitchFamily="2" charset="2"/>
              <a:buChar char="q"/>
            </a:pPr>
            <a:r>
              <a:rPr lang="en-AU" sz="2000" dirty="0">
                <a:latin typeface="Arial" panose="020B0604020202020204" pitchFamily="34" charset="0"/>
                <a:cs typeface="Arial" panose="020B0604020202020204" pitchFamily="34" charset="0"/>
              </a:rPr>
              <a:t>tailor non-pharmacological strategies to the person</a:t>
            </a:r>
          </a:p>
          <a:p>
            <a:pPr marL="1200150" lvl="2" indent="-285750">
              <a:buFont typeface="Wingdings" pitchFamily="2" charset="2"/>
              <a:buChar char="§"/>
            </a:pPr>
            <a:r>
              <a:rPr lang="en-AU" sz="1400" dirty="0">
                <a:latin typeface="Arial" panose="020B0604020202020204" pitchFamily="34" charset="0"/>
                <a:cs typeface="Arial" panose="020B0604020202020204" pitchFamily="34" charset="0"/>
              </a:rPr>
              <a:t>e.g. relaxation therapy, music therapy</a:t>
            </a:r>
          </a:p>
          <a:p>
            <a:pPr marL="1200150" lvl="2" indent="-285750">
              <a:buFont typeface="Wingdings" pitchFamily="2" charset="2"/>
              <a:buChar char="§"/>
            </a:pPr>
            <a:endParaRPr lang="en-AU" sz="500" dirty="0">
              <a:latin typeface="Arial" panose="020B0604020202020204" pitchFamily="34" charset="0"/>
              <a:cs typeface="Arial" panose="020B0604020202020204" pitchFamily="34" charset="0"/>
            </a:endParaRPr>
          </a:p>
          <a:p>
            <a:pPr marL="742950" lvl="1" indent="-285750">
              <a:buFont typeface="Wingdings"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you</a:t>
            </a:r>
            <a:r>
              <a:rPr lang="en-AU" sz="2000" dirty="0">
                <a:effectLst/>
                <a:latin typeface="Arial" panose="020B0604020202020204" pitchFamily="34" charset="0"/>
                <a:cs typeface="Arial" panose="020B0604020202020204" pitchFamily="34" charset="0"/>
              </a:rPr>
              <a:t> </a:t>
            </a:r>
            <a:r>
              <a:rPr lang="en-AU" sz="2000" dirty="0">
                <a:effectLst/>
                <a:latin typeface="Arial" panose="020B0604020202020204" pitchFamily="34" charset="0"/>
                <a:ea typeface="Calibri" panose="020F0502020204030204" pitchFamily="34" charset="0"/>
                <a:cs typeface="Arial" panose="020B0604020202020204" pitchFamily="34" charset="0"/>
              </a:rPr>
              <a:t>may be able to refer to</a:t>
            </a:r>
          </a:p>
          <a:p>
            <a:pPr marL="1200150" lvl="2" indent="-285750">
              <a:buFont typeface="Wingdings" pitchFamily="2" charset="2"/>
              <a:buChar char="§"/>
            </a:pPr>
            <a:r>
              <a:rPr lang="en-AU" sz="1400" dirty="0">
                <a:effectLst/>
                <a:latin typeface="Arial" panose="020B0604020202020204" pitchFamily="34" charset="0"/>
                <a:ea typeface="Calibri" panose="020F0502020204030204" pitchFamily="34" charset="0"/>
              </a:rPr>
              <a:t>a dementia specialist within the residential aged care facility</a:t>
            </a:r>
          </a:p>
          <a:p>
            <a:pPr marL="1200150" lvl="2" indent="-285750">
              <a:buFont typeface="Wingdings" pitchFamily="2" charset="2"/>
              <a:buChar char="§"/>
            </a:pPr>
            <a:r>
              <a:rPr lang="en-AU" sz="1400" dirty="0">
                <a:effectLst/>
                <a:latin typeface="Arial" panose="020B0604020202020204" pitchFamily="34" charset="0"/>
                <a:ea typeface="Calibri" panose="020F0502020204030204" pitchFamily="34" charset="0"/>
              </a:rPr>
              <a:t>Dementia Support Australia (DSA)</a:t>
            </a:r>
            <a:r>
              <a:rPr lang="en-AU" sz="1400" baseline="30000" dirty="0">
                <a:effectLst/>
                <a:latin typeface="Arial" panose="020B0604020202020204" pitchFamily="34" charset="0"/>
                <a:ea typeface="Calibri" panose="020F0502020204030204" pitchFamily="34" charset="0"/>
              </a:rPr>
              <a:t>14</a:t>
            </a:r>
            <a:endParaRPr lang="en-US" sz="1400" baseline="30000" dirty="0"/>
          </a:p>
        </p:txBody>
      </p:sp>
      <p:sp>
        <p:nvSpPr>
          <p:cNvPr id="6" name="TextBox 5">
            <a:extLst>
              <a:ext uri="{FF2B5EF4-FFF2-40B4-BE49-F238E27FC236}">
                <a16:creationId xmlns:a16="http://schemas.microsoft.com/office/drawing/2014/main" id="{F8DCDBA6-CCFB-110F-B7CE-B039F8FF373C}"/>
              </a:ext>
            </a:extLst>
          </p:cNvPr>
          <p:cNvSpPr txBox="1"/>
          <p:nvPr/>
        </p:nvSpPr>
        <p:spPr>
          <a:xfrm>
            <a:off x="0" y="3464851"/>
            <a:ext cx="5860473" cy="2431435"/>
          </a:xfrm>
          <a:prstGeom prst="rect">
            <a:avLst/>
          </a:prstGeom>
          <a:noFill/>
        </p:spPr>
        <p:txBody>
          <a:bodyPr wrap="square" rtlCol="0">
            <a:spAutoFit/>
          </a:bodyPr>
          <a:lstStyle/>
          <a:p>
            <a:pPr lvl="1">
              <a:spcBef>
                <a:spcPts val="300"/>
              </a:spcBef>
              <a:spcAft>
                <a:spcPts val="300"/>
              </a:spcAft>
              <a:buFont typeface="Wingdings" panose="05000000000000000000" pitchFamily="2" charset="2"/>
              <a:buChar char="q"/>
            </a:pPr>
            <a:r>
              <a:rPr lang="en-AU"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Identify potential underlying causes; </a:t>
            </a:r>
          </a:p>
          <a:p>
            <a:pPr lvl="2">
              <a:spcBef>
                <a:spcPts val="300"/>
              </a:spcBef>
              <a:spcAft>
                <a:spcPts val="300"/>
              </a:spcAft>
              <a:buFont typeface="Wingdings" panose="05000000000000000000" pitchFamily="2" charset="2"/>
              <a:buChar char="q"/>
            </a:pPr>
            <a:r>
              <a:rPr lang="en-AU" sz="2000" dirty="0">
                <a:latin typeface="Arial" panose="020B0604020202020204" pitchFamily="34" charset="0"/>
                <a:cs typeface="Arial" panose="020B0604020202020204" pitchFamily="34" charset="0"/>
              </a:rPr>
              <a:t> unmet needs </a:t>
            </a:r>
          </a:p>
          <a:p>
            <a:pPr lvl="3">
              <a:spcBef>
                <a:spcPts val="300"/>
              </a:spcBef>
              <a:spcAft>
                <a:spcPts val="300"/>
              </a:spcAft>
              <a:buFont typeface="Wingdings" pitchFamily="2" charset="2"/>
              <a:buChar char="§"/>
            </a:pPr>
            <a:r>
              <a:rPr lang="en-AU" sz="1400" dirty="0">
                <a:latin typeface="Arial" panose="020B0604020202020204" pitchFamily="34" charset="0"/>
                <a:cs typeface="Arial" panose="020B0604020202020204" pitchFamily="34" charset="0"/>
              </a:rPr>
              <a:t> e.g. loneliness, need for meaningful activity </a:t>
            </a:r>
          </a:p>
          <a:p>
            <a:pPr lvl="2">
              <a:spcBef>
                <a:spcPts val="300"/>
              </a:spcBef>
              <a:spcAft>
                <a:spcPts val="300"/>
              </a:spcAft>
              <a:buFont typeface="Wingdings" panose="05000000000000000000" pitchFamily="2" charset="2"/>
              <a:buChar char="q"/>
            </a:pPr>
            <a:r>
              <a:rPr lang="en-AU" sz="2000" dirty="0">
                <a:latin typeface="Arial" panose="020B0604020202020204" pitchFamily="34" charset="0"/>
                <a:cs typeface="Arial" panose="020B0604020202020204" pitchFamily="34" charset="0"/>
              </a:rPr>
              <a:t> environmental factors </a:t>
            </a:r>
          </a:p>
          <a:p>
            <a:pPr lvl="3">
              <a:spcBef>
                <a:spcPts val="300"/>
              </a:spcBef>
              <a:spcAft>
                <a:spcPts val="300"/>
              </a:spcAft>
              <a:buFont typeface="Wingdings" pitchFamily="2" charset="2"/>
              <a:buChar char="§"/>
            </a:pPr>
            <a:r>
              <a:rPr lang="en-AU" sz="1400" dirty="0">
                <a:latin typeface="Arial" panose="020B0604020202020204" pitchFamily="34" charset="0"/>
                <a:cs typeface="Arial" panose="020B0604020202020204" pitchFamily="34" charset="0"/>
              </a:rPr>
              <a:t> e.g. noisy environment</a:t>
            </a:r>
          </a:p>
          <a:p>
            <a:pPr lvl="2">
              <a:spcBef>
                <a:spcPts val="300"/>
              </a:spcBef>
              <a:spcAft>
                <a:spcPts val="300"/>
              </a:spcAft>
              <a:buFont typeface="Wingdings" panose="05000000000000000000" pitchFamily="2" charset="2"/>
              <a:buChar char="q"/>
            </a:pPr>
            <a:r>
              <a:rPr lang="en-AU" sz="2000" dirty="0">
                <a:latin typeface="Arial" panose="020B0604020202020204" pitchFamily="34" charset="0"/>
                <a:cs typeface="Arial" panose="020B0604020202020204" pitchFamily="34" charset="0"/>
              </a:rPr>
              <a:t> medical conditions</a:t>
            </a:r>
          </a:p>
          <a:p>
            <a:pPr lvl="3">
              <a:spcBef>
                <a:spcPts val="300"/>
              </a:spcBef>
              <a:spcAft>
                <a:spcPts val="300"/>
              </a:spcAft>
              <a:buFont typeface="Wingdings" pitchFamily="2" charset="2"/>
              <a:buChar char="§"/>
            </a:pPr>
            <a:r>
              <a:rPr lang="en-AU" sz="1400" dirty="0">
                <a:latin typeface="Arial" panose="020B0604020202020204" pitchFamily="34" charset="0"/>
                <a:cs typeface="Arial" panose="020B0604020202020204" pitchFamily="34" charset="0"/>
              </a:rPr>
              <a:t> e.g. pain, adverse events to medications</a:t>
            </a:r>
          </a:p>
        </p:txBody>
      </p:sp>
    </p:spTree>
    <p:extLst>
      <p:ext uri="{BB962C8B-B14F-4D97-AF65-F5344CB8AC3E}">
        <p14:creationId xmlns:p14="http://schemas.microsoft.com/office/powerpoint/2010/main" val="3918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Steps before initiating a benzodiazepine </a:t>
            </a:r>
            <a:endParaRPr lang="en-US" dirty="0">
              <a:solidFill>
                <a:srgbClr val="FF0000"/>
              </a:solidFill>
            </a:endParaRPr>
          </a:p>
        </p:txBody>
      </p:sp>
      <p:sp>
        <p:nvSpPr>
          <p:cNvPr id="7" name="Rectangle 6"/>
          <p:cNvSpPr/>
          <p:nvPr/>
        </p:nvSpPr>
        <p:spPr>
          <a:xfrm>
            <a:off x="306060" y="1815574"/>
            <a:ext cx="10587227" cy="3647152"/>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ea typeface="Calibri" panose="020F0502020204030204" pitchFamily="34" charset="0"/>
                <a:cs typeface="Arial" panose="020B0604020202020204" pitchFamily="34" charset="0"/>
              </a:rPr>
              <a:t>Document clinical steps trialled and the sleep disturbance the person is experiencing in the (where applicable);</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behaviour support plan</a:t>
            </a:r>
            <a:endParaRPr lang="en-US"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Discuss the person’s </a:t>
            </a:r>
            <a:r>
              <a:rPr lang="en-AU" sz="1900" dirty="0">
                <a:latin typeface="Arial" panose="020B0604020202020204" pitchFamily="34" charset="0"/>
                <a:ea typeface="Calibri" panose="020F0502020204030204" pitchFamily="34" charset="0"/>
                <a:cs typeface="Arial" panose="020B0604020202020204" pitchFamily="34" charset="0"/>
              </a:rPr>
              <a:t>sleep disturbance </a:t>
            </a:r>
            <a:r>
              <a:rPr lang="en-AU" sz="1900" dirty="0">
                <a:latin typeface="Arial" panose="020B0604020202020204" pitchFamily="34" charset="0"/>
                <a:cs typeface="Arial" panose="020B0604020202020204" pitchFamily="34" charset="0"/>
              </a:rPr>
              <a:t>with the entire care team (including the prescriber)</a:t>
            </a: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Document conversations and the plan going forward</a:t>
            </a: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5F654BF-6CC1-4696-8A0A-6A39CDAA20E5}"/>
              </a:ext>
            </a:extLst>
          </p:cNvPr>
          <p:cNvSpPr/>
          <p:nvPr/>
        </p:nvSpPr>
        <p:spPr>
          <a:xfrm>
            <a:off x="1320728" y="5892278"/>
            <a:ext cx="8739004" cy="369332"/>
          </a:xfrm>
          <a:prstGeom prst="rect">
            <a:avLst/>
          </a:prstGeom>
          <a:solidFill>
            <a:schemeClr val="accent5">
              <a:lumMod val="20000"/>
              <a:lumOff val="80000"/>
            </a:schemeClr>
          </a:solidFill>
        </p:spPr>
        <p:txBody>
          <a:bodyPr wrap="square">
            <a:spAutoFit/>
          </a:bodyPr>
          <a:lstStyle/>
          <a:p>
            <a:pPr algn="ctr"/>
            <a:r>
              <a:rPr lang="en-AU" b="1" dirty="0">
                <a:latin typeface="Arial" panose="020B0604020202020204" pitchFamily="34" charset="0"/>
                <a:cs typeface="Arial" panose="020B0604020202020204" pitchFamily="34" charset="0"/>
              </a:rPr>
              <a:t>Get the entire care team involved!</a:t>
            </a:r>
          </a:p>
        </p:txBody>
      </p:sp>
    </p:spTree>
    <p:extLst>
      <p:ext uri="{BB962C8B-B14F-4D97-AF65-F5344CB8AC3E}">
        <p14:creationId xmlns:p14="http://schemas.microsoft.com/office/powerpoint/2010/main" val="2544315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endParaRPr lang="en-AU" dirty="0"/>
          </a:p>
        </p:txBody>
      </p:sp>
      <p:sp>
        <p:nvSpPr>
          <p:cNvPr id="2" name="Rectangle 1"/>
          <p:cNvSpPr/>
          <p:nvPr/>
        </p:nvSpPr>
        <p:spPr>
          <a:xfrm>
            <a:off x="300211" y="2044464"/>
            <a:ext cx="7289800" cy="3724096"/>
          </a:xfrm>
          <a:prstGeom prst="rect">
            <a:avLst/>
          </a:prstGeom>
        </p:spPr>
        <p:txBody>
          <a:bodyPr wrap="square">
            <a:spAutoFit/>
          </a:bodyPr>
          <a:lstStyle/>
          <a:p>
            <a:pPr>
              <a:spcAft>
                <a:spcPts val="0"/>
              </a:spcAft>
            </a:pPr>
            <a:r>
              <a:rPr lang="en-AU" dirty="0">
                <a:latin typeface="Arial" panose="020B0604020202020204" pitchFamily="34" charset="0"/>
                <a:ea typeface="Calibri" panose="020F0502020204030204" pitchFamily="34" charset="0"/>
                <a:cs typeface="Times New Roman" panose="02020603050405020304" pitchFamily="18" charset="0"/>
              </a:rPr>
              <a:t>Dimitri Popov is a person living with vascular dementia at Sunnyside residential aged care facility</a:t>
            </a:r>
            <a:endParaRPr lang="en-AU"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AU"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AU" dirty="0">
                <a:latin typeface="Arial" panose="020B0604020202020204" pitchFamily="34" charset="0"/>
                <a:cs typeface="Arial" panose="020B0604020202020204" pitchFamily="34" charset="0"/>
              </a:rPr>
              <a:t>Dimitri worked as a strawberry farmer and spent most of his working life getting up early in the morning</a:t>
            </a:r>
            <a:endParaRPr lang="en-AU"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AU"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AU" sz="1800" dirty="0">
                <a:effectLst/>
                <a:latin typeface="Arial" panose="020B0604020202020204" pitchFamily="34" charset="0"/>
                <a:ea typeface="Calibri" panose="020F0502020204030204" pitchFamily="34" charset="0"/>
              </a:rPr>
              <a:t>Dimitri enjoys drinking multiple cups of coffee throughout the day. Dimitri explains, “there’s not too much to do around here, so the coffee keeps me awake!”</a:t>
            </a:r>
          </a:p>
          <a:p>
            <a:pPr>
              <a:spcAft>
                <a:spcPts val="0"/>
              </a:spcAft>
            </a:pPr>
            <a:endParaRPr lang="en-AU" dirty="0">
              <a:latin typeface="Arial" panose="020B0604020202020204" pitchFamily="34" charset="0"/>
              <a:ea typeface="Calibri" panose="020F0502020204030204" pitchFamily="34" charset="0"/>
            </a:endParaRPr>
          </a:p>
          <a:p>
            <a:pPr>
              <a:spcAft>
                <a:spcPts val="0"/>
              </a:spcAft>
            </a:pPr>
            <a:r>
              <a:rPr lang="en-AU" sz="1800" dirty="0">
                <a:effectLst/>
                <a:latin typeface="Arial" panose="020B0604020202020204" pitchFamily="34" charset="0"/>
                <a:ea typeface="Calibri" panose="020F0502020204030204" pitchFamily="34" charset="0"/>
              </a:rPr>
              <a:t>Dimitri’s room is situated close to the nurses station. Often, Dimitri’s room door is left open during the night</a:t>
            </a:r>
            <a:endParaRPr lang="en-AU"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5163E69-84BC-4825-AE25-AB19E421CBCE}"/>
              </a:ext>
            </a:extLst>
          </p:cNvPr>
          <p:cNvPicPr>
            <a:picLocks noChangeAspect="1"/>
          </p:cNvPicPr>
          <p:nvPr/>
        </p:nvPicPr>
        <p:blipFill>
          <a:blip r:embed="rId2"/>
          <a:stretch>
            <a:fillRect/>
          </a:stretch>
        </p:blipFill>
        <p:spPr>
          <a:xfrm>
            <a:off x="7752237" y="2263741"/>
            <a:ext cx="4008782" cy="2668448"/>
          </a:xfrm>
          <a:prstGeom prst="rect">
            <a:avLst/>
          </a:prstGeom>
        </p:spPr>
      </p:pic>
      <p:sp>
        <p:nvSpPr>
          <p:cNvPr id="7" name="TextBox 6">
            <a:extLst>
              <a:ext uri="{FF2B5EF4-FFF2-40B4-BE49-F238E27FC236}">
                <a16:creationId xmlns:a16="http://schemas.microsoft.com/office/drawing/2014/main" id="{37053FD3-3BCE-450F-B960-DD7E61ADE59A}"/>
              </a:ext>
            </a:extLst>
          </p:cNvPr>
          <p:cNvSpPr txBox="1"/>
          <p:nvPr/>
        </p:nvSpPr>
        <p:spPr>
          <a:xfrm>
            <a:off x="7752237" y="4937762"/>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32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a:t>
            </a:r>
          </a:p>
          <a:p>
            <a:endParaRPr lang="en-US" dirty="0"/>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a:xfrm>
            <a:off x="300211" y="2097681"/>
            <a:ext cx="10815464" cy="3985067"/>
          </a:xfrm>
        </p:spPr>
        <p:txBody>
          <a:bodyPr/>
          <a:lstStyle/>
          <a:p>
            <a:r>
              <a:rPr lang="en-US" dirty="0"/>
              <a:t>Small groups </a:t>
            </a:r>
          </a:p>
          <a:p>
            <a:pPr marL="0" indent="0">
              <a:buNone/>
            </a:pPr>
            <a:endParaRPr lang="en-US" dirty="0"/>
          </a:p>
          <a:p>
            <a:r>
              <a:rPr lang="en-US" dirty="0"/>
              <a:t>Read the Case Study</a:t>
            </a:r>
          </a:p>
          <a:p>
            <a:endParaRPr lang="en-US" dirty="0"/>
          </a:p>
          <a:p>
            <a:r>
              <a:rPr lang="en-US" dirty="0"/>
              <a:t>Discuss questions 1 and 2 over the next 15 minutes</a:t>
            </a:r>
          </a:p>
          <a:p>
            <a:endParaRPr lang="en-US" dirty="0"/>
          </a:p>
          <a:p>
            <a:r>
              <a:rPr lang="en-US" dirty="0"/>
              <a:t>Prepare answers to share in group discussion</a:t>
            </a:r>
          </a:p>
          <a:p>
            <a:endParaRPr lang="en-US" dirty="0"/>
          </a:p>
        </p:txBody>
      </p:sp>
    </p:spTree>
    <p:extLst>
      <p:ext uri="{BB962C8B-B14F-4D97-AF65-F5344CB8AC3E}">
        <p14:creationId xmlns:p14="http://schemas.microsoft.com/office/powerpoint/2010/main" val="168332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5758" y="184239"/>
            <a:ext cx="11009941" cy="724858"/>
          </a:xfrm>
        </p:spPr>
        <p:txBody>
          <a:bodyPr/>
          <a:lstStyle/>
          <a:p>
            <a:r>
              <a:rPr lang="en-AU" dirty="0"/>
              <a:t>Review of </a:t>
            </a:r>
            <a:r>
              <a:rPr lang="en-US" dirty="0"/>
              <a:t>case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14893"/>
            <a:ext cx="10809615" cy="401647"/>
          </a:xfrm>
        </p:spPr>
        <p:txBody>
          <a:bodyPr/>
          <a:lstStyle/>
          <a:p>
            <a:r>
              <a:rPr lang="en-AU" dirty="0"/>
              <a:t>Question 1. Should a benzodiazepine be prescribed for Dimitri’s sleep disturbance? What would you communicate and document?</a:t>
            </a:r>
          </a:p>
        </p:txBody>
      </p:sp>
      <p:sp>
        <p:nvSpPr>
          <p:cNvPr id="8" name="Text Placeholder 7">
            <a:extLst>
              <a:ext uri="{FF2B5EF4-FFF2-40B4-BE49-F238E27FC236}">
                <a16:creationId xmlns:a16="http://schemas.microsoft.com/office/drawing/2014/main" id="{E30E4755-E6AA-22C5-7B85-FD125AC725EF}"/>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375644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5758" y="184239"/>
            <a:ext cx="11009941" cy="724858"/>
          </a:xfrm>
        </p:spPr>
        <p:txBody>
          <a:bodyPr/>
          <a:lstStyle/>
          <a:p>
            <a:r>
              <a:rPr lang="en-AU" dirty="0"/>
              <a:t>Review of case study </a:t>
            </a:r>
            <a:r>
              <a:rPr lang="en-US" dirty="0"/>
              <a:t>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14893"/>
            <a:ext cx="10809615" cy="401647"/>
          </a:xfrm>
        </p:spPr>
        <p:txBody>
          <a:bodyPr/>
          <a:lstStyle/>
          <a:p>
            <a:r>
              <a:rPr lang="en-AU" dirty="0"/>
              <a:t>Question 1. Should a benzodiazepine be prescribed for Dimitri’s sleep disturbance? What would you communicate and document?</a:t>
            </a:r>
          </a:p>
        </p:txBody>
      </p:sp>
      <p:sp>
        <p:nvSpPr>
          <p:cNvPr id="7" name="Text Placeholder 4">
            <a:extLst>
              <a:ext uri="{FF2B5EF4-FFF2-40B4-BE49-F238E27FC236}">
                <a16:creationId xmlns:a16="http://schemas.microsoft.com/office/drawing/2014/main" id="{1A41A7B9-233C-E006-DC27-2D500D5C9C02}"/>
              </a:ext>
            </a:extLst>
          </p:cNvPr>
          <p:cNvSpPr txBox="1">
            <a:spLocks/>
          </p:cNvSpPr>
          <p:nvPr/>
        </p:nvSpPr>
        <p:spPr>
          <a:xfrm>
            <a:off x="305758" y="2177430"/>
            <a:ext cx="5716664" cy="3248805"/>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Clinical steps</a:t>
            </a:r>
          </a:p>
          <a:p>
            <a:pPr>
              <a:buFont typeface="Wingdings" panose="05000000000000000000" pitchFamily="2" charset="2"/>
              <a:buChar char="q"/>
            </a:pPr>
            <a:r>
              <a:rPr lang="en-AU" dirty="0">
                <a:ea typeface="Calibri" panose="020F0502020204030204" pitchFamily="34" charset="0"/>
              </a:rPr>
              <a:t>No</a:t>
            </a:r>
            <a:endParaRPr lang="en-AU" dirty="0"/>
          </a:p>
          <a:p>
            <a:pPr>
              <a:buFont typeface="Wingdings" panose="05000000000000000000" pitchFamily="2" charset="2"/>
              <a:buChar char="q"/>
            </a:pPr>
            <a:endParaRPr lang="en-AU" sz="1600" dirty="0">
              <a:ea typeface="Calibri" panose="020F0502020204030204" pitchFamily="34" charset="0"/>
            </a:endParaRPr>
          </a:p>
          <a:p>
            <a:pPr>
              <a:buFont typeface="Wingdings" panose="05000000000000000000" pitchFamily="2" charset="2"/>
              <a:buChar char="q"/>
            </a:pPr>
            <a:r>
              <a:rPr lang="en-AU" dirty="0">
                <a:ea typeface="Calibri" panose="020F0502020204030204" pitchFamily="34" charset="0"/>
              </a:rPr>
              <a:t>Prescribing, dispensing or administering a benzodiazepine in this case should not be considered</a:t>
            </a:r>
            <a:endParaRPr lang="en-AU" dirty="0">
              <a:solidFill>
                <a:srgbClr val="000000"/>
              </a:solidFill>
              <a:ea typeface="Calibri" panose="020F0502020204030204" pitchFamily="34" charset="0"/>
            </a:endParaRPr>
          </a:p>
          <a:p>
            <a:pPr>
              <a:buFont typeface="Wingdings" panose="05000000000000000000" pitchFamily="2" charset="2"/>
              <a:buChar char="q"/>
            </a:pPr>
            <a:endParaRPr lang="en-AU" sz="1600" dirty="0">
              <a:solidFill>
                <a:srgbClr val="000000"/>
              </a:solidFill>
            </a:endParaRPr>
          </a:p>
          <a:p>
            <a:pPr>
              <a:buFont typeface="Wingdings" panose="05000000000000000000" pitchFamily="2" charset="2"/>
              <a:buChar char="q"/>
            </a:pPr>
            <a:r>
              <a:rPr lang="en-AU" dirty="0">
                <a:solidFill>
                  <a:srgbClr val="000000"/>
                </a:solidFill>
              </a:rPr>
              <a:t>Non-pharmacological strategies should be trialled for an adequate period of time </a:t>
            </a:r>
            <a:r>
              <a:rPr lang="en-AU" u="sng" dirty="0">
                <a:solidFill>
                  <a:srgbClr val="000000"/>
                </a:solidFill>
              </a:rPr>
              <a:t>first</a:t>
            </a:r>
          </a:p>
        </p:txBody>
      </p:sp>
      <p:sp>
        <p:nvSpPr>
          <p:cNvPr id="8" name="Rectangle 7">
            <a:extLst>
              <a:ext uri="{FF2B5EF4-FFF2-40B4-BE49-F238E27FC236}">
                <a16:creationId xmlns:a16="http://schemas.microsoft.com/office/drawing/2014/main" id="{4461C23D-AC72-A750-9FCC-677879E5FC6A}"/>
              </a:ext>
            </a:extLst>
          </p:cNvPr>
          <p:cNvSpPr/>
          <p:nvPr/>
        </p:nvSpPr>
        <p:spPr>
          <a:xfrm>
            <a:off x="6381010" y="2177430"/>
            <a:ext cx="5367720" cy="3400931"/>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ea typeface="Calibri" panose="020F0502020204030204" pitchFamily="34" charset="0"/>
                <a:cs typeface="Arial" panose="020B0604020202020204" pitchFamily="34" charset="0"/>
              </a:rPr>
              <a:t>Document Dimitri’s sleep disturbance in the medical record, nursing progress notes and behaviour support plan where applicable </a:t>
            </a:r>
          </a:p>
          <a:p>
            <a:pPr marL="800100" lvl="1" indent="-342900">
              <a:buFont typeface="Wingdings" panose="05000000000000000000" pitchFamily="2" charset="2"/>
              <a:buChar char="q"/>
            </a:pPr>
            <a:r>
              <a:rPr lang="en-AU" sz="2000" i="1" dirty="0">
                <a:latin typeface="Arial" panose="020B0604020202020204" pitchFamily="34" charset="0"/>
                <a:ea typeface="Calibri" panose="020F0502020204030204" pitchFamily="34" charset="0"/>
                <a:cs typeface="Arial" panose="020B0604020202020204" pitchFamily="34" charset="0"/>
              </a:rPr>
              <a:t>e.g. Dimitri was experiencing </a:t>
            </a:r>
            <a:r>
              <a:rPr lang="en-AU" sz="2000" i="1" dirty="0" err="1">
                <a:latin typeface="Arial" panose="020B0604020202020204" pitchFamily="34" charset="0"/>
                <a:ea typeface="Calibri" panose="020F0502020204030204" pitchFamily="34" charset="0"/>
                <a:cs typeface="Arial" panose="020B0604020202020204" pitchFamily="34" charset="0"/>
              </a:rPr>
              <a:t>xxxxxx</a:t>
            </a:r>
            <a:endParaRPr lang="en-AU" sz="2000" dirty="0">
              <a:latin typeface="Arial" panose="020B0604020202020204" pitchFamily="34" charset="0"/>
              <a:cs typeface="Arial" panose="020B0604020202020204" pitchFamily="34" charset="0"/>
            </a:endParaRPr>
          </a:p>
          <a:p>
            <a:endParaRPr lang="en-AU" sz="500" dirty="0">
              <a:latin typeface="Arial" panose="020B0604020202020204" pitchFamily="34" charset="0"/>
              <a:cs typeface="Arial" panose="020B0604020202020204" pitchFamily="34" charset="0"/>
            </a:endParaRP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p:txBody>
      </p:sp>
      <p:sp>
        <p:nvSpPr>
          <p:cNvPr id="11" name="Rectangle 10">
            <a:extLst>
              <a:ext uri="{FF2B5EF4-FFF2-40B4-BE49-F238E27FC236}">
                <a16:creationId xmlns:a16="http://schemas.microsoft.com/office/drawing/2014/main" id="{9BE12110-F060-2DCD-8B1F-01B35B776BFE}"/>
              </a:ext>
            </a:extLst>
          </p:cNvPr>
          <p:cNvSpPr/>
          <p:nvPr/>
        </p:nvSpPr>
        <p:spPr>
          <a:xfrm>
            <a:off x="791053" y="6019303"/>
            <a:ext cx="10039350" cy="707886"/>
          </a:xfrm>
          <a:prstGeom prst="rect">
            <a:avLst/>
          </a:prstGeom>
          <a:solidFill>
            <a:schemeClr val="accent5">
              <a:lumMod val="20000"/>
              <a:lumOff val="80000"/>
            </a:schemeClr>
          </a:solidFill>
        </p:spPr>
        <p:txBody>
          <a:bodyPr wrap="square">
            <a:spAutoFit/>
          </a:bodyPr>
          <a:lstStyle/>
          <a:p>
            <a:pPr algn="ctr"/>
            <a:r>
              <a:rPr lang="en-AU" sz="2000" b="1" dirty="0">
                <a:latin typeface="Arial" panose="020B0604020202020204" pitchFamily="34" charset="0"/>
                <a:ea typeface="Calibri" panose="020F0502020204030204" pitchFamily="34" charset="0"/>
                <a:cs typeface="Arial" panose="020B0604020202020204" pitchFamily="34" charset="0"/>
              </a:rPr>
              <a:t>B</a:t>
            </a:r>
            <a:r>
              <a:rPr lang="en-AU" sz="2000" b="1" dirty="0">
                <a:effectLst/>
                <a:latin typeface="Arial" panose="020B0604020202020204" pitchFamily="34" charset="0"/>
                <a:ea typeface="Calibri" panose="020F0502020204030204" pitchFamily="34" charset="0"/>
                <a:cs typeface="Arial" panose="020B0604020202020204" pitchFamily="34" charset="0"/>
              </a:rPr>
              <a:t>enzodiazepines should only be used as a last resort for people living with dementia who are experiencing sleep disturbances</a:t>
            </a:r>
            <a:r>
              <a:rPr lang="en-AU" sz="2000" b="1"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916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841151" y="2185400"/>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3">
            <a:extLst>
              <a:ext uri="{28A0092B-C50C-407E-A947-70E740481C1C}">
                <a14:useLocalDpi xmlns:a14="http://schemas.microsoft.com/office/drawing/2010/main" val="0"/>
              </a:ext>
            </a:extLst>
          </a:blip>
          <a:srcRect l="59967" t="56092" r="22050" b="30115"/>
          <a:stretch/>
        </p:blipFill>
        <p:spPr>
          <a:xfrm>
            <a:off x="222558"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4">
            <a:biLevel thresh="50000"/>
          </a:blip>
          <a:srcRect l="17199" t="3410" r="12353" b="6236"/>
          <a:stretch/>
        </p:blipFill>
        <p:spPr>
          <a:xfrm>
            <a:off x="495763"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5">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6">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7">
            <a:biLevel thresh="50000"/>
          </a:blip>
          <a:stretch>
            <a:fillRect/>
          </a:stretch>
        </p:blipFill>
        <p:spPr>
          <a:xfrm>
            <a:off x="238200" y="4595669"/>
            <a:ext cx="934482" cy="888898"/>
          </a:xfrm>
          <a:prstGeom prst="rect">
            <a:avLst/>
          </a:prstGeom>
        </p:spPr>
      </p:pic>
      <p:sp>
        <p:nvSpPr>
          <p:cNvPr id="2" name="TextBox 1">
            <a:extLst>
              <a:ext uri="{FF2B5EF4-FFF2-40B4-BE49-F238E27FC236}">
                <a16:creationId xmlns:a16="http://schemas.microsoft.com/office/drawing/2014/main" id="{2A895E23-B1B3-D94C-8443-6E49EEDE0CD3}"/>
              </a:ext>
            </a:extLst>
          </p:cNvPr>
          <p:cNvSpPr txBox="1"/>
          <p:nvPr/>
        </p:nvSpPr>
        <p:spPr>
          <a:xfrm>
            <a:off x="306060" y="1713894"/>
            <a:ext cx="9829800" cy="400110"/>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46092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 study</a:t>
            </a:r>
            <a:r>
              <a:rPr lang="en-US" dirty="0"/>
              <a:t>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61153"/>
            <a:ext cx="10438140" cy="670218"/>
          </a:xfrm>
        </p:spPr>
        <p:txBody>
          <a:bodyPr/>
          <a:lstStyle/>
          <a:p>
            <a:r>
              <a:rPr lang="en-AU" dirty="0"/>
              <a:t>Question 2. List some management strategies you should try first before considering a benzodiazepine for Dimitri. How would you communicate and document this?</a:t>
            </a:r>
          </a:p>
        </p:txBody>
      </p:sp>
      <p:sp>
        <p:nvSpPr>
          <p:cNvPr id="8" name="Text Placeholder 7">
            <a:extLst>
              <a:ext uri="{FF2B5EF4-FFF2-40B4-BE49-F238E27FC236}">
                <a16:creationId xmlns:a16="http://schemas.microsoft.com/office/drawing/2014/main" id="{78682636-1217-53CB-DD9B-377BD369340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404969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 study</a:t>
            </a:r>
            <a:r>
              <a:rPr lang="en-US" dirty="0"/>
              <a:t>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61153"/>
            <a:ext cx="10438140" cy="670218"/>
          </a:xfrm>
        </p:spPr>
        <p:txBody>
          <a:bodyPr/>
          <a:lstStyle/>
          <a:p>
            <a:r>
              <a:rPr lang="en-AU" dirty="0"/>
              <a:t>Question 2. List some management strategies you should try first before considering a benzodiazepine for Dimitri. How would you communicate and document this?</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443344" y="2183633"/>
            <a:ext cx="10631055" cy="3856949"/>
          </a:xfrm>
          <a:ln w="28575">
            <a:solidFill>
              <a:srgbClr val="00B050"/>
            </a:solidFill>
            <a:prstDash val="dash"/>
          </a:ln>
        </p:spPr>
        <p:txBody>
          <a:bodyPr/>
          <a:lstStyle/>
          <a:p>
            <a:pPr marL="0" indent="0">
              <a:buNone/>
            </a:pPr>
            <a:r>
              <a:rPr lang="en-AU" b="1" dirty="0"/>
              <a:t>Clinical steps</a:t>
            </a:r>
          </a:p>
          <a:p>
            <a:pPr>
              <a:buFont typeface="Wingdings" panose="05000000000000000000" pitchFamily="2" charset="2"/>
              <a:buChar char="q"/>
            </a:pPr>
            <a:r>
              <a:rPr lang="en-AU" dirty="0"/>
              <a:t>All staff should trial the following measures and for an adequate and agreed period of time:</a:t>
            </a:r>
          </a:p>
          <a:p>
            <a:pPr>
              <a:buFont typeface="Wingdings" panose="05000000000000000000" pitchFamily="2" charset="2"/>
              <a:buChar char="q"/>
            </a:pPr>
            <a:endParaRPr lang="en-AU" sz="100" dirty="0"/>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Investigate possible underlying causes of sleep disturbance such as; </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could Dimitri’s door be closed at night to reduce noise and light entering his room? Could a night light be used instead?</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could Dimitri’s coffees at night be swapped for a non-caffeinated drink?</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could staff encourage Dimitri to engage in group activities?</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could Dimitri be provided with his favourite newspaper each morning to read?</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what time would Dimitri usually wake up at home?</a:t>
            </a:r>
          </a:p>
          <a:p>
            <a:pPr lvl="1">
              <a:buFont typeface="Wingdings" panose="05000000000000000000" pitchFamily="2" charset="2"/>
              <a:buChar char="q"/>
            </a:pPr>
            <a:endParaRPr lang="en-AU" sz="100" dirty="0">
              <a:latin typeface="Arial" panose="020B0604020202020204" pitchFamily="34" charset="0"/>
              <a:cs typeface="Arial" panose="020B0604020202020204" pitchFamily="34" charset="0"/>
            </a:endParaRPr>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Non-pharmacological strategies</a:t>
            </a:r>
          </a:p>
          <a:p>
            <a:pPr lvl="2">
              <a:buFont typeface="Wingdings" panose="05000000000000000000" pitchFamily="2" charset="2"/>
              <a:buChar char="q"/>
            </a:pPr>
            <a:r>
              <a:rPr lang="en-AU" sz="1500" dirty="0">
                <a:latin typeface="Arial" panose="020B0604020202020204" pitchFamily="34" charset="0"/>
                <a:cs typeface="Arial" panose="020B0604020202020204" pitchFamily="34" charset="0"/>
              </a:rPr>
              <a:t>could staff encourage Dimitri to spend time in the garden?</a:t>
            </a:r>
          </a:p>
        </p:txBody>
      </p:sp>
    </p:spTree>
    <p:extLst>
      <p:ext uri="{BB962C8B-B14F-4D97-AF65-F5344CB8AC3E}">
        <p14:creationId xmlns:p14="http://schemas.microsoft.com/office/powerpoint/2010/main" val="306097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Review of case study</a:t>
            </a:r>
            <a:r>
              <a:rPr lang="en-US" dirty="0"/>
              <a:t>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461153"/>
            <a:ext cx="10438140" cy="670218"/>
          </a:xfrm>
        </p:spPr>
        <p:txBody>
          <a:bodyPr/>
          <a:lstStyle/>
          <a:p>
            <a:r>
              <a:rPr lang="en-AU" dirty="0"/>
              <a:t>Question 2. List some management strategies you should try first before considering a benzodiazepine for Dimitri. How would you communicate and document this?</a:t>
            </a:r>
          </a:p>
        </p:txBody>
      </p:sp>
      <p:sp>
        <p:nvSpPr>
          <p:cNvPr id="7" name="Rectangle 6"/>
          <p:cNvSpPr/>
          <p:nvPr/>
        </p:nvSpPr>
        <p:spPr>
          <a:xfrm>
            <a:off x="306061" y="2072261"/>
            <a:ext cx="10929976" cy="4601260"/>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ea typeface="Calibri" panose="020F0502020204030204" pitchFamily="34" charset="0"/>
                <a:cs typeface="Arial" panose="020B0604020202020204" pitchFamily="34" charset="0"/>
              </a:rPr>
              <a:t>Document clinical steps trialled and the sleep disturbance Dimitri is experiencing in the (where applicable);</a:t>
            </a:r>
          </a:p>
          <a:p>
            <a:pPr marL="800100" lvl="1" indent="-342900">
              <a:buFont typeface="Wingdings" panose="05000000000000000000" pitchFamily="2" charset="2"/>
              <a:buChar char="q"/>
            </a:pPr>
            <a:r>
              <a:rPr lang="en-AU"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dirty="0">
                <a:latin typeface="Arial" panose="020B0604020202020204" pitchFamily="34" charset="0"/>
                <a:cs typeface="Arial" panose="020B0604020202020204" pitchFamily="34" charset="0"/>
              </a:rPr>
              <a:t>behaviour support plan</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en-US"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conversations and plan going forward</a:t>
            </a:r>
          </a:p>
          <a:p>
            <a:pPr marL="800100" lvl="1" indent="-342900">
              <a:buFont typeface="Wingdings" pitchFamily="2" charset="2"/>
              <a:buChar char="§"/>
            </a:pPr>
            <a:r>
              <a:rPr lang="en-AU" sz="1600" i="1" dirty="0">
                <a:latin typeface="Arial" panose="020B0604020202020204" pitchFamily="34" charset="0"/>
                <a:cs typeface="Arial" panose="020B0604020202020204" pitchFamily="34" charset="0"/>
              </a:rPr>
              <a:t>We spoke with Dimitri’s wife, Irene, about Dimitri’s morning routine at home. She explained Dimitri usually woke up at 5am and he enjoyed eating breakfast while reading the newspaper called ‘The Sunshine’ and overlooking the farm. Contacted newsagent and the newspaper will be delivered each morning from tomorrow. Please trial encouraging Dimitri to sit overlooking the garden on the mornings he wakes up early</a:t>
            </a:r>
            <a:endParaRPr lang="en-AU" sz="5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463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F33E8A-AAA3-2163-4480-7D1BDE7EF1ED}"/>
              </a:ext>
            </a:extLst>
          </p:cNvPr>
          <p:cNvSpPr>
            <a:spLocks noGrp="1"/>
          </p:cNvSpPr>
          <p:nvPr>
            <p:ph type="body" sz="quarter" idx="13"/>
          </p:nvPr>
        </p:nvSpPr>
        <p:spPr/>
        <p:txBody>
          <a:bodyPr/>
          <a:lstStyle/>
          <a:p>
            <a:r>
              <a:rPr lang="en-US" dirty="0"/>
              <a:t>Update on Dimitri</a:t>
            </a:r>
          </a:p>
        </p:txBody>
      </p:sp>
      <p:sp>
        <p:nvSpPr>
          <p:cNvPr id="5" name="Text Placeholder 4">
            <a:extLst>
              <a:ext uri="{FF2B5EF4-FFF2-40B4-BE49-F238E27FC236}">
                <a16:creationId xmlns:a16="http://schemas.microsoft.com/office/drawing/2014/main" id="{477DEB67-DA44-AFD2-72D3-646C150BC993}"/>
              </a:ext>
            </a:extLst>
          </p:cNvPr>
          <p:cNvSpPr>
            <a:spLocks noGrp="1"/>
          </p:cNvSpPr>
          <p:nvPr>
            <p:ph type="body" sz="quarter" idx="16"/>
          </p:nvPr>
        </p:nvSpPr>
        <p:spPr>
          <a:xfrm>
            <a:off x="300211" y="2097681"/>
            <a:ext cx="6483648" cy="3561714"/>
          </a:xfrm>
        </p:spPr>
        <p:txBody>
          <a:bodyPr/>
          <a:lstStyle/>
          <a:p>
            <a:pPr marL="0" indent="0">
              <a:buNone/>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Dimitri was delighted when staff delivered his favourite newspaper to him the next morning. When Dimitri requested coffees later in the day, staff offered Dimitri an alternative non-caffeinated drink that Dimitri enjoyed growing up in his home country. Nurse Jenny observed,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AU" sz="1800" i="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 thought Dimitri needed a benzodiazepine. I doubted non-pharmacological strategies would work for him. But they have been great. And even on the odd morning when Dimitri wakes up early, he responds well to sitting overlooking the garden. It’s great to see that all our detective work has paid off!”</a:t>
            </a:r>
            <a:endParaRPr lang="en-AU" sz="1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84B67989-5D7D-374E-8A25-E2A21EC31C3B}"/>
              </a:ext>
            </a:extLst>
          </p:cNvPr>
          <p:cNvPicPr>
            <a:picLocks noChangeAspect="1"/>
          </p:cNvPicPr>
          <p:nvPr/>
        </p:nvPicPr>
        <p:blipFill>
          <a:blip r:embed="rId2"/>
          <a:stretch>
            <a:fillRect/>
          </a:stretch>
        </p:blipFill>
        <p:spPr>
          <a:xfrm>
            <a:off x="7269191" y="1932414"/>
            <a:ext cx="4622598" cy="3393348"/>
          </a:xfrm>
          <a:prstGeom prst="rect">
            <a:avLst/>
          </a:prstGeom>
        </p:spPr>
      </p:pic>
      <p:sp>
        <p:nvSpPr>
          <p:cNvPr id="7" name="TextBox 6">
            <a:extLst>
              <a:ext uri="{FF2B5EF4-FFF2-40B4-BE49-F238E27FC236}">
                <a16:creationId xmlns:a16="http://schemas.microsoft.com/office/drawing/2014/main" id="{4C16B0E2-BC21-4718-A41A-7D9281933129}"/>
              </a:ext>
            </a:extLst>
          </p:cNvPr>
          <p:cNvSpPr txBox="1"/>
          <p:nvPr/>
        </p:nvSpPr>
        <p:spPr>
          <a:xfrm>
            <a:off x="7269191" y="5325762"/>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324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768340" cy="736956"/>
          </a:xfrm>
        </p:spPr>
        <p:txBody>
          <a:bodyPr/>
          <a:lstStyle/>
          <a:p>
            <a:r>
              <a:rPr lang="en-AU" dirty="0"/>
              <a:t>Prescribers' responsibilities surrounding benzodiazepine initiation</a:t>
            </a:r>
            <a:endParaRPr lang="en-US"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564104"/>
            <a:ext cx="10438140" cy="342002"/>
          </a:xfrm>
        </p:spPr>
        <p:txBody>
          <a:bodyPr/>
          <a:lstStyle/>
          <a:p>
            <a:r>
              <a:rPr lang="en-AU" dirty="0"/>
              <a:t>What steps should prescribers complete and document </a:t>
            </a:r>
            <a:r>
              <a:rPr lang="en-AU" u="sng" dirty="0"/>
              <a:t>before</a:t>
            </a:r>
            <a:r>
              <a:rPr lang="en-AU" dirty="0"/>
              <a:t> initiating a benzodiazepine?</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200042" y="1971465"/>
            <a:ext cx="6013721" cy="4108819"/>
          </a:xfrm>
          <a:ln w="28575">
            <a:solidFill>
              <a:srgbClr val="00B050"/>
            </a:solidFill>
            <a:prstDash val="dash"/>
          </a:ln>
        </p:spPr>
        <p:txBody>
          <a:bodyPr/>
          <a:lstStyle/>
          <a:p>
            <a:pPr marL="0" indent="0">
              <a:buNone/>
            </a:pPr>
            <a:r>
              <a:rPr lang="en-AU" b="1" dirty="0"/>
              <a:t>Clinical steps</a:t>
            </a:r>
          </a:p>
          <a:p>
            <a:pPr>
              <a:buFont typeface="Wingdings" panose="05000000000000000000" pitchFamily="2" charset="2"/>
              <a:buChar char="q"/>
            </a:pPr>
            <a:endParaRPr lang="en-AU" sz="1000" dirty="0"/>
          </a:p>
          <a:p>
            <a:pPr>
              <a:buFont typeface="Wingdings" panose="05000000000000000000" pitchFamily="2" charset="2"/>
              <a:buChar char="q"/>
            </a:pPr>
            <a:r>
              <a:rPr lang="en-AU" dirty="0">
                <a:latin typeface="Arial" panose="020B0604020202020204" pitchFamily="34" charset="0"/>
                <a:cs typeface="Arial" panose="020B0604020202020204" pitchFamily="34" charset="0"/>
              </a:rPr>
              <a:t>Identify the specific changed behaviour they want to improve </a:t>
            </a:r>
            <a:r>
              <a:rPr lang="en-AU" b="1" dirty="0">
                <a:latin typeface="Arial" panose="020B0604020202020204" pitchFamily="34" charset="0"/>
                <a:cs typeface="Arial" panose="020B0604020202020204" pitchFamily="34" charset="0"/>
              </a:rPr>
              <a:t>(target symptom)</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Does Dimitri have sleep disturbances? Have all other measures been trialled for an adequate and agreed period of time?</a:t>
            </a:r>
          </a:p>
          <a:p>
            <a:pPr marL="914400" lvl="2" indent="0">
              <a:buNone/>
            </a:pPr>
            <a:endParaRPr lang="en-AU" sz="10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Identify the anticipated treatment outcome</a:t>
            </a:r>
          </a:p>
          <a:p>
            <a:pPr lvl="1">
              <a:buFont typeface="Wingdings" panose="05000000000000000000" pitchFamily="2" charset="2"/>
              <a:buChar char="q"/>
            </a:pPr>
            <a:r>
              <a:rPr lang="en-AU" sz="1400" dirty="0">
                <a:effectLst/>
                <a:latin typeface="Arial" panose="020B0604020202020204" pitchFamily="34" charset="0"/>
                <a:ea typeface="Calibri" panose="020F0502020204030204" pitchFamily="34" charset="0"/>
                <a:cs typeface="Arial" panose="020B0604020202020204" pitchFamily="34" charset="0"/>
              </a:rPr>
              <a:t>What benefit does Dr. Mary want to see as a result of Dimitri taking the benzodiazepine?</a:t>
            </a:r>
            <a:r>
              <a:rPr lang="en-AU" sz="1400" dirty="0">
                <a:effectLst/>
                <a:latin typeface="Arial" panose="020B0604020202020204" pitchFamily="34" charset="0"/>
                <a:cs typeface="Arial" panose="020B0604020202020204" pitchFamily="34" charset="0"/>
              </a:rPr>
              <a:t> </a:t>
            </a:r>
          </a:p>
          <a:p>
            <a:pPr lvl="1">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Complete an individual harm-benefit analysis</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What are Dimitri’s individual risks and benefits of taking the benzodiazepine?</a:t>
            </a:r>
          </a:p>
          <a:p>
            <a:pPr lvl="1">
              <a:buFont typeface="Wingdings" panose="05000000000000000000" pitchFamily="2" charset="2"/>
              <a:buChar char="q"/>
            </a:pPr>
            <a:r>
              <a:rPr lang="en-AU" sz="1400" dirty="0">
                <a:latin typeface="Arial" panose="020B0604020202020204" pitchFamily="34" charset="0"/>
                <a:cs typeface="Arial" panose="020B0604020202020204" pitchFamily="34" charset="0"/>
              </a:rPr>
              <a:t>What other medications is Dimitri taking?</a:t>
            </a:r>
          </a:p>
        </p:txBody>
      </p:sp>
      <p:sp>
        <p:nvSpPr>
          <p:cNvPr id="7" name="Rectangle 6"/>
          <p:cNvSpPr/>
          <p:nvPr/>
        </p:nvSpPr>
        <p:spPr>
          <a:xfrm>
            <a:off x="6423790" y="1971467"/>
            <a:ext cx="5508008" cy="4031873"/>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Have a comprehensive discussion with the person living with dementia, support person and/or their substitute decision maker</a:t>
            </a:r>
          </a:p>
          <a:p>
            <a:endParaRPr lang="en-AU" sz="1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Obtain informed consent </a:t>
            </a:r>
          </a:p>
          <a:p>
            <a:pPr marL="342900" indent="-342900">
              <a:buFont typeface="Wingdings" panose="05000000000000000000" pitchFamily="2" charset="2"/>
              <a:buChar char="q"/>
            </a:pPr>
            <a:endParaRPr lang="en-AU" sz="1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treatment review date </a:t>
            </a:r>
          </a:p>
          <a:p>
            <a:pPr marL="342900" indent="-342900">
              <a:buFont typeface="Wingdings" panose="05000000000000000000" pitchFamily="2" charset="2"/>
              <a:buChar char="q"/>
            </a:pPr>
            <a:endParaRPr lang="en-AU" sz="1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treatment end date</a:t>
            </a:r>
          </a:p>
          <a:p>
            <a:pPr marL="800100" lvl="1" indent="-342900">
              <a:buFont typeface="Wingdings" panose="05000000000000000000" pitchFamily="2" charset="2"/>
              <a:buChar char="q"/>
            </a:pPr>
            <a:r>
              <a:rPr lang="en-AU" sz="1400" dirty="0">
                <a:effectLst/>
                <a:latin typeface="Arial" panose="020B0604020202020204" pitchFamily="34" charset="0"/>
                <a:ea typeface="Calibri" panose="020F0502020204030204" pitchFamily="34" charset="0"/>
                <a:cs typeface="Arial" panose="020B0604020202020204" pitchFamily="34" charset="0"/>
              </a:rPr>
              <a:t>The prescriber, supply pharmacist and nurse should be document the treatment end date in the medical record, pharmacy dispensing history and nursing progress notes, respectively.</a:t>
            </a:r>
            <a:r>
              <a:rPr lang="en-AU" sz="1400" dirty="0">
                <a:effectLst/>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601CD463-7E89-41FD-82CA-E98D8E31A6E1}"/>
              </a:ext>
            </a:extLst>
          </p:cNvPr>
          <p:cNvSpPr/>
          <p:nvPr/>
        </p:nvSpPr>
        <p:spPr>
          <a:xfrm>
            <a:off x="998070" y="6159097"/>
            <a:ext cx="10076330" cy="646331"/>
          </a:xfrm>
          <a:prstGeom prst="rect">
            <a:avLst/>
          </a:prstGeom>
          <a:solidFill>
            <a:schemeClr val="accent5">
              <a:lumMod val="20000"/>
              <a:lumOff val="80000"/>
            </a:schemeClr>
          </a:solidFill>
        </p:spPr>
        <p:txBody>
          <a:bodyPr wrap="square">
            <a:spAutoFit/>
          </a:bodyPr>
          <a:lstStyle/>
          <a:p>
            <a:pPr algn="ctr"/>
            <a:r>
              <a:rPr lang="en-AU" dirty="0">
                <a:latin typeface="Arial" panose="020B0604020202020204" pitchFamily="34" charset="0"/>
                <a:cs typeface="Arial" panose="020B0604020202020204" pitchFamily="34" charset="0"/>
              </a:rPr>
              <a:t>If the prescriber initiates a benzodiazepine, </a:t>
            </a:r>
            <a:r>
              <a:rPr lang="en-AU" b="1" dirty="0">
                <a:latin typeface="Arial" panose="020B0604020202020204" pitchFamily="34" charset="0"/>
                <a:cs typeface="Arial" panose="020B0604020202020204" pitchFamily="34" charset="0"/>
              </a:rPr>
              <a:t>initial treatment duration for sleep disturbance should not exceed 2 weeks</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99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60" y="326309"/>
            <a:ext cx="7452026" cy="757908"/>
          </a:xfrm>
        </p:spPr>
        <p:txBody>
          <a:bodyPr/>
          <a:lstStyle/>
          <a:p>
            <a:r>
              <a:rPr lang="en-AU" dirty="0"/>
              <a:t>Take home messages</a:t>
            </a: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344705" y="1276980"/>
            <a:ext cx="9776817" cy="4172490"/>
          </a:xfrm>
        </p:spPr>
        <p:txBody>
          <a:bodyPr/>
          <a:lstStyle/>
          <a:p>
            <a:pPr lvl="0"/>
            <a:endParaRPr lang="en-AU" dirty="0"/>
          </a:p>
          <a:p>
            <a:pPr lvl="0"/>
            <a:r>
              <a:rPr lang="en-AU" dirty="0"/>
              <a:t>There is a limited role for benzodiazepines for sleep disturbances</a:t>
            </a:r>
          </a:p>
          <a:p>
            <a:pPr marL="0" lvl="0" indent="0">
              <a:buNone/>
            </a:pPr>
            <a:endParaRPr lang="en-AU" sz="3000" dirty="0"/>
          </a:p>
          <a:p>
            <a:r>
              <a:rPr lang="en-AU" dirty="0">
                <a:ea typeface="Calibri" panose="020F0502020204030204" pitchFamily="34" charset="0"/>
              </a:rPr>
              <a:t>Before considering initiation of a benzodiazepine, a</a:t>
            </a:r>
            <a:r>
              <a:rPr lang="en-AU" dirty="0">
                <a:effectLst/>
                <a:ea typeface="Calibri" panose="020F0502020204030204" pitchFamily="34" charset="0"/>
              </a:rPr>
              <a:t>ll staff should trial for an adequate and agreed period of time:</a:t>
            </a:r>
          </a:p>
          <a:p>
            <a:pPr lvl="1" indent="-342900">
              <a:lnSpc>
                <a:spcPct val="250000"/>
              </a:lnSpc>
              <a:buFont typeface="Wingdings" pitchFamily="2" charset="2"/>
              <a:buChar char="q"/>
            </a:pPr>
            <a:r>
              <a:rPr lang="en-AU" sz="2000" dirty="0">
                <a:effectLst/>
                <a:latin typeface="Arial" panose="020B0604020202020204" pitchFamily="34" charset="0"/>
                <a:ea typeface="Times New Roman" panose="02020603050405020304" pitchFamily="18" charset="0"/>
                <a:cs typeface="Arial" panose="020B0604020202020204" pitchFamily="34" charset="0"/>
              </a:rPr>
              <a:t>Identify and address possible underlying causes for sleep disturbance</a:t>
            </a:r>
          </a:p>
          <a:p>
            <a:pPr lvl="1" indent="-342900">
              <a:lnSpc>
                <a:spcPct val="250000"/>
              </a:lnSpc>
              <a:buFont typeface="Wingdings" pitchFamily="2" charset="2"/>
              <a:buChar char="q"/>
            </a:pPr>
            <a:r>
              <a:rPr lang="en-AU" sz="2000" dirty="0">
                <a:effectLst/>
                <a:latin typeface="Arial" panose="020B0604020202020204" pitchFamily="34" charset="0"/>
                <a:ea typeface="Times New Roman" panose="02020603050405020304" pitchFamily="18" charset="0"/>
                <a:cs typeface="Arial" panose="020B0604020202020204" pitchFamily="34" charset="0"/>
              </a:rPr>
              <a:t>Implement non-pharmacological strategies</a:t>
            </a:r>
          </a:p>
          <a:p>
            <a:pPr marL="914400" lvl="2" indent="0">
              <a:buNone/>
            </a:pPr>
            <a:endParaRPr lang="en-AU"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55F455-7AA1-40F6-A5D8-CC08CB9E35C8}"/>
              </a:ext>
            </a:extLst>
          </p:cNvPr>
          <p:cNvSpPr/>
          <p:nvPr/>
        </p:nvSpPr>
        <p:spPr>
          <a:xfrm>
            <a:off x="775298" y="5469168"/>
            <a:ext cx="10346223" cy="707886"/>
          </a:xfrm>
          <a:prstGeom prst="rect">
            <a:avLst/>
          </a:prstGeom>
          <a:solidFill>
            <a:schemeClr val="accent5">
              <a:lumMod val="20000"/>
              <a:lumOff val="80000"/>
            </a:schemeClr>
          </a:solidFill>
        </p:spPr>
        <p:txBody>
          <a:bodyPr wrap="square">
            <a:spAutoFit/>
          </a:bodyPr>
          <a:lstStyle/>
          <a:p>
            <a:pPr algn="ctr"/>
            <a:r>
              <a:rPr lang="en-AU" sz="2000" dirty="0">
                <a:latin typeface="Arial" panose="020B0604020202020204" pitchFamily="34" charset="0"/>
                <a:cs typeface="Arial" panose="020B0604020202020204" pitchFamily="34" charset="0"/>
              </a:rPr>
              <a:t> </a:t>
            </a:r>
            <a:r>
              <a:rPr lang="en-AU" sz="2000" b="1" dirty="0">
                <a:latin typeface="Arial" panose="020B0604020202020204" pitchFamily="34" charset="0"/>
                <a:cs typeface="Arial" panose="020B0604020202020204" pitchFamily="34" charset="0"/>
              </a:rPr>
              <a:t>Benzodiazepines should only be considered as a last resort for people living with dementia who are experiencing sleep disturbances</a:t>
            </a:r>
            <a:endParaRPr lang="en-US" sz="2000" b="1"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4EA24A-46ED-4DB6-8BFB-3090A21B4AD4}"/>
              </a:ext>
            </a:extLst>
          </p:cNvPr>
          <p:cNvPicPr>
            <a:picLocks noChangeAspect="1"/>
          </p:cNvPicPr>
          <p:nvPr/>
        </p:nvPicPr>
        <p:blipFill rotWithShape="1">
          <a:blip r:embed="rId3">
            <a:biLevel thresh="50000"/>
          </a:blip>
          <a:srcRect l="11109" t="11114" r="12580" b="11315"/>
          <a:stretch/>
        </p:blipFill>
        <p:spPr>
          <a:xfrm>
            <a:off x="194130" y="1358537"/>
            <a:ext cx="1052031" cy="902409"/>
          </a:xfrm>
          <a:prstGeom prst="rect">
            <a:avLst/>
          </a:prstGeom>
        </p:spPr>
      </p:pic>
      <p:pic>
        <p:nvPicPr>
          <p:cNvPr id="2" name="Picture 1">
            <a:extLst>
              <a:ext uri="{FF2B5EF4-FFF2-40B4-BE49-F238E27FC236}">
                <a16:creationId xmlns:a16="http://schemas.microsoft.com/office/drawing/2014/main" id="{EEA33B78-5BB4-46FB-B699-0B94D167D5FE}"/>
              </a:ext>
            </a:extLst>
          </p:cNvPr>
          <p:cNvPicPr>
            <a:picLocks noChangeAspect="1"/>
          </p:cNvPicPr>
          <p:nvPr/>
        </p:nvPicPr>
        <p:blipFill>
          <a:blip r:embed="rId4">
            <a:biLevel thresh="50000"/>
          </a:blip>
          <a:stretch>
            <a:fillRect/>
          </a:stretch>
        </p:blipFill>
        <p:spPr>
          <a:xfrm>
            <a:off x="256201" y="2706819"/>
            <a:ext cx="1052031" cy="1030991"/>
          </a:xfrm>
          <a:prstGeom prst="rect">
            <a:avLst/>
          </a:prstGeom>
        </p:spPr>
      </p:pic>
      <p:pic>
        <p:nvPicPr>
          <p:cNvPr id="11" name="Picture 10">
            <a:extLst>
              <a:ext uri="{FF2B5EF4-FFF2-40B4-BE49-F238E27FC236}">
                <a16:creationId xmlns:a16="http://schemas.microsoft.com/office/drawing/2014/main" id="{69D90FFB-248A-4BD2-81C3-D7EF690B3E32}"/>
              </a:ext>
            </a:extLst>
          </p:cNvPr>
          <p:cNvPicPr>
            <a:picLocks noChangeAspect="1"/>
          </p:cNvPicPr>
          <p:nvPr/>
        </p:nvPicPr>
        <p:blipFill>
          <a:blip r:embed="rId5">
            <a:biLevel thresh="50000"/>
          </a:blip>
          <a:stretch>
            <a:fillRect/>
          </a:stretch>
        </p:blipFill>
        <p:spPr>
          <a:xfrm>
            <a:off x="256201" y="3821744"/>
            <a:ext cx="1088504" cy="1200810"/>
          </a:xfrm>
          <a:prstGeom prst="rect">
            <a:avLst/>
          </a:prstGeom>
        </p:spPr>
      </p:pic>
    </p:spTree>
    <p:extLst>
      <p:ext uri="{BB962C8B-B14F-4D97-AF65-F5344CB8AC3E}">
        <p14:creationId xmlns:p14="http://schemas.microsoft.com/office/powerpoint/2010/main" val="3786778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66" y="1172634"/>
            <a:ext cx="4512733" cy="4512733"/>
          </a:xfrm>
          <a:prstGeom prst="rect">
            <a:avLst/>
          </a:prstGeom>
        </p:spPr>
      </p:pic>
    </p:spTree>
    <p:extLst>
      <p:ext uri="{BB962C8B-B14F-4D97-AF65-F5344CB8AC3E}">
        <p14:creationId xmlns:p14="http://schemas.microsoft.com/office/powerpoint/2010/main" val="1610699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34DD3A-6B7A-DD35-EFA9-1F3F087442A7}"/>
              </a:ext>
            </a:extLst>
          </p:cNvPr>
          <p:cNvSpPr>
            <a:spLocks noGrp="1"/>
          </p:cNvSpPr>
          <p:nvPr>
            <p:ph type="body" sz="quarter" idx="13"/>
          </p:nvPr>
        </p:nvSpPr>
        <p:spPr/>
        <p:txBody>
          <a:bodyPr/>
          <a:lstStyle/>
          <a:p>
            <a:r>
              <a:rPr lang="en-US" dirty="0"/>
              <a:t>References</a:t>
            </a:r>
          </a:p>
        </p:txBody>
      </p:sp>
      <p:sp>
        <p:nvSpPr>
          <p:cNvPr id="5" name="Text Placeholder 4">
            <a:extLst>
              <a:ext uri="{FF2B5EF4-FFF2-40B4-BE49-F238E27FC236}">
                <a16:creationId xmlns:a16="http://schemas.microsoft.com/office/drawing/2014/main" id="{7D96F9F7-9E66-2A15-641C-7D167BAAEAB7}"/>
              </a:ext>
            </a:extLst>
          </p:cNvPr>
          <p:cNvSpPr>
            <a:spLocks noGrp="1"/>
          </p:cNvSpPr>
          <p:nvPr>
            <p:ph type="body" sz="quarter" idx="16"/>
          </p:nvPr>
        </p:nvSpPr>
        <p:spPr>
          <a:xfrm>
            <a:off x="140231" y="1420454"/>
            <a:ext cx="11200318" cy="5000224"/>
          </a:xfrm>
        </p:spPr>
        <p:txBody>
          <a:bodyPr/>
          <a:lstStyle/>
          <a:p>
            <a:pPr marL="342900" lvl="0" indent="-342900">
              <a:buFont typeface="+mj-lt"/>
              <a:buAutoNum type="arabicPeriod"/>
              <a:tabLst>
                <a:tab pos="457200" algn="l"/>
              </a:tabLst>
            </a:pPr>
            <a:r>
              <a:rPr lang="en-US" sz="900" dirty="0">
                <a:effectLst/>
                <a:ea typeface="Calibri" panose="020F0502020204030204" pitchFamily="34" charset="0"/>
              </a:rPr>
              <a:t>The Royal Commission into Aged Care Quality and Safety. </a:t>
            </a:r>
            <a:r>
              <a:rPr lang="en-US" sz="900" i="1" dirty="0">
                <a:effectLst/>
                <a:ea typeface="Calibri" panose="020F0502020204030204" pitchFamily="34" charset="0"/>
              </a:rPr>
              <a:t>Background Paper 3: Dementia in Australia: Nature, Prevalence and Care.</a:t>
            </a:r>
            <a:r>
              <a:rPr lang="en-US" sz="900" dirty="0">
                <a:effectLst/>
                <a:ea typeface="Calibri" panose="020F0502020204030204" pitchFamily="34" charset="0"/>
              </a:rPr>
              <a:t> Commonwealth of Australia; 2019. Accessed December 9, 2022. </a:t>
            </a:r>
            <a:r>
              <a:rPr lang="en-AU" sz="900" u="sng" dirty="0">
                <a:solidFill>
                  <a:srgbClr val="0563C1"/>
                </a:solidFill>
                <a:effectLst/>
                <a:ea typeface="Calibri" panose="020F0502020204030204" pitchFamily="34" charset="0"/>
                <a:hlinkClick r:id="rId2"/>
              </a:rPr>
              <a:t>https://agedcare.royalcommission.gov.au/sites/default/files/2019-12/background-paper-3.pdf</a:t>
            </a:r>
            <a:endParaRPr lang="en-AU" sz="900" dirty="0">
              <a:effectLst/>
              <a:ea typeface="Calibri" panose="020F0502020204030204" pitchFamily="34" charset="0"/>
            </a:endParaRPr>
          </a:p>
          <a:p>
            <a:pPr marL="342900" lvl="0" indent="-342900">
              <a:buFont typeface="+mj-lt"/>
              <a:buAutoNum type="arabicPeriod"/>
              <a:tabLst>
                <a:tab pos="457200" algn="l"/>
              </a:tabLst>
            </a:pPr>
            <a:r>
              <a:rPr lang="en-US" sz="900" dirty="0">
                <a:effectLst/>
                <a:ea typeface="Calibri" panose="020F0502020204030204" pitchFamily="34" charset="0"/>
              </a:rPr>
              <a:t>New South Wales Ministry of Health. </a:t>
            </a:r>
            <a:r>
              <a:rPr lang="en-US" sz="900" i="1" dirty="0">
                <a:effectLst/>
                <a:ea typeface="Calibri" panose="020F0502020204030204" pitchFamily="34" charset="0"/>
              </a:rPr>
              <a:t>Assessment and Management of </a:t>
            </a:r>
            <a:r>
              <a:rPr lang="en-US" sz="900" i="1" dirty="0" err="1">
                <a:effectLst/>
                <a:ea typeface="Calibri" panose="020F0502020204030204" pitchFamily="34" charset="0"/>
              </a:rPr>
              <a:t>Behaviours</a:t>
            </a:r>
            <a:r>
              <a:rPr lang="en-US" sz="900" i="1" dirty="0">
                <a:effectLst/>
                <a:ea typeface="Calibri" panose="020F0502020204030204" pitchFamily="34" charset="0"/>
              </a:rPr>
              <a:t> and Psychological Symptoms associated with Dementia (BPSD). </a:t>
            </a:r>
            <a:r>
              <a:rPr lang="en-US" sz="900" dirty="0">
                <a:effectLst/>
                <a:ea typeface="Calibri" panose="020F0502020204030204" pitchFamily="34" charset="0"/>
              </a:rPr>
              <a:t>New South Wales Government; 2022. Accessed January 25, 2023. </a:t>
            </a:r>
            <a:r>
              <a:rPr lang="en-US" sz="900" u="sng" dirty="0">
                <a:solidFill>
                  <a:srgbClr val="0563C1"/>
                </a:solidFill>
                <a:effectLst/>
                <a:ea typeface="Calibri" panose="020F0502020204030204" pitchFamily="34" charset="0"/>
                <a:hlinkClick r:id="rId3"/>
              </a:rPr>
              <a:t>https://www.health.nsw.gov.au/mentalhealth/resources/Publications/assessment-mgmt-people-bpsd-2022.pdf</a:t>
            </a:r>
            <a:r>
              <a:rPr lang="en-US" sz="900" dirty="0">
                <a:effectLst/>
                <a:ea typeface="Calibri" panose="020F0502020204030204" pitchFamily="34" charset="0"/>
              </a:rPr>
              <a:t>.</a:t>
            </a:r>
            <a:endParaRPr lang="en-AU" sz="900" dirty="0">
              <a:effectLst/>
              <a:ea typeface="Calibri" panose="020F0502020204030204" pitchFamily="34" charset="0"/>
            </a:endParaRPr>
          </a:p>
          <a:p>
            <a:pPr marL="342900" lvl="0" indent="-342900">
              <a:buFont typeface="+mj-lt"/>
              <a:buAutoNum type="arabicPeriod"/>
              <a:tabLst>
                <a:tab pos="457200" algn="l"/>
              </a:tabLst>
            </a:pPr>
            <a:r>
              <a:rPr lang="en-US" sz="900" dirty="0">
                <a:effectLst/>
                <a:ea typeface="Calibri" panose="020F0502020204030204" pitchFamily="34" charset="0"/>
              </a:rPr>
              <a:t>Burns K, </a:t>
            </a:r>
            <a:r>
              <a:rPr lang="en-US" sz="900" dirty="0" err="1">
                <a:effectLst/>
                <a:ea typeface="Calibri" panose="020F0502020204030204" pitchFamily="34" charset="0"/>
              </a:rPr>
              <a:t>Jayasinha</a:t>
            </a:r>
            <a:r>
              <a:rPr lang="en-US" sz="900" dirty="0">
                <a:effectLst/>
                <a:ea typeface="Calibri" panose="020F0502020204030204" pitchFamily="34" charset="0"/>
              </a:rPr>
              <a:t> R, Tsang R, </a:t>
            </a:r>
            <a:r>
              <a:rPr lang="en-US" sz="900" dirty="0" err="1">
                <a:effectLst/>
                <a:ea typeface="Calibri" panose="020F0502020204030204" pitchFamily="34" charset="0"/>
              </a:rPr>
              <a:t>Brodaty</a:t>
            </a:r>
            <a:r>
              <a:rPr lang="en-US" sz="900" dirty="0">
                <a:effectLst/>
                <a:ea typeface="Calibri" panose="020F0502020204030204" pitchFamily="34" charset="0"/>
              </a:rPr>
              <a:t> H. </a:t>
            </a:r>
            <a:r>
              <a:rPr lang="en-US" sz="900" i="1" dirty="0" err="1">
                <a:effectLst/>
                <a:ea typeface="Calibri" panose="020F0502020204030204" pitchFamily="34" charset="0"/>
              </a:rPr>
              <a:t>Behaviour</a:t>
            </a:r>
            <a:r>
              <a:rPr lang="en-US" sz="900" i="1" dirty="0">
                <a:effectLst/>
                <a:ea typeface="Calibri" panose="020F0502020204030204" pitchFamily="34" charset="0"/>
              </a:rPr>
              <a:t> Management A Guide to Good Practice: Managing </a:t>
            </a:r>
            <a:r>
              <a:rPr lang="en-US" sz="900" i="1" dirty="0" err="1">
                <a:effectLst/>
                <a:ea typeface="Calibri" panose="020F0502020204030204" pitchFamily="34" charset="0"/>
              </a:rPr>
              <a:t>Behavioural</a:t>
            </a:r>
            <a:r>
              <a:rPr lang="en-US" sz="900" i="1" dirty="0">
                <a:effectLst/>
                <a:ea typeface="Calibri" panose="020F0502020204030204" pitchFamily="34" charset="0"/>
              </a:rPr>
              <a:t> and Psychological Symptoms of Dementia</a:t>
            </a:r>
            <a:r>
              <a:rPr lang="en-US" sz="900" dirty="0">
                <a:effectLst/>
                <a:ea typeface="Calibri" panose="020F0502020204030204" pitchFamily="34" charset="0"/>
              </a:rPr>
              <a:t>. Dementia Support Australia; 2012. Accessed September 19, 2022. </a:t>
            </a:r>
            <a:r>
              <a:rPr lang="en-US" sz="900" u="sng" dirty="0">
                <a:solidFill>
                  <a:srgbClr val="0563C1"/>
                </a:solidFill>
                <a:effectLst/>
                <a:ea typeface="Calibri" panose="020F0502020204030204" pitchFamily="34" charset="0"/>
                <a:hlinkClick r:id="rId4"/>
              </a:rPr>
              <a:t>https://www.dementia.com.au/resource-hub/behaviour-management-a-guide-to-good-practice</a:t>
            </a:r>
            <a:endParaRPr lang="en-AU" sz="900" dirty="0">
              <a:effectLst/>
              <a:ea typeface="Calibri" panose="020F0502020204030204" pitchFamily="34" charset="0"/>
            </a:endParaRPr>
          </a:p>
          <a:p>
            <a:pPr marL="342900" lvl="0" indent="-342900">
              <a:buFont typeface="+mj-lt"/>
              <a:buAutoNum type="arabicPeriod"/>
              <a:tabLst>
                <a:tab pos="457200" algn="l"/>
              </a:tabLst>
            </a:pPr>
            <a:r>
              <a:rPr lang="en-US" sz="900" dirty="0">
                <a:effectLst/>
                <a:ea typeface="Calibri" panose="020F0502020204030204" pitchFamily="34" charset="0"/>
              </a:rPr>
              <a:t>Aged Care Quality and Safety Commission. </a:t>
            </a:r>
            <a:r>
              <a:rPr lang="en-US" sz="900" i="1" dirty="0">
                <a:effectLst/>
                <a:ea typeface="Calibri" panose="020F0502020204030204" pitchFamily="34" charset="0"/>
              </a:rPr>
              <a:t>Psychotropic medications used in Australia: information for aged care.</a:t>
            </a:r>
            <a:r>
              <a:rPr lang="en-US" sz="900" dirty="0">
                <a:effectLst/>
                <a:ea typeface="Calibri" panose="020F0502020204030204" pitchFamily="34" charset="0"/>
              </a:rPr>
              <a:t> Australian Government; 2021. Accessed September 2, 2022. </a:t>
            </a:r>
            <a:r>
              <a:rPr lang="en-US" sz="900" u="sng" dirty="0">
                <a:solidFill>
                  <a:srgbClr val="0563C1"/>
                </a:solidFill>
                <a:effectLst/>
                <a:ea typeface="Calibri" panose="020F0502020204030204" pitchFamily="34" charset="0"/>
                <a:hlinkClick r:id="rId5"/>
              </a:rPr>
              <a:t>https://www.agedcarequality.gov.au/resources/psychotropic-medications-used-australia-information-aged-care</a:t>
            </a:r>
            <a:endParaRPr lang="en-AU" sz="900" dirty="0">
              <a:effectLst/>
              <a:ea typeface="Calibri" panose="020F0502020204030204" pitchFamily="34" charset="0"/>
            </a:endParaRPr>
          </a:p>
          <a:p>
            <a:pPr marL="342900" lvl="0" indent="-342900">
              <a:buFont typeface="+mj-lt"/>
              <a:buAutoNum type="arabicPeriod"/>
              <a:tabLst>
                <a:tab pos="457200" algn="l"/>
              </a:tabLst>
            </a:pPr>
            <a:r>
              <a:rPr lang="en-US" sz="900" dirty="0">
                <a:effectLst/>
                <a:ea typeface="Calibri" panose="020F0502020204030204" pitchFamily="34" charset="0"/>
              </a:rPr>
              <a:t>The Royal Commission into Aged Care Quality and Safety. </a:t>
            </a:r>
            <a:r>
              <a:rPr lang="en-US" sz="900" i="1" dirty="0">
                <a:effectLst/>
                <a:ea typeface="Calibri" panose="020F0502020204030204" pitchFamily="34" charset="0"/>
              </a:rPr>
              <a:t>Interim Report: Neglect</a:t>
            </a:r>
            <a:r>
              <a:rPr lang="en-US" sz="900" dirty="0">
                <a:effectLst/>
                <a:ea typeface="Calibri" panose="020F0502020204030204" pitchFamily="34" charset="0"/>
              </a:rPr>
              <a:t>. Commonwealth of Australia; 2019. Accessed September 19, 2022. </a:t>
            </a:r>
            <a:r>
              <a:rPr lang="en-US" sz="900" u="sng" dirty="0">
                <a:solidFill>
                  <a:srgbClr val="0563C1"/>
                </a:solidFill>
                <a:effectLst/>
                <a:ea typeface="Calibri" panose="020F0502020204030204" pitchFamily="34" charset="0"/>
                <a:hlinkClick r:id="rId6"/>
              </a:rPr>
              <a:t>https://agedcare.royalcommission.gov.au/publications/interim-report</a:t>
            </a:r>
            <a:endParaRPr lang="en-AU" sz="900" dirty="0">
              <a:solidFill>
                <a:srgbClr val="0563C1"/>
              </a:solidFill>
              <a:effectLst/>
              <a:ea typeface="Calibri" panose="020F0502020204030204" pitchFamily="34" charset="0"/>
            </a:endParaRPr>
          </a:p>
          <a:p>
            <a:pPr marL="342900" lvl="0" indent="-342900">
              <a:buFont typeface="+mj-lt"/>
              <a:buAutoNum type="arabicPeriod"/>
              <a:tabLst>
                <a:tab pos="457200" algn="l"/>
              </a:tabLst>
            </a:pPr>
            <a:r>
              <a:rPr lang="en-AU" sz="900" dirty="0">
                <a:solidFill>
                  <a:srgbClr val="000000"/>
                </a:solidFill>
                <a:effectLst/>
                <a:ea typeface="Calibri" panose="020F0502020204030204" pitchFamily="34" charset="0"/>
              </a:rPr>
              <a:t>Department of Health, State Government of Victoria. Benzodiazepines. Better Health Channel. Updated October 26, 2020. Accessed October 27, 2022. </a:t>
            </a:r>
            <a:r>
              <a:rPr lang="en-AU" sz="900" u="sng" dirty="0">
                <a:solidFill>
                  <a:srgbClr val="0563C1"/>
                </a:solidFill>
                <a:effectLst/>
                <a:ea typeface="Calibri" panose="020F0502020204030204" pitchFamily="34" charset="0"/>
                <a:hlinkClick r:id="rId7"/>
              </a:rPr>
              <a:t>https://www.betterhealth.vic.gov.au/health/healthyliving/tranquillisers#what-are-benzodiazepines</a:t>
            </a:r>
            <a:endParaRPr lang="en-AU" sz="900" dirty="0">
              <a:effectLst/>
              <a:ea typeface="Calibri" panose="020F0502020204030204" pitchFamily="34" charset="0"/>
            </a:endParaRPr>
          </a:p>
          <a:p>
            <a:pPr>
              <a:buFont typeface="+mj-lt"/>
              <a:buAutoNum type="arabicPeriod"/>
              <a:tabLst>
                <a:tab pos="457200" algn="l"/>
              </a:tabLst>
            </a:pPr>
            <a:r>
              <a:rPr lang="en-AU" sz="900" dirty="0">
                <a:effectLst/>
                <a:ea typeface="Calibri" panose="020F0502020204030204" pitchFamily="34" charset="0"/>
              </a:rPr>
              <a:t> </a:t>
            </a:r>
            <a:r>
              <a:rPr lang="en-AU" sz="900" dirty="0">
                <a:effectLst/>
                <a:latin typeface="Arial" panose="020B0604020202020204" pitchFamily="34" charset="0"/>
                <a:ea typeface="Calibri" panose="020F0502020204030204" pitchFamily="34" charset="0"/>
                <a:cs typeface="Times New Roman" panose="02020603050405020304" pitchFamily="18" charset="0"/>
              </a:rPr>
              <a:t> </a:t>
            </a:r>
            <a:r>
              <a:rPr lang="en-AU" sz="900" i="1" dirty="0">
                <a:effectLst/>
                <a:latin typeface="Arial" panose="020B0604020202020204" pitchFamily="34" charset="0"/>
                <a:ea typeface="Calibri" panose="020F0502020204030204" pitchFamily="34" charset="0"/>
                <a:cs typeface="Times New Roman" panose="02020603050405020304" pitchFamily="18" charset="0"/>
              </a:rPr>
              <a:t>Depressants</a:t>
            </a:r>
            <a:r>
              <a:rPr lang="en-AU" sz="900" dirty="0">
                <a:effectLst/>
                <a:latin typeface="Arial" panose="020B0604020202020204" pitchFamily="34" charset="0"/>
                <a:ea typeface="Calibri" panose="020F0502020204030204" pitchFamily="34" charset="0"/>
                <a:cs typeface="Times New Roman" panose="02020603050405020304" pitchFamily="18" charset="0"/>
              </a:rPr>
              <a:t>. Alcohol and Drug Foundation; 2022. Accessed January 13, 2023. </a:t>
            </a:r>
            <a:r>
              <a:rPr lang="en-AU" sz="9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8"/>
              </a:rPr>
              <a:t>https://adf.org.au/drug-facts/depressants/</a:t>
            </a:r>
            <a:endParaRPr lang="en-AU" sz="900" dirty="0">
              <a:effectLst/>
              <a:ea typeface="Calibri" panose="020F0502020204030204" pitchFamily="34" charset="0"/>
            </a:endParaRPr>
          </a:p>
          <a:p>
            <a:pPr marL="342900" lvl="0" indent="-342900">
              <a:buFont typeface="+mj-lt"/>
              <a:buAutoNum type="arabicPeriod"/>
              <a:tabLst>
                <a:tab pos="457200" algn="l"/>
              </a:tabLst>
            </a:pPr>
            <a:r>
              <a:rPr lang="en-US" sz="900" dirty="0">
                <a:effectLst/>
                <a:ea typeface="Calibri" panose="020F0502020204030204" pitchFamily="34" charset="0"/>
              </a:rPr>
              <a:t>Harrison, SL, </a:t>
            </a:r>
            <a:r>
              <a:rPr lang="en-US" sz="900" dirty="0" err="1">
                <a:effectLst/>
                <a:ea typeface="Calibri" panose="020F0502020204030204" pitchFamily="34" charset="0"/>
              </a:rPr>
              <a:t>Sluggett</a:t>
            </a:r>
            <a:r>
              <a:rPr lang="en-US" sz="900" dirty="0">
                <a:effectLst/>
                <a:ea typeface="Calibri" panose="020F0502020204030204" pitchFamily="34" charset="0"/>
              </a:rPr>
              <a:t>, JK, Lang, C, et al. The dispensing of psychotropic medicines to older people before and after they enter residential aged care. </a:t>
            </a:r>
            <a:r>
              <a:rPr lang="en-US" sz="900" i="1" dirty="0">
                <a:effectLst/>
                <a:ea typeface="Calibri" panose="020F0502020204030204" pitchFamily="34" charset="0"/>
              </a:rPr>
              <a:t>Med J Aust</a:t>
            </a:r>
            <a:r>
              <a:rPr lang="en-US" sz="900" dirty="0">
                <a:effectLst/>
                <a:ea typeface="Calibri" panose="020F0502020204030204" pitchFamily="34" charset="0"/>
              </a:rPr>
              <a:t>. 2020;212(7):309-313. </a:t>
            </a:r>
            <a:r>
              <a:rPr lang="en-AU" sz="900" dirty="0" err="1">
                <a:effectLst/>
                <a:ea typeface="Calibri" panose="020F0502020204030204" pitchFamily="34" charset="0"/>
              </a:rPr>
              <a:t>doi</a:t>
            </a:r>
            <a:r>
              <a:rPr lang="en-AU" sz="900" dirty="0">
                <a:effectLst/>
                <a:ea typeface="Calibri" panose="020F0502020204030204" pitchFamily="34" charset="0"/>
              </a:rPr>
              <a:t>: 10.5694/mja2.50501</a:t>
            </a:r>
          </a:p>
          <a:p>
            <a:pPr marL="342900" lvl="0" indent="-342900">
              <a:buFont typeface="+mj-lt"/>
              <a:buAutoNum type="arabicPeriod"/>
              <a:tabLst>
                <a:tab pos="457200" algn="l"/>
              </a:tabLst>
            </a:pPr>
            <a:r>
              <a:rPr lang="en-AU" sz="900" i="1" dirty="0">
                <a:effectLst/>
                <a:ea typeface="Calibri" panose="020F0502020204030204" pitchFamily="34" charset="0"/>
              </a:rPr>
              <a:t>Australian Medicines Handbook</a:t>
            </a:r>
            <a:r>
              <a:rPr lang="en-AU" sz="900" dirty="0">
                <a:solidFill>
                  <a:srgbClr val="000000"/>
                </a:solidFill>
                <a:effectLst/>
                <a:ea typeface="Calibri" panose="020F0502020204030204" pitchFamily="34" charset="0"/>
              </a:rPr>
              <a:t>. Australian Medicines Handbook Pty Ltd. Updated January 2023. Accessed February 10, 2023. </a:t>
            </a:r>
            <a:r>
              <a:rPr lang="en-AU" sz="900" u="sng" dirty="0">
                <a:solidFill>
                  <a:srgbClr val="0563C1"/>
                </a:solidFill>
                <a:effectLst/>
                <a:ea typeface="Calibri" panose="020F0502020204030204" pitchFamily="34" charset="0"/>
                <a:hlinkClick r:id="rId9"/>
              </a:rPr>
              <a:t>https://amhonline.amh.net.au.acs.hcn.com.au</a:t>
            </a:r>
            <a:endParaRPr lang="en-US" sz="900" u="sng" dirty="0">
              <a:solidFill>
                <a:srgbClr val="0563C1"/>
              </a:solidFill>
              <a:effectLst/>
              <a:ea typeface="Calibri" panose="020F0502020204030204" pitchFamily="34" charset="0"/>
            </a:endParaRPr>
          </a:p>
          <a:p>
            <a:pPr marL="342900" lvl="0" indent="-342900">
              <a:buFont typeface="+mj-lt"/>
              <a:buAutoNum type="arabicPeriod"/>
              <a:tabLst>
                <a:tab pos="457200" algn="l"/>
              </a:tabLst>
            </a:pPr>
            <a:r>
              <a:rPr lang="en-AU" sz="900" dirty="0">
                <a:solidFill>
                  <a:srgbClr val="000000"/>
                </a:solidFill>
                <a:effectLst/>
                <a:ea typeface="Calibri" panose="020F0502020204030204" pitchFamily="34" charset="0"/>
              </a:rPr>
              <a:t>Glass J, </a:t>
            </a:r>
            <a:r>
              <a:rPr lang="en-AU" sz="900" dirty="0" err="1">
                <a:solidFill>
                  <a:srgbClr val="000000"/>
                </a:solidFill>
                <a:effectLst/>
                <a:ea typeface="Calibri" panose="020F0502020204030204" pitchFamily="34" charset="0"/>
              </a:rPr>
              <a:t>Lanctôt</a:t>
            </a:r>
            <a:r>
              <a:rPr lang="en-AU" sz="900" dirty="0">
                <a:solidFill>
                  <a:srgbClr val="000000"/>
                </a:solidFill>
                <a:effectLst/>
                <a:ea typeface="Calibri" panose="020F0502020204030204" pitchFamily="34" charset="0"/>
              </a:rPr>
              <a:t> KL, Herrmann N, Sproule BA, Busto UE. Sedative hypnotics in older people with insomnia: meta-analysis of risks and benefits. </a:t>
            </a:r>
            <a:r>
              <a:rPr lang="en-AU" sz="900" i="1" dirty="0">
                <a:solidFill>
                  <a:srgbClr val="000000"/>
                </a:solidFill>
                <a:effectLst/>
                <a:ea typeface="Calibri" panose="020F0502020204030204" pitchFamily="34" charset="0"/>
              </a:rPr>
              <a:t>BMJ</a:t>
            </a:r>
            <a:r>
              <a:rPr lang="en-AU" sz="900" dirty="0">
                <a:solidFill>
                  <a:srgbClr val="000000"/>
                </a:solidFill>
                <a:effectLst/>
                <a:ea typeface="Calibri" panose="020F0502020204030204" pitchFamily="34" charset="0"/>
              </a:rPr>
              <a:t>. 2005; 331(7526):1169. </a:t>
            </a:r>
            <a:r>
              <a:rPr lang="en-AU" sz="900" dirty="0" err="1">
                <a:solidFill>
                  <a:srgbClr val="000000"/>
                </a:solidFill>
                <a:effectLst/>
                <a:ea typeface="Calibri" panose="020F0502020204030204" pitchFamily="34" charset="0"/>
              </a:rPr>
              <a:t>doi</a:t>
            </a:r>
            <a:r>
              <a:rPr lang="en-AU" sz="900" dirty="0">
                <a:solidFill>
                  <a:srgbClr val="000000"/>
                </a:solidFill>
                <a:effectLst/>
                <a:ea typeface="Calibri" panose="020F0502020204030204" pitchFamily="34" charset="0"/>
              </a:rPr>
              <a:t>: 10.1136/bmj.38623.768588.47</a:t>
            </a:r>
          </a:p>
          <a:p>
            <a:pPr marL="342900" lvl="0" indent="-342900">
              <a:buFont typeface="+mj-lt"/>
              <a:buAutoNum type="arabicPeriod"/>
              <a:tabLst>
                <a:tab pos="457200" algn="l"/>
              </a:tabLst>
            </a:pPr>
            <a:r>
              <a:rPr lang="en-AU" sz="900" dirty="0">
                <a:solidFill>
                  <a:srgbClr val="000000"/>
                </a:solidFill>
                <a:effectLst/>
                <a:ea typeface="Calibri" panose="020F0502020204030204" pitchFamily="34" charset="0"/>
              </a:rPr>
              <a:t>Meehan KM, Wang H, David SR, et al. Comparison of rapidly acting intramuscular olanzapine, lorazepam, and placebo: a double-blind, randomized study in acutely agitated patients with dementia. Neuropsychopharmacology. 2002;26(4):494-504. </a:t>
            </a:r>
            <a:r>
              <a:rPr lang="en-AU" sz="900" dirty="0" err="1">
                <a:solidFill>
                  <a:srgbClr val="000000"/>
                </a:solidFill>
                <a:effectLst/>
                <a:ea typeface="Calibri" panose="020F0502020204030204" pitchFamily="34" charset="0"/>
              </a:rPr>
              <a:t>doi</a:t>
            </a:r>
            <a:r>
              <a:rPr lang="en-AU" sz="900" dirty="0">
                <a:solidFill>
                  <a:srgbClr val="000000"/>
                </a:solidFill>
                <a:effectLst/>
                <a:ea typeface="Calibri" panose="020F0502020204030204" pitchFamily="34" charset="0"/>
              </a:rPr>
              <a:t>: 10.1016/S0893-133X(01)00365-7</a:t>
            </a:r>
          </a:p>
          <a:p>
            <a:pPr marL="342900" lvl="0" indent="-342900">
              <a:buFont typeface="+mj-lt"/>
              <a:buAutoNum type="arabicPeriod"/>
              <a:tabLst>
                <a:tab pos="457200" algn="l"/>
              </a:tabLst>
            </a:pPr>
            <a:r>
              <a:rPr lang="en-AU" sz="900" dirty="0">
                <a:solidFill>
                  <a:srgbClr val="000000"/>
                </a:solidFill>
                <a:effectLst/>
                <a:ea typeface="Calibri" panose="020F0502020204030204" pitchFamily="34" charset="0"/>
              </a:rPr>
              <a:t>Donnelly K, </a:t>
            </a:r>
            <a:r>
              <a:rPr lang="en-AU" sz="900" dirty="0" err="1">
                <a:solidFill>
                  <a:srgbClr val="000000"/>
                </a:solidFill>
                <a:effectLst/>
                <a:ea typeface="Calibri" panose="020F0502020204030204" pitchFamily="34" charset="0"/>
              </a:rPr>
              <a:t>Bracchi</a:t>
            </a:r>
            <a:r>
              <a:rPr lang="en-AU" sz="900" dirty="0">
                <a:solidFill>
                  <a:srgbClr val="000000"/>
                </a:solidFill>
                <a:effectLst/>
                <a:ea typeface="Calibri" panose="020F0502020204030204" pitchFamily="34" charset="0"/>
              </a:rPr>
              <a:t> R, Hewitt J, Routledge PA, Carter B. Benzodiazepines, Z-drugs and the risk of hip fracture: A systematic review and meta-analysis. </a:t>
            </a:r>
            <a:r>
              <a:rPr lang="en-AU" sz="900" i="1" dirty="0" err="1">
                <a:solidFill>
                  <a:srgbClr val="000000"/>
                </a:solidFill>
                <a:effectLst/>
                <a:ea typeface="Calibri" panose="020F0502020204030204" pitchFamily="34" charset="0"/>
              </a:rPr>
              <a:t>PLoS</a:t>
            </a:r>
            <a:r>
              <a:rPr lang="en-AU" sz="900" i="1" dirty="0">
                <a:solidFill>
                  <a:srgbClr val="000000"/>
                </a:solidFill>
                <a:effectLst/>
                <a:ea typeface="Calibri" panose="020F0502020204030204" pitchFamily="34" charset="0"/>
              </a:rPr>
              <a:t> One</a:t>
            </a:r>
            <a:r>
              <a:rPr lang="en-AU" sz="900" dirty="0">
                <a:solidFill>
                  <a:srgbClr val="000000"/>
                </a:solidFill>
                <a:effectLst/>
                <a:ea typeface="Calibri" panose="020F0502020204030204" pitchFamily="34" charset="0"/>
              </a:rPr>
              <a:t>. 2017;12(4):e0174730. </a:t>
            </a:r>
            <a:r>
              <a:rPr lang="en-AU" sz="900" dirty="0" err="1">
                <a:solidFill>
                  <a:srgbClr val="000000"/>
                </a:solidFill>
                <a:effectLst/>
                <a:ea typeface="Calibri" panose="020F0502020204030204" pitchFamily="34" charset="0"/>
              </a:rPr>
              <a:t>doi</a:t>
            </a:r>
            <a:r>
              <a:rPr lang="en-AU" sz="900" dirty="0">
                <a:solidFill>
                  <a:srgbClr val="000000"/>
                </a:solidFill>
                <a:effectLst/>
                <a:ea typeface="Calibri" panose="020F0502020204030204" pitchFamily="34" charset="0"/>
              </a:rPr>
              <a:t>: 10.1371/journal.pone.0174730</a:t>
            </a:r>
          </a:p>
          <a:p>
            <a:pPr marL="342900" lvl="0" indent="-342900">
              <a:buFont typeface="+mj-lt"/>
              <a:buAutoNum type="arabicPeriod"/>
              <a:tabLst>
                <a:tab pos="457200" algn="l"/>
              </a:tabLst>
            </a:pPr>
            <a:r>
              <a:rPr lang="en-AU" sz="900" dirty="0">
                <a:solidFill>
                  <a:srgbClr val="000000"/>
                </a:solidFill>
                <a:effectLst/>
                <a:ea typeface="Calibri" panose="020F0502020204030204" pitchFamily="34" charset="0"/>
              </a:rPr>
              <a:t>Seppala LJ, </a:t>
            </a:r>
            <a:r>
              <a:rPr lang="en-AU" sz="900" dirty="0" err="1">
                <a:solidFill>
                  <a:srgbClr val="000000"/>
                </a:solidFill>
                <a:effectLst/>
                <a:ea typeface="Calibri" panose="020F0502020204030204" pitchFamily="34" charset="0"/>
              </a:rPr>
              <a:t>Wermelink</a:t>
            </a:r>
            <a:r>
              <a:rPr lang="en-AU" sz="900" dirty="0">
                <a:solidFill>
                  <a:srgbClr val="000000"/>
                </a:solidFill>
                <a:effectLst/>
                <a:ea typeface="Calibri" panose="020F0502020204030204" pitchFamily="34" charset="0"/>
              </a:rPr>
              <a:t> AMAT, de Vries M, et al. Fall-Risk-Increasing Drugs: A Systematic Review and Meta-Analysis: II. Psychotropics. </a:t>
            </a:r>
            <a:r>
              <a:rPr lang="en-AU" sz="900" i="1" dirty="0">
                <a:solidFill>
                  <a:srgbClr val="000000"/>
                </a:solidFill>
                <a:effectLst/>
                <a:ea typeface="Calibri" panose="020F0502020204030204" pitchFamily="34" charset="0"/>
              </a:rPr>
              <a:t>J Am Med Dir Assoc</a:t>
            </a:r>
            <a:r>
              <a:rPr lang="en-AU" sz="900" dirty="0">
                <a:solidFill>
                  <a:srgbClr val="000000"/>
                </a:solidFill>
                <a:effectLst/>
                <a:ea typeface="Calibri" panose="020F0502020204030204" pitchFamily="34" charset="0"/>
              </a:rPr>
              <a:t>. 2018;19(4):371.e11-371.e17. </a:t>
            </a:r>
            <a:r>
              <a:rPr lang="en-AU" sz="900" dirty="0" err="1">
                <a:solidFill>
                  <a:srgbClr val="000000"/>
                </a:solidFill>
                <a:effectLst/>
                <a:ea typeface="Calibri" panose="020F0502020204030204" pitchFamily="34" charset="0"/>
              </a:rPr>
              <a:t>doi</a:t>
            </a:r>
            <a:r>
              <a:rPr lang="en-AU" sz="900" dirty="0">
                <a:solidFill>
                  <a:srgbClr val="000000"/>
                </a:solidFill>
                <a:effectLst/>
                <a:ea typeface="Calibri" panose="020F0502020204030204" pitchFamily="34" charset="0"/>
              </a:rPr>
              <a:t>: 10.1016/j.jamda.2017.12.098</a:t>
            </a:r>
          </a:p>
          <a:p>
            <a:pPr>
              <a:buFont typeface="+mj-lt"/>
              <a:buAutoNum type="arabicPeriod"/>
              <a:tabLst>
                <a:tab pos="457200" algn="l"/>
              </a:tabLst>
            </a:pPr>
            <a:r>
              <a:rPr lang="en-AU" sz="900" dirty="0">
                <a:effectLst/>
                <a:ea typeface="Calibri" panose="020F0502020204030204" pitchFamily="34" charset="0"/>
              </a:rPr>
              <a:t>Dementia Support Australia. Helping you care for people with dementia. Dementia Support Australia. Accessed February 2, 2023. </a:t>
            </a:r>
            <a:r>
              <a:rPr lang="en-AU" sz="900" u="sng" dirty="0">
                <a:solidFill>
                  <a:srgbClr val="0563C1"/>
                </a:solidFill>
                <a:effectLst/>
                <a:ea typeface="Calibri" panose="020F0502020204030204" pitchFamily="34" charset="0"/>
                <a:hlinkClick r:id="rId10"/>
              </a:rPr>
              <a:t>https://www.dementia.com.au/who-we-help/dementia-healthcare-professionals?hsCtaTracking=c0d1774a-0ac3-4c51-ade3-7370dee3ce26%7C5fd0cceb-a3e2-40d7-a516-d4845624ccef</a:t>
            </a:r>
            <a:endParaRPr lang="en-AU" sz="900" u="sng" dirty="0">
              <a:solidFill>
                <a:srgbClr val="0563C1"/>
              </a:solidFill>
              <a:effectLst/>
              <a:ea typeface="Calibri" panose="020F0502020204030204" pitchFamily="34" charset="0"/>
            </a:endParaRPr>
          </a:p>
          <a:p>
            <a:pPr marL="0" indent="0">
              <a:buNone/>
              <a:tabLst>
                <a:tab pos="457200" algn="l"/>
              </a:tabLst>
            </a:pPr>
            <a:r>
              <a:rPr lang="en-US" sz="900" dirty="0"/>
              <a:t>Unless specified, all icons included in this presentation are from Flaticon.com</a:t>
            </a:r>
          </a:p>
          <a:p>
            <a:pPr marL="0" indent="0">
              <a:buNone/>
              <a:tabLst>
                <a:tab pos="457200" algn="l"/>
              </a:tabLst>
            </a:pPr>
            <a:endParaRPr lang="en-AU" sz="900" u="sng" dirty="0">
              <a:solidFill>
                <a:srgbClr val="0563C1"/>
              </a:solidFill>
              <a:ea typeface="Calibri" panose="020F0502020204030204" pitchFamily="34" charset="0"/>
            </a:endParaRPr>
          </a:p>
        </p:txBody>
      </p:sp>
    </p:spTree>
    <p:extLst>
      <p:ext uri="{BB962C8B-B14F-4D97-AF65-F5344CB8AC3E}">
        <p14:creationId xmlns:p14="http://schemas.microsoft.com/office/powerpoint/2010/main" val="288458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endParaRPr lang="en-AU" dirty="0">
              <a:solidFill>
                <a:srgbClr val="FF0000"/>
              </a:solidFill>
            </a:endParaRP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45816" y="1779416"/>
            <a:ext cx="10815464" cy="4249580"/>
          </a:xfrm>
        </p:spPr>
        <p:txBody>
          <a:bodyPr/>
          <a:lstStyle/>
          <a:p>
            <a:pPr marL="0" indent="0">
              <a:buNone/>
            </a:pPr>
            <a:r>
              <a:rPr lang="en-AU" dirty="0">
                <a:ea typeface="Calibri" panose="020F0502020204030204" pitchFamily="34" charset="0"/>
              </a:rPr>
              <a:t>People living with dementia often experience changed behaviours. Changed behaviours are diverse and may include:</a:t>
            </a:r>
          </a:p>
          <a:p>
            <a:endParaRPr lang="en-AU" dirty="0">
              <a:ea typeface="Calibri" panose="020F0502020204030204" pitchFamily="34" charset="0"/>
            </a:endParaRPr>
          </a:p>
          <a:p>
            <a:pPr lvl="1">
              <a:lnSpc>
                <a:spcPct val="100000"/>
              </a:lnSpc>
            </a:pPr>
            <a:r>
              <a:rPr lang="en-AU" sz="2000" b="1" dirty="0">
                <a:latin typeface="Arial" panose="020B0604020202020204" pitchFamily="34" charset="0"/>
                <a:cs typeface="Arial" panose="020B0604020202020204" pitchFamily="34" charset="0"/>
              </a:rPr>
              <a:t>Wandering</a:t>
            </a:r>
            <a:r>
              <a:rPr lang="en-AU" sz="2000" dirty="0">
                <a:latin typeface="Arial" panose="020B0604020202020204" pitchFamily="34" charset="0"/>
                <a:cs typeface="Arial" panose="020B0604020202020204" pitchFamily="34" charset="0"/>
              </a:rPr>
              <a:t> e.g. walking aimlessly and/or excessively, attempting to exit a safe location</a:t>
            </a:r>
            <a:r>
              <a:rPr lang="en-AU" sz="2000" baseline="30000" dirty="0">
                <a:latin typeface="Arial" panose="020B0604020202020204" pitchFamily="34" charset="0"/>
                <a:cs typeface="Arial" panose="020B0604020202020204" pitchFamily="34" charset="0"/>
              </a:rPr>
              <a:t>3</a:t>
            </a:r>
            <a:r>
              <a:rPr lang="en-AU" sz="2000" dirty="0">
                <a:latin typeface="Arial" panose="020B0604020202020204" pitchFamily="34" charset="0"/>
                <a:cs typeface="Arial" panose="020B0604020202020204" pitchFamily="34" charset="0"/>
              </a:rPr>
              <a:t> </a:t>
            </a:r>
          </a:p>
          <a:p>
            <a:pPr marL="457200" lvl="1" indent="0">
              <a:lnSpc>
                <a:spcPct val="100000"/>
              </a:lnSpc>
              <a:buNone/>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Sleep disturbances</a:t>
            </a:r>
            <a:r>
              <a:rPr lang="en-AU" sz="2000" dirty="0">
                <a:latin typeface="Arial" panose="020B0604020202020204" pitchFamily="34" charset="0"/>
                <a:cs typeface="Arial" panose="020B0604020202020204" pitchFamily="34" charset="0"/>
              </a:rPr>
              <a:t> e.g. difficult falling or staying asleep</a:t>
            </a:r>
            <a:r>
              <a:rPr lang="en-AU" sz="2000" baseline="30000" dirty="0">
                <a:latin typeface="Arial" panose="020B0604020202020204" pitchFamily="34" charset="0"/>
                <a:cs typeface="Arial" panose="020B0604020202020204" pitchFamily="34" charset="0"/>
              </a:rPr>
              <a:t>3</a:t>
            </a:r>
          </a:p>
          <a:p>
            <a:pPr marL="457200" lvl="1" indent="0">
              <a:lnSpc>
                <a:spcPct val="100000"/>
              </a:lnSpc>
              <a:buNone/>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Agitation</a:t>
            </a:r>
            <a:r>
              <a:rPr lang="en-AU" sz="2000" dirty="0">
                <a:latin typeface="Arial" panose="020B0604020202020204" pitchFamily="34" charset="0"/>
                <a:cs typeface="Arial" panose="020B0604020202020204" pitchFamily="34" charset="0"/>
              </a:rPr>
              <a:t> e.g. excessive fidgeting, pacing, irritability</a:t>
            </a:r>
            <a:r>
              <a:rPr lang="en-AU" sz="2000" baseline="30000" dirty="0">
                <a:latin typeface="Arial" panose="020B0604020202020204" pitchFamily="34" charset="0"/>
                <a:cs typeface="Arial" panose="020B0604020202020204" pitchFamily="34" charset="0"/>
              </a:rPr>
              <a:t>3</a:t>
            </a:r>
          </a:p>
          <a:p>
            <a:pPr lvl="1">
              <a:lnSpc>
                <a:spcPct val="100000"/>
              </a:lnSpc>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Aggression</a:t>
            </a:r>
            <a:r>
              <a:rPr lang="en-AU" sz="2000" dirty="0">
                <a:latin typeface="Arial" panose="020B0604020202020204" pitchFamily="34" charset="0"/>
                <a:cs typeface="Arial" panose="020B0604020202020204" pitchFamily="34" charset="0"/>
              </a:rPr>
              <a:t> e.g. verbal insults, swearing, punching, throwing objects</a:t>
            </a:r>
            <a:r>
              <a:rPr lang="en-AU" sz="2000" baseline="30000" dirty="0">
                <a:latin typeface="Arial" panose="020B0604020202020204" pitchFamily="34" charset="0"/>
                <a:cs typeface="Arial" panose="020B0604020202020204" pitchFamily="34" charset="0"/>
              </a:rPr>
              <a:t>2,3</a:t>
            </a:r>
          </a:p>
        </p:txBody>
      </p:sp>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3">
            <a:biLevel thresh="50000"/>
          </a:blip>
          <a:stretch>
            <a:fillRect/>
          </a:stretch>
        </p:blipFill>
        <p:spPr>
          <a:xfrm>
            <a:off x="45607" y="2581070"/>
            <a:ext cx="718186" cy="748898"/>
          </a:xfrm>
          <a:prstGeom prst="rect">
            <a:avLst/>
          </a:prstGeom>
        </p:spPr>
      </p:pic>
      <p:pic>
        <p:nvPicPr>
          <p:cNvPr id="4" name="Picture 3">
            <a:extLst>
              <a:ext uri="{FF2B5EF4-FFF2-40B4-BE49-F238E27FC236}">
                <a16:creationId xmlns:a16="http://schemas.microsoft.com/office/drawing/2014/main" id="{03D18391-EDB7-4D04-9501-4EEEBCA84D34}"/>
              </a:ext>
            </a:extLst>
          </p:cNvPr>
          <p:cNvPicPr>
            <a:picLocks noChangeAspect="1"/>
          </p:cNvPicPr>
          <p:nvPr/>
        </p:nvPicPr>
        <p:blipFill>
          <a:blip r:embed="rId4">
            <a:biLevel thresh="50000"/>
          </a:blip>
          <a:stretch>
            <a:fillRect/>
          </a:stretch>
        </p:blipFill>
        <p:spPr>
          <a:xfrm>
            <a:off x="133350" y="5280098"/>
            <a:ext cx="692433" cy="748898"/>
          </a:xfrm>
          <a:prstGeom prst="rect">
            <a:avLst/>
          </a:prstGeom>
        </p:spPr>
      </p:pic>
      <p:pic>
        <p:nvPicPr>
          <p:cNvPr id="5" name="Picture 4">
            <a:extLst>
              <a:ext uri="{FF2B5EF4-FFF2-40B4-BE49-F238E27FC236}">
                <a16:creationId xmlns:a16="http://schemas.microsoft.com/office/drawing/2014/main" id="{134D1798-F734-F6D2-0669-F0D6C721FDFE}"/>
              </a:ext>
            </a:extLst>
          </p:cNvPr>
          <p:cNvPicPr>
            <a:picLocks noChangeAspect="1"/>
          </p:cNvPicPr>
          <p:nvPr/>
        </p:nvPicPr>
        <p:blipFill>
          <a:blip r:embed="rId5"/>
          <a:stretch>
            <a:fillRect/>
          </a:stretch>
        </p:blipFill>
        <p:spPr>
          <a:xfrm>
            <a:off x="0" y="3606887"/>
            <a:ext cx="850900" cy="901700"/>
          </a:xfrm>
          <a:prstGeom prst="rect">
            <a:avLst/>
          </a:prstGeom>
        </p:spPr>
      </p:pic>
      <p:pic>
        <p:nvPicPr>
          <p:cNvPr id="8" name="Picture 7">
            <a:extLst>
              <a:ext uri="{FF2B5EF4-FFF2-40B4-BE49-F238E27FC236}">
                <a16:creationId xmlns:a16="http://schemas.microsoft.com/office/drawing/2014/main" id="{F335E2CF-60EB-4EEE-4B24-E670DA82EE12}"/>
              </a:ext>
            </a:extLst>
          </p:cNvPr>
          <p:cNvPicPr>
            <a:picLocks noChangeAspect="1"/>
          </p:cNvPicPr>
          <p:nvPr/>
        </p:nvPicPr>
        <p:blipFill rotWithShape="1">
          <a:blip r:embed="rId6">
            <a:extLst>
              <a:ext uri="{28A0092B-C50C-407E-A947-70E740481C1C}">
                <a14:useLocalDpi xmlns:a14="http://schemas.microsoft.com/office/drawing/2010/main" val="0"/>
              </a:ext>
            </a:extLst>
          </a:blip>
          <a:srcRect l="5225" t="27095" r="84987" b="61008"/>
          <a:stretch/>
        </p:blipFill>
        <p:spPr>
          <a:xfrm>
            <a:off x="217205" y="4458406"/>
            <a:ext cx="435803" cy="748898"/>
          </a:xfrm>
          <a:prstGeom prst="rect">
            <a:avLst/>
          </a:prstGeom>
        </p:spPr>
      </p:pic>
    </p:spTree>
    <p:extLst>
      <p:ext uri="{BB962C8B-B14F-4D97-AF65-F5344CB8AC3E}">
        <p14:creationId xmlns:p14="http://schemas.microsoft.com/office/powerpoint/2010/main" val="140947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sz="2000" baseline="30000" dirty="0">
                <a:latin typeface="Arial" panose="020B0604020202020204" pitchFamily="34" charset="0"/>
                <a:cs typeface="Arial" panose="020B0604020202020204" pitchFamily="34" charset="0"/>
              </a:rPr>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246608" y="2667889"/>
            <a:ext cx="5328621" cy="3631763"/>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r>
              <a:rPr lang="en-AU" sz="2000" baseline="30000" dirty="0">
                <a:latin typeface="Arial" panose="020B0604020202020204" pitchFamily="34" charset="0"/>
                <a:ea typeface="Calibri" panose="020F0502020204030204" pitchFamily="34" charset="0"/>
                <a:cs typeface="Arial" panose="020B0604020202020204" pitchFamily="34" charset="0"/>
              </a:rPr>
              <a:t>4</a:t>
            </a:r>
          </a:p>
        </p:txBody>
      </p:sp>
    </p:spTree>
    <p:extLst>
      <p:ext uri="{BB962C8B-B14F-4D97-AF65-F5344CB8AC3E}">
        <p14:creationId xmlns:p14="http://schemas.microsoft.com/office/powerpoint/2010/main" val="3825323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a:t>
            </a:r>
            <a:r>
              <a:rPr lang="en-AU" sz="2000" baseline="30000" dirty="0">
                <a:latin typeface="Arial" panose="020B0604020202020204" pitchFamily="34" charset="0"/>
                <a:cs typeface="Arial" panose="020B0604020202020204" pitchFamily="34" charset="0"/>
              </a:rPr>
              <a:t>5</a:t>
            </a:r>
            <a:r>
              <a:rPr lang="en-AU" sz="2000" dirty="0">
                <a:latin typeface="Arial" panose="020B0604020202020204" pitchFamily="34" charset="0"/>
                <a:cs typeface="Arial" panose="020B0604020202020204" pitchFamily="34" charset="0"/>
              </a:rPr>
              <a:t> highlighted an overreliance on psychotropic medications</a:t>
            </a:r>
            <a:endParaRPr lang="en-AU" sz="2000" baseline="300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 such as benzodiazepines are associated with adverse outcomes for people living with dementia:</a:t>
            </a:r>
          </a:p>
          <a:p>
            <a:pPr lvl="1">
              <a:lnSpc>
                <a:spcPct val="15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Fractures</a:t>
            </a:r>
            <a:endParaRPr lang="en-AU" sz="1000" baseline="30000" dirty="0">
              <a:latin typeface="Arial" panose="020B0604020202020204" pitchFamily="34" charset="0"/>
              <a:cs typeface="Arial" panose="020B0604020202020204" pitchFamily="34" charset="0"/>
            </a:endParaRPr>
          </a:p>
          <a:p>
            <a:pPr lvl="1" indent="-342900">
              <a:lnSpc>
                <a:spcPct val="100000"/>
              </a:lnSpc>
              <a:spcBef>
                <a:spcPts val="6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74123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25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endParaRPr lang="en-US" dirty="0"/>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3"/>
          <a:srcRect r="38311"/>
          <a:stretch/>
        </p:blipFill>
        <p:spPr>
          <a:xfrm>
            <a:off x="222739" y="2153374"/>
            <a:ext cx="5029199" cy="3820529"/>
          </a:xfrm>
          <a:prstGeom prst="rect">
            <a:avLst/>
          </a:prstGeom>
        </p:spPr>
      </p:pic>
    </p:spTree>
    <p:extLst>
      <p:ext uri="{BB962C8B-B14F-4D97-AF65-F5344CB8AC3E}">
        <p14:creationId xmlns:p14="http://schemas.microsoft.com/office/powerpoint/2010/main" val="392362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60" y="1146615"/>
            <a:ext cx="10815464" cy="5466219"/>
          </a:xfrm>
        </p:spPr>
        <p:txBody>
          <a:bodyPr/>
          <a:lstStyle/>
          <a:p>
            <a:pPr marL="0" indent="0">
              <a:buNone/>
            </a:pPr>
            <a:r>
              <a:rPr lang="en-AU" dirty="0"/>
              <a:t>By the end of this session, you should be able to:</a:t>
            </a:r>
          </a:p>
          <a:p>
            <a:pPr marL="0" indent="0">
              <a:buNone/>
            </a:pPr>
            <a:endParaRPr lang="en-AU" dirty="0"/>
          </a:p>
          <a:p>
            <a:pPr marL="457200" lvl="0" indent="-457200">
              <a:buFont typeface="+mj-lt"/>
              <a:buAutoNum type="arabicPeriod"/>
            </a:pPr>
            <a:r>
              <a:rPr lang="en-AU" dirty="0"/>
              <a:t>Explain the criteria that should be met before using a benzodiazepine for people living with dementia and sleep disturbances</a:t>
            </a:r>
          </a:p>
          <a:p>
            <a:pPr marL="457200" lvl="0" indent="-457200">
              <a:buFont typeface="+mj-lt"/>
              <a:buAutoNum type="arabicPeriod"/>
            </a:pPr>
            <a:endParaRPr lang="en-AU" dirty="0"/>
          </a:p>
          <a:p>
            <a:pPr marL="457200" lvl="0" indent="-457200">
              <a:buFont typeface="+mj-lt"/>
              <a:buAutoNum type="arabicPeriod"/>
            </a:pPr>
            <a:r>
              <a:rPr lang="en-AU" dirty="0"/>
              <a:t>Specify the criteria for escalating care surrounding initiation of a benzodiazepine</a:t>
            </a:r>
          </a:p>
          <a:p>
            <a:pPr marL="457200" lvl="0" indent="-457200">
              <a:buFont typeface="+mj-lt"/>
              <a:buAutoNum type="arabicPeriod"/>
            </a:pPr>
            <a:endParaRPr lang="en-AU" dirty="0"/>
          </a:p>
          <a:p>
            <a:pPr marL="457200" lvl="0" indent="-457200">
              <a:buFont typeface="+mj-lt"/>
              <a:buAutoNum type="arabicPeriod"/>
            </a:pPr>
            <a:r>
              <a:rPr lang="en-AU" dirty="0"/>
              <a:t>Explain what should be documented surrounding initiation of an benzodiazepine</a:t>
            </a:r>
          </a:p>
          <a:p>
            <a:pPr marL="457200" lvl="0" indent="-457200">
              <a:buFont typeface="+mj-lt"/>
              <a:buAutoNum type="arabicPeriod"/>
            </a:pPr>
            <a:endParaRPr lang="en-AU" dirty="0"/>
          </a:p>
          <a:p>
            <a:pPr marL="457200" indent="-457200">
              <a:buFont typeface="+mj-lt"/>
              <a:buAutoNum type="arabicPeriod"/>
            </a:pPr>
            <a:r>
              <a:rPr lang="en-AU" dirty="0"/>
              <a:t>Be aware of supporting resources accompanying the Guideline to use in everyday practice</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79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00E871-6E5D-091D-264A-0C4F12D3DE81}"/>
              </a:ext>
            </a:extLst>
          </p:cNvPr>
          <p:cNvSpPr>
            <a:spLocks noGrp="1"/>
          </p:cNvSpPr>
          <p:nvPr>
            <p:ph type="body" sz="quarter" idx="13"/>
          </p:nvPr>
        </p:nvSpPr>
        <p:spPr/>
        <p:txBody>
          <a:bodyPr/>
          <a:lstStyle/>
          <a:p>
            <a:r>
              <a:rPr lang="en-AU" dirty="0"/>
              <a:t>Initiation of benzodiazepines</a:t>
            </a:r>
          </a:p>
          <a:p>
            <a:endParaRPr lang="en-US" dirty="0"/>
          </a:p>
        </p:txBody>
      </p:sp>
      <p:pic>
        <p:nvPicPr>
          <p:cNvPr id="14" name="Picture Placeholder 13">
            <a:extLst>
              <a:ext uri="{FF2B5EF4-FFF2-40B4-BE49-F238E27FC236}">
                <a16:creationId xmlns:a16="http://schemas.microsoft.com/office/drawing/2014/main" id="{6C578ABE-8829-7782-2B69-09E1365E9865}"/>
              </a:ext>
            </a:extLst>
          </p:cNvPr>
          <p:cNvPicPr>
            <a:picLocks noGrp="1" noChangeAspect="1"/>
          </p:cNvPicPr>
          <p:nvPr>
            <p:ph type="pic" sz="quarter" idx="14"/>
          </p:nvPr>
        </p:nvPicPr>
        <p:blipFill>
          <a:blip r:embed="rId2"/>
          <a:srcRect l="5473" r="5473"/>
          <a:stretch>
            <a:fillRect/>
          </a:stretch>
        </p:blipFill>
        <p:spPr>
          <a:xfrm>
            <a:off x="5905018" y="1399698"/>
            <a:ext cx="6286981" cy="3891831"/>
          </a:xfrm>
        </p:spPr>
      </p:pic>
      <p:sp>
        <p:nvSpPr>
          <p:cNvPr id="15" name="TextBox 14">
            <a:extLst>
              <a:ext uri="{FF2B5EF4-FFF2-40B4-BE49-F238E27FC236}">
                <a16:creationId xmlns:a16="http://schemas.microsoft.com/office/drawing/2014/main" id="{F98B2280-EE90-5D29-AE02-50BA1F1EADDF}"/>
              </a:ext>
            </a:extLst>
          </p:cNvPr>
          <p:cNvSpPr txBox="1"/>
          <p:nvPr/>
        </p:nvSpPr>
        <p:spPr>
          <a:xfrm>
            <a:off x="8547224" y="5342886"/>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65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0A8F1-35A2-2DE1-B971-4C16F151E2BE}"/>
              </a:ext>
            </a:extLst>
          </p:cNvPr>
          <p:cNvSpPr>
            <a:spLocks noGrp="1"/>
          </p:cNvSpPr>
          <p:nvPr>
            <p:ph type="body" sz="quarter" idx="13"/>
          </p:nvPr>
        </p:nvSpPr>
        <p:spPr/>
        <p:txBody>
          <a:bodyPr/>
          <a:lstStyle/>
          <a:p>
            <a:r>
              <a:rPr lang="en-US" dirty="0"/>
              <a:t>Group discussion – what is a benzodiazepine?</a:t>
            </a:r>
          </a:p>
        </p:txBody>
      </p:sp>
      <p:sp>
        <p:nvSpPr>
          <p:cNvPr id="4" name="Text Placeholder 3">
            <a:extLst>
              <a:ext uri="{FF2B5EF4-FFF2-40B4-BE49-F238E27FC236}">
                <a16:creationId xmlns:a16="http://schemas.microsoft.com/office/drawing/2014/main" id="{A968534F-8AE1-E6D4-BA23-C6D2CB8AABAD}"/>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4DD845B-5D0A-0845-1757-28C6B8E39185}"/>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077393218"/>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32534</TotalTime>
  <Words>2340</Words>
  <Application>Microsoft Office PowerPoint</Application>
  <PresentationFormat>Widescreen</PresentationFormat>
  <Paragraphs>306</Paragraphs>
  <Slides>27</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Narrow</vt:lpstr>
      <vt:lpstr>Calibri</vt:lpstr>
      <vt:lpstr>Courier New</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854</cp:revision>
  <cp:lastPrinted>2023-04-28T05:30:34Z</cp:lastPrinted>
  <dcterms:created xsi:type="dcterms:W3CDTF">2017-05-31T01:24:04Z</dcterms:created>
  <dcterms:modified xsi:type="dcterms:W3CDTF">2023-10-27T01:35:09Z</dcterms:modified>
</cp:coreProperties>
</file>