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Roboto Black"/>
      <p:bold r:id="rId26"/>
      <p:boldItalic r:id="rId27"/>
    </p:embeddedFont>
    <p:embeddedFont>
      <p:font typeface="Roboto Medium"/>
      <p:regular r:id="rId28"/>
      <p:bold r:id="rId29"/>
      <p:italic r:id="rId30"/>
      <p:boldItalic r:id="rId31"/>
    </p:embeddedFont>
    <p:embeddedFont>
      <p:font typeface="Robo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3ABAE7-FE91-429B-A172-8CF54D8AE96C}">
  <a:tblStyle styleId="{643ABAE7-FE91-429B-A172-8CF54D8AE96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Black-bold.fntdata"/><Relationship Id="rId25" Type="http://schemas.openxmlformats.org/officeDocument/2006/relationships/slide" Target="slides/slide19.xml"/><Relationship Id="rId28" Type="http://schemas.openxmlformats.org/officeDocument/2006/relationships/font" Target="fonts/RobotoMedium-regular.fntdata"/><Relationship Id="rId27" Type="http://schemas.openxmlformats.org/officeDocument/2006/relationships/font" Target="fonts/RobotoBlack-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Medium-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Medium-boldItalic.fntdata"/><Relationship Id="rId30" Type="http://schemas.openxmlformats.org/officeDocument/2006/relationships/font" Target="fonts/RobotoMedium-italic.fntdata"/><Relationship Id="rId11" Type="http://schemas.openxmlformats.org/officeDocument/2006/relationships/slide" Target="slides/slide5.xml"/><Relationship Id="rId33" Type="http://schemas.openxmlformats.org/officeDocument/2006/relationships/font" Target="fonts/Roboto-bold.fntdata"/><Relationship Id="rId10" Type="http://schemas.openxmlformats.org/officeDocument/2006/relationships/slide" Target="slides/slide4.xml"/><Relationship Id="rId32" Type="http://schemas.openxmlformats.org/officeDocument/2006/relationships/font" Target="fonts/Roboto-regular.fntdata"/><Relationship Id="rId13" Type="http://schemas.openxmlformats.org/officeDocument/2006/relationships/slide" Target="slides/slide7.xml"/><Relationship Id="rId35" Type="http://schemas.openxmlformats.org/officeDocument/2006/relationships/font" Target="fonts/Roboto-boldItalic.fntdata"/><Relationship Id="rId12" Type="http://schemas.openxmlformats.org/officeDocument/2006/relationships/slide" Target="slides/slide6.xml"/><Relationship Id="rId34" Type="http://schemas.openxmlformats.org/officeDocument/2006/relationships/font" Target="fonts/Robot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ports.foodbank.org.au/foodbank-hunger-report-2024/?state=au/#finding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ank.org/en/topic/agriculture/brief/food-security-update/what-is-food-securit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76d7ca0ee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76d7ca0ee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Only Slide - Brief overview of the 5E Pedagogical Model for Inquiry Learning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7890e90ec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1. Climate Change:</a:t>
            </a:r>
            <a:endParaRPr b="1">
              <a:solidFill>
                <a:schemeClr val="dk1"/>
              </a:solidFill>
            </a:endParaRPr>
          </a:p>
          <a:p>
            <a:pPr indent="0" lvl="0" marL="0" rtl="0" algn="l">
              <a:lnSpc>
                <a:spcPct val="115000"/>
              </a:lnSpc>
              <a:spcBef>
                <a:spcPts val="0"/>
              </a:spcBef>
              <a:spcAft>
                <a:spcPts val="0"/>
              </a:spcAft>
              <a:buNone/>
            </a:pPr>
            <a:r>
              <a:rPr lang="en">
                <a:solidFill>
                  <a:schemeClr val="dk1"/>
                </a:solidFill>
              </a:rPr>
              <a:t>Rising temperatures are shifting agricultural seasons, altering growing conditions, and reducing crop yields, making farming increasingly unpredictable. It is also responsible for changing and polluting entire ecosystems, compromising biodiversity, and destroying harvests. All these events have a huge impact on food production, as they significantly limit the quality, availability, and accessibility of resources, and compromise the stability of food systems around the world.</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2</a:t>
            </a:r>
            <a:r>
              <a:rPr b="1" lang="en">
                <a:solidFill>
                  <a:schemeClr val="dk1"/>
                </a:solidFill>
              </a:rPr>
              <a:t>. Population growth:</a:t>
            </a:r>
            <a:endParaRPr b="1">
              <a:solidFill>
                <a:schemeClr val="dk1"/>
              </a:solidFill>
            </a:endParaRPr>
          </a:p>
          <a:p>
            <a:pPr indent="0" lvl="0" marL="0" rtl="0" algn="l">
              <a:lnSpc>
                <a:spcPct val="115000"/>
              </a:lnSpc>
              <a:spcBef>
                <a:spcPts val="0"/>
              </a:spcBef>
              <a:spcAft>
                <a:spcPts val="0"/>
              </a:spcAft>
              <a:buNone/>
            </a:pPr>
            <a:r>
              <a:rPr lang="en">
                <a:solidFill>
                  <a:schemeClr val="dk1"/>
                </a:solidFill>
              </a:rPr>
              <a:t>By 2050, estimates predict that the total number of people living on Earth will reach nearly 10 billion. More people on the planet means more mouths to feed and this can put a strain on its resources as the modern agricultural system is already struggling to meet global needs. According to the 2020 IPCC Special Report on climate change, since 1961, food supply per capita has grown more than 30%.</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3. Rising food prices: </a:t>
            </a:r>
            <a:endParaRPr b="1">
              <a:solidFill>
                <a:schemeClr val="dk1"/>
              </a:solidFill>
            </a:endParaRPr>
          </a:p>
          <a:p>
            <a:pPr indent="0" lvl="0" marL="0" rtl="0" algn="l">
              <a:lnSpc>
                <a:spcPct val="115000"/>
              </a:lnSpc>
              <a:spcBef>
                <a:spcPts val="0"/>
              </a:spcBef>
              <a:spcAft>
                <a:spcPts val="0"/>
              </a:spcAft>
              <a:buNone/>
            </a:pPr>
            <a:r>
              <a:rPr lang="en">
                <a:solidFill>
                  <a:schemeClr val="dk1"/>
                </a:solidFill>
              </a:rPr>
              <a:t>Food insecurity among Australia’s lowest-income households (below $30,000) has risen to 48%, increasing by 5% since 2022 </a:t>
            </a:r>
            <a:r>
              <a:rPr lang="en" u="sng">
                <a:solidFill>
                  <a:schemeClr val="hlink"/>
                </a:solidFill>
                <a:hlinkClick r:id="rId2"/>
              </a:rPr>
              <a:t>as the cost-of-living crisis deepens</a:t>
            </a:r>
            <a:r>
              <a:rPr lang="en">
                <a:solidFill>
                  <a:schemeClr val="dk1"/>
                </a:solidFill>
              </a:rPr>
              <a:t>. Inflation-driven price hikes in food, housing, and utilities, combined with stagnant wages and inadequate income support, have widened the socioeconomic divide, forcing many to cut back on essentials. Global supply chain disruptions and climate change further exacerbate rising costs, disproportionately affecting low-income households, who remain trapped in a cycle of financial hardship</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4. Extreme weather events:  </a:t>
            </a:r>
            <a:endParaRPr b="1">
              <a:solidFill>
                <a:schemeClr val="dk1"/>
              </a:solidFill>
            </a:endParaRPr>
          </a:p>
          <a:p>
            <a:pPr indent="0" lvl="0" marL="0" rtl="0" algn="l">
              <a:lnSpc>
                <a:spcPct val="115000"/>
              </a:lnSpc>
              <a:spcBef>
                <a:spcPts val="0"/>
              </a:spcBef>
              <a:spcAft>
                <a:spcPts val="0"/>
              </a:spcAft>
              <a:buNone/>
            </a:pPr>
            <a:r>
              <a:rPr lang="en">
                <a:solidFill>
                  <a:schemeClr val="dk1"/>
                </a:solidFill>
              </a:rPr>
              <a:t>The climate crisis is changing weather patterns and increasing the chances of extreme events such as hurricanes, floods, and droughts. Extreme weather events are increasingly disrupting food security by damaging crops, reducing yields, and destabilizing food supply chains. Prolonged droughts deplete water sources essential for irrigation, while intense storms and flooding destroy farmland and infrastructure, leading to food shortages and price spikes. These events also threaten livestock, degrade soil quality, and disrupt transportation networks, making it harder to distribute food where it is needed.</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p:txBody>
      </p:sp>
      <p:sp>
        <p:nvSpPr>
          <p:cNvPr id="177" name="Google Shape;177;g27890e90ecb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7890e90ecb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Rising temperatures:</a:t>
            </a:r>
            <a:r>
              <a:rPr lang="en">
                <a:solidFill>
                  <a:schemeClr val="dk1"/>
                </a:solidFill>
              </a:rPr>
              <a:t> Higher temperatures shorten growing seasons, reduce crop yields, and increase heat stress on livestock, leading to lower food production.</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Change in rainfall:</a:t>
            </a:r>
            <a:r>
              <a:rPr lang="en">
                <a:solidFill>
                  <a:schemeClr val="dk1"/>
                </a:solidFill>
              </a:rPr>
              <a:t> Unpredictable rainfall patterns cause droughts and floods, disrupting irrigation, damaging crops, and reducing water availability for agriculture.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Increasing extreme weather events:</a:t>
            </a:r>
            <a:r>
              <a:rPr lang="en">
                <a:solidFill>
                  <a:schemeClr val="dk1"/>
                </a:solidFill>
              </a:rPr>
              <a:t> More frequent storms, droughts, and heatwaves destroy crops, livestock, and infrastructure, leading to food shortages and price instability.</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Rising sea levels &amp; salinity:</a:t>
            </a:r>
            <a:r>
              <a:rPr lang="en">
                <a:solidFill>
                  <a:schemeClr val="dk1"/>
                </a:solidFill>
              </a:rPr>
              <a:t> Coastal flooding and saltwater intrusion degrade arable land, reducing crop productivity and threatening freshwater sources essential for farming.</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Resource degradation</a:t>
            </a:r>
            <a:r>
              <a:rPr lang="en">
                <a:solidFill>
                  <a:schemeClr val="dk1"/>
                </a:solidFill>
              </a:rPr>
              <a:t>: Soil erosion, desertification, and water scarcity deplete essential agricultural resources, making food production less sustainable and more vulnerable to climate shocks.</a:t>
            </a:r>
            <a:endParaRPr>
              <a:solidFill>
                <a:schemeClr val="dk1"/>
              </a:solidFill>
            </a:endParaRPr>
          </a:p>
        </p:txBody>
      </p:sp>
      <p:sp>
        <p:nvSpPr>
          <p:cNvPr id="195" name="Google Shape;195;g27890e90ecb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79a67628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79a676286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9a676286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79a6762866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7890e90ecb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End of lesson 1</a:t>
            </a:r>
            <a:endParaRPr/>
          </a:p>
        </p:txBody>
      </p:sp>
      <p:sp>
        <p:nvSpPr>
          <p:cNvPr id="243" name="Google Shape;243;g27890e90ecb_0_2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79a676286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 2</a:t>
            </a:r>
            <a:endParaRPr/>
          </a:p>
        </p:txBody>
      </p:sp>
      <p:sp>
        <p:nvSpPr>
          <p:cNvPr id="265" name="Google Shape;265;g279a6762866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9a6762866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End of lesson 2</a:t>
            </a:r>
            <a:endParaRPr/>
          </a:p>
        </p:txBody>
      </p:sp>
      <p:sp>
        <p:nvSpPr>
          <p:cNvPr id="280" name="Google Shape;280;g279a6762866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79a6762866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79a6762866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79a676286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79a6762866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785f29a1e2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 of lesson 3</a:t>
            </a:r>
            <a:endParaRPr/>
          </a:p>
        </p:txBody>
      </p:sp>
      <p:sp>
        <p:nvSpPr>
          <p:cNvPr id="323" name="Google Shape;323;g2785f29a1e2_0_2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785f29a1e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785f29a1e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785f29a1e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785f29a1e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785f29a1e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785f29a1e2_0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7890e90ec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7890e90ecb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7890e90ec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7890e90ecb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7890e90ec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7890e90ecb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890e90ec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t>What is Food Security?</a:t>
            </a:r>
            <a:endParaRPr b="1"/>
          </a:p>
          <a:p>
            <a:pPr indent="0" lvl="0" marL="0" rtl="0" algn="l">
              <a:lnSpc>
                <a:spcPct val="115000"/>
              </a:lnSpc>
              <a:spcBef>
                <a:spcPts val="0"/>
              </a:spcBef>
              <a:spcAft>
                <a:spcPts val="0"/>
              </a:spcAft>
              <a:buNone/>
            </a:pPr>
            <a:r>
              <a:rPr lang="en"/>
              <a:t>Based on the 1996 World Food Summit, food security is defined when all people, at all times, have physical and economic access to sufficient safe and nutritious food that meets their dietary needs and food preferences for an active and healthy life.</a:t>
            </a:r>
            <a:br>
              <a:rPr lang="en"/>
            </a:br>
            <a:br>
              <a:rPr lang="en"/>
            </a:br>
            <a:r>
              <a:rPr lang="en"/>
              <a:t>Source: </a:t>
            </a:r>
            <a:r>
              <a:rPr lang="en" u="sng">
                <a:solidFill>
                  <a:schemeClr val="hlink"/>
                </a:solidFill>
                <a:hlinkClick r:id="rId2"/>
              </a:rPr>
              <a:t>World Bank</a:t>
            </a:r>
            <a:endParaRPr/>
          </a:p>
        </p:txBody>
      </p:sp>
      <p:sp>
        <p:nvSpPr>
          <p:cNvPr id="154" name="Google Shape;154;g27890e90ecb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785f29a1e2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four main dimensions of food security:</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Physical availability of food:</a:t>
            </a:r>
            <a:r>
              <a:rPr lang="en"/>
              <a:t> Food availability addresses the “supply side” of food security and is determined by the level of food production, stock levels and net trade.</a:t>
            </a:r>
            <a:endParaRPr/>
          </a:p>
          <a:p>
            <a:pPr indent="0" lvl="0" marL="0" rtl="0" algn="l">
              <a:spcBef>
                <a:spcPts val="0"/>
              </a:spcBef>
              <a:spcAft>
                <a:spcPts val="0"/>
              </a:spcAft>
              <a:buNone/>
            </a:pPr>
            <a:r>
              <a:rPr lang="en"/>
              <a:t>Economic and physical access to food: An adequate supply of food at the national or international level does not in itself guarantee household level food security. Concerns about insufficient food access have resulted in a greater policy focus on incomes, expenditure, markets and prices in achieving food security objectives.</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Food utilisation: </a:t>
            </a:r>
            <a:r>
              <a:rPr lang="en"/>
              <a:t>Utilisation is commonly understood as the way the body makes the most of various nutrients in the food. Sufficient energy and nutrient intake by individuals are the result of good care and feeding practices, food preparation, diversity of the diet and intra-household distribution of food. Combined with good biological utilization of food consumed, this determines the nutritional status of individuals.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Stability of the other three dimensions over time: </a:t>
            </a:r>
            <a:r>
              <a:rPr lang="en"/>
              <a:t>Even if your food intake is adequate today, you are still considered to be food insecure if you have inadequate access to food on a periodic basis, risking a deterioration of your nutritional status. Adverse weather conditions, political instability, or economic factors (unemployment, rising food prices) may have an impact on your food security status.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food security objectives to be realised, </a:t>
            </a:r>
            <a:r>
              <a:rPr b="1" lang="en"/>
              <a:t>all four dimensions must be fulfilled simultaneously.</a:t>
            </a:r>
            <a:endParaRPr b="1"/>
          </a:p>
        </p:txBody>
      </p:sp>
      <p:sp>
        <p:nvSpPr>
          <p:cNvPr id="165" name="Google Shape;165;g2785f29a1e2_0_5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6.jpg"/><Relationship Id="rId4" Type="http://schemas.openxmlformats.org/officeDocument/2006/relationships/image" Target="../media/image3.png"/><Relationship Id="rId5" Type="http://schemas.openxmlformats.org/officeDocument/2006/relationships/image" Target="../media/image14.jpg"/><Relationship Id="rId6" Type="http://schemas.openxmlformats.org/officeDocument/2006/relationships/image" Target="../media/image27.jpg"/><Relationship Id="rId7" Type="http://schemas.openxmlformats.org/officeDocument/2006/relationships/image" Target="../media/image15.jpg"/><Relationship Id="rId8"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0.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4.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3.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EAE"/>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342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Roboto Black"/>
                <a:ea typeface="Roboto Black"/>
                <a:cs typeface="Roboto Black"/>
                <a:sym typeface="Roboto Black"/>
              </a:rPr>
              <a:t>The 5E Pedagogical Model Overview</a:t>
            </a:r>
            <a:endParaRPr>
              <a:solidFill>
                <a:schemeClr val="lt1"/>
              </a:solidFill>
              <a:latin typeface="Roboto Black"/>
              <a:ea typeface="Roboto Black"/>
              <a:cs typeface="Roboto Black"/>
              <a:sym typeface="Roboto Black"/>
            </a:endParaRPr>
          </a:p>
        </p:txBody>
      </p:sp>
      <p:pic>
        <p:nvPicPr>
          <p:cNvPr id="61" name="Google Shape;61;p14"/>
          <p:cNvPicPr preferRelativeResize="0"/>
          <p:nvPr/>
        </p:nvPicPr>
        <p:blipFill>
          <a:blip r:embed="rId3">
            <a:alphaModFix/>
          </a:blip>
          <a:stretch>
            <a:fillRect/>
          </a:stretch>
        </p:blipFill>
        <p:spPr>
          <a:xfrm>
            <a:off x="152400" y="1067400"/>
            <a:ext cx="8839204" cy="34700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p23"/>
          <p:cNvSpPr/>
          <p:nvPr/>
        </p:nvSpPr>
        <p:spPr>
          <a:xfrm>
            <a:off x="-28975" y="50"/>
            <a:ext cx="91719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 name="Google Shape;180;p23"/>
          <p:cNvSpPr/>
          <p:nvPr/>
        </p:nvSpPr>
        <p:spPr>
          <a:xfrm>
            <a:off x="-28975" y="1352750"/>
            <a:ext cx="9173100" cy="27348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1" name="Google Shape;181;p23"/>
          <p:cNvSpPr/>
          <p:nvPr/>
        </p:nvSpPr>
        <p:spPr>
          <a:xfrm>
            <a:off x="262450" y="1111075"/>
            <a:ext cx="8586000" cy="31344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2" name="Google Shape;182;p23"/>
          <p:cNvSpPr txBox="1"/>
          <p:nvPr/>
        </p:nvSpPr>
        <p:spPr>
          <a:xfrm>
            <a:off x="654911" y="2946200"/>
            <a:ext cx="1288500" cy="715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100">
                <a:solidFill>
                  <a:schemeClr val="lt1"/>
                </a:solidFill>
                <a:latin typeface="Roboto Black"/>
                <a:ea typeface="Roboto Black"/>
                <a:cs typeface="Roboto Black"/>
                <a:sym typeface="Roboto Black"/>
              </a:rPr>
              <a:t>Climate change</a:t>
            </a:r>
            <a:endParaRPr sz="2100">
              <a:solidFill>
                <a:schemeClr val="lt1"/>
              </a:solidFill>
              <a:latin typeface="Roboto Black"/>
              <a:ea typeface="Roboto Black"/>
              <a:cs typeface="Roboto Black"/>
              <a:sym typeface="Roboto Black"/>
            </a:endParaRPr>
          </a:p>
        </p:txBody>
      </p:sp>
      <p:pic>
        <p:nvPicPr>
          <p:cNvPr id="183" name="Google Shape;183;p23"/>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84" name="Google Shape;184;p23"/>
          <p:cNvSpPr txBox="1"/>
          <p:nvPr/>
        </p:nvSpPr>
        <p:spPr>
          <a:xfrm>
            <a:off x="2597840" y="2946200"/>
            <a:ext cx="1503300" cy="715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100">
                <a:solidFill>
                  <a:schemeClr val="lt1"/>
                </a:solidFill>
                <a:latin typeface="Roboto Black"/>
                <a:ea typeface="Roboto Black"/>
                <a:cs typeface="Roboto Black"/>
                <a:sym typeface="Roboto Black"/>
              </a:rPr>
              <a:t>Population growth</a:t>
            </a:r>
            <a:endParaRPr sz="2100">
              <a:solidFill>
                <a:schemeClr val="lt1"/>
              </a:solidFill>
              <a:latin typeface="Roboto Black"/>
              <a:ea typeface="Roboto Black"/>
              <a:cs typeface="Roboto Black"/>
              <a:sym typeface="Roboto Black"/>
            </a:endParaRPr>
          </a:p>
        </p:txBody>
      </p:sp>
      <p:sp>
        <p:nvSpPr>
          <p:cNvPr id="185" name="Google Shape;185;p23"/>
          <p:cNvSpPr txBox="1"/>
          <p:nvPr/>
        </p:nvSpPr>
        <p:spPr>
          <a:xfrm>
            <a:off x="4755569" y="2946200"/>
            <a:ext cx="1537500" cy="715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100">
                <a:solidFill>
                  <a:schemeClr val="lt1"/>
                </a:solidFill>
                <a:latin typeface="Roboto Black"/>
                <a:ea typeface="Roboto Black"/>
                <a:cs typeface="Roboto Black"/>
                <a:sym typeface="Roboto Black"/>
              </a:rPr>
              <a:t>Rising food prices</a:t>
            </a:r>
            <a:endParaRPr sz="2100">
              <a:solidFill>
                <a:schemeClr val="lt1"/>
              </a:solidFill>
              <a:latin typeface="Roboto Black"/>
              <a:ea typeface="Roboto Black"/>
              <a:cs typeface="Roboto Black"/>
              <a:sym typeface="Roboto Black"/>
            </a:endParaRPr>
          </a:p>
        </p:txBody>
      </p:sp>
      <p:sp>
        <p:nvSpPr>
          <p:cNvPr id="186" name="Google Shape;186;p23"/>
          <p:cNvSpPr txBox="1"/>
          <p:nvPr/>
        </p:nvSpPr>
        <p:spPr>
          <a:xfrm>
            <a:off x="6947498" y="2946200"/>
            <a:ext cx="1468500" cy="1038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100">
                <a:solidFill>
                  <a:schemeClr val="lt1"/>
                </a:solidFill>
                <a:latin typeface="Roboto Black"/>
                <a:ea typeface="Roboto Black"/>
                <a:cs typeface="Roboto Black"/>
                <a:sym typeface="Roboto Black"/>
              </a:rPr>
              <a:t>Extreme</a:t>
            </a:r>
            <a:endParaRPr sz="2100">
              <a:solidFill>
                <a:schemeClr val="lt1"/>
              </a:solidFill>
              <a:latin typeface="Roboto Black"/>
              <a:ea typeface="Roboto Black"/>
              <a:cs typeface="Roboto Black"/>
              <a:sym typeface="Roboto Black"/>
            </a:endParaRPr>
          </a:p>
          <a:p>
            <a:pPr indent="0" lvl="0" marL="0" marR="0" rtl="0" algn="ctr">
              <a:spcBef>
                <a:spcPts val="0"/>
              </a:spcBef>
              <a:spcAft>
                <a:spcPts val="0"/>
              </a:spcAft>
              <a:buNone/>
            </a:pPr>
            <a:r>
              <a:rPr lang="en" sz="2100">
                <a:solidFill>
                  <a:schemeClr val="lt1"/>
                </a:solidFill>
                <a:latin typeface="Roboto Black"/>
                <a:ea typeface="Roboto Black"/>
                <a:cs typeface="Roboto Black"/>
                <a:sym typeface="Roboto Black"/>
              </a:rPr>
              <a:t>weather events</a:t>
            </a:r>
            <a:endParaRPr sz="2100">
              <a:solidFill>
                <a:schemeClr val="lt1"/>
              </a:solidFill>
              <a:latin typeface="Roboto Black"/>
              <a:ea typeface="Roboto Black"/>
              <a:cs typeface="Roboto Black"/>
              <a:sym typeface="Roboto Black"/>
            </a:endParaRPr>
          </a:p>
        </p:txBody>
      </p:sp>
      <p:sp>
        <p:nvSpPr>
          <p:cNvPr id="187" name="Google Shape;187;p23"/>
          <p:cNvSpPr txBox="1"/>
          <p:nvPr>
            <p:ph type="title"/>
          </p:nvPr>
        </p:nvSpPr>
        <p:spPr>
          <a:xfrm>
            <a:off x="262450" y="327250"/>
            <a:ext cx="3634200" cy="5184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Main threats to food security</a:t>
            </a:r>
            <a:endParaRPr sz="2000">
              <a:solidFill>
                <a:schemeClr val="lt1"/>
              </a:solidFill>
              <a:latin typeface="Roboto Black"/>
              <a:ea typeface="Roboto Black"/>
              <a:cs typeface="Roboto Black"/>
              <a:sym typeface="Roboto Black"/>
            </a:endParaRPr>
          </a:p>
        </p:txBody>
      </p:sp>
      <p:pic>
        <p:nvPicPr>
          <p:cNvPr id="188" name="Google Shape;188;p23"/>
          <p:cNvPicPr preferRelativeResize="0"/>
          <p:nvPr/>
        </p:nvPicPr>
        <p:blipFill rotWithShape="1">
          <a:blip r:embed="rId5">
            <a:alphaModFix/>
          </a:blip>
          <a:srcRect b="0" l="0" r="22993" t="0"/>
          <a:stretch/>
        </p:blipFill>
        <p:spPr>
          <a:xfrm>
            <a:off x="547500" y="1564950"/>
            <a:ext cx="1503299" cy="1340199"/>
          </a:xfrm>
          <a:prstGeom prst="rect">
            <a:avLst/>
          </a:prstGeom>
          <a:noFill/>
          <a:ln>
            <a:noFill/>
          </a:ln>
        </p:spPr>
      </p:pic>
      <p:pic>
        <p:nvPicPr>
          <p:cNvPr id="189" name="Google Shape;189;p23"/>
          <p:cNvPicPr preferRelativeResize="0"/>
          <p:nvPr/>
        </p:nvPicPr>
        <p:blipFill rotWithShape="1">
          <a:blip r:embed="rId6">
            <a:alphaModFix/>
          </a:blip>
          <a:srcRect b="0" l="9509" r="15729" t="0"/>
          <a:stretch/>
        </p:blipFill>
        <p:spPr>
          <a:xfrm>
            <a:off x="2597850" y="1564950"/>
            <a:ext cx="1503299" cy="1340201"/>
          </a:xfrm>
          <a:prstGeom prst="rect">
            <a:avLst/>
          </a:prstGeom>
          <a:noFill/>
          <a:ln>
            <a:noFill/>
          </a:ln>
        </p:spPr>
      </p:pic>
      <p:pic>
        <p:nvPicPr>
          <p:cNvPr id="190" name="Google Shape;190;p23"/>
          <p:cNvPicPr preferRelativeResize="0"/>
          <p:nvPr/>
        </p:nvPicPr>
        <p:blipFill rotWithShape="1">
          <a:blip r:embed="rId7">
            <a:alphaModFix/>
          </a:blip>
          <a:srcRect b="0" l="21508" r="3730" t="0"/>
          <a:stretch/>
        </p:blipFill>
        <p:spPr>
          <a:xfrm>
            <a:off x="4772675" y="1564950"/>
            <a:ext cx="1503299" cy="1340201"/>
          </a:xfrm>
          <a:prstGeom prst="rect">
            <a:avLst/>
          </a:prstGeom>
          <a:noFill/>
          <a:ln>
            <a:noFill/>
          </a:ln>
        </p:spPr>
      </p:pic>
      <p:pic>
        <p:nvPicPr>
          <p:cNvPr id="191" name="Google Shape;191;p23"/>
          <p:cNvPicPr preferRelativeResize="0"/>
          <p:nvPr/>
        </p:nvPicPr>
        <p:blipFill rotWithShape="1">
          <a:blip r:embed="rId8">
            <a:alphaModFix/>
          </a:blip>
          <a:srcRect b="0" l="18332" r="17589" t="0"/>
          <a:stretch/>
        </p:blipFill>
        <p:spPr>
          <a:xfrm>
            <a:off x="6930100" y="1564950"/>
            <a:ext cx="1503299" cy="1340200"/>
          </a:xfrm>
          <a:prstGeom prst="rect">
            <a:avLst/>
          </a:prstGeom>
          <a:noFill/>
          <a:ln>
            <a:noFill/>
          </a:ln>
        </p:spPr>
      </p:pic>
      <p:sp>
        <p:nvSpPr>
          <p:cNvPr id="192" name="Google Shape;192;p23"/>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B4">
            <a:alpha val="58040"/>
          </a:srgbClr>
        </a:solidFill>
      </p:bgPr>
    </p:bg>
    <p:spTree>
      <p:nvGrpSpPr>
        <p:cNvPr id="196" name="Shape 196"/>
        <p:cNvGrpSpPr/>
        <p:nvPr/>
      </p:nvGrpSpPr>
      <p:grpSpPr>
        <a:xfrm>
          <a:off x="0" y="0"/>
          <a:ext cx="0" cy="0"/>
          <a:chOff x="0" y="0"/>
          <a:chExt cx="0" cy="0"/>
        </a:xfrm>
      </p:grpSpPr>
      <p:sp>
        <p:nvSpPr>
          <p:cNvPr id="197" name="Google Shape;197;p24"/>
          <p:cNvSpPr/>
          <p:nvPr/>
        </p:nvSpPr>
        <p:spPr>
          <a:xfrm>
            <a:off x="-28975" y="50"/>
            <a:ext cx="91719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8" name="Google Shape;198;p24"/>
          <p:cNvSpPr/>
          <p:nvPr/>
        </p:nvSpPr>
        <p:spPr>
          <a:xfrm>
            <a:off x="-28975" y="1352750"/>
            <a:ext cx="9173100" cy="27348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9" name="Google Shape;199;p24"/>
          <p:cNvSpPr/>
          <p:nvPr/>
        </p:nvSpPr>
        <p:spPr>
          <a:xfrm>
            <a:off x="262450" y="1111075"/>
            <a:ext cx="8586000" cy="31344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0" name="Google Shape;200;p24"/>
          <p:cNvSpPr txBox="1"/>
          <p:nvPr/>
        </p:nvSpPr>
        <p:spPr>
          <a:xfrm>
            <a:off x="454825" y="24985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Rising temperatures</a:t>
            </a:r>
            <a:endParaRPr sz="1500">
              <a:solidFill>
                <a:schemeClr val="lt1"/>
              </a:solidFill>
              <a:latin typeface="Roboto Black"/>
              <a:ea typeface="Roboto Black"/>
              <a:cs typeface="Roboto Black"/>
              <a:sym typeface="Roboto Black"/>
            </a:endParaRPr>
          </a:p>
        </p:txBody>
      </p:sp>
      <p:pic>
        <p:nvPicPr>
          <p:cNvPr id="201" name="Google Shape;201;p24"/>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202" name="Google Shape;202;p24"/>
          <p:cNvSpPr txBox="1"/>
          <p:nvPr/>
        </p:nvSpPr>
        <p:spPr>
          <a:xfrm>
            <a:off x="1983668" y="2498525"/>
            <a:ext cx="15033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Change in rainfall</a:t>
            </a:r>
            <a:endParaRPr sz="1500">
              <a:solidFill>
                <a:schemeClr val="lt1"/>
              </a:solidFill>
              <a:latin typeface="Roboto Black"/>
              <a:ea typeface="Roboto Black"/>
              <a:cs typeface="Roboto Black"/>
              <a:sym typeface="Roboto Black"/>
            </a:endParaRPr>
          </a:p>
        </p:txBody>
      </p:sp>
      <p:sp>
        <p:nvSpPr>
          <p:cNvPr id="203" name="Google Shape;203;p24"/>
          <p:cNvSpPr txBox="1"/>
          <p:nvPr/>
        </p:nvSpPr>
        <p:spPr>
          <a:xfrm>
            <a:off x="3610612" y="2498525"/>
            <a:ext cx="17529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Increasing extreme weather events</a:t>
            </a:r>
            <a:endParaRPr sz="1500">
              <a:solidFill>
                <a:schemeClr val="lt1"/>
              </a:solidFill>
              <a:latin typeface="Roboto Black"/>
              <a:ea typeface="Roboto Black"/>
              <a:cs typeface="Roboto Black"/>
              <a:sym typeface="Roboto Black"/>
            </a:endParaRPr>
          </a:p>
        </p:txBody>
      </p:sp>
      <p:sp>
        <p:nvSpPr>
          <p:cNvPr id="204" name="Google Shape;204;p24"/>
          <p:cNvSpPr txBox="1"/>
          <p:nvPr/>
        </p:nvSpPr>
        <p:spPr>
          <a:xfrm>
            <a:off x="5487155" y="2498525"/>
            <a:ext cx="14685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Rising sea levels &amp; salinity</a:t>
            </a:r>
            <a:endParaRPr sz="1500">
              <a:solidFill>
                <a:schemeClr val="lt1"/>
              </a:solidFill>
              <a:latin typeface="Roboto Black"/>
              <a:ea typeface="Roboto Black"/>
              <a:cs typeface="Roboto Black"/>
              <a:sym typeface="Roboto Black"/>
            </a:endParaRPr>
          </a:p>
        </p:txBody>
      </p:sp>
      <p:sp>
        <p:nvSpPr>
          <p:cNvPr id="205" name="Google Shape;205;p24"/>
          <p:cNvSpPr txBox="1"/>
          <p:nvPr>
            <p:ph type="title"/>
          </p:nvPr>
        </p:nvSpPr>
        <p:spPr>
          <a:xfrm>
            <a:off x="262450" y="327250"/>
            <a:ext cx="3634200" cy="5184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Climate change risks</a:t>
            </a:r>
            <a:endParaRPr sz="2000">
              <a:solidFill>
                <a:schemeClr val="lt1"/>
              </a:solidFill>
              <a:latin typeface="Roboto Black"/>
              <a:ea typeface="Roboto Black"/>
              <a:cs typeface="Roboto Black"/>
              <a:sym typeface="Roboto Black"/>
            </a:endParaRPr>
          </a:p>
        </p:txBody>
      </p:sp>
      <p:sp>
        <p:nvSpPr>
          <p:cNvPr id="206" name="Google Shape;206;p24"/>
          <p:cNvSpPr txBox="1"/>
          <p:nvPr/>
        </p:nvSpPr>
        <p:spPr>
          <a:xfrm>
            <a:off x="7079298" y="2573350"/>
            <a:ext cx="14685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Resource degradation</a:t>
            </a:r>
            <a:endParaRPr sz="1500">
              <a:solidFill>
                <a:schemeClr val="lt1"/>
              </a:solidFill>
              <a:latin typeface="Roboto Black"/>
              <a:ea typeface="Roboto Black"/>
              <a:cs typeface="Roboto Black"/>
              <a:sym typeface="Roboto Black"/>
            </a:endParaRPr>
          </a:p>
        </p:txBody>
      </p:sp>
      <p:sp>
        <p:nvSpPr>
          <p:cNvPr id="207" name="Google Shape;207;p24"/>
          <p:cNvSpPr txBox="1"/>
          <p:nvPr/>
        </p:nvSpPr>
        <p:spPr>
          <a:xfrm>
            <a:off x="472675" y="3078975"/>
            <a:ext cx="13695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lt1"/>
                </a:solidFill>
                <a:latin typeface="Roboto Medium"/>
                <a:ea typeface="Roboto Medium"/>
                <a:cs typeface="Roboto Medium"/>
                <a:sym typeface="Roboto Medium"/>
              </a:rPr>
              <a:t>Eg. Change in seasonal timings, more hot days</a:t>
            </a:r>
            <a:endParaRPr sz="1200">
              <a:solidFill>
                <a:schemeClr val="lt1"/>
              </a:solidFill>
              <a:latin typeface="Roboto Medium"/>
              <a:ea typeface="Roboto Medium"/>
              <a:cs typeface="Roboto Medium"/>
              <a:sym typeface="Roboto Medium"/>
            </a:endParaRPr>
          </a:p>
        </p:txBody>
      </p:sp>
      <p:sp>
        <p:nvSpPr>
          <p:cNvPr id="208" name="Google Shape;208;p24"/>
          <p:cNvSpPr txBox="1"/>
          <p:nvPr/>
        </p:nvSpPr>
        <p:spPr>
          <a:xfrm>
            <a:off x="2050563" y="3111900"/>
            <a:ext cx="1369500" cy="808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lt1"/>
                </a:solidFill>
                <a:latin typeface="Roboto Medium"/>
                <a:ea typeface="Roboto Medium"/>
                <a:cs typeface="Roboto Medium"/>
                <a:sym typeface="Roboto Medium"/>
              </a:rPr>
              <a:t>Eg. Reduced rainfall, more intense quick bursts</a:t>
            </a:r>
            <a:endParaRPr sz="1200">
              <a:solidFill>
                <a:schemeClr val="lt1"/>
              </a:solidFill>
              <a:latin typeface="Roboto Medium"/>
              <a:ea typeface="Roboto Medium"/>
              <a:cs typeface="Roboto Medium"/>
              <a:sym typeface="Roboto Medium"/>
            </a:endParaRPr>
          </a:p>
        </p:txBody>
      </p:sp>
      <p:sp>
        <p:nvSpPr>
          <p:cNvPr id="209" name="Google Shape;209;p24"/>
          <p:cNvSpPr txBox="1"/>
          <p:nvPr/>
        </p:nvSpPr>
        <p:spPr>
          <a:xfrm>
            <a:off x="3800725" y="3296700"/>
            <a:ext cx="13695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lt1"/>
                </a:solidFill>
                <a:latin typeface="Roboto Medium"/>
                <a:ea typeface="Roboto Medium"/>
                <a:cs typeface="Roboto Medium"/>
                <a:sym typeface="Roboto Medium"/>
              </a:rPr>
              <a:t>Eg. Bushfires, floods, droughts</a:t>
            </a:r>
            <a:endParaRPr sz="1200">
              <a:solidFill>
                <a:schemeClr val="lt1"/>
              </a:solidFill>
              <a:latin typeface="Roboto Medium"/>
              <a:ea typeface="Roboto Medium"/>
              <a:cs typeface="Roboto Medium"/>
              <a:sym typeface="Roboto Medium"/>
            </a:endParaRPr>
          </a:p>
        </p:txBody>
      </p:sp>
      <p:sp>
        <p:nvSpPr>
          <p:cNvPr id="210" name="Google Shape;210;p24"/>
          <p:cNvSpPr txBox="1"/>
          <p:nvPr/>
        </p:nvSpPr>
        <p:spPr>
          <a:xfrm>
            <a:off x="5487151" y="3296700"/>
            <a:ext cx="14685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lt1"/>
                </a:solidFill>
                <a:latin typeface="Roboto Medium"/>
                <a:ea typeface="Roboto Medium"/>
                <a:cs typeface="Roboto Medium"/>
                <a:sym typeface="Roboto Medium"/>
              </a:rPr>
              <a:t>Eg. Storm surges, salt water </a:t>
            </a:r>
            <a:r>
              <a:rPr lang="en" sz="1200">
                <a:solidFill>
                  <a:schemeClr val="lt1"/>
                </a:solidFill>
                <a:latin typeface="Roboto Medium"/>
                <a:ea typeface="Roboto Medium"/>
                <a:cs typeface="Roboto Medium"/>
                <a:sym typeface="Roboto Medium"/>
              </a:rPr>
              <a:t>intrusion</a:t>
            </a:r>
            <a:endParaRPr sz="1200">
              <a:solidFill>
                <a:schemeClr val="lt1"/>
              </a:solidFill>
              <a:latin typeface="Roboto Medium"/>
              <a:ea typeface="Roboto Medium"/>
              <a:cs typeface="Roboto Medium"/>
              <a:sym typeface="Roboto Medium"/>
            </a:endParaRPr>
          </a:p>
        </p:txBody>
      </p:sp>
      <p:sp>
        <p:nvSpPr>
          <p:cNvPr id="211" name="Google Shape;211;p24"/>
          <p:cNvSpPr txBox="1"/>
          <p:nvPr/>
        </p:nvSpPr>
        <p:spPr>
          <a:xfrm>
            <a:off x="7128788" y="3263775"/>
            <a:ext cx="13695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lt1"/>
                </a:solidFill>
                <a:latin typeface="Roboto Medium"/>
                <a:ea typeface="Roboto Medium"/>
                <a:cs typeface="Roboto Medium"/>
                <a:sym typeface="Roboto Medium"/>
              </a:rPr>
              <a:t>Eg. Water, land</a:t>
            </a:r>
            <a:endParaRPr sz="1200">
              <a:solidFill>
                <a:schemeClr val="lt1"/>
              </a:solidFill>
              <a:latin typeface="Roboto Medium"/>
              <a:ea typeface="Roboto Medium"/>
              <a:cs typeface="Roboto Medium"/>
              <a:sym typeface="Roboto Medium"/>
            </a:endParaRPr>
          </a:p>
        </p:txBody>
      </p:sp>
      <p:pic>
        <p:nvPicPr>
          <p:cNvPr id="212" name="Google Shape;212;p24"/>
          <p:cNvPicPr preferRelativeResize="0"/>
          <p:nvPr/>
        </p:nvPicPr>
        <p:blipFill>
          <a:blip r:embed="rId4">
            <a:alphaModFix/>
          </a:blip>
          <a:stretch>
            <a:fillRect/>
          </a:stretch>
        </p:blipFill>
        <p:spPr>
          <a:xfrm>
            <a:off x="4129963" y="1552638"/>
            <a:ext cx="711025" cy="894250"/>
          </a:xfrm>
          <a:prstGeom prst="rect">
            <a:avLst/>
          </a:prstGeom>
          <a:noFill/>
          <a:ln>
            <a:noFill/>
          </a:ln>
        </p:spPr>
      </p:pic>
      <p:pic>
        <p:nvPicPr>
          <p:cNvPr id="213" name="Google Shape;213;p24"/>
          <p:cNvPicPr preferRelativeResize="0"/>
          <p:nvPr/>
        </p:nvPicPr>
        <p:blipFill>
          <a:blip r:embed="rId5">
            <a:alphaModFix/>
          </a:blip>
          <a:stretch>
            <a:fillRect/>
          </a:stretch>
        </p:blipFill>
        <p:spPr>
          <a:xfrm>
            <a:off x="2306450" y="1590459"/>
            <a:ext cx="921499" cy="818609"/>
          </a:xfrm>
          <a:prstGeom prst="rect">
            <a:avLst/>
          </a:prstGeom>
          <a:noFill/>
          <a:ln>
            <a:noFill/>
          </a:ln>
        </p:spPr>
      </p:pic>
      <p:pic>
        <p:nvPicPr>
          <p:cNvPr id="214" name="Google Shape;214;p24"/>
          <p:cNvPicPr preferRelativeResize="0"/>
          <p:nvPr/>
        </p:nvPicPr>
        <p:blipFill>
          <a:blip r:embed="rId6">
            <a:alphaModFix/>
          </a:blip>
          <a:stretch>
            <a:fillRect/>
          </a:stretch>
        </p:blipFill>
        <p:spPr>
          <a:xfrm>
            <a:off x="7521189" y="1590463"/>
            <a:ext cx="584714" cy="818600"/>
          </a:xfrm>
          <a:prstGeom prst="rect">
            <a:avLst/>
          </a:prstGeom>
          <a:noFill/>
          <a:ln>
            <a:noFill/>
          </a:ln>
        </p:spPr>
      </p:pic>
      <p:pic>
        <p:nvPicPr>
          <p:cNvPr id="215" name="Google Shape;215;p24"/>
          <p:cNvPicPr preferRelativeResize="0"/>
          <p:nvPr/>
        </p:nvPicPr>
        <p:blipFill>
          <a:blip r:embed="rId7">
            <a:alphaModFix/>
          </a:blip>
          <a:stretch>
            <a:fillRect/>
          </a:stretch>
        </p:blipFill>
        <p:spPr>
          <a:xfrm>
            <a:off x="643035" y="1552638"/>
            <a:ext cx="1028790" cy="894250"/>
          </a:xfrm>
          <a:prstGeom prst="rect">
            <a:avLst/>
          </a:prstGeom>
          <a:noFill/>
          <a:ln>
            <a:noFill/>
          </a:ln>
        </p:spPr>
      </p:pic>
      <p:pic>
        <p:nvPicPr>
          <p:cNvPr id="216" name="Google Shape;216;p24"/>
          <p:cNvPicPr preferRelativeResize="0"/>
          <p:nvPr/>
        </p:nvPicPr>
        <p:blipFill>
          <a:blip r:embed="rId8">
            <a:alphaModFix/>
          </a:blip>
          <a:stretch>
            <a:fillRect/>
          </a:stretch>
        </p:blipFill>
        <p:spPr>
          <a:xfrm>
            <a:off x="5704779" y="1595663"/>
            <a:ext cx="977370" cy="808200"/>
          </a:xfrm>
          <a:prstGeom prst="rect">
            <a:avLst/>
          </a:prstGeom>
          <a:noFill/>
          <a:ln>
            <a:noFill/>
          </a:ln>
        </p:spPr>
      </p:pic>
      <p:sp>
        <p:nvSpPr>
          <p:cNvPr id="217" name="Google Shape;217;p24"/>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5"/>
          <p:cNvPicPr preferRelativeResize="0"/>
          <p:nvPr/>
        </p:nvPicPr>
        <p:blipFill rotWithShape="1">
          <a:blip r:embed="rId3">
            <a:alphaModFix/>
          </a:blip>
          <a:srcRect b="0" l="0" r="48301" t="0"/>
          <a:stretch/>
        </p:blipFill>
        <p:spPr>
          <a:xfrm>
            <a:off x="5496150" y="0"/>
            <a:ext cx="3766252" cy="4837724"/>
          </a:xfrm>
          <a:prstGeom prst="rect">
            <a:avLst/>
          </a:prstGeom>
          <a:noFill/>
          <a:ln>
            <a:noFill/>
          </a:ln>
        </p:spPr>
      </p:pic>
      <p:sp>
        <p:nvSpPr>
          <p:cNvPr id="223" name="Google Shape;223;p25"/>
          <p:cNvSpPr/>
          <p:nvPr/>
        </p:nvSpPr>
        <p:spPr>
          <a:xfrm>
            <a:off x="5575550" y="0"/>
            <a:ext cx="3568500" cy="4802700"/>
          </a:xfrm>
          <a:prstGeom prst="rect">
            <a:avLst/>
          </a:prstGeom>
          <a:solidFill>
            <a:srgbClr val="006EAE">
              <a:alpha val="213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4" name="Google Shape;224;p25"/>
          <p:cNvSpPr/>
          <p:nvPr/>
        </p:nvSpPr>
        <p:spPr>
          <a:xfrm>
            <a:off x="0" y="50"/>
            <a:ext cx="56160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25" name="Google Shape;225;p25"/>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226" name="Google Shape;226;p25"/>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ELABORATE</a:t>
            </a:r>
            <a:endParaRPr sz="1800">
              <a:solidFill>
                <a:schemeClr val="lt1"/>
              </a:solidFill>
              <a:latin typeface="Roboto Black"/>
              <a:ea typeface="Roboto Black"/>
              <a:cs typeface="Roboto Black"/>
              <a:sym typeface="Roboto Black"/>
            </a:endParaRPr>
          </a:p>
        </p:txBody>
      </p:sp>
      <p:sp>
        <p:nvSpPr>
          <p:cNvPr id="227" name="Google Shape;227;p25"/>
          <p:cNvSpPr txBox="1"/>
          <p:nvPr>
            <p:ph type="title"/>
          </p:nvPr>
        </p:nvSpPr>
        <p:spPr>
          <a:xfrm>
            <a:off x="471725" y="335750"/>
            <a:ext cx="4502400" cy="5184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Time to become the experts</a:t>
            </a:r>
            <a:endParaRPr>
              <a:solidFill>
                <a:schemeClr val="lt1"/>
              </a:solidFill>
              <a:latin typeface="Roboto Black"/>
              <a:ea typeface="Roboto Black"/>
              <a:cs typeface="Roboto Black"/>
              <a:sym typeface="Roboto Black"/>
            </a:endParaRPr>
          </a:p>
        </p:txBody>
      </p:sp>
      <p:sp>
        <p:nvSpPr>
          <p:cNvPr id="228" name="Google Shape;228;p25"/>
          <p:cNvSpPr txBox="1"/>
          <p:nvPr>
            <p:ph type="title"/>
          </p:nvPr>
        </p:nvSpPr>
        <p:spPr>
          <a:xfrm>
            <a:off x="434900" y="1072950"/>
            <a:ext cx="4953900" cy="673200"/>
          </a:xfrm>
          <a:prstGeom prst="rect">
            <a:avLst/>
          </a:prstGeom>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 sz="1600">
                <a:solidFill>
                  <a:srgbClr val="FFEA5F"/>
                </a:solidFill>
                <a:latin typeface="Roboto Black"/>
                <a:ea typeface="Roboto Black"/>
                <a:cs typeface="Roboto Black"/>
                <a:sym typeface="Roboto Black"/>
              </a:rPr>
              <a:t>In your groups you will research your assigned topic in regards to food security on a state based scale:</a:t>
            </a:r>
            <a:endParaRPr sz="1800">
              <a:solidFill>
                <a:srgbClr val="FFEA5F"/>
              </a:solidFill>
              <a:latin typeface="Roboto Black"/>
              <a:ea typeface="Roboto Black"/>
              <a:cs typeface="Roboto Black"/>
              <a:sym typeface="Roboto Black"/>
            </a:endParaRPr>
          </a:p>
          <a:p>
            <a:pPr indent="0" lvl="0" marL="0" rtl="0" algn="l">
              <a:lnSpc>
                <a:spcPct val="115000"/>
              </a:lnSpc>
              <a:spcBef>
                <a:spcPts val="0"/>
              </a:spcBef>
              <a:spcAft>
                <a:spcPts val="0"/>
              </a:spcAft>
              <a:buNone/>
            </a:pPr>
            <a:r>
              <a:t/>
            </a:r>
            <a:endParaRPr sz="1700">
              <a:solidFill>
                <a:srgbClr val="FFEA5F"/>
              </a:solidFill>
              <a:latin typeface="Roboto Black"/>
              <a:ea typeface="Roboto Black"/>
              <a:cs typeface="Roboto Black"/>
              <a:sym typeface="Roboto Black"/>
            </a:endParaRPr>
          </a:p>
        </p:txBody>
      </p:sp>
      <p:sp>
        <p:nvSpPr>
          <p:cNvPr id="229" name="Google Shape;229;p25"/>
          <p:cNvSpPr txBox="1"/>
          <p:nvPr/>
        </p:nvSpPr>
        <p:spPr>
          <a:xfrm>
            <a:off x="365475" y="1717025"/>
            <a:ext cx="5061300" cy="28851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chemeClr val="lt1"/>
              </a:buClr>
              <a:buSzPts val="1600"/>
              <a:buFont typeface="Roboto Medium"/>
              <a:buChar char="❏"/>
            </a:pPr>
            <a:r>
              <a:rPr lang="en" sz="1600">
                <a:solidFill>
                  <a:schemeClr val="lt1"/>
                </a:solidFill>
                <a:latin typeface="Roboto Medium"/>
                <a:ea typeface="Roboto Medium"/>
                <a:cs typeface="Roboto Medium"/>
                <a:sym typeface="Roboto Medium"/>
              </a:rPr>
              <a:t>Impact of climate change and extreme weather on food growth </a:t>
            </a:r>
            <a:br>
              <a:rPr lang="en" sz="1600">
                <a:solidFill>
                  <a:schemeClr val="lt1"/>
                </a:solidFill>
                <a:latin typeface="Roboto Medium"/>
                <a:ea typeface="Roboto Medium"/>
                <a:cs typeface="Roboto Medium"/>
                <a:sym typeface="Roboto Medium"/>
              </a:rPr>
            </a:br>
            <a:endParaRPr sz="1600">
              <a:solidFill>
                <a:schemeClr val="lt1"/>
              </a:solidFill>
              <a:latin typeface="Roboto Medium"/>
              <a:ea typeface="Roboto Medium"/>
              <a:cs typeface="Roboto Medium"/>
              <a:sym typeface="Roboto Medium"/>
            </a:endParaRPr>
          </a:p>
          <a:p>
            <a:pPr indent="-330200" lvl="0" marL="457200" rtl="0" algn="l">
              <a:lnSpc>
                <a:spcPct val="100000"/>
              </a:lnSpc>
              <a:spcBef>
                <a:spcPts val="0"/>
              </a:spcBef>
              <a:spcAft>
                <a:spcPts val="0"/>
              </a:spcAft>
              <a:buClr>
                <a:schemeClr val="lt1"/>
              </a:buClr>
              <a:buSzPts val="1600"/>
              <a:buFont typeface="Roboto Medium"/>
              <a:buChar char="❏"/>
            </a:pPr>
            <a:r>
              <a:rPr lang="en" sz="1600">
                <a:solidFill>
                  <a:schemeClr val="lt1"/>
                </a:solidFill>
                <a:latin typeface="Roboto Medium"/>
                <a:ea typeface="Roboto Medium"/>
                <a:cs typeface="Roboto Medium"/>
                <a:sym typeface="Roboto Medium"/>
              </a:rPr>
              <a:t>Impact of climate change and extreme weather on the economy, producers and consumers</a:t>
            </a:r>
            <a:br>
              <a:rPr lang="en" sz="1600">
                <a:solidFill>
                  <a:schemeClr val="lt1"/>
                </a:solidFill>
                <a:latin typeface="Roboto Medium"/>
                <a:ea typeface="Roboto Medium"/>
                <a:cs typeface="Roboto Medium"/>
                <a:sym typeface="Roboto Medium"/>
              </a:rPr>
            </a:br>
            <a:endParaRPr sz="1600">
              <a:solidFill>
                <a:schemeClr val="lt1"/>
              </a:solidFill>
              <a:latin typeface="Roboto Medium"/>
              <a:ea typeface="Roboto Medium"/>
              <a:cs typeface="Roboto Medium"/>
              <a:sym typeface="Roboto Medium"/>
            </a:endParaRPr>
          </a:p>
          <a:p>
            <a:pPr indent="-330200" lvl="0" marL="457200" rtl="0" algn="l">
              <a:lnSpc>
                <a:spcPct val="100000"/>
              </a:lnSpc>
              <a:spcBef>
                <a:spcPts val="0"/>
              </a:spcBef>
              <a:spcAft>
                <a:spcPts val="0"/>
              </a:spcAft>
              <a:buClr>
                <a:schemeClr val="lt1"/>
              </a:buClr>
              <a:buSzPts val="1600"/>
              <a:buFont typeface="Roboto Medium"/>
              <a:buChar char="❏"/>
            </a:pPr>
            <a:r>
              <a:rPr lang="en" sz="1600">
                <a:solidFill>
                  <a:schemeClr val="lt1"/>
                </a:solidFill>
                <a:latin typeface="Roboto Medium"/>
                <a:ea typeface="Roboto Medium"/>
                <a:cs typeface="Roboto Medium"/>
                <a:sym typeface="Roboto Medium"/>
              </a:rPr>
              <a:t>Impact of climate change and extreme weather on society/communities </a:t>
            </a:r>
            <a:br>
              <a:rPr lang="en" sz="1600">
                <a:solidFill>
                  <a:schemeClr val="lt1"/>
                </a:solidFill>
                <a:latin typeface="Roboto Medium"/>
                <a:ea typeface="Roboto Medium"/>
                <a:cs typeface="Roboto Medium"/>
                <a:sym typeface="Roboto Medium"/>
              </a:rPr>
            </a:br>
            <a:endParaRPr sz="1600">
              <a:solidFill>
                <a:schemeClr val="lt1"/>
              </a:solidFill>
              <a:latin typeface="Roboto Medium"/>
              <a:ea typeface="Roboto Medium"/>
              <a:cs typeface="Roboto Medium"/>
              <a:sym typeface="Roboto Medium"/>
            </a:endParaRPr>
          </a:p>
          <a:p>
            <a:pPr indent="-330200" lvl="0" marL="457200" rtl="0" algn="l">
              <a:lnSpc>
                <a:spcPct val="100000"/>
              </a:lnSpc>
              <a:spcBef>
                <a:spcPts val="0"/>
              </a:spcBef>
              <a:spcAft>
                <a:spcPts val="0"/>
              </a:spcAft>
              <a:buClr>
                <a:schemeClr val="lt1"/>
              </a:buClr>
              <a:buSzPts val="1600"/>
              <a:buFont typeface="Roboto Medium"/>
              <a:buChar char="❏"/>
            </a:pPr>
            <a:r>
              <a:rPr lang="en" sz="1600">
                <a:solidFill>
                  <a:schemeClr val="lt1"/>
                </a:solidFill>
                <a:latin typeface="Roboto Medium"/>
                <a:ea typeface="Roboto Medium"/>
                <a:cs typeface="Roboto Medium"/>
                <a:sym typeface="Roboto Medium"/>
              </a:rPr>
              <a:t>Land and water focused solutions to maximise food security under climate change</a:t>
            </a:r>
            <a:endParaRPr sz="19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6"/>
          <p:cNvPicPr preferRelativeResize="0"/>
          <p:nvPr/>
        </p:nvPicPr>
        <p:blipFill rotWithShape="1">
          <a:blip r:embed="rId3">
            <a:alphaModFix/>
          </a:blip>
          <a:srcRect b="13543" l="56220" r="0" t="3421"/>
          <a:stretch/>
        </p:blipFill>
        <p:spPr>
          <a:xfrm>
            <a:off x="5407375" y="50"/>
            <a:ext cx="3736627" cy="4723750"/>
          </a:xfrm>
          <a:prstGeom prst="rect">
            <a:avLst/>
          </a:prstGeom>
          <a:noFill/>
          <a:ln>
            <a:noFill/>
          </a:ln>
        </p:spPr>
      </p:pic>
      <p:sp>
        <p:nvSpPr>
          <p:cNvPr id="235" name="Google Shape;235;p26"/>
          <p:cNvSpPr/>
          <p:nvPr/>
        </p:nvSpPr>
        <p:spPr>
          <a:xfrm>
            <a:off x="5575550" y="0"/>
            <a:ext cx="3568500" cy="4802700"/>
          </a:xfrm>
          <a:prstGeom prst="rect">
            <a:avLst/>
          </a:prstGeom>
          <a:solidFill>
            <a:srgbClr val="006EAE">
              <a:alpha val="213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6" name="Google Shape;236;p26"/>
          <p:cNvSpPr/>
          <p:nvPr/>
        </p:nvSpPr>
        <p:spPr>
          <a:xfrm>
            <a:off x="0" y="50"/>
            <a:ext cx="56160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37" name="Google Shape;237;p26"/>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238" name="Google Shape;238;p26"/>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ELABORATE</a:t>
            </a:r>
            <a:endParaRPr sz="1800">
              <a:solidFill>
                <a:schemeClr val="lt1"/>
              </a:solidFill>
              <a:latin typeface="Roboto Black"/>
              <a:ea typeface="Roboto Black"/>
              <a:cs typeface="Roboto Black"/>
              <a:sym typeface="Roboto Black"/>
            </a:endParaRPr>
          </a:p>
        </p:txBody>
      </p:sp>
      <p:sp>
        <p:nvSpPr>
          <p:cNvPr id="239" name="Google Shape;239;p26"/>
          <p:cNvSpPr txBox="1"/>
          <p:nvPr>
            <p:ph type="title"/>
          </p:nvPr>
        </p:nvSpPr>
        <p:spPr>
          <a:xfrm>
            <a:off x="471725" y="335750"/>
            <a:ext cx="4502400" cy="5184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Information to find</a:t>
            </a:r>
            <a:endParaRPr>
              <a:solidFill>
                <a:schemeClr val="lt1"/>
              </a:solidFill>
              <a:latin typeface="Roboto Black"/>
              <a:ea typeface="Roboto Black"/>
              <a:cs typeface="Roboto Black"/>
              <a:sym typeface="Roboto Black"/>
            </a:endParaRPr>
          </a:p>
        </p:txBody>
      </p:sp>
      <p:sp>
        <p:nvSpPr>
          <p:cNvPr id="240" name="Google Shape;240;p26"/>
          <p:cNvSpPr txBox="1"/>
          <p:nvPr/>
        </p:nvSpPr>
        <p:spPr>
          <a:xfrm>
            <a:off x="377225" y="1105475"/>
            <a:ext cx="4567500" cy="2476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Roboto Medium"/>
              <a:buChar char="❏"/>
            </a:pPr>
            <a:r>
              <a:rPr lang="en" sz="1800">
                <a:solidFill>
                  <a:schemeClr val="lt1"/>
                </a:solidFill>
                <a:latin typeface="Roboto Medium"/>
                <a:ea typeface="Roboto Medium"/>
                <a:cs typeface="Roboto Medium"/>
                <a:sym typeface="Roboto Medium"/>
              </a:rPr>
              <a:t>Direct impacts on food security</a:t>
            </a:r>
            <a:br>
              <a:rPr lang="en" sz="1800">
                <a:solidFill>
                  <a:schemeClr val="lt1"/>
                </a:solidFill>
                <a:latin typeface="Roboto Medium"/>
                <a:ea typeface="Roboto Medium"/>
                <a:cs typeface="Roboto Medium"/>
                <a:sym typeface="Roboto Medium"/>
              </a:rPr>
            </a:br>
            <a:endParaRPr sz="1800">
              <a:solidFill>
                <a:schemeClr val="lt1"/>
              </a:solidFill>
              <a:latin typeface="Roboto Medium"/>
              <a:ea typeface="Roboto Medium"/>
              <a:cs typeface="Roboto Medium"/>
              <a:sym typeface="Roboto Medium"/>
            </a:endParaRPr>
          </a:p>
          <a:p>
            <a:pPr indent="-342900" lvl="0" marL="457200" rtl="0" algn="l">
              <a:lnSpc>
                <a:spcPct val="115000"/>
              </a:lnSpc>
              <a:spcBef>
                <a:spcPts val="0"/>
              </a:spcBef>
              <a:spcAft>
                <a:spcPts val="0"/>
              </a:spcAft>
              <a:buClr>
                <a:schemeClr val="lt1"/>
              </a:buClr>
              <a:buSzPts val="1800"/>
              <a:buFont typeface="Roboto Medium"/>
              <a:buChar char="❏"/>
            </a:pPr>
            <a:r>
              <a:rPr lang="en" sz="1800">
                <a:solidFill>
                  <a:schemeClr val="lt1"/>
                </a:solidFill>
                <a:latin typeface="Roboto Medium"/>
                <a:ea typeface="Roboto Medium"/>
                <a:cs typeface="Roboto Medium"/>
                <a:sym typeface="Roboto Medium"/>
              </a:rPr>
              <a:t>Linking possible indirect impacts</a:t>
            </a:r>
            <a:br>
              <a:rPr lang="en" sz="1800">
                <a:solidFill>
                  <a:schemeClr val="lt1"/>
                </a:solidFill>
                <a:latin typeface="Roboto Medium"/>
                <a:ea typeface="Roboto Medium"/>
                <a:cs typeface="Roboto Medium"/>
                <a:sym typeface="Roboto Medium"/>
              </a:rPr>
            </a:br>
            <a:endParaRPr sz="1800">
              <a:solidFill>
                <a:schemeClr val="lt1"/>
              </a:solidFill>
              <a:latin typeface="Roboto Medium"/>
              <a:ea typeface="Roboto Medium"/>
              <a:cs typeface="Roboto Medium"/>
              <a:sym typeface="Roboto Medium"/>
            </a:endParaRPr>
          </a:p>
          <a:p>
            <a:pPr indent="-342900" lvl="0" marL="457200" rtl="0" algn="l">
              <a:lnSpc>
                <a:spcPct val="115000"/>
              </a:lnSpc>
              <a:spcBef>
                <a:spcPts val="0"/>
              </a:spcBef>
              <a:spcAft>
                <a:spcPts val="0"/>
              </a:spcAft>
              <a:buClr>
                <a:schemeClr val="lt1"/>
              </a:buClr>
              <a:buSzPts val="1800"/>
              <a:buFont typeface="Roboto Medium"/>
              <a:buChar char="❏"/>
            </a:pPr>
            <a:r>
              <a:rPr lang="en" sz="1800">
                <a:solidFill>
                  <a:schemeClr val="lt1"/>
                </a:solidFill>
                <a:latin typeface="Roboto Medium"/>
                <a:ea typeface="Roboto Medium"/>
                <a:cs typeface="Roboto Medium"/>
                <a:sym typeface="Roboto Medium"/>
              </a:rPr>
              <a:t>Both positives / negatives</a:t>
            </a:r>
            <a:br>
              <a:rPr lang="en" sz="1800">
                <a:solidFill>
                  <a:schemeClr val="lt1"/>
                </a:solidFill>
                <a:latin typeface="Roboto Medium"/>
                <a:ea typeface="Roboto Medium"/>
                <a:cs typeface="Roboto Medium"/>
                <a:sym typeface="Roboto Medium"/>
              </a:rPr>
            </a:br>
            <a:endParaRPr sz="1800">
              <a:solidFill>
                <a:schemeClr val="lt1"/>
              </a:solidFill>
              <a:latin typeface="Roboto Medium"/>
              <a:ea typeface="Roboto Medium"/>
              <a:cs typeface="Roboto Medium"/>
              <a:sym typeface="Roboto Medium"/>
            </a:endParaRPr>
          </a:p>
          <a:p>
            <a:pPr indent="-342900" lvl="0" marL="457200" rtl="0" algn="l">
              <a:lnSpc>
                <a:spcPct val="115000"/>
              </a:lnSpc>
              <a:spcBef>
                <a:spcPts val="0"/>
              </a:spcBef>
              <a:spcAft>
                <a:spcPts val="0"/>
              </a:spcAft>
              <a:buClr>
                <a:schemeClr val="lt1"/>
              </a:buClr>
              <a:buSzPts val="1800"/>
              <a:buFont typeface="Roboto Medium"/>
              <a:buChar char="❏"/>
            </a:pPr>
            <a:r>
              <a:rPr lang="en" sz="1800">
                <a:solidFill>
                  <a:schemeClr val="lt1"/>
                </a:solidFill>
                <a:latin typeface="Roboto Medium"/>
                <a:ea typeface="Roboto Medium"/>
                <a:cs typeface="Roboto Medium"/>
                <a:sym typeface="Roboto Medium"/>
              </a:rPr>
              <a:t>Who, what, when, where, </a:t>
            </a:r>
            <a:r>
              <a:rPr lang="en" sz="1800">
                <a:solidFill>
                  <a:srgbClr val="FFEA5F"/>
                </a:solidFill>
                <a:latin typeface="Roboto Black"/>
                <a:ea typeface="Roboto Black"/>
                <a:cs typeface="Roboto Black"/>
                <a:sym typeface="Roboto Black"/>
              </a:rPr>
              <a:t>why</a:t>
            </a:r>
            <a:endParaRPr sz="21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7"/>
          <p:cNvSpPr/>
          <p:nvPr/>
        </p:nvSpPr>
        <p:spPr>
          <a:xfrm>
            <a:off x="-1075" y="50"/>
            <a:ext cx="91440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6" name="Google Shape;246;p27"/>
          <p:cNvSpPr/>
          <p:nvPr/>
        </p:nvSpPr>
        <p:spPr>
          <a:xfrm>
            <a:off x="125" y="994125"/>
            <a:ext cx="9144000" cy="28227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7" name="Google Shape;247;p27"/>
          <p:cNvSpPr/>
          <p:nvPr/>
        </p:nvSpPr>
        <p:spPr>
          <a:xfrm>
            <a:off x="397750" y="628500"/>
            <a:ext cx="8369700" cy="36351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8" name="Google Shape;248;p27"/>
          <p:cNvSpPr txBox="1"/>
          <p:nvPr/>
        </p:nvSpPr>
        <p:spPr>
          <a:xfrm>
            <a:off x="2657675" y="1121950"/>
            <a:ext cx="3826500" cy="500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2800">
                <a:solidFill>
                  <a:srgbClr val="FFFFFF"/>
                </a:solidFill>
                <a:latin typeface="Roboto Black"/>
                <a:ea typeface="Roboto Black"/>
                <a:cs typeface="Roboto Black"/>
                <a:sym typeface="Roboto Black"/>
              </a:rPr>
              <a:t>How far along are you?</a:t>
            </a:r>
            <a:endParaRPr sz="2700">
              <a:solidFill>
                <a:srgbClr val="FFFFFF"/>
              </a:solidFill>
              <a:latin typeface="Roboto Black"/>
              <a:ea typeface="Roboto Black"/>
              <a:cs typeface="Roboto Black"/>
              <a:sym typeface="Roboto Black"/>
            </a:endParaRPr>
          </a:p>
        </p:txBody>
      </p:sp>
      <p:pic>
        <p:nvPicPr>
          <p:cNvPr id="249" name="Google Shape;249;p27"/>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250" name="Google Shape;250;p27"/>
          <p:cNvSpPr txBox="1"/>
          <p:nvPr/>
        </p:nvSpPr>
        <p:spPr>
          <a:xfrm>
            <a:off x="116125" y="4723800"/>
            <a:ext cx="27414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EVALUATE: LESSON 1</a:t>
            </a:r>
            <a:endParaRPr sz="1800">
              <a:solidFill>
                <a:schemeClr val="lt1"/>
              </a:solidFill>
              <a:latin typeface="Roboto Black"/>
              <a:ea typeface="Roboto Black"/>
              <a:cs typeface="Roboto Black"/>
              <a:sym typeface="Roboto Black"/>
            </a:endParaRPr>
          </a:p>
        </p:txBody>
      </p:sp>
      <p:pic>
        <p:nvPicPr>
          <p:cNvPr id="251" name="Google Shape;251;p27"/>
          <p:cNvPicPr preferRelativeResize="0"/>
          <p:nvPr/>
        </p:nvPicPr>
        <p:blipFill>
          <a:blip r:embed="rId4">
            <a:alphaModFix/>
          </a:blip>
          <a:stretch>
            <a:fillRect/>
          </a:stretch>
        </p:blipFill>
        <p:spPr>
          <a:xfrm>
            <a:off x="7414781" y="1917913"/>
            <a:ext cx="924669" cy="1056274"/>
          </a:xfrm>
          <a:prstGeom prst="rect">
            <a:avLst/>
          </a:prstGeom>
          <a:noFill/>
          <a:ln>
            <a:noFill/>
          </a:ln>
        </p:spPr>
      </p:pic>
      <p:pic>
        <p:nvPicPr>
          <p:cNvPr id="252" name="Google Shape;252;p27"/>
          <p:cNvPicPr preferRelativeResize="0"/>
          <p:nvPr/>
        </p:nvPicPr>
        <p:blipFill>
          <a:blip r:embed="rId5">
            <a:alphaModFix/>
          </a:blip>
          <a:stretch>
            <a:fillRect/>
          </a:stretch>
        </p:blipFill>
        <p:spPr>
          <a:xfrm>
            <a:off x="6072814" y="1912750"/>
            <a:ext cx="742852" cy="1056274"/>
          </a:xfrm>
          <a:prstGeom prst="rect">
            <a:avLst/>
          </a:prstGeom>
          <a:noFill/>
          <a:ln>
            <a:noFill/>
          </a:ln>
        </p:spPr>
      </p:pic>
      <p:pic>
        <p:nvPicPr>
          <p:cNvPr id="253" name="Google Shape;253;p27"/>
          <p:cNvPicPr preferRelativeResize="0"/>
          <p:nvPr/>
        </p:nvPicPr>
        <p:blipFill>
          <a:blip r:embed="rId6">
            <a:alphaModFix/>
          </a:blip>
          <a:stretch>
            <a:fillRect/>
          </a:stretch>
        </p:blipFill>
        <p:spPr>
          <a:xfrm>
            <a:off x="2020900" y="1912750"/>
            <a:ext cx="593935" cy="1056274"/>
          </a:xfrm>
          <a:prstGeom prst="rect">
            <a:avLst/>
          </a:prstGeom>
          <a:noFill/>
          <a:ln>
            <a:noFill/>
          </a:ln>
        </p:spPr>
      </p:pic>
      <p:pic>
        <p:nvPicPr>
          <p:cNvPr id="254" name="Google Shape;254;p27"/>
          <p:cNvPicPr preferRelativeResize="0"/>
          <p:nvPr/>
        </p:nvPicPr>
        <p:blipFill>
          <a:blip r:embed="rId7">
            <a:alphaModFix/>
          </a:blip>
          <a:stretch>
            <a:fillRect/>
          </a:stretch>
        </p:blipFill>
        <p:spPr>
          <a:xfrm>
            <a:off x="751650" y="1912750"/>
            <a:ext cx="593935" cy="1056274"/>
          </a:xfrm>
          <a:prstGeom prst="rect">
            <a:avLst/>
          </a:prstGeom>
          <a:noFill/>
          <a:ln>
            <a:noFill/>
          </a:ln>
        </p:spPr>
      </p:pic>
      <p:pic>
        <p:nvPicPr>
          <p:cNvPr id="255" name="Google Shape;255;p27"/>
          <p:cNvPicPr preferRelativeResize="0"/>
          <p:nvPr/>
        </p:nvPicPr>
        <p:blipFill>
          <a:blip r:embed="rId8">
            <a:alphaModFix/>
          </a:blip>
          <a:stretch>
            <a:fillRect/>
          </a:stretch>
        </p:blipFill>
        <p:spPr>
          <a:xfrm>
            <a:off x="4697932" y="1912750"/>
            <a:ext cx="661467" cy="1056274"/>
          </a:xfrm>
          <a:prstGeom prst="rect">
            <a:avLst/>
          </a:prstGeom>
          <a:noFill/>
          <a:ln>
            <a:noFill/>
          </a:ln>
        </p:spPr>
      </p:pic>
      <p:pic>
        <p:nvPicPr>
          <p:cNvPr id="256" name="Google Shape;256;p27"/>
          <p:cNvPicPr preferRelativeResize="0"/>
          <p:nvPr/>
        </p:nvPicPr>
        <p:blipFill>
          <a:blip r:embed="rId9">
            <a:alphaModFix/>
          </a:blip>
          <a:stretch>
            <a:fillRect/>
          </a:stretch>
        </p:blipFill>
        <p:spPr>
          <a:xfrm>
            <a:off x="3290150" y="1912750"/>
            <a:ext cx="694368" cy="1056274"/>
          </a:xfrm>
          <a:prstGeom prst="rect">
            <a:avLst/>
          </a:prstGeom>
          <a:noFill/>
          <a:ln>
            <a:noFill/>
          </a:ln>
        </p:spPr>
      </p:pic>
      <p:sp>
        <p:nvSpPr>
          <p:cNvPr id="257" name="Google Shape;257;p27"/>
          <p:cNvSpPr txBox="1"/>
          <p:nvPr/>
        </p:nvSpPr>
        <p:spPr>
          <a:xfrm>
            <a:off x="346000"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Nothing</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done</a:t>
            </a:r>
            <a:endParaRPr sz="1500">
              <a:solidFill>
                <a:schemeClr val="lt1"/>
              </a:solidFill>
              <a:latin typeface="Roboto Black"/>
              <a:ea typeface="Roboto Black"/>
              <a:cs typeface="Roboto Black"/>
              <a:sym typeface="Roboto Black"/>
            </a:endParaRPr>
          </a:p>
        </p:txBody>
      </p:sp>
      <p:sp>
        <p:nvSpPr>
          <p:cNvPr id="258" name="Google Shape;258;p27"/>
          <p:cNvSpPr txBox="1"/>
          <p:nvPr/>
        </p:nvSpPr>
        <p:spPr>
          <a:xfrm>
            <a:off x="1615263"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Only a</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little</a:t>
            </a:r>
            <a:endParaRPr sz="1500">
              <a:solidFill>
                <a:schemeClr val="lt1"/>
              </a:solidFill>
              <a:latin typeface="Roboto Black"/>
              <a:ea typeface="Roboto Black"/>
              <a:cs typeface="Roboto Black"/>
              <a:sym typeface="Roboto Black"/>
            </a:endParaRPr>
          </a:p>
        </p:txBody>
      </p:sp>
      <p:sp>
        <p:nvSpPr>
          <p:cNvPr id="259" name="Google Shape;259;p27"/>
          <p:cNvSpPr txBox="1"/>
          <p:nvPr/>
        </p:nvSpPr>
        <p:spPr>
          <a:xfrm>
            <a:off x="2910500"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Some</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done</a:t>
            </a:r>
            <a:endParaRPr sz="1500">
              <a:solidFill>
                <a:schemeClr val="lt1"/>
              </a:solidFill>
              <a:latin typeface="Roboto Black"/>
              <a:ea typeface="Roboto Black"/>
              <a:cs typeface="Roboto Black"/>
              <a:sym typeface="Roboto Black"/>
            </a:endParaRPr>
          </a:p>
        </p:txBody>
      </p:sp>
      <p:sp>
        <p:nvSpPr>
          <p:cNvPr id="260" name="Google Shape;260;p27"/>
          <p:cNvSpPr txBox="1"/>
          <p:nvPr/>
        </p:nvSpPr>
        <p:spPr>
          <a:xfrm>
            <a:off x="4326063"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About half way</a:t>
            </a:r>
            <a:endParaRPr sz="1500">
              <a:solidFill>
                <a:schemeClr val="lt1"/>
              </a:solidFill>
              <a:latin typeface="Roboto Black"/>
              <a:ea typeface="Roboto Black"/>
              <a:cs typeface="Roboto Black"/>
              <a:sym typeface="Roboto Black"/>
            </a:endParaRPr>
          </a:p>
        </p:txBody>
      </p:sp>
      <p:sp>
        <p:nvSpPr>
          <p:cNvPr id="261" name="Google Shape;261;p27"/>
          <p:cNvSpPr txBox="1"/>
          <p:nvPr/>
        </p:nvSpPr>
        <p:spPr>
          <a:xfrm>
            <a:off x="5741650"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Nearly</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done</a:t>
            </a:r>
            <a:endParaRPr sz="1500">
              <a:solidFill>
                <a:schemeClr val="lt1"/>
              </a:solidFill>
              <a:latin typeface="Roboto Black"/>
              <a:ea typeface="Roboto Black"/>
              <a:cs typeface="Roboto Black"/>
              <a:sym typeface="Roboto Black"/>
            </a:endParaRPr>
          </a:p>
        </p:txBody>
      </p:sp>
      <p:sp>
        <p:nvSpPr>
          <p:cNvPr id="262" name="Google Shape;262;p27"/>
          <p:cNvSpPr txBox="1"/>
          <p:nvPr/>
        </p:nvSpPr>
        <p:spPr>
          <a:xfrm>
            <a:off x="7174513"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All</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done</a:t>
            </a:r>
            <a:endParaRPr sz="1500">
              <a:solidFill>
                <a:schemeClr val="lt1"/>
              </a:solidFill>
              <a:latin typeface="Roboto Black"/>
              <a:ea typeface="Roboto Black"/>
              <a:cs typeface="Roboto Black"/>
              <a:sym typeface="Robot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8"/>
          <p:cNvSpPr/>
          <p:nvPr/>
        </p:nvSpPr>
        <p:spPr>
          <a:xfrm>
            <a:off x="-28975" y="50"/>
            <a:ext cx="91719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8" name="Google Shape;268;p28"/>
          <p:cNvSpPr/>
          <p:nvPr/>
        </p:nvSpPr>
        <p:spPr>
          <a:xfrm>
            <a:off x="-29575" y="537900"/>
            <a:ext cx="9173100" cy="36468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9" name="Google Shape;269;p28"/>
          <p:cNvSpPr/>
          <p:nvPr/>
        </p:nvSpPr>
        <p:spPr>
          <a:xfrm>
            <a:off x="241700" y="1721725"/>
            <a:ext cx="8682900" cy="28098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70" name="Google Shape;270;p28"/>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271" name="Google Shape;271;p28"/>
          <p:cNvSpPr txBox="1"/>
          <p:nvPr>
            <p:ph type="title"/>
          </p:nvPr>
        </p:nvSpPr>
        <p:spPr>
          <a:xfrm>
            <a:off x="241700" y="1057225"/>
            <a:ext cx="8682900" cy="589200"/>
          </a:xfrm>
          <a:prstGeom prst="rect">
            <a:avLst/>
          </a:prstGeom>
          <a:ln>
            <a:noFill/>
          </a:ln>
        </p:spPr>
        <p:txBody>
          <a:bodyPr anchorCtr="0" anchor="t" bIns="34275" lIns="68575" spcFirstLastPara="1" rIns="68575" wrap="square" tIns="34275">
            <a:normAutofit/>
          </a:bodyPr>
          <a:lstStyle/>
          <a:p>
            <a:pPr indent="0" lvl="0" marL="0" rtl="0" algn="l">
              <a:lnSpc>
                <a:spcPct val="115000"/>
              </a:lnSpc>
              <a:spcBef>
                <a:spcPts val="0"/>
              </a:spcBef>
              <a:spcAft>
                <a:spcPts val="1200"/>
              </a:spcAft>
              <a:buClr>
                <a:schemeClr val="dk1"/>
              </a:buClr>
              <a:buSzPts val="1100"/>
              <a:buFont typeface="Arial"/>
              <a:buNone/>
            </a:pPr>
            <a:r>
              <a:rPr lang="en" sz="1400">
                <a:solidFill>
                  <a:schemeClr val="lt1"/>
                </a:solidFill>
                <a:latin typeface="Roboto Medium"/>
                <a:ea typeface="Roboto Medium"/>
                <a:cs typeface="Roboto Medium"/>
                <a:sym typeface="Roboto Medium"/>
              </a:rPr>
              <a:t>You can be creative with how you chose to structure and design you poster, but the key information needs to be showcased.</a:t>
            </a:r>
            <a:endParaRPr sz="1400">
              <a:solidFill>
                <a:srgbClr val="FFFFFF"/>
              </a:solidFill>
              <a:latin typeface="Roboto Medium"/>
              <a:ea typeface="Roboto Medium"/>
              <a:cs typeface="Roboto Medium"/>
              <a:sym typeface="Roboto Medium"/>
            </a:endParaRPr>
          </a:p>
        </p:txBody>
      </p:sp>
      <p:sp>
        <p:nvSpPr>
          <p:cNvPr id="272" name="Google Shape;272;p28"/>
          <p:cNvSpPr txBox="1"/>
          <p:nvPr/>
        </p:nvSpPr>
        <p:spPr>
          <a:xfrm>
            <a:off x="241700" y="656125"/>
            <a:ext cx="8261100" cy="3618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Clr>
                <a:schemeClr val="dk1"/>
              </a:buClr>
              <a:buSzPts val="1100"/>
              <a:buFont typeface="Arial"/>
              <a:buNone/>
            </a:pPr>
            <a:r>
              <a:rPr lang="en" sz="1900">
                <a:solidFill>
                  <a:srgbClr val="FFEA5F"/>
                </a:solidFill>
                <a:latin typeface="Roboto Black"/>
                <a:ea typeface="Roboto Black"/>
                <a:cs typeface="Roboto Black"/>
                <a:sym typeface="Roboto Black"/>
              </a:rPr>
              <a:t>In your groups, you are to present</a:t>
            </a:r>
            <a:r>
              <a:rPr lang="en" sz="1900">
                <a:solidFill>
                  <a:srgbClr val="FFEA5F"/>
                </a:solidFill>
                <a:latin typeface="Roboto Black"/>
                <a:ea typeface="Roboto Black"/>
                <a:cs typeface="Roboto Black"/>
                <a:sym typeface="Roboto Black"/>
              </a:rPr>
              <a:t> a summary of the key points on a poster</a:t>
            </a:r>
            <a:endParaRPr sz="2700">
              <a:solidFill>
                <a:srgbClr val="FFEA5F"/>
              </a:solidFill>
              <a:latin typeface="Roboto Black"/>
              <a:ea typeface="Roboto Black"/>
              <a:cs typeface="Roboto Black"/>
              <a:sym typeface="Roboto Black"/>
            </a:endParaRPr>
          </a:p>
        </p:txBody>
      </p:sp>
      <p:sp>
        <p:nvSpPr>
          <p:cNvPr id="273" name="Google Shape;273;p28"/>
          <p:cNvSpPr txBox="1"/>
          <p:nvPr/>
        </p:nvSpPr>
        <p:spPr>
          <a:xfrm>
            <a:off x="116125" y="4723800"/>
            <a:ext cx="24117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 LESSON 2</a:t>
            </a:r>
            <a:endParaRPr sz="1800">
              <a:solidFill>
                <a:schemeClr val="lt1"/>
              </a:solidFill>
              <a:latin typeface="Roboto Black"/>
              <a:ea typeface="Roboto Black"/>
              <a:cs typeface="Roboto Black"/>
              <a:sym typeface="Roboto Black"/>
            </a:endParaRPr>
          </a:p>
        </p:txBody>
      </p:sp>
      <p:pic>
        <p:nvPicPr>
          <p:cNvPr id="274" name="Google Shape;274;p28"/>
          <p:cNvPicPr preferRelativeResize="0"/>
          <p:nvPr/>
        </p:nvPicPr>
        <p:blipFill>
          <a:blip r:embed="rId4">
            <a:alphaModFix/>
          </a:blip>
          <a:stretch>
            <a:fillRect/>
          </a:stretch>
        </p:blipFill>
        <p:spPr>
          <a:xfrm>
            <a:off x="6719675" y="2032526"/>
            <a:ext cx="1618589" cy="2220726"/>
          </a:xfrm>
          <a:prstGeom prst="rect">
            <a:avLst/>
          </a:prstGeom>
          <a:noFill/>
          <a:ln>
            <a:noFill/>
          </a:ln>
        </p:spPr>
      </p:pic>
      <p:pic>
        <p:nvPicPr>
          <p:cNvPr id="275" name="Google Shape;275;p28"/>
          <p:cNvPicPr preferRelativeResize="0"/>
          <p:nvPr/>
        </p:nvPicPr>
        <p:blipFill>
          <a:blip r:embed="rId5">
            <a:alphaModFix/>
          </a:blip>
          <a:stretch>
            <a:fillRect/>
          </a:stretch>
        </p:blipFill>
        <p:spPr>
          <a:xfrm>
            <a:off x="4643238" y="2026226"/>
            <a:ext cx="1576000" cy="2233322"/>
          </a:xfrm>
          <a:prstGeom prst="rect">
            <a:avLst/>
          </a:prstGeom>
          <a:noFill/>
          <a:ln>
            <a:noFill/>
          </a:ln>
        </p:spPr>
      </p:pic>
      <p:pic>
        <p:nvPicPr>
          <p:cNvPr id="276" name="Google Shape;276;p28"/>
          <p:cNvPicPr preferRelativeResize="0"/>
          <p:nvPr/>
        </p:nvPicPr>
        <p:blipFill>
          <a:blip r:embed="rId6">
            <a:alphaModFix/>
          </a:blip>
          <a:stretch>
            <a:fillRect/>
          </a:stretch>
        </p:blipFill>
        <p:spPr>
          <a:xfrm>
            <a:off x="625575" y="2026225"/>
            <a:ext cx="1576000" cy="2220724"/>
          </a:xfrm>
          <a:prstGeom prst="rect">
            <a:avLst/>
          </a:prstGeom>
          <a:noFill/>
          <a:ln>
            <a:noFill/>
          </a:ln>
        </p:spPr>
      </p:pic>
      <p:pic>
        <p:nvPicPr>
          <p:cNvPr id="277" name="Google Shape;277;p28"/>
          <p:cNvPicPr preferRelativeResize="0"/>
          <p:nvPr/>
        </p:nvPicPr>
        <p:blipFill>
          <a:blip r:embed="rId7">
            <a:alphaModFix/>
          </a:blip>
          <a:stretch>
            <a:fillRect/>
          </a:stretch>
        </p:blipFill>
        <p:spPr>
          <a:xfrm>
            <a:off x="2634412" y="2026216"/>
            <a:ext cx="1576001" cy="22207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9"/>
          <p:cNvSpPr/>
          <p:nvPr/>
        </p:nvSpPr>
        <p:spPr>
          <a:xfrm>
            <a:off x="-1075" y="50"/>
            <a:ext cx="91440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3" name="Google Shape;283;p29"/>
          <p:cNvSpPr/>
          <p:nvPr/>
        </p:nvSpPr>
        <p:spPr>
          <a:xfrm>
            <a:off x="125" y="994125"/>
            <a:ext cx="9144000" cy="28227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4" name="Google Shape;284;p29"/>
          <p:cNvSpPr/>
          <p:nvPr/>
        </p:nvSpPr>
        <p:spPr>
          <a:xfrm>
            <a:off x="397750" y="628500"/>
            <a:ext cx="8369700" cy="36351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5" name="Google Shape;285;p29"/>
          <p:cNvSpPr txBox="1"/>
          <p:nvPr/>
        </p:nvSpPr>
        <p:spPr>
          <a:xfrm>
            <a:off x="2657675" y="1121950"/>
            <a:ext cx="3826500" cy="500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2800">
                <a:solidFill>
                  <a:srgbClr val="FFFFFF"/>
                </a:solidFill>
                <a:latin typeface="Roboto Black"/>
                <a:ea typeface="Roboto Black"/>
                <a:cs typeface="Roboto Black"/>
                <a:sym typeface="Roboto Black"/>
              </a:rPr>
              <a:t>How far along are you?</a:t>
            </a:r>
            <a:endParaRPr sz="2700">
              <a:solidFill>
                <a:srgbClr val="FFFFFF"/>
              </a:solidFill>
              <a:latin typeface="Roboto Black"/>
              <a:ea typeface="Roboto Black"/>
              <a:cs typeface="Roboto Black"/>
              <a:sym typeface="Roboto Black"/>
            </a:endParaRPr>
          </a:p>
        </p:txBody>
      </p:sp>
      <p:pic>
        <p:nvPicPr>
          <p:cNvPr id="286" name="Google Shape;286;p29"/>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287" name="Google Shape;287;p29"/>
          <p:cNvSpPr txBox="1"/>
          <p:nvPr/>
        </p:nvSpPr>
        <p:spPr>
          <a:xfrm>
            <a:off x="116125" y="4723800"/>
            <a:ext cx="2794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EVALUATE: LESSON 2</a:t>
            </a:r>
            <a:endParaRPr sz="1800">
              <a:solidFill>
                <a:schemeClr val="lt1"/>
              </a:solidFill>
              <a:latin typeface="Roboto Black"/>
              <a:ea typeface="Roboto Black"/>
              <a:cs typeface="Roboto Black"/>
              <a:sym typeface="Roboto Black"/>
            </a:endParaRPr>
          </a:p>
        </p:txBody>
      </p:sp>
      <p:pic>
        <p:nvPicPr>
          <p:cNvPr id="288" name="Google Shape;288;p29"/>
          <p:cNvPicPr preferRelativeResize="0"/>
          <p:nvPr/>
        </p:nvPicPr>
        <p:blipFill>
          <a:blip r:embed="rId4">
            <a:alphaModFix/>
          </a:blip>
          <a:stretch>
            <a:fillRect/>
          </a:stretch>
        </p:blipFill>
        <p:spPr>
          <a:xfrm>
            <a:off x="7414781" y="1917913"/>
            <a:ext cx="924669" cy="1056274"/>
          </a:xfrm>
          <a:prstGeom prst="rect">
            <a:avLst/>
          </a:prstGeom>
          <a:noFill/>
          <a:ln>
            <a:noFill/>
          </a:ln>
        </p:spPr>
      </p:pic>
      <p:pic>
        <p:nvPicPr>
          <p:cNvPr id="289" name="Google Shape;289;p29"/>
          <p:cNvPicPr preferRelativeResize="0"/>
          <p:nvPr/>
        </p:nvPicPr>
        <p:blipFill>
          <a:blip r:embed="rId5">
            <a:alphaModFix/>
          </a:blip>
          <a:stretch>
            <a:fillRect/>
          </a:stretch>
        </p:blipFill>
        <p:spPr>
          <a:xfrm>
            <a:off x="6072814" y="1912750"/>
            <a:ext cx="742852" cy="1056274"/>
          </a:xfrm>
          <a:prstGeom prst="rect">
            <a:avLst/>
          </a:prstGeom>
          <a:noFill/>
          <a:ln>
            <a:noFill/>
          </a:ln>
        </p:spPr>
      </p:pic>
      <p:pic>
        <p:nvPicPr>
          <p:cNvPr id="290" name="Google Shape;290;p29"/>
          <p:cNvPicPr preferRelativeResize="0"/>
          <p:nvPr/>
        </p:nvPicPr>
        <p:blipFill>
          <a:blip r:embed="rId6">
            <a:alphaModFix/>
          </a:blip>
          <a:stretch>
            <a:fillRect/>
          </a:stretch>
        </p:blipFill>
        <p:spPr>
          <a:xfrm>
            <a:off x="2020900" y="1912750"/>
            <a:ext cx="593935" cy="1056274"/>
          </a:xfrm>
          <a:prstGeom prst="rect">
            <a:avLst/>
          </a:prstGeom>
          <a:noFill/>
          <a:ln>
            <a:noFill/>
          </a:ln>
        </p:spPr>
      </p:pic>
      <p:pic>
        <p:nvPicPr>
          <p:cNvPr id="291" name="Google Shape;291;p29"/>
          <p:cNvPicPr preferRelativeResize="0"/>
          <p:nvPr/>
        </p:nvPicPr>
        <p:blipFill>
          <a:blip r:embed="rId7">
            <a:alphaModFix/>
          </a:blip>
          <a:stretch>
            <a:fillRect/>
          </a:stretch>
        </p:blipFill>
        <p:spPr>
          <a:xfrm>
            <a:off x="751650" y="1912750"/>
            <a:ext cx="593935" cy="1056274"/>
          </a:xfrm>
          <a:prstGeom prst="rect">
            <a:avLst/>
          </a:prstGeom>
          <a:noFill/>
          <a:ln>
            <a:noFill/>
          </a:ln>
        </p:spPr>
      </p:pic>
      <p:pic>
        <p:nvPicPr>
          <p:cNvPr id="292" name="Google Shape;292;p29"/>
          <p:cNvPicPr preferRelativeResize="0"/>
          <p:nvPr/>
        </p:nvPicPr>
        <p:blipFill>
          <a:blip r:embed="rId8">
            <a:alphaModFix/>
          </a:blip>
          <a:stretch>
            <a:fillRect/>
          </a:stretch>
        </p:blipFill>
        <p:spPr>
          <a:xfrm>
            <a:off x="4697932" y="1912750"/>
            <a:ext cx="661467" cy="1056274"/>
          </a:xfrm>
          <a:prstGeom prst="rect">
            <a:avLst/>
          </a:prstGeom>
          <a:noFill/>
          <a:ln>
            <a:noFill/>
          </a:ln>
        </p:spPr>
      </p:pic>
      <p:pic>
        <p:nvPicPr>
          <p:cNvPr id="293" name="Google Shape;293;p29"/>
          <p:cNvPicPr preferRelativeResize="0"/>
          <p:nvPr/>
        </p:nvPicPr>
        <p:blipFill>
          <a:blip r:embed="rId9">
            <a:alphaModFix/>
          </a:blip>
          <a:stretch>
            <a:fillRect/>
          </a:stretch>
        </p:blipFill>
        <p:spPr>
          <a:xfrm>
            <a:off x="3290150" y="1912750"/>
            <a:ext cx="694368" cy="1056274"/>
          </a:xfrm>
          <a:prstGeom prst="rect">
            <a:avLst/>
          </a:prstGeom>
          <a:noFill/>
          <a:ln>
            <a:noFill/>
          </a:ln>
        </p:spPr>
      </p:pic>
      <p:sp>
        <p:nvSpPr>
          <p:cNvPr id="294" name="Google Shape;294;p29"/>
          <p:cNvSpPr txBox="1"/>
          <p:nvPr/>
        </p:nvSpPr>
        <p:spPr>
          <a:xfrm>
            <a:off x="346000"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Nothing</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done</a:t>
            </a:r>
            <a:endParaRPr sz="1500">
              <a:solidFill>
                <a:schemeClr val="lt1"/>
              </a:solidFill>
              <a:latin typeface="Roboto Black"/>
              <a:ea typeface="Roboto Black"/>
              <a:cs typeface="Roboto Black"/>
              <a:sym typeface="Roboto Black"/>
            </a:endParaRPr>
          </a:p>
        </p:txBody>
      </p:sp>
      <p:sp>
        <p:nvSpPr>
          <p:cNvPr id="295" name="Google Shape;295;p29"/>
          <p:cNvSpPr txBox="1"/>
          <p:nvPr/>
        </p:nvSpPr>
        <p:spPr>
          <a:xfrm>
            <a:off x="1615263"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Only a</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little</a:t>
            </a:r>
            <a:endParaRPr sz="1500">
              <a:solidFill>
                <a:schemeClr val="lt1"/>
              </a:solidFill>
              <a:latin typeface="Roboto Black"/>
              <a:ea typeface="Roboto Black"/>
              <a:cs typeface="Roboto Black"/>
              <a:sym typeface="Roboto Black"/>
            </a:endParaRPr>
          </a:p>
        </p:txBody>
      </p:sp>
      <p:sp>
        <p:nvSpPr>
          <p:cNvPr id="296" name="Google Shape;296;p29"/>
          <p:cNvSpPr txBox="1"/>
          <p:nvPr/>
        </p:nvSpPr>
        <p:spPr>
          <a:xfrm>
            <a:off x="2910500"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Some</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done</a:t>
            </a:r>
            <a:endParaRPr sz="1500">
              <a:solidFill>
                <a:schemeClr val="lt1"/>
              </a:solidFill>
              <a:latin typeface="Roboto Black"/>
              <a:ea typeface="Roboto Black"/>
              <a:cs typeface="Roboto Black"/>
              <a:sym typeface="Roboto Black"/>
            </a:endParaRPr>
          </a:p>
        </p:txBody>
      </p:sp>
      <p:sp>
        <p:nvSpPr>
          <p:cNvPr id="297" name="Google Shape;297;p29"/>
          <p:cNvSpPr txBox="1"/>
          <p:nvPr/>
        </p:nvSpPr>
        <p:spPr>
          <a:xfrm>
            <a:off x="4326063"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About half way</a:t>
            </a:r>
            <a:endParaRPr sz="1500">
              <a:solidFill>
                <a:schemeClr val="lt1"/>
              </a:solidFill>
              <a:latin typeface="Roboto Black"/>
              <a:ea typeface="Roboto Black"/>
              <a:cs typeface="Roboto Black"/>
              <a:sym typeface="Roboto Black"/>
            </a:endParaRPr>
          </a:p>
        </p:txBody>
      </p:sp>
      <p:sp>
        <p:nvSpPr>
          <p:cNvPr id="298" name="Google Shape;298;p29"/>
          <p:cNvSpPr txBox="1"/>
          <p:nvPr/>
        </p:nvSpPr>
        <p:spPr>
          <a:xfrm>
            <a:off x="5741650"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Nearly</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done</a:t>
            </a:r>
            <a:endParaRPr sz="1500">
              <a:solidFill>
                <a:schemeClr val="lt1"/>
              </a:solidFill>
              <a:latin typeface="Roboto Black"/>
              <a:ea typeface="Roboto Black"/>
              <a:cs typeface="Roboto Black"/>
              <a:sym typeface="Roboto Black"/>
            </a:endParaRPr>
          </a:p>
        </p:txBody>
      </p:sp>
      <p:sp>
        <p:nvSpPr>
          <p:cNvPr id="299" name="Google Shape;299;p29"/>
          <p:cNvSpPr txBox="1"/>
          <p:nvPr/>
        </p:nvSpPr>
        <p:spPr>
          <a:xfrm>
            <a:off x="7174513" y="3147025"/>
            <a:ext cx="14052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Roboto Black"/>
                <a:ea typeface="Roboto Black"/>
                <a:cs typeface="Roboto Black"/>
                <a:sym typeface="Roboto Black"/>
              </a:rPr>
              <a:t>All</a:t>
            </a:r>
            <a:br>
              <a:rPr lang="en" sz="1500">
                <a:solidFill>
                  <a:schemeClr val="lt1"/>
                </a:solidFill>
                <a:latin typeface="Roboto Black"/>
                <a:ea typeface="Roboto Black"/>
                <a:cs typeface="Roboto Black"/>
                <a:sym typeface="Roboto Black"/>
              </a:rPr>
            </a:br>
            <a:r>
              <a:rPr lang="en" sz="1500">
                <a:solidFill>
                  <a:schemeClr val="lt1"/>
                </a:solidFill>
                <a:latin typeface="Roboto Black"/>
                <a:ea typeface="Roboto Black"/>
                <a:cs typeface="Roboto Black"/>
                <a:sym typeface="Roboto Black"/>
              </a:rPr>
              <a:t>done</a:t>
            </a:r>
            <a:endParaRPr sz="1500">
              <a:solidFill>
                <a:schemeClr val="lt1"/>
              </a:solidFill>
              <a:latin typeface="Roboto Black"/>
              <a:ea typeface="Roboto Black"/>
              <a:cs typeface="Roboto Black"/>
              <a:sym typeface="Roboto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30"/>
          <p:cNvPicPr preferRelativeResize="0"/>
          <p:nvPr/>
        </p:nvPicPr>
        <p:blipFill>
          <a:blip r:embed="rId3">
            <a:alphaModFix/>
          </a:blip>
          <a:stretch>
            <a:fillRect/>
          </a:stretch>
        </p:blipFill>
        <p:spPr>
          <a:xfrm>
            <a:off x="3158700" y="0"/>
            <a:ext cx="6317332" cy="4737999"/>
          </a:xfrm>
          <a:prstGeom prst="rect">
            <a:avLst/>
          </a:prstGeom>
          <a:solidFill>
            <a:srgbClr val="0070B4">
              <a:alpha val="58040"/>
            </a:srgbClr>
          </a:solidFill>
          <a:ln>
            <a:noFill/>
          </a:ln>
        </p:spPr>
      </p:pic>
      <p:sp>
        <p:nvSpPr>
          <p:cNvPr id="305" name="Google Shape;305;p30"/>
          <p:cNvSpPr/>
          <p:nvPr/>
        </p:nvSpPr>
        <p:spPr>
          <a:xfrm>
            <a:off x="3158700" y="0"/>
            <a:ext cx="5985300" cy="48027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06" name="Google Shape;306;p30"/>
          <p:cNvSpPr/>
          <p:nvPr/>
        </p:nvSpPr>
        <p:spPr>
          <a:xfrm>
            <a:off x="0" y="50"/>
            <a:ext cx="3869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07" name="Google Shape;307;p30"/>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308" name="Google Shape;308;p30"/>
          <p:cNvSpPr/>
          <p:nvPr/>
        </p:nvSpPr>
        <p:spPr>
          <a:xfrm>
            <a:off x="322725" y="1148950"/>
            <a:ext cx="4805400" cy="14229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09" name="Google Shape;309;p30"/>
          <p:cNvSpPr txBox="1"/>
          <p:nvPr/>
        </p:nvSpPr>
        <p:spPr>
          <a:xfrm>
            <a:off x="510051" y="1288075"/>
            <a:ext cx="2859000" cy="11283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SzPts val="1100"/>
              <a:buNone/>
            </a:pPr>
            <a:r>
              <a:rPr lang="en" sz="3200">
                <a:solidFill>
                  <a:srgbClr val="FFFFFF"/>
                </a:solidFill>
                <a:latin typeface="Roboto Black"/>
                <a:ea typeface="Roboto Black"/>
                <a:cs typeface="Roboto Black"/>
                <a:sym typeface="Roboto Black"/>
              </a:rPr>
              <a:t>Group Presentations</a:t>
            </a:r>
            <a:endParaRPr sz="3200">
              <a:solidFill>
                <a:srgbClr val="FFEB61"/>
              </a:solidFill>
              <a:latin typeface="Roboto Black"/>
              <a:ea typeface="Roboto Black"/>
              <a:cs typeface="Roboto Black"/>
              <a:sym typeface="Roboto Black"/>
            </a:endParaRPr>
          </a:p>
        </p:txBody>
      </p:sp>
      <p:sp>
        <p:nvSpPr>
          <p:cNvPr id="310" name="Google Shape;310;p30"/>
          <p:cNvSpPr txBox="1"/>
          <p:nvPr/>
        </p:nvSpPr>
        <p:spPr>
          <a:xfrm>
            <a:off x="116125" y="4723800"/>
            <a:ext cx="27537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 LESSON 3</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1"/>
          <p:cNvSpPr/>
          <p:nvPr/>
        </p:nvSpPr>
        <p:spPr>
          <a:xfrm>
            <a:off x="0" y="50"/>
            <a:ext cx="28014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16" name="Google Shape;316;p31"/>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317" name="Google Shape;317;p31"/>
          <p:cNvSpPr txBox="1"/>
          <p:nvPr>
            <p:ph type="title"/>
          </p:nvPr>
        </p:nvSpPr>
        <p:spPr>
          <a:xfrm>
            <a:off x="471725" y="335750"/>
            <a:ext cx="2635800" cy="5184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In your notes</a:t>
            </a:r>
            <a:endParaRPr>
              <a:solidFill>
                <a:schemeClr val="lt1"/>
              </a:solidFill>
              <a:latin typeface="Roboto Black"/>
              <a:ea typeface="Roboto Black"/>
              <a:cs typeface="Roboto Black"/>
              <a:sym typeface="Roboto Black"/>
            </a:endParaRPr>
          </a:p>
        </p:txBody>
      </p:sp>
      <p:sp>
        <p:nvSpPr>
          <p:cNvPr id="318" name="Google Shape;318;p31"/>
          <p:cNvSpPr txBox="1"/>
          <p:nvPr>
            <p:ph type="title"/>
          </p:nvPr>
        </p:nvSpPr>
        <p:spPr>
          <a:xfrm>
            <a:off x="471725" y="1336025"/>
            <a:ext cx="2444700" cy="1369800"/>
          </a:xfrm>
          <a:prstGeom prst="rect">
            <a:avLst/>
          </a:prstGeom>
          <a:ln>
            <a:noFill/>
          </a:ln>
        </p:spPr>
        <p:txBody>
          <a:bodyPr anchorCtr="0" anchor="t" bIns="34275" lIns="68575" spcFirstLastPara="1" rIns="68575" wrap="square" tIns="34275">
            <a:normAutofit/>
          </a:bodyPr>
          <a:lstStyle/>
          <a:p>
            <a:pPr indent="0" lvl="0" marL="0" rtl="0" algn="l">
              <a:lnSpc>
                <a:spcPct val="115000"/>
              </a:lnSpc>
              <a:spcBef>
                <a:spcPts val="0"/>
              </a:spcBef>
              <a:spcAft>
                <a:spcPts val="1200"/>
              </a:spcAft>
              <a:buNone/>
            </a:pPr>
            <a:r>
              <a:rPr lang="en" sz="1700">
                <a:solidFill>
                  <a:srgbClr val="FFFFFF"/>
                </a:solidFill>
                <a:latin typeface="Roboto Medium"/>
                <a:ea typeface="Roboto Medium"/>
                <a:cs typeface="Roboto Medium"/>
                <a:sym typeface="Roboto Medium"/>
              </a:rPr>
              <a:t>Draw up a table as shown, and as each group presents take notes to fill it out.</a:t>
            </a:r>
            <a:endParaRPr sz="1900">
              <a:solidFill>
                <a:srgbClr val="FFFFFF"/>
              </a:solidFill>
              <a:latin typeface="Roboto Medium"/>
              <a:ea typeface="Roboto Medium"/>
              <a:cs typeface="Roboto Medium"/>
              <a:sym typeface="Roboto Medium"/>
            </a:endParaRPr>
          </a:p>
        </p:txBody>
      </p:sp>
      <p:graphicFrame>
        <p:nvGraphicFramePr>
          <p:cNvPr id="319" name="Google Shape;319;p31"/>
          <p:cNvGraphicFramePr/>
          <p:nvPr/>
        </p:nvGraphicFramePr>
        <p:xfrm>
          <a:off x="3234925" y="335750"/>
          <a:ext cx="3000000" cy="3000000"/>
        </p:xfrm>
        <a:graphic>
          <a:graphicData uri="http://schemas.openxmlformats.org/drawingml/2006/table">
            <a:tbl>
              <a:tblPr>
                <a:noFill/>
                <a:tableStyleId>{643ABAE7-FE91-429B-A172-8CF54D8AE96C}</a:tableStyleId>
              </a:tblPr>
              <a:tblGrid>
                <a:gridCol w="1115125"/>
                <a:gridCol w="1115125"/>
                <a:gridCol w="1115125"/>
                <a:gridCol w="1115125"/>
                <a:gridCol w="1115125"/>
              </a:tblGrid>
              <a:tr h="564900">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Climate change t</a:t>
                      </a:r>
                      <a:r>
                        <a:rPr b="1" lang="en" sz="1000">
                          <a:solidFill>
                            <a:srgbClr val="006EAE"/>
                          </a:solidFill>
                          <a:latin typeface="Roboto"/>
                          <a:ea typeface="Roboto"/>
                          <a:cs typeface="Roboto"/>
                          <a:sym typeface="Roboto"/>
                        </a:rPr>
                        <a:t>opic</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Direct impacts</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Indirect impacts</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Why it matters</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Why is it happening / needs to happen</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r>
              <a:tr h="564900">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Impact on food growth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r>
              <a:tr h="564900">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Impact on the economy, producers and consumers</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r>
              <a:tr h="564900">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Impact on society/</a:t>
                      </a:r>
                      <a:br>
                        <a:rPr b="1" lang="en" sz="1000">
                          <a:solidFill>
                            <a:srgbClr val="006EAE"/>
                          </a:solidFill>
                          <a:latin typeface="Roboto"/>
                          <a:ea typeface="Roboto"/>
                          <a:cs typeface="Roboto"/>
                          <a:sym typeface="Roboto"/>
                        </a:rPr>
                      </a:br>
                      <a:r>
                        <a:rPr b="1" lang="en" sz="1000">
                          <a:solidFill>
                            <a:srgbClr val="006EAE"/>
                          </a:solidFill>
                          <a:latin typeface="Roboto"/>
                          <a:ea typeface="Roboto"/>
                          <a:cs typeface="Roboto"/>
                          <a:sym typeface="Roboto"/>
                        </a:rPr>
                        <a:t>communities</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r>
              <a:tr h="564900">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Land focused solutions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r>
              <a:tr h="564900">
                <a:tc>
                  <a:txBody>
                    <a:bodyPr/>
                    <a:lstStyle/>
                    <a:p>
                      <a:pPr indent="0" lvl="0" marL="0" rtl="0" algn="l">
                        <a:spcBef>
                          <a:spcPts val="0"/>
                        </a:spcBef>
                        <a:spcAft>
                          <a:spcPts val="0"/>
                        </a:spcAft>
                        <a:buNone/>
                      </a:pPr>
                      <a:r>
                        <a:rPr b="1" lang="en" sz="1000">
                          <a:solidFill>
                            <a:srgbClr val="006EAE"/>
                          </a:solidFill>
                          <a:latin typeface="Roboto"/>
                          <a:ea typeface="Roboto"/>
                          <a:cs typeface="Roboto"/>
                          <a:sym typeface="Roboto"/>
                        </a:rPr>
                        <a:t>Land and water focused solutions</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c>
                  <a:txBody>
                    <a:bodyPr/>
                    <a:lstStyle/>
                    <a:p>
                      <a:pPr indent="0" lvl="0" marL="0" rtl="0" algn="l">
                        <a:spcBef>
                          <a:spcPts val="0"/>
                        </a:spcBef>
                        <a:spcAft>
                          <a:spcPts val="0"/>
                        </a:spcAft>
                        <a:buNone/>
                      </a:pPr>
                      <a:r>
                        <a:t/>
                      </a:r>
                      <a:endParaRPr b="1" sz="1000">
                        <a:solidFill>
                          <a:srgbClr val="006EAE"/>
                        </a:solidFill>
                        <a:latin typeface="Roboto"/>
                        <a:ea typeface="Roboto"/>
                        <a:cs typeface="Roboto"/>
                        <a:sym typeface="Roboto"/>
                      </a:endParaRPr>
                    </a:p>
                  </a:txBody>
                  <a:tcPr marT="91425" marB="91425" marR="91425" marL="91425">
                    <a:lnL cap="flat" cmpd="sng" w="19050">
                      <a:solidFill>
                        <a:srgbClr val="006EAE"/>
                      </a:solidFill>
                      <a:prstDash val="solid"/>
                      <a:round/>
                      <a:headEnd len="sm" w="sm" type="none"/>
                      <a:tailEnd len="sm" w="sm" type="none"/>
                    </a:lnL>
                    <a:lnR cap="flat" cmpd="sng" w="19050">
                      <a:solidFill>
                        <a:srgbClr val="006EAE"/>
                      </a:solidFill>
                      <a:prstDash val="solid"/>
                      <a:round/>
                      <a:headEnd len="sm" w="sm" type="none"/>
                      <a:tailEnd len="sm" w="sm" type="none"/>
                    </a:lnR>
                    <a:lnT cap="flat" cmpd="sng" w="19050">
                      <a:solidFill>
                        <a:srgbClr val="006EAE"/>
                      </a:solidFill>
                      <a:prstDash val="solid"/>
                      <a:round/>
                      <a:headEnd len="sm" w="sm" type="none"/>
                      <a:tailEnd len="sm" w="sm" type="none"/>
                    </a:lnT>
                    <a:lnB cap="flat" cmpd="sng" w="19050">
                      <a:solidFill>
                        <a:srgbClr val="006EAE"/>
                      </a:solidFill>
                      <a:prstDash val="solid"/>
                      <a:round/>
                      <a:headEnd len="sm" w="sm" type="none"/>
                      <a:tailEnd len="sm" w="sm" type="none"/>
                    </a:lnB>
                  </a:tcPr>
                </a:tc>
              </a:tr>
            </a:tbl>
          </a:graphicData>
        </a:graphic>
      </p:graphicFrame>
      <p:sp>
        <p:nvSpPr>
          <p:cNvPr id="320" name="Google Shape;320;p31"/>
          <p:cNvSpPr txBox="1"/>
          <p:nvPr/>
        </p:nvSpPr>
        <p:spPr>
          <a:xfrm>
            <a:off x="116125" y="4723800"/>
            <a:ext cx="27537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 LESSON 3</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2"/>
          <p:cNvSpPr/>
          <p:nvPr/>
        </p:nvSpPr>
        <p:spPr>
          <a:xfrm>
            <a:off x="-28975" y="50"/>
            <a:ext cx="91719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6" name="Google Shape;326;p32"/>
          <p:cNvSpPr/>
          <p:nvPr/>
        </p:nvSpPr>
        <p:spPr>
          <a:xfrm>
            <a:off x="-29575" y="525200"/>
            <a:ext cx="9173100" cy="37830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7" name="Google Shape;327;p32"/>
          <p:cNvSpPr/>
          <p:nvPr/>
        </p:nvSpPr>
        <p:spPr>
          <a:xfrm>
            <a:off x="4164675" y="379225"/>
            <a:ext cx="4418100" cy="40500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28" name="Google Shape;328;p32"/>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329" name="Google Shape;329;p32"/>
          <p:cNvSpPr txBox="1"/>
          <p:nvPr>
            <p:ph type="title"/>
          </p:nvPr>
        </p:nvSpPr>
        <p:spPr>
          <a:xfrm>
            <a:off x="458300" y="1802750"/>
            <a:ext cx="3043200" cy="2000400"/>
          </a:xfrm>
          <a:prstGeom prst="rect">
            <a:avLst/>
          </a:prstGeom>
          <a:ln>
            <a:noFill/>
          </a:ln>
        </p:spPr>
        <p:txBody>
          <a:bodyPr anchorCtr="0" anchor="t" bIns="34275" lIns="68575" spcFirstLastPara="1" rIns="68575" wrap="square" tIns="34275">
            <a:normAutofit/>
          </a:bodyPr>
          <a:lstStyle/>
          <a:p>
            <a:pPr indent="0" lvl="0" marL="0" rtl="0" algn="l">
              <a:lnSpc>
                <a:spcPct val="115000"/>
              </a:lnSpc>
              <a:spcBef>
                <a:spcPts val="0"/>
              </a:spcBef>
              <a:spcAft>
                <a:spcPts val="1200"/>
              </a:spcAft>
              <a:buNone/>
            </a:pPr>
            <a:r>
              <a:rPr lang="en" sz="1700">
                <a:solidFill>
                  <a:srgbClr val="FFFFFF"/>
                </a:solidFill>
                <a:latin typeface="Roboto Medium"/>
                <a:ea typeface="Roboto Medium"/>
                <a:cs typeface="Roboto Medium"/>
                <a:sym typeface="Roboto Medium"/>
              </a:rPr>
              <a:t>Write your name and </a:t>
            </a:r>
            <a:r>
              <a:rPr lang="en" sz="1700">
                <a:solidFill>
                  <a:srgbClr val="FFEA5F"/>
                </a:solidFill>
                <a:latin typeface="Roboto Black"/>
                <a:ea typeface="Roboto Black"/>
                <a:cs typeface="Roboto Black"/>
                <a:sym typeface="Roboto Black"/>
              </a:rPr>
              <a:t>one risk</a:t>
            </a:r>
            <a:r>
              <a:rPr lang="en" sz="1700">
                <a:solidFill>
                  <a:srgbClr val="FFFFFF"/>
                </a:solidFill>
                <a:latin typeface="Roboto Medium"/>
                <a:ea typeface="Roboto Medium"/>
                <a:cs typeface="Roboto Medium"/>
                <a:sym typeface="Roboto Medium"/>
              </a:rPr>
              <a:t> and </a:t>
            </a:r>
            <a:r>
              <a:rPr lang="en" sz="1700">
                <a:solidFill>
                  <a:srgbClr val="FFEA5F"/>
                </a:solidFill>
                <a:latin typeface="Roboto Black"/>
                <a:ea typeface="Roboto Black"/>
                <a:cs typeface="Roboto Black"/>
                <a:sym typeface="Roboto Black"/>
              </a:rPr>
              <a:t>one solution</a:t>
            </a:r>
            <a:r>
              <a:rPr lang="en" sz="1700">
                <a:solidFill>
                  <a:srgbClr val="FFFFFF"/>
                </a:solidFill>
                <a:latin typeface="Roboto Medium"/>
                <a:ea typeface="Roboto Medium"/>
                <a:cs typeface="Roboto Medium"/>
                <a:sym typeface="Roboto Medium"/>
              </a:rPr>
              <a:t> to food security on a Post it note and hand it to your teacher on the way out of class.</a:t>
            </a:r>
            <a:endParaRPr sz="1900">
              <a:solidFill>
                <a:srgbClr val="FFFFFF"/>
              </a:solidFill>
              <a:latin typeface="Roboto Medium"/>
              <a:ea typeface="Roboto Medium"/>
              <a:cs typeface="Roboto Medium"/>
              <a:sym typeface="Roboto Medium"/>
            </a:endParaRPr>
          </a:p>
        </p:txBody>
      </p:sp>
      <p:sp>
        <p:nvSpPr>
          <p:cNvPr id="330" name="Google Shape;330;p32"/>
          <p:cNvSpPr txBox="1"/>
          <p:nvPr/>
        </p:nvSpPr>
        <p:spPr>
          <a:xfrm>
            <a:off x="458300" y="1225375"/>
            <a:ext cx="3631500" cy="4695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SzPts val="1100"/>
              <a:buNone/>
            </a:pPr>
            <a:r>
              <a:rPr lang="en" sz="2600">
                <a:solidFill>
                  <a:srgbClr val="FFEA5F"/>
                </a:solidFill>
                <a:latin typeface="Roboto Black"/>
                <a:ea typeface="Roboto Black"/>
                <a:cs typeface="Roboto Black"/>
                <a:sym typeface="Roboto Black"/>
              </a:rPr>
              <a:t>To leave…</a:t>
            </a:r>
            <a:endParaRPr sz="2600">
              <a:solidFill>
                <a:srgbClr val="FFEA5F"/>
              </a:solidFill>
              <a:latin typeface="Roboto Black"/>
              <a:ea typeface="Roboto Black"/>
              <a:cs typeface="Roboto Black"/>
              <a:sym typeface="Roboto Black"/>
            </a:endParaRPr>
          </a:p>
        </p:txBody>
      </p:sp>
      <p:pic>
        <p:nvPicPr>
          <p:cNvPr id="331" name="Google Shape;331;p32"/>
          <p:cNvPicPr preferRelativeResize="0"/>
          <p:nvPr/>
        </p:nvPicPr>
        <p:blipFill>
          <a:blip r:embed="rId4">
            <a:alphaModFix/>
          </a:blip>
          <a:stretch>
            <a:fillRect/>
          </a:stretch>
        </p:blipFill>
        <p:spPr>
          <a:xfrm>
            <a:off x="4732126" y="662987"/>
            <a:ext cx="3485750" cy="3507426"/>
          </a:xfrm>
          <a:prstGeom prst="rect">
            <a:avLst/>
          </a:prstGeom>
          <a:noFill/>
          <a:ln>
            <a:noFill/>
          </a:ln>
        </p:spPr>
      </p:pic>
      <p:sp>
        <p:nvSpPr>
          <p:cNvPr id="332" name="Google Shape;332;p32"/>
          <p:cNvSpPr txBox="1"/>
          <p:nvPr/>
        </p:nvSpPr>
        <p:spPr>
          <a:xfrm rot="207124">
            <a:off x="5149915" y="1166829"/>
            <a:ext cx="1898244" cy="469448"/>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SzPts val="1100"/>
              <a:buNone/>
            </a:pPr>
            <a:r>
              <a:rPr lang="en" sz="2600">
                <a:solidFill>
                  <a:srgbClr val="0070B4"/>
                </a:solidFill>
                <a:latin typeface="Roboto Black"/>
                <a:ea typeface="Roboto Black"/>
                <a:cs typeface="Roboto Black"/>
                <a:sym typeface="Roboto Black"/>
              </a:rPr>
              <a:t>Your name</a:t>
            </a:r>
            <a:endParaRPr sz="2600">
              <a:solidFill>
                <a:srgbClr val="0070B4"/>
              </a:solidFill>
              <a:latin typeface="Roboto Black"/>
              <a:ea typeface="Roboto Black"/>
              <a:cs typeface="Roboto Black"/>
              <a:sym typeface="Roboto Black"/>
            </a:endParaRPr>
          </a:p>
        </p:txBody>
      </p:sp>
      <p:sp>
        <p:nvSpPr>
          <p:cNvPr id="333" name="Google Shape;333;p32"/>
          <p:cNvSpPr txBox="1"/>
          <p:nvPr/>
        </p:nvSpPr>
        <p:spPr>
          <a:xfrm rot="239795">
            <a:off x="5149887" y="1884212"/>
            <a:ext cx="1898216" cy="46944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None/>
            </a:pPr>
            <a:r>
              <a:rPr lang="en" sz="2600">
                <a:solidFill>
                  <a:srgbClr val="0070B4"/>
                </a:solidFill>
                <a:latin typeface="Roboto Black"/>
                <a:ea typeface="Roboto Black"/>
                <a:cs typeface="Roboto Black"/>
                <a:sym typeface="Roboto Black"/>
              </a:rPr>
              <a:t>1. </a:t>
            </a:r>
            <a:r>
              <a:rPr lang="en" sz="2600">
                <a:solidFill>
                  <a:srgbClr val="0070B4"/>
                </a:solidFill>
                <a:latin typeface="Roboto Black"/>
                <a:ea typeface="Roboto Black"/>
                <a:cs typeface="Roboto Black"/>
                <a:sym typeface="Roboto Black"/>
              </a:rPr>
              <a:t>Risk…</a:t>
            </a:r>
            <a:endParaRPr sz="2600">
              <a:solidFill>
                <a:srgbClr val="0070B4"/>
              </a:solidFill>
              <a:latin typeface="Roboto Black"/>
              <a:ea typeface="Roboto Black"/>
              <a:cs typeface="Roboto Black"/>
              <a:sym typeface="Roboto Black"/>
            </a:endParaRPr>
          </a:p>
        </p:txBody>
      </p:sp>
      <p:sp>
        <p:nvSpPr>
          <p:cNvPr id="334" name="Google Shape;334;p32"/>
          <p:cNvSpPr txBox="1"/>
          <p:nvPr/>
        </p:nvSpPr>
        <p:spPr>
          <a:xfrm rot="247575">
            <a:off x="5149814" y="2609179"/>
            <a:ext cx="2230582" cy="469504"/>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None/>
            </a:pPr>
            <a:r>
              <a:rPr lang="en" sz="2600">
                <a:solidFill>
                  <a:srgbClr val="0070B4"/>
                </a:solidFill>
                <a:latin typeface="Roboto Black"/>
                <a:ea typeface="Roboto Black"/>
                <a:cs typeface="Roboto Black"/>
                <a:sym typeface="Roboto Black"/>
              </a:rPr>
              <a:t>2. Solution</a:t>
            </a:r>
            <a:r>
              <a:rPr lang="en" sz="2600">
                <a:solidFill>
                  <a:srgbClr val="0070B4"/>
                </a:solidFill>
                <a:latin typeface="Roboto Black"/>
                <a:ea typeface="Roboto Black"/>
                <a:cs typeface="Roboto Black"/>
                <a:sym typeface="Roboto Black"/>
              </a:rPr>
              <a:t>…</a:t>
            </a:r>
            <a:endParaRPr sz="2600">
              <a:solidFill>
                <a:srgbClr val="0070B4"/>
              </a:solidFill>
              <a:latin typeface="Roboto Black"/>
              <a:ea typeface="Roboto Black"/>
              <a:cs typeface="Roboto Black"/>
              <a:sym typeface="Roboto Black"/>
            </a:endParaRPr>
          </a:p>
        </p:txBody>
      </p:sp>
      <p:sp>
        <p:nvSpPr>
          <p:cNvPr id="335" name="Google Shape;335;p32"/>
          <p:cNvSpPr txBox="1"/>
          <p:nvPr/>
        </p:nvSpPr>
        <p:spPr>
          <a:xfrm rot="4665949">
            <a:off x="7310779" y="3455993"/>
            <a:ext cx="525228" cy="60791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None/>
            </a:pPr>
            <a:r>
              <a:rPr lang="en" sz="3500">
                <a:solidFill>
                  <a:srgbClr val="0070B4"/>
                </a:solidFill>
                <a:latin typeface="Roboto Black"/>
                <a:ea typeface="Roboto Black"/>
                <a:cs typeface="Roboto Black"/>
                <a:sym typeface="Roboto Black"/>
              </a:rPr>
              <a:t>:)</a:t>
            </a:r>
            <a:endParaRPr sz="3500">
              <a:solidFill>
                <a:srgbClr val="0070B4"/>
              </a:solidFill>
              <a:latin typeface="Roboto Black"/>
              <a:ea typeface="Roboto Black"/>
              <a:cs typeface="Roboto Black"/>
              <a:sym typeface="Roboto Black"/>
            </a:endParaRPr>
          </a:p>
        </p:txBody>
      </p:sp>
      <p:sp>
        <p:nvSpPr>
          <p:cNvPr id="336" name="Google Shape;336;p32"/>
          <p:cNvSpPr txBox="1"/>
          <p:nvPr/>
        </p:nvSpPr>
        <p:spPr>
          <a:xfrm>
            <a:off x="116125" y="4723800"/>
            <a:ext cx="25827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EVALUATE: LESSON 3</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EAE"/>
        </a:solidFill>
      </p:bgPr>
    </p:bg>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4413000" y="-7200"/>
            <a:ext cx="4730998" cy="4730998"/>
          </a:xfrm>
          <a:prstGeom prst="rect">
            <a:avLst/>
          </a:prstGeom>
          <a:solidFill>
            <a:srgbClr val="F3F3F3">
              <a:alpha val="58130"/>
            </a:srgbClr>
          </a:solidFill>
          <a:ln>
            <a:noFill/>
          </a:ln>
        </p:spPr>
      </p:pic>
      <p:pic>
        <p:nvPicPr>
          <p:cNvPr id="67" name="Google Shape;67;p15"/>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68" name="Google Shape;68;p15"/>
          <p:cNvSpPr/>
          <p:nvPr/>
        </p:nvSpPr>
        <p:spPr>
          <a:xfrm>
            <a:off x="4384200" y="-6075"/>
            <a:ext cx="4763100" cy="4731000"/>
          </a:xfrm>
          <a:prstGeom prst="rect">
            <a:avLst/>
          </a:prstGeom>
          <a:solidFill>
            <a:srgbClr val="0070B4">
              <a:alpha val="580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 name="Google Shape;69;p15"/>
          <p:cNvSpPr/>
          <p:nvPr/>
        </p:nvSpPr>
        <p:spPr>
          <a:xfrm>
            <a:off x="442925" y="992250"/>
            <a:ext cx="5874000" cy="29217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70" name="Google Shape;70;p15"/>
          <p:cNvSpPr txBox="1"/>
          <p:nvPr/>
        </p:nvSpPr>
        <p:spPr>
          <a:xfrm>
            <a:off x="651925" y="1256725"/>
            <a:ext cx="4368000" cy="23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solidFill>
                  <a:schemeClr val="lt1"/>
                </a:solidFill>
                <a:latin typeface="Roboto Black"/>
                <a:ea typeface="Roboto Black"/>
                <a:cs typeface="Roboto Black"/>
                <a:sym typeface="Roboto Black"/>
              </a:rPr>
              <a:t>Exploring the impact of climate change on food security in Australia</a:t>
            </a:r>
            <a:endParaRPr sz="3600">
              <a:solidFill>
                <a:schemeClr val="lt1"/>
              </a:solidFill>
              <a:latin typeface="Roboto Black"/>
              <a:ea typeface="Roboto Black"/>
              <a:cs typeface="Roboto Black"/>
              <a:sym typeface="Roboto Black"/>
            </a:endParaRPr>
          </a:p>
        </p:txBody>
      </p:sp>
      <p:sp>
        <p:nvSpPr>
          <p:cNvPr id="71" name="Google Shape;71;p15"/>
          <p:cNvSpPr txBox="1"/>
          <p:nvPr/>
        </p:nvSpPr>
        <p:spPr>
          <a:xfrm>
            <a:off x="116125" y="4723800"/>
            <a:ext cx="1984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800">
                <a:solidFill>
                  <a:srgbClr val="FFFFFF"/>
                </a:solidFill>
                <a:latin typeface="Roboto Black"/>
                <a:ea typeface="Roboto Black"/>
                <a:cs typeface="Roboto Black"/>
                <a:sym typeface="Roboto Black"/>
              </a:rPr>
              <a:t>LESSON PLAN</a:t>
            </a:r>
            <a:endParaRPr sz="1800">
              <a:solidFill>
                <a:srgbClr val="FFFFFF"/>
              </a:solidFill>
              <a:latin typeface="Roboto Black"/>
              <a:ea typeface="Roboto Black"/>
              <a:cs typeface="Roboto Black"/>
              <a:sym typeface="Robo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EAE"/>
        </a:solidFill>
      </p:bgPr>
    </p:bg>
    <p:spTree>
      <p:nvGrpSpPr>
        <p:cNvPr id="75" name="Shape 75"/>
        <p:cNvGrpSpPr/>
        <p:nvPr/>
      </p:nvGrpSpPr>
      <p:grpSpPr>
        <a:xfrm>
          <a:off x="0" y="0"/>
          <a:ext cx="0" cy="0"/>
          <a:chOff x="0" y="0"/>
          <a:chExt cx="0" cy="0"/>
        </a:xfrm>
      </p:grpSpPr>
      <p:sp>
        <p:nvSpPr>
          <p:cNvPr id="76" name="Google Shape;76;p16"/>
          <p:cNvSpPr txBox="1"/>
          <p:nvPr>
            <p:ph type="title"/>
          </p:nvPr>
        </p:nvSpPr>
        <p:spPr>
          <a:xfrm>
            <a:off x="471725" y="335750"/>
            <a:ext cx="2494500" cy="518400"/>
          </a:xfrm>
          <a:prstGeom prst="rect">
            <a:avLst/>
          </a:prstGeom>
          <a:ln cap="flat" cmpd="sng" w="38100">
            <a:solidFill>
              <a:srgbClr val="FFEB61"/>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Learning Intention</a:t>
            </a:r>
            <a:endParaRPr>
              <a:solidFill>
                <a:schemeClr val="lt1"/>
              </a:solidFill>
              <a:latin typeface="Roboto Black"/>
              <a:ea typeface="Roboto Black"/>
              <a:cs typeface="Roboto Black"/>
              <a:sym typeface="Roboto Black"/>
            </a:endParaRPr>
          </a:p>
        </p:txBody>
      </p:sp>
      <p:pic>
        <p:nvPicPr>
          <p:cNvPr id="77" name="Google Shape;77;p16"/>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78" name="Google Shape;78;p16"/>
          <p:cNvSpPr txBox="1"/>
          <p:nvPr>
            <p:ph type="title"/>
          </p:nvPr>
        </p:nvSpPr>
        <p:spPr>
          <a:xfrm>
            <a:off x="753675" y="854150"/>
            <a:ext cx="7775100" cy="672900"/>
          </a:xfrm>
          <a:prstGeom prst="rect">
            <a:avLst/>
          </a:prstGeom>
          <a:ln cap="flat" cmpd="sng" w="38100">
            <a:solidFill>
              <a:srgbClr val="FFEB6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lnSpc>
                <a:spcPct val="105000"/>
              </a:lnSpc>
              <a:spcBef>
                <a:spcPts val="0"/>
              </a:spcBef>
              <a:spcAft>
                <a:spcPts val="1200"/>
              </a:spcAft>
              <a:buClr>
                <a:schemeClr val="dk1"/>
              </a:buClr>
              <a:buSzPct val="64705"/>
              <a:buFont typeface="Arial"/>
              <a:buNone/>
            </a:pPr>
            <a:r>
              <a:rPr lang="en" sz="1700">
                <a:solidFill>
                  <a:srgbClr val="FFFFFF"/>
                </a:solidFill>
                <a:latin typeface="Roboto Medium"/>
                <a:ea typeface="Roboto Medium"/>
                <a:cs typeface="Roboto Medium"/>
                <a:sym typeface="Roboto Medium"/>
              </a:rPr>
              <a:t>Students will be able to identify the climate change risks and solutions to Australia's food security. </a:t>
            </a:r>
            <a:endParaRPr sz="2600">
              <a:solidFill>
                <a:srgbClr val="FFFFFF"/>
              </a:solidFill>
              <a:latin typeface="Roboto Medium"/>
              <a:ea typeface="Roboto Medium"/>
              <a:cs typeface="Roboto Medium"/>
              <a:sym typeface="Roboto Medium"/>
            </a:endParaRPr>
          </a:p>
        </p:txBody>
      </p:sp>
      <p:sp>
        <p:nvSpPr>
          <p:cNvPr id="79" name="Google Shape;79;p16"/>
          <p:cNvSpPr txBox="1"/>
          <p:nvPr>
            <p:ph type="title"/>
          </p:nvPr>
        </p:nvSpPr>
        <p:spPr>
          <a:xfrm>
            <a:off x="471725" y="1979950"/>
            <a:ext cx="2101800" cy="446700"/>
          </a:xfrm>
          <a:prstGeom prst="rect">
            <a:avLst/>
          </a:prstGeom>
          <a:ln cap="flat" cmpd="sng" w="38100">
            <a:solidFill>
              <a:srgbClr val="FFEB6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Success Criteria</a:t>
            </a:r>
            <a:endParaRPr>
              <a:solidFill>
                <a:schemeClr val="lt1"/>
              </a:solidFill>
              <a:latin typeface="Roboto Black"/>
              <a:ea typeface="Roboto Black"/>
              <a:cs typeface="Roboto Black"/>
              <a:sym typeface="Roboto Black"/>
            </a:endParaRPr>
          </a:p>
        </p:txBody>
      </p:sp>
      <p:sp>
        <p:nvSpPr>
          <p:cNvPr id="80" name="Google Shape;80;p16"/>
          <p:cNvSpPr txBox="1"/>
          <p:nvPr>
            <p:ph type="title"/>
          </p:nvPr>
        </p:nvSpPr>
        <p:spPr>
          <a:xfrm>
            <a:off x="542000" y="2571750"/>
            <a:ext cx="7408500" cy="1873500"/>
          </a:xfrm>
          <a:prstGeom prst="rect">
            <a:avLst/>
          </a:prstGeom>
          <a:ln>
            <a:noFill/>
          </a:ln>
        </p:spPr>
        <p:txBody>
          <a:bodyPr anchorCtr="0" anchor="t" bIns="91425" lIns="91425" spcFirstLastPara="1" rIns="91425" wrap="square" tIns="91425">
            <a:noAutofit/>
          </a:bodyPr>
          <a:lstStyle/>
          <a:p>
            <a:pPr indent="-323850" lvl="0" marL="457200" rtl="0" algn="l">
              <a:lnSpc>
                <a:spcPct val="105000"/>
              </a:lnSpc>
              <a:spcBef>
                <a:spcPts val="0"/>
              </a:spcBef>
              <a:spcAft>
                <a:spcPts val="0"/>
              </a:spcAft>
              <a:buClr>
                <a:schemeClr val="lt1"/>
              </a:buClr>
              <a:buSzPts val="1500"/>
              <a:buFont typeface="Roboto Medium"/>
              <a:buChar char="❏"/>
            </a:pPr>
            <a:r>
              <a:rPr lang="en" sz="1500">
                <a:solidFill>
                  <a:schemeClr val="lt1"/>
                </a:solidFill>
                <a:latin typeface="Roboto Medium"/>
                <a:ea typeface="Roboto Medium"/>
                <a:cs typeface="Roboto Medium"/>
                <a:sym typeface="Roboto Medium"/>
              </a:rPr>
              <a:t>Describe how climate change will impact extreme weather and resources</a:t>
            </a:r>
            <a:br>
              <a:rPr lang="en" sz="1500">
                <a:solidFill>
                  <a:schemeClr val="lt1"/>
                </a:solidFill>
                <a:latin typeface="Roboto Medium"/>
                <a:ea typeface="Roboto Medium"/>
                <a:cs typeface="Roboto Medium"/>
                <a:sym typeface="Roboto Medium"/>
              </a:rPr>
            </a:br>
            <a:endParaRPr sz="1500">
              <a:solidFill>
                <a:schemeClr val="lt1"/>
              </a:solidFill>
              <a:latin typeface="Roboto Medium"/>
              <a:ea typeface="Roboto Medium"/>
              <a:cs typeface="Roboto Medium"/>
              <a:sym typeface="Roboto Medium"/>
            </a:endParaRPr>
          </a:p>
          <a:p>
            <a:pPr indent="-323850" lvl="0" marL="457200" rtl="0" algn="l">
              <a:lnSpc>
                <a:spcPct val="105000"/>
              </a:lnSpc>
              <a:spcBef>
                <a:spcPts val="0"/>
              </a:spcBef>
              <a:spcAft>
                <a:spcPts val="0"/>
              </a:spcAft>
              <a:buClr>
                <a:schemeClr val="lt1"/>
              </a:buClr>
              <a:buSzPts val="1500"/>
              <a:buFont typeface="Roboto Medium"/>
              <a:buChar char="❏"/>
            </a:pPr>
            <a:r>
              <a:rPr lang="en" sz="1500">
                <a:solidFill>
                  <a:schemeClr val="lt1"/>
                </a:solidFill>
                <a:latin typeface="Roboto Medium"/>
                <a:ea typeface="Roboto Medium"/>
                <a:cs typeface="Roboto Medium"/>
                <a:sym typeface="Roboto Medium"/>
              </a:rPr>
              <a:t>Apply these changes to the agriculture sector</a:t>
            </a:r>
            <a:br>
              <a:rPr lang="en" sz="1500">
                <a:solidFill>
                  <a:schemeClr val="lt1"/>
                </a:solidFill>
                <a:latin typeface="Roboto Medium"/>
                <a:ea typeface="Roboto Medium"/>
                <a:cs typeface="Roboto Medium"/>
                <a:sym typeface="Roboto Medium"/>
              </a:rPr>
            </a:br>
            <a:endParaRPr sz="1500">
              <a:solidFill>
                <a:schemeClr val="lt1"/>
              </a:solidFill>
              <a:latin typeface="Roboto Medium"/>
              <a:ea typeface="Roboto Medium"/>
              <a:cs typeface="Roboto Medium"/>
              <a:sym typeface="Roboto Medium"/>
            </a:endParaRPr>
          </a:p>
          <a:p>
            <a:pPr indent="-323850" lvl="0" marL="457200" rtl="0" algn="l">
              <a:lnSpc>
                <a:spcPct val="105000"/>
              </a:lnSpc>
              <a:spcBef>
                <a:spcPts val="0"/>
              </a:spcBef>
              <a:spcAft>
                <a:spcPts val="0"/>
              </a:spcAft>
              <a:buClr>
                <a:schemeClr val="lt1"/>
              </a:buClr>
              <a:buSzPts val="1500"/>
              <a:buFont typeface="Roboto Medium"/>
              <a:buChar char="❏"/>
            </a:pPr>
            <a:r>
              <a:rPr lang="en" sz="1500">
                <a:solidFill>
                  <a:schemeClr val="lt1"/>
                </a:solidFill>
                <a:latin typeface="Roboto Medium"/>
                <a:ea typeface="Roboto Medium"/>
                <a:cs typeface="Roboto Medium"/>
                <a:sym typeface="Roboto Medium"/>
              </a:rPr>
              <a:t>Examine these impacts on a state scale</a:t>
            </a:r>
            <a:br>
              <a:rPr lang="en" sz="1500">
                <a:solidFill>
                  <a:schemeClr val="lt1"/>
                </a:solidFill>
                <a:latin typeface="Roboto Medium"/>
                <a:ea typeface="Roboto Medium"/>
                <a:cs typeface="Roboto Medium"/>
                <a:sym typeface="Roboto Medium"/>
              </a:rPr>
            </a:br>
            <a:endParaRPr sz="1500">
              <a:solidFill>
                <a:schemeClr val="lt1"/>
              </a:solidFill>
              <a:latin typeface="Roboto Medium"/>
              <a:ea typeface="Roboto Medium"/>
              <a:cs typeface="Roboto Medium"/>
              <a:sym typeface="Roboto Medium"/>
            </a:endParaRPr>
          </a:p>
          <a:p>
            <a:pPr indent="-323850" lvl="0" marL="457200" rtl="0" algn="l">
              <a:lnSpc>
                <a:spcPct val="105000"/>
              </a:lnSpc>
              <a:spcBef>
                <a:spcPts val="0"/>
              </a:spcBef>
              <a:spcAft>
                <a:spcPts val="0"/>
              </a:spcAft>
              <a:buClr>
                <a:schemeClr val="lt1"/>
              </a:buClr>
              <a:buSzPts val="1500"/>
              <a:buFont typeface="Roboto Medium"/>
              <a:buChar char="❏"/>
            </a:pPr>
            <a:r>
              <a:rPr lang="en" sz="1500">
                <a:solidFill>
                  <a:schemeClr val="lt1"/>
                </a:solidFill>
                <a:latin typeface="Roboto Medium"/>
                <a:ea typeface="Roboto Medium"/>
                <a:cs typeface="Roboto Medium"/>
                <a:sym typeface="Roboto Medium"/>
              </a:rPr>
              <a:t>Identify potential solutions to climate risks</a:t>
            </a:r>
            <a:endParaRPr sz="1500">
              <a:solidFill>
                <a:schemeClr val="lt1"/>
              </a:solidFill>
              <a:latin typeface="Roboto Medium"/>
              <a:ea typeface="Roboto Medium"/>
              <a:cs typeface="Roboto Medium"/>
              <a:sym typeface="Roboto Medium"/>
            </a:endParaRPr>
          </a:p>
        </p:txBody>
      </p:sp>
      <p:sp>
        <p:nvSpPr>
          <p:cNvPr id="81" name="Google Shape;81;p16"/>
          <p:cNvSpPr txBox="1"/>
          <p:nvPr/>
        </p:nvSpPr>
        <p:spPr>
          <a:xfrm>
            <a:off x="116125" y="4723800"/>
            <a:ext cx="1984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800">
              <a:solidFill>
                <a:srgbClr val="FFFFFF"/>
              </a:solidFill>
              <a:latin typeface="Roboto Black"/>
              <a:ea typeface="Roboto Black"/>
              <a:cs typeface="Roboto Black"/>
              <a:sym typeface="Robot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7"/>
          <p:cNvPicPr preferRelativeResize="0"/>
          <p:nvPr/>
        </p:nvPicPr>
        <p:blipFill rotWithShape="1">
          <a:blip r:embed="rId3">
            <a:alphaModFix/>
          </a:blip>
          <a:srcRect b="0" l="7881" r="20664" t="0"/>
          <a:stretch/>
        </p:blipFill>
        <p:spPr>
          <a:xfrm>
            <a:off x="3117475" y="50"/>
            <a:ext cx="6026526" cy="4723751"/>
          </a:xfrm>
          <a:prstGeom prst="rect">
            <a:avLst/>
          </a:prstGeom>
          <a:noFill/>
          <a:ln>
            <a:noFill/>
          </a:ln>
        </p:spPr>
      </p:pic>
      <p:sp>
        <p:nvSpPr>
          <p:cNvPr id="87" name="Google Shape;87;p17"/>
          <p:cNvSpPr/>
          <p:nvPr/>
        </p:nvSpPr>
        <p:spPr>
          <a:xfrm>
            <a:off x="0" y="50"/>
            <a:ext cx="3158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88" name="Google Shape;88;p17"/>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89" name="Google Shape;89;p17"/>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Roboto Black"/>
                <a:ea typeface="Roboto Black"/>
                <a:cs typeface="Roboto Black"/>
                <a:sym typeface="Roboto Black"/>
              </a:rPr>
              <a:t>ENGAGE</a:t>
            </a:r>
            <a:endParaRPr sz="1800">
              <a:solidFill>
                <a:schemeClr val="lt1"/>
              </a:solidFill>
              <a:latin typeface="Roboto Black"/>
              <a:ea typeface="Roboto Black"/>
              <a:cs typeface="Roboto Black"/>
              <a:sym typeface="Roboto Black"/>
            </a:endParaRPr>
          </a:p>
        </p:txBody>
      </p:sp>
      <p:sp>
        <p:nvSpPr>
          <p:cNvPr id="90" name="Google Shape;90;p17"/>
          <p:cNvSpPr txBox="1"/>
          <p:nvPr>
            <p:ph type="title"/>
          </p:nvPr>
        </p:nvSpPr>
        <p:spPr>
          <a:xfrm>
            <a:off x="340400" y="-308900"/>
            <a:ext cx="2551200" cy="4068000"/>
          </a:xfrm>
          <a:prstGeom prst="rect">
            <a:avLst/>
          </a:prstGeom>
          <a:ln>
            <a:noFill/>
          </a:ln>
        </p:spPr>
        <p:txBody>
          <a:bodyPr anchorCtr="0" anchor="ctr" bIns="34275" lIns="68575" spcFirstLastPara="1" rIns="68575" wrap="square" tIns="34275">
            <a:norm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FFFFFF"/>
                </a:solidFill>
                <a:latin typeface="Roboto Medium"/>
                <a:ea typeface="Roboto Medium"/>
                <a:cs typeface="Roboto Medium"/>
                <a:sym typeface="Roboto Medium"/>
              </a:rPr>
              <a:t>What do you </a:t>
            </a:r>
            <a:r>
              <a:rPr lang="en" sz="1800">
                <a:solidFill>
                  <a:srgbClr val="FFEA5F"/>
                </a:solidFill>
                <a:latin typeface="Roboto Black"/>
                <a:ea typeface="Roboto Black"/>
                <a:cs typeface="Roboto Black"/>
                <a:sym typeface="Roboto Black"/>
              </a:rPr>
              <a:t>see</a:t>
            </a:r>
            <a:r>
              <a:rPr lang="en" sz="1800">
                <a:solidFill>
                  <a:srgbClr val="FFFFFF"/>
                </a:solidFill>
                <a:latin typeface="Roboto Medium"/>
                <a:ea typeface="Roboto Medium"/>
                <a:cs typeface="Roboto Medium"/>
                <a:sym typeface="Roboto Medium"/>
              </a:rPr>
              <a:t> in this image? </a:t>
            </a:r>
            <a:endParaRPr sz="180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0"/>
              </a:spcAft>
              <a:buClr>
                <a:schemeClr val="dk1"/>
              </a:buClr>
              <a:buSzPts val="1100"/>
              <a:buFont typeface="Arial"/>
              <a:buNone/>
            </a:pPr>
            <a:r>
              <a:rPr lang="en" sz="1800">
                <a:solidFill>
                  <a:srgbClr val="FFFFFF"/>
                </a:solidFill>
                <a:latin typeface="Roboto Medium"/>
                <a:ea typeface="Roboto Medium"/>
                <a:cs typeface="Roboto Medium"/>
                <a:sym typeface="Roboto Medium"/>
              </a:rPr>
              <a:t>What do you </a:t>
            </a:r>
            <a:r>
              <a:rPr lang="en" sz="1800">
                <a:solidFill>
                  <a:srgbClr val="FFEA5F"/>
                </a:solidFill>
                <a:latin typeface="Roboto Black"/>
                <a:ea typeface="Roboto Black"/>
                <a:cs typeface="Roboto Black"/>
                <a:sym typeface="Roboto Black"/>
              </a:rPr>
              <a:t>think</a:t>
            </a:r>
            <a:r>
              <a:rPr lang="en" sz="1800">
                <a:solidFill>
                  <a:srgbClr val="FFFFFF"/>
                </a:solidFill>
                <a:latin typeface="Roboto Medium"/>
                <a:ea typeface="Roboto Medium"/>
                <a:cs typeface="Roboto Medium"/>
                <a:sym typeface="Roboto Medium"/>
              </a:rPr>
              <a:t> this image means? </a:t>
            </a:r>
            <a:endParaRPr sz="1800">
              <a:solidFill>
                <a:srgbClr val="FFFFFF"/>
              </a:solidFill>
              <a:latin typeface="Roboto Medium"/>
              <a:ea typeface="Roboto Medium"/>
              <a:cs typeface="Roboto Medium"/>
              <a:sym typeface="Roboto Medium"/>
            </a:endParaRPr>
          </a:p>
          <a:p>
            <a:pPr indent="0" lvl="0" marL="0" rtl="0" algn="l">
              <a:lnSpc>
                <a:spcPct val="115000"/>
              </a:lnSpc>
              <a:spcBef>
                <a:spcPts val="1200"/>
              </a:spcBef>
              <a:spcAft>
                <a:spcPts val="1200"/>
              </a:spcAft>
              <a:buClr>
                <a:schemeClr val="dk1"/>
              </a:buClr>
              <a:buSzPts val="1100"/>
              <a:buFont typeface="Arial"/>
              <a:buNone/>
            </a:pPr>
            <a:r>
              <a:rPr lang="en" sz="1800">
                <a:solidFill>
                  <a:srgbClr val="FFFFFF"/>
                </a:solidFill>
                <a:latin typeface="Roboto Medium"/>
                <a:ea typeface="Roboto Medium"/>
                <a:cs typeface="Roboto Medium"/>
                <a:sym typeface="Roboto Medium"/>
              </a:rPr>
              <a:t>What does this image make you </a:t>
            </a:r>
            <a:r>
              <a:rPr lang="en" sz="1800">
                <a:solidFill>
                  <a:srgbClr val="FFEA5F"/>
                </a:solidFill>
                <a:latin typeface="Roboto Black"/>
                <a:ea typeface="Roboto Black"/>
                <a:cs typeface="Roboto Black"/>
                <a:sym typeface="Roboto Black"/>
              </a:rPr>
              <a:t>wonder</a:t>
            </a:r>
            <a:r>
              <a:rPr lang="en" sz="1800">
                <a:solidFill>
                  <a:srgbClr val="FFFFFF"/>
                </a:solidFill>
                <a:latin typeface="Roboto Medium"/>
                <a:ea typeface="Roboto Medium"/>
                <a:cs typeface="Roboto Medium"/>
                <a:sym typeface="Roboto Medium"/>
              </a:rPr>
              <a:t>?</a:t>
            </a:r>
            <a:endParaRPr sz="2000">
              <a:solidFill>
                <a:srgbClr val="FFFFFF"/>
              </a:solidFill>
              <a:latin typeface="Roboto Medium"/>
              <a:ea typeface="Roboto Medium"/>
              <a:cs typeface="Roboto Medium"/>
              <a:sym typeface="Roboto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p:nvPr/>
        </p:nvSpPr>
        <p:spPr>
          <a:xfrm>
            <a:off x="3158700" y="0"/>
            <a:ext cx="5985300" cy="48027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 name="Google Shape;96;p18"/>
          <p:cNvSpPr/>
          <p:nvPr/>
        </p:nvSpPr>
        <p:spPr>
          <a:xfrm>
            <a:off x="0" y="50"/>
            <a:ext cx="31587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7" name="Google Shape;97;p18"/>
          <p:cNvPicPr preferRelativeResize="0"/>
          <p:nvPr/>
        </p:nvPicPr>
        <p:blipFill>
          <a:blip r:embed="rId3">
            <a:alphaModFix/>
          </a:blip>
          <a:stretch>
            <a:fillRect/>
          </a:stretch>
        </p:blipFill>
        <p:spPr>
          <a:xfrm>
            <a:off x="0" y="4723810"/>
            <a:ext cx="9144003" cy="419690"/>
          </a:xfrm>
          <a:prstGeom prst="rect">
            <a:avLst/>
          </a:prstGeom>
          <a:noFill/>
          <a:ln>
            <a:noFill/>
          </a:ln>
        </p:spPr>
      </p:pic>
      <p:sp>
        <p:nvSpPr>
          <p:cNvPr id="98" name="Google Shape;98;p18"/>
          <p:cNvSpPr/>
          <p:nvPr/>
        </p:nvSpPr>
        <p:spPr>
          <a:xfrm>
            <a:off x="322725" y="1148950"/>
            <a:ext cx="3158700" cy="20346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 name="Google Shape;99;p18"/>
          <p:cNvSpPr txBox="1"/>
          <p:nvPr/>
        </p:nvSpPr>
        <p:spPr>
          <a:xfrm>
            <a:off x="510051" y="1288075"/>
            <a:ext cx="2859000" cy="16947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1200"/>
              </a:spcAft>
              <a:buSzPts val="1100"/>
              <a:buNone/>
            </a:pPr>
            <a:r>
              <a:rPr lang="en" sz="3200">
                <a:solidFill>
                  <a:srgbClr val="FFFFFF"/>
                </a:solidFill>
                <a:latin typeface="Roboto Black"/>
                <a:ea typeface="Roboto Black"/>
                <a:cs typeface="Roboto Black"/>
                <a:sym typeface="Roboto Black"/>
              </a:rPr>
              <a:t>What crops are </a:t>
            </a:r>
            <a:r>
              <a:rPr lang="en" sz="3200">
                <a:solidFill>
                  <a:srgbClr val="FFFFFF"/>
                </a:solidFill>
                <a:latin typeface="Roboto Black"/>
                <a:ea typeface="Roboto Black"/>
                <a:cs typeface="Roboto Black"/>
                <a:sym typeface="Roboto Black"/>
              </a:rPr>
              <a:t>grown</a:t>
            </a:r>
            <a:r>
              <a:rPr lang="en" sz="3200">
                <a:solidFill>
                  <a:srgbClr val="FFFFFF"/>
                </a:solidFill>
                <a:latin typeface="Roboto Black"/>
                <a:ea typeface="Roboto Black"/>
                <a:cs typeface="Roboto Black"/>
                <a:sym typeface="Roboto Black"/>
              </a:rPr>
              <a:t> in Australia?</a:t>
            </a:r>
            <a:endParaRPr sz="3200">
              <a:solidFill>
                <a:srgbClr val="FFEB61"/>
              </a:solidFill>
              <a:latin typeface="Roboto Black"/>
              <a:ea typeface="Roboto Black"/>
              <a:cs typeface="Roboto Black"/>
              <a:sym typeface="Roboto Black"/>
            </a:endParaRPr>
          </a:p>
        </p:txBody>
      </p:sp>
      <p:sp>
        <p:nvSpPr>
          <p:cNvPr id="100" name="Google Shape;100;p18"/>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pic>
        <p:nvPicPr>
          <p:cNvPr id="101" name="Google Shape;101;p18"/>
          <p:cNvPicPr preferRelativeResize="0"/>
          <p:nvPr/>
        </p:nvPicPr>
        <p:blipFill>
          <a:blip r:embed="rId4">
            <a:alphaModFix/>
          </a:blip>
          <a:stretch>
            <a:fillRect/>
          </a:stretch>
        </p:blipFill>
        <p:spPr>
          <a:xfrm>
            <a:off x="3633825" y="95300"/>
            <a:ext cx="4964009" cy="45713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9"/>
          <p:cNvPicPr preferRelativeResize="0"/>
          <p:nvPr/>
        </p:nvPicPr>
        <p:blipFill>
          <a:blip r:embed="rId3">
            <a:alphaModFix/>
          </a:blip>
          <a:stretch>
            <a:fillRect/>
          </a:stretch>
        </p:blipFill>
        <p:spPr>
          <a:xfrm>
            <a:off x="3308100" y="50"/>
            <a:ext cx="5835899" cy="4723748"/>
          </a:xfrm>
          <a:prstGeom prst="rect">
            <a:avLst/>
          </a:prstGeom>
          <a:solidFill>
            <a:srgbClr val="0070B4">
              <a:alpha val="47170"/>
            </a:srgbClr>
          </a:solidFill>
          <a:ln>
            <a:noFill/>
          </a:ln>
        </p:spPr>
      </p:pic>
      <p:sp>
        <p:nvSpPr>
          <p:cNvPr id="107" name="Google Shape;107;p19"/>
          <p:cNvSpPr/>
          <p:nvPr/>
        </p:nvSpPr>
        <p:spPr>
          <a:xfrm>
            <a:off x="3158700" y="0"/>
            <a:ext cx="5985300" cy="4802700"/>
          </a:xfrm>
          <a:prstGeom prst="rect">
            <a:avLst/>
          </a:prstGeom>
          <a:solidFill>
            <a:srgbClr val="0070B4">
              <a:alpha val="471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 name="Google Shape;108;p19"/>
          <p:cNvSpPr/>
          <p:nvPr/>
        </p:nvSpPr>
        <p:spPr>
          <a:xfrm>
            <a:off x="0" y="50"/>
            <a:ext cx="33081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09" name="Google Shape;109;p19"/>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10" name="Google Shape;110;p19"/>
          <p:cNvSpPr/>
          <p:nvPr/>
        </p:nvSpPr>
        <p:spPr>
          <a:xfrm>
            <a:off x="322725" y="920350"/>
            <a:ext cx="3158700" cy="3034500"/>
          </a:xfrm>
          <a:prstGeom prst="rect">
            <a:avLst/>
          </a:prstGeom>
          <a:noFill/>
          <a:ln cap="flat" cmpd="sng" w="762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 name="Google Shape;111;p19"/>
          <p:cNvSpPr txBox="1"/>
          <p:nvPr/>
        </p:nvSpPr>
        <p:spPr>
          <a:xfrm>
            <a:off x="510050" y="1059475"/>
            <a:ext cx="2859000" cy="26574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0"/>
              </a:spcBef>
              <a:spcAft>
                <a:spcPts val="0"/>
              </a:spcAft>
              <a:buSzPts val="1100"/>
              <a:buNone/>
            </a:pPr>
            <a:r>
              <a:rPr lang="en" sz="3200">
                <a:solidFill>
                  <a:srgbClr val="FFFFFF"/>
                </a:solidFill>
                <a:latin typeface="Roboto Black"/>
                <a:ea typeface="Roboto Black"/>
                <a:cs typeface="Roboto Black"/>
                <a:sym typeface="Roboto Black"/>
              </a:rPr>
              <a:t>10 </a:t>
            </a:r>
            <a:r>
              <a:rPr lang="en" sz="3200">
                <a:solidFill>
                  <a:schemeClr val="lt1"/>
                </a:solidFill>
                <a:latin typeface="Roboto Black"/>
                <a:ea typeface="Roboto Black"/>
                <a:cs typeface="Roboto Black"/>
                <a:sym typeface="Roboto Black"/>
              </a:rPr>
              <a:t>Australian</a:t>
            </a:r>
            <a:r>
              <a:rPr lang="en" sz="3200">
                <a:solidFill>
                  <a:srgbClr val="FFFFFF"/>
                </a:solidFill>
                <a:latin typeface="Roboto Black"/>
                <a:ea typeface="Roboto Black"/>
                <a:cs typeface="Roboto Black"/>
                <a:sym typeface="Roboto Black"/>
              </a:rPr>
              <a:t> crops</a:t>
            </a:r>
            <a:endParaRPr sz="3200">
              <a:solidFill>
                <a:srgbClr val="FFFFFF"/>
              </a:solidFill>
              <a:latin typeface="Roboto Black"/>
              <a:ea typeface="Roboto Black"/>
              <a:cs typeface="Roboto Black"/>
              <a:sym typeface="Roboto Black"/>
            </a:endParaRPr>
          </a:p>
          <a:p>
            <a:pPr indent="0" lvl="0" marL="0" rtl="0" algn="l">
              <a:lnSpc>
                <a:spcPct val="115000"/>
              </a:lnSpc>
              <a:spcBef>
                <a:spcPts val="1200"/>
              </a:spcBef>
              <a:spcAft>
                <a:spcPts val="1200"/>
              </a:spcAft>
              <a:buClr>
                <a:schemeClr val="dk1"/>
              </a:buClr>
              <a:buSzPts val="1100"/>
              <a:buFont typeface="Arial"/>
              <a:buNone/>
            </a:pPr>
            <a:r>
              <a:rPr lang="en" sz="1900">
                <a:solidFill>
                  <a:srgbClr val="FFEB61"/>
                </a:solidFill>
                <a:latin typeface="Roboto Black"/>
                <a:ea typeface="Roboto Black"/>
                <a:cs typeface="Roboto Black"/>
                <a:sym typeface="Roboto Black"/>
              </a:rPr>
              <a:t>Order them from 1 to 10 with 1 being the highest </a:t>
            </a:r>
            <a:r>
              <a:rPr lang="en" sz="1900">
                <a:solidFill>
                  <a:srgbClr val="FFEB61"/>
                </a:solidFill>
                <a:latin typeface="Roboto Black"/>
                <a:ea typeface="Roboto Black"/>
                <a:cs typeface="Roboto Black"/>
                <a:sym typeface="Roboto Black"/>
              </a:rPr>
              <a:t>quantity</a:t>
            </a:r>
            <a:r>
              <a:rPr lang="en" sz="1900">
                <a:solidFill>
                  <a:srgbClr val="FFEB61"/>
                </a:solidFill>
                <a:latin typeface="Roboto Black"/>
                <a:ea typeface="Roboto Black"/>
                <a:cs typeface="Roboto Black"/>
                <a:sym typeface="Roboto Black"/>
              </a:rPr>
              <a:t> produced to 10 being the lowest</a:t>
            </a:r>
            <a:r>
              <a:rPr lang="en" sz="1900">
                <a:solidFill>
                  <a:srgbClr val="FFEB61"/>
                </a:solidFill>
                <a:latin typeface="Roboto Black"/>
                <a:ea typeface="Roboto Black"/>
                <a:cs typeface="Roboto Black"/>
                <a:sym typeface="Roboto Black"/>
              </a:rPr>
              <a:t> </a:t>
            </a:r>
            <a:endParaRPr sz="3200">
              <a:solidFill>
                <a:srgbClr val="FFFFFF"/>
              </a:solidFill>
              <a:latin typeface="Roboto Black"/>
              <a:ea typeface="Roboto Black"/>
              <a:cs typeface="Roboto Black"/>
              <a:sym typeface="Roboto Black"/>
            </a:endParaRPr>
          </a:p>
        </p:txBody>
      </p:sp>
      <p:sp>
        <p:nvSpPr>
          <p:cNvPr id="112" name="Google Shape;112;p19"/>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
        <p:nvSpPr>
          <p:cNvPr id="113" name="Google Shape;113;p19"/>
          <p:cNvSpPr txBox="1"/>
          <p:nvPr>
            <p:ph type="title"/>
          </p:nvPr>
        </p:nvSpPr>
        <p:spPr>
          <a:xfrm>
            <a:off x="3873400" y="80875"/>
            <a:ext cx="7896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Oats</a:t>
            </a:r>
            <a:endParaRPr>
              <a:solidFill>
                <a:schemeClr val="lt1"/>
              </a:solidFill>
              <a:latin typeface="Roboto Black"/>
              <a:ea typeface="Roboto Black"/>
              <a:cs typeface="Roboto Black"/>
              <a:sym typeface="Roboto Black"/>
            </a:endParaRPr>
          </a:p>
        </p:txBody>
      </p:sp>
      <p:sp>
        <p:nvSpPr>
          <p:cNvPr id="114" name="Google Shape;114;p19"/>
          <p:cNvSpPr txBox="1"/>
          <p:nvPr>
            <p:ph type="title"/>
          </p:nvPr>
        </p:nvSpPr>
        <p:spPr>
          <a:xfrm>
            <a:off x="3873400" y="550775"/>
            <a:ext cx="10896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Grapes</a:t>
            </a:r>
            <a:endParaRPr>
              <a:solidFill>
                <a:schemeClr val="lt1"/>
              </a:solidFill>
              <a:latin typeface="Roboto Black"/>
              <a:ea typeface="Roboto Black"/>
              <a:cs typeface="Roboto Black"/>
              <a:sym typeface="Roboto Black"/>
            </a:endParaRPr>
          </a:p>
        </p:txBody>
      </p:sp>
      <p:sp>
        <p:nvSpPr>
          <p:cNvPr id="115" name="Google Shape;115;p19"/>
          <p:cNvSpPr txBox="1"/>
          <p:nvPr>
            <p:ph type="title"/>
          </p:nvPr>
        </p:nvSpPr>
        <p:spPr>
          <a:xfrm>
            <a:off x="3873400" y="1020675"/>
            <a:ext cx="11937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Potatoes</a:t>
            </a:r>
            <a:endParaRPr>
              <a:solidFill>
                <a:schemeClr val="lt1"/>
              </a:solidFill>
              <a:latin typeface="Roboto Black"/>
              <a:ea typeface="Roboto Black"/>
              <a:cs typeface="Roboto Black"/>
              <a:sym typeface="Roboto Black"/>
            </a:endParaRPr>
          </a:p>
        </p:txBody>
      </p:sp>
      <p:sp>
        <p:nvSpPr>
          <p:cNvPr id="116" name="Google Shape;116;p19"/>
          <p:cNvSpPr txBox="1"/>
          <p:nvPr>
            <p:ph type="title"/>
          </p:nvPr>
        </p:nvSpPr>
        <p:spPr>
          <a:xfrm>
            <a:off x="3873400" y="1490575"/>
            <a:ext cx="12687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Avocados</a:t>
            </a:r>
            <a:endParaRPr>
              <a:solidFill>
                <a:schemeClr val="lt1"/>
              </a:solidFill>
              <a:latin typeface="Roboto Black"/>
              <a:ea typeface="Roboto Black"/>
              <a:cs typeface="Roboto Black"/>
              <a:sym typeface="Roboto Black"/>
            </a:endParaRPr>
          </a:p>
        </p:txBody>
      </p:sp>
      <p:sp>
        <p:nvSpPr>
          <p:cNvPr id="117" name="Google Shape;117;p19"/>
          <p:cNvSpPr txBox="1"/>
          <p:nvPr>
            <p:ph type="title"/>
          </p:nvPr>
        </p:nvSpPr>
        <p:spPr>
          <a:xfrm>
            <a:off x="3873400" y="1960475"/>
            <a:ext cx="14361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Sugar-cane</a:t>
            </a:r>
            <a:endParaRPr>
              <a:solidFill>
                <a:schemeClr val="lt1"/>
              </a:solidFill>
              <a:latin typeface="Roboto Black"/>
              <a:ea typeface="Roboto Black"/>
              <a:cs typeface="Roboto Black"/>
              <a:sym typeface="Roboto Black"/>
            </a:endParaRPr>
          </a:p>
        </p:txBody>
      </p:sp>
      <p:sp>
        <p:nvSpPr>
          <p:cNvPr id="118" name="Google Shape;118;p19"/>
          <p:cNvSpPr txBox="1"/>
          <p:nvPr>
            <p:ph type="title"/>
          </p:nvPr>
        </p:nvSpPr>
        <p:spPr>
          <a:xfrm>
            <a:off x="3873400" y="2430375"/>
            <a:ext cx="6987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Rice</a:t>
            </a:r>
            <a:endParaRPr>
              <a:solidFill>
                <a:schemeClr val="lt1"/>
              </a:solidFill>
              <a:latin typeface="Roboto Black"/>
              <a:ea typeface="Roboto Black"/>
              <a:cs typeface="Roboto Black"/>
              <a:sym typeface="Roboto Black"/>
            </a:endParaRPr>
          </a:p>
        </p:txBody>
      </p:sp>
      <p:sp>
        <p:nvSpPr>
          <p:cNvPr id="119" name="Google Shape;119;p19"/>
          <p:cNvSpPr txBox="1"/>
          <p:nvPr>
            <p:ph type="title"/>
          </p:nvPr>
        </p:nvSpPr>
        <p:spPr>
          <a:xfrm>
            <a:off x="3873400" y="2900275"/>
            <a:ext cx="12231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Bananas</a:t>
            </a:r>
            <a:endParaRPr>
              <a:solidFill>
                <a:schemeClr val="lt1"/>
              </a:solidFill>
              <a:latin typeface="Roboto Black"/>
              <a:ea typeface="Roboto Black"/>
              <a:cs typeface="Roboto Black"/>
              <a:sym typeface="Roboto Black"/>
            </a:endParaRPr>
          </a:p>
        </p:txBody>
      </p:sp>
      <p:sp>
        <p:nvSpPr>
          <p:cNvPr id="120" name="Google Shape;120;p19"/>
          <p:cNvSpPr txBox="1"/>
          <p:nvPr>
            <p:ph type="title"/>
          </p:nvPr>
        </p:nvSpPr>
        <p:spPr>
          <a:xfrm>
            <a:off x="3873400" y="3390775"/>
            <a:ext cx="10155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Wheat</a:t>
            </a:r>
            <a:endParaRPr>
              <a:solidFill>
                <a:schemeClr val="lt1"/>
              </a:solidFill>
              <a:latin typeface="Roboto Black"/>
              <a:ea typeface="Roboto Black"/>
              <a:cs typeface="Roboto Black"/>
              <a:sym typeface="Roboto Black"/>
            </a:endParaRPr>
          </a:p>
        </p:txBody>
      </p:sp>
      <p:sp>
        <p:nvSpPr>
          <p:cNvPr id="121" name="Google Shape;121;p19"/>
          <p:cNvSpPr txBox="1"/>
          <p:nvPr>
            <p:ph type="title"/>
          </p:nvPr>
        </p:nvSpPr>
        <p:spPr>
          <a:xfrm>
            <a:off x="3873400" y="3840075"/>
            <a:ext cx="10155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Apples</a:t>
            </a:r>
            <a:endParaRPr>
              <a:solidFill>
                <a:schemeClr val="lt1"/>
              </a:solidFill>
              <a:latin typeface="Roboto Black"/>
              <a:ea typeface="Roboto Black"/>
              <a:cs typeface="Roboto Black"/>
              <a:sym typeface="Roboto Black"/>
            </a:endParaRPr>
          </a:p>
        </p:txBody>
      </p:sp>
      <p:sp>
        <p:nvSpPr>
          <p:cNvPr id="122" name="Google Shape;122;p19"/>
          <p:cNvSpPr txBox="1"/>
          <p:nvPr>
            <p:ph type="title"/>
          </p:nvPr>
        </p:nvSpPr>
        <p:spPr>
          <a:xfrm>
            <a:off x="3873400" y="4309975"/>
            <a:ext cx="12231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Almonds</a:t>
            </a:r>
            <a:endParaRPr>
              <a:solidFill>
                <a:schemeClr val="lt1"/>
              </a:solidFill>
              <a:latin typeface="Roboto Black"/>
              <a:ea typeface="Roboto Black"/>
              <a:cs typeface="Roboto Black"/>
              <a:sym typeface="Roboto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0"/>
          <p:cNvPicPr preferRelativeResize="0"/>
          <p:nvPr/>
        </p:nvPicPr>
        <p:blipFill>
          <a:blip r:embed="rId3">
            <a:alphaModFix/>
          </a:blip>
          <a:stretch>
            <a:fillRect/>
          </a:stretch>
        </p:blipFill>
        <p:spPr>
          <a:xfrm>
            <a:off x="3267400" y="0"/>
            <a:ext cx="5876598" cy="4720700"/>
          </a:xfrm>
          <a:prstGeom prst="rect">
            <a:avLst/>
          </a:prstGeom>
          <a:solidFill>
            <a:srgbClr val="0070B4">
              <a:alpha val="47170"/>
            </a:srgbClr>
          </a:solidFill>
          <a:ln>
            <a:noFill/>
          </a:ln>
        </p:spPr>
      </p:pic>
      <p:sp>
        <p:nvSpPr>
          <p:cNvPr id="128" name="Google Shape;128;p20"/>
          <p:cNvSpPr/>
          <p:nvPr/>
        </p:nvSpPr>
        <p:spPr>
          <a:xfrm>
            <a:off x="3223750" y="0"/>
            <a:ext cx="5920200" cy="4802700"/>
          </a:xfrm>
          <a:prstGeom prst="rect">
            <a:avLst/>
          </a:prstGeom>
          <a:solidFill>
            <a:srgbClr val="0070B4">
              <a:alpha val="471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 name="Google Shape;129;p20"/>
          <p:cNvSpPr/>
          <p:nvPr/>
        </p:nvSpPr>
        <p:spPr>
          <a:xfrm>
            <a:off x="0" y="50"/>
            <a:ext cx="33081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30" name="Google Shape;130;p20"/>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31" name="Google Shape;131;p20"/>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Roboto Black"/>
                <a:ea typeface="Roboto Black"/>
                <a:cs typeface="Roboto Black"/>
                <a:sym typeface="Roboto Black"/>
              </a:rPr>
              <a:t>EXPLORE</a:t>
            </a:r>
            <a:endParaRPr sz="1800">
              <a:solidFill>
                <a:schemeClr val="lt1"/>
              </a:solidFill>
              <a:latin typeface="Roboto Black"/>
              <a:ea typeface="Roboto Black"/>
              <a:cs typeface="Roboto Black"/>
              <a:sym typeface="Roboto Black"/>
            </a:endParaRPr>
          </a:p>
        </p:txBody>
      </p:sp>
      <p:sp>
        <p:nvSpPr>
          <p:cNvPr id="132" name="Google Shape;132;p20"/>
          <p:cNvSpPr txBox="1"/>
          <p:nvPr>
            <p:ph type="title"/>
          </p:nvPr>
        </p:nvSpPr>
        <p:spPr>
          <a:xfrm>
            <a:off x="2368900" y="1007150"/>
            <a:ext cx="7896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Oats</a:t>
            </a:r>
            <a:endParaRPr>
              <a:solidFill>
                <a:schemeClr val="lt1"/>
              </a:solidFill>
              <a:latin typeface="Roboto Black"/>
              <a:ea typeface="Roboto Black"/>
              <a:cs typeface="Roboto Black"/>
              <a:sym typeface="Roboto Black"/>
            </a:endParaRPr>
          </a:p>
        </p:txBody>
      </p:sp>
      <p:sp>
        <p:nvSpPr>
          <p:cNvPr id="133" name="Google Shape;133;p20"/>
          <p:cNvSpPr txBox="1"/>
          <p:nvPr>
            <p:ph type="title"/>
          </p:nvPr>
        </p:nvSpPr>
        <p:spPr>
          <a:xfrm>
            <a:off x="2368900" y="1496525"/>
            <a:ext cx="10896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Grapes</a:t>
            </a:r>
            <a:endParaRPr>
              <a:solidFill>
                <a:schemeClr val="lt1"/>
              </a:solidFill>
              <a:latin typeface="Roboto Black"/>
              <a:ea typeface="Roboto Black"/>
              <a:cs typeface="Roboto Black"/>
              <a:sym typeface="Roboto Black"/>
            </a:endParaRPr>
          </a:p>
        </p:txBody>
      </p:sp>
      <p:sp>
        <p:nvSpPr>
          <p:cNvPr id="134" name="Google Shape;134;p20"/>
          <p:cNvSpPr txBox="1"/>
          <p:nvPr>
            <p:ph type="title"/>
          </p:nvPr>
        </p:nvSpPr>
        <p:spPr>
          <a:xfrm>
            <a:off x="2368900" y="1969113"/>
            <a:ext cx="11937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Potatoes</a:t>
            </a:r>
            <a:endParaRPr>
              <a:solidFill>
                <a:schemeClr val="lt1"/>
              </a:solidFill>
              <a:latin typeface="Roboto Black"/>
              <a:ea typeface="Roboto Black"/>
              <a:cs typeface="Roboto Black"/>
              <a:sym typeface="Roboto Black"/>
            </a:endParaRPr>
          </a:p>
        </p:txBody>
      </p:sp>
      <p:sp>
        <p:nvSpPr>
          <p:cNvPr id="135" name="Google Shape;135;p20"/>
          <p:cNvSpPr txBox="1"/>
          <p:nvPr>
            <p:ph type="title"/>
          </p:nvPr>
        </p:nvSpPr>
        <p:spPr>
          <a:xfrm>
            <a:off x="2368900" y="4294300"/>
            <a:ext cx="12687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Avocados</a:t>
            </a:r>
            <a:endParaRPr>
              <a:solidFill>
                <a:schemeClr val="lt1"/>
              </a:solidFill>
              <a:latin typeface="Roboto Black"/>
              <a:ea typeface="Roboto Black"/>
              <a:cs typeface="Roboto Black"/>
              <a:sym typeface="Roboto Black"/>
            </a:endParaRPr>
          </a:p>
        </p:txBody>
      </p:sp>
      <p:sp>
        <p:nvSpPr>
          <p:cNvPr id="136" name="Google Shape;136;p20"/>
          <p:cNvSpPr txBox="1"/>
          <p:nvPr>
            <p:ph type="title"/>
          </p:nvPr>
        </p:nvSpPr>
        <p:spPr>
          <a:xfrm>
            <a:off x="2368900" y="550775"/>
            <a:ext cx="14361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Sugar-cane</a:t>
            </a:r>
            <a:endParaRPr>
              <a:solidFill>
                <a:schemeClr val="lt1"/>
              </a:solidFill>
              <a:latin typeface="Roboto Black"/>
              <a:ea typeface="Roboto Black"/>
              <a:cs typeface="Roboto Black"/>
              <a:sym typeface="Roboto Black"/>
            </a:endParaRPr>
          </a:p>
        </p:txBody>
      </p:sp>
      <p:sp>
        <p:nvSpPr>
          <p:cNvPr id="137" name="Google Shape;137;p20"/>
          <p:cNvSpPr txBox="1"/>
          <p:nvPr>
            <p:ph type="title"/>
          </p:nvPr>
        </p:nvSpPr>
        <p:spPr>
          <a:xfrm>
            <a:off x="2368900" y="2451738"/>
            <a:ext cx="6987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Rice</a:t>
            </a:r>
            <a:endParaRPr>
              <a:solidFill>
                <a:schemeClr val="lt1"/>
              </a:solidFill>
              <a:latin typeface="Roboto Black"/>
              <a:ea typeface="Roboto Black"/>
              <a:cs typeface="Roboto Black"/>
              <a:sym typeface="Roboto Black"/>
            </a:endParaRPr>
          </a:p>
        </p:txBody>
      </p:sp>
      <p:sp>
        <p:nvSpPr>
          <p:cNvPr id="138" name="Google Shape;138;p20"/>
          <p:cNvSpPr txBox="1"/>
          <p:nvPr>
            <p:ph type="title"/>
          </p:nvPr>
        </p:nvSpPr>
        <p:spPr>
          <a:xfrm>
            <a:off x="2368900" y="3393400"/>
            <a:ext cx="12231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Bananas</a:t>
            </a:r>
            <a:endParaRPr>
              <a:solidFill>
                <a:schemeClr val="lt1"/>
              </a:solidFill>
              <a:latin typeface="Roboto Black"/>
              <a:ea typeface="Roboto Black"/>
              <a:cs typeface="Roboto Black"/>
              <a:sym typeface="Roboto Black"/>
            </a:endParaRPr>
          </a:p>
        </p:txBody>
      </p:sp>
      <p:sp>
        <p:nvSpPr>
          <p:cNvPr id="139" name="Google Shape;139;p20"/>
          <p:cNvSpPr txBox="1"/>
          <p:nvPr>
            <p:ph type="title"/>
          </p:nvPr>
        </p:nvSpPr>
        <p:spPr>
          <a:xfrm>
            <a:off x="2368900" y="94400"/>
            <a:ext cx="10155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Wheat</a:t>
            </a:r>
            <a:endParaRPr>
              <a:solidFill>
                <a:schemeClr val="lt1"/>
              </a:solidFill>
              <a:latin typeface="Roboto Black"/>
              <a:ea typeface="Roboto Black"/>
              <a:cs typeface="Roboto Black"/>
              <a:sym typeface="Roboto Black"/>
            </a:endParaRPr>
          </a:p>
        </p:txBody>
      </p:sp>
      <p:sp>
        <p:nvSpPr>
          <p:cNvPr id="140" name="Google Shape;140;p20"/>
          <p:cNvSpPr txBox="1"/>
          <p:nvPr>
            <p:ph type="title"/>
          </p:nvPr>
        </p:nvSpPr>
        <p:spPr>
          <a:xfrm>
            <a:off x="2368900" y="2922563"/>
            <a:ext cx="10155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Apples</a:t>
            </a:r>
            <a:endParaRPr>
              <a:solidFill>
                <a:schemeClr val="lt1"/>
              </a:solidFill>
              <a:latin typeface="Roboto Black"/>
              <a:ea typeface="Roboto Black"/>
              <a:cs typeface="Roboto Black"/>
              <a:sym typeface="Roboto Black"/>
            </a:endParaRPr>
          </a:p>
        </p:txBody>
      </p:sp>
      <p:sp>
        <p:nvSpPr>
          <p:cNvPr id="141" name="Google Shape;141;p20"/>
          <p:cNvSpPr txBox="1"/>
          <p:nvPr>
            <p:ph type="title"/>
          </p:nvPr>
        </p:nvSpPr>
        <p:spPr>
          <a:xfrm>
            <a:off x="2368900" y="3843850"/>
            <a:ext cx="1223100" cy="326100"/>
          </a:xfrm>
          <a:prstGeom prst="rect">
            <a:avLst/>
          </a:prstGeom>
          <a:solidFill>
            <a:srgbClr val="0070B4"/>
          </a:solidFill>
          <a:ln cap="flat" cmpd="sng" w="28575">
            <a:solidFill>
              <a:srgbClr val="FFEB61"/>
            </a:solidFill>
            <a:prstDash val="solid"/>
            <a:round/>
            <a:headEnd len="sm" w="sm" type="none"/>
            <a:tailEnd len="sm" w="sm" type="none"/>
          </a:ln>
        </p:spPr>
        <p:txBody>
          <a:bodyPr anchorCtr="0" anchor="ctr" bIns="34275" lIns="68575" spcFirstLastPara="1" rIns="68575" wrap="square" tIns="34275">
            <a:normAutofit fontScale="90000"/>
          </a:bodyPr>
          <a:lstStyle/>
          <a:p>
            <a:pPr indent="0" lvl="0" marL="0" rtl="0" algn="l">
              <a:lnSpc>
                <a:spcPct val="105000"/>
              </a:lnSpc>
              <a:spcBef>
                <a:spcPts val="0"/>
              </a:spcBef>
              <a:spcAft>
                <a:spcPts val="1200"/>
              </a:spcAft>
              <a:buNone/>
            </a:pPr>
            <a:r>
              <a:rPr lang="en" sz="2000">
                <a:solidFill>
                  <a:schemeClr val="lt1"/>
                </a:solidFill>
                <a:latin typeface="Roboto Black"/>
                <a:ea typeface="Roboto Black"/>
                <a:cs typeface="Roboto Black"/>
                <a:sym typeface="Roboto Black"/>
              </a:rPr>
              <a:t>Almonds</a:t>
            </a:r>
            <a:endParaRPr>
              <a:solidFill>
                <a:schemeClr val="lt1"/>
              </a:solidFill>
              <a:latin typeface="Roboto Black"/>
              <a:ea typeface="Roboto Black"/>
              <a:cs typeface="Roboto Black"/>
              <a:sym typeface="Roboto Black"/>
            </a:endParaRPr>
          </a:p>
        </p:txBody>
      </p:sp>
      <p:sp>
        <p:nvSpPr>
          <p:cNvPr id="142" name="Google Shape;142;p20"/>
          <p:cNvSpPr txBox="1"/>
          <p:nvPr>
            <p:ph type="title"/>
          </p:nvPr>
        </p:nvSpPr>
        <p:spPr>
          <a:xfrm>
            <a:off x="-64700" y="94400"/>
            <a:ext cx="23103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1.</a:t>
            </a:r>
            <a:r>
              <a:rPr lang="en" sz="1400">
                <a:solidFill>
                  <a:schemeClr val="lt1"/>
                </a:solidFill>
                <a:latin typeface="Roboto Black"/>
                <a:ea typeface="Roboto Black"/>
                <a:cs typeface="Roboto Black"/>
                <a:sym typeface="Roboto Black"/>
              </a:rPr>
              <a:t>   </a:t>
            </a:r>
            <a:r>
              <a:rPr lang="en" sz="1400">
                <a:solidFill>
                  <a:schemeClr val="lt1"/>
                </a:solidFill>
                <a:latin typeface="Roboto Black"/>
                <a:ea typeface="Roboto Black"/>
                <a:cs typeface="Roboto Black"/>
                <a:sym typeface="Roboto Black"/>
              </a:rPr>
              <a:t>36 million tonnes</a:t>
            </a:r>
            <a:endParaRPr sz="2120">
              <a:solidFill>
                <a:schemeClr val="lt1"/>
              </a:solidFill>
              <a:latin typeface="Roboto Black"/>
              <a:ea typeface="Roboto Black"/>
              <a:cs typeface="Roboto Black"/>
              <a:sym typeface="Roboto Black"/>
            </a:endParaRPr>
          </a:p>
        </p:txBody>
      </p:sp>
      <p:sp>
        <p:nvSpPr>
          <p:cNvPr id="143" name="Google Shape;143;p20"/>
          <p:cNvSpPr txBox="1"/>
          <p:nvPr>
            <p:ph type="title"/>
          </p:nvPr>
        </p:nvSpPr>
        <p:spPr>
          <a:xfrm>
            <a:off x="-275300" y="550775"/>
            <a:ext cx="25209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2.</a:t>
            </a:r>
            <a:r>
              <a:rPr lang="en" sz="1400">
                <a:solidFill>
                  <a:schemeClr val="lt1"/>
                </a:solidFill>
                <a:latin typeface="Roboto Black"/>
                <a:ea typeface="Roboto Black"/>
                <a:cs typeface="Roboto Black"/>
                <a:sym typeface="Roboto Black"/>
              </a:rPr>
              <a:t>  28.7</a:t>
            </a:r>
            <a:r>
              <a:rPr lang="en" sz="1400">
                <a:solidFill>
                  <a:schemeClr val="lt1"/>
                </a:solidFill>
                <a:latin typeface="Roboto Black"/>
                <a:ea typeface="Roboto Black"/>
                <a:cs typeface="Roboto Black"/>
                <a:sym typeface="Roboto Black"/>
              </a:rPr>
              <a:t> million tonnes</a:t>
            </a:r>
            <a:endParaRPr sz="2120">
              <a:solidFill>
                <a:schemeClr val="lt1"/>
              </a:solidFill>
              <a:latin typeface="Roboto Black"/>
              <a:ea typeface="Roboto Black"/>
              <a:cs typeface="Roboto Black"/>
              <a:sym typeface="Roboto Black"/>
            </a:endParaRPr>
          </a:p>
        </p:txBody>
      </p:sp>
      <p:sp>
        <p:nvSpPr>
          <p:cNvPr id="144" name="Google Shape;144;p20"/>
          <p:cNvSpPr txBox="1"/>
          <p:nvPr>
            <p:ph type="title"/>
          </p:nvPr>
        </p:nvSpPr>
        <p:spPr>
          <a:xfrm>
            <a:off x="-275300" y="1007150"/>
            <a:ext cx="25209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3</a:t>
            </a:r>
            <a:r>
              <a:rPr lang="en" sz="1400">
                <a:solidFill>
                  <a:srgbClr val="FFEA5F"/>
                </a:solidFill>
                <a:latin typeface="Roboto Black"/>
                <a:ea typeface="Roboto Black"/>
                <a:cs typeface="Roboto Black"/>
                <a:sym typeface="Roboto Black"/>
              </a:rPr>
              <a:t>.</a:t>
            </a:r>
            <a:r>
              <a:rPr lang="en" sz="1400">
                <a:solidFill>
                  <a:schemeClr val="lt1"/>
                </a:solidFill>
                <a:latin typeface="Roboto Black"/>
                <a:ea typeface="Roboto Black"/>
                <a:cs typeface="Roboto Black"/>
                <a:sym typeface="Roboto Black"/>
              </a:rPr>
              <a:t>  1.7 million tonnes</a:t>
            </a:r>
            <a:endParaRPr sz="2120">
              <a:solidFill>
                <a:schemeClr val="lt1"/>
              </a:solidFill>
              <a:latin typeface="Roboto Black"/>
              <a:ea typeface="Roboto Black"/>
              <a:cs typeface="Roboto Black"/>
              <a:sym typeface="Roboto Black"/>
            </a:endParaRPr>
          </a:p>
        </p:txBody>
      </p:sp>
      <p:sp>
        <p:nvSpPr>
          <p:cNvPr id="145" name="Google Shape;145;p20"/>
          <p:cNvSpPr txBox="1"/>
          <p:nvPr>
            <p:ph type="title"/>
          </p:nvPr>
        </p:nvSpPr>
        <p:spPr>
          <a:xfrm>
            <a:off x="-275300" y="1496525"/>
            <a:ext cx="25209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4</a:t>
            </a:r>
            <a:r>
              <a:rPr lang="en" sz="1400">
                <a:solidFill>
                  <a:schemeClr val="lt1"/>
                </a:solidFill>
                <a:latin typeface="Roboto Black"/>
                <a:ea typeface="Roboto Black"/>
                <a:cs typeface="Roboto Black"/>
                <a:sym typeface="Roboto Black"/>
              </a:rPr>
              <a:t>.  1.2 million tonnes</a:t>
            </a:r>
            <a:endParaRPr sz="2120">
              <a:solidFill>
                <a:schemeClr val="lt1"/>
              </a:solidFill>
              <a:latin typeface="Roboto Black"/>
              <a:ea typeface="Roboto Black"/>
              <a:cs typeface="Roboto Black"/>
              <a:sym typeface="Roboto Black"/>
            </a:endParaRPr>
          </a:p>
        </p:txBody>
      </p:sp>
      <p:sp>
        <p:nvSpPr>
          <p:cNvPr id="146" name="Google Shape;146;p20"/>
          <p:cNvSpPr txBox="1"/>
          <p:nvPr>
            <p:ph type="title"/>
          </p:nvPr>
        </p:nvSpPr>
        <p:spPr>
          <a:xfrm>
            <a:off x="-275300" y="1985900"/>
            <a:ext cx="25209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5</a:t>
            </a:r>
            <a:r>
              <a:rPr lang="en" sz="1400">
                <a:solidFill>
                  <a:srgbClr val="FFEA5F"/>
                </a:solidFill>
                <a:latin typeface="Roboto Black"/>
                <a:ea typeface="Roboto Black"/>
                <a:cs typeface="Roboto Black"/>
                <a:sym typeface="Roboto Black"/>
              </a:rPr>
              <a:t>.</a:t>
            </a:r>
            <a:r>
              <a:rPr lang="en" sz="1400">
                <a:solidFill>
                  <a:schemeClr val="lt1"/>
                </a:solidFill>
                <a:latin typeface="Roboto Black"/>
                <a:ea typeface="Roboto Black"/>
                <a:cs typeface="Roboto Black"/>
                <a:sym typeface="Roboto Black"/>
              </a:rPr>
              <a:t>  1.1 million tonnes</a:t>
            </a:r>
            <a:endParaRPr sz="2120">
              <a:solidFill>
                <a:schemeClr val="lt1"/>
              </a:solidFill>
              <a:latin typeface="Roboto Black"/>
              <a:ea typeface="Roboto Black"/>
              <a:cs typeface="Roboto Black"/>
              <a:sym typeface="Roboto Black"/>
            </a:endParaRPr>
          </a:p>
        </p:txBody>
      </p:sp>
      <p:sp>
        <p:nvSpPr>
          <p:cNvPr id="147" name="Google Shape;147;p20"/>
          <p:cNvSpPr txBox="1"/>
          <p:nvPr>
            <p:ph type="title"/>
          </p:nvPr>
        </p:nvSpPr>
        <p:spPr>
          <a:xfrm>
            <a:off x="-275300" y="2475275"/>
            <a:ext cx="25209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6</a:t>
            </a:r>
            <a:r>
              <a:rPr lang="en" sz="1400">
                <a:solidFill>
                  <a:srgbClr val="FFEA5F"/>
                </a:solidFill>
                <a:latin typeface="Roboto Black"/>
                <a:ea typeface="Roboto Black"/>
                <a:cs typeface="Roboto Black"/>
                <a:sym typeface="Roboto Black"/>
              </a:rPr>
              <a:t>.</a:t>
            </a:r>
            <a:r>
              <a:rPr lang="en" sz="1400">
                <a:solidFill>
                  <a:schemeClr val="lt1"/>
                </a:solidFill>
                <a:latin typeface="Roboto Black"/>
                <a:ea typeface="Roboto Black"/>
                <a:cs typeface="Roboto Black"/>
                <a:sym typeface="Roboto Black"/>
              </a:rPr>
              <a:t>  691,000 tonnes</a:t>
            </a:r>
            <a:endParaRPr sz="2120">
              <a:solidFill>
                <a:schemeClr val="lt1"/>
              </a:solidFill>
              <a:latin typeface="Roboto Black"/>
              <a:ea typeface="Roboto Black"/>
              <a:cs typeface="Roboto Black"/>
              <a:sym typeface="Roboto Black"/>
            </a:endParaRPr>
          </a:p>
        </p:txBody>
      </p:sp>
      <p:sp>
        <p:nvSpPr>
          <p:cNvPr id="148" name="Google Shape;148;p20"/>
          <p:cNvSpPr txBox="1"/>
          <p:nvPr>
            <p:ph type="title"/>
          </p:nvPr>
        </p:nvSpPr>
        <p:spPr>
          <a:xfrm>
            <a:off x="-275300" y="2934338"/>
            <a:ext cx="25209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7</a:t>
            </a:r>
            <a:r>
              <a:rPr lang="en" sz="1400">
                <a:solidFill>
                  <a:srgbClr val="FFEA5F"/>
                </a:solidFill>
                <a:latin typeface="Roboto Black"/>
                <a:ea typeface="Roboto Black"/>
                <a:cs typeface="Roboto Black"/>
                <a:sym typeface="Roboto Black"/>
              </a:rPr>
              <a:t>.</a:t>
            </a:r>
            <a:r>
              <a:rPr lang="en" sz="1400">
                <a:solidFill>
                  <a:schemeClr val="lt1"/>
                </a:solidFill>
                <a:latin typeface="Roboto Black"/>
                <a:ea typeface="Roboto Black"/>
                <a:cs typeface="Roboto Black"/>
                <a:sym typeface="Roboto Black"/>
              </a:rPr>
              <a:t>  300,500 tonnes</a:t>
            </a:r>
            <a:endParaRPr sz="2120">
              <a:solidFill>
                <a:schemeClr val="lt1"/>
              </a:solidFill>
              <a:latin typeface="Roboto Black"/>
              <a:ea typeface="Roboto Black"/>
              <a:cs typeface="Roboto Black"/>
              <a:sym typeface="Roboto Black"/>
            </a:endParaRPr>
          </a:p>
        </p:txBody>
      </p:sp>
      <p:sp>
        <p:nvSpPr>
          <p:cNvPr id="149" name="Google Shape;149;p20"/>
          <p:cNvSpPr txBox="1"/>
          <p:nvPr>
            <p:ph type="title"/>
          </p:nvPr>
        </p:nvSpPr>
        <p:spPr>
          <a:xfrm>
            <a:off x="-275300" y="3393413"/>
            <a:ext cx="25209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8</a:t>
            </a:r>
            <a:r>
              <a:rPr lang="en" sz="1400">
                <a:solidFill>
                  <a:srgbClr val="FFEA5F"/>
                </a:solidFill>
                <a:latin typeface="Roboto Black"/>
                <a:ea typeface="Roboto Black"/>
                <a:cs typeface="Roboto Black"/>
                <a:sym typeface="Roboto Black"/>
              </a:rPr>
              <a:t>.</a:t>
            </a:r>
            <a:r>
              <a:rPr lang="en" sz="1400">
                <a:solidFill>
                  <a:schemeClr val="lt1"/>
                </a:solidFill>
                <a:latin typeface="Roboto Black"/>
                <a:ea typeface="Roboto Black"/>
                <a:cs typeface="Roboto Black"/>
                <a:sym typeface="Roboto Black"/>
              </a:rPr>
              <a:t>  280,800 tonnes</a:t>
            </a:r>
            <a:endParaRPr sz="2120">
              <a:solidFill>
                <a:schemeClr val="lt1"/>
              </a:solidFill>
              <a:latin typeface="Roboto Black"/>
              <a:ea typeface="Roboto Black"/>
              <a:cs typeface="Roboto Black"/>
              <a:sym typeface="Roboto Black"/>
            </a:endParaRPr>
          </a:p>
        </p:txBody>
      </p:sp>
      <p:sp>
        <p:nvSpPr>
          <p:cNvPr id="150" name="Google Shape;150;p20"/>
          <p:cNvSpPr txBox="1"/>
          <p:nvPr>
            <p:ph type="title"/>
          </p:nvPr>
        </p:nvSpPr>
        <p:spPr>
          <a:xfrm>
            <a:off x="-275300" y="3829075"/>
            <a:ext cx="25209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9</a:t>
            </a:r>
            <a:r>
              <a:rPr lang="en" sz="1400">
                <a:solidFill>
                  <a:srgbClr val="FFEA5F"/>
                </a:solidFill>
                <a:latin typeface="Roboto Black"/>
                <a:ea typeface="Roboto Black"/>
                <a:cs typeface="Roboto Black"/>
                <a:sym typeface="Roboto Black"/>
              </a:rPr>
              <a:t>.</a:t>
            </a:r>
            <a:r>
              <a:rPr lang="en" sz="1400">
                <a:solidFill>
                  <a:schemeClr val="lt1"/>
                </a:solidFill>
                <a:latin typeface="Roboto Black"/>
                <a:ea typeface="Roboto Black"/>
                <a:cs typeface="Roboto Black"/>
                <a:sym typeface="Roboto Black"/>
              </a:rPr>
              <a:t>  136,800 tonnes</a:t>
            </a:r>
            <a:endParaRPr sz="2120">
              <a:solidFill>
                <a:schemeClr val="lt1"/>
              </a:solidFill>
              <a:latin typeface="Roboto Black"/>
              <a:ea typeface="Roboto Black"/>
              <a:cs typeface="Roboto Black"/>
              <a:sym typeface="Roboto Black"/>
            </a:endParaRPr>
          </a:p>
        </p:txBody>
      </p:sp>
      <p:sp>
        <p:nvSpPr>
          <p:cNvPr id="151" name="Google Shape;151;p20"/>
          <p:cNvSpPr txBox="1"/>
          <p:nvPr>
            <p:ph type="title"/>
          </p:nvPr>
        </p:nvSpPr>
        <p:spPr>
          <a:xfrm>
            <a:off x="-275300" y="4283825"/>
            <a:ext cx="2520900" cy="326100"/>
          </a:xfrm>
          <a:prstGeom prst="rect">
            <a:avLst/>
          </a:prstGeom>
          <a:noFill/>
          <a:ln>
            <a:noFill/>
          </a:ln>
        </p:spPr>
        <p:txBody>
          <a:bodyPr anchorCtr="0" anchor="ctr" bIns="34275" lIns="68575" spcFirstLastPara="1" rIns="68575" wrap="square" tIns="34275">
            <a:noAutofit/>
          </a:bodyPr>
          <a:lstStyle/>
          <a:p>
            <a:pPr indent="0" lvl="0" marL="457200" rtl="0" algn="r">
              <a:lnSpc>
                <a:spcPct val="105000"/>
              </a:lnSpc>
              <a:spcBef>
                <a:spcPts val="0"/>
              </a:spcBef>
              <a:spcAft>
                <a:spcPts val="1200"/>
              </a:spcAft>
              <a:buNone/>
            </a:pPr>
            <a:r>
              <a:rPr lang="en" sz="1400">
                <a:solidFill>
                  <a:srgbClr val="FFEA5F"/>
                </a:solidFill>
                <a:latin typeface="Roboto Black"/>
                <a:ea typeface="Roboto Black"/>
                <a:cs typeface="Roboto Black"/>
                <a:sym typeface="Roboto Black"/>
              </a:rPr>
              <a:t>10</a:t>
            </a:r>
            <a:r>
              <a:rPr lang="en" sz="1400">
                <a:solidFill>
                  <a:srgbClr val="FFEA5F"/>
                </a:solidFill>
                <a:latin typeface="Roboto Black"/>
                <a:ea typeface="Roboto Black"/>
                <a:cs typeface="Roboto Black"/>
                <a:sym typeface="Roboto Black"/>
              </a:rPr>
              <a:t>.</a:t>
            </a:r>
            <a:r>
              <a:rPr lang="en" sz="1400">
                <a:solidFill>
                  <a:schemeClr val="lt1"/>
                </a:solidFill>
                <a:latin typeface="Roboto Black"/>
                <a:ea typeface="Roboto Black"/>
                <a:cs typeface="Roboto Black"/>
                <a:sym typeface="Roboto Black"/>
              </a:rPr>
              <a:t>  10,685 tonnes</a:t>
            </a:r>
            <a:endParaRPr sz="2120">
              <a:solidFill>
                <a:schemeClr val="lt1"/>
              </a:solidFill>
              <a:latin typeface="Roboto Black"/>
              <a:ea typeface="Roboto Black"/>
              <a:cs typeface="Roboto Black"/>
              <a:sym typeface="Robot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sp>
        <p:nvSpPr>
          <p:cNvPr id="156" name="Google Shape;156;p21"/>
          <p:cNvSpPr/>
          <p:nvPr/>
        </p:nvSpPr>
        <p:spPr>
          <a:xfrm>
            <a:off x="-1075" y="50"/>
            <a:ext cx="9144000" cy="5143500"/>
          </a:xfrm>
          <a:prstGeom prst="rect">
            <a:avLst/>
          </a:prstGeom>
          <a:solidFill>
            <a:srgbClr val="0070B4">
              <a:alpha val="580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 name="Google Shape;157;p21"/>
          <p:cNvSpPr/>
          <p:nvPr/>
        </p:nvSpPr>
        <p:spPr>
          <a:xfrm>
            <a:off x="125" y="994125"/>
            <a:ext cx="9144000" cy="28227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 name="Google Shape;158;p21"/>
          <p:cNvSpPr/>
          <p:nvPr/>
        </p:nvSpPr>
        <p:spPr>
          <a:xfrm>
            <a:off x="981775" y="1752600"/>
            <a:ext cx="7076400" cy="1698600"/>
          </a:xfrm>
          <a:prstGeom prst="rect">
            <a:avLst/>
          </a:prstGeom>
          <a:noFill/>
          <a:ln cap="flat" cmpd="sng" w="38100">
            <a:solidFill>
              <a:srgbClr val="FFEB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 name="Google Shape;159;p21"/>
          <p:cNvSpPr txBox="1"/>
          <p:nvPr/>
        </p:nvSpPr>
        <p:spPr>
          <a:xfrm>
            <a:off x="2633275" y="1133150"/>
            <a:ext cx="3773400" cy="500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2800">
                <a:solidFill>
                  <a:srgbClr val="FFFFFF"/>
                </a:solidFill>
                <a:latin typeface="Roboto Black"/>
                <a:ea typeface="Roboto Black"/>
                <a:cs typeface="Roboto Black"/>
                <a:sym typeface="Roboto Black"/>
              </a:rPr>
              <a:t>What is food security?</a:t>
            </a:r>
            <a:endParaRPr sz="2700">
              <a:solidFill>
                <a:srgbClr val="FFFFFF"/>
              </a:solidFill>
              <a:latin typeface="Roboto Black"/>
              <a:ea typeface="Roboto Black"/>
              <a:cs typeface="Roboto Black"/>
              <a:sym typeface="Roboto Black"/>
            </a:endParaRPr>
          </a:p>
        </p:txBody>
      </p:sp>
      <p:sp>
        <p:nvSpPr>
          <p:cNvPr id="160" name="Google Shape;160;p21"/>
          <p:cNvSpPr txBox="1"/>
          <p:nvPr/>
        </p:nvSpPr>
        <p:spPr>
          <a:xfrm>
            <a:off x="1263425" y="1982400"/>
            <a:ext cx="6587100" cy="1239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000000"/>
              </a:buClr>
              <a:buFont typeface="Arial"/>
              <a:buNone/>
            </a:pPr>
            <a:r>
              <a:rPr lang="en" sz="1900">
                <a:solidFill>
                  <a:schemeClr val="lt1"/>
                </a:solidFill>
                <a:latin typeface="Roboto Medium"/>
                <a:ea typeface="Roboto Medium"/>
                <a:cs typeface="Roboto Medium"/>
                <a:sym typeface="Roboto Medium"/>
              </a:rPr>
              <a:t>“When all people, at all times, have physical and economic access to sufficient safe and nutritious food that meets their dietary needs and food preferences for an active and healthy life.”</a:t>
            </a:r>
            <a:r>
              <a:rPr lang="en" sz="1900">
                <a:solidFill>
                  <a:schemeClr val="lt1"/>
                </a:solidFill>
                <a:latin typeface="Roboto Medium"/>
                <a:ea typeface="Roboto Medium"/>
                <a:cs typeface="Roboto Medium"/>
                <a:sym typeface="Roboto Medium"/>
              </a:rPr>
              <a:t> </a:t>
            </a:r>
            <a:endParaRPr sz="1900">
              <a:solidFill>
                <a:schemeClr val="lt1"/>
              </a:solidFill>
              <a:latin typeface="Roboto Medium"/>
              <a:ea typeface="Roboto Medium"/>
              <a:cs typeface="Roboto Medium"/>
              <a:sym typeface="Roboto Medium"/>
            </a:endParaRPr>
          </a:p>
        </p:txBody>
      </p:sp>
      <p:pic>
        <p:nvPicPr>
          <p:cNvPr id="161" name="Google Shape;161;p21"/>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62" name="Google Shape;162;p21"/>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2"/>
          <p:cNvPicPr preferRelativeResize="0"/>
          <p:nvPr/>
        </p:nvPicPr>
        <p:blipFill rotWithShape="1">
          <a:blip r:embed="rId3">
            <a:alphaModFix/>
          </a:blip>
          <a:srcRect b="0" l="0" r="12982" t="0"/>
          <a:stretch/>
        </p:blipFill>
        <p:spPr>
          <a:xfrm>
            <a:off x="3616775" y="0"/>
            <a:ext cx="5527224" cy="4763823"/>
          </a:xfrm>
          <a:prstGeom prst="rect">
            <a:avLst/>
          </a:prstGeom>
          <a:noFill/>
          <a:ln>
            <a:noFill/>
          </a:ln>
        </p:spPr>
      </p:pic>
      <p:sp>
        <p:nvSpPr>
          <p:cNvPr id="168" name="Google Shape;168;p22"/>
          <p:cNvSpPr/>
          <p:nvPr/>
        </p:nvSpPr>
        <p:spPr>
          <a:xfrm>
            <a:off x="5575550" y="0"/>
            <a:ext cx="3568500" cy="4802700"/>
          </a:xfrm>
          <a:prstGeom prst="rect">
            <a:avLst/>
          </a:prstGeom>
          <a:solidFill>
            <a:srgbClr val="006EAE">
              <a:alpha val="213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9" name="Google Shape;169;p22"/>
          <p:cNvSpPr/>
          <p:nvPr/>
        </p:nvSpPr>
        <p:spPr>
          <a:xfrm>
            <a:off x="0" y="50"/>
            <a:ext cx="5616000" cy="5143500"/>
          </a:xfrm>
          <a:prstGeom prst="rect">
            <a:avLst/>
          </a:prstGeom>
          <a:solidFill>
            <a:srgbClr val="0070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70" name="Google Shape;170;p22"/>
          <p:cNvPicPr preferRelativeResize="0"/>
          <p:nvPr/>
        </p:nvPicPr>
        <p:blipFill>
          <a:blip r:embed="rId4">
            <a:alphaModFix/>
          </a:blip>
          <a:stretch>
            <a:fillRect/>
          </a:stretch>
        </p:blipFill>
        <p:spPr>
          <a:xfrm>
            <a:off x="0" y="4723810"/>
            <a:ext cx="9144003" cy="419690"/>
          </a:xfrm>
          <a:prstGeom prst="rect">
            <a:avLst/>
          </a:prstGeom>
          <a:noFill/>
          <a:ln>
            <a:noFill/>
          </a:ln>
        </p:spPr>
      </p:pic>
      <p:sp>
        <p:nvSpPr>
          <p:cNvPr id="171" name="Google Shape;171;p22"/>
          <p:cNvSpPr txBox="1"/>
          <p:nvPr/>
        </p:nvSpPr>
        <p:spPr>
          <a:xfrm>
            <a:off x="116125" y="4723800"/>
            <a:ext cx="14685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Black"/>
                <a:ea typeface="Roboto Black"/>
                <a:cs typeface="Roboto Black"/>
                <a:sym typeface="Roboto Black"/>
              </a:rPr>
              <a:t>EXPLAIN</a:t>
            </a:r>
            <a:endParaRPr sz="1800">
              <a:solidFill>
                <a:schemeClr val="lt1"/>
              </a:solidFill>
              <a:latin typeface="Roboto Black"/>
              <a:ea typeface="Roboto Black"/>
              <a:cs typeface="Roboto Black"/>
              <a:sym typeface="Roboto Black"/>
            </a:endParaRPr>
          </a:p>
        </p:txBody>
      </p:sp>
      <p:sp>
        <p:nvSpPr>
          <p:cNvPr id="172" name="Google Shape;172;p22"/>
          <p:cNvSpPr txBox="1"/>
          <p:nvPr>
            <p:ph type="title"/>
          </p:nvPr>
        </p:nvSpPr>
        <p:spPr>
          <a:xfrm>
            <a:off x="445850" y="335750"/>
            <a:ext cx="3455700" cy="518400"/>
          </a:xfrm>
          <a:prstGeom prst="rect">
            <a:avLst/>
          </a:prstGeom>
          <a:ln cap="flat" cmpd="sng" w="38100">
            <a:solidFill>
              <a:srgbClr val="FFEB6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5000"/>
              </a:lnSpc>
              <a:spcBef>
                <a:spcPts val="0"/>
              </a:spcBef>
              <a:spcAft>
                <a:spcPts val="1200"/>
              </a:spcAft>
              <a:buClr>
                <a:schemeClr val="dk1"/>
              </a:buClr>
              <a:buSzPts val="1100"/>
              <a:buFont typeface="Arial"/>
              <a:buNone/>
            </a:pPr>
            <a:r>
              <a:rPr lang="en" sz="2000">
                <a:solidFill>
                  <a:schemeClr val="lt1"/>
                </a:solidFill>
                <a:latin typeface="Roboto Black"/>
                <a:ea typeface="Roboto Black"/>
                <a:cs typeface="Roboto Black"/>
                <a:sym typeface="Roboto Black"/>
              </a:rPr>
              <a:t>Key factors of food security</a:t>
            </a:r>
            <a:endParaRPr sz="2000">
              <a:solidFill>
                <a:schemeClr val="lt1"/>
              </a:solidFill>
              <a:latin typeface="Roboto Black"/>
              <a:ea typeface="Roboto Black"/>
              <a:cs typeface="Roboto Black"/>
              <a:sym typeface="Roboto Black"/>
            </a:endParaRPr>
          </a:p>
        </p:txBody>
      </p:sp>
      <p:sp>
        <p:nvSpPr>
          <p:cNvPr id="173" name="Google Shape;173;p22"/>
          <p:cNvSpPr txBox="1"/>
          <p:nvPr>
            <p:ph type="title"/>
          </p:nvPr>
        </p:nvSpPr>
        <p:spPr>
          <a:xfrm>
            <a:off x="434900" y="1120375"/>
            <a:ext cx="4517700" cy="3260100"/>
          </a:xfrm>
          <a:prstGeom prst="rect">
            <a:avLst/>
          </a:prstGeom>
          <a:ln cap="flat" cmpd="sng" w="38100">
            <a:solidFill>
              <a:srgbClr val="FFEA5F"/>
            </a:solidFill>
            <a:prstDash val="solid"/>
            <a:round/>
            <a:headEnd len="sm" w="sm" type="none"/>
            <a:tailEnd len="sm" w="sm" type="none"/>
          </a:ln>
        </p:spPr>
        <p:txBody>
          <a:bodyPr anchorCtr="0" anchor="ctr" bIns="34275" lIns="68575" spcFirstLastPara="1" rIns="68575" wrap="square" tIns="34275">
            <a:noAutofit/>
          </a:bodyPr>
          <a:lstStyle/>
          <a:p>
            <a:pPr indent="0" lvl="0" marL="114300" rtl="0" algn="l">
              <a:lnSpc>
                <a:spcPct val="115000"/>
              </a:lnSpc>
              <a:spcBef>
                <a:spcPts val="0"/>
              </a:spcBef>
              <a:spcAft>
                <a:spcPts val="0"/>
              </a:spcAft>
              <a:buSzPts val="990"/>
              <a:buNone/>
            </a:pPr>
            <a:r>
              <a:rPr lang="en" sz="1720">
                <a:solidFill>
                  <a:srgbClr val="FFFFFF"/>
                </a:solidFill>
                <a:latin typeface="Roboto Black"/>
                <a:ea typeface="Roboto Black"/>
                <a:cs typeface="Roboto Black"/>
                <a:sym typeface="Roboto Black"/>
              </a:rPr>
              <a:t>There are four key components of</a:t>
            </a:r>
            <a:br>
              <a:rPr lang="en" sz="1720">
                <a:solidFill>
                  <a:srgbClr val="FFFFFF"/>
                </a:solidFill>
                <a:latin typeface="Roboto Black"/>
                <a:ea typeface="Roboto Black"/>
                <a:cs typeface="Roboto Black"/>
                <a:sym typeface="Roboto Black"/>
              </a:rPr>
            </a:br>
            <a:r>
              <a:rPr lang="en" sz="1720">
                <a:solidFill>
                  <a:srgbClr val="FFFFFF"/>
                </a:solidFill>
                <a:latin typeface="Roboto Black"/>
                <a:ea typeface="Roboto Black"/>
                <a:cs typeface="Roboto Black"/>
                <a:sym typeface="Roboto Black"/>
              </a:rPr>
              <a:t>food security: </a:t>
            </a:r>
            <a:endParaRPr sz="1720">
              <a:solidFill>
                <a:srgbClr val="FFFFFF"/>
              </a:solidFill>
              <a:latin typeface="Roboto Black"/>
              <a:ea typeface="Roboto Black"/>
              <a:cs typeface="Roboto Black"/>
              <a:sym typeface="Roboto Black"/>
            </a:endParaRPr>
          </a:p>
          <a:p>
            <a:pPr indent="-223520" lvl="0" marL="571500" rtl="0" algn="l">
              <a:lnSpc>
                <a:spcPct val="115000"/>
              </a:lnSpc>
              <a:spcBef>
                <a:spcPts val="1200"/>
              </a:spcBef>
              <a:spcAft>
                <a:spcPts val="0"/>
              </a:spcAft>
              <a:buClr>
                <a:srgbClr val="FFFFFF"/>
              </a:buClr>
              <a:buSzPts val="1720"/>
              <a:buFont typeface="Roboto Medium"/>
              <a:buChar char="❏"/>
            </a:pPr>
            <a:r>
              <a:rPr lang="en" sz="1720">
                <a:solidFill>
                  <a:srgbClr val="FFFFFF"/>
                </a:solidFill>
                <a:latin typeface="Roboto Medium"/>
                <a:ea typeface="Roboto Medium"/>
                <a:cs typeface="Roboto Medium"/>
                <a:sym typeface="Roboto Medium"/>
              </a:rPr>
              <a:t>Food availability</a:t>
            </a:r>
            <a:br>
              <a:rPr lang="en" sz="1720">
                <a:solidFill>
                  <a:srgbClr val="FFFFFF"/>
                </a:solidFill>
                <a:latin typeface="Roboto Medium"/>
                <a:ea typeface="Roboto Medium"/>
                <a:cs typeface="Roboto Medium"/>
                <a:sym typeface="Roboto Medium"/>
              </a:rPr>
            </a:br>
            <a:endParaRPr sz="1720">
              <a:solidFill>
                <a:srgbClr val="FFFFFF"/>
              </a:solidFill>
              <a:latin typeface="Roboto Medium"/>
              <a:ea typeface="Roboto Medium"/>
              <a:cs typeface="Roboto Medium"/>
              <a:sym typeface="Roboto Medium"/>
            </a:endParaRPr>
          </a:p>
          <a:p>
            <a:pPr indent="-223520" lvl="0" marL="571500" rtl="0" algn="l">
              <a:lnSpc>
                <a:spcPct val="115000"/>
              </a:lnSpc>
              <a:spcBef>
                <a:spcPts val="0"/>
              </a:spcBef>
              <a:spcAft>
                <a:spcPts val="0"/>
              </a:spcAft>
              <a:buClr>
                <a:srgbClr val="FFFFFF"/>
              </a:buClr>
              <a:buSzPts val="1720"/>
              <a:buFont typeface="Roboto Medium"/>
              <a:buChar char="❏"/>
            </a:pPr>
            <a:r>
              <a:rPr lang="en" sz="1720">
                <a:solidFill>
                  <a:srgbClr val="FFFFFF"/>
                </a:solidFill>
                <a:latin typeface="Roboto Medium"/>
                <a:ea typeface="Roboto Medium"/>
                <a:cs typeface="Roboto Medium"/>
                <a:sym typeface="Roboto Medium"/>
              </a:rPr>
              <a:t>Food access</a:t>
            </a:r>
            <a:br>
              <a:rPr lang="en" sz="1720">
                <a:solidFill>
                  <a:srgbClr val="FFFFFF"/>
                </a:solidFill>
                <a:latin typeface="Roboto Medium"/>
                <a:ea typeface="Roboto Medium"/>
                <a:cs typeface="Roboto Medium"/>
                <a:sym typeface="Roboto Medium"/>
              </a:rPr>
            </a:br>
            <a:endParaRPr sz="1720">
              <a:solidFill>
                <a:srgbClr val="FFFFFF"/>
              </a:solidFill>
              <a:latin typeface="Roboto Medium"/>
              <a:ea typeface="Roboto Medium"/>
              <a:cs typeface="Roboto Medium"/>
              <a:sym typeface="Roboto Medium"/>
            </a:endParaRPr>
          </a:p>
          <a:p>
            <a:pPr indent="-223520" lvl="0" marL="571500" rtl="0" algn="l">
              <a:lnSpc>
                <a:spcPct val="115000"/>
              </a:lnSpc>
              <a:spcBef>
                <a:spcPts val="0"/>
              </a:spcBef>
              <a:spcAft>
                <a:spcPts val="0"/>
              </a:spcAft>
              <a:buClr>
                <a:srgbClr val="FFFFFF"/>
              </a:buClr>
              <a:buSzPts val="1720"/>
              <a:buFont typeface="Roboto Medium"/>
              <a:buChar char="❏"/>
            </a:pPr>
            <a:r>
              <a:rPr lang="en" sz="1720">
                <a:solidFill>
                  <a:srgbClr val="FFFFFF"/>
                </a:solidFill>
                <a:latin typeface="Roboto Medium"/>
                <a:ea typeface="Roboto Medium"/>
                <a:cs typeface="Roboto Medium"/>
                <a:sym typeface="Roboto Medium"/>
              </a:rPr>
              <a:t>Food use</a:t>
            </a:r>
            <a:br>
              <a:rPr lang="en" sz="1720">
                <a:solidFill>
                  <a:srgbClr val="FFFFFF"/>
                </a:solidFill>
                <a:latin typeface="Roboto Medium"/>
                <a:ea typeface="Roboto Medium"/>
                <a:cs typeface="Roboto Medium"/>
                <a:sym typeface="Roboto Medium"/>
              </a:rPr>
            </a:br>
            <a:endParaRPr sz="1720">
              <a:solidFill>
                <a:srgbClr val="FFFFFF"/>
              </a:solidFill>
              <a:latin typeface="Roboto Medium"/>
              <a:ea typeface="Roboto Medium"/>
              <a:cs typeface="Roboto Medium"/>
              <a:sym typeface="Roboto Medium"/>
            </a:endParaRPr>
          </a:p>
          <a:p>
            <a:pPr indent="-223520" lvl="0" marL="571500" rtl="0" algn="l">
              <a:lnSpc>
                <a:spcPct val="115000"/>
              </a:lnSpc>
              <a:spcBef>
                <a:spcPts val="0"/>
              </a:spcBef>
              <a:spcAft>
                <a:spcPts val="0"/>
              </a:spcAft>
              <a:buClr>
                <a:srgbClr val="FFFFFF"/>
              </a:buClr>
              <a:buSzPts val="1720"/>
              <a:buFont typeface="Roboto Medium"/>
              <a:buChar char="❏"/>
            </a:pPr>
            <a:r>
              <a:rPr lang="en" sz="1720">
                <a:solidFill>
                  <a:srgbClr val="FFFFFF"/>
                </a:solidFill>
                <a:latin typeface="Roboto Medium"/>
                <a:ea typeface="Roboto Medium"/>
                <a:cs typeface="Roboto Medium"/>
                <a:sym typeface="Roboto Medium"/>
              </a:rPr>
              <a:t>Stability of the above</a:t>
            </a:r>
            <a:endParaRPr sz="1720">
              <a:solidFill>
                <a:srgbClr val="FFFFFF"/>
              </a:solidFill>
              <a:latin typeface="Roboto Medium"/>
              <a:ea typeface="Roboto Medium"/>
              <a:cs typeface="Roboto Medium"/>
              <a:sym typeface="Roboto Medium"/>
            </a:endParaRPr>
          </a:p>
        </p:txBody>
      </p:sp>
      <p:pic>
        <p:nvPicPr>
          <p:cNvPr id="174" name="Google Shape;174;p22"/>
          <p:cNvPicPr preferRelativeResize="0"/>
          <p:nvPr/>
        </p:nvPicPr>
        <p:blipFill rotWithShape="1">
          <a:blip r:embed="rId5">
            <a:alphaModFix/>
          </a:blip>
          <a:srcRect b="0" l="0" r="0" t="0"/>
          <a:stretch/>
        </p:blipFill>
        <p:spPr>
          <a:xfrm flipH="1" rot="-60000">
            <a:off x="4099756" y="881020"/>
            <a:ext cx="1103682" cy="48913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