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
      <p:font typeface="Roboto Condensed"/>
      <p:regular r:id="rId24"/>
      <p:bold r:id="rId25"/>
      <p:italic r:id="rId26"/>
      <p:boldItalic r:id="rId27"/>
    </p:embeddedFont>
    <p:embeddedFont>
      <p:font typeface="Roboto Condensed Medium"/>
      <p:regular r:id="rId28"/>
      <p:bold r:id="rId29"/>
      <p:italic r:id="rId30"/>
      <p:boldItalic r:id="rId31"/>
    </p:embeddedFont>
    <p:embeddedFont>
      <p:font typeface="Roboto Condensed SemiBold"/>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RobotoCondensed-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Condensed-italic.fntdata"/><Relationship Id="rId25" Type="http://schemas.openxmlformats.org/officeDocument/2006/relationships/font" Target="fonts/RobotoCondensed-bold.fntdata"/><Relationship Id="rId28" Type="http://schemas.openxmlformats.org/officeDocument/2006/relationships/font" Target="fonts/RobotoCondensedMedium-regular.fntdata"/><Relationship Id="rId27" Type="http://schemas.openxmlformats.org/officeDocument/2006/relationships/font" Target="fonts/RobotoCondense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Condensed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CondensedMedium-boldItalic.fntdata"/><Relationship Id="rId30" Type="http://schemas.openxmlformats.org/officeDocument/2006/relationships/font" Target="fonts/RobotoCondensedMedium-italic.fntdata"/><Relationship Id="rId11" Type="http://schemas.openxmlformats.org/officeDocument/2006/relationships/slide" Target="slides/slide5.xml"/><Relationship Id="rId33" Type="http://schemas.openxmlformats.org/officeDocument/2006/relationships/font" Target="fonts/RobotoCondensedSemiBold-bold.fntdata"/><Relationship Id="rId10" Type="http://schemas.openxmlformats.org/officeDocument/2006/relationships/slide" Target="slides/slide4.xml"/><Relationship Id="rId32" Type="http://schemas.openxmlformats.org/officeDocument/2006/relationships/font" Target="fonts/RobotoCondensedSemiBold-regular.fntdata"/><Relationship Id="rId13" Type="http://schemas.openxmlformats.org/officeDocument/2006/relationships/slide" Target="slides/slide7.xml"/><Relationship Id="rId35" Type="http://schemas.openxmlformats.org/officeDocument/2006/relationships/font" Target="fonts/RobotoCondensedSemiBold-boldItalic.fntdata"/><Relationship Id="rId12" Type="http://schemas.openxmlformats.org/officeDocument/2006/relationships/slide" Target="slides/slide6.xml"/><Relationship Id="rId34" Type="http://schemas.openxmlformats.org/officeDocument/2006/relationships/font" Target="fonts/RobotoCondensedSemi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9b28a78568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9b28a78568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REFER TO ACTIVITY PLAN FOR FULL INSTRUCTION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9b28a78568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9b28a78568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PROMPTS: </a:t>
            </a:r>
            <a:endParaRPr b="1">
              <a:solidFill>
                <a:schemeClr val="dk1"/>
              </a:solidFill>
            </a:endParaRPr>
          </a:p>
          <a:p>
            <a:pPr indent="0" lvl="0" marL="0" rtl="0" algn="l">
              <a:spcBef>
                <a:spcPts val="1000"/>
              </a:spcBef>
              <a:spcAft>
                <a:spcPts val="0"/>
              </a:spcAft>
              <a:buNone/>
            </a:pPr>
            <a:r>
              <a:rPr b="1" lang="en-GB">
                <a:solidFill>
                  <a:schemeClr val="dk1"/>
                </a:solidFill>
              </a:rPr>
              <a:t>Sustainability - </a:t>
            </a:r>
            <a:r>
              <a:rPr lang="en-GB">
                <a:solidFill>
                  <a:schemeClr val="dk1"/>
                </a:solidFill>
              </a:rPr>
              <a:t>What sustainable solutions worked well, and what could be improved or added?</a:t>
            </a:r>
            <a:endParaRPr b="1">
              <a:solidFill>
                <a:schemeClr val="dk1"/>
              </a:solidFill>
            </a:endParaRPr>
          </a:p>
          <a:p>
            <a:pPr indent="0" lvl="0" marL="0" rtl="0" algn="l">
              <a:spcBef>
                <a:spcPts val="1000"/>
              </a:spcBef>
              <a:spcAft>
                <a:spcPts val="0"/>
              </a:spcAft>
              <a:buNone/>
            </a:pPr>
            <a:r>
              <a:rPr b="1" lang="en-GB">
                <a:solidFill>
                  <a:schemeClr val="dk1"/>
                </a:solidFill>
              </a:rPr>
              <a:t>Layout and Accessibility - </a:t>
            </a:r>
            <a:r>
              <a:rPr lang="en-GB">
                <a:solidFill>
                  <a:schemeClr val="dk1"/>
                </a:solidFill>
              </a:rPr>
              <a:t>Is the town easy to navigate and live in? Are services, housing, and transport well connected?</a:t>
            </a:r>
            <a:endParaRPr b="1">
              <a:solidFill>
                <a:schemeClr val="dk1"/>
              </a:solidFill>
            </a:endParaRPr>
          </a:p>
          <a:p>
            <a:pPr indent="0" lvl="0" marL="0" rtl="0" algn="l">
              <a:spcBef>
                <a:spcPts val="1000"/>
              </a:spcBef>
              <a:spcAft>
                <a:spcPts val="0"/>
              </a:spcAft>
              <a:buNone/>
            </a:pPr>
            <a:r>
              <a:rPr b="1" lang="en-GB">
                <a:solidFill>
                  <a:schemeClr val="dk1"/>
                </a:solidFill>
              </a:rPr>
              <a:t>Balance of Space - </a:t>
            </a:r>
            <a:r>
              <a:rPr lang="en-GB">
                <a:solidFill>
                  <a:schemeClr val="dk1"/>
                </a:solidFill>
              </a:rPr>
              <a:t>Did the group give too much or too little space to certain features (e.g. housing, farming, parks)?</a:t>
            </a:r>
            <a:endParaRPr>
              <a:solidFill>
                <a:schemeClr val="dk1"/>
              </a:solidFill>
            </a:endParaRPr>
          </a:p>
          <a:p>
            <a:pPr indent="0" lvl="0" marL="0" rtl="0" algn="l">
              <a:spcBef>
                <a:spcPts val="1000"/>
              </a:spcBef>
              <a:spcAft>
                <a:spcPts val="0"/>
              </a:spcAft>
              <a:buClr>
                <a:schemeClr val="dk1"/>
              </a:buClr>
              <a:buSzPts val="1100"/>
              <a:buFont typeface="Arial"/>
              <a:buNone/>
            </a:pPr>
            <a:r>
              <a:rPr b="1" lang="en-GB">
                <a:solidFill>
                  <a:schemeClr val="dk1"/>
                </a:solidFill>
              </a:rPr>
              <a:t>Environmental Impact - </a:t>
            </a:r>
            <a:r>
              <a:rPr lang="en-GB">
                <a:solidFill>
                  <a:schemeClr val="dk1"/>
                </a:solidFill>
              </a:rPr>
              <a:t>How well does the town protect the environment and manage resources (energy, water, waste)?</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9b28a78568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9b28a7856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SPEAKER NOTES: </a:t>
            </a:r>
            <a:endParaRPr b="1"/>
          </a:p>
          <a:p>
            <a:pPr indent="0" lvl="0" marL="0" rtl="0" algn="l">
              <a:spcBef>
                <a:spcPts val="1000"/>
              </a:spcBef>
              <a:spcAft>
                <a:spcPts val="0"/>
              </a:spcAft>
              <a:buNone/>
            </a:pPr>
            <a:r>
              <a:rPr b="1" lang="en-GB"/>
              <a:t>Renewable energy – Canberra, ACT</a:t>
            </a:r>
            <a:endParaRPr b="1"/>
          </a:p>
          <a:p>
            <a:pPr indent="0" lvl="0" marL="0" rtl="0" algn="l">
              <a:spcBef>
                <a:spcPts val="0"/>
              </a:spcBef>
              <a:spcAft>
                <a:spcPts val="0"/>
              </a:spcAft>
              <a:buNone/>
            </a:pPr>
            <a:r>
              <a:rPr lang="en-GB"/>
              <a:t>Canberra became the first Australian city to source 100% of its electricity from renewable energy in 2020. This is achieved through large-scale solar and wind farms located across the ACT and surrounding regions of New South Wales. The city uses long-term contracts with renewable energy providers to ensure steady supply, helping reduce its greenhouse gas emissions and making it a model for other cities.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Urban greening – Parliament of Victoria Green Roof, Melbourne</a:t>
            </a:r>
            <a:endParaRPr b="1"/>
          </a:p>
          <a:p>
            <a:pPr indent="0" lvl="0" marL="0" rtl="0" algn="l">
              <a:spcBef>
                <a:spcPts val="0"/>
              </a:spcBef>
              <a:spcAft>
                <a:spcPts val="0"/>
              </a:spcAft>
              <a:buNone/>
            </a:pPr>
            <a:r>
              <a:rPr lang="en-GB"/>
              <a:t>The Parliament of Victoria features one of Melbourne’s largest green roofs, covering around 2,000 square metres and supporting over 300 native Australian plant species. It provides insulation for the building, reduces the urban heat island effect, and supports local biodiversity in the city centre.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Stormwater harvesting – Orange, NSW</a:t>
            </a:r>
            <a:endParaRPr b="1"/>
          </a:p>
          <a:p>
            <a:pPr indent="0" lvl="0" marL="0" rtl="0" algn="l">
              <a:spcBef>
                <a:spcPts val="0"/>
              </a:spcBef>
              <a:spcAft>
                <a:spcPts val="0"/>
              </a:spcAft>
              <a:buNone/>
            </a:pPr>
            <a:r>
              <a:rPr lang="en-GB"/>
              <a:t>The city of Orange, New South Wales, captures and reuses stormwater runoff to supplement its water supply. The system collects rainwater from urban drains and streets, filters and stores it in wetlands, and then pumps it into Suma Park Dam. In an average year, this provides around 25% of the city’s water demand – a key strategy for a region prone to drought.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t>Other examples: </a:t>
            </a:r>
            <a:endParaRPr u="sng"/>
          </a:p>
          <a:p>
            <a:pPr indent="0" lvl="0" marL="0" rtl="0" algn="l">
              <a:spcBef>
                <a:spcPts val="0"/>
              </a:spcBef>
              <a:spcAft>
                <a:spcPts val="0"/>
              </a:spcAft>
              <a:buNone/>
            </a:pPr>
            <a:r>
              <a:rPr b="1" lang="en-GB"/>
              <a:t>Solar </a:t>
            </a:r>
            <a:r>
              <a:rPr b="1" lang="en-GB"/>
              <a:t>car parks</a:t>
            </a:r>
            <a:r>
              <a:rPr b="1" lang="en-GB"/>
              <a:t> - Elizabeth City Centre, South Australia</a:t>
            </a:r>
            <a:endParaRPr b="1"/>
          </a:p>
          <a:p>
            <a:pPr indent="0" lvl="0" marL="0" rtl="0" algn="l">
              <a:spcBef>
                <a:spcPts val="0"/>
              </a:spcBef>
              <a:spcAft>
                <a:spcPts val="0"/>
              </a:spcAft>
              <a:buNone/>
            </a:pPr>
            <a:r>
              <a:rPr lang="en-GB"/>
              <a:t>Is the largest solar-shaded car park in Australia with 1,400 solar‐shaded car spaces, as part of a 5.9 MW car-park &amp; rooftop solar installation. A good example of how existing commercial infrastructure (like a shopping centre car-park) can be adapted for renewable energy production and become dual-purpose.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Active transport – Hobart</a:t>
            </a:r>
            <a:endParaRPr b="1"/>
          </a:p>
          <a:p>
            <a:pPr indent="0" lvl="0" marL="0" rtl="0" algn="l">
              <a:spcBef>
                <a:spcPts val="0"/>
              </a:spcBef>
              <a:spcAft>
                <a:spcPts val="0"/>
              </a:spcAft>
              <a:buNone/>
            </a:pPr>
            <a:r>
              <a:rPr lang="en-GB"/>
              <a:t>The City of Hobart has been expanding its network of bike lanes and shared paths that links the city centre with southern suburbs. These upgrades aim to make cycling safer and more accessible, reducing car dependency and emissions.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a1e76d64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a1e76d64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9b28a7856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9b28a7856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highlight>
                <a:schemeClr val="accent4"/>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9b28a7856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9b28a7856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REFER TO ACTIVITY PLAN FOR FULL INSTRUCTIONS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9b28a7856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9b28a7856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REFER TO ACTIVITY PLAN FOR FULL INSTRUCTIONS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9b28a7856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9b28a7856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REFER TO ACTIVITY PLAN FOR FULL INSTRUCTIONS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9b28a78568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9b28a78568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9b28a7856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9b28a7856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9b28a78568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9b28a78568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REFER TO ACTIVITY PLAN FOR FULL INSTRUCTION</a:t>
            </a:r>
            <a:endParaRPr b="1">
              <a:solidFill>
                <a:schemeClr val="dk1"/>
              </a:solidFill>
            </a:endParaRPr>
          </a:p>
          <a:p>
            <a:pPr indent="0" lvl="0" marL="0" rtl="0" algn="l">
              <a:spcBef>
                <a:spcPts val="1000"/>
              </a:spcBef>
              <a:spcAft>
                <a:spcPts val="0"/>
              </a:spcAft>
              <a:buNone/>
            </a:pPr>
            <a:r>
              <a:rPr b="1" lang="en-GB" u="sng">
                <a:solidFill>
                  <a:schemeClr val="dk1"/>
                </a:solidFill>
              </a:rPr>
              <a:t>Sustainable solutions prompts: </a:t>
            </a:r>
            <a:endParaRPr b="1" u="sng">
              <a:solidFill>
                <a:schemeClr val="dk1"/>
              </a:solidFill>
            </a:endParaRPr>
          </a:p>
          <a:p>
            <a:pPr indent="0" lvl="0" marL="0" rtl="0" algn="l">
              <a:spcBef>
                <a:spcPts val="1000"/>
              </a:spcBef>
              <a:spcAft>
                <a:spcPts val="0"/>
              </a:spcAft>
              <a:buNone/>
            </a:pPr>
            <a:r>
              <a:rPr b="1" lang="en-GB">
                <a:solidFill>
                  <a:schemeClr val="dk1"/>
                </a:solidFill>
              </a:rPr>
              <a:t>Renewable energy - </a:t>
            </a:r>
            <a:r>
              <a:rPr lang="en-GB">
                <a:solidFill>
                  <a:schemeClr val="dk1"/>
                </a:solidFill>
              </a:rPr>
              <a:t>Solar car parks, rooftop solar, wind turbines on farm land, biogas from livestock waste</a:t>
            </a:r>
            <a:endParaRPr>
              <a:solidFill>
                <a:schemeClr val="dk1"/>
              </a:solidFill>
            </a:endParaRPr>
          </a:p>
          <a:p>
            <a:pPr indent="0" lvl="0" marL="0" rtl="0" algn="l">
              <a:spcBef>
                <a:spcPts val="1000"/>
              </a:spcBef>
              <a:spcAft>
                <a:spcPts val="0"/>
              </a:spcAft>
              <a:buNone/>
            </a:pPr>
            <a:r>
              <a:rPr b="1" lang="en-GB">
                <a:solidFill>
                  <a:schemeClr val="dk1"/>
                </a:solidFill>
              </a:rPr>
              <a:t>Urban greening - </a:t>
            </a:r>
            <a:r>
              <a:rPr lang="en-GB">
                <a:solidFill>
                  <a:schemeClr val="dk1"/>
                </a:solidFill>
              </a:rPr>
              <a:t>Street trees, green roofs, shaded walkways, native gardens, green tram tracks, composting hubs, wetland restoration/rewilding</a:t>
            </a:r>
            <a:endParaRPr>
              <a:solidFill>
                <a:schemeClr val="dk1"/>
              </a:solidFill>
            </a:endParaRPr>
          </a:p>
          <a:p>
            <a:pPr indent="0" lvl="0" marL="0" rtl="0" algn="l">
              <a:spcBef>
                <a:spcPts val="1000"/>
              </a:spcBef>
              <a:spcAft>
                <a:spcPts val="0"/>
              </a:spcAft>
              <a:buNone/>
            </a:pPr>
            <a:r>
              <a:rPr b="1" lang="en-GB">
                <a:solidFill>
                  <a:schemeClr val="dk1"/>
                </a:solidFill>
              </a:rPr>
              <a:t>Active &amp; shared transport - </a:t>
            </a:r>
            <a:r>
              <a:rPr lang="en-GB">
                <a:solidFill>
                  <a:schemeClr val="dk1"/>
                </a:solidFill>
              </a:rPr>
              <a:t>Bike lanes, e-scooter/bike charging hubs, electric bus network, car-free city zones, park-and-ride zones</a:t>
            </a:r>
            <a:endParaRPr>
              <a:solidFill>
                <a:schemeClr val="dk1"/>
              </a:solidFill>
            </a:endParaRPr>
          </a:p>
          <a:p>
            <a:pPr indent="0" lvl="0" marL="0" rtl="0" algn="l">
              <a:spcBef>
                <a:spcPts val="1000"/>
              </a:spcBef>
              <a:spcAft>
                <a:spcPts val="0"/>
              </a:spcAft>
              <a:buNone/>
            </a:pPr>
            <a:r>
              <a:rPr b="1" lang="en-GB">
                <a:solidFill>
                  <a:schemeClr val="dk1"/>
                </a:solidFill>
              </a:rPr>
              <a:t>Water management - </a:t>
            </a:r>
            <a:r>
              <a:rPr lang="en-GB">
                <a:solidFill>
                  <a:schemeClr val="dk1"/>
                </a:solidFill>
              </a:rPr>
              <a:t>Stormwater harvesting, greywater reuse, smart irrigation sensors</a:t>
            </a:r>
            <a:endParaRPr>
              <a:solidFill>
                <a:schemeClr val="dk1"/>
              </a:solidFill>
            </a:endParaRPr>
          </a:p>
          <a:p>
            <a:pPr indent="0" lvl="0" marL="0" rtl="0" algn="l">
              <a:spcBef>
                <a:spcPts val="1000"/>
              </a:spcBef>
              <a:spcAft>
                <a:spcPts val="0"/>
              </a:spcAft>
              <a:buNone/>
            </a:pPr>
            <a:r>
              <a:rPr b="1" lang="en-GB">
                <a:solidFill>
                  <a:schemeClr val="dk1"/>
                </a:solidFill>
              </a:rPr>
              <a:t>Waste Systems -</a:t>
            </a:r>
            <a:r>
              <a:rPr lang="en-GB">
                <a:solidFill>
                  <a:schemeClr val="dk1"/>
                </a:solidFill>
              </a:rPr>
              <a:t> Composting areas, recycling centres, bio fuels </a:t>
            </a:r>
            <a:endParaRPr>
              <a:solidFill>
                <a:schemeClr val="dk1"/>
              </a:solidFill>
            </a:endParaRPr>
          </a:p>
          <a:p>
            <a:pPr indent="0" lvl="0" marL="0" rtl="0" algn="l">
              <a:spcBef>
                <a:spcPts val="1000"/>
              </a:spcBef>
              <a:spcAft>
                <a:spcPts val="0"/>
              </a:spcAft>
              <a:buNone/>
            </a:pPr>
            <a:r>
              <a:rPr b="1" lang="en-GB">
                <a:solidFill>
                  <a:schemeClr val="dk1"/>
                </a:solidFill>
              </a:rPr>
              <a:t>Design &amp; architecture</a:t>
            </a:r>
            <a:r>
              <a:rPr lang="en-GB">
                <a:solidFill>
                  <a:schemeClr val="dk1"/>
                </a:solidFill>
              </a:rPr>
              <a:t> - Recycled materials, 15-minute cities, mixed-use development (e.g. apartments with shops underneath), shade canopies, floodable parks, elevated pathways, reflective materials</a:t>
            </a:r>
            <a:endParaRPr>
              <a:solidFill>
                <a:schemeClr val="dk1"/>
              </a:solidFill>
            </a:endParaRPr>
          </a:p>
          <a:p>
            <a:pPr indent="0" lvl="0" marL="0" rtl="0" algn="l">
              <a:spcBef>
                <a:spcPts val="1000"/>
              </a:spcBef>
              <a:spcAft>
                <a:spcPts val="0"/>
              </a:spcAft>
              <a:buClr>
                <a:schemeClr val="dk1"/>
              </a:buClr>
              <a:buSzPts val="1100"/>
              <a:buFont typeface="Arial"/>
              <a:buNone/>
            </a:pPr>
            <a:r>
              <a:rPr b="1" lang="en-GB">
                <a:solidFill>
                  <a:schemeClr val="dk1"/>
                </a:solidFill>
              </a:rPr>
              <a:t>Farming and agriculture -</a:t>
            </a:r>
            <a:r>
              <a:rPr lang="en-GB">
                <a:solidFill>
                  <a:schemeClr val="dk1"/>
                </a:solidFill>
              </a:rPr>
              <a:t> Crop rotation, drip irrigation, climate-resilient crop varieties, drought-tolerant crops, electric tractors, regenerative farming methods, vertical farms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9b28a7856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9b28a78568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Background Slide" type="title">
  <p:cSld name="TITLE">
    <p:spTree>
      <p:nvGrpSpPr>
        <p:cNvPr id="52" name="Shape 52"/>
        <p:cNvGrpSpPr/>
        <p:nvPr/>
      </p:nvGrpSpPr>
      <p:grpSpPr>
        <a:xfrm>
          <a:off x="0" y="0"/>
          <a:ext cx="0" cy="0"/>
          <a:chOff x="0" y="0"/>
          <a:chExt cx="0" cy="0"/>
        </a:xfrm>
      </p:grpSpPr>
      <p:sp>
        <p:nvSpPr>
          <p:cNvPr id="53" name="Google Shape;5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54" name="Google Shape;54;p14"/>
          <p:cNvPicPr preferRelativeResize="0"/>
          <p:nvPr/>
        </p:nvPicPr>
        <p:blipFill>
          <a:blip r:embed="rId2">
            <a:alphaModFix/>
          </a:blip>
          <a:stretch>
            <a:fillRect/>
          </a:stretch>
        </p:blipFill>
        <p:spPr>
          <a:xfrm>
            <a:off x="0" y="0"/>
            <a:ext cx="9143997" cy="51434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Background Slide" type="tx">
  <p:cSld name="TITLE_AND_BODY">
    <p:spTree>
      <p:nvGrpSpPr>
        <p:cNvPr id="55" name="Shape 55"/>
        <p:cNvGrpSpPr/>
        <p:nvPr/>
      </p:nvGrpSpPr>
      <p:grpSpPr>
        <a:xfrm>
          <a:off x="0" y="0"/>
          <a:ext cx="0" cy="0"/>
          <a:chOff x="0" y="0"/>
          <a:chExt cx="0" cy="0"/>
        </a:xfrm>
      </p:grpSpPr>
      <p:pic>
        <p:nvPicPr>
          <p:cNvPr id="56" name="Google Shape;56;p15" title="white graph slide.png"/>
          <p:cNvPicPr preferRelativeResize="0"/>
          <p:nvPr/>
        </p:nvPicPr>
        <p:blipFill>
          <a:blip r:embed="rId2">
            <a:alphaModFix/>
          </a:blip>
          <a:stretch>
            <a:fillRect/>
          </a:stretch>
        </p:blipFill>
        <p:spPr>
          <a:xfrm>
            <a:off x="0" y="0"/>
            <a:ext cx="9143997" cy="51434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6.jpg"/><Relationship Id="rId5" Type="http://schemas.openxmlformats.org/officeDocument/2006/relationships/image" Target="../media/image22.jp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hyperlink" Target="http://bit.ly/4hV8Bka" TargetMode="External"/><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1.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3.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7"/>
          <p:cNvPicPr preferRelativeResize="0"/>
          <p:nvPr/>
        </p:nvPicPr>
        <p:blipFill>
          <a:blip r:embed="rId3">
            <a:alphaModFix amt="20000"/>
          </a:blip>
          <a:stretch>
            <a:fillRect/>
          </a:stretch>
        </p:blipFill>
        <p:spPr>
          <a:xfrm>
            <a:off x="0" y="0"/>
            <a:ext cx="9143997" cy="5143490"/>
          </a:xfrm>
          <a:prstGeom prst="rect">
            <a:avLst/>
          </a:prstGeom>
          <a:noFill/>
          <a:ln>
            <a:noFill/>
          </a:ln>
        </p:spPr>
      </p:pic>
      <p:sp>
        <p:nvSpPr>
          <p:cNvPr id="64" name="Google Shape;64;p17"/>
          <p:cNvSpPr txBox="1"/>
          <p:nvPr/>
        </p:nvSpPr>
        <p:spPr>
          <a:xfrm>
            <a:off x="1823975" y="948066"/>
            <a:ext cx="6503100" cy="151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200">
                <a:solidFill>
                  <a:srgbClr val="0070B4"/>
                </a:solidFill>
                <a:latin typeface="Roboto Condensed"/>
                <a:ea typeface="Roboto Condensed"/>
                <a:cs typeface="Roboto Condensed"/>
                <a:sym typeface="Roboto Condensed"/>
              </a:rPr>
              <a:t>Learning Intention</a:t>
            </a:r>
            <a:endParaRPr b="1" sz="2200">
              <a:solidFill>
                <a:srgbClr val="0070B4"/>
              </a:solidFill>
              <a:latin typeface="Roboto Condensed"/>
              <a:ea typeface="Roboto Condensed"/>
              <a:cs typeface="Roboto Condensed"/>
              <a:sym typeface="Roboto Condensed"/>
            </a:endParaRPr>
          </a:p>
          <a:p>
            <a:pPr indent="0" lvl="0" marL="0" marR="0" rtl="0" algn="l">
              <a:spcBef>
                <a:spcPts val="0"/>
              </a:spcBef>
              <a:spcAft>
                <a:spcPts val="0"/>
              </a:spcAft>
              <a:buClr>
                <a:srgbClr val="000000"/>
              </a:buClr>
              <a:buFont typeface="Arial"/>
              <a:buNone/>
            </a:pPr>
            <a:r>
              <a:rPr b="1" lang="en-GB" sz="1800">
                <a:solidFill>
                  <a:srgbClr val="434343"/>
                </a:solidFill>
                <a:latin typeface="Roboto Condensed"/>
                <a:ea typeface="Roboto Condensed"/>
                <a:cs typeface="Roboto Condensed"/>
                <a:sym typeface="Roboto Condensed"/>
              </a:rPr>
              <a:t>To create a town that meets people's needs while protecting the environment, ensuring sufficient goods and services are available, and balancing competing land uses, environmental impacts, and human wellbeing.</a:t>
            </a:r>
            <a:endParaRPr b="1" sz="1800">
              <a:solidFill>
                <a:srgbClr val="434343"/>
              </a:solidFill>
              <a:latin typeface="Roboto Condensed"/>
              <a:ea typeface="Roboto Condensed"/>
              <a:cs typeface="Roboto Condensed"/>
              <a:sym typeface="Roboto Condensed"/>
            </a:endParaRPr>
          </a:p>
        </p:txBody>
      </p:sp>
      <p:sp>
        <p:nvSpPr>
          <p:cNvPr id="65" name="Google Shape;65;p17"/>
          <p:cNvSpPr/>
          <p:nvPr/>
        </p:nvSpPr>
        <p:spPr>
          <a:xfrm>
            <a:off x="400963" y="948066"/>
            <a:ext cx="1131900" cy="1131900"/>
          </a:xfrm>
          <a:prstGeom prst="ellipse">
            <a:avLst/>
          </a:prstGeom>
          <a:solidFill>
            <a:srgbClr val="0070B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7"/>
          <p:cNvSpPr/>
          <p:nvPr/>
        </p:nvSpPr>
        <p:spPr>
          <a:xfrm>
            <a:off x="400963" y="2623243"/>
            <a:ext cx="1131900" cy="1131900"/>
          </a:xfrm>
          <a:prstGeom prst="ellipse">
            <a:avLst/>
          </a:prstGeom>
          <a:solidFill>
            <a:srgbClr val="0070B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7"/>
          <p:cNvSpPr txBox="1"/>
          <p:nvPr/>
        </p:nvSpPr>
        <p:spPr>
          <a:xfrm>
            <a:off x="329177" y="194625"/>
            <a:ext cx="5784600" cy="715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n-GB" sz="4200">
                <a:solidFill>
                  <a:srgbClr val="434343"/>
                </a:solidFill>
                <a:latin typeface="Roboto Condensed"/>
                <a:ea typeface="Roboto Condensed"/>
                <a:cs typeface="Roboto Condensed"/>
                <a:sym typeface="Roboto Condensed"/>
              </a:rPr>
              <a:t>LEARNING OUTCOMES</a:t>
            </a:r>
            <a:endParaRPr b="1" sz="4200">
              <a:solidFill>
                <a:srgbClr val="434343"/>
              </a:solidFill>
              <a:latin typeface="Roboto Condensed"/>
              <a:ea typeface="Roboto Condensed"/>
              <a:cs typeface="Roboto Condensed"/>
              <a:sym typeface="Roboto Condensed"/>
            </a:endParaRPr>
          </a:p>
        </p:txBody>
      </p:sp>
      <p:sp>
        <p:nvSpPr>
          <p:cNvPr id="68" name="Google Shape;68;p17"/>
          <p:cNvSpPr txBox="1"/>
          <p:nvPr/>
        </p:nvSpPr>
        <p:spPr>
          <a:xfrm>
            <a:off x="1823975" y="2623243"/>
            <a:ext cx="6503100" cy="2326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200">
                <a:solidFill>
                  <a:srgbClr val="0070B4"/>
                </a:solidFill>
                <a:latin typeface="Roboto Condensed"/>
                <a:ea typeface="Roboto Condensed"/>
                <a:cs typeface="Roboto Condensed"/>
                <a:sym typeface="Roboto Condensed"/>
              </a:rPr>
              <a:t>Success Criteria</a:t>
            </a:r>
            <a:endParaRPr b="1" sz="2200">
              <a:solidFill>
                <a:srgbClr val="0070B4"/>
              </a:solidFill>
              <a:latin typeface="Roboto Condensed"/>
              <a:ea typeface="Roboto Condensed"/>
              <a:cs typeface="Roboto Condensed"/>
              <a:sym typeface="Roboto Condensed"/>
            </a:endParaRPr>
          </a:p>
          <a:p>
            <a:pPr indent="-342900" lvl="0" marL="457200" marR="0" rtl="0" algn="l">
              <a:spcBef>
                <a:spcPts val="0"/>
              </a:spcBef>
              <a:spcAft>
                <a:spcPts val="0"/>
              </a:spcAft>
              <a:buClr>
                <a:srgbClr val="434343"/>
              </a:buClr>
              <a:buSzPts val="1800"/>
              <a:buFont typeface="Roboto Condensed"/>
              <a:buChar char="●"/>
            </a:pPr>
            <a:r>
              <a:rPr b="1" lang="en-GB" sz="1800">
                <a:solidFill>
                  <a:srgbClr val="434343"/>
                </a:solidFill>
                <a:latin typeface="Roboto Condensed"/>
                <a:ea typeface="Roboto Condensed"/>
                <a:cs typeface="Roboto Condensed"/>
                <a:sym typeface="Roboto Condensed"/>
              </a:rPr>
              <a:t>Describe how human activities and land-use choices influence the sustainability and liveability of places.</a:t>
            </a:r>
            <a:endParaRPr b="1" sz="1800">
              <a:solidFill>
                <a:srgbClr val="434343"/>
              </a:solidFill>
              <a:latin typeface="Roboto Condensed"/>
              <a:ea typeface="Roboto Condensed"/>
              <a:cs typeface="Roboto Condensed"/>
              <a:sym typeface="Roboto Condensed"/>
            </a:endParaRPr>
          </a:p>
          <a:p>
            <a:pPr indent="-342900" lvl="0" marL="457200" marR="0" rtl="0" algn="l">
              <a:spcBef>
                <a:spcPts val="1000"/>
              </a:spcBef>
              <a:spcAft>
                <a:spcPts val="0"/>
              </a:spcAft>
              <a:buClr>
                <a:srgbClr val="434343"/>
              </a:buClr>
              <a:buSzPts val="1800"/>
              <a:buFont typeface="Roboto Condensed"/>
              <a:buChar char="●"/>
            </a:pPr>
            <a:r>
              <a:rPr b="1" lang="en-GB" sz="1800">
                <a:solidFill>
                  <a:srgbClr val="434343"/>
                </a:solidFill>
                <a:latin typeface="Roboto Condensed"/>
                <a:ea typeface="Roboto Condensed"/>
                <a:cs typeface="Roboto Condensed"/>
                <a:sym typeface="Roboto Condensed"/>
              </a:rPr>
              <a:t>Explain how environmental, economic and social factors shape how places are used and managed.</a:t>
            </a:r>
            <a:endParaRPr b="1" sz="1800">
              <a:solidFill>
                <a:srgbClr val="434343"/>
              </a:solidFill>
              <a:latin typeface="Roboto Condensed"/>
              <a:ea typeface="Roboto Condensed"/>
              <a:cs typeface="Roboto Condensed"/>
              <a:sym typeface="Roboto Condensed"/>
            </a:endParaRPr>
          </a:p>
          <a:p>
            <a:pPr indent="-342900" lvl="0" marL="457200" marR="0" rtl="0" algn="l">
              <a:spcBef>
                <a:spcPts val="1000"/>
              </a:spcBef>
              <a:spcAft>
                <a:spcPts val="0"/>
              </a:spcAft>
              <a:buClr>
                <a:srgbClr val="434343"/>
              </a:buClr>
              <a:buSzPts val="1800"/>
              <a:buFont typeface="Roboto Condensed"/>
              <a:buChar char="●"/>
            </a:pPr>
            <a:r>
              <a:rPr b="1" lang="en-GB" sz="1800">
                <a:solidFill>
                  <a:srgbClr val="434343"/>
                </a:solidFill>
                <a:latin typeface="Roboto Condensed"/>
                <a:ea typeface="Roboto Condensed"/>
                <a:cs typeface="Roboto Condensed"/>
                <a:sym typeface="Roboto Condensed"/>
              </a:rPr>
              <a:t>Evaluate the environmental impacts of human activity and suggest strategies to reduce them.</a:t>
            </a:r>
            <a:endParaRPr b="1" sz="1800">
              <a:solidFill>
                <a:srgbClr val="434343"/>
              </a:solidFill>
              <a:latin typeface="Roboto Condensed"/>
              <a:ea typeface="Roboto Condensed"/>
              <a:cs typeface="Roboto Condensed"/>
              <a:sym typeface="Roboto Condensed"/>
            </a:endParaRPr>
          </a:p>
        </p:txBody>
      </p:sp>
      <p:pic>
        <p:nvPicPr>
          <p:cNvPr id="69" name="Google Shape;69;p17" title="Asset 1Intro.png"/>
          <p:cNvPicPr preferRelativeResize="0"/>
          <p:nvPr/>
        </p:nvPicPr>
        <p:blipFill>
          <a:blip r:embed="rId4">
            <a:alphaModFix/>
          </a:blip>
          <a:stretch>
            <a:fillRect/>
          </a:stretch>
        </p:blipFill>
        <p:spPr>
          <a:xfrm>
            <a:off x="542274" y="1196399"/>
            <a:ext cx="849325" cy="635230"/>
          </a:xfrm>
          <a:prstGeom prst="rect">
            <a:avLst/>
          </a:prstGeom>
          <a:noFill/>
          <a:ln>
            <a:noFill/>
          </a:ln>
        </p:spPr>
      </p:pic>
      <p:pic>
        <p:nvPicPr>
          <p:cNvPr id="70" name="Google Shape;70;p17" title="Asset 2Intro.png"/>
          <p:cNvPicPr preferRelativeResize="0"/>
          <p:nvPr/>
        </p:nvPicPr>
        <p:blipFill rotWithShape="1">
          <a:blip r:embed="rId5">
            <a:alphaModFix/>
          </a:blip>
          <a:srcRect b="0" l="120" r="120" t="0"/>
          <a:stretch/>
        </p:blipFill>
        <p:spPr>
          <a:xfrm>
            <a:off x="596119" y="2765899"/>
            <a:ext cx="741629" cy="8465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6"/>
          <p:cNvPicPr preferRelativeResize="0"/>
          <p:nvPr/>
        </p:nvPicPr>
        <p:blipFill>
          <a:blip r:embed="rId3">
            <a:alphaModFix/>
          </a:blip>
          <a:stretch>
            <a:fillRect/>
          </a:stretch>
        </p:blipFill>
        <p:spPr>
          <a:xfrm>
            <a:off x="4902726" y="988790"/>
            <a:ext cx="3485750" cy="3507426"/>
          </a:xfrm>
          <a:prstGeom prst="rect">
            <a:avLst/>
          </a:prstGeom>
          <a:noFill/>
          <a:ln>
            <a:noFill/>
          </a:ln>
        </p:spPr>
      </p:pic>
      <p:sp>
        <p:nvSpPr>
          <p:cNvPr id="153" name="Google Shape;153;p26"/>
          <p:cNvSpPr txBox="1"/>
          <p:nvPr/>
        </p:nvSpPr>
        <p:spPr>
          <a:xfrm>
            <a:off x="397781" y="988806"/>
            <a:ext cx="5213100" cy="651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Font typeface="Arial"/>
              <a:buNone/>
            </a:pPr>
            <a:r>
              <a:rPr b="1" lang="en-GB" sz="4200">
                <a:solidFill>
                  <a:srgbClr val="FFB600"/>
                </a:solidFill>
                <a:latin typeface="Roboto Condensed"/>
                <a:ea typeface="Roboto Condensed"/>
                <a:cs typeface="Roboto Condensed"/>
                <a:sym typeface="Roboto Condensed"/>
              </a:rPr>
              <a:t>FEEDBACK</a:t>
            </a:r>
            <a:endParaRPr b="1" sz="4200">
              <a:solidFill>
                <a:srgbClr val="FFB600"/>
              </a:solidFill>
              <a:latin typeface="Roboto Condensed"/>
              <a:ea typeface="Roboto Condensed"/>
              <a:cs typeface="Roboto Condensed"/>
              <a:sym typeface="Roboto Condensed"/>
            </a:endParaRPr>
          </a:p>
        </p:txBody>
      </p:sp>
      <p:sp>
        <p:nvSpPr>
          <p:cNvPr id="154" name="Google Shape;154;p26"/>
          <p:cNvSpPr txBox="1"/>
          <p:nvPr/>
        </p:nvSpPr>
        <p:spPr>
          <a:xfrm>
            <a:off x="397781" y="2622150"/>
            <a:ext cx="4097400" cy="7773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300">
                <a:solidFill>
                  <a:srgbClr val="FFB600"/>
                </a:solidFill>
                <a:latin typeface="Roboto Condensed"/>
                <a:ea typeface="Roboto Condensed"/>
                <a:cs typeface="Roboto Condensed"/>
                <a:sym typeface="Roboto Condensed"/>
              </a:rPr>
              <a:t>On a post-it note or piece of</a:t>
            </a:r>
            <a:br>
              <a:rPr b="1" lang="en-GB" sz="2300">
                <a:solidFill>
                  <a:srgbClr val="FFB600"/>
                </a:solidFill>
                <a:latin typeface="Roboto Condensed"/>
                <a:ea typeface="Roboto Condensed"/>
                <a:cs typeface="Roboto Condensed"/>
                <a:sym typeface="Roboto Condensed"/>
              </a:rPr>
            </a:br>
            <a:r>
              <a:rPr b="1" lang="en-GB" sz="2300">
                <a:solidFill>
                  <a:srgbClr val="FFB600"/>
                </a:solidFill>
                <a:latin typeface="Roboto Condensed"/>
                <a:ea typeface="Roboto Condensed"/>
                <a:cs typeface="Roboto Condensed"/>
                <a:sym typeface="Roboto Condensed"/>
              </a:rPr>
              <a:t>paper write:</a:t>
            </a:r>
            <a:endParaRPr b="1" sz="2300">
              <a:solidFill>
                <a:srgbClr val="FFFFFF"/>
              </a:solidFill>
              <a:latin typeface="Roboto Condensed"/>
              <a:ea typeface="Roboto Condensed"/>
              <a:cs typeface="Roboto Condensed"/>
              <a:sym typeface="Roboto Condensed"/>
            </a:endParaRPr>
          </a:p>
        </p:txBody>
      </p:sp>
      <p:sp>
        <p:nvSpPr>
          <p:cNvPr id="155" name="Google Shape;155;p26"/>
          <p:cNvSpPr txBox="1"/>
          <p:nvPr/>
        </p:nvSpPr>
        <p:spPr>
          <a:xfrm rot="134136">
            <a:off x="5321263" y="1252139"/>
            <a:ext cx="3122377" cy="2716684"/>
          </a:xfrm>
          <a:prstGeom prst="rect">
            <a:avLst/>
          </a:prstGeom>
          <a:noFill/>
          <a:ln>
            <a:noFill/>
          </a:ln>
        </p:spPr>
        <p:txBody>
          <a:bodyPr anchorCtr="0" anchor="t" bIns="34275" lIns="68575" spcFirstLastPara="1" rIns="68575" wrap="square" tIns="34275">
            <a:spAutoFit/>
          </a:bodyPr>
          <a:lstStyle/>
          <a:p>
            <a:pPr indent="0" lvl="0" marL="0" rtl="0" algn="l">
              <a:lnSpc>
                <a:spcPct val="115000"/>
              </a:lnSpc>
              <a:spcBef>
                <a:spcPts val="0"/>
              </a:spcBef>
              <a:spcAft>
                <a:spcPts val="0"/>
              </a:spcAft>
              <a:buNone/>
            </a:pPr>
            <a:r>
              <a:rPr lang="en-GB" sz="2400">
                <a:solidFill>
                  <a:schemeClr val="dk1"/>
                </a:solidFill>
                <a:latin typeface="Roboto Condensed SemiBold"/>
                <a:ea typeface="Roboto Condensed SemiBold"/>
                <a:cs typeface="Roboto Condensed SemiBold"/>
                <a:sym typeface="Roboto Condensed SemiBold"/>
              </a:rPr>
              <a:t>1. </a:t>
            </a:r>
            <a:r>
              <a:rPr lang="en-GB" sz="2400">
                <a:solidFill>
                  <a:schemeClr val="dk1"/>
                </a:solidFill>
                <a:latin typeface="Roboto Condensed SemiBold"/>
                <a:ea typeface="Roboto Condensed SemiBold"/>
                <a:cs typeface="Roboto Condensed SemiBold"/>
                <a:sym typeface="Roboto Condensed SemiBold"/>
              </a:rPr>
              <a:t>One </a:t>
            </a:r>
            <a:r>
              <a:rPr lang="en-GB" sz="2400" u="sng">
                <a:solidFill>
                  <a:schemeClr val="dk1"/>
                </a:solidFill>
                <a:latin typeface="Roboto Condensed SemiBold"/>
                <a:ea typeface="Roboto Condensed SemiBold"/>
                <a:cs typeface="Roboto Condensed SemiBold"/>
                <a:sym typeface="Roboto Condensed SemiBold"/>
              </a:rPr>
              <a:t>positive comment</a:t>
            </a:r>
            <a:r>
              <a:rPr lang="en-GB" sz="2400">
                <a:solidFill>
                  <a:schemeClr val="dk1"/>
                </a:solidFill>
                <a:latin typeface="Roboto Condensed SemiBold"/>
                <a:ea typeface="Roboto Condensed SemiBold"/>
                <a:cs typeface="Roboto Condensed SemiBold"/>
                <a:sym typeface="Roboto Condensed SemiBold"/>
              </a:rPr>
              <a:t> about the town’s planning</a:t>
            </a:r>
            <a:endParaRPr sz="2400">
              <a:solidFill>
                <a:schemeClr val="dk1"/>
              </a:solidFill>
              <a:latin typeface="Roboto Condensed SemiBold"/>
              <a:ea typeface="Roboto Condensed SemiBold"/>
              <a:cs typeface="Roboto Condensed SemiBold"/>
              <a:sym typeface="Roboto Condensed SemiBold"/>
            </a:endParaRPr>
          </a:p>
          <a:p>
            <a:pPr indent="0" lvl="0" marL="0" rtl="0" algn="l">
              <a:lnSpc>
                <a:spcPct val="115000"/>
              </a:lnSpc>
              <a:spcBef>
                <a:spcPts val="1200"/>
              </a:spcBef>
              <a:spcAft>
                <a:spcPts val="1200"/>
              </a:spcAft>
              <a:buNone/>
            </a:pPr>
            <a:r>
              <a:rPr lang="en-GB" sz="2400">
                <a:solidFill>
                  <a:schemeClr val="dk1"/>
                </a:solidFill>
                <a:latin typeface="Roboto Condensed SemiBold"/>
                <a:ea typeface="Roboto Condensed SemiBold"/>
                <a:cs typeface="Roboto Condensed SemiBold"/>
                <a:sym typeface="Roboto Condensed SemiBold"/>
              </a:rPr>
              <a:t>2. One </a:t>
            </a:r>
            <a:r>
              <a:rPr lang="en-GB" sz="2400" u="sng">
                <a:solidFill>
                  <a:schemeClr val="dk1"/>
                </a:solidFill>
                <a:latin typeface="Roboto Condensed SemiBold"/>
                <a:ea typeface="Roboto Condensed SemiBold"/>
                <a:cs typeface="Roboto Condensed SemiBold"/>
                <a:sym typeface="Roboto Condensed SemiBold"/>
              </a:rPr>
              <a:t>constructive suggestion</a:t>
            </a:r>
            <a:r>
              <a:rPr lang="en-GB" sz="2400">
                <a:solidFill>
                  <a:schemeClr val="dk1"/>
                </a:solidFill>
                <a:latin typeface="Roboto Condensed SemiBold"/>
                <a:ea typeface="Roboto Condensed SemiBold"/>
                <a:cs typeface="Roboto Condensed SemiBold"/>
                <a:sym typeface="Roboto Condensed SemiBold"/>
              </a:rPr>
              <a:t> for improvement</a:t>
            </a:r>
            <a:endParaRPr sz="2400">
              <a:solidFill>
                <a:schemeClr val="dk1"/>
              </a:solidFill>
              <a:latin typeface="Roboto Condensed SemiBold"/>
              <a:ea typeface="Roboto Condensed SemiBold"/>
              <a:cs typeface="Roboto Condensed SemiBold"/>
              <a:sym typeface="Roboto Condensed SemiBold"/>
            </a:endParaRPr>
          </a:p>
        </p:txBody>
      </p:sp>
      <p:sp>
        <p:nvSpPr>
          <p:cNvPr id="156" name="Google Shape;156;p26"/>
          <p:cNvSpPr txBox="1"/>
          <p:nvPr/>
        </p:nvSpPr>
        <p:spPr>
          <a:xfrm>
            <a:off x="7999790"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Peer feedback</a:t>
            </a:r>
            <a:endParaRPr sz="1200">
              <a:solidFill>
                <a:srgbClr val="999999"/>
              </a:solidFill>
              <a:latin typeface="Roboto Condensed"/>
              <a:ea typeface="Roboto Condensed"/>
              <a:cs typeface="Roboto Condensed"/>
              <a:sym typeface="Roboto Condensed"/>
            </a:endParaRPr>
          </a:p>
        </p:txBody>
      </p:sp>
      <p:sp>
        <p:nvSpPr>
          <p:cNvPr id="157" name="Google Shape;157;p26"/>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58" name="Google Shape;158;p26"/>
          <p:cNvPicPr preferRelativeResize="0"/>
          <p:nvPr/>
        </p:nvPicPr>
        <p:blipFill rotWithShape="1">
          <a:blip r:embed="rId4">
            <a:alphaModFix/>
          </a:blip>
          <a:srcRect b="0" l="52575" r="0" t="0"/>
          <a:stretch/>
        </p:blipFill>
        <p:spPr>
          <a:xfrm>
            <a:off x="8091874" y="163914"/>
            <a:ext cx="827827" cy="507150"/>
          </a:xfrm>
          <a:prstGeom prst="rect">
            <a:avLst/>
          </a:prstGeom>
          <a:noFill/>
          <a:ln>
            <a:noFill/>
          </a:ln>
        </p:spPr>
      </p:pic>
      <p:sp>
        <p:nvSpPr>
          <p:cNvPr id="159" name="Google Shape;159;p26"/>
          <p:cNvSpPr txBox="1"/>
          <p:nvPr/>
        </p:nvSpPr>
        <p:spPr>
          <a:xfrm>
            <a:off x="397781" y="1757763"/>
            <a:ext cx="3916200" cy="7464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200">
                <a:solidFill>
                  <a:srgbClr val="FFFFFF"/>
                </a:solidFill>
                <a:latin typeface="Roboto Condensed"/>
                <a:ea typeface="Roboto Condensed"/>
                <a:cs typeface="Roboto Condensed"/>
                <a:sym typeface="Roboto Condensed"/>
              </a:rPr>
              <a:t>Walk around the room and look at other groups’ towns.</a:t>
            </a:r>
            <a:endParaRPr b="1" sz="2200">
              <a:solidFill>
                <a:srgbClr val="FFB600"/>
              </a:solidFill>
              <a:latin typeface="Roboto Condensed"/>
              <a:ea typeface="Roboto Condensed"/>
              <a:cs typeface="Roboto Condensed"/>
              <a:sym typeface="Roboto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7" title="Website-Image-8-1.png"/>
          <p:cNvPicPr preferRelativeResize="0"/>
          <p:nvPr/>
        </p:nvPicPr>
        <p:blipFill>
          <a:blip r:embed="rId3">
            <a:alphaModFix/>
          </a:blip>
          <a:stretch>
            <a:fillRect/>
          </a:stretch>
        </p:blipFill>
        <p:spPr>
          <a:xfrm>
            <a:off x="-1142967" y="0"/>
            <a:ext cx="6135648" cy="5143501"/>
          </a:xfrm>
          <a:prstGeom prst="rect">
            <a:avLst/>
          </a:prstGeom>
          <a:noFill/>
          <a:ln>
            <a:noFill/>
          </a:ln>
        </p:spPr>
      </p:pic>
      <p:pic>
        <p:nvPicPr>
          <p:cNvPr id="165" name="Google Shape;165;p27"/>
          <p:cNvPicPr preferRelativeResize="0"/>
          <p:nvPr/>
        </p:nvPicPr>
        <p:blipFill>
          <a:blip r:embed="rId4">
            <a:alphaModFix/>
          </a:blip>
          <a:stretch>
            <a:fillRect/>
          </a:stretch>
        </p:blipFill>
        <p:spPr>
          <a:xfrm>
            <a:off x="0" y="0"/>
            <a:ext cx="9144003" cy="5143501"/>
          </a:xfrm>
          <a:prstGeom prst="rect">
            <a:avLst/>
          </a:prstGeom>
          <a:noFill/>
          <a:ln>
            <a:noFill/>
          </a:ln>
        </p:spPr>
      </p:pic>
      <p:sp>
        <p:nvSpPr>
          <p:cNvPr id="166" name="Google Shape;166;p27"/>
          <p:cNvSpPr txBox="1"/>
          <p:nvPr/>
        </p:nvSpPr>
        <p:spPr>
          <a:xfrm>
            <a:off x="3987992" y="1202289"/>
            <a:ext cx="4955700" cy="2008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Font typeface="Arial"/>
              <a:buNone/>
            </a:pPr>
            <a:r>
              <a:rPr b="1" lang="en-GB" sz="4200">
                <a:solidFill>
                  <a:schemeClr val="lt1"/>
                </a:solidFill>
                <a:latin typeface="Roboto Condensed"/>
                <a:ea typeface="Roboto Condensed"/>
                <a:cs typeface="Roboto Condensed"/>
                <a:sym typeface="Roboto Condensed"/>
              </a:rPr>
              <a:t>WHAT FEEDBACK</a:t>
            </a:r>
            <a:br>
              <a:rPr b="1" lang="en-GB" sz="4200">
                <a:solidFill>
                  <a:schemeClr val="lt1"/>
                </a:solidFill>
                <a:latin typeface="Roboto Condensed"/>
                <a:ea typeface="Roboto Condensed"/>
                <a:cs typeface="Roboto Condensed"/>
                <a:sym typeface="Roboto Condensed"/>
              </a:rPr>
            </a:br>
            <a:r>
              <a:rPr b="1" lang="en-GB" sz="4200">
                <a:solidFill>
                  <a:schemeClr val="lt1"/>
                </a:solidFill>
                <a:latin typeface="Roboto Condensed"/>
                <a:ea typeface="Roboto Condensed"/>
                <a:cs typeface="Roboto Condensed"/>
                <a:sym typeface="Roboto Condensed"/>
              </a:rPr>
              <a:t>DID YOUR </a:t>
            </a:r>
            <a:r>
              <a:rPr b="1" lang="en-GB" sz="4200">
                <a:solidFill>
                  <a:srgbClr val="FFB600"/>
                </a:solidFill>
                <a:latin typeface="Roboto Condensed"/>
                <a:ea typeface="Roboto Condensed"/>
                <a:cs typeface="Roboto Condensed"/>
                <a:sym typeface="Roboto Condensed"/>
              </a:rPr>
              <a:t>GROUP RECEIVE?</a:t>
            </a:r>
            <a:endParaRPr b="1" sz="4200">
              <a:solidFill>
                <a:srgbClr val="FFB600"/>
              </a:solidFill>
              <a:latin typeface="Roboto Condensed"/>
              <a:ea typeface="Roboto Condensed"/>
              <a:cs typeface="Roboto Condensed"/>
              <a:sym typeface="Roboto Condensed"/>
            </a:endParaRPr>
          </a:p>
        </p:txBody>
      </p:sp>
      <p:sp>
        <p:nvSpPr>
          <p:cNvPr id="167" name="Google Shape;167;p27"/>
          <p:cNvSpPr txBox="1"/>
          <p:nvPr/>
        </p:nvSpPr>
        <p:spPr>
          <a:xfrm>
            <a:off x="4003597" y="3294116"/>
            <a:ext cx="4107600" cy="392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SzPts val="1100"/>
              <a:buFont typeface="Arial"/>
              <a:buNone/>
            </a:pPr>
            <a:r>
              <a:rPr b="1" lang="en-GB" sz="2100">
                <a:solidFill>
                  <a:srgbClr val="FFFFFF"/>
                </a:solidFill>
                <a:latin typeface="Roboto Condensed"/>
                <a:ea typeface="Roboto Condensed"/>
                <a:cs typeface="Roboto Condensed"/>
                <a:sym typeface="Roboto Condensed"/>
              </a:rPr>
              <a:t>(What worked well? What didn’t?)</a:t>
            </a:r>
            <a:endParaRPr b="1" sz="2100">
              <a:solidFill>
                <a:srgbClr val="1C94D8"/>
              </a:solidFill>
              <a:latin typeface="Roboto Condensed"/>
              <a:ea typeface="Roboto Condensed"/>
              <a:cs typeface="Roboto Condensed"/>
              <a:sym typeface="Roboto Condensed"/>
            </a:endParaRPr>
          </a:p>
        </p:txBody>
      </p:sp>
      <p:sp>
        <p:nvSpPr>
          <p:cNvPr id="168" name="Google Shape;168;p27"/>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69" name="Google Shape;169;p27"/>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170" name="Google Shape;170;p27"/>
          <p:cNvSpPr txBox="1"/>
          <p:nvPr/>
        </p:nvSpPr>
        <p:spPr>
          <a:xfrm>
            <a:off x="7702134"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 discussion </a:t>
            </a:r>
            <a:endParaRPr sz="1200">
              <a:solidFill>
                <a:srgbClr val="999999"/>
              </a:solidFill>
              <a:latin typeface="Roboto Condensed"/>
              <a:ea typeface="Roboto Condensed"/>
              <a:cs typeface="Roboto Condensed"/>
              <a:sym typeface="Roboto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8" title="r0_0_800_600_w800_h600_fmax.jpg"/>
          <p:cNvPicPr preferRelativeResize="0"/>
          <p:nvPr/>
        </p:nvPicPr>
        <p:blipFill rotWithShape="1">
          <a:blip r:embed="rId3">
            <a:alphaModFix/>
          </a:blip>
          <a:srcRect b="5485" l="0" r="0" t="5476"/>
          <a:stretch/>
        </p:blipFill>
        <p:spPr>
          <a:xfrm>
            <a:off x="407400" y="979501"/>
            <a:ext cx="2325176" cy="1552800"/>
          </a:xfrm>
          <a:prstGeom prst="rect">
            <a:avLst/>
          </a:prstGeom>
          <a:noFill/>
          <a:ln>
            <a:noFill/>
          </a:ln>
        </p:spPr>
      </p:pic>
      <p:pic>
        <p:nvPicPr>
          <p:cNvPr id="176" name="Google Shape;176;p28" title="YXNzZXRzL3Byb2plY3RzL3BhcmxpYW1lbnQtb2YtdmljdG9yaWEtYW5uZXgtbGFuZHNjYXBlcy9QYXJsaWFtZW50LW9mLVZpY3RvcmlhLUFubmV4LVRDTC1QRUFfQWRhbUdpYnNvbi0wN19lZGl0LmpwZw==.jpeg"/>
          <p:cNvPicPr preferRelativeResize="0"/>
          <p:nvPr/>
        </p:nvPicPr>
        <p:blipFill rotWithShape="1">
          <a:blip r:embed="rId4">
            <a:alphaModFix/>
          </a:blip>
          <a:srcRect b="0" l="90" r="80" t="0"/>
          <a:stretch/>
        </p:blipFill>
        <p:spPr>
          <a:xfrm>
            <a:off x="3406411" y="979501"/>
            <a:ext cx="2325177" cy="1552800"/>
          </a:xfrm>
          <a:prstGeom prst="rect">
            <a:avLst/>
          </a:prstGeom>
          <a:noFill/>
          <a:ln>
            <a:noFill/>
          </a:ln>
        </p:spPr>
      </p:pic>
      <p:sp>
        <p:nvSpPr>
          <p:cNvPr id="177" name="Google Shape;177;p28"/>
          <p:cNvSpPr txBox="1"/>
          <p:nvPr/>
        </p:nvSpPr>
        <p:spPr>
          <a:xfrm>
            <a:off x="329175" y="182359"/>
            <a:ext cx="69786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4200">
                <a:solidFill>
                  <a:srgbClr val="FFB600"/>
                </a:solidFill>
                <a:latin typeface="Roboto Condensed"/>
                <a:ea typeface="Roboto Condensed"/>
                <a:cs typeface="Roboto Condensed"/>
                <a:sym typeface="Roboto Condensed"/>
              </a:rPr>
              <a:t>REAL-WORLD</a:t>
            </a:r>
            <a:r>
              <a:rPr b="1" lang="en-GB" sz="4200">
                <a:solidFill>
                  <a:srgbClr val="FFFFFF"/>
                </a:solidFill>
                <a:latin typeface="Roboto Condensed"/>
                <a:ea typeface="Roboto Condensed"/>
                <a:cs typeface="Roboto Condensed"/>
                <a:sym typeface="Roboto Condensed"/>
              </a:rPr>
              <a:t> EXAMPLES</a:t>
            </a:r>
            <a:endParaRPr b="1" sz="4200">
              <a:solidFill>
                <a:srgbClr val="B6DE10"/>
              </a:solidFill>
              <a:latin typeface="Roboto Condensed"/>
              <a:ea typeface="Roboto Condensed"/>
              <a:cs typeface="Roboto Condensed"/>
              <a:sym typeface="Roboto Condensed"/>
            </a:endParaRPr>
          </a:p>
        </p:txBody>
      </p:sp>
      <p:sp>
        <p:nvSpPr>
          <p:cNvPr id="178" name="Google Shape;178;p28"/>
          <p:cNvSpPr txBox="1"/>
          <p:nvPr/>
        </p:nvSpPr>
        <p:spPr>
          <a:xfrm>
            <a:off x="234988" y="2676678"/>
            <a:ext cx="2670000" cy="2167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GB" sz="2300">
                <a:solidFill>
                  <a:srgbClr val="FFB600"/>
                </a:solidFill>
                <a:latin typeface="Roboto Condensed"/>
                <a:ea typeface="Roboto Condensed"/>
                <a:cs typeface="Roboto Condensed"/>
                <a:sym typeface="Roboto Condensed"/>
              </a:rPr>
              <a:t>Renewable energy</a:t>
            </a:r>
            <a:endParaRPr b="1" sz="2300">
              <a:solidFill>
                <a:srgbClr val="FFB600"/>
              </a:solidFill>
              <a:latin typeface="Roboto Condensed"/>
              <a:ea typeface="Roboto Condensed"/>
              <a:cs typeface="Roboto Condensed"/>
              <a:sym typeface="Roboto Condensed"/>
            </a:endParaRPr>
          </a:p>
          <a:p>
            <a:pPr indent="0" lvl="0" marL="0" marR="0" rtl="0" algn="ctr">
              <a:spcBef>
                <a:spcPts val="1000"/>
              </a:spcBef>
              <a:spcAft>
                <a:spcPts val="0"/>
              </a:spcAft>
              <a:buNone/>
            </a:pPr>
            <a:r>
              <a:rPr b="1" lang="en-GB" sz="2100" u="sng">
                <a:solidFill>
                  <a:srgbClr val="FFFFFF"/>
                </a:solidFill>
                <a:latin typeface="Roboto Condensed"/>
                <a:ea typeface="Roboto Condensed"/>
                <a:cs typeface="Roboto Condensed"/>
                <a:sym typeface="Roboto Condensed"/>
              </a:rPr>
              <a:t>Canberra's</a:t>
            </a:r>
            <a:r>
              <a:rPr b="1" lang="en-GB" sz="2100">
                <a:solidFill>
                  <a:srgbClr val="FFFFFF"/>
                </a:solidFill>
                <a:latin typeface="Roboto Condensed"/>
                <a:ea typeface="Roboto Condensed"/>
                <a:cs typeface="Roboto Condensed"/>
                <a:sym typeface="Roboto Condensed"/>
              </a:rPr>
              <a:t> electricity is 100% renewable, sourced from large-scale solar</a:t>
            </a:r>
            <a:br>
              <a:rPr b="1" lang="en-GB" sz="2100">
                <a:solidFill>
                  <a:srgbClr val="FFFFFF"/>
                </a:solidFill>
                <a:latin typeface="Roboto Condensed"/>
                <a:ea typeface="Roboto Condensed"/>
                <a:cs typeface="Roboto Condensed"/>
                <a:sym typeface="Roboto Condensed"/>
              </a:rPr>
            </a:br>
            <a:r>
              <a:rPr b="1" lang="en-GB" sz="2100">
                <a:solidFill>
                  <a:srgbClr val="FFFFFF"/>
                </a:solidFill>
                <a:latin typeface="Roboto Condensed"/>
                <a:ea typeface="Roboto Condensed"/>
                <a:cs typeface="Roboto Condensed"/>
                <a:sym typeface="Roboto Condensed"/>
              </a:rPr>
              <a:t>and wind projects.</a:t>
            </a:r>
            <a:endParaRPr b="1" sz="2100">
              <a:solidFill>
                <a:srgbClr val="FFFFFF"/>
              </a:solidFill>
              <a:latin typeface="Roboto Condensed"/>
              <a:ea typeface="Roboto Condensed"/>
              <a:cs typeface="Roboto Condensed"/>
              <a:sym typeface="Roboto Condensed"/>
            </a:endParaRPr>
          </a:p>
        </p:txBody>
      </p:sp>
      <p:sp>
        <p:nvSpPr>
          <p:cNvPr id="179" name="Google Shape;179;p28"/>
          <p:cNvSpPr txBox="1"/>
          <p:nvPr/>
        </p:nvSpPr>
        <p:spPr>
          <a:xfrm>
            <a:off x="3062400" y="2676684"/>
            <a:ext cx="3019200" cy="2167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GB" sz="2300">
                <a:solidFill>
                  <a:srgbClr val="FFB600"/>
                </a:solidFill>
                <a:latin typeface="Roboto Condensed"/>
                <a:ea typeface="Roboto Condensed"/>
                <a:cs typeface="Roboto Condensed"/>
                <a:sym typeface="Roboto Condensed"/>
              </a:rPr>
              <a:t>Urban greening</a:t>
            </a:r>
            <a:endParaRPr b="1" sz="2300">
              <a:solidFill>
                <a:srgbClr val="FFB600"/>
              </a:solidFill>
              <a:latin typeface="Roboto Condensed"/>
              <a:ea typeface="Roboto Condensed"/>
              <a:cs typeface="Roboto Condensed"/>
              <a:sym typeface="Roboto Condensed"/>
            </a:endParaRPr>
          </a:p>
          <a:p>
            <a:pPr indent="0" lvl="0" marL="0" marR="0" rtl="0" algn="ctr">
              <a:spcBef>
                <a:spcPts val="1000"/>
              </a:spcBef>
              <a:spcAft>
                <a:spcPts val="0"/>
              </a:spcAft>
              <a:buNone/>
            </a:pPr>
            <a:r>
              <a:rPr b="1" lang="en-GB" sz="2100" u="sng">
                <a:solidFill>
                  <a:srgbClr val="FFFFFF"/>
                </a:solidFill>
                <a:latin typeface="Roboto Condensed"/>
                <a:ea typeface="Roboto Condensed"/>
                <a:cs typeface="Roboto Condensed"/>
                <a:sym typeface="Roboto Condensed"/>
              </a:rPr>
              <a:t>Parliament of Victoria</a:t>
            </a:r>
            <a:r>
              <a:rPr b="1" lang="en-GB" sz="2100">
                <a:solidFill>
                  <a:srgbClr val="FFFFFF"/>
                </a:solidFill>
                <a:latin typeface="Roboto Condensed"/>
                <a:ea typeface="Roboto Condensed"/>
                <a:cs typeface="Roboto Condensed"/>
                <a:sym typeface="Roboto Condensed"/>
              </a:rPr>
              <a:t> hosts one of the largest green roofs in Melbourne, with 300 Australian</a:t>
            </a:r>
            <a:br>
              <a:rPr b="1" lang="en-GB" sz="2100">
                <a:solidFill>
                  <a:srgbClr val="FFFFFF"/>
                </a:solidFill>
                <a:latin typeface="Roboto Condensed"/>
                <a:ea typeface="Roboto Condensed"/>
                <a:cs typeface="Roboto Condensed"/>
                <a:sym typeface="Roboto Condensed"/>
              </a:rPr>
            </a:br>
            <a:r>
              <a:rPr b="1" lang="en-GB" sz="2100">
                <a:solidFill>
                  <a:srgbClr val="FFFFFF"/>
                </a:solidFill>
                <a:latin typeface="Roboto Condensed"/>
                <a:ea typeface="Roboto Condensed"/>
                <a:cs typeface="Roboto Condensed"/>
                <a:sym typeface="Roboto Condensed"/>
              </a:rPr>
              <a:t>native species.</a:t>
            </a:r>
            <a:endParaRPr b="1" sz="2100">
              <a:solidFill>
                <a:srgbClr val="FFFFFF"/>
              </a:solidFill>
              <a:latin typeface="Roboto Condensed"/>
              <a:ea typeface="Roboto Condensed"/>
              <a:cs typeface="Roboto Condensed"/>
              <a:sym typeface="Roboto Condensed"/>
            </a:endParaRPr>
          </a:p>
        </p:txBody>
      </p:sp>
      <p:pic>
        <p:nvPicPr>
          <p:cNvPr id="180" name="Google Shape;180;p28" title="stormwater-flows-into-holding-pond--1024x636.jpg"/>
          <p:cNvPicPr preferRelativeResize="0"/>
          <p:nvPr/>
        </p:nvPicPr>
        <p:blipFill rotWithShape="1">
          <a:blip r:embed="rId5">
            <a:alphaModFix/>
          </a:blip>
          <a:srcRect b="0" l="3497" r="3497" t="0"/>
          <a:stretch/>
        </p:blipFill>
        <p:spPr>
          <a:xfrm>
            <a:off x="6405425" y="979501"/>
            <a:ext cx="2325176" cy="1552800"/>
          </a:xfrm>
          <a:prstGeom prst="rect">
            <a:avLst/>
          </a:prstGeom>
          <a:noFill/>
          <a:ln>
            <a:noFill/>
          </a:ln>
        </p:spPr>
      </p:pic>
      <p:sp>
        <p:nvSpPr>
          <p:cNvPr id="181" name="Google Shape;181;p28"/>
          <p:cNvSpPr txBox="1"/>
          <p:nvPr/>
        </p:nvSpPr>
        <p:spPr>
          <a:xfrm>
            <a:off x="6137312" y="2676684"/>
            <a:ext cx="2861400" cy="2167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GB" sz="2300">
                <a:solidFill>
                  <a:srgbClr val="FFB600"/>
                </a:solidFill>
                <a:latin typeface="Roboto Condensed"/>
                <a:ea typeface="Roboto Condensed"/>
                <a:cs typeface="Roboto Condensed"/>
                <a:sym typeface="Roboto Condensed"/>
              </a:rPr>
              <a:t>Stormwater harvesting</a:t>
            </a:r>
            <a:endParaRPr b="1" sz="2300">
              <a:solidFill>
                <a:srgbClr val="FFB600"/>
              </a:solidFill>
              <a:latin typeface="Roboto Condensed"/>
              <a:ea typeface="Roboto Condensed"/>
              <a:cs typeface="Roboto Condensed"/>
              <a:sym typeface="Roboto Condensed"/>
            </a:endParaRPr>
          </a:p>
          <a:p>
            <a:pPr indent="0" lvl="0" marL="0" marR="0" rtl="0" algn="ctr">
              <a:spcBef>
                <a:spcPts val="1000"/>
              </a:spcBef>
              <a:spcAft>
                <a:spcPts val="0"/>
              </a:spcAft>
              <a:buNone/>
            </a:pPr>
            <a:r>
              <a:rPr b="1" lang="en-GB" sz="2100" u="sng">
                <a:solidFill>
                  <a:srgbClr val="FFFFFF"/>
                </a:solidFill>
                <a:latin typeface="Roboto Condensed"/>
                <a:ea typeface="Roboto Condensed"/>
                <a:cs typeface="Roboto Condensed"/>
                <a:sym typeface="Roboto Condensed"/>
              </a:rPr>
              <a:t>Orange NSW</a:t>
            </a:r>
            <a:r>
              <a:rPr b="1" lang="en-GB" sz="2100">
                <a:solidFill>
                  <a:srgbClr val="FFFFFF"/>
                </a:solidFill>
                <a:latin typeface="Roboto Condensed"/>
                <a:ea typeface="Roboto Condensed"/>
                <a:cs typeface="Roboto Condensed"/>
                <a:sym typeface="Roboto Condensed"/>
              </a:rPr>
              <a:t> collects rain runoff to help fill its dam, providing up to ~25%</a:t>
            </a:r>
            <a:br>
              <a:rPr b="1" lang="en-GB" sz="2100">
                <a:solidFill>
                  <a:srgbClr val="FFFFFF"/>
                </a:solidFill>
                <a:latin typeface="Roboto Condensed"/>
                <a:ea typeface="Roboto Condensed"/>
                <a:cs typeface="Roboto Condensed"/>
                <a:sym typeface="Roboto Condensed"/>
              </a:rPr>
            </a:br>
            <a:r>
              <a:rPr b="1" lang="en-GB" sz="2100">
                <a:solidFill>
                  <a:srgbClr val="FFFFFF"/>
                </a:solidFill>
                <a:latin typeface="Roboto Condensed"/>
                <a:ea typeface="Roboto Condensed"/>
                <a:cs typeface="Roboto Condensed"/>
                <a:sym typeface="Roboto Condensed"/>
              </a:rPr>
              <a:t>of the city’s water</a:t>
            </a:r>
            <a:br>
              <a:rPr b="1" lang="en-GB" sz="2100">
                <a:solidFill>
                  <a:srgbClr val="FFFFFF"/>
                </a:solidFill>
                <a:latin typeface="Roboto Condensed"/>
                <a:ea typeface="Roboto Condensed"/>
                <a:cs typeface="Roboto Condensed"/>
                <a:sym typeface="Roboto Condensed"/>
              </a:rPr>
            </a:br>
            <a:r>
              <a:rPr b="1" lang="en-GB" sz="2100">
                <a:solidFill>
                  <a:srgbClr val="FFFFFF"/>
                </a:solidFill>
                <a:latin typeface="Roboto Condensed"/>
                <a:ea typeface="Roboto Condensed"/>
                <a:cs typeface="Roboto Condensed"/>
                <a:sym typeface="Roboto Condensed"/>
              </a:rPr>
              <a:t>each year.</a:t>
            </a:r>
            <a:endParaRPr b="1" sz="2100">
              <a:solidFill>
                <a:srgbClr val="FFFFFF"/>
              </a:solidFill>
              <a:latin typeface="Roboto Condensed"/>
              <a:ea typeface="Roboto Condensed"/>
              <a:cs typeface="Roboto Condensed"/>
              <a:sym typeface="Roboto Condensed"/>
            </a:endParaRPr>
          </a:p>
        </p:txBody>
      </p:sp>
      <p:sp>
        <p:nvSpPr>
          <p:cNvPr id="182" name="Google Shape;182;p28"/>
          <p:cNvSpPr txBox="1"/>
          <p:nvPr/>
        </p:nvSpPr>
        <p:spPr>
          <a:xfrm>
            <a:off x="7702134"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 discussion </a:t>
            </a:r>
            <a:endParaRPr sz="1200">
              <a:solidFill>
                <a:srgbClr val="999999"/>
              </a:solidFill>
              <a:latin typeface="Roboto Condensed"/>
              <a:ea typeface="Roboto Condensed"/>
              <a:cs typeface="Roboto Condensed"/>
              <a:sym typeface="Roboto Condensed"/>
            </a:endParaRPr>
          </a:p>
        </p:txBody>
      </p:sp>
      <p:sp>
        <p:nvSpPr>
          <p:cNvPr id="183" name="Google Shape;183;p28"/>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84" name="Google Shape;184;p28"/>
          <p:cNvPicPr preferRelativeResize="0"/>
          <p:nvPr/>
        </p:nvPicPr>
        <p:blipFill rotWithShape="1">
          <a:blip r:embed="rId6">
            <a:alphaModFix/>
          </a:blip>
          <a:srcRect b="0" l="52575" r="0" t="0"/>
          <a:stretch/>
        </p:blipFill>
        <p:spPr>
          <a:xfrm>
            <a:off x="8091874" y="163914"/>
            <a:ext cx="827827" cy="50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9"/>
          <p:cNvPicPr preferRelativeResize="0"/>
          <p:nvPr/>
        </p:nvPicPr>
        <p:blipFill>
          <a:blip r:embed="rId3">
            <a:alphaModFix amt="20000"/>
          </a:blip>
          <a:stretch>
            <a:fillRect/>
          </a:stretch>
        </p:blipFill>
        <p:spPr>
          <a:xfrm>
            <a:off x="0" y="0"/>
            <a:ext cx="9143997" cy="5143490"/>
          </a:xfrm>
          <a:prstGeom prst="rect">
            <a:avLst/>
          </a:prstGeom>
          <a:noFill/>
          <a:ln>
            <a:noFill/>
          </a:ln>
        </p:spPr>
      </p:pic>
      <p:sp>
        <p:nvSpPr>
          <p:cNvPr id="190" name="Google Shape;190;p29"/>
          <p:cNvSpPr txBox="1"/>
          <p:nvPr/>
        </p:nvSpPr>
        <p:spPr>
          <a:xfrm>
            <a:off x="439800" y="1044100"/>
            <a:ext cx="6503100" cy="869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800">
                <a:solidFill>
                  <a:srgbClr val="0070B4"/>
                </a:solidFill>
                <a:latin typeface="Roboto Condensed"/>
                <a:ea typeface="Roboto Condensed"/>
                <a:cs typeface="Roboto Condensed"/>
                <a:sym typeface="Roboto Condensed"/>
              </a:rPr>
              <a:t>LINK</a:t>
            </a:r>
            <a:endParaRPr b="1" sz="2800">
              <a:solidFill>
                <a:srgbClr val="0070B4"/>
              </a:solidFill>
              <a:latin typeface="Roboto Condensed"/>
              <a:ea typeface="Roboto Condensed"/>
              <a:cs typeface="Roboto Condensed"/>
              <a:sym typeface="Roboto Condensed"/>
            </a:endParaRPr>
          </a:p>
          <a:p>
            <a:pPr indent="0" lvl="0" marL="0" rtl="0" algn="l">
              <a:lnSpc>
                <a:spcPct val="115000"/>
              </a:lnSpc>
              <a:spcBef>
                <a:spcPts val="0"/>
              </a:spcBef>
              <a:spcAft>
                <a:spcPts val="0"/>
              </a:spcAft>
              <a:buSzPts val="1100"/>
              <a:buNone/>
            </a:pPr>
            <a:r>
              <a:rPr b="1" lang="en-GB" sz="2400">
                <a:solidFill>
                  <a:srgbClr val="434343"/>
                </a:solidFill>
                <a:uFill>
                  <a:noFill/>
                </a:uFill>
                <a:latin typeface="Roboto Condensed"/>
                <a:ea typeface="Roboto Condensed"/>
                <a:cs typeface="Roboto Condensed"/>
                <a:sym typeface="Roboto Condensed"/>
                <a:hlinkClick r:id="rId4">
                  <a:extLst>
                    <a:ext uri="{A12FA001-AC4F-418D-AE19-62706E023703}">
                      <ahyp:hlinkClr val="tx"/>
                    </a:ext>
                  </a:extLst>
                </a:hlinkClick>
              </a:rPr>
              <a:t>http://bit.ly/4hV8Bka</a:t>
            </a:r>
            <a:endParaRPr b="1" sz="2400">
              <a:solidFill>
                <a:srgbClr val="434343"/>
              </a:solidFill>
              <a:latin typeface="Roboto"/>
              <a:ea typeface="Roboto"/>
              <a:cs typeface="Roboto"/>
              <a:sym typeface="Roboto"/>
            </a:endParaRPr>
          </a:p>
        </p:txBody>
      </p:sp>
      <p:sp>
        <p:nvSpPr>
          <p:cNvPr id="191" name="Google Shape;191;p29"/>
          <p:cNvSpPr txBox="1"/>
          <p:nvPr/>
        </p:nvSpPr>
        <p:spPr>
          <a:xfrm>
            <a:off x="329177" y="194625"/>
            <a:ext cx="57846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4200">
                <a:solidFill>
                  <a:srgbClr val="434343"/>
                </a:solidFill>
                <a:latin typeface="Roboto Condensed"/>
                <a:ea typeface="Roboto Condensed"/>
                <a:cs typeface="Roboto Condensed"/>
                <a:sym typeface="Roboto Condensed"/>
              </a:rPr>
              <a:t>STUDENT FEEDBACK</a:t>
            </a:r>
            <a:endParaRPr b="1" sz="4200">
              <a:solidFill>
                <a:srgbClr val="434343"/>
              </a:solidFill>
              <a:latin typeface="Roboto Condensed"/>
              <a:ea typeface="Roboto Condensed"/>
              <a:cs typeface="Roboto Condensed"/>
              <a:sym typeface="Roboto Condensed"/>
            </a:endParaRPr>
          </a:p>
        </p:txBody>
      </p:sp>
      <p:pic>
        <p:nvPicPr>
          <p:cNvPr id="192" name="Google Shape;192;p29" title="Qpba6SHZumELevS.png"/>
          <p:cNvPicPr preferRelativeResize="0"/>
          <p:nvPr/>
        </p:nvPicPr>
        <p:blipFill>
          <a:blip r:embed="rId5">
            <a:alphaModFix/>
          </a:blip>
          <a:stretch>
            <a:fillRect/>
          </a:stretch>
        </p:blipFill>
        <p:spPr>
          <a:xfrm>
            <a:off x="3210100" y="1991075"/>
            <a:ext cx="2723800" cy="2723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8"/>
          <p:cNvPicPr preferRelativeResize="0"/>
          <p:nvPr/>
        </p:nvPicPr>
        <p:blipFill rotWithShape="1">
          <a:blip r:embed="rId3">
            <a:alphaModFix/>
          </a:blip>
          <a:srcRect b="0" l="0" r="16178" t="0"/>
          <a:stretch/>
        </p:blipFill>
        <p:spPr>
          <a:xfrm>
            <a:off x="-631942" y="0"/>
            <a:ext cx="5887293" cy="5143500"/>
          </a:xfrm>
          <a:prstGeom prst="rect">
            <a:avLst/>
          </a:prstGeom>
          <a:noFill/>
          <a:ln>
            <a:noFill/>
          </a:ln>
        </p:spPr>
      </p:pic>
      <p:pic>
        <p:nvPicPr>
          <p:cNvPr id="76" name="Google Shape;76;p18"/>
          <p:cNvPicPr preferRelativeResize="0"/>
          <p:nvPr/>
        </p:nvPicPr>
        <p:blipFill>
          <a:blip r:embed="rId4">
            <a:alphaModFix/>
          </a:blip>
          <a:stretch>
            <a:fillRect/>
          </a:stretch>
        </p:blipFill>
        <p:spPr>
          <a:xfrm>
            <a:off x="-1" y="2"/>
            <a:ext cx="9144023" cy="5143501"/>
          </a:xfrm>
          <a:prstGeom prst="rect">
            <a:avLst/>
          </a:prstGeom>
          <a:noFill/>
          <a:ln>
            <a:noFill/>
          </a:ln>
        </p:spPr>
      </p:pic>
      <p:sp>
        <p:nvSpPr>
          <p:cNvPr id="77" name="Google Shape;77;p18"/>
          <p:cNvSpPr txBox="1"/>
          <p:nvPr/>
        </p:nvSpPr>
        <p:spPr>
          <a:xfrm>
            <a:off x="2702200" y="1299625"/>
            <a:ext cx="5729700" cy="1936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SzPts val="1100"/>
              <a:buFont typeface="Arial"/>
              <a:buNone/>
            </a:pPr>
            <a:r>
              <a:rPr b="1" lang="en-GB" sz="4500">
                <a:solidFill>
                  <a:srgbClr val="FFB600"/>
                </a:solidFill>
                <a:latin typeface="Roboto Condensed"/>
                <a:ea typeface="Roboto Condensed"/>
                <a:cs typeface="Roboto Condensed"/>
                <a:sym typeface="Roboto Condensed"/>
              </a:rPr>
              <a:t>DESIGN A TOWN:</a:t>
            </a:r>
            <a:endParaRPr b="1" sz="4500">
              <a:solidFill>
                <a:srgbClr val="FFB600"/>
              </a:solidFill>
              <a:latin typeface="Roboto Condensed"/>
              <a:ea typeface="Roboto Condensed"/>
              <a:cs typeface="Roboto Condensed"/>
              <a:sym typeface="Roboto Condensed"/>
            </a:endParaRPr>
          </a:p>
          <a:p>
            <a:pPr indent="0" lvl="0" marL="0" rtl="0" algn="l">
              <a:spcBef>
                <a:spcPts val="1000"/>
              </a:spcBef>
              <a:spcAft>
                <a:spcPts val="0"/>
              </a:spcAft>
              <a:buClr>
                <a:srgbClr val="000000"/>
              </a:buClr>
              <a:buSzPts val="1100"/>
              <a:buFont typeface="Arial"/>
              <a:buNone/>
            </a:pPr>
            <a:r>
              <a:rPr b="1" lang="en-GB" sz="3400">
                <a:solidFill>
                  <a:srgbClr val="FFFFFF"/>
                </a:solidFill>
                <a:latin typeface="Roboto Condensed"/>
                <a:ea typeface="Roboto Condensed"/>
                <a:cs typeface="Roboto Condensed"/>
                <a:sym typeface="Roboto Condensed"/>
              </a:rPr>
              <a:t>Planning for people, places</a:t>
            </a:r>
            <a:br>
              <a:rPr b="1" lang="en-GB" sz="3400">
                <a:solidFill>
                  <a:srgbClr val="FFFFFF"/>
                </a:solidFill>
                <a:latin typeface="Roboto Condensed"/>
                <a:ea typeface="Roboto Condensed"/>
                <a:cs typeface="Roboto Condensed"/>
                <a:sym typeface="Roboto Condensed"/>
              </a:rPr>
            </a:br>
            <a:r>
              <a:rPr b="1" lang="en-GB" sz="3400">
                <a:solidFill>
                  <a:srgbClr val="FFFFFF"/>
                </a:solidFill>
                <a:latin typeface="Roboto Condensed"/>
                <a:ea typeface="Roboto Condensed"/>
                <a:cs typeface="Roboto Condensed"/>
                <a:sym typeface="Roboto Condensed"/>
              </a:rPr>
              <a:t>and the environment</a:t>
            </a:r>
            <a:endParaRPr b="1" i="1" sz="3400">
              <a:solidFill>
                <a:srgbClr val="FFFFFF"/>
              </a:solidFill>
              <a:latin typeface="Roboto Condensed"/>
              <a:ea typeface="Roboto Condensed"/>
              <a:cs typeface="Roboto Condensed"/>
              <a:sym typeface="Roboto Condensed"/>
            </a:endParaRPr>
          </a:p>
        </p:txBody>
      </p:sp>
      <p:sp>
        <p:nvSpPr>
          <p:cNvPr id="78" name="Google Shape;78;p18"/>
          <p:cNvSpPr/>
          <p:nvPr/>
        </p:nvSpPr>
        <p:spPr>
          <a:xfrm>
            <a:off x="2797850" y="3861050"/>
            <a:ext cx="2713500" cy="438600"/>
          </a:xfrm>
          <a:prstGeom prst="rect">
            <a:avLst/>
          </a:prstGeom>
          <a:solidFill>
            <a:srgbClr val="FFB6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8"/>
          <p:cNvSpPr txBox="1"/>
          <p:nvPr/>
        </p:nvSpPr>
        <p:spPr>
          <a:xfrm>
            <a:off x="2797850" y="3861050"/>
            <a:ext cx="2713500" cy="438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SzPts val="1100"/>
              <a:buNone/>
            </a:pPr>
            <a:r>
              <a:rPr lang="en-GB" sz="2400">
                <a:solidFill>
                  <a:schemeClr val="dk1"/>
                </a:solidFill>
                <a:latin typeface="Roboto Condensed Medium"/>
                <a:ea typeface="Roboto Condensed Medium"/>
                <a:cs typeface="Roboto Condensed Medium"/>
                <a:sym typeface="Roboto Condensed Medium"/>
              </a:rPr>
              <a:t>Year 9/10 Geography </a:t>
            </a:r>
            <a:endParaRPr sz="2400">
              <a:solidFill>
                <a:schemeClr val="dk1"/>
              </a:solidFill>
              <a:latin typeface="Roboto Condensed Medium"/>
              <a:ea typeface="Roboto Condensed Medium"/>
              <a:cs typeface="Roboto Condensed Medium"/>
              <a:sym typeface="Roboto Condensed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9"/>
          <p:cNvPicPr preferRelativeResize="0"/>
          <p:nvPr/>
        </p:nvPicPr>
        <p:blipFill rotWithShape="1">
          <a:blip r:embed="rId3">
            <a:alphaModFix/>
          </a:blip>
          <a:srcRect b="0" l="0" r="37422" t="0"/>
          <a:stretch/>
        </p:blipFill>
        <p:spPr>
          <a:xfrm>
            <a:off x="4843848" y="50"/>
            <a:ext cx="4300150" cy="5143499"/>
          </a:xfrm>
          <a:prstGeom prst="rect">
            <a:avLst/>
          </a:prstGeom>
          <a:noFill/>
          <a:ln>
            <a:noFill/>
          </a:ln>
        </p:spPr>
      </p:pic>
      <p:pic>
        <p:nvPicPr>
          <p:cNvPr id="85" name="Google Shape;85;p19" title="Right side Slide template.png"/>
          <p:cNvPicPr preferRelativeResize="0"/>
          <p:nvPr/>
        </p:nvPicPr>
        <p:blipFill>
          <a:blip r:embed="rId4">
            <a:alphaModFix/>
          </a:blip>
          <a:stretch>
            <a:fillRect/>
          </a:stretch>
        </p:blipFill>
        <p:spPr>
          <a:xfrm>
            <a:off x="0" y="0"/>
            <a:ext cx="9144003" cy="5143501"/>
          </a:xfrm>
          <a:prstGeom prst="rect">
            <a:avLst/>
          </a:prstGeom>
          <a:noFill/>
          <a:ln>
            <a:noFill/>
          </a:ln>
        </p:spPr>
      </p:pic>
      <p:sp>
        <p:nvSpPr>
          <p:cNvPr id="86" name="Google Shape;86;p19"/>
          <p:cNvSpPr txBox="1"/>
          <p:nvPr/>
        </p:nvSpPr>
        <p:spPr>
          <a:xfrm>
            <a:off x="338250" y="246050"/>
            <a:ext cx="5686200" cy="1066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Font typeface="Arial"/>
              <a:buNone/>
            </a:pPr>
            <a:r>
              <a:rPr b="1" lang="en-GB" sz="3800">
                <a:solidFill>
                  <a:srgbClr val="FFB600"/>
                </a:solidFill>
                <a:latin typeface="Roboto Condensed"/>
                <a:ea typeface="Roboto Condensed"/>
                <a:cs typeface="Roboto Condensed"/>
                <a:sym typeface="Roboto Condensed"/>
              </a:rPr>
              <a:t>Congratulations!</a:t>
            </a:r>
            <a:br>
              <a:rPr b="1" lang="en-GB" sz="4200">
                <a:solidFill>
                  <a:srgbClr val="B6DE10"/>
                </a:solidFill>
                <a:latin typeface="Roboto Condensed"/>
                <a:ea typeface="Roboto Condensed"/>
                <a:cs typeface="Roboto Condensed"/>
                <a:sym typeface="Roboto Condensed"/>
              </a:rPr>
            </a:br>
            <a:r>
              <a:rPr b="1" lang="en-GB" sz="3400">
                <a:solidFill>
                  <a:schemeClr val="lt1"/>
                </a:solidFill>
                <a:latin typeface="Roboto Condensed"/>
                <a:ea typeface="Roboto Condensed"/>
                <a:cs typeface="Roboto Condensed"/>
                <a:sym typeface="Roboto Condensed"/>
              </a:rPr>
              <a:t>You are now all urban planners!</a:t>
            </a:r>
            <a:endParaRPr b="1" sz="3400">
              <a:solidFill>
                <a:schemeClr val="lt1"/>
              </a:solidFill>
              <a:latin typeface="Roboto Condensed"/>
              <a:ea typeface="Roboto Condensed"/>
              <a:cs typeface="Roboto Condensed"/>
              <a:sym typeface="Roboto Condensed"/>
            </a:endParaRPr>
          </a:p>
        </p:txBody>
      </p:sp>
      <p:sp>
        <p:nvSpPr>
          <p:cNvPr id="87" name="Google Shape;87;p19"/>
          <p:cNvSpPr txBox="1"/>
          <p:nvPr/>
        </p:nvSpPr>
        <p:spPr>
          <a:xfrm>
            <a:off x="338250" y="1486436"/>
            <a:ext cx="4774200" cy="10851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200">
                <a:solidFill>
                  <a:srgbClr val="FFFFFF"/>
                </a:solidFill>
                <a:latin typeface="Roboto Condensed"/>
                <a:ea typeface="Roboto Condensed"/>
                <a:cs typeface="Roboto Condensed"/>
                <a:sym typeface="Roboto Condensed"/>
              </a:rPr>
              <a:t>You are tasked with </a:t>
            </a:r>
            <a:r>
              <a:rPr b="1" lang="en-GB" sz="2200">
                <a:solidFill>
                  <a:srgbClr val="FFB600"/>
                </a:solidFill>
                <a:latin typeface="Roboto Condensed"/>
                <a:ea typeface="Roboto Condensed"/>
                <a:cs typeface="Roboto Condensed"/>
                <a:sym typeface="Roboto Condensed"/>
              </a:rPr>
              <a:t>designing a town.</a:t>
            </a:r>
            <a:br>
              <a:rPr b="1" lang="en-GB" sz="2200">
                <a:solidFill>
                  <a:srgbClr val="FFFFFF"/>
                </a:solidFill>
                <a:latin typeface="Roboto Condensed"/>
                <a:ea typeface="Roboto Condensed"/>
                <a:cs typeface="Roboto Condensed"/>
                <a:sym typeface="Roboto Condensed"/>
              </a:rPr>
            </a:br>
            <a:r>
              <a:rPr b="1" lang="en-GB" sz="2200">
                <a:solidFill>
                  <a:srgbClr val="FFFFFF"/>
                </a:solidFill>
                <a:latin typeface="Roboto Condensed"/>
                <a:ea typeface="Roboto Condensed"/>
                <a:cs typeface="Roboto Condensed"/>
                <a:sym typeface="Roboto Condensed"/>
              </a:rPr>
              <a:t>On your piece of paper map and draw out your town.</a:t>
            </a:r>
            <a:endParaRPr b="1" sz="2200">
              <a:solidFill>
                <a:srgbClr val="FFB600"/>
              </a:solidFill>
              <a:latin typeface="Roboto Condensed"/>
              <a:ea typeface="Roboto Condensed"/>
              <a:cs typeface="Roboto Condensed"/>
              <a:sym typeface="Roboto Condensed"/>
            </a:endParaRPr>
          </a:p>
        </p:txBody>
      </p:sp>
      <p:sp>
        <p:nvSpPr>
          <p:cNvPr id="88" name="Google Shape;88;p19"/>
          <p:cNvSpPr/>
          <p:nvPr/>
        </p:nvSpPr>
        <p:spPr>
          <a:xfrm>
            <a:off x="0" y="4400800"/>
            <a:ext cx="1121400" cy="742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sp>
        <p:nvSpPr>
          <p:cNvPr id="89" name="Google Shape;89;p19"/>
          <p:cNvSpPr txBox="1"/>
          <p:nvPr/>
        </p:nvSpPr>
        <p:spPr>
          <a:xfrm>
            <a:off x="52387"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Activity introduction </a:t>
            </a:r>
            <a:endParaRPr sz="1200">
              <a:solidFill>
                <a:srgbClr val="999999"/>
              </a:solidFill>
              <a:latin typeface="Roboto Condensed"/>
              <a:ea typeface="Roboto Condensed"/>
              <a:cs typeface="Roboto Condensed"/>
              <a:sym typeface="Roboto Condensed"/>
            </a:endParaRPr>
          </a:p>
        </p:txBody>
      </p:sp>
      <p:sp>
        <p:nvSpPr>
          <p:cNvPr id="90" name="Google Shape;90;p19"/>
          <p:cNvSpPr txBox="1"/>
          <p:nvPr/>
        </p:nvSpPr>
        <p:spPr>
          <a:xfrm>
            <a:off x="338250" y="2716746"/>
            <a:ext cx="5337000" cy="18795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300">
                <a:solidFill>
                  <a:srgbClr val="FFB600"/>
                </a:solidFill>
                <a:latin typeface="Roboto Condensed"/>
                <a:ea typeface="Roboto Condensed"/>
                <a:cs typeface="Roboto Condensed"/>
                <a:sym typeface="Roboto Condensed"/>
              </a:rPr>
              <a:t>You must consider:</a:t>
            </a:r>
            <a:endParaRPr b="1" sz="2300">
              <a:solidFill>
                <a:srgbClr val="FFB600"/>
              </a:solidFill>
              <a:latin typeface="Roboto Condensed"/>
              <a:ea typeface="Roboto Condensed"/>
              <a:cs typeface="Roboto Condensed"/>
              <a:sym typeface="Roboto Condensed"/>
            </a:endParaRPr>
          </a:p>
          <a:p>
            <a:pPr indent="-368300" lvl="0" marL="457200" marR="0" rtl="0" algn="l">
              <a:lnSpc>
                <a:spcPct val="115000"/>
              </a:lnSpc>
              <a:spcBef>
                <a:spcPts val="0"/>
              </a:spcBef>
              <a:spcAft>
                <a:spcPts val="0"/>
              </a:spcAft>
              <a:buClr>
                <a:srgbClr val="FFFFFF"/>
              </a:buClr>
              <a:buSzPts val="2200"/>
              <a:buFont typeface="Roboto Condensed"/>
              <a:buChar char="●"/>
            </a:pPr>
            <a:r>
              <a:rPr b="1" lang="en-GB" sz="2200" u="sng">
                <a:solidFill>
                  <a:schemeClr val="lt1"/>
                </a:solidFill>
                <a:latin typeface="Roboto Condensed"/>
                <a:ea typeface="Roboto Condensed"/>
                <a:cs typeface="Roboto Condensed"/>
                <a:sym typeface="Roboto Condensed"/>
              </a:rPr>
              <a:t>Where</a:t>
            </a:r>
            <a:r>
              <a:rPr b="1" lang="en-GB" sz="2200">
                <a:solidFill>
                  <a:srgbClr val="FFFFFF"/>
                </a:solidFill>
                <a:latin typeface="Roboto Condensed"/>
                <a:ea typeface="Roboto Condensed"/>
                <a:cs typeface="Roboto Condensed"/>
                <a:sym typeface="Roboto Condensed"/>
              </a:rPr>
              <a:t> you place each element</a:t>
            </a:r>
            <a:endParaRPr b="1" sz="2200">
              <a:solidFill>
                <a:srgbClr val="FFFFFF"/>
              </a:solidFill>
              <a:latin typeface="Roboto Condensed"/>
              <a:ea typeface="Roboto Condensed"/>
              <a:cs typeface="Roboto Condensed"/>
              <a:sym typeface="Roboto Condensed"/>
            </a:endParaRPr>
          </a:p>
          <a:p>
            <a:pPr indent="-368300" lvl="0" marL="457200" marR="0" rtl="0" algn="l">
              <a:lnSpc>
                <a:spcPct val="115000"/>
              </a:lnSpc>
              <a:spcBef>
                <a:spcPts val="0"/>
              </a:spcBef>
              <a:spcAft>
                <a:spcPts val="0"/>
              </a:spcAft>
              <a:buClr>
                <a:srgbClr val="FFFFFF"/>
              </a:buClr>
              <a:buSzPts val="2200"/>
              <a:buFont typeface="Roboto Condensed"/>
              <a:buChar char="●"/>
            </a:pPr>
            <a:r>
              <a:rPr b="1" lang="en-GB" sz="2200">
                <a:solidFill>
                  <a:srgbClr val="FFFFFF"/>
                </a:solidFill>
                <a:latin typeface="Roboto Condensed"/>
                <a:ea typeface="Roboto Condensed"/>
                <a:cs typeface="Roboto Condensed"/>
                <a:sym typeface="Roboto Condensed"/>
              </a:rPr>
              <a:t>The </a:t>
            </a:r>
            <a:r>
              <a:rPr b="1" lang="en-GB" sz="2200" u="sng">
                <a:solidFill>
                  <a:schemeClr val="lt1"/>
                </a:solidFill>
                <a:latin typeface="Roboto Condensed"/>
                <a:ea typeface="Roboto Condensed"/>
                <a:cs typeface="Roboto Condensed"/>
                <a:sym typeface="Roboto Condensed"/>
              </a:rPr>
              <a:t>amount of space</a:t>
            </a:r>
            <a:r>
              <a:rPr b="1" lang="en-GB" sz="2200">
                <a:solidFill>
                  <a:srgbClr val="FFFFFF"/>
                </a:solidFill>
                <a:latin typeface="Roboto Condensed"/>
                <a:ea typeface="Roboto Condensed"/>
                <a:cs typeface="Roboto Condensed"/>
                <a:sym typeface="Roboto Condensed"/>
              </a:rPr>
              <a:t> you allocate to each</a:t>
            </a:r>
            <a:endParaRPr b="1" sz="2200">
              <a:solidFill>
                <a:srgbClr val="FFFFFF"/>
              </a:solidFill>
              <a:latin typeface="Roboto Condensed"/>
              <a:ea typeface="Roboto Condensed"/>
              <a:cs typeface="Roboto Condensed"/>
              <a:sym typeface="Roboto Condensed"/>
            </a:endParaRPr>
          </a:p>
          <a:p>
            <a:pPr indent="-368300" lvl="0" marL="457200" marR="0" rtl="0" algn="l">
              <a:lnSpc>
                <a:spcPct val="100000"/>
              </a:lnSpc>
              <a:spcBef>
                <a:spcPts val="0"/>
              </a:spcBef>
              <a:spcAft>
                <a:spcPts val="0"/>
              </a:spcAft>
              <a:buClr>
                <a:schemeClr val="lt1"/>
              </a:buClr>
              <a:buSzPts val="2200"/>
              <a:buFont typeface="Roboto Condensed"/>
              <a:buChar char="●"/>
            </a:pPr>
            <a:r>
              <a:rPr b="1" lang="en-GB" sz="2200">
                <a:solidFill>
                  <a:schemeClr val="lt1"/>
                </a:solidFill>
                <a:latin typeface="Roboto Condensed"/>
                <a:ea typeface="Roboto Condensed"/>
                <a:cs typeface="Roboto Condensed"/>
                <a:sym typeface="Roboto Condensed"/>
              </a:rPr>
              <a:t>How these choices impact </a:t>
            </a:r>
            <a:r>
              <a:rPr b="1" lang="en-GB" sz="2200" u="sng">
                <a:solidFill>
                  <a:schemeClr val="lt1"/>
                </a:solidFill>
                <a:latin typeface="Roboto Condensed"/>
                <a:ea typeface="Roboto Condensed"/>
                <a:cs typeface="Roboto Condensed"/>
                <a:sym typeface="Roboto Condensed"/>
              </a:rPr>
              <a:t>s</a:t>
            </a:r>
            <a:r>
              <a:rPr b="1" lang="en-GB" sz="2200" u="sng">
                <a:solidFill>
                  <a:schemeClr val="lt1"/>
                </a:solidFill>
                <a:latin typeface="Roboto Condensed"/>
                <a:ea typeface="Roboto Condensed"/>
                <a:cs typeface="Roboto Condensed"/>
                <a:sym typeface="Roboto Condensed"/>
              </a:rPr>
              <a:t>ociety</a:t>
            </a:r>
            <a:r>
              <a:rPr b="1" lang="en-GB" sz="2200">
                <a:solidFill>
                  <a:schemeClr val="lt1"/>
                </a:solidFill>
                <a:latin typeface="Roboto Condensed"/>
                <a:ea typeface="Roboto Condensed"/>
                <a:cs typeface="Roboto Condensed"/>
                <a:sym typeface="Roboto Condensed"/>
              </a:rPr>
              <a:t>, the </a:t>
            </a:r>
            <a:r>
              <a:rPr b="1" lang="en-GB" sz="2200" u="sng">
                <a:solidFill>
                  <a:schemeClr val="lt1"/>
                </a:solidFill>
                <a:latin typeface="Roboto Condensed"/>
                <a:ea typeface="Roboto Condensed"/>
                <a:cs typeface="Roboto Condensed"/>
                <a:sym typeface="Roboto Condensed"/>
              </a:rPr>
              <a:t>e</a:t>
            </a:r>
            <a:r>
              <a:rPr b="1" lang="en-GB" sz="2200" u="sng">
                <a:solidFill>
                  <a:schemeClr val="lt1"/>
                </a:solidFill>
                <a:latin typeface="Roboto Condensed"/>
                <a:ea typeface="Roboto Condensed"/>
                <a:cs typeface="Roboto Condensed"/>
                <a:sym typeface="Roboto Condensed"/>
              </a:rPr>
              <a:t>conomy</a:t>
            </a:r>
            <a:r>
              <a:rPr b="1" lang="en-GB" sz="2200">
                <a:solidFill>
                  <a:schemeClr val="lt1"/>
                </a:solidFill>
                <a:latin typeface="Roboto Condensed"/>
                <a:ea typeface="Roboto Condensed"/>
                <a:cs typeface="Roboto Condensed"/>
                <a:sym typeface="Roboto Condensed"/>
              </a:rPr>
              <a:t>, and the </a:t>
            </a:r>
            <a:r>
              <a:rPr b="1" lang="en-GB" sz="2200" u="sng">
                <a:solidFill>
                  <a:schemeClr val="lt1"/>
                </a:solidFill>
                <a:latin typeface="Roboto Condensed"/>
                <a:ea typeface="Roboto Condensed"/>
                <a:cs typeface="Roboto Condensed"/>
                <a:sym typeface="Roboto Condensed"/>
              </a:rPr>
              <a:t>e</a:t>
            </a:r>
            <a:r>
              <a:rPr b="1" lang="en-GB" sz="2200" u="sng">
                <a:solidFill>
                  <a:schemeClr val="lt1"/>
                </a:solidFill>
                <a:latin typeface="Roboto Condensed"/>
                <a:ea typeface="Roboto Condensed"/>
                <a:cs typeface="Roboto Condensed"/>
                <a:sym typeface="Roboto Condensed"/>
              </a:rPr>
              <a:t>nvironment</a:t>
            </a:r>
            <a:endParaRPr b="1" sz="2200" u="sng">
              <a:solidFill>
                <a:schemeClr val="lt1"/>
              </a:solidFill>
              <a:latin typeface="Roboto Condensed"/>
              <a:ea typeface="Roboto Condensed"/>
              <a:cs typeface="Roboto Condensed"/>
              <a:sym typeface="Roboto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0"/>
          <p:cNvPicPr preferRelativeResize="0"/>
          <p:nvPr/>
        </p:nvPicPr>
        <p:blipFill rotWithShape="1">
          <a:blip r:embed="rId3">
            <a:alphaModFix/>
          </a:blip>
          <a:srcRect b="0" l="0" r="30541" t="0"/>
          <a:stretch/>
        </p:blipFill>
        <p:spPr>
          <a:xfrm>
            <a:off x="4769350" y="0"/>
            <a:ext cx="4374651" cy="5143500"/>
          </a:xfrm>
          <a:prstGeom prst="rect">
            <a:avLst/>
          </a:prstGeom>
          <a:noFill/>
          <a:ln>
            <a:noFill/>
          </a:ln>
        </p:spPr>
      </p:pic>
      <p:pic>
        <p:nvPicPr>
          <p:cNvPr id="96" name="Google Shape;96;p20" title="Right side Slide template.png"/>
          <p:cNvPicPr preferRelativeResize="0"/>
          <p:nvPr/>
        </p:nvPicPr>
        <p:blipFill>
          <a:blip r:embed="rId4">
            <a:alphaModFix/>
          </a:blip>
          <a:stretch>
            <a:fillRect/>
          </a:stretch>
        </p:blipFill>
        <p:spPr>
          <a:xfrm>
            <a:off x="0" y="0"/>
            <a:ext cx="9143982" cy="5143490"/>
          </a:xfrm>
          <a:prstGeom prst="rect">
            <a:avLst/>
          </a:prstGeom>
          <a:noFill/>
          <a:ln>
            <a:noFill/>
          </a:ln>
        </p:spPr>
      </p:pic>
      <p:sp>
        <p:nvSpPr>
          <p:cNvPr id="97" name="Google Shape;97;p20"/>
          <p:cNvSpPr txBox="1"/>
          <p:nvPr/>
        </p:nvSpPr>
        <p:spPr>
          <a:xfrm>
            <a:off x="308189" y="212186"/>
            <a:ext cx="3305700" cy="10635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Font typeface="Arial"/>
              <a:buNone/>
            </a:pPr>
            <a:r>
              <a:rPr b="1" lang="en-GB" sz="3800">
                <a:solidFill>
                  <a:srgbClr val="FFFFFF"/>
                </a:solidFill>
                <a:latin typeface="Roboto Condensed"/>
                <a:ea typeface="Roboto Condensed"/>
                <a:cs typeface="Roboto Condensed"/>
                <a:sym typeface="Roboto Condensed"/>
              </a:rPr>
              <a:t>YOUR TOWN</a:t>
            </a:r>
            <a:br>
              <a:rPr b="1" lang="en-GB" sz="3800">
                <a:solidFill>
                  <a:srgbClr val="FFFFFF"/>
                </a:solidFill>
                <a:latin typeface="Roboto Condensed"/>
                <a:ea typeface="Roboto Condensed"/>
                <a:cs typeface="Roboto Condensed"/>
                <a:sym typeface="Roboto Condensed"/>
              </a:rPr>
            </a:br>
            <a:r>
              <a:rPr b="1" lang="en-GB" sz="3800">
                <a:solidFill>
                  <a:srgbClr val="FFB600"/>
                </a:solidFill>
                <a:latin typeface="Roboto Condensed"/>
                <a:ea typeface="Roboto Condensed"/>
                <a:cs typeface="Roboto Condensed"/>
                <a:sym typeface="Roboto Condensed"/>
              </a:rPr>
              <a:t>MUST INCLUDE:</a:t>
            </a:r>
            <a:endParaRPr b="1" sz="3800">
              <a:solidFill>
                <a:srgbClr val="FFB600"/>
              </a:solidFill>
              <a:latin typeface="Roboto Condensed"/>
              <a:ea typeface="Roboto Condensed"/>
              <a:cs typeface="Roboto Condensed"/>
              <a:sym typeface="Roboto Condensed"/>
            </a:endParaRPr>
          </a:p>
        </p:txBody>
      </p:sp>
      <p:sp>
        <p:nvSpPr>
          <p:cNvPr id="98" name="Google Shape;98;p20"/>
          <p:cNvSpPr txBox="1"/>
          <p:nvPr/>
        </p:nvSpPr>
        <p:spPr>
          <a:xfrm>
            <a:off x="7702134"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lt1"/>
                </a:solidFill>
                <a:latin typeface="Roboto Condensed"/>
                <a:ea typeface="Roboto Condensed"/>
                <a:cs typeface="Roboto Condensed"/>
                <a:sym typeface="Roboto Condensed"/>
              </a:rPr>
              <a:t>Activity instructions</a:t>
            </a:r>
            <a:endParaRPr sz="1200">
              <a:solidFill>
                <a:schemeClr val="lt1"/>
              </a:solidFill>
              <a:latin typeface="Roboto Condensed"/>
              <a:ea typeface="Roboto Condensed"/>
              <a:cs typeface="Roboto Condensed"/>
              <a:sym typeface="Roboto Condensed"/>
            </a:endParaRPr>
          </a:p>
        </p:txBody>
      </p:sp>
      <p:sp>
        <p:nvSpPr>
          <p:cNvPr id="99" name="Google Shape;99;p20"/>
          <p:cNvSpPr/>
          <p:nvPr/>
        </p:nvSpPr>
        <p:spPr>
          <a:xfrm>
            <a:off x="0" y="4400800"/>
            <a:ext cx="1121400" cy="742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sp>
        <p:nvSpPr>
          <p:cNvPr id="100" name="Google Shape;100;p20"/>
          <p:cNvSpPr txBox="1"/>
          <p:nvPr/>
        </p:nvSpPr>
        <p:spPr>
          <a:xfrm>
            <a:off x="229200" y="1271300"/>
            <a:ext cx="4778100" cy="3714300"/>
          </a:xfrm>
          <a:prstGeom prst="rect">
            <a:avLst/>
          </a:prstGeom>
          <a:noFill/>
          <a:ln>
            <a:noFill/>
          </a:ln>
        </p:spPr>
        <p:txBody>
          <a:bodyPr anchorCtr="0" anchor="t" bIns="34275" lIns="68575" spcFirstLastPara="1" rIns="68575" wrap="square" tIns="34275">
            <a:spAutoFit/>
          </a:bodyPr>
          <a:lstStyle/>
          <a:p>
            <a:pPr indent="-330200" lvl="0" marL="4572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Food production fields (wheat and grain)</a:t>
            </a:r>
            <a:endParaRPr b="1" sz="1600">
              <a:solidFill>
                <a:srgbClr val="FFFFFF"/>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Food production farms (vegetables and fruits)</a:t>
            </a:r>
            <a:endParaRPr b="1" sz="1600">
              <a:solidFill>
                <a:srgbClr val="FFFFFF"/>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Livestock farming area</a:t>
            </a:r>
            <a:endParaRPr b="1" sz="1600">
              <a:solidFill>
                <a:srgbClr val="FFFFFF"/>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Industrial crops (sorghum and cotton)</a:t>
            </a:r>
            <a:endParaRPr b="1" sz="1600">
              <a:solidFill>
                <a:srgbClr val="FFFFFF"/>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Urban housing</a:t>
            </a:r>
            <a:endParaRPr b="1" sz="1600">
              <a:solidFill>
                <a:srgbClr val="FFFFFF"/>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Transport hubs (Buses and trains)</a:t>
            </a:r>
            <a:endParaRPr b="1" sz="1600">
              <a:solidFill>
                <a:srgbClr val="FFFFFF"/>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Industrial developments (factories)</a:t>
            </a:r>
            <a:endParaRPr b="1" sz="1600">
              <a:solidFill>
                <a:srgbClr val="FFFFFF"/>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A mine</a:t>
            </a:r>
            <a:endParaRPr b="1" sz="1600">
              <a:solidFill>
                <a:srgbClr val="FFFFFF"/>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Sacred sites</a:t>
            </a:r>
            <a:endParaRPr b="1" sz="1600">
              <a:solidFill>
                <a:srgbClr val="FFFFFF"/>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Recreational spaces:</a:t>
            </a:r>
            <a:endParaRPr b="1" sz="1600">
              <a:solidFill>
                <a:srgbClr val="FFFFFF"/>
              </a:solidFill>
              <a:latin typeface="Roboto Condensed"/>
              <a:ea typeface="Roboto Condensed"/>
              <a:cs typeface="Roboto Condensed"/>
              <a:sym typeface="Roboto Condensed"/>
            </a:endParaRPr>
          </a:p>
          <a:p>
            <a:pPr indent="-330200" lvl="1" marL="9144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One park</a:t>
            </a:r>
            <a:endParaRPr b="1" sz="1600">
              <a:solidFill>
                <a:srgbClr val="FFFFFF"/>
              </a:solidFill>
              <a:latin typeface="Roboto Condensed"/>
              <a:ea typeface="Roboto Condensed"/>
              <a:cs typeface="Roboto Condensed"/>
              <a:sym typeface="Roboto Condensed"/>
            </a:endParaRPr>
          </a:p>
          <a:p>
            <a:pPr indent="-330200" lvl="1" marL="9144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One sports ground</a:t>
            </a:r>
            <a:endParaRPr b="1" sz="1600">
              <a:solidFill>
                <a:srgbClr val="FFFFFF"/>
              </a:solidFill>
              <a:latin typeface="Roboto Condensed"/>
              <a:ea typeface="Roboto Condensed"/>
              <a:cs typeface="Roboto Condensed"/>
              <a:sym typeface="Roboto Condensed"/>
            </a:endParaRPr>
          </a:p>
          <a:p>
            <a:pPr indent="-330200" lvl="1" marL="914400" rtl="0" algn="l">
              <a:lnSpc>
                <a:spcPct val="115000"/>
              </a:lnSpc>
              <a:spcBef>
                <a:spcPts val="0"/>
              </a:spcBef>
              <a:spcAft>
                <a:spcPts val="0"/>
              </a:spcAft>
              <a:buClr>
                <a:srgbClr val="FFFFFF"/>
              </a:buClr>
              <a:buSzPts val="1600"/>
              <a:buFont typeface="Roboto Condensed"/>
              <a:buChar char="○"/>
            </a:pPr>
            <a:r>
              <a:rPr b="1" lang="en-GB" sz="1600">
                <a:solidFill>
                  <a:srgbClr val="FFFFFF"/>
                </a:solidFill>
                <a:latin typeface="Roboto Condensed"/>
                <a:ea typeface="Roboto Condensed"/>
                <a:cs typeface="Roboto Condensed"/>
                <a:sym typeface="Roboto Condensed"/>
              </a:rPr>
              <a:t>One golf course</a:t>
            </a:r>
            <a:endParaRPr b="1" sz="1600">
              <a:solidFill>
                <a:srgbClr val="FFFFFF"/>
              </a:solidFill>
              <a:latin typeface="Roboto Condensed"/>
              <a:ea typeface="Roboto Condensed"/>
              <a:cs typeface="Roboto Condensed"/>
              <a:sym typeface="Roboto Condensed"/>
            </a:endParaRPr>
          </a:p>
        </p:txBody>
      </p:sp>
      <p:pic>
        <p:nvPicPr>
          <p:cNvPr id="101" name="Google Shape;101;p20"/>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102" name="Google Shape;102;p20"/>
          <p:cNvSpPr txBox="1"/>
          <p:nvPr/>
        </p:nvSpPr>
        <p:spPr>
          <a:xfrm>
            <a:off x="2831975" y="3415275"/>
            <a:ext cx="2381400" cy="773400"/>
          </a:xfrm>
          <a:prstGeom prst="rect">
            <a:avLst/>
          </a:prstGeom>
          <a:noFill/>
          <a:ln cap="flat" cmpd="sng" w="19050">
            <a:solidFill>
              <a:schemeClr val="lt2"/>
            </a:solidFill>
            <a:prstDash val="solid"/>
            <a:round/>
            <a:headEnd len="sm" w="sm" type="none"/>
            <a:tailEnd len="sm" w="sm" type="none"/>
          </a:ln>
        </p:spPr>
        <p:txBody>
          <a:bodyPr anchorCtr="0" anchor="t" bIns="72000" lIns="104400" spcFirstLastPara="1" rIns="68400" wrap="square" tIns="72000">
            <a:spAutoFit/>
          </a:bodyPr>
          <a:lstStyle/>
          <a:p>
            <a:pPr indent="0" lvl="0" marL="0" marR="0" rtl="0" algn="l">
              <a:lnSpc>
                <a:spcPct val="85000"/>
              </a:lnSpc>
              <a:spcBef>
                <a:spcPts val="0"/>
              </a:spcBef>
              <a:spcAft>
                <a:spcPts val="0"/>
              </a:spcAft>
              <a:buClr>
                <a:srgbClr val="000000"/>
              </a:buClr>
              <a:buFont typeface="Arial"/>
              <a:buNone/>
            </a:pPr>
            <a:r>
              <a:rPr b="1" lang="en-GB" sz="1600">
                <a:solidFill>
                  <a:schemeClr val="lt2"/>
                </a:solidFill>
                <a:latin typeface="Roboto Condensed"/>
                <a:ea typeface="Roboto Condensed"/>
                <a:cs typeface="Roboto Condensed"/>
                <a:sym typeface="Roboto Condensed"/>
              </a:rPr>
              <a:t>Each graph square = 250m</a:t>
            </a:r>
            <a:endParaRPr b="1" sz="1600">
              <a:solidFill>
                <a:schemeClr val="lt2"/>
              </a:solidFill>
              <a:latin typeface="Roboto Condensed"/>
              <a:ea typeface="Roboto Condensed"/>
              <a:cs typeface="Roboto Condensed"/>
              <a:sym typeface="Roboto Condensed"/>
            </a:endParaRPr>
          </a:p>
          <a:p>
            <a:pPr indent="0" lvl="0" marL="0" marR="0" rtl="0" algn="l">
              <a:lnSpc>
                <a:spcPct val="85000"/>
              </a:lnSpc>
              <a:spcBef>
                <a:spcPts val="0"/>
              </a:spcBef>
              <a:spcAft>
                <a:spcPts val="0"/>
              </a:spcAft>
              <a:buClr>
                <a:srgbClr val="000000"/>
              </a:buClr>
              <a:buFont typeface="Arial"/>
              <a:buNone/>
            </a:pPr>
            <a:r>
              <a:rPr b="1" lang="en-GB" sz="1600">
                <a:solidFill>
                  <a:schemeClr val="lt1"/>
                </a:solidFill>
                <a:latin typeface="Roboto Condensed"/>
                <a:ea typeface="Roboto Condensed"/>
                <a:cs typeface="Roboto Condensed"/>
                <a:sym typeface="Roboto Condensed"/>
              </a:rPr>
              <a:t>That makes an A3 graph paper town =</a:t>
            </a:r>
            <a:r>
              <a:rPr b="1" lang="en-GB" sz="1600">
                <a:solidFill>
                  <a:schemeClr val="lt2"/>
                </a:solidFill>
                <a:latin typeface="Roboto Condensed"/>
                <a:ea typeface="Roboto Condensed"/>
                <a:cs typeface="Roboto Condensed"/>
                <a:sym typeface="Roboto Condensed"/>
              </a:rPr>
              <a:t>15km x 21km</a:t>
            </a:r>
            <a:endParaRPr b="1" sz="1600">
              <a:solidFill>
                <a:schemeClr val="lt2"/>
              </a:solidFill>
              <a:latin typeface="Roboto Condensed"/>
              <a:ea typeface="Roboto Condensed"/>
              <a:cs typeface="Roboto Condensed"/>
              <a:sym typeface="Roboto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1"/>
          <p:cNvPicPr preferRelativeResize="0"/>
          <p:nvPr/>
        </p:nvPicPr>
        <p:blipFill rotWithShape="1">
          <a:blip r:embed="rId3">
            <a:alphaModFix/>
          </a:blip>
          <a:srcRect b="0" l="0" r="33696" t="4370"/>
          <a:stretch/>
        </p:blipFill>
        <p:spPr>
          <a:xfrm>
            <a:off x="-1237600" y="-19225"/>
            <a:ext cx="6387302" cy="5181949"/>
          </a:xfrm>
          <a:prstGeom prst="rect">
            <a:avLst/>
          </a:prstGeom>
          <a:noFill/>
          <a:ln>
            <a:noFill/>
          </a:ln>
        </p:spPr>
      </p:pic>
      <p:pic>
        <p:nvPicPr>
          <p:cNvPr id="108" name="Google Shape;108;p21"/>
          <p:cNvPicPr preferRelativeResize="0"/>
          <p:nvPr/>
        </p:nvPicPr>
        <p:blipFill>
          <a:blip r:embed="rId4">
            <a:alphaModFix/>
          </a:blip>
          <a:stretch>
            <a:fillRect/>
          </a:stretch>
        </p:blipFill>
        <p:spPr>
          <a:xfrm>
            <a:off x="0" y="0"/>
            <a:ext cx="9144003" cy="5143501"/>
          </a:xfrm>
          <a:prstGeom prst="rect">
            <a:avLst/>
          </a:prstGeom>
          <a:noFill/>
          <a:ln>
            <a:noFill/>
          </a:ln>
        </p:spPr>
      </p:pic>
      <p:sp>
        <p:nvSpPr>
          <p:cNvPr id="109" name="Google Shape;109;p21"/>
          <p:cNvSpPr txBox="1"/>
          <p:nvPr/>
        </p:nvSpPr>
        <p:spPr>
          <a:xfrm>
            <a:off x="7702134"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Activity instructions</a:t>
            </a:r>
            <a:endParaRPr sz="1200">
              <a:solidFill>
                <a:srgbClr val="999999"/>
              </a:solidFill>
              <a:latin typeface="Roboto Condensed"/>
              <a:ea typeface="Roboto Condensed"/>
              <a:cs typeface="Roboto Condensed"/>
              <a:sym typeface="Roboto Condensed"/>
            </a:endParaRPr>
          </a:p>
        </p:txBody>
      </p:sp>
      <p:sp>
        <p:nvSpPr>
          <p:cNvPr id="110" name="Google Shape;110;p21"/>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11" name="Google Shape;111;p21"/>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112" name="Google Shape;112;p21"/>
          <p:cNvSpPr txBox="1"/>
          <p:nvPr/>
        </p:nvSpPr>
        <p:spPr>
          <a:xfrm>
            <a:off x="4012920" y="571062"/>
            <a:ext cx="4955700" cy="1122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Font typeface="Arial"/>
              <a:buNone/>
            </a:pPr>
            <a:r>
              <a:rPr b="1" lang="en-GB" sz="3800">
                <a:solidFill>
                  <a:srgbClr val="FFFFFF"/>
                </a:solidFill>
                <a:latin typeface="Roboto Condensed"/>
                <a:ea typeface="Roboto Condensed"/>
                <a:cs typeface="Roboto Condensed"/>
                <a:sym typeface="Roboto Condensed"/>
              </a:rPr>
              <a:t>LAND AND</a:t>
            </a:r>
            <a:br>
              <a:rPr b="1" lang="en-GB" sz="3800">
                <a:solidFill>
                  <a:srgbClr val="FFFFFF"/>
                </a:solidFill>
                <a:latin typeface="Roboto Condensed"/>
                <a:ea typeface="Roboto Condensed"/>
                <a:cs typeface="Roboto Condensed"/>
                <a:sym typeface="Roboto Condensed"/>
              </a:rPr>
            </a:br>
            <a:r>
              <a:rPr b="1" lang="en-GB" sz="3800">
                <a:solidFill>
                  <a:srgbClr val="FFFFFF"/>
                </a:solidFill>
                <a:latin typeface="Roboto Condensed"/>
                <a:ea typeface="Roboto Condensed"/>
                <a:cs typeface="Roboto Condensed"/>
                <a:sym typeface="Roboto Condensed"/>
              </a:rPr>
              <a:t>WATER FEATURES </a:t>
            </a:r>
            <a:endParaRPr b="1" sz="3800">
              <a:solidFill>
                <a:srgbClr val="B6DE10"/>
              </a:solidFill>
              <a:latin typeface="Roboto Condensed"/>
              <a:ea typeface="Roboto Condensed"/>
              <a:cs typeface="Roboto Condensed"/>
              <a:sym typeface="Roboto Condensed"/>
            </a:endParaRPr>
          </a:p>
        </p:txBody>
      </p:sp>
      <p:sp>
        <p:nvSpPr>
          <p:cNvPr id="113" name="Google Shape;113;p21"/>
          <p:cNvSpPr txBox="1"/>
          <p:nvPr/>
        </p:nvSpPr>
        <p:spPr>
          <a:xfrm>
            <a:off x="4012925" y="1775775"/>
            <a:ext cx="4774200" cy="26604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000">
                <a:solidFill>
                  <a:srgbClr val="FFB600"/>
                </a:solidFill>
                <a:latin typeface="Roboto Condensed"/>
                <a:ea typeface="Roboto Condensed"/>
                <a:cs typeface="Roboto Condensed"/>
                <a:sym typeface="Roboto Condensed"/>
              </a:rPr>
              <a:t>You're free to add and shape water sources</a:t>
            </a:r>
            <a:r>
              <a:rPr b="1" lang="en-GB" sz="2000">
                <a:solidFill>
                  <a:srgbClr val="FFFFFF"/>
                </a:solidFill>
                <a:latin typeface="Roboto Condensed"/>
                <a:ea typeface="Roboto Condensed"/>
                <a:cs typeface="Roboto Condensed"/>
                <a:sym typeface="Roboto Condensed"/>
              </a:rPr>
              <a:t> (such as lakes, rivers, and oceans) </a:t>
            </a:r>
            <a:r>
              <a:rPr b="1" lang="en-GB" sz="2000">
                <a:solidFill>
                  <a:srgbClr val="FFB600"/>
                </a:solidFill>
                <a:latin typeface="Roboto Condensed"/>
                <a:ea typeface="Roboto Condensed"/>
                <a:cs typeface="Roboto Condensed"/>
                <a:sym typeface="Roboto Condensed"/>
              </a:rPr>
              <a:t>and land features</a:t>
            </a:r>
            <a:r>
              <a:rPr b="1" lang="en-GB" sz="2000">
                <a:solidFill>
                  <a:srgbClr val="FFFFFF"/>
                </a:solidFill>
                <a:latin typeface="Roboto Condensed"/>
                <a:ea typeface="Roboto Condensed"/>
                <a:cs typeface="Roboto Condensed"/>
                <a:sym typeface="Roboto Condensed"/>
              </a:rPr>
              <a:t> (such as beaches, hills, and plains) </a:t>
            </a:r>
            <a:r>
              <a:rPr b="1" lang="en-GB" sz="2000">
                <a:solidFill>
                  <a:srgbClr val="FFB600"/>
                </a:solidFill>
                <a:latin typeface="Roboto Condensed"/>
                <a:ea typeface="Roboto Condensed"/>
                <a:cs typeface="Roboto Condensed"/>
                <a:sym typeface="Roboto Condensed"/>
              </a:rPr>
              <a:t>however you wish.</a:t>
            </a:r>
            <a:endParaRPr b="1" sz="2000">
              <a:solidFill>
                <a:srgbClr val="FFB600"/>
              </a:solidFill>
              <a:latin typeface="Roboto Condensed"/>
              <a:ea typeface="Roboto Condensed"/>
              <a:cs typeface="Roboto Condensed"/>
              <a:sym typeface="Roboto Condensed"/>
            </a:endParaRPr>
          </a:p>
          <a:p>
            <a:pPr indent="0" lvl="0" marL="0" marR="0" rtl="0" algn="l">
              <a:spcBef>
                <a:spcPts val="1000"/>
              </a:spcBef>
              <a:spcAft>
                <a:spcPts val="0"/>
              </a:spcAft>
              <a:buClr>
                <a:srgbClr val="000000"/>
              </a:buClr>
              <a:buFont typeface="Arial"/>
              <a:buNone/>
            </a:pPr>
            <a:r>
              <a:rPr b="1" lang="en-GB" sz="2000">
                <a:solidFill>
                  <a:srgbClr val="FFFFFF"/>
                </a:solidFill>
                <a:latin typeface="Roboto Condensed"/>
                <a:ea typeface="Roboto Condensed"/>
                <a:cs typeface="Roboto Condensed"/>
                <a:sym typeface="Roboto Condensed"/>
              </a:rPr>
              <a:t>Think carefully about where you place each element. </a:t>
            </a:r>
            <a:r>
              <a:rPr b="1" lang="en-GB" sz="2000">
                <a:solidFill>
                  <a:srgbClr val="FFB600"/>
                </a:solidFill>
                <a:latin typeface="Roboto Condensed"/>
                <a:ea typeface="Roboto Condensed"/>
                <a:cs typeface="Roboto Condensed"/>
                <a:sym typeface="Roboto Condensed"/>
              </a:rPr>
              <a:t>Consider the implications of their placement,</a:t>
            </a:r>
            <a:r>
              <a:rPr b="1" lang="en-GB" sz="2000">
                <a:solidFill>
                  <a:srgbClr val="FFFFFF"/>
                </a:solidFill>
                <a:latin typeface="Roboto Condensed"/>
                <a:ea typeface="Roboto Condensed"/>
                <a:cs typeface="Roboto Condensed"/>
                <a:sym typeface="Roboto Condensed"/>
              </a:rPr>
              <a:t> (e.g. placing water sources next to a mine might affect water quality).</a:t>
            </a:r>
            <a:endParaRPr b="1" sz="2000">
              <a:solidFill>
                <a:srgbClr val="FFFFFF"/>
              </a:solidFill>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nvSpPr>
        <p:spPr>
          <a:xfrm>
            <a:off x="2221362" y="1920750"/>
            <a:ext cx="4701300" cy="6510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Font typeface="Arial"/>
              <a:buNone/>
            </a:pPr>
            <a:r>
              <a:rPr b="1" lang="en-GB" sz="4200">
                <a:solidFill>
                  <a:srgbClr val="B7B7B7"/>
                </a:solidFill>
                <a:latin typeface="Roboto Condensed"/>
                <a:ea typeface="Roboto Condensed"/>
                <a:cs typeface="Roboto Condensed"/>
                <a:sym typeface="Roboto Condensed"/>
              </a:rPr>
              <a:t>STAGE 2</a:t>
            </a:r>
            <a:endParaRPr b="1" sz="4200">
              <a:solidFill>
                <a:srgbClr val="B7B7B7"/>
              </a:solidFill>
              <a:latin typeface="Roboto Condensed"/>
              <a:ea typeface="Roboto Condensed"/>
              <a:cs typeface="Roboto Condensed"/>
              <a:sym typeface="Roboto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3"/>
          <p:cNvPicPr preferRelativeResize="0"/>
          <p:nvPr/>
        </p:nvPicPr>
        <p:blipFill rotWithShape="1">
          <a:blip r:embed="rId3">
            <a:alphaModFix/>
          </a:blip>
          <a:srcRect b="0" l="0" r="27283" t="0"/>
          <a:stretch/>
        </p:blipFill>
        <p:spPr>
          <a:xfrm>
            <a:off x="0" y="0"/>
            <a:ext cx="6547123" cy="5143501"/>
          </a:xfrm>
          <a:prstGeom prst="rect">
            <a:avLst/>
          </a:prstGeom>
          <a:noFill/>
          <a:ln>
            <a:noFill/>
          </a:ln>
        </p:spPr>
      </p:pic>
      <p:pic>
        <p:nvPicPr>
          <p:cNvPr id="124" name="Google Shape;124;p23"/>
          <p:cNvPicPr preferRelativeResize="0"/>
          <p:nvPr/>
        </p:nvPicPr>
        <p:blipFill>
          <a:blip r:embed="rId4">
            <a:alphaModFix/>
          </a:blip>
          <a:stretch>
            <a:fillRect/>
          </a:stretch>
        </p:blipFill>
        <p:spPr>
          <a:xfrm>
            <a:off x="0" y="0"/>
            <a:ext cx="9144003" cy="5143501"/>
          </a:xfrm>
          <a:prstGeom prst="rect">
            <a:avLst/>
          </a:prstGeom>
          <a:noFill/>
          <a:ln>
            <a:noFill/>
          </a:ln>
        </p:spPr>
      </p:pic>
      <p:sp>
        <p:nvSpPr>
          <p:cNvPr id="125" name="Google Shape;125;p23"/>
          <p:cNvSpPr txBox="1"/>
          <p:nvPr/>
        </p:nvSpPr>
        <p:spPr>
          <a:xfrm>
            <a:off x="7511634"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Next stage </a:t>
            </a:r>
            <a:r>
              <a:rPr lang="en-GB" sz="1200">
                <a:solidFill>
                  <a:srgbClr val="999999"/>
                </a:solidFill>
                <a:latin typeface="Roboto Condensed"/>
                <a:ea typeface="Roboto Condensed"/>
                <a:cs typeface="Roboto Condensed"/>
                <a:sym typeface="Roboto Condensed"/>
              </a:rPr>
              <a:t>introduction</a:t>
            </a:r>
            <a:r>
              <a:rPr lang="en-GB" sz="1200">
                <a:solidFill>
                  <a:srgbClr val="999999"/>
                </a:solidFill>
                <a:latin typeface="Roboto Condensed"/>
                <a:ea typeface="Roboto Condensed"/>
                <a:cs typeface="Roboto Condensed"/>
                <a:sym typeface="Roboto Condensed"/>
              </a:rPr>
              <a:t> </a:t>
            </a:r>
            <a:endParaRPr sz="1200">
              <a:solidFill>
                <a:srgbClr val="999999"/>
              </a:solidFill>
              <a:latin typeface="Roboto Condensed"/>
              <a:ea typeface="Roboto Condensed"/>
              <a:cs typeface="Roboto Condensed"/>
              <a:sym typeface="Roboto Condensed"/>
            </a:endParaRPr>
          </a:p>
        </p:txBody>
      </p:sp>
      <p:sp>
        <p:nvSpPr>
          <p:cNvPr id="126" name="Google Shape;126;p23"/>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27" name="Google Shape;127;p23"/>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128" name="Google Shape;128;p23"/>
          <p:cNvSpPr txBox="1"/>
          <p:nvPr/>
        </p:nvSpPr>
        <p:spPr>
          <a:xfrm>
            <a:off x="4012920" y="797174"/>
            <a:ext cx="4955700" cy="1648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Font typeface="Arial"/>
              <a:buNone/>
            </a:pPr>
            <a:r>
              <a:rPr b="1" lang="en-GB" sz="3800">
                <a:solidFill>
                  <a:srgbClr val="FFB600"/>
                </a:solidFill>
                <a:latin typeface="Roboto Condensed"/>
                <a:ea typeface="Roboto Condensed"/>
                <a:cs typeface="Roboto Condensed"/>
                <a:sym typeface="Roboto Condensed"/>
              </a:rPr>
              <a:t>SUSTAINABILITY</a:t>
            </a:r>
            <a:endParaRPr b="1" sz="3800">
              <a:solidFill>
                <a:srgbClr val="FFB600"/>
              </a:solidFill>
              <a:latin typeface="Roboto Condensed"/>
              <a:ea typeface="Roboto Condensed"/>
              <a:cs typeface="Roboto Condensed"/>
              <a:sym typeface="Roboto Condensed"/>
            </a:endParaRPr>
          </a:p>
          <a:p>
            <a:pPr indent="0" lvl="0" marL="0" marR="0" rtl="0" algn="l">
              <a:lnSpc>
                <a:spcPct val="90000"/>
              </a:lnSpc>
              <a:spcBef>
                <a:spcPts val="0"/>
              </a:spcBef>
              <a:spcAft>
                <a:spcPts val="0"/>
              </a:spcAft>
              <a:buClr>
                <a:srgbClr val="000000"/>
              </a:buClr>
              <a:buFont typeface="Arial"/>
              <a:buNone/>
            </a:pPr>
            <a:r>
              <a:rPr b="1" lang="en-GB" sz="3800">
                <a:solidFill>
                  <a:srgbClr val="FFFFFF"/>
                </a:solidFill>
                <a:latin typeface="Roboto Condensed"/>
                <a:ea typeface="Roboto Condensed"/>
                <a:cs typeface="Roboto Condensed"/>
                <a:sym typeface="Roboto Condensed"/>
              </a:rPr>
              <a:t>AND ENVIRONMENTAL MANAGEMENT </a:t>
            </a:r>
            <a:endParaRPr b="1" sz="3800">
              <a:solidFill>
                <a:srgbClr val="B6DE10"/>
              </a:solidFill>
              <a:latin typeface="Roboto Condensed"/>
              <a:ea typeface="Roboto Condensed"/>
              <a:cs typeface="Roboto Condensed"/>
              <a:sym typeface="Roboto Condensed"/>
            </a:endParaRPr>
          </a:p>
        </p:txBody>
      </p:sp>
      <p:sp>
        <p:nvSpPr>
          <p:cNvPr id="129" name="Google Shape;129;p23"/>
          <p:cNvSpPr txBox="1"/>
          <p:nvPr/>
        </p:nvSpPr>
        <p:spPr>
          <a:xfrm>
            <a:off x="4012925" y="2553607"/>
            <a:ext cx="4774200" cy="17367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000">
                <a:solidFill>
                  <a:srgbClr val="FFB600"/>
                </a:solidFill>
                <a:latin typeface="Roboto Condensed"/>
                <a:ea typeface="Roboto Condensed"/>
                <a:cs typeface="Roboto Condensed"/>
                <a:sym typeface="Roboto Condensed"/>
              </a:rPr>
              <a:t>Climate change and a growing population are two major threats to towns and cities. </a:t>
            </a:r>
            <a:endParaRPr b="1" sz="2000">
              <a:solidFill>
                <a:srgbClr val="FFB600"/>
              </a:solidFill>
              <a:latin typeface="Roboto Condensed"/>
              <a:ea typeface="Roboto Condensed"/>
              <a:cs typeface="Roboto Condensed"/>
              <a:sym typeface="Roboto Condensed"/>
            </a:endParaRPr>
          </a:p>
          <a:p>
            <a:pPr indent="0" lvl="0" marL="0" marR="0" rtl="0" algn="l">
              <a:spcBef>
                <a:spcPts val="1000"/>
              </a:spcBef>
              <a:spcAft>
                <a:spcPts val="0"/>
              </a:spcAft>
              <a:buClr>
                <a:srgbClr val="000000"/>
              </a:buClr>
              <a:buFont typeface="Arial"/>
              <a:buNone/>
            </a:pPr>
            <a:r>
              <a:rPr b="1" lang="en-GB" sz="2000">
                <a:solidFill>
                  <a:schemeClr val="lt1"/>
                </a:solidFill>
                <a:latin typeface="Roboto Condensed"/>
                <a:ea typeface="Roboto Condensed"/>
                <a:cs typeface="Roboto Condensed"/>
                <a:sym typeface="Roboto Condensed"/>
              </a:rPr>
              <a:t>Resilient designs, sustainable infrastructure, and proactive measures are needed to address these problems.</a:t>
            </a:r>
            <a:endParaRPr b="1" sz="2000">
              <a:solidFill>
                <a:schemeClr val="lt1"/>
              </a:solidFill>
              <a:latin typeface="Roboto Condensed"/>
              <a:ea typeface="Roboto Condensed"/>
              <a:cs typeface="Roboto Condensed"/>
              <a:sym typeface="Roboto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4"/>
          <p:cNvPicPr preferRelativeResize="0"/>
          <p:nvPr/>
        </p:nvPicPr>
        <p:blipFill rotWithShape="1">
          <a:blip r:embed="rId3">
            <a:alphaModFix/>
          </a:blip>
          <a:srcRect b="0" l="0" r="22571" t="3138"/>
          <a:stretch/>
        </p:blipFill>
        <p:spPr>
          <a:xfrm>
            <a:off x="2979579" y="50"/>
            <a:ext cx="6164419" cy="5143499"/>
          </a:xfrm>
          <a:prstGeom prst="rect">
            <a:avLst/>
          </a:prstGeom>
          <a:noFill/>
          <a:ln>
            <a:noFill/>
          </a:ln>
        </p:spPr>
      </p:pic>
      <p:pic>
        <p:nvPicPr>
          <p:cNvPr id="135" name="Google Shape;135;p24" title="Right side Slide template.png"/>
          <p:cNvPicPr preferRelativeResize="0"/>
          <p:nvPr/>
        </p:nvPicPr>
        <p:blipFill>
          <a:blip r:embed="rId4">
            <a:alphaModFix/>
          </a:blip>
          <a:stretch>
            <a:fillRect/>
          </a:stretch>
        </p:blipFill>
        <p:spPr>
          <a:xfrm>
            <a:off x="0" y="0"/>
            <a:ext cx="8599726" cy="5143501"/>
          </a:xfrm>
          <a:prstGeom prst="rect">
            <a:avLst/>
          </a:prstGeom>
          <a:noFill/>
          <a:ln>
            <a:noFill/>
          </a:ln>
        </p:spPr>
      </p:pic>
      <p:sp>
        <p:nvSpPr>
          <p:cNvPr id="136" name="Google Shape;136;p24"/>
          <p:cNvSpPr txBox="1"/>
          <p:nvPr/>
        </p:nvSpPr>
        <p:spPr>
          <a:xfrm>
            <a:off x="308189" y="212186"/>
            <a:ext cx="3305700" cy="10635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Font typeface="Arial"/>
              <a:buNone/>
            </a:pPr>
            <a:r>
              <a:rPr b="1" lang="en-GB" sz="3800">
                <a:solidFill>
                  <a:srgbClr val="FFB600"/>
                </a:solidFill>
                <a:latin typeface="Roboto Condensed"/>
                <a:ea typeface="Roboto Condensed"/>
                <a:cs typeface="Roboto Condensed"/>
                <a:sym typeface="Roboto Condensed"/>
              </a:rPr>
              <a:t>TO ADD</a:t>
            </a:r>
            <a:endParaRPr b="1" sz="3800">
              <a:solidFill>
                <a:srgbClr val="FFB600"/>
              </a:solidFill>
              <a:latin typeface="Roboto Condensed"/>
              <a:ea typeface="Roboto Condensed"/>
              <a:cs typeface="Roboto Condensed"/>
              <a:sym typeface="Roboto Condensed"/>
            </a:endParaRPr>
          </a:p>
          <a:p>
            <a:pPr indent="0" lvl="0" marL="0" rtl="0" algn="l">
              <a:lnSpc>
                <a:spcPct val="85000"/>
              </a:lnSpc>
              <a:spcBef>
                <a:spcPts val="0"/>
              </a:spcBef>
              <a:spcAft>
                <a:spcPts val="0"/>
              </a:spcAft>
              <a:buClr>
                <a:schemeClr val="dk1"/>
              </a:buClr>
              <a:buFont typeface="Arial"/>
              <a:buNone/>
            </a:pPr>
            <a:r>
              <a:rPr b="1" lang="en-GB" sz="3800">
                <a:solidFill>
                  <a:schemeClr val="lt1"/>
                </a:solidFill>
                <a:latin typeface="Roboto Condensed"/>
                <a:ea typeface="Roboto Condensed"/>
                <a:cs typeface="Roboto Condensed"/>
                <a:sym typeface="Roboto Condensed"/>
              </a:rPr>
              <a:t>TO </a:t>
            </a:r>
            <a:r>
              <a:rPr b="1" lang="en-GB" sz="3800">
                <a:solidFill>
                  <a:schemeClr val="lt1"/>
                </a:solidFill>
                <a:latin typeface="Roboto Condensed"/>
                <a:ea typeface="Roboto Condensed"/>
                <a:cs typeface="Roboto Condensed"/>
                <a:sym typeface="Roboto Condensed"/>
              </a:rPr>
              <a:t>YOUR TOWN</a:t>
            </a:r>
            <a:endParaRPr b="1" sz="3800">
              <a:solidFill>
                <a:srgbClr val="FFB600"/>
              </a:solidFill>
              <a:latin typeface="Roboto Condensed"/>
              <a:ea typeface="Roboto Condensed"/>
              <a:cs typeface="Roboto Condensed"/>
              <a:sym typeface="Roboto Condensed"/>
            </a:endParaRPr>
          </a:p>
        </p:txBody>
      </p:sp>
      <p:sp>
        <p:nvSpPr>
          <p:cNvPr id="137" name="Google Shape;137;p24"/>
          <p:cNvSpPr txBox="1"/>
          <p:nvPr/>
        </p:nvSpPr>
        <p:spPr>
          <a:xfrm>
            <a:off x="7702134"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Stage 2</a:t>
            </a:r>
            <a:r>
              <a:rPr lang="en-GB" sz="1200">
                <a:solidFill>
                  <a:srgbClr val="999999"/>
                </a:solidFill>
                <a:latin typeface="Roboto Condensed"/>
                <a:ea typeface="Roboto Condensed"/>
                <a:cs typeface="Roboto Condensed"/>
                <a:sym typeface="Roboto Condensed"/>
              </a:rPr>
              <a:t> instructions</a:t>
            </a:r>
            <a:endParaRPr sz="1200">
              <a:solidFill>
                <a:srgbClr val="999999"/>
              </a:solidFill>
              <a:latin typeface="Roboto Condensed"/>
              <a:ea typeface="Roboto Condensed"/>
              <a:cs typeface="Roboto Condensed"/>
              <a:sym typeface="Roboto Condensed"/>
            </a:endParaRPr>
          </a:p>
        </p:txBody>
      </p:sp>
      <p:sp>
        <p:nvSpPr>
          <p:cNvPr id="138" name="Google Shape;138;p24"/>
          <p:cNvSpPr/>
          <p:nvPr/>
        </p:nvSpPr>
        <p:spPr>
          <a:xfrm>
            <a:off x="0" y="4400800"/>
            <a:ext cx="1121400" cy="742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39" name="Google Shape;139;p24"/>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140" name="Google Shape;140;p24"/>
          <p:cNvSpPr txBox="1"/>
          <p:nvPr/>
        </p:nvSpPr>
        <p:spPr>
          <a:xfrm>
            <a:off x="338250" y="1295918"/>
            <a:ext cx="5031900" cy="7464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200">
                <a:solidFill>
                  <a:srgbClr val="FFFFFF"/>
                </a:solidFill>
                <a:latin typeface="Roboto Condensed"/>
                <a:ea typeface="Roboto Condensed"/>
                <a:cs typeface="Roboto Condensed"/>
                <a:sym typeface="Roboto Condensed"/>
              </a:rPr>
              <a:t>Find where/how you can </a:t>
            </a:r>
            <a:r>
              <a:rPr b="1" lang="en-GB" sz="2200">
                <a:solidFill>
                  <a:srgbClr val="FFB600"/>
                </a:solidFill>
                <a:latin typeface="Roboto Condensed"/>
                <a:ea typeface="Roboto Condensed"/>
                <a:cs typeface="Roboto Condensed"/>
                <a:sym typeface="Roboto Condensed"/>
              </a:rPr>
              <a:t>add in sustainable solutions</a:t>
            </a:r>
            <a:r>
              <a:rPr b="1" lang="en-GB" sz="2200">
                <a:solidFill>
                  <a:srgbClr val="FFFFFF"/>
                </a:solidFill>
                <a:latin typeface="Roboto Condensed"/>
                <a:ea typeface="Roboto Condensed"/>
                <a:cs typeface="Roboto Condensed"/>
                <a:sym typeface="Roboto Condensed"/>
              </a:rPr>
              <a:t> to address these issues.</a:t>
            </a:r>
            <a:endParaRPr b="1" sz="2200">
              <a:solidFill>
                <a:srgbClr val="FFB600"/>
              </a:solidFill>
              <a:latin typeface="Roboto Condensed"/>
              <a:ea typeface="Roboto Condensed"/>
              <a:cs typeface="Roboto Condensed"/>
              <a:sym typeface="Roboto Condensed"/>
            </a:endParaRPr>
          </a:p>
        </p:txBody>
      </p:sp>
      <p:sp>
        <p:nvSpPr>
          <p:cNvPr id="141" name="Google Shape;141;p24"/>
          <p:cNvSpPr txBox="1"/>
          <p:nvPr/>
        </p:nvSpPr>
        <p:spPr>
          <a:xfrm>
            <a:off x="338250" y="2118684"/>
            <a:ext cx="5337000" cy="14391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300">
                <a:solidFill>
                  <a:srgbClr val="FFB600"/>
                </a:solidFill>
                <a:latin typeface="Roboto Condensed"/>
                <a:ea typeface="Roboto Condensed"/>
                <a:cs typeface="Roboto Condensed"/>
                <a:sym typeface="Roboto Condensed"/>
              </a:rPr>
              <a:t>Some solutions might include:</a:t>
            </a:r>
            <a:endParaRPr b="1" sz="2300">
              <a:solidFill>
                <a:srgbClr val="FFB600"/>
              </a:solidFill>
              <a:latin typeface="Roboto Condensed"/>
              <a:ea typeface="Roboto Condensed"/>
              <a:cs typeface="Roboto Condensed"/>
              <a:sym typeface="Roboto Condensed"/>
            </a:endParaRPr>
          </a:p>
          <a:p>
            <a:pPr indent="-368300" lvl="0" marL="457200" marR="0" rtl="0" algn="l">
              <a:lnSpc>
                <a:spcPct val="100000"/>
              </a:lnSpc>
              <a:spcBef>
                <a:spcPts val="0"/>
              </a:spcBef>
              <a:spcAft>
                <a:spcPts val="0"/>
              </a:spcAft>
              <a:buClr>
                <a:schemeClr val="lt1"/>
              </a:buClr>
              <a:buSzPts val="2200"/>
              <a:buFont typeface="Roboto Condensed"/>
              <a:buChar char="●"/>
            </a:pPr>
            <a:r>
              <a:rPr b="1" lang="en-GB" sz="2200">
                <a:solidFill>
                  <a:schemeClr val="lt1"/>
                </a:solidFill>
                <a:latin typeface="Roboto Condensed"/>
                <a:ea typeface="Roboto Condensed"/>
                <a:cs typeface="Roboto Condensed"/>
                <a:sym typeface="Roboto Condensed"/>
              </a:rPr>
              <a:t>Renewable energy sources</a:t>
            </a:r>
            <a:endParaRPr b="1" sz="2200">
              <a:solidFill>
                <a:schemeClr val="lt1"/>
              </a:solidFill>
              <a:latin typeface="Roboto Condensed"/>
              <a:ea typeface="Roboto Condensed"/>
              <a:cs typeface="Roboto Condensed"/>
              <a:sym typeface="Roboto Condensed"/>
            </a:endParaRPr>
          </a:p>
          <a:p>
            <a:pPr indent="-368300" lvl="0" marL="457200" marR="0" rtl="0" algn="l">
              <a:lnSpc>
                <a:spcPct val="100000"/>
              </a:lnSpc>
              <a:spcBef>
                <a:spcPts val="0"/>
              </a:spcBef>
              <a:spcAft>
                <a:spcPts val="0"/>
              </a:spcAft>
              <a:buClr>
                <a:schemeClr val="lt1"/>
              </a:buClr>
              <a:buSzPts val="2200"/>
              <a:buFont typeface="Roboto Condensed"/>
              <a:buChar char="●"/>
            </a:pPr>
            <a:r>
              <a:rPr b="1" lang="en-GB" sz="2200">
                <a:solidFill>
                  <a:schemeClr val="lt1"/>
                </a:solidFill>
                <a:latin typeface="Roboto Condensed"/>
                <a:ea typeface="Roboto Condensed"/>
                <a:cs typeface="Roboto Condensed"/>
                <a:sym typeface="Roboto Condensed"/>
              </a:rPr>
              <a:t>Urban greening</a:t>
            </a:r>
            <a:endParaRPr b="1" sz="2200">
              <a:solidFill>
                <a:schemeClr val="lt1"/>
              </a:solidFill>
              <a:latin typeface="Roboto Condensed"/>
              <a:ea typeface="Roboto Condensed"/>
              <a:cs typeface="Roboto Condensed"/>
              <a:sym typeface="Roboto Condensed"/>
            </a:endParaRPr>
          </a:p>
          <a:p>
            <a:pPr indent="-368300" lvl="0" marL="457200" marR="0" rtl="0" algn="l">
              <a:lnSpc>
                <a:spcPct val="100000"/>
              </a:lnSpc>
              <a:spcBef>
                <a:spcPts val="0"/>
              </a:spcBef>
              <a:spcAft>
                <a:spcPts val="0"/>
              </a:spcAft>
              <a:buClr>
                <a:schemeClr val="lt1"/>
              </a:buClr>
              <a:buSzPts val="2200"/>
              <a:buFont typeface="Roboto Condensed"/>
              <a:buChar char="●"/>
            </a:pPr>
            <a:r>
              <a:rPr b="1" lang="en-GB" sz="2200">
                <a:solidFill>
                  <a:schemeClr val="lt1"/>
                </a:solidFill>
                <a:latin typeface="Roboto Condensed"/>
                <a:ea typeface="Roboto Condensed"/>
                <a:cs typeface="Roboto Condensed"/>
                <a:sym typeface="Roboto Condensed"/>
              </a:rPr>
              <a:t>More bike lanes, fewer roads</a:t>
            </a:r>
            <a:endParaRPr b="1" sz="2200">
              <a:solidFill>
                <a:schemeClr val="lt1"/>
              </a:solidFill>
              <a:latin typeface="Roboto Condensed"/>
              <a:ea typeface="Roboto Condensed"/>
              <a:cs typeface="Roboto Condensed"/>
              <a:sym typeface="Roboto Condensed"/>
            </a:endParaRPr>
          </a:p>
        </p:txBody>
      </p:sp>
      <p:sp>
        <p:nvSpPr>
          <p:cNvPr id="142" name="Google Shape;142;p24"/>
          <p:cNvSpPr txBox="1"/>
          <p:nvPr/>
        </p:nvSpPr>
        <p:spPr>
          <a:xfrm>
            <a:off x="338250" y="3704204"/>
            <a:ext cx="5031900" cy="10851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200">
                <a:solidFill>
                  <a:srgbClr val="FFFFFF"/>
                </a:solidFill>
                <a:latin typeface="Roboto Condensed"/>
                <a:ea typeface="Roboto Condensed"/>
                <a:cs typeface="Roboto Condensed"/>
                <a:sym typeface="Roboto Condensed"/>
              </a:rPr>
              <a:t>You will also have to consider the environmental impacts solutions may pose and how to </a:t>
            </a:r>
            <a:r>
              <a:rPr b="1" lang="en-GB" sz="2200">
                <a:solidFill>
                  <a:srgbClr val="FFB600"/>
                </a:solidFill>
                <a:latin typeface="Roboto Condensed"/>
                <a:ea typeface="Roboto Condensed"/>
                <a:cs typeface="Roboto Condensed"/>
                <a:sym typeface="Roboto Condensed"/>
              </a:rPr>
              <a:t>balance risk with reward.</a:t>
            </a:r>
            <a:endParaRPr b="1" sz="2200">
              <a:solidFill>
                <a:srgbClr val="FFB600"/>
              </a:solidFill>
              <a:latin typeface="Roboto Condensed"/>
              <a:ea typeface="Roboto Condensed"/>
              <a:cs typeface="Roboto Condensed"/>
              <a:sym typeface="Roboto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nvSpPr>
        <p:spPr>
          <a:xfrm>
            <a:off x="2221362" y="2059650"/>
            <a:ext cx="4701300" cy="6510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Font typeface="Arial"/>
              <a:buNone/>
            </a:pPr>
            <a:r>
              <a:rPr b="1" lang="en-GB" sz="4200">
                <a:solidFill>
                  <a:srgbClr val="B7B7B7"/>
                </a:solidFill>
                <a:latin typeface="Roboto Condensed"/>
                <a:ea typeface="Roboto Condensed"/>
                <a:cs typeface="Roboto Condensed"/>
                <a:sym typeface="Roboto Condensed"/>
              </a:rPr>
              <a:t>STAGE 3</a:t>
            </a:r>
            <a:endParaRPr b="1" sz="4200">
              <a:solidFill>
                <a:srgbClr val="B7B7B7"/>
              </a:solidFill>
              <a:latin typeface="Roboto Condensed"/>
              <a:ea typeface="Roboto Condensed"/>
              <a:cs typeface="Roboto Condensed"/>
              <a:sym typeface="Roboto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CCCRH">
  <a:themeElements>
    <a:clrScheme name="Simple Light">
      <a:dk1>
        <a:srgbClr val="000000"/>
      </a:dk1>
      <a:lt1>
        <a:srgbClr val="FFFFFF"/>
      </a:lt1>
      <a:dk2>
        <a:srgbClr val="0070B4"/>
      </a:dk2>
      <a:lt2>
        <a:srgbClr val="FEB903"/>
      </a:lt2>
      <a:accent1>
        <a:srgbClr val="FF5A00"/>
      </a:accent1>
      <a:accent2>
        <a:srgbClr val="F719CA"/>
      </a:accent2>
      <a:accent3>
        <a:srgbClr val="55BDFB"/>
      </a:accent3>
      <a:accent4>
        <a:srgbClr val="A6C915"/>
      </a:accent4>
      <a:accent5>
        <a:srgbClr val="8572F3"/>
      </a:accent5>
      <a:accent6>
        <a:srgbClr val="9E6A43"/>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