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5" r:id="rId2"/>
    <p:sldId id="276" r:id="rId3"/>
    <p:sldId id="277" r:id="rId4"/>
    <p:sldId id="279" r:id="rId5"/>
    <p:sldId id="280" r:id="rId6"/>
    <p:sldId id="278" r:id="rId7"/>
    <p:sldId id="281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52" autoAdjust="0"/>
  </p:normalViewPr>
  <p:slideViewPr>
    <p:cSldViewPr snapToGrid="0" snapToObjects="1">
      <p:cViewPr varScale="1">
        <p:scale>
          <a:sx n="99" d="100"/>
          <a:sy n="99" d="100"/>
        </p:scale>
        <p:origin x="13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LVS-PCFS01\VOL1\DATA\DAH\ShareAll\Alumni%20Hall\rtbrown2\NIATx-VOP\data\Baseline%20Stats%20Tables%20for%20Clinic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VS-PCFS01\VOL1\DATA\DAH\ShareAll\Alumni%20Hall\rtbrown2\NIATx-VOP\data\Baseline%20Stats%20Tables%20for%20Clinic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LVS-PCFS01\VOL1\DATA\DAH\ShareAll\Alumni%20Hall\rtbrown2\NIATx-VOP\data\Baseline%20Stats%20Tables%20for%20Clinic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VS-PCFS01\VOL1\DATA\DAH\ShareAll\Alumni%20Hall\rtbrown2\NIATx-VOP\data\Baseline%20Stats%20Tables%20for%20Clinic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LVS-PCFS01\VOL1\DATA\DAH\ShareAll\Alumni%20Hall\rtbrown2\NIATx-VOP\data\Baseline%20Stats%20Tables%20for%20Clinic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LVS-PCFS01\VOL1\DATA\DAH\ShareAll\Alumni%20Hall\rtbrown2\NIATx-VOP\data\Baseline%20Stats%20Tables%20for%20Clinic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LVS-PCFS01\VOL1\DATA\DAH\ShareAll\Alumni%20Hall\rtbrown2\NIATx-VOP\data\Baseline%20Stats%20Tables%20for%20Clinic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400"/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'% pts'!$M$5</c:f>
              <c:strCache>
                <c:ptCount val="1"/>
                <c:pt idx="0">
                  <c:v>% pts 3 months consecutive opioid use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B97-4D7D-895D-AA6EB2DAFD9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2-3B97-4D7D-895D-AA6EB2DAFD9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4-3B97-4D7D-895D-AA6EB2DAFD9D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B97-4D7D-895D-AA6EB2DAFD9D}"/>
              </c:ext>
            </c:extLst>
          </c:dPt>
          <c:cat>
            <c:strRef>
              <c:f>'% pts'!$L$6:$L$14</c:f>
              <c:strCache>
                <c:ptCount val="9"/>
                <c:pt idx="0">
                  <c:v>4</c:v>
                </c:pt>
                <c:pt idx="1">
                  <c:v>7</c:v>
                </c:pt>
                <c:pt idx="2">
                  <c:v>5</c:v>
                </c:pt>
                <c:pt idx="3">
                  <c:v>All</c:v>
                </c:pt>
                <c:pt idx="4">
                  <c:v>2</c:v>
                </c:pt>
                <c:pt idx="5">
                  <c:v>8</c:v>
                </c:pt>
                <c:pt idx="6">
                  <c:v>6</c:v>
                </c:pt>
                <c:pt idx="7">
                  <c:v>3</c:v>
                </c:pt>
                <c:pt idx="8">
                  <c:v>1</c:v>
                </c:pt>
              </c:strCache>
            </c:strRef>
          </c:cat>
          <c:val>
            <c:numRef>
              <c:f>'% pts'!$M$6:$M$14</c:f>
              <c:numCache>
                <c:formatCode>0.0%</c:formatCode>
                <c:ptCount val="9"/>
                <c:pt idx="0">
                  <c:v>8.5520495429077005E-3</c:v>
                </c:pt>
                <c:pt idx="1">
                  <c:v>9.1994955115364697E-3</c:v>
                </c:pt>
                <c:pt idx="2">
                  <c:v>1.0273046769397101E-2</c:v>
                </c:pt>
                <c:pt idx="3">
                  <c:v>1.48106904231626E-2</c:v>
                </c:pt>
                <c:pt idx="4">
                  <c:v>1.49276700523238E-2</c:v>
                </c:pt>
                <c:pt idx="5">
                  <c:v>1.6179098861819199E-2</c:v>
                </c:pt>
                <c:pt idx="6">
                  <c:v>1.81354491357325E-2</c:v>
                </c:pt>
                <c:pt idx="7">
                  <c:v>2.2503823465151802E-2</c:v>
                </c:pt>
                <c:pt idx="8">
                  <c:v>3.1444241316270598E-2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97-4D7D-895D-AA6EB2DAF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1601688"/>
        <c:axId val="-2113869944"/>
      </c:barChart>
      <c:catAx>
        <c:axId val="-2111601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-2113869944"/>
        <c:crosses val="autoZero"/>
        <c:auto val="1"/>
        <c:lblAlgn val="ctr"/>
        <c:lblOffset val="100"/>
        <c:noMultiLvlLbl val="0"/>
      </c:catAx>
      <c:valAx>
        <c:axId val="-2113869944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-2111601688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800"/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MEDD!$M$5</c:f>
              <c:strCache>
                <c:ptCount val="1"/>
                <c:pt idx="0">
                  <c:v>Average MEDD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2528-4448-8434-30DE942D110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2528-4448-8434-30DE942D110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2528-4448-8434-30DE942D110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7-2528-4448-8434-30DE942D1104}"/>
              </c:ext>
            </c:extLst>
          </c:dPt>
          <c:cat>
            <c:strRef>
              <c:f>MEDD!$L$6:$L$14</c:f>
              <c:strCache>
                <c:ptCount val="9"/>
                <c:pt idx="0">
                  <c:v>4</c:v>
                </c:pt>
                <c:pt idx="1">
                  <c:v>2</c:v>
                </c:pt>
                <c:pt idx="2">
                  <c:v>7</c:v>
                </c:pt>
                <c:pt idx="3">
                  <c:v>8</c:v>
                </c:pt>
                <c:pt idx="4">
                  <c:v>6</c:v>
                </c:pt>
                <c:pt idx="5">
                  <c:v>All</c:v>
                </c:pt>
                <c:pt idx="6">
                  <c:v>3</c:v>
                </c:pt>
                <c:pt idx="7">
                  <c:v>5</c:v>
                </c:pt>
                <c:pt idx="8">
                  <c:v>1</c:v>
                </c:pt>
              </c:strCache>
            </c:strRef>
          </c:cat>
          <c:val>
            <c:numRef>
              <c:f>MEDD!$M$6:$M$14</c:f>
              <c:numCache>
                <c:formatCode>_(* #,##0_);_(* \(#,##0\);_(* "-"??_);_(@_)</c:formatCode>
                <c:ptCount val="9"/>
                <c:pt idx="0">
                  <c:v>89.077398800599653</c:v>
                </c:pt>
                <c:pt idx="1">
                  <c:v>102.08017705064989</c:v>
                </c:pt>
                <c:pt idx="2">
                  <c:v>106.2180925666199</c:v>
                </c:pt>
                <c:pt idx="3">
                  <c:v>107.0604461577351</c:v>
                </c:pt>
                <c:pt idx="4">
                  <c:v>122.50322690217391</c:v>
                </c:pt>
                <c:pt idx="5">
                  <c:v>127.4119656024118</c:v>
                </c:pt>
                <c:pt idx="6">
                  <c:v>134.86816167159139</c:v>
                </c:pt>
                <c:pt idx="7">
                  <c:v>135.2196796338672</c:v>
                </c:pt>
                <c:pt idx="8">
                  <c:v>144.19350353892801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528-4448-8434-30DE942D11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6242856"/>
        <c:axId val="-2126239848"/>
      </c:barChart>
      <c:catAx>
        <c:axId val="-2126242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-2126239848"/>
        <c:crosses val="autoZero"/>
        <c:auto val="1"/>
        <c:lblAlgn val="ctr"/>
        <c:lblOffset val="100"/>
        <c:noMultiLvlLbl val="0"/>
      </c:catAx>
      <c:valAx>
        <c:axId val="-2126239848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-2126242856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800"/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'MEDD &gt; 100'!$M$5</c:f>
              <c:strCache>
                <c:ptCount val="1"/>
                <c:pt idx="0">
                  <c:v>%MEDD &gt; 100</c:v>
                </c:pt>
              </c:strCache>
            </c:strRef>
          </c:tx>
          <c:invertIfNegative val="0"/>
          <c:dPt>
            <c:idx val="4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6527-45AF-B995-B21ED2E438D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6527-45AF-B995-B21ED2E438D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6527-45AF-B995-B21ED2E438D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6527-45AF-B995-B21ED2E438D9}"/>
              </c:ext>
            </c:extLst>
          </c:dPt>
          <c:cat>
            <c:strRef>
              <c:f>'MEDD &gt; 100'!$L$6:$L$14</c:f>
              <c:strCache>
                <c:ptCount val="9"/>
                <c:pt idx="0">
                  <c:v>5</c:v>
                </c:pt>
                <c:pt idx="1">
                  <c:v>2</c:v>
                </c:pt>
                <c:pt idx="2">
                  <c:v>3</c:v>
                </c:pt>
                <c:pt idx="3">
                  <c:v>8</c:v>
                </c:pt>
                <c:pt idx="4">
                  <c:v>6</c:v>
                </c:pt>
                <c:pt idx="5">
                  <c:v>4</c:v>
                </c:pt>
                <c:pt idx="6">
                  <c:v>All</c:v>
                </c:pt>
                <c:pt idx="7">
                  <c:v>7</c:v>
                </c:pt>
                <c:pt idx="8">
                  <c:v>1</c:v>
                </c:pt>
              </c:strCache>
            </c:strRef>
          </c:cat>
          <c:val>
            <c:numRef>
              <c:f>'MEDD &gt; 100'!$M$6:$M$14</c:f>
              <c:numCache>
                <c:formatCode>0.0%</c:formatCode>
                <c:ptCount val="9"/>
                <c:pt idx="0">
                  <c:v>0.23684210526315799</c:v>
                </c:pt>
                <c:pt idx="1">
                  <c:v>0.247422680412371</c:v>
                </c:pt>
                <c:pt idx="2">
                  <c:v>0.27184466019417503</c:v>
                </c:pt>
                <c:pt idx="3">
                  <c:v>0.29651162790697699</c:v>
                </c:pt>
                <c:pt idx="4">
                  <c:v>0.296875</c:v>
                </c:pt>
                <c:pt idx="5">
                  <c:v>0.29885057471264398</c:v>
                </c:pt>
                <c:pt idx="6">
                  <c:v>0.30827067669172897</c:v>
                </c:pt>
                <c:pt idx="7">
                  <c:v>0.31451612903225801</c:v>
                </c:pt>
                <c:pt idx="8">
                  <c:v>0.46511627906976799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527-45AF-B995-B21ED2E438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2074792"/>
        <c:axId val="-2112071784"/>
      </c:barChart>
      <c:catAx>
        <c:axId val="-21120747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-2112071784"/>
        <c:crosses val="autoZero"/>
        <c:auto val="1"/>
        <c:lblAlgn val="ctr"/>
        <c:lblOffset val="100"/>
        <c:noMultiLvlLbl val="0"/>
      </c:catAx>
      <c:valAx>
        <c:axId val="-211207178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-2112074792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400"/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Benzos!$M$5</c:f>
              <c:strCache>
                <c:ptCount val="1"/>
                <c:pt idx="0">
                  <c:v>% Co-prescribed Benzos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011C-4C3A-A40D-EBC3FB69B09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011C-4C3A-A40D-EBC3FB69B09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011C-4C3A-A40D-EBC3FB69B096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7-011C-4C3A-A40D-EBC3FB69B096}"/>
              </c:ext>
            </c:extLst>
          </c:dPt>
          <c:cat>
            <c:strRef>
              <c:f>Benzos!$L$6:$L$14</c:f>
              <c:strCache>
                <c:ptCount val="9"/>
                <c:pt idx="0">
                  <c:v>8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All</c:v>
                </c:pt>
                <c:pt idx="6">
                  <c:v>5</c:v>
                </c:pt>
                <c:pt idx="7">
                  <c:v>7</c:v>
                </c:pt>
                <c:pt idx="8">
                  <c:v>6</c:v>
                </c:pt>
              </c:strCache>
            </c:strRef>
          </c:cat>
          <c:val>
            <c:numRef>
              <c:f>Benzos!$M$6:$M$14</c:f>
              <c:numCache>
                <c:formatCode>0.0%</c:formatCode>
                <c:ptCount val="9"/>
                <c:pt idx="0">
                  <c:v>0.34883720930232598</c:v>
                </c:pt>
                <c:pt idx="1">
                  <c:v>0.35632183908046</c:v>
                </c:pt>
                <c:pt idx="2">
                  <c:v>0.37113402061855699</c:v>
                </c:pt>
                <c:pt idx="3">
                  <c:v>0.418604651162791</c:v>
                </c:pt>
                <c:pt idx="4">
                  <c:v>0.42718446601941801</c:v>
                </c:pt>
                <c:pt idx="5">
                  <c:v>0.43191311612364203</c:v>
                </c:pt>
                <c:pt idx="6">
                  <c:v>0.44736842105263203</c:v>
                </c:pt>
                <c:pt idx="7">
                  <c:v>0.50806451612903203</c:v>
                </c:pt>
                <c:pt idx="8">
                  <c:v>0.609375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11C-4C3A-A40D-EBC3FB69B0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2035768"/>
        <c:axId val="-2112032760"/>
      </c:barChart>
      <c:catAx>
        <c:axId val="-2112035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-2112032760"/>
        <c:crosses val="autoZero"/>
        <c:auto val="1"/>
        <c:lblAlgn val="ctr"/>
        <c:lblOffset val="100"/>
        <c:noMultiLvlLbl val="0"/>
      </c:catAx>
      <c:valAx>
        <c:axId val="-211203276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-2112035768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400"/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UDT!$M$5</c:f>
              <c:strCache>
                <c:ptCount val="1"/>
                <c:pt idx="0">
                  <c:v>% UDT in previous 12 months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2BA-4B58-B714-2C9650EF517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2-42BA-4B58-B714-2C9650EF517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2BA-4B58-B714-2C9650EF517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42BA-4B58-B714-2C9650EF5170}"/>
              </c:ext>
            </c:extLst>
          </c:dPt>
          <c:cat>
            <c:strRef>
              <c:f>UDT!$L$6:$L$14</c:f>
              <c:strCache>
                <c:ptCount val="9"/>
                <c:pt idx="0">
                  <c:v>4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2</c:v>
                </c:pt>
                <c:pt idx="5">
                  <c:v>8</c:v>
                </c:pt>
                <c:pt idx="6">
                  <c:v>All</c:v>
                </c:pt>
                <c:pt idx="7">
                  <c:v>3</c:v>
                </c:pt>
                <c:pt idx="8">
                  <c:v>1</c:v>
                </c:pt>
              </c:strCache>
            </c:strRef>
          </c:cat>
          <c:val>
            <c:numRef>
              <c:f>UDT!$M$6:$M$14</c:f>
              <c:numCache>
                <c:formatCode>0.0%</c:formatCode>
                <c:ptCount val="9"/>
                <c:pt idx="0">
                  <c:v>0.18390804597701099</c:v>
                </c:pt>
                <c:pt idx="1">
                  <c:v>0.25</c:v>
                </c:pt>
                <c:pt idx="2">
                  <c:v>0.3125</c:v>
                </c:pt>
                <c:pt idx="3">
                  <c:v>0.34210526315789502</c:v>
                </c:pt>
                <c:pt idx="4">
                  <c:v>0.37113402061855699</c:v>
                </c:pt>
                <c:pt idx="5">
                  <c:v>0.418604651162791</c:v>
                </c:pt>
                <c:pt idx="6">
                  <c:v>0.44277360066833699</c:v>
                </c:pt>
                <c:pt idx="7">
                  <c:v>0.54368932038835005</c:v>
                </c:pt>
                <c:pt idx="8">
                  <c:v>0.56976744186046502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BA-4B58-B714-2C9650EF5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1996680"/>
        <c:axId val="-2111993672"/>
      </c:barChart>
      <c:catAx>
        <c:axId val="-2111996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-2111993672"/>
        <c:crosses val="autoZero"/>
        <c:auto val="1"/>
        <c:lblAlgn val="ctr"/>
        <c:lblOffset val="100"/>
        <c:noMultiLvlLbl val="0"/>
      </c:catAx>
      <c:valAx>
        <c:axId val="-211199367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-2111996680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11278427153128"/>
          <c:y val="0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'Treatment Agreement'!$M$5</c:f>
              <c:strCache>
                <c:ptCount val="1"/>
                <c:pt idx="0">
                  <c:v>% Treatment Agreement in last 12 months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7D46-467E-B280-B9BBCCF1BB1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7D46-467E-B280-B9BBCCF1BB1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7D46-467E-B280-B9BBCCF1BB1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7D46-467E-B280-B9BBCCF1BB11}"/>
              </c:ext>
            </c:extLst>
          </c:dPt>
          <c:cat>
            <c:strRef>
              <c:f>'Treatment Agreement'!$L$6:$L$14</c:f>
              <c:strCache>
                <c:ptCount val="9"/>
                <c:pt idx="0">
                  <c:v>5</c:v>
                </c:pt>
                <c:pt idx="1">
                  <c:v>4</c:v>
                </c:pt>
                <c:pt idx="2">
                  <c:v>8</c:v>
                </c:pt>
                <c:pt idx="3">
                  <c:v>6</c:v>
                </c:pt>
                <c:pt idx="4">
                  <c:v>All</c:v>
                </c:pt>
                <c:pt idx="5">
                  <c:v>7</c:v>
                </c:pt>
                <c:pt idx="6">
                  <c:v>2</c:v>
                </c:pt>
                <c:pt idx="7">
                  <c:v>3</c:v>
                </c:pt>
                <c:pt idx="8">
                  <c:v>1</c:v>
                </c:pt>
              </c:strCache>
            </c:strRef>
          </c:cat>
          <c:val>
            <c:numRef>
              <c:f>'Treatment Agreement'!$M$6:$M$14</c:f>
              <c:numCache>
                <c:formatCode>0.0%</c:formatCode>
                <c:ptCount val="9"/>
                <c:pt idx="0">
                  <c:v>0.394736842105263</c:v>
                </c:pt>
                <c:pt idx="1">
                  <c:v>0.52873563218390796</c:v>
                </c:pt>
                <c:pt idx="2">
                  <c:v>0.54651162790697705</c:v>
                </c:pt>
                <c:pt idx="3">
                  <c:v>0.578125</c:v>
                </c:pt>
                <c:pt idx="4">
                  <c:v>0.64995822890559696</c:v>
                </c:pt>
                <c:pt idx="5">
                  <c:v>0.66129032258064502</c:v>
                </c:pt>
                <c:pt idx="6">
                  <c:v>0.69072164948453596</c:v>
                </c:pt>
                <c:pt idx="7">
                  <c:v>0.75728155339805803</c:v>
                </c:pt>
                <c:pt idx="8">
                  <c:v>0.77906976744185996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D46-467E-B280-B9BBCCF1BB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1956136"/>
        <c:axId val="-2111953128"/>
      </c:barChart>
      <c:catAx>
        <c:axId val="-2111956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-2111953128"/>
        <c:crosses val="autoZero"/>
        <c:auto val="1"/>
        <c:lblAlgn val="ctr"/>
        <c:lblOffset val="100"/>
        <c:noMultiLvlLbl val="0"/>
      </c:catAx>
      <c:valAx>
        <c:axId val="-211195312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-2111956136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400"/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'Mental Health Screen'!$M$5</c:f>
              <c:strCache>
                <c:ptCount val="1"/>
                <c:pt idx="0">
                  <c:v>% Mental Health Screen (PHQ-9) in last 12 months</c:v>
                </c:pt>
              </c:strCache>
            </c:strRef>
          </c:tx>
          <c:invertIfNegative val="0"/>
          <c:dPt>
            <c:idx val="5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20EA-4130-AB8F-4072F5598E9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0EA-4130-AB8F-4072F5598E9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20EA-4130-AB8F-4072F5598E97}"/>
              </c:ext>
            </c:extLst>
          </c:dPt>
          <c:cat>
            <c:strRef>
              <c:f>'Mental Health Screen'!$L$6:$L$14</c:f>
              <c:strCache>
                <c:ptCount val="9"/>
                <c:pt idx="0">
                  <c:v>2</c:v>
                </c:pt>
                <c:pt idx="1">
                  <c:v>3</c:v>
                </c:pt>
                <c:pt idx="2">
                  <c:v>6</c:v>
                </c:pt>
                <c:pt idx="3">
                  <c:v>1</c:v>
                </c:pt>
                <c:pt idx="4">
                  <c:v>8</c:v>
                </c:pt>
                <c:pt idx="5">
                  <c:v>All</c:v>
                </c:pt>
                <c:pt idx="6">
                  <c:v>4</c:v>
                </c:pt>
                <c:pt idx="7">
                  <c:v>7</c:v>
                </c:pt>
                <c:pt idx="8">
                  <c:v>5</c:v>
                </c:pt>
              </c:strCache>
            </c:strRef>
          </c:cat>
          <c:val>
            <c:numRef>
              <c:f>'Mental Health Screen'!$M$6:$M$14</c:f>
              <c:numCache>
                <c:formatCode>0.0%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1.16279069767442E-2</c:v>
                </c:pt>
                <c:pt idx="4">
                  <c:v>1.74418604651163E-2</c:v>
                </c:pt>
                <c:pt idx="5">
                  <c:v>1.9214703425229698E-2</c:v>
                </c:pt>
                <c:pt idx="6">
                  <c:v>2.2988505747126398E-2</c:v>
                </c:pt>
                <c:pt idx="7">
                  <c:v>2.4193548387096801E-2</c:v>
                </c:pt>
                <c:pt idx="8">
                  <c:v>2.6315789473684199E-2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0EA-4130-AB8F-4072F5598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1917592"/>
        <c:axId val="-2111914584"/>
      </c:barChart>
      <c:catAx>
        <c:axId val="-2111917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-2111914584"/>
        <c:crosses val="autoZero"/>
        <c:auto val="1"/>
        <c:lblAlgn val="ctr"/>
        <c:lblOffset val="100"/>
        <c:noMultiLvlLbl val="0"/>
      </c:catAx>
      <c:valAx>
        <c:axId val="-2111914584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-2111917592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9D51E-63C6-445B-A063-4602542D957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A83E2-BBA6-4C52-BF08-775E5ACAE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28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FA250-1F75-4694-BEBD-4CEF6734D49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6013" y="696913"/>
            <a:ext cx="464978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60320-E322-41AF-9283-772111A3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28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Legend: </a:t>
            </a:r>
          </a:p>
          <a:p>
            <a:r>
              <a:rPr lang="en-US" dirty="0" smtClean="0"/>
              <a:t>Orange</a:t>
            </a:r>
            <a:r>
              <a:rPr lang="en-US" baseline="0" dirty="0" smtClean="0"/>
              <a:t> bar = clinic of interest</a:t>
            </a:r>
          </a:p>
          <a:p>
            <a:r>
              <a:rPr lang="en-US" baseline="0" dirty="0" smtClean="0"/>
              <a:t>Blue bar = other clinics in health system</a:t>
            </a:r>
          </a:p>
          <a:p>
            <a:r>
              <a:rPr lang="en-US" baseline="0" dirty="0" smtClean="0"/>
              <a:t>Red bar = average among call clinics in the </a:t>
            </a:r>
            <a:r>
              <a:rPr lang="en-US" baseline="0" smtClean="0"/>
              <a:t>health system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60320-E322-41AF-9283-772111A32E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16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5/14/2019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7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Data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5155776"/>
              </p:ext>
            </p:extLst>
          </p:nvPr>
        </p:nvGraphicFramePr>
        <p:xfrm>
          <a:off x="1562100" y="1600200"/>
          <a:ext cx="6134100" cy="469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082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7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Data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6352107"/>
              </p:ext>
            </p:extLst>
          </p:nvPr>
        </p:nvGraphicFramePr>
        <p:xfrm>
          <a:off x="1447800" y="1596230"/>
          <a:ext cx="6210300" cy="4728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613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7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Data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9161272"/>
              </p:ext>
            </p:extLst>
          </p:nvPr>
        </p:nvGraphicFramePr>
        <p:xfrm>
          <a:off x="1485900" y="1596230"/>
          <a:ext cx="6172200" cy="4677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041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7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Data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936200"/>
              </p:ext>
            </p:extLst>
          </p:nvPr>
        </p:nvGraphicFramePr>
        <p:xfrm>
          <a:off x="1536700" y="1583530"/>
          <a:ext cx="6146800" cy="4702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748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7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Data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2670227"/>
              </p:ext>
            </p:extLst>
          </p:nvPr>
        </p:nvGraphicFramePr>
        <p:xfrm>
          <a:off x="1549400" y="1583530"/>
          <a:ext cx="6121400" cy="4690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603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7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Data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2415743"/>
              </p:ext>
            </p:extLst>
          </p:nvPr>
        </p:nvGraphicFramePr>
        <p:xfrm>
          <a:off x="1511300" y="1570830"/>
          <a:ext cx="6134100" cy="4741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053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7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Data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9984290"/>
              </p:ext>
            </p:extLst>
          </p:nvPr>
        </p:nvGraphicFramePr>
        <p:xfrm>
          <a:off x="1524000" y="1583530"/>
          <a:ext cx="6108700" cy="4664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212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194</TotalTime>
  <Words>82</Words>
  <Application>Microsoft Office PowerPoint</Application>
  <PresentationFormat>On-screen Show (4:3)</PresentationFormat>
  <Paragraphs>19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Courier New</vt:lpstr>
      <vt:lpstr>Palatino Linotype</vt:lpstr>
      <vt:lpstr>Executive</vt:lpstr>
      <vt:lpstr>Background Data</vt:lpstr>
      <vt:lpstr>Background Data</vt:lpstr>
      <vt:lpstr>Background Data</vt:lpstr>
      <vt:lpstr>Background Data</vt:lpstr>
      <vt:lpstr>Background Data</vt:lpstr>
      <vt:lpstr>Background Data</vt:lpstr>
      <vt:lpstr>Background Data</vt:lpstr>
    </vt:vector>
  </TitlesOfParts>
  <Company>CHESS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Physician Coaching to Reduce Opioid-Related Harms</dc:title>
  <dc:creator>Bobbie Johnson</dc:creator>
  <cp:lastModifiedBy>Nicholas Schumacher</cp:lastModifiedBy>
  <cp:revision>36</cp:revision>
  <cp:lastPrinted>2016-03-01T16:20:41Z</cp:lastPrinted>
  <dcterms:created xsi:type="dcterms:W3CDTF">2015-12-30T19:26:48Z</dcterms:created>
  <dcterms:modified xsi:type="dcterms:W3CDTF">2019-05-14T13:30:20Z</dcterms:modified>
</cp:coreProperties>
</file>