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Roboto Condensed"/>
      <p:regular r:id="rId19"/>
      <p:bold r:id="rId20"/>
      <p:italic r:id="rId21"/>
      <p:boldItalic r:id="rId22"/>
    </p:embeddedFont>
    <p:embeddedFont>
      <p:font typeface="Roboto Condensed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22" Type="http://schemas.openxmlformats.org/officeDocument/2006/relationships/font" Target="fonts/RobotoCondensed-boldItalic.fntdata"/><Relationship Id="rId21" Type="http://schemas.openxmlformats.org/officeDocument/2006/relationships/font" Target="fonts/RobotoCondensed-italic.fntdata"/><Relationship Id="rId24" Type="http://schemas.openxmlformats.org/officeDocument/2006/relationships/font" Target="fonts/RobotoCondensedMedium-bold.fntdata"/><Relationship Id="rId23" Type="http://schemas.openxmlformats.org/officeDocument/2006/relationships/font" Target="fonts/RobotoCondensed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CondensedMedium-boldItalic.fntdata"/><Relationship Id="rId25" Type="http://schemas.openxmlformats.org/officeDocument/2006/relationships/font" Target="fonts/RobotoCondensed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RobotoCondensed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a1db5ebd1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a1db5ebd1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>
                <a:solidFill>
                  <a:schemeClr val="dk1"/>
                </a:solidFill>
              </a:rPr>
              <a:t>Optional to show to students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1db5ebd1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1db5ebd1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USE THESE SLIDES ALONGSIDE THE LESSON PLAN</a:t>
            </a:r>
            <a:endParaRPr b="1">
              <a:highlight>
                <a:schemeClr val="accent4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1db5ebd1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1db5ebd1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SPEAKER NOTES: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watt (W) measures the rate at which something uses or produces energy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1db5ebd16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a1db5ebd16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ALL CONTENT ON SLIDE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1db5ebd1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1db5ebd1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ALL CONTENT ON SLIDE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1db5ebd16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a1db5ebd16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REFER TO LESSON PLAN FOR FULL INSTRUCTIONS + WORKSHEETS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1db5ebd16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a1db5ebd1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ANSWERS: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u="sng">
                <a:solidFill>
                  <a:schemeClr val="dk1"/>
                </a:solidFill>
              </a:rPr>
              <a:t>Solar vs electricity demand</a:t>
            </a:r>
            <a:r>
              <a:rPr lang="en-GB">
                <a:solidFill>
                  <a:schemeClr val="dk1"/>
                </a:solidFill>
              </a:rPr>
              <a:t> –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</a:rPr>
              <a:t>Yes, but only once at </a:t>
            </a:r>
            <a:r>
              <a:rPr lang="en-GB" u="sng">
                <a:solidFill>
                  <a:schemeClr val="dk1"/>
                </a:solidFill>
                <a:highlight>
                  <a:srgbClr val="FFFF00"/>
                </a:highlight>
              </a:rPr>
              <a:t>midday for low speed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</a:rPr>
              <a:t>(may have changes based on changed solar values)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u="sng">
                <a:solidFill>
                  <a:schemeClr val="dk1"/>
                </a:solidFill>
              </a:rPr>
              <a:t>Sustainable energy future</a:t>
            </a:r>
            <a:r>
              <a:rPr lang="en-GB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Add other renewables to the grid (e.g. wind, hydro)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Increase renewable energy storage (batteries)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Switch off appliances not in use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Use energy-efficient appliances (fridges, heaters)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Shift usage to daytime (run dishwasher when solar is available)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Improve insulation to reduce heating/cooling load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END OF LESSON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a1e5141ae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a1e5141ae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Background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Background Slide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 title="white graph slid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://bit.ly/4hV8Bka" TargetMode="External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7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7"/>
          <p:cNvSpPr txBox="1"/>
          <p:nvPr/>
        </p:nvSpPr>
        <p:spPr>
          <a:xfrm>
            <a:off x="1823975" y="1051975"/>
            <a:ext cx="65031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70B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Intention</a:t>
            </a:r>
            <a:endParaRPr b="1" sz="2200">
              <a:solidFill>
                <a:srgbClr val="0070B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 will use algebraic formulas to calculate and represent energy use. They will learn how to express, substitute, and graph data to model changes in electricity demand.</a:t>
            </a:r>
            <a:endParaRPr b="1"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400963" y="1051975"/>
            <a:ext cx="1131900" cy="1131900"/>
          </a:xfrm>
          <a:prstGeom prst="ellipse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7"/>
          <p:cNvSpPr/>
          <p:nvPr/>
        </p:nvSpPr>
        <p:spPr>
          <a:xfrm>
            <a:off x="400963" y="2700301"/>
            <a:ext cx="1131900" cy="1131900"/>
          </a:xfrm>
          <a:prstGeom prst="ellipse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7"/>
          <p:cNvSpPr txBox="1"/>
          <p:nvPr/>
        </p:nvSpPr>
        <p:spPr>
          <a:xfrm>
            <a:off x="329177" y="194625"/>
            <a:ext cx="5784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OUTCOMES</a:t>
            </a:r>
            <a:endParaRPr b="1" sz="42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1823975" y="2700301"/>
            <a:ext cx="7063200" cy="21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70B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Success Criteria</a:t>
            </a:r>
            <a:endParaRPr b="1" sz="2200">
              <a:solidFill>
                <a:srgbClr val="0070B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Char char="●"/>
            </a:pPr>
            <a:r>
              <a:rPr b="1" lang="en-GB" sz="16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Formulate and simplify algebraic expressions using variables and operations</a:t>
            </a:r>
            <a:endParaRPr b="1" sz="16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Char char="●"/>
            </a:pPr>
            <a:r>
              <a:rPr b="1" lang="en-GB" sz="16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Substitute values and solve equations to model real-world situations</a:t>
            </a:r>
            <a:endParaRPr b="1" sz="16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Char char="●"/>
            </a:pPr>
            <a:r>
              <a:rPr b="1" lang="en-GB" sz="16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Represent relationships between variables on a graph and interpret the results</a:t>
            </a:r>
            <a:endParaRPr b="1" sz="16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Char char="●"/>
            </a:pPr>
            <a:r>
              <a:rPr b="1" lang="en-GB" sz="16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Explain how mathematical modelling can help analyse patterns and support</a:t>
            </a:r>
            <a:br>
              <a:rPr b="1" lang="en-GB" sz="16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16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decision-making</a:t>
            </a:r>
            <a:endParaRPr b="1" sz="16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9" name="Google Shape;69;p17" title="Asset 1Intr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74" y="1300308"/>
            <a:ext cx="849325" cy="63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7" title="Asset 2Intro.png"/>
          <p:cNvPicPr preferRelativeResize="0"/>
          <p:nvPr/>
        </p:nvPicPr>
        <p:blipFill rotWithShape="1">
          <a:blip r:embed="rId5">
            <a:alphaModFix/>
          </a:blip>
          <a:srcRect b="0" l="120" r="120" t="0"/>
          <a:stretch/>
        </p:blipFill>
        <p:spPr>
          <a:xfrm>
            <a:off x="596119" y="2842957"/>
            <a:ext cx="741629" cy="84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 title="daniele-la-rosa-messina-OiPtLN9_04w-unsplash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42135" y="0"/>
            <a:ext cx="771713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2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/>
          <p:nvPr/>
        </p:nvSpPr>
        <p:spPr>
          <a:xfrm>
            <a:off x="2702200" y="1256525"/>
            <a:ext cx="5729700" cy="19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45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SOCKET VS. SOLAR:</a:t>
            </a:r>
            <a:endParaRPr b="1" sz="45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3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Modelling solar energy supply and demand with Algebra</a:t>
            </a:r>
            <a:endParaRPr b="1" i="1" sz="3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8" name="Google Shape;78;p18"/>
          <p:cNvSpPr/>
          <p:nvPr/>
        </p:nvSpPr>
        <p:spPr>
          <a:xfrm>
            <a:off x="2797850" y="3861050"/>
            <a:ext cx="2564400" cy="438600"/>
          </a:xfrm>
          <a:prstGeom prst="rect">
            <a:avLst/>
          </a:prstGeom>
          <a:solidFill>
            <a:srgbClr val="FF74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 txBox="1"/>
          <p:nvPr/>
        </p:nvSpPr>
        <p:spPr>
          <a:xfrm>
            <a:off x="2797850" y="3861050"/>
            <a:ext cx="2564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400">
                <a:solidFill>
                  <a:schemeClr val="dk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Year 7 </a:t>
            </a:r>
            <a:r>
              <a:rPr lang="en-GB" sz="2400">
                <a:solidFill>
                  <a:schemeClr val="dk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Mathematics</a:t>
            </a:r>
            <a:endParaRPr sz="2400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AdobeStock_174956589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92877" y="0"/>
            <a:ext cx="771713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/>
        </p:nvSpPr>
        <p:spPr>
          <a:xfrm>
            <a:off x="4681450" y="1622090"/>
            <a:ext cx="43998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</a:t>
            </a:r>
            <a:b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4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‘WATTS’</a:t>
            </a:r>
            <a:endParaRPr b="1" sz="42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7556148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introduction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8" name="Google Shape;88;p19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gineer is measuring voltage or current by voltmeter in control panel (provided by Getty Images)" id="94" name="Google Shape;94;p20"/>
          <p:cNvPicPr preferRelativeResize="0"/>
          <p:nvPr/>
        </p:nvPicPr>
        <p:blipFill rotWithShape="1">
          <a:blip r:embed="rId3">
            <a:alphaModFix/>
          </a:blip>
          <a:srcRect b="0" l="14915" r="0" t="0"/>
          <a:stretch/>
        </p:blipFill>
        <p:spPr>
          <a:xfrm>
            <a:off x="4" y="0"/>
            <a:ext cx="656587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4319225" y="1567052"/>
            <a:ext cx="4239900" cy="2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</a:t>
            </a:r>
            <a:r>
              <a:rPr b="1" lang="en-GB" sz="23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watt (W) measures</a:t>
            </a: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lang="en-GB" sz="23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rate</a:t>
            </a:r>
            <a:b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 which something </a:t>
            </a:r>
            <a:r>
              <a:rPr b="1" lang="en-GB" sz="23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uses or produces energy</a:t>
            </a:r>
            <a:endParaRPr b="1" sz="23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Think of electricity </a:t>
            </a:r>
            <a:r>
              <a:rPr b="1" lang="en-GB" sz="23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like water flowing through a hose</a:t>
            </a: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watts tell us </a:t>
            </a:r>
            <a:r>
              <a:rPr b="1" lang="en-GB" sz="23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fast </a:t>
            </a: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water is flowing, or </a:t>
            </a:r>
            <a:r>
              <a:rPr b="1" lang="en-GB" sz="23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quickly</a:t>
            </a: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energy is being used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4319231" y="709507"/>
            <a:ext cx="4399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DEFINITION</a:t>
            </a:r>
            <a:endParaRPr b="1" sz="42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7556148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introduction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 title="pexels-mayukh-karmakar-219869766-3459546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08573" y="-131379"/>
            <a:ext cx="8013338" cy="53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4251250" y="1898443"/>
            <a:ext cx="44688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Some of our electricity comes from the </a:t>
            </a:r>
            <a: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sun, wind and water</a:t>
            </a:r>
            <a:r>
              <a:rPr b="1" lang="en-GB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— but a lot still comes from </a:t>
            </a:r>
            <a: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coal and gas fueling</a:t>
            </a:r>
            <a:b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climate change</a:t>
            </a:r>
            <a:b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b="1" sz="16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When households </a:t>
            </a:r>
            <a: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 energy efficiently</a:t>
            </a:r>
            <a:r>
              <a:rPr b="1" lang="en-GB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we save money </a:t>
            </a:r>
            <a:r>
              <a:rPr b="1" lang="en-GB" sz="2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</a:t>
            </a:r>
            <a:b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reduce demand on fossil fuels</a:t>
            </a:r>
            <a:endParaRPr b="1" sz="22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4184150" y="536920"/>
            <a:ext cx="51252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WHERE OUR</a:t>
            </a:r>
            <a:b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WATTS </a:t>
            </a:r>
            <a:r>
              <a:rPr b="1" lang="en-GB" sz="4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COME FROM</a:t>
            </a:r>
            <a:endParaRPr b="1" sz="42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7556148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introduction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 title="AdobeStock_331126233.jpeg"/>
          <p:cNvPicPr preferRelativeResize="0"/>
          <p:nvPr/>
        </p:nvPicPr>
        <p:blipFill rotWithShape="1">
          <a:blip r:embed="rId3">
            <a:alphaModFix/>
          </a:blip>
          <a:srcRect b="0" l="0" r="43487" t="0"/>
          <a:stretch/>
        </p:blipFill>
        <p:spPr>
          <a:xfrm>
            <a:off x="4915376" y="-47625"/>
            <a:ext cx="6136899" cy="523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 title="Right side Slide templa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82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/>
          <p:nvPr/>
        </p:nvSpPr>
        <p:spPr>
          <a:xfrm>
            <a:off x="0" y="4400800"/>
            <a:ext cx="1121400" cy="7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338250" y="246056"/>
            <a:ext cx="5213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ACTIVITY:</a:t>
            </a:r>
            <a:r>
              <a:rPr b="1" lang="en-GB" sz="42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sz="42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SOCKET VS SOLAR</a:t>
            </a:r>
            <a:endParaRPr b="1" sz="4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338250" y="1479038"/>
            <a:ext cx="47742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does our energy use stack up against the sun’s supply?</a:t>
            </a:r>
            <a:endParaRPr b="1" sz="22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52387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 instructions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338250" y="2329025"/>
            <a:ext cx="4450500" cy="22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Instructions: </a:t>
            </a:r>
            <a:endParaRPr b="1" sz="22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 Condensed"/>
              <a:buAutoNum type="arabicPeriod"/>
            </a:pPr>
            <a:r>
              <a:rPr b="1" lang="en-GB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groups, measure and record a fan’s wattage </a:t>
            </a:r>
            <a: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 low and high</a:t>
            </a:r>
            <a:r>
              <a:rPr b="1" lang="en-GB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settings using the </a:t>
            </a:r>
            <a: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smart plug</a:t>
            </a:r>
            <a:endParaRPr b="1" sz="22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83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Condensed"/>
              <a:buAutoNum type="arabicPeriod"/>
            </a:pPr>
            <a:r>
              <a:rPr b="1" lang="en-GB" sz="2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 your values to </a:t>
            </a:r>
            <a: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complete</a:t>
            </a:r>
            <a:b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worksheet</a:t>
            </a:r>
            <a:endParaRPr b="1" sz="22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 title="pexels-robertkso-12243093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27600" y="-699960"/>
            <a:ext cx="8767299" cy="584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4013925" y="977436"/>
            <a:ext cx="3093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FINDINGS</a:t>
            </a:r>
            <a:endParaRPr b="1" sz="42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4013929" y="1795353"/>
            <a:ext cx="4424400" cy="27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AutoNum type="arabicPeriod"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Did the available solar energy </a:t>
            </a:r>
            <a:r>
              <a:rPr b="1" lang="en-GB" sz="24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cover the electricity demand</a:t>
            </a:r>
            <a:b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 any point?</a:t>
            </a:r>
            <a:endParaRPr b="1" i="1" sz="24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AutoNum type="arabicPeriod"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can </a:t>
            </a:r>
            <a:r>
              <a:rPr b="1" lang="en-GB" sz="24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renewables and households</a:t>
            </a: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work together</a:t>
            </a:r>
            <a:b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create a </a:t>
            </a:r>
            <a:r>
              <a:rPr b="1" lang="en-GB" sz="24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sustainable</a:t>
            </a:r>
            <a:br>
              <a:rPr b="1" lang="en-GB" sz="24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400">
                <a:solidFill>
                  <a:srgbClr val="FF742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energy future?</a:t>
            </a:r>
            <a:endParaRPr b="1" i="1" sz="2400">
              <a:solidFill>
                <a:srgbClr val="FF742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reflection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439800" y="1044100"/>
            <a:ext cx="65031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70B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LINK</a:t>
            </a:r>
            <a:endParaRPr b="1" sz="2800">
              <a:solidFill>
                <a:srgbClr val="0070B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400">
                <a:solidFill>
                  <a:srgbClr val="434343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http://bit.ly/4hV8Bka</a:t>
            </a:r>
            <a:endParaRPr b="1"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329177" y="194625"/>
            <a:ext cx="5784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FEEDBACK</a:t>
            </a:r>
            <a:endParaRPr b="1" sz="42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1" name="Google Shape;141;p24" title="Qpba6SHZumELev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0100" y="1991075"/>
            <a:ext cx="2723800" cy="27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CCCRH">
  <a:themeElements>
    <a:clrScheme name="Simple Light">
      <a:dk1>
        <a:srgbClr val="000000"/>
      </a:dk1>
      <a:lt1>
        <a:srgbClr val="FFFFFF"/>
      </a:lt1>
      <a:dk2>
        <a:srgbClr val="0070B4"/>
      </a:dk2>
      <a:lt2>
        <a:srgbClr val="FEB903"/>
      </a:lt2>
      <a:accent1>
        <a:srgbClr val="FF5A00"/>
      </a:accent1>
      <a:accent2>
        <a:srgbClr val="F719CA"/>
      </a:accent2>
      <a:accent3>
        <a:srgbClr val="55BDFB"/>
      </a:accent3>
      <a:accent4>
        <a:srgbClr val="A6C915"/>
      </a:accent4>
      <a:accent5>
        <a:srgbClr val="8572F3"/>
      </a:accent5>
      <a:accent6>
        <a:srgbClr val="9E6A43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