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212"/>
    <p:restoredTop sz="96327"/>
  </p:normalViewPr>
  <p:slideViewPr>
    <p:cSldViewPr snapToGrid="0" snapToObjects="1">
      <p:cViewPr varScale="1">
        <p:scale>
          <a:sx n="88" d="100"/>
          <a:sy n="88" d="100"/>
        </p:scale>
        <p:origin x="88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1B42A-F894-FB43-BD69-09F0B73CC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D6FE-BF53-0E40-A45F-79FCF5DA1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3DF18-AE82-2D42-AA1C-824F39A5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CBC-B890-1941-BD1C-38584EF49A2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AA1F9-4372-A240-8997-D88900B1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6A2A5-C2CC-4144-AEDE-B9BCC5DD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EB34-DADE-B746-98C1-E46F9C97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6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F10D-18E1-6E48-856E-C556C9AFC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B6C8B-0183-C14C-8448-E1CFACD4A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2C209-3E03-EF43-A492-50608D8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CBC-B890-1941-BD1C-38584EF49A2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41F3C-7065-B74C-9B8E-9A5B160E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A3BC4-0EBE-4046-9165-4DD38BB5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EB34-DADE-B746-98C1-E46F9C97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2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45D8E-3360-D94D-BB3B-9E3FBDF77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FAC3F-9841-C648-8964-DE2EEE4E1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EDC93-81F4-3545-A944-873EA1CE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CBC-B890-1941-BD1C-38584EF49A2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FDD2F-3EF1-3240-A51F-A222869B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727B7-63B4-3F4D-BF78-6CD8370B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EB34-DADE-B746-98C1-E46F9C97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FE4DC-7A7A-2C42-9FD6-6E9C6412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16A23-7EA1-094B-8CF5-32147EDA0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CDFE9-AE86-E64B-92BF-D7FC8B9A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CBC-B890-1941-BD1C-38584EF49A2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C7B88-E444-FA4B-AB50-5C682D47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8BB38-FE77-4245-A53C-F6A982C2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EB34-DADE-B746-98C1-E46F9C97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4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2382E-D0FB-FF40-8CCE-956A915D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F1EC4-3D8D-0242-97C0-6C9FAC2FC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8FC0C-7DF9-B641-997D-F0E3CB27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CBC-B890-1941-BD1C-38584EF49A2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75D44-82C6-6D4B-B8DB-8612DE0C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1AC8C-54FF-1D4E-A86B-102BA794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EB34-DADE-B746-98C1-E46F9C97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2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CC36E-B33B-EB45-970D-9521DD88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CF445-85D9-4045-8B1B-3900DB9F6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EFBC4-A476-6B47-AF18-5D100880E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A1E74-80B7-6B4E-ACA1-0C634577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CBC-B890-1941-BD1C-38584EF49A2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24A44-8A38-1440-94B9-98BC5E5B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6E7F8-5BB5-EA46-8F35-3EB8B144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EB34-DADE-B746-98C1-E46F9C97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2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D479-59FE-684A-82F6-ED5C3083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8C387-FD6A-0842-B66C-7590DCE92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2106F-FC4E-AB4A-AA21-D5CF646B6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5D194-2503-5C46-9FC0-B171E4DC6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486C5-56AF-C147-BFC8-7A6750572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DBF322-C262-F44E-837F-5D9F10FA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CBC-B890-1941-BD1C-38584EF49A2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0D4D6F-80CB-E14D-B4A2-C75B2F5D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81377-A0F0-1E44-AE1F-55B8F4F1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EB34-DADE-B746-98C1-E46F9C97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58ED2-2B48-D840-802F-8E4A82D4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6BF5E-ADF6-A34B-8409-BD9F7CC3B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CBC-B890-1941-BD1C-38584EF49A2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48BB4-462F-9441-A034-9CFF95110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823C7-14B4-0540-B257-B4ACD52F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EB34-DADE-B746-98C1-E46F9C97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3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53021-BAFC-8A47-BD41-DEE4F2E3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CBC-B890-1941-BD1C-38584EF49A2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AA3BB-F721-EB4A-BD8D-AA534C9B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276C5-4BA4-8A45-AAC8-F4CAE1B1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EB34-DADE-B746-98C1-E46F9C97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2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EE860-EBA8-7841-9042-8FF0D872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205F7-03FC-0144-8C22-5033825F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DECEE-1DC1-3949-8837-8D846D0A8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04535-ACF1-1845-B9C0-F5907233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CBC-B890-1941-BD1C-38584EF49A2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15BB3-601D-8742-928F-0B1335B2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400EA-13B9-0447-B5E0-8C6C8BC0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EB34-DADE-B746-98C1-E46F9C97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8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4B1C-E517-B94A-A103-0353B306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27969-77C6-2144-9405-F72564B99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2AEEB-1252-E84D-9A1B-498F2B84C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B0709-0213-474F-A181-29EF413C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CBC-B890-1941-BD1C-38584EF49A2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88CB7-6ACC-CB4C-A632-F19C760E2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7F520-DAC3-4247-AC16-3A1E3B12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EB34-DADE-B746-98C1-E46F9C97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9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242A4-0E18-2E43-9289-1DDBF823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779C2-ABDE-4E46-86B0-1CA91E77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2567F-9D01-F34D-9D3D-A773973B4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87CBC-B890-1941-BD1C-38584EF49A2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DDE67-A144-104D-A360-1813D7AA3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87864-1F6B-664B-A29D-BD7AF2585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2EB34-DADE-B746-98C1-E46F9C97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7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package" Target="../embeddings/Microsoft_Word_Document.docx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92357F-3D26-CB4E-A770-9AD54C985B9B}"/>
              </a:ext>
            </a:extLst>
          </p:cNvPr>
          <p:cNvSpPr/>
          <p:nvPr/>
        </p:nvSpPr>
        <p:spPr>
          <a:xfrm>
            <a:off x="0" y="0"/>
            <a:ext cx="12192000" cy="925551"/>
          </a:xfrm>
          <a:prstGeom prst="rect">
            <a:avLst/>
          </a:prstGeom>
          <a:solidFill>
            <a:srgbClr val="ED5E30"/>
          </a:solidFill>
          <a:ln>
            <a:solidFill>
              <a:srgbClr val="ED5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5BF1F38-0579-BE48-9227-BB81E2C3C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443" y="181347"/>
            <a:ext cx="1537315" cy="531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F00741-C2F4-5C4E-B640-D91F7C13CE39}"/>
              </a:ext>
            </a:extLst>
          </p:cNvPr>
          <p:cNvSpPr txBox="1"/>
          <p:nvPr/>
        </p:nvSpPr>
        <p:spPr>
          <a:xfrm>
            <a:off x="2108200" y="31497"/>
            <a:ext cx="4547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AU" altLang="zh-CN" sz="2400" b="1" dirty="0">
                <a:solidFill>
                  <a:schemeClr val="bg1"/>
                </a:solidFill>
              </a:rPr>
              <a:t>Self-Assembly of </a:t>
            </a:r>
            <a:r>
              <a:rPr lang="en-US" altLang="zh-CN" sz="2400" b="1" dirty="0">
                <a:solidFill>
                  <a:schemeClr val="bg1"/>
                </a:solidFill>
              </a:rPr>
              <a:t>CO</a:t>
            </a:r>
            <a:r>
              <a:rPr lang="en-US" altLang="zh-CN" sz="2400" b="1" baseline="-25000" dirty="0">
                <a:solidFill>
                  <a:schemeClr val="bg1"/>
                </a:solidFill>
              </a:rPr>
              <a:t>2</a:t>
            </a:r>
            <a:r>
              <a:rPr lang="en-AU" altLang="zh-CN" sz="2400" b="1" dirty="0">
                <a:solidFill>
                  <a:schemeClr val="bg1"/>
                </a:solidFill>
              </a:rPr>
              <a:t> </a:t>
            </a:r>
            <a:r>
              <a:rPr lang="en-AU" altLang="zh-CN" sz="2400" b="1" dirty="0" err="1">
                <a:solidFill>
                  <a:schemeClr val="bg1"/>
                </a:solidFill>
              </a:rPr>
              <a:t>Nonionic</a:t>
            </a:r>
            <a:r>
              <a:rPr lang="en-AU" altLang="zh-CN" sz="2400" b="1" dirty="0">
                <a:solidFill>
                  <a:schemeClr val="bg1"/>
                </a:solidFill>
              </a:rPr>
              <a:t> Surfactants in Ionic Liquids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821BA-3408-D348-A980-8EB2FB623168}"/>
              </a:ext>
            </a:extLst>
          </p:cNvPr>
          <p:cNvSpPr txBox="1"/>
          <p:nvPr/>
        </p:nvSpPr>
        <p:spPr>
          <a:xfrm>
            <a:off x="6096000" y="31497"/>
            <a:ext cx="422463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400" b="1" u="sng" dirty="0" err="1">
                <a:solidFill>
                  <a:schemeClr val="bg1"/>
                </a:solidFill>
              </a:rPr>
              <a:t>Shurui</a:t>
            </a:r>
            <a:r>
              <a:rPr lang="zh-CN" altLang="en-US" sz="1400" b="1" u="sng" dirty="0">
                <a:solidFill>
                  <a:schemeClr val="bg1"/>
                </a:solidFill>
              </a:rPr>
              <a:t> </a:t>
            </a:r>
            <a:r>
              <a:rPr lang="en-US" altLang="zh-CN" sz="1400" b="1" u="sng" dirty="0">
                <a:solidFill>
                  <a:schemeClr val="bg1"/>
                </a:solidFill>
              </a:rPr>
              <a:t>Miao</a:t>
            </a:r>
            <a:r>
              <a:rPr lang="en-US" altLang="zh-CN" sz="1400" b="1" u="sng" baseline="30000" dirty="0">
                <a:solidFill>
                  <a:schemeClr val="bg1"/>
                </a:solidFill>
              </a:rPr>
              <a:t>1</a:t>
            </a:r>
            <a:r>
              <a:rPr lang="en-US" altLang="zh-CN" sz="1400" b="1" dirty="0">
                <a:solidFill>
                  <a:schemeClr val="bg1"/>
                </a:solidFill>
              </a:rPr>
              <a:t>, Michael Gradzielski</a:t>
            </a:r>
            <a:r>
              <a:rPr lang="en-US" altLang="zh-CN" sz="1400" b="1" baseline="30000" dirty="0">
                <a:solidFill>
                  <a:schemeClr val="bg1"/>
                </a:solidFill>
              </a:rPr>
              <a:t>2</a:t>
            </a:r>
            <a:r>
              <a:rPr lang="en-US" altLang="zh-CN" sz="1400" b="1" dirty="0">
                <a:solidFill>
                  <a:schemeClr val="bg1"/>
                </a:solidFill>
              </a:rPr>
              <a:t>, Gregory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Warr</a:t>
            </a:r>
            <a:r>
              <a:rPr lang="en-US" altLang="zh-CN" sz="1400" b="1" baseline="30000" dirty="0">
                <a:solidFill>
                  <a:schemeClr val="bg1"/>
                </a:solidFill>
              </a:rPr>
              <a:t>1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000" dirty="0">
                <a:solidFill>
                  <a:schemeClr val="bg1"/>
                </a:solidFill>
              </a:rPr>
              <a:t>1. School of Chemistry and University of Sydney Nano Institute, The University of Sydney, NSW 2006,</a:t>
            </a:r>
            <a:r>
              <a:rPr lang="zh-CN" altLang="en-US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>
                <a:solidFill>
                  <a:schemeClr val="bg1"/>
                </a:solidFill>
              </a:rPr>
              <a:t>Australia</a:t>
            </a:r>
          </a:p>
          <a:p>
            <a:r>
              <a:rPr lang="de-DE" altLang="zh-CN" sz="1000" dirty="0">
                <a:solidFill>
                  <a:schemeClr val="bg1"/>
                </a:solidFill>
              </a:rPr>
              <a:t>2. Institut für Chemie, Technische Universität Berlin, D-10623 Berlin, Germany</a:t>
            </a:r>
          </a:p>
        </p:txBody>
      </p:sp>
      <p:pic>
        <p:nvPicPr>
          <p:cNvPr id="35" name="Picture 3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095AABE6-ADF4-6D43-B7F9-F96EA9A3E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43" y="5332050"/>
            <a:ext cx="5810557" cy="127246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B0A8EB7-6911-924C-93E3-BE1F9822C12E}"/>
              </a:ext>
            </a:extLst>
          </p:cNvPr>
          <p:cNvSpPr txBox="1"/>
          <p:nvPr/>
        </p:nvSpPr>
        <p:spPr>
          <a:xfrm>
            <a:off x="222824" y="1057935"/>
            <a:ext cx="433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>
                <a:solidFill>
                  <a:srgbClr val="ED5E30"/>
                </a:solidFill>
              </a:rPr>
              <a:t>Greener Surfactant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0F2B89-6B85-0C43-8F57-775927B726A3}"/>
              </a:ext>
            </a:extLst>
          </p:cNvPr>
          <p:cNvSpPr txBox="1"/>
          <p:nvPr/>
        </p:nvSpPr>
        <p:spPr>
          <a:xfrm>
            <a:off x="222823" y="3530113"/>
            <a:ext cx="433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>
                <a:solidFill>
                  <a:srgbClr val="ED5E30"/>
                </a:solidFill>
              </a:rPr>
              <a:t>Designer Solvent</a:t>
            </a: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44E83DBF-33AD-9F4A-9D6F-5924B82DB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43" y="4084149"/>
            <a:ext cx="60971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/>
              <a:t>Ionic</a:t>
            </a:r>
            <a:r>
              <a:rPr lang="zh-CN" altLang="en-US" sz="1200" dirty="0"/>
              <a:t> </a:t>
            </a:r>
            <a:r>
              <a:rPr lang="en-US" altLang="zh-CN" sz="1200" dirty="0"/>
              <a:t>liquids</a:t>
            </a:r>
            <a:r>
              <a:rPr lang="zh-CN" altLang="en-US" sz="1200" dirty="0"/>
              <a:t> </a:t>
            </a:r>
            <a:r>
              <a:rPr lang="en-US" altLang="zh-CN" sz="1200" dirty="0"/>
              <a:t>(ILs)</a:t>
            </a:r>
            <a:r>
              <a:rPr lang="zh-CN" altLang="en-US" sz="1200" dirty="0"/>
              <a:t> </a:t>
            </a:r>
            <a:r>
              <a:rPr lang="en-AU" altLang="zh-CN" sz="1200" dirty="0"/>
              <a:t>are an emerging class of liquids purely composed of ions. Among many other favourable liquid properties, a display of diverse </a:t>
            </a:r>
            <a:r>
              <a:rPr lang="en-AU" altLang="zh-CN" sz="1200" dirty="0">
                <a:ea typeface="Calibri" panose="020F0502020204030204" pitchFamily="34" charset="0"/>
                <a:cs typeface="Times New Roman" panose="02020603050405020304" pitchFamily="18" charset="0"/>
              </a:rPr>
              <a:t>intermolecular interactions is common to many ILs. This enable them to be excellent mediums for self-assembly and they are known to support structures ranging from micelles to liquid crystals. As the solvent, </a:t>
            </a:r>
            <a:r>
              <a:rPr lang="en-AU" altLang="zh-CN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ILs offer a platform with tuneable amphiphilicity and solvation behaviours</a:t>
            </a:r>
            <a:r>
              <a:rPr lang="en-AU" altLang="zh-CN" sz="1200" dirty="0">
                <a:ea typeface="Calibri" panose="020F0502020204030204" pitchFamily="34" charset="0"/>
                <a:cs typeface="Times New Roman" panose="02020603050405020304" pitchFamily="18" charset="0"/>
              </a:rPr>
              <a:t>,[2] making them promising solvent for the rational design of new functional soft matters.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C7BD5F1B-CE16-4778-9DBF-3846400A8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323" y="1108175"/>
            <a:ext cx="3240000" cy="2033467"/>
          </a:xfrm>
          <a:prstGeom prst="rect">
            <a:avLst/>
          </a:prstGeom>
        </p:spPr>
      </p:pic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720A28A4-8EEC-B545-93B9-402826895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626708"/>
              </p:ext>
            </p:extLst>
          </p:nvPr>
        </p:nvGraphicFramePr>
        <p:xfrm>
          <a:off x="285443" y="1583542"/>
          <a:ext cx="60325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7" imgW="6032500" imgH="1854200" progId="Word.Document.12">
                  <p:embed/>
                </p:oleObj>
              </mc:Choice>
              <mc:Fallback>
                <p:oleObj name="Document" r:id="rId7" imgW="6032500" imgH="185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5443" y="1583542"/>
                        <a:ext cx="6032500" cy="18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What Is a Quokka? 15 Facts About the &amp;quot;Happiest&amp;quot; Creature on Earth">
            <a:extLst>
              <a:ext uri="{FF2B5EF4-FFF2-40B4-BE49-F238E27FC236}">
                <a16:creationId xmlns:a16="http://schemas.microsoft.com/office/drawing/2014/main" id="{98245A52-B6D0-544C-8B34-3DD1C157E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4" t="8518" r="14562"/>
          <a:stretch/>
        </p:blipFill>
        <p:spPr bwMode="auto">
          <a:xfrm>
            <a:off x="8690423" y="1275944"/>
            <a:ext cx="659487" cy="7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D41814C-67D4-8746-B5CE-2A6D3AB089BD}"/>
              </a:ext>
            </a:extLst>
          </p:cNvPr>
          <p:cNvSpPr txBox="1"/>
          <p:nvPr/>
        </p:nvSpPr>
        <p:spPr>
          <a:xfrm>
            <a:off x="8638911" y="1988008"/>
            <a:ext cx="762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i="1" dirty="0"/>
              <a:t>QUOKKA @ ACNS</a:t>
            </a:r>
            <a:endParaRPr lang="en-US" sz="1000" i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C2D77-540F-5949-97D5-ACA53EB33A1F}"/>
              </a:ext>
            </a:extLst>
          </p:cNvPr>
          <p:cNvSpPr txBox="1"/>
          <p:nvPr/>
        </p:nvSpPr>
        <p:spPr>
          <a:xfrm>
            <a:off x="9529448" y="1116047"/>
            <a:ext cx="17335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altLang="zh-CN" sz="1200" dirty="0"/>
              <a:t>Model-Free Analysis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0581916-06FA-004A-AE08-66FF3697BF1E}"/>
                  </a:ext>
                </a:extLst>
              </p:cNvPr>
              <p:cNvSpPr txBox="1"/>
              <p:nvPr/>
            </p:nvSpPr>
            <p:spPr>
              <a:xfrm>
                <a:off x="9818277" y="1486667"/>
                <a:ext cx="195322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AU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AU" sz="12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AU" sz="12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AU" sz="12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AU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𝑆𝐿𝐷</m:t>
                              </m:r>
                            </m:e>
                          </m:d>
                        </m:e>
                        <m:sup>
                          <m:r>
                            <a:rPr lang="en-AU" sz="12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12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AU" sz="12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AU" sz="12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AU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AU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0581916-06FA-004A-AE08-66FF3697B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277" y="1486667"/>
                <a:ext cx="1953227" cy="184666"/>
              </a:xfrm>
              <a:prstGeom prst="rect">
                <a:avLst/>
              </a:prstGeom>
              <a:blipFill>
                <a:blip r:embed="rId10"/>
                <a:stretch>
                  <a:fillRect l="-1948" t="-13333" r="-259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95507CA-FAB8-474C-89ED-B5E2A040EAD5}"/>
                  </a:ext>
                </a:extLst>
              </p:cNvPr>
              <p:cNvSpPr txBox="1"/>
              <p:nvPr/>
            </p:nvSpPr>
            <p:spPr>
              <a:xfrm>
                <a:off x="9529448" y="1764954"/>
                <a:ext cx="2530886" cy="408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A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en-A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sz="12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12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2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1+2</m:t>
                                  </m:r>
                                  <m:sSub>
                                    <m:sSubPr>
                                      <m:ctrlPr>
                                        <a:rPr lang="en-AU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AU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AU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12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  <m:sSubSup>
                            <m:sSubSupPr>
                              <m:ctrlPr>
                                <a:rPr lang="en-AU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AU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h𝑠</m:t>
                              </m:r>
                            </m:sub>
                            <m:sup>
                              <m:r>
                                <a:rPr lang="en-AU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en-AU" sz="12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sSubSup>
                            <m:sSubSupPr>
                              <m:ctrlPr>
                                <a:rPr lang="en-AU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AU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h𝑠</m:t>
                              </m:r>
                            </m:sub>
                            <m:sup>
                              <m:r>
                                <a:rPr lang="en-AU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AU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12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2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AU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AU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AU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95507CA-FAB8-474C-89ED-B5E2A040E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448" y="1764954"/>
                <a:ext cx="2530886" cy="408573"/>
              </a:xfrm>
              <a:prstGeom prst="rect">
                <a:avLst/>
              </a:prstGeom>
              <a:blipFill>
                <a:blip r:embed="rId11"/>
                <a:stretch>
                  <a:fillRect l="-1000" t="-303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74CE485-6A55-724F-A8B6-B8D77F780CA4}"/>
                  </a:ext>
                </a:extLst>
              </p:cNvPr>
              <p:cNvSpPr txBox="1"/>
              <p:nvPr/>
            </p:nvSpPr>
            <p:spPr>
              <a:xfrm>
                <a:off x="10150001" y="2267148"/>
                <a:ext cx="1770678" cy="199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A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h𝑠</m:t>
                          </m:r>
                        </m:sub>
                      </m:sSub>
                      <m:r>
                        <a:rPr lang="en-AU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AU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𝑆𝑜𝑙𝑣</m:t>
                          </m:r>
                        </m:sub>
                      </m:sSub>
                      <m:r>
                        <a:rPr lang="en-AU" sz="12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AU" sz="12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AU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AU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𝑆𝑜𝑓𝑡</m:t>
                          </m:r>
                        </m:sub>
                      </m:sSub>
                      <m:r>
                        <a:rPr lang="en-AU" sz="12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AU" sz="12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74CE485-6A55-724F-A8B6-B8D77F780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001" y="2267148"/>
                <a:ext cx="1770678" cy="199478"/>
              </a:xfrm>
              <a:prstGeom prst="rect">
                <a:avLst/>
              </a:prstGeom>
              <a:blipFill>
                <a:blip r:embed="rId12"/>
                <a:stretch>
                  <a:fillRect l="-2414" t="-3030" r="-3103" b="-27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BC14F854-DF4E-1C4F-A37F-DFB271A81A8C}"/>
              </a:ext>
            </a:extLst>
          </p:cNvPr>
          <p:cNvSpPr txBox="1"/>
          <p:nvPr/>
        </p:nvSpPr>
        <p:spPr>
          <a:xfrm>
            <a:off x="9529448" y="2545435"/>
            <a:ext cx="2530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i="1" dirty="0"/>
              <a:t>By assuming hard sphere interaction between micelles, we can estimate the </a:t>
            </a:r>
            <a:r>
              <a:rPr lang="en-US" sz="1200" i="1" dirty="0">
                <a:solidFill>
                  <a:srgbClr val="00B050"/>
                </a:solidFill>
              </a:rPr>
              <a:t>solvation</a:t>
            </a:r>
            <a:r>
              <a:rPr lang="en-US" sz="1200" i="1" dirty="0"/>
              <a:t> and </a:t>
            </a:r>
            <a:r>
              <a:rPr lang="en-US" sz="1200" i="1" dirty="0">
                <a:solidFill>
                  <a:srgbClr val="00B0F0"/>
                </a:solidFill>
              </a:rPr>
              <a:t>softness</a:t>
            </a:r>
            <a:r>
              <a:rPr lang="en-US" sz="1200" i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57">
                <a:extLst>
                  <a:ext uri="{FF2B5EF4-FFF2-40B4-BE49-F238E27FC236}">
                    <a16:creationId xmlns:a16="http://schemas.microsoft.com/office/drawing/2014/main" id="{15613976-8726-CD46-A866-495F252045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1617671"/>
                  </p:ext>
                </p:extLst>
              </p:nvPr>
            </p:nvGraphicFramePr>
            <p:xfrm>
              <a:off x="6498896" y="3364178"/>
              <a:ext cx="3780000" cy="18269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2190113406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1569853363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883488039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443656865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626838197"/>
                        </a:ext>
                      </a:extLst>
                    </a:gridCol>
                  </a:tblGrid>
                  <a:tr h="22730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CO</a:t>
                          </a:r>
                          <a:r>
                            <a:rPr lang="en-US" sz="1100" baseline="-25000" dirty="0"/>
                            <a:t>2</a:t>
                          </a:r>
                          <a:r>
                            <a:rPr lang="en-US" sz="1100" baseline="0" dirty="0"/>
                            <a:t> </a:t>
                          </a:r>
                          <a:r>
                            <a:rPr lang="en-US" sz="1100" baseline="0" dirty="0" err="1"/>
                            <a:t>wt</a:t>
                          </a:r>
                          <a:r>
                            <a:rPr lang="en-US" sz="1100" baseline="0" dirty="0"/>
                            <a:t>% in Headgroup</a:t>
                          </a:r>
                          <a:endParaRPr lang="en-US" sz="11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Water[1]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EAN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7107946"/>
                      </a:ext>
                    </a:extLst>
                  </a:tr>
                  <a:tr h="22730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11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1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AU" sz="11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𝑆𝑜𝑓𝑡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11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1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AU" sz="11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𝑆𝑜𝑙𝑣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11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1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AU" sz="11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𝑆𝑜𝑓𝑡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11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1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AU" sz="11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𝑆𝑜𝑙𝑣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40199663"/>
                      </a:ext>
                    </a:extLst>
                  </a:tr>
                  <a:tr h="227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0.01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1.72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1.70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3.18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27119079"/>
                      </a:ext>
                    </a:extLst>
                  </a:tr>
                  <a:tr h="227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0.37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1.64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----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----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8291818"/>
                      </a:ext>
                    </a:extLst>
                  </a:tr>
                  <a:tr h="227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0.50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1.63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----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----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71588249"/>
                      </a:ext>
                    </a:extLst>
                  </a:tr>
                  <a:tr h="227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12-14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0.52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1.58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1.54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2.33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12196509"/>
                      </a:ext>
                    </a:extLst>
                  </a:tr>
                  <a:tr h="227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0.55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1.51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1.25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2.04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553692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57">
                <a:extLst>
                  <a:ext uri="{FF2B5EF4-FFF2-40B4-BE49-F238E27FC236}">
                    <a16:creationId xmlns:a16="http://schemas.microsoft.com/office/drawing/2014/main" id="{15613976-8726-CD46-A866-495F252045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1617671"/>
                  </p:ext>
                </p:extLst>
              </p:nvPr>
            </p:nvGraphicFramePr>
            <p:xfrm>
              <a:off x="6498896" y="3364178"/>
              <a:ext cx="3780000" cy="18269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2190113406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1569853363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883488039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443656865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626838197"/>
                        </a:ext>
                      </a:extLst>
                    </a:gridCol>
                  </a:tblGrid>
                  <a:tr h="2590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CO</a:t>
                          </a:r>
                          <a:r>
                            <a:rPr lang="en-US" sz="1100" baseline="-25000" dirty="0"/>
                            <a:t>2</a:t>
                          </a:r>
                          <a:r>
                            <a:rPr lang="en-US" sz="1100" baseline="0" dirty="0"/>
                            <a:t> </a:t>
                          </a:r>
                          <a:r>
                            <a:rPr lang="en-US" sz="1100" baseline="0" dirty="0" err="1"/>
                            <a:t>wt</a:t>
                          </a:r>
                          <a:r>
                            <a:rPr lang="en-US" sz="1100" baseline="0" dirty="0"/>
                            <a:t>% in Headgroup</a:t>
                          </a:r>
                          <a:endParaRPr lang="en-US" sz="11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Water[1]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EAN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7107946"/>
                      </a:ext>
                    </a:extLst>
                  </a:tr>
                  <a:tr h="27247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25424" t="-97778" r="-301695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225424" t="-97778" r="-201695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22689" t="-97778" r="-100000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426271" t="-97778" r="-847" b="-4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0199663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0.01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1.72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1.70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3.18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27119079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0.37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1.64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----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----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8291818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0.50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1.63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----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----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71588249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12-14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0.52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1.58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1.54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2.33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12196509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0.55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1.51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1.25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2.04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5536927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994DBF4-0FB4-9A41-80FF-6F5B0D11371A}"/>
              </a:ext>
            </a:extLst>
          </p:cNvPr>
          <p:cNvCxnSpPr>
            <a:cxnSpLocks/>
          </p:cNvCxnSpPr>
          <p:nvPr/>
        </p:nvCxnSpPr>
        <p:spPr>
          <a:xfrm>
            <a:off x="9311810" y="3953159"/>
            <a:ext cx="0" cy="1168400"/>
          </a:xfrm>
          <a:prstGeom prst="straightConnector1">
            <a:avLst/>
          </a:prstGeom>
          <a:ln w="50800"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29000">
                  <a:schemeClr val="accent5">
                    <a:lumMod val="97000"/>
                    <a:lumOff val="3000"/>
                  </a:schemeClr>
                </a:gs>
                <a:gs pos="91000">
                  <a:schemeClr val="bg1"/>
                </a:gs>
              </a:gsLst>
              <a:lin ang="54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14EDB3D-D606-7442-81C6-DE42ECFE68DC}"/>
              </a:ext>
            </a:extLst>
          </p:cNvPr>
          <p:cNvCxnSpPr>
            <a:cxnSpLocks/>
          </p:cNvCxnSpPr>
          <p:nvPr/>
        </p:nvCxnSpPr>
        <p:spPr>
          <a:xfrm flipV="1">
            <a:off x="7891788" y="3952359"/>
            <a:ext cx="0" cy="1170000"/>
          </a:xfrm>
          <a:prstGeom prst="straightConnector1">
            <a:avLst/>
          </a:prstGeom>
          <a:ln w="50800"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29000">
                  <a:schemeClr val="accent5">
                    <a:lumMod val="97000"/>
                    <a:lumOff val="3000"/>
                  </a:schemeClr>
                </a:gs>
                <a:gs pos="91000">
                  <a:schemeClr val="bg1"/>
                </a:gs>
              </a:gsLst>
              <a:lin ang="54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921A410-D658-8147-AB9B-28BBAAC0C176}"/>
              </a:ext>
            </a:extLst>
          </p:cNvPr>
          <p:cNvCxnSpPr>
            <a:cxnSpLocks/>
          </p:cNvCxnSpPr>
          <p:nvPr/>
        </p:nvCxnSpPr>
        <p:spPr>
          <a:xfrm>
            <a:off x="8627896" y="3952359"/>
            <a:ext cx="0" cy="1170000"/>
          </a:xfrm>
          <a:prstGeom prst="straightConnector1">
            <a:avLst/>
          </a:prstGeom>
          <a:ln w="50800">
            <a:gradFill flip="none" rotWithShape="1">
              <a:gsLst>
                <a:gs pos="24000">
                  <a:schemeClr val="bg1"/>
                </a:gs>
                <a:gs pos="72000">
                  <a:schemeClr val="accent6">
                    <a:lumMod val="60000"/>
                    <a:lumOff val="40000"/>
                  </a:schemeClr>
                </a:gs>
                <a:gs pos="98000">
                  <a:schemeClr val="accent6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675F3D9-46CF-7A4E-B37B-B2D5718192B6}"/>
              </a:ext>
            </a:extLst>
          </p:cNvPr>
          <p:cNvSpPr txBox="1"/>
          <p:nvPr/>
        </p:nvSpPr>
        <p:spPr>
          <a:xfrm>
            <a:off x="6346858" y="5343749"/>
            <a:ext cx="3987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Micelles are wetter and softer in EAN than water.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Although the trend is reversed, micelles are significantly wetter and softer in EAN than in water even at the highest CO2 content, confirming liquid crystal phases are missing.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1" dirty="0"/>
              <a:t>Solvent-Headgroup interaction can be engineered through solvent composition and CO</a:t>
            </a:r>
            <a:r>
              <a:rPr lang="en-US" sz="1200" i="1" baseline="-25000" dirty="0"/>
              <a:t>2</a:t>
            </a:r>
            <a:r>
              <a:rPr lang="en-US" sz="1200" i="1" dirty="0"/>
              <a:t>:EO ratio!</a:t>
            </a:r>
          </a:p>
        </p:txBody>
      </p:sp>
      <p:pic>
        <p:nvPicPr>
          <p:cNvPr id="75" name="Picture 7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C1114232-92D0-6646-AFC3-076D9ACB84A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0000"/>
          <a:stretch/>
        </p:blipFill>
        <p:spPr>
          <a:xfrm>
            <a:off x="10486274" y="3282035"/>
            <a:ext cx="1370634" cy="1008000"/>
          </a:xfrm>
          <a:prstGeom prst="rect">
            <a:avLst/>
          </a:prstGeom>
        </p:spPr>
      </p:pic>
      <p:pic>
        <p:nvPicPr>
          <p:cNvPr id="77" name="Picture 76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3879A0AB-CA23-AF4A-8FF4-DEDB2A76052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0000"/>
          <a:stretch/>
        </p:blipFill>
        <p:spPr>
          <a:xfrm>
            <a:off x="10486274" y="4294514"/>
            <a:ext cx="1370634" cy="10080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108DDFEC-5B1F-4D40-A684-D8D50429F313}"/>
              </a:ext>
            </a:extLst>
          </p:cNvPr>
          <p:cNvSpPr txBox="1"/>
          <p:nvPr/>
        </p:nvSpPr>
        <p:spPr>
          <a:xfrm>
            <a:off x="10334236" y="5339257"/>
            <a:ext cx="16747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b="1" dirty="0"/>
              <a:t>References:</a:t>
            </a:r>
          </a:p>
          <a:p>
            <a:r>
              <a:rPr lang="en-AU" sz="800" dirty="0"/>
              <a:t>[1] V. J. Spiering, A. </a:t>
            </a:r>
            <a:r>
              <a:rPr lang="en-AU" sz="800" dirty="0" err="1"/>
              <a:t>Ciapetti</a:t>
            </a:r>
            <a:r>
              <a:rPr lang="en-AU" sz="800" dirty="0"/>
              <a:t>, M. T. Lima, D. W. Hayward, L. </a:t>
            </a:r>
            <a:r>
              <a:rPr lang="en-AU" sz="800" dirty="0" err="1"/>
              <a:t>Noirez</a:t>
            </a:r>
            <a:r>
              <a:rPr lang="en-AU" sz="800" dirty="0"/>
              <a:t>, M. S. </a:t>
            </a:r>
            <a:r>
              <a:rPr lang="en-AU" sz="800" dirty="0" err="1"/>
              <a:t>Appavou</a:t>
            </a:r>
            <a:r>
              <a:rPr lang="en-AU" sz="800" dirty="0"/>
              <a:t>, R. </a:t>
            </a:r>
            <a:r>
              <a:rPr lang="en-AU" sz="800" dirty="0" err="1"/>
              <a:t>Schomacker</a:t>
            </a:r>
            <a:r>
              <a:rPr lang="en-AU" sz="800" dirty="0"/>
              <a:t>, and M. </a:t>
            </a:r>
            <a:r>
              <a:rPr lang="en-AU" sz="800" dirty="0" err="1"/>
              <a:t>Gradzielski</a:t>
            </a:r>
            <a:r>
              <a:rPr lang="en-AU" sz="800" dirty="0"/>
              <a:t>, </a:t>
            </a:r>
            <a:r>
              <a:rPr lang="en-AU" sz="800" dirty="0" err="1"/>
              <a:t>ChemSusChem</a:t>
            </a:r>
            <a:r>
              <a:rPr lang="en-AU" sz="800" dirty="0"/>
              <a:t> </a:t>
            </a:r>
            <a:r>
              <a:rPr lang="en-AU" sz="800" b="1" dirty="0"/>
              <a:t>13</a:t>
            </a:r>
            <a:r>
              <a:rPr lang="en-AU" sz="800" dirty="0"/>
              <a:t>, 601 (2020).</a:t>
            </a:r>
          </a:p>
          <a:p>
            <a:r>
              <a:rPr lang="en-AU" sz="800" dirty="0"/>
              <a:t>[2] R. Hayes, G. G. Warr, and R. Atkin, Chemical Reviews </a:t>
            </a:r>
            <a:r>
              <a:rPr lang="en-AU" sz="800" b="1" dirty="0"/>
              <a:t>115</a:t>
            </a:r>
            <a:r>
              <a:rPr lang="en-AU" sz="800" dirty="0"/>
              <a:t>, 6357 (2015).</a:t>
            </a:r>
            <a:endParaRPr lang="en-US" sz="800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7EEBDE2-0557-B64B-9E64-5D1EC3374274}"/>
              </a:ext>
            </a:extLst>
          </p:cNvPr>
          <p:cNvCxnSpPr>
            <a:cxnSpLocks/>
          </p:cNvCxnSpPr>
          <p:nvPr/>
        </p:nvCxnSpPr>
        <p:spPr>
          <a:xfrm>
            <a:off x="10037596" y="3952359"/>
            <a:ext cx="0" cy="1170000"/>
          </a:xfrm>
          <a:prstGeom prst="straightConnector1">
            <a:avLst/>
          </a:prstGeom>
          <a:ln w="50800">
            <a:gradFill flip="none" rotWithShape="1">
              <a:gsLst>
                <a:gs pos="24000">
                  <a:schemeClr val="bg1"/>
                </a:gs>
                <a:gs pos="72000">
                  <a:schemeClr val="accent6">
                    <a:lumMod val="60000"/>
                    <a:lumOff val="40000"/>
                  </a:schemeClr>
                </a:gs>
                <a:gs pos="98000">
                  <a:schemeClr val="accent6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C69B1493-D5ED-42DE-83F5-266B0E902C03}"/>
              </a:ext>
            </a:extLst>
          </p:cNvPr>
          <p:cNvSpPr/>
          <p:nvPr/>
        </p:nvSpPr>
        <p:spPr>
          <a:xfrm>
            <a:off x="157416" y="2038753"/>
            <a:ext cx="810510" cy="374371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040CF8-3ACC-4F2F-99B6-3EBF8D9F4B5E}"/>
              </a:ext>
            </a:extLst>
          </p:cNvPr>
          <p:cNvSpPr/>
          <p:nvPr/>
        </p:nvSpPr>
        <p:spPr>
          <a:xfrm>
            <a:off x="967926" y="1784197"/>
            <a:ext cx="2457729" cy="820729"/>
          </a:xfrm>
          <a:prstGeom prst="rect">
            <a:avLst/>
          </a:prstGeom>
          <a:solidFill>
            <a:srgbClr val="ED5E3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8DDE6-BEF9-453F-BBF3-D08D72C973A1}"/>
              </a:ext>
            </a:extLst>
          </p:cNvPr>
          <p:cNvSpPr txBox="1"/>
          <p:nvPr/>
        </p:nvSpPr>
        <p:spPr>
          <a:xfrm>
            <a:off x="1269254" y="1789420"/>
            <a:ext cx="1470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000" dirty="0"/>
              <a:t>Water-loving Headgroup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15EC33-A729-4A71-8381-24C8CCB410FD}"/>
              </a:ext>
            </a:extLst>
          </p:cNvPr>
          <p:cNvSpPr txBox="1"/>
          <p:nvPr/>
        </p:nvSpPr>
        <p:spPr>
          <a:xfrm>
            <a:off x="118467" y="1702458"/>
            <a:ext cx="888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/>
              <a:t>Water-hating</a:t>
            </a:r>
          </a:p>
          <a:p>
            <a:pPr algn="ctr"/>
            <a:r>
              <a:rPr lang="en-AU" sz="1000" dirty="0"/>
              <a:t>tail</a:t>
            </a:r>
          </a:p>
        </p:txBody>
      </p:sp>
    </p:spTree>
    <p:extLst>
      <p:ext uri="{BB962C8B-B14F-4D97-AF65-F5344CB8AC3E}">
        <p14:creationId xmlns:p14="http://schemas.microsoft.com/office/powerpoint/2010/main" val="2981451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369</Words>
  <Application>Microsoft Office PowerPoint</Application>
  <PresentationFormat>Widescreen</PresentationFormat>
  <Paragraphs>54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 Theme</vt:lpstr>
      <vt:lpstr>Document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Shurui Miao</dc:creator>
  <cp:lastModifiedBy>Shurui Miao</cp:lastModifiedBy>
  <cp:revision>7</cp:revision>
  <dcterms:created xsi:type="dcterms:W3CDTF">2021-11-15T09:54:13Z</dcterms:created>
  <dcterms:modified xsi:type="dcterms:W3CDTF">2022-05-19T04:35:05Z</dcterms:modified>
</cp:coreProperties>
</file>