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E74"/>
    <a:srgbClr val="D4EFFC"/>
    <a:srgbClr val="FFEFBD"/>
    <a:srgbClr val="FFE38B"/>
    <a:srgbClr val="FAFAB0"/>
    <a:srgbClr val="FFEBAB"/>
    <a:srgbClr val="58267E"/>
    <a:srgbClr val="FFFF00"/>
    <a:srgbClr val="5D2884"/>
    <a:srgbClr val="A94D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140314-790A-4A04-BEB2-9DDA4AC0D312}" v="4" dt="2022-05-18T21:30:18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33" autoAdjust="0"/>
    <p:restoredTop sz="94721" autoAdjust="0"/>
  </p:normalViewPr>
  <p:slideViewPr>
    <p:cSldViewPr snapToGrid="0">
      <p:cViewPr>
        <p:scale>
          <a:sx n="25" d="100"/>
          <a:sy n="25" d="100"/>
        </p:scale>
        <p:origin x="2742" y="10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vin Smith" userId="176dd93c35ad3a23" providerId="LiveId" clId="{B5140314-790A-4A04-BEB2-9DDA4AC0D312}"/>
    <pc:docChg chg="undo custSel modSld">
      <pc:chgData name="Gavin Smith" userId="176dd93c35ad3a23" providerId="LiveId" clId="{B5140314-790A-4A04-BEB2-9DDA4AC0D312}" dt="2022-05-18T21:37:01.730" v="442" actId="1076"/>
      <pc:docMkLst>
        <pc:docMk/>
      </pc:docMkLst>
      <pc:sldChg chg="addSp modSp mod">
        <pc:chgData name="Gavin Smith" userId="176dd93c35ad3a23" providerId="LiveId" clId="{B5140314-790A-4A04-BEB2-9DDA4AC0D312}" dt="2022-05-18T21:37:01.730" v="442" actId="1076"/>
        <pc:sldMkLst>
          <pc:docMk/>
          <pc:sldMk cId="422711030" sldId="256"/>
        </pc:sldMkLst>
        <pc:spChg chg="mod">
          <ac:chgData name="Gavin Smith" userId="176dd93c35ad3a23" providerId="LiveId" clId="{B5140314-790A-4A04-BEB2-9DDA4AC0D312}" dt="2022-05-18T21:18:21.944" v="277" actId="20577"/>
          <ac:spMkLst>
            <pc:docMk/>
            <pc:sldMk cId="422711030" sldId="256"/>
            <ac:spMk id="10" creationId="{54BE1364-F565-8924-B2A0-1BE466C11F54}"/>
          </ac:spMkLst>
        </pc:spChg>
        <pc:spChg chg="add mod">
          <ac:chgData name="Gavin Smith" userId="176dd93c35ad3a23" providerId="LiveId" clId="{B5140314-790A-4A04-BEB2-9DDA4AC0D312}" dt="2022-05-18T21:31:04.074" v="397" actId="1076"/>
          <ac:spMkLst>
            <pc:docMk/>
            <pc:sldMk cId="422711030" sldId="256"/>
            <ac:spMk id="11" creationId="{313ED257-A716-804A-26D7-00C661D35FD2}"/>
          </ac:spMkLst>
        </pc:spChg>
        <pc:spChg chg="mod">
          <ac:chgData name="Gavin Smith" userId="176dd93c35ad3a23" providerId="LiveId" clId="{B5140314-790A-4A04-BEB2-9DDA4AC0D312}" dt="2022-05-18T21:34:59.934" v="427" actId="1076"/>
          <ac:spMkLst>
            <pc:docMk/>
            <pc:sldMk cId="422711030" sldId="256"/>
            <ac:spMk id="18" creationId="{E694B76D-DAC8-B57B-7BD6-37D28F22E91D}"/>
          </ac:spMkLst>
        </pc:spChg>
        <pc:spChg chg="mod">
          <ac:chgData name="Gavin Smith" userId="176dd93c35ad3a23" providerId="LiveId" clId="{B5140314-790A-4A04-BEB2-9DDA4AC0D312}" dt="2022-05-18T16:27:51.911" v="60" actId="20577"/>
          <ac:spMkLst>
            <pc:docMk/>
            <pc:sldMk cId="422711030" sldId="256"/>
            <ac:spMk id="29" creationId="{34B1BCE0-060A-3560-E5FB-D817CF49AFCC}"/>
          </ac:spMkLst>
        </pc:spChg>
        <pc:spChg chg="mod">
          <ac:chgData name="Gavin Smith" userId="176dd93c35ad3a23" providerId="LiveId" clId="{B5140314-790A-4A04-BEB2-9DDA4AC0D312}" dt="2022-05-18T15:52:04.147" v="3" actId="20577"/>
          <ac:spMkLst>
            <pc:docMk/>
            <pc:sldMk cId="422711030" sldId="256"/>
            <ac:spMk id="30" creationId="{BFFAA7CB-BAFF-7480-6714-CF8FD33D8858}"/>
          </ac:spMkLst>
        </pc:spChg>
        <pc:spChg chg="mod">
          <ac:chgData name="Gavin Smith" userId="176dd93c35ad3a23" providerId="LiveId" clId="{B5140314-790A-4A04-BEB2-9DDA4AC0D312}" dt="2022-05-18T19:12:12.462" v="66" actId="207"/>
          <ac:spMkLst>
            <pc:docMk/>
            <pc:sldMk cId="422711030" sldId="256"/>
            <ac:spMk id="46" creationId="{C2A8F47E-D911-D8E1-6520-29D3196E79BD}"/>
          </ac:spMkLst>
        </pc:spChg>
        <pc:spChg chg="mod">
          <ac:chgData name="Gavin Smith" userId="176dd93c35ad3a23" providerId="LiveId" clId="{B5140314-790A-4A04-BEB2-9DDA4AC0D312}" dt="2022-05-18T19:11:25.878" v="61" actId="20577"/>
          <ac:spMkLst>
            <pc:docMk/>
            <pc:sldMk cId="422711030" sldId="256"/>
            <ac:spMk id="57" creationId="{0846C344-8A0D-6BCA-9A66-A8C24546FD32}"/>
          </ac:spMkLst>
        </pc:spChg>
        <pc:spChg chg="mod">
          <ac:chgData name="Gavin Smith" userId="176dd93c35ad3a23" providerId="LiveId" clId="{B5140314-790A-4A04-BEB2-9DDA4AC0D312}" dt="2022-05-18T15:54:19.782" v="39" actId="1076"/>
          <ac:spMkLst>
            <pc:docMk/>
            <pc:sldMk cId="422711030" sldId="256"/>
            <ac:spMk id="66" creationId="{B416DA15-AAB1-9D67-37EB-61631AC20671}"/>
          </ac:spMkLst>
        </pc:spChg>
        <pc:spChg chg="mod">
          <ac:chgData name="Gavin Smith" userId="176dd93c35ad3a23" providerId="LiveId" clId="{B5140314-790A-4A04-BEB2-9DDA4AC0D312}" dt="2022-05-18T15:54:29.752" v="43" actId="1076"/>
          <ac:spMkLst>
            <pc:docMk/>
            <pc:sldMk cId="422711030" sldId="256"/>
            <ac:spMk id="70" creationId="{DC8B7567-612D-AFC3-8B67-C2BEAA32AC18}"/>
          </ac:spMkLst>
        </pc:spChg>
        <pc:spChg chg="mod">
          <ac:chgData name="Gavin Smith" userId="176dd93c35ad3a23" providerId="LiveId" clId="{B5140314-790A-4A04-BEB2-9DDA4AC0D312}" dt="2022-05-18T21:27:47.346" v="352" actId="20577"/>
          <ac:spMkLst>
            <pc:docMk/>
            <pc:sldMk cId="422711030" sldId="256"/>
            <ac:spMk id="77" creationId="{8616F023-B864-C1AD-E5E4-283675936A04}"/>
          </ac:spMkLst>
        </pc:spChg>
        <pc:spChg chg="mod">
          <ac:chgData name="Gavin Smith" userId="176dd93c35ad3a23" providerId="LiveId" clId="{B5140314-790A-4A04-BEB2-9DDA4AC0D312}" dt="2022-05-18T16:27:50.509" v="59" actId="20577"/>
          <ac:spMkLst>
            <pc:docMk/>
            <pc:sldMk cId="422711030" sldId="256"/>
            <ac:spMk id="79" creationId="{B7580525-B514-7A56-1B9A-4BDCF45A3DD1}"/>
          </ac:spMkLst>
        </pc:spChg>
        <pc:spChg chg="mod">
          <ac:chgData name="Gavin Smith" userId="176dd93c35ad3a23" providerId="LiveId" clId="{B5140314-790A-4A04-BEB2-9DDA4AC0D312}" dt="2022-05-18T21:35:52.892" v="433" actId="14100"/>
          <ac:spMkLst>
            <pc:docMk/>
            <pc:sldMk cId="422711030" sldId="256"/>
            <ac:spMk id="81" creationId="{D72FC533-E6A9-DF5D-CC34-22AC1B23151E}"/>
          </ac:spMkLst>
        </pc:spChg>
        <pc:spChg chg="mod">
          <ac:chgData name="Gavin Smith" userId="176dd93c35ad3a23" providerId="LiveId" clId="{B5140314-790A-4A04-BEB2-9DDA4AC0D312}" dt="2022-05-18T15:52:10.139" v="7" actId="20577"/>
          <ac:spMkLst>
            <pc:docMk/>
            <pc:sldMk cId="422711030" sldId="256"/>
            <ac:spMk id="95" creationId="{0F86F12C-E2CB-82CE-AFFE-90D71416DC14}"/>
          </ac:spMkLst>
        </pc:spChg>
        <pc:spChg chg="add mod">
          <ac:chgData name="Gavin Smith" userId="176dd93c35ad3a23" providerId="LiveId" clId="{B5140314-790A-4A04-BEB2-9DDA4AC0D312}" dt="2022-05-18T21:30:56.226" v="396" actId="1076"/>
          <ac:spMkLst>
            <pc:docMk/>
            <pc:sldMk cId="422711030" sldId="256"/>
            <ac:spMk id="106" creationId="{24C3F830-6257-42C4-679B-851FE7BF1301}"/>
          </ac:spMkLst>
        </pc:spChg>
        <pc:spChg chg="mod">
          <ac:chgData name="Gavin Smith" userId="176dd93c35ad3a23" providerId="LiveId" clId="{B5140314-790A-4A04-BEB2-9DDA4AC0D312}" dt="2022-05-18T15:52:12.947" v="9" actId="20577"/>
          <ac:spMkLst>
            <pc:docMk/>
            <pc:sldMk cId="422711030" sldId="256"/>
            <ac:spMk id="111" creationId="{78084ACF-94A9-9B58-7DD6-07B654C2F9A5}"/>
          </ac:spMkLst>
        </pc:spChg>
        <pc:spChg chg="mod">
          <ac:chgData name="Gavin Smith" userId="176dd93c35ad3a23" providerId="LiveId" clId="{B5140314-790A-4A04-BEB2-9DDA4AC0D312}" dt="2022-05-18T15:53:33.342" v="29" actId="1076"/>
          <ac:spMkLst>
            <pc:docMk/>
            <pc:sldMk cId="422711030" sldId="256"/>
            <ac:spMk id="153" creationId="{F350B764-0138-FE2C-2FB9-50755AEEF44E}"/>
          </ac:spMkLst>
        </pc:spChg>
        <pc:spChg chg="mod">
          <ac:chgData name="Gavin Smith" userId="176dd93c35ad3a23" providerId="LiveId" clId="{B5140314-790A-4A04-BEB2-9DDA4AC0D312}" dt="2022-05-18T21:35:03.793" v="428" actId="1076"/>
          <ac:spMkLst>
            <pc:docMk/>
            <pc:sldMk cId="422711030" sldId="256"/>
            <ac:spMk id="156" creationId="{8B3B714C-582D-451F-B1C0-186B4143A88E}"/>
          </ac:spMkLst>
        </pc:spChg>
        <pc:spChg chg="mod">
          <ac:chgData name="Gavin Smith" userId="176dd93c35ad3a23" providerId="LiveId" clId="{B5140314-790A-4A04-BEB2-9DDA4AC0D312}" dt="2022-05-18T21:33:23.111" v="416" actId="14100"/>
          <ac:spMkLst>
            <pc:docMk/>
            <pc:sldMk cId="422711030" sldId="256"/>
            <ac:spMk id="170" creationId="{F784277C-E938-35F0-BF35-3B06855F6928}"/>
          </ac:spMkLst>
        </pc:spChg>
        <pc:spChg chg="mod">
          <ac:chgData name="Gavin Smith" userId="176dd93c35ad3a23" providerId="LiveId" clId="{B5140314-790A-4A04-BEB2-9DDA4AC0D312}" dt="2022-05-18T21:33:41.179" v="420" actId="20577"/>
          <ac:spMkLst>
            <pc:docMk/>
            <pc:sldMk cId="422711030" sldId="256"/>
            <ac:spMk id="171" creationId="{A2D44642-1507-71E7-089E-92337A3521BF}"/>
          </ac:spMkLst>
        </pc:spChg>
        <pc:spChg chg="mod">
          <ac:chgData name="Gavin Smith" userId="176dd93c35ad3a23" providerId="LiveId" clId="{B5140314-790A-4A04-BEB2-9DDA4AC0D312}" dt="2022-05-18T19:14:56.957" v="261" actId="20577"/>
          <ac:spMkLst>
            <pc:docMk/>
            <pc:sldMk cId="422711030" sldId="256"/>
            <ac:spMk id="173" creationId="{D0DFA284-7BDF-54EF-64F1-35951F2F297C}"/>
          </ac:spMkLst>
        </pc:spChg>
        <pc:grpChg chg="mod">
          <ac:chgData name="Gavin Smith" userId="176dd93c35ad3a23" providerId="LiveId" clId="{B5140314-790A-4A04-BEB2-9DDA4AC0D312}" dt="2022-05-18T15:52:46.923" v="12" actId="1076"/>
          <ac:grpSpMkLst>
            <pc:docMk/>
            <pc:sldMk cId="422711030" sldId="256"/>
            <ac:grpSpMk id="91" creationId="{7499CEAF-D58A-6F96-7D66-FEB396CBD24A}"/>
          </ac:grpSpMkLst>
        </pc:grpChg>
        <pc:grpChg chg="mod">
          <ac:chgData name="Gavin Smith" userId="176dd93c35ad3a23" providerId="LiveId" clId="{B5140314-790A-4A04-BEB2-9DDA4AC0D312}" dt="2022-05-18T15:53:32.235" v="26" actId="1076"/>
          <ac:grpSpMkLst>
            <pc:docMk/>
            <pc:sldMk cId="422711030" sldId="256"/>
            <ac:grpSpMk id="92" creationId="{74A398AF-0F8A-172F-27B1-9FE52B06DC0C}"/>
          </ac:grpSpMkLst>
        </pc:grpChg>
        <pc:picChg chg="mod">
          <ac:chgData name="Gavin Smith" userId="176dd93c35ad3a23" providerId="LiveId" clId="{B5140314-790A-4A04-BEB2-9DDA4AC0D312}" dt="2022-05-18T21:34:33.930" v="422" actId="1076"/>
          <ac:picMkLst>
            <pc:docMk/>
            <pc:sldMk cId="422711030" sldId="256"/>
            <ac:picMk id="17" creationId="{DC6B4798-26C2-79CD-B64B-CA4ED74F73D8}"/>
          </ac:picMkLst>
        </pc:picChg>
        <pc:picChg chg="mod">
          <ac:chgData name="Gavin Smith" userId="176dd93c35ad3a23" providerId="LiveId" clId="{B5140314-790A-4A04-BEB2-9DDA4AC0D312}" dt="2022-05-18T15:53:33.631" v="30" actId="1076"/>
          <ac:picMkLst>
            <pc:docMk/>
            <pc:sldMk cId="422711030" sldId="256"/>
            <ac:picMk id="94" creationId="{D1EF21F7-5FA6-B329-E245-2C906F207D5C}"/>
          </ac:picMkLst>
        </pc:picChg>
        <pc:picChg chg="mod">
          <ac:chgData name="Gavin Smith" userId="176dd93c35ad3a23" providerId="LiveId" clId="{B5140314-790A-4A04-BEB2-9DDA4AC0D312}" dt="2022-05-18T21:37:01.730" v="442" actId="1076"/>
          <ac:picMkLst>
            <pc:docMk/>
            <pc:sldMk cId="422711030" sldId="256"/>
            <ac:picMk id="108" creationId="{D7CD2AAD-547F-9544-61A4-00907D65C75E}"/>
          </ac:picMkLst>
        </pc:picChg>
        <pc:picChg chg="mod">
          <ac:chgData name="Gavin Smith" userId="176dd93c35ad3a23" providerId="LiveId" clId="{B5140314-790A-4A04-BEB2-9DDA4AC0D312}" dt="2022-05-18T21:36:52.090" v="440" actId="1076"/>
          <ac:picMkLst>
            <pc:docMk/>
            <pc:sldMk cId="422711030" sldId="256"/>
            <ac:picMk id="110" creationId="{A08F1B6E-9913-B38B-06AA-91BC33CE69F9}"/>
          </ac:picMkLst>
        </pc:picChg>
        <pc:cxnChg chg="add mod">
          <ac:chgData name="Gavin Smith" userId="176dd93c35ad3a23" providerId="LiveId" clId="{B5140314-790A-4A04-BEB2-9DDA4AC0D312}" dt="2022-05-18T21:30:44.368" v="392" actId="14100"/>
          <ac:cxnSpMkLst>
            <pc:docMk/>
            <pc:sldMk cId="422711030" sldId="256"/>
            <ac:cxnSpMk id="4" creationId="{E6265BAB-844C-CB6F-5DB8-06A0698048EA}"/>
          </ac:cxnSpMkLst>
        </pc:cxnChg>
        <pc:cxnChg chg="add mod">
          <ac:chgData name="Gavin Smith" userId="176dd93c35ad3a23" providerId="LiveId" clId="{B5140314-790A-4A04-BEB2-9DDA4AC0D312}" dt="2022-05-18T21:30:53.917" v="395" actId="14100"/>
          <ac:cxnSpMkLst>
            <pc:docMk/>
            <pc:sldMk cId="422711030" sldId="256"/>
            <ac:cxnSpMk id="105" creationId="{B3214A6E-3B08-5AB2-B573-983E102A49BD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76dd93c35ad3a23/Dokumente/PhD%20Imperial/pericyclic%20project/VolumeGaussianCop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401214071708788"/>
          <c:y val="4.6785982845757725E-2"/>
          <c:w val="0.90857155327235439"/>
          <c:h val="0.9120370370370370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star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0.5</c:v>
              </c:pt>
            </c:numLit>
          </c:xVal>
          <c:yVal>
            <c:numRef>
              <c:f>[VolumeGaussianCope.xlsx]CopeVolume!$J$2</c:f>
              <c:numCache>
                <c:formatCode>General</c:formatCode>
                <c:ptCount val="1"/>
                <c:pt idx="0">
                  <c:v>1608.7375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EFF-41F1-9F6E-63070605203B}"/>
            </c:ext>
          </c:extLst>
        </c:ser>
        <c:ser>
          <c:idx val="1"/>
          <c:order val="1"/>
          <c:spPr>
            <a:ln w="25400" cap="rnd">
              <a:noFill/>
              <a:round/>
            </a:ln>
            <a:effectLst/>
          </c:spPr>
          <c:marker>
            <c:symbol val="star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1.5</c:v>
              </c:pt>
            </c:numLit>
          </c:xVal>
          <c:yVal>
            <c:numRef>
              <c:f>[VolumeGaussianCope.xlsx]CopeVolume!$J$39</c:f>
              <c:numCache>
                <c:formatCode>General</c:formatCode>
                <c:ptCount val="1"/>
                <c:pt idx="0">
                  <c:v>1614.7618000000002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EFF-41F1-9F6E-63070605203B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star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2</c:v>
              </c:pt>
            </c:numLit>
          </c:xVal>
          <c:yVal>
            <c:numRef>
              <c:f>[VolumeGaussianCope.xlsx]CopeVolume!$J$40</c:f>
              <c:numCache>
                <c:formatCode>General</c:formatCode>
                <c:ptCount val="1"/>
                <c:pt idx="0">
                  <c:v>1609.604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EFF-41F1-9F6E-63070605203B}"/>
            </c:ext>
          </c:extLst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star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0.6</c:v>
              </c:pt>
            </c:numLit>
          </c:xVal>
          <c:yVal>
            <c:numRef>
              <c:f>[VolumeGaussianCope.xlsx]CopeVolume!$J$3</c:f>
              <c:numCache>
                <c:formatCode>General</c:formatCode>
                <c:ptCount val="1"/>
                <c:pt idx="0">
                  <c:v>1585.2492999999999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EFF-41F1-9F6E-63070605203B}"/>
            </c:ext>
          </c:extLst>
        </c:ser>
        <c:ser>
          <c:idx val="4"/>
          <c:order val="4"/>
          <c:spPr>
            <a:ln w="25400" cap="rnd">
              <a:noFill/>
              <a:round/>
            </a:ln>
            <a:effectLst/>
          </c:spPr>
          <c:marker>
            <c:symbol val="x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0.7</c:v>
              </c:pt>
            </c:numLit>
          </c:xVal>
          <c:yVal>
            <c:numRef>
              <c:f>[VolumeGaussianCope.xlsx]CopeVolume!$J$4</c:f>
              <c:numCache>
                <c:formatCode>General</c:formatCode>
                <c:ptCount val="1"/>
                <c:pt idx="0">
                  <c:v>1625.8484000000001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6EFF-41F1-9F6E-63070605203B}"/>
            </c:ext>
          </c:extLst>
        </c:ser>
        <c:ser>
          <c:idx val="5"/>
          <c:order val="5"/>
          <c:spPr>
            <a:ln w="25400" cap="rnd">
              <a:noFill/>
              <a:round/>
            </a:ln>
            <a:effectLst/>
          </c:spPr>
          <c:marker>
            <c:symbol val="star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0.8</c:v>
              </c:pt>
            </c:numLit>
          </c:xVal>
          <c:yVal>
            <c:numRef>
              <c:f>[VolumeGaussianCope.xlsx]CopeVolume!$J$5</c:f>
              <c:numCache>
                <c:formatCode>General</c:formatCode>
                <c:ptCount val="1"/>
                <c:pt idx="0">
                  <c:v>1610.7841999999998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6EFF-41F1-9F6E-63070605203B}"/>
            </c:ext>
          </c:extLst>
        </c:ser>
        <c:ser>
          <c:idx val="6"/>
          <c:order val="6"/>
          <c:spPr>
            <a:ln w="25400" cap="rnd">
              <a:noFill/>
              <a:round/>
            </a:ln>
            <a:effectLst/>
          </c:spPr>
          <c:marker>
            <c:symbol val="star"/>
            <c:size val="1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percentage"/>
            <c:noEndCap val="0"/>
            <c:val val="5"/>
            <c:spPr>
              <a:noFill/>
              <a:ln w="635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0.9</c:v>
              </c:pt>
            </c:numLit>
          </c:xVal>
          <c:yVal>
            <c:numRef>
              <c:f>[VolumeGaussianCope.xlsx]CopeVolume!$J$6</c:f>
              <c:numCache>
                <c:formatCode>General</c:formatCode>
                <c:ptCount val="1"/>
                <c:pt idx="0">
                  <c:v>1598.8687999999997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6EFF-41F1-9F6E-6307060520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0835391"/>
        <c:axId val="710836639"/>
      </c:scatterChart>
      <c:valAx>
        <c:axId val="710835391"/>
        <c:scaling>
          <c:orientation val="minMax"/>
          <c:max val="2.2999999999999998"/>
          <c:min val="0.30000000000000004"/>
        </c:scaling>
        <c:delete val="1"/>
        <c:axPos val="b"/>
        <c:numFmt formatCode="General" sourceLinked="1"/>
        <c:majorTickMark val="out"/>
        <c:minorTickMark val="none"/>
        <c:tickLblPos val="nextTo"/>
        <c:crossAx val="710836639"/>
        <c:crosses val="autoZero"/>
        <c:crossBetween val="midCat"/>
      </c:valAx>
      <c:valAx>
        <c:axId val="710836639"/>
        <c:scaling>
          <c:orientation val="minMax"/>
          <c:max val="1800"/>
          <c:min val="14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317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10835391"/>
        <c:crosses val="autoZero"/>
        <c:crossBetween val="midCat"/>
        <c:majorUnit val="1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63500">
      <a:solidFill>
        <a:srgbClr val="003E74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15A4D-8C9E-E44E-BC83-27F1EB04BB80}" type="datetimeFigureOut"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09830-26BB-F847-8735-2F4E06BFED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70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309830-26BB-F847-8735-2F4E06BFEDB0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60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36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25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71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15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01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7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3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2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67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13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92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31B0B-064C-462A-A562-9E46E69B977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A1C69-FD0B-4F01-B2BF-2FF554CD9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8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oleObject" Target="../embeddings/oleObject2.bin"/><Relationship Id="rId1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12" Type="http://schemas.openxmlformats.org/officeDocument/2006/relationships/image" Target="../media/image8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3.bin"/><Relationship Id="rId10" Type="http://schemas.openxmlformats.org/officeDocument/2006/relationships/image" Target="../media/image6.png"/><Relationship Id="rId4" Type="http://schemas.openxmlformats.org/officeDocument/2006/relationships/chart" Target="../charts/chart1.xml"/><Relationship Id="rId9" Type="http://schemas.openxmlformats.org/officeDocument/2006/relationships/image" Target="../media/image5.svg"/><Relationship Id="rId1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8616F023-B864-C1AD-E5E4-283675936A04}"/>
              </a:ext>
            </a:extLst>
          </p:cNvPr>
          <p:cNvSpPr/>
          <p:nvPr/>
        </p:nvSpPr>
        <p:spPr>
          <a:xfrm>
            <a:off x="11738285" y="16333203"/>
            <a:ext cx="23114170" cy="11648921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Activation energy remains unchanged 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DE16F8A-5989-3B10-14DD-9A208430F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10602" y="17814550"/>
            <a:ext cx="9967181" cy="7681713"/>
          </a:xfrm>
          <a:prstGeom prst="rect">
            <a:avLst/>
          </a:prstGeom>
          <a:ln w="63500">
            <a:solidFill>
              <a:srgbClr val="003E74"/>
            </a:solidFill>
          </a:ln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D68C6F8F-023B-A06E-1A9D-98A591164221}"/>
              </a:ext>
            </a:extLst>
          </p:cNvPr>
          <p:cNvSpPr/>
          <p:nvPr/>
        </p:nvSpPr>
        <p:spPr>
          <a:xfrm>
            <a:off x="11700653" y="4487954"/>
            <a:ext cx="19654880" cy="11340026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2976416-8314-C257-4D03-A03183604B61}"/>
              </a:ext>
            </a:extLst>
          </p:cNvPr>
          <p:cNvSpPr/>
          <p:nvPr/>
        </p:nvSpPr>
        <p:spPr>
          <a:xfrm>
            <a:off x="43456770" y="16340273"/>
            <a:ext cx="6879218" cy="11648920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5FE0AC1-A0F7-D003-02EC-23D4182D3A82}"/>
              </a:ext>
            </a:extLst>
          </p:cNvPr>
          <p:cNvSpPr/>
          <p:nvPr/>
        </p:nvSpPr>
        <p:spPr>
          <a:xfrm>
            <a:off x="673283" y="19195331"/>
            <a:ext cx="9988838" cy="8786793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EF1A43B-6C19-8B55-9A69-B3AE4FCD8E28}"/>
              </a:ext>
            </a:extLst>
          </p:cNvPr>
          <p:cNvSpPr/>
          <p:nvPr/>
        </p:nvSpPr>
        <p:spPr>
          <a:xfrm>
            <a:off x="31942751" y="4500552"/>
            <a:ext cx="18338666" cy="11327428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/>
          </a:p>
        </p:txBody>
      </p:sp>
      <p:graphicFrame>
        <p:nvGraphicFramePr>
          <p:cNvPr id="129" name="Chart 128">
            <a:extLst>
              <a:ext uri="{FF2B5EF4-FFF2-40B4-BE49-F238E27FC236}">
                <a16:creationId xmlns:a16="http://schemas.microsoft.com/office/drawing/2014/main" id="{005E2EA7-19BF-EFA2-8ABA-BB2EEC689B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955317"/>
              </p:ext>
            </p:extLst>
          </p:nvPr>
        </p:nvGraphicFramePr>
        <p:xfrm>
          <a:off x="32458955" y="6844166"/>
          <a:ext cx="12385067" cy="840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9" name="Rectangle 68">
            <a:extLst>
              <a:ext uri="{FF2B5EF4-FFF2-40B4-BE49-F238E27FC236}">
                <a16:creationId xmlns:a16="http://schemas.microsoft.com/office/drawing/2014/main" id="{3C400B27-CE4C-7A59-2C8B-E3FDBC2F2F26}"/>
              </a:ext>
            </a:extLst>
          </p:cNvPr>
          <p:cNvSpPr/>
          <p:nvPr/>
        </p:nvSpPr>
        <p:spPr>
          <a:xfrm>
            <a:off x="715161" y="4501308"/>
            <a:ext cx="9988838" cy="14176765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A18960B-37A4-A4D8-2CC7-8951C5525AA5}"/>
              </a:ext>
            </a:extLst>
          </p:cNvPr>
          <p:cNvSpPr/>
          <p:nvPr/>
        </p:nvSpPr>
        <p:spPr>
          <a:xfrm>
            <a:off x="35341364" y="16340273"/>
            <a:ext cx="7599526" cy="11648920"/>
          </a:xfrm>
          <a:prstGeom prst="rect">
            <a:avLst/>
          </a:prstGeom>
          <a:solidFill>
            <a:srgbClr val="D4EFFC"/>
          </a:solidFill>
          <a:ln w="1270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0E2DC17-52A0-2FF1-D54E-CCC90E1B9954}"/>
              </a:ext>
            </a:extLst>
          </p:cNvPr>
          <p:cNvSpPr/>
          <p:nvPr/>
        </p:nvSpPr>
        <p:spPr>
          <a:xfrm>
            <a:off x="-29513" y="-53642"/>
            <a:ext cx="51206400" cy="4174543"/>
          </a:xfrm>
          <a:prstGeom prst="rect">
            <a:avLst/>
          </a:prstGeom>
          <a:solidFill>
            <a:srgbClr val="003E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C7FD14-2BB8-7E8B-A713-441B6E5A4F80}"/>
              </a:ext>
            </a:extLst>
          </p:cNvPr>
          <p:cNvSpPr txBox="1"/>
          <p:nvPr/>
        </p:nvSpPr>
        <p:spPr>
          <a:xfrm>
            <a:off x="341425" y="188466"/>
            <a:ext cx="9363269" cy="616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4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sz="3405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34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Australian Symposium on Ionic Liquids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81E462-B1D6-81EA-6D9E-4BE764049335}"/>
              </a:ext>
            </a:extLst>
          </p:cNvPr>
          <p:cNvSpPr/>
          <p:nvPr/>
        </p:nvSpPr>
        <p:spPr>
          <a:xfrm>
            <a:off x="50939194" y="-53644"/>
            <a:ext cx="306415" cy="28803599"/>
          </a:xfrm>
          <a:prstGeom prst="rect">
            <a:avLst/>
          </a:prstGeom>
          <a:solidFill>
            <a:srgbClr val="00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8F031F-4C26-1E9D-F7B5-1ECCB7D4D789}"/>
              </a:ext>
            </a:extLst>
          </p:cNvPr>
          <p:cNvSpPr/>
          <p:nvPr/>
        </p:nvSpPr>
        <p:spPr>
          <a:xfrm>
            <a:off x="-74061" y="-53643"/>
            <a:ext cx="306415" cy="28803599"/>
          </a:xfrm>
          <a:prstGeom prst="rect">
            <a:avLst/>
          </a:prstGeom>
          <a:solidFill>
            <a:srgbClr val="00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BE1364-F565-8924-B2A0-1BE466C11F54}"/>
              </a:ext>
            </a:extLst>
          </p:cNvPr>
          <p:cNvSpPr/>
          <p:nvPr/>
        </p:nvSpPr>
        <p:spPr>
          <a:xfrm>
            <a:off x="789402" y="16686298"/>
            <a:ext cx="9734206" cy="17891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[1] S. T. </a:t>
            </a:r>
            <a:r>
              <a:rPr lang="en-GB" sz="3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Keaveney</a:t>
            </a:r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R. S. Haines, and J. B. Harper, </a:t>
            </a:r>
            <a:r>
              <a:rPr lang="en-GB" sz="320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ChemPlusChem</a:t>
            </a:r>
            <a:r>
              <a:rPr lang="en-GB" sz="32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2017,</a:t>
            </a:r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82</a:t>
            </a:r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449-457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9FE8D8-D11D-5329-CC44-05894C4E1DDA}"/>
              </a:ext>
            </a:extLst>
          </p:cNvPr>
          <p:cNvSpPr txBox="1"/>
          <p:nvPr/>
        </p:nvSpPr>
        <p:spPr>
          <a:xfrm>
            <a:off x="276355" y="888995"/>
            <a:ext cx="35549940" cy="14275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511"/>
              </a:spcBef>
              <a:spcAft>
                <a:spcPts val="511"/>
              </a:spcAft>
            </a:pP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Investigating the rate increase of Cope and Claisen rearrangements in </a:t>
            </a:r>
            <a:r>
              <a:rPr lang="en-GB" sz="66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[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</a:t>
            </a:r>
            <a:r>
              <a:rPr lang="en-US" sz="6600" b="1" baseline="-25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</a:t>
            </a:r>
            <a:r>
              <a:rPr lang="en-US" sz="6600" b="1" baseline="-25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Im][NTf</a:t>
            </a:r>
            <a:r>
              <a:rPr lang="en-US" sz="6600" b="1" baseline="-25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]</a:t>
            </a:r>
            <a:endParaRPr lang="en-GB" sz="6600" b="1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A3930E0D-2618-C58F-DCAD-9AA7ED856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918" y="2680718"/>
            <a:ext cx="17834531" cy="54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5004" tIns="27502" rIns="55004" bIns="27502" anchor="t">
            <a:spAutoFit/>
          </a:bodyPr>
          <a:lstStyle>
            <a:lvl1pPr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 b="1" dirty="0">
                <a:solidFill>
                  <a:schemeClr val="bg1"/>
                </a:solidFill>
              </a:rPr>
              <a:t>Gavin Smith</a:t>
            </a:r>
            <a:r>
              <a:rPr lang="en-GB" altLang="en-US" sz="3200" b="1" baseline="30000" dirty="0">
                <a:solidFill>
                  <a:schemeClr val="bg1"/>
                </a:solidFill>
              </a:rPr>
              <a:t>1</a:t>
            </a:r>
            <a:r>
              <a:rPr lang="en-GB" altLang="en-US" sz="3200" b="1" dirty="0">
                <a:solidFill>
                  <a:schemeClr val="bg1"/>
                </a:solidFill>
              </a:rPr>
              <a:t> Supervisors: Dr. Charles Romain</a:t>
            </a:r>
            <a:r>
              <a:rPr lang="en-GB" altLang="en-US" sz="3200" b="1" baseline="30000" dirty="0">
                <a:solidFill>
                  <a:schemeClr val="bg1"/>
                </a:solidFill>
              </a:rPr>
              <a:t>1</a:t>
            </a:r>
            <a:r>
              <a:rPr lang="en-GB" altLang="en-US" sz="3200" b="1" dirty="0">
                <a:solidFill>
                  <a:schemeClr val="bg1"/>
                </a:solidFill>
              </a:rPr>
              <a:t>, Prof. Tom Welton</a:t>
            </a:r>
            <a:r>
              <a:rPr lang="en-GB" altLang="en-US" sz="3200" b="1" baseline="30000" dirty="0">
                <a:solidFill>
                  <a:schemeClr val="bg1"/>
                </a:solidFill>
              </a:rPr>
              <a:t>1</a:t>
            </a:r>
            <a:r>
              <a:rPr lang="en-GB" altLang="en-US" sz="3200" b="1" dirty="0">
                <a:solidFill>
                  <a:schemeClr val="bg1"/>
                </a:solidFill>
              </a:rPr>
              <a:t>, Prof. Patricia Hunt</a:t>
            </a:r>
            <a:r>
              <a:rPr lang="en-GB" altLang="en-US" sz="3200" b="1" baseline="30000" dirty="0">
                <a:solidFill>
                  <a:schemeClr val="bg1"/>
                </a:solidFill>
              </a:rPr>
              <a:t>2</a:t>
            </a:r>
            <a:endParaRPr lang="en-GB" altLang="en-US" sz="3200" dirty="0">
              <a:solidFill>
                <a:schemeClr val="bg1"/>
              </a:solidFill>
              <a:latin typeface="+mn-lt"/>
              <a:cs typeface="Calibri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E8E26F-7120-D17F-2321-B2A1DDCCE292}"/>
              </a:ext>
            </a:extLst>
          </p:cNvPr>
          <p:cNvSpPr txBox="1"/>
          <p:nvPr/>
        </p:nvSpPr>
        <p:spPr>
          <a:xfrm>
            <a:off x="706525" y="4487954"/>
            <a:ext cx="9997473" cy="923330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Literature Cope reaction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4B1BCE0-060A-3560-E5FB-D817CF49AFCC}"/>
              </a:ext>
            </a:extLst>
          </p:cNvPr>
          <p:cNvSpPr txBox="1"/>
          <p:nvPr/>
        </p:nvSpPr>
        <p:spPr>
          <a:xfrm>
            <a:off x="11720838" y="4487954"/>
            <a:ext cx="19603948" cy="923330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Is the ionic liquid lowering the transition state</a:t>
            </a:r>
            <a:r>
              <a:rPr lang="de-D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FFAA7CB-BAFF-7480-6714-CF8FD33D8858}"/>
              </a:ext>
            </a:extLst>
          </p:cNvPr>
          <p:cNvSpPr txBox="1"/>
          <p:nvPr/>
        </p:nvSpPr>
        <p:spPr>
          <a:xfrm>
            <a:off x="31942751" y="4560025"/>
            <a:ext cx="18338666" cy="1754326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Are low-volume transition states favoured in high internal pressure ILs</a:t>
            </a:r>
            <a:r>
              <a:rPr lang="de-DE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1EB42947-670E-32A3-66B3-1F60250849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233290"/>
              </p:ext>
            </p:extLst>
          </p:nvPr>
        </p:nvGraphicFramePr>
        <p:xfrm>
          <a:off x="1229008" y="5600033"/>
          <a:ext cx="9013385" cy="503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2861617" imgH="1598366" progId="ChemDraw.Document.6.0">
                  <p:embed/>
                </p:oleObj>
              </mc:Choice>
              <mc:Fallback>
                <p:oleObj name="CS ChemDraw Drawing" r:id="rId5" imgW="2861617" imgH="1598366" progId="ChemDraw.Document.6.0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1EB42947-670E-32A3-66B3-1F60250849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9008" y="5600033"/>
                        <a:ext cx="9013385" cy="503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C7D6E434-01BE-1EF2-B70D-28D238383852}"/>
              </a:ext>
            </a:extLst>
          </p:cNvPr>
          <p:cNvSpPr txBox="1"/>
          <p:nvPr/>
        </p:nvSpPr>
        <p:spPr>
          <a:xfrm>
            <a:off x="1415634" y="11034535"/>
            <a:ext cx="30755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Molecular solvent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FC8872C-43A0-EBE8-C751-E986C8073F5A}"/>
              </a:ext>
            </a:extLst>
          </p:cNvPr>
          <p:cNvSpPr txBox="1"/>
          <p:nvPr/>
        </p:nvSpPr>
        <p:spPr>
          <a:xfrm>
            <a:off x="5398657" y="11035015"/>
            <a:ext cx="4168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Ionic liquid </a:t>
            </a:r>
            <a:r>
              <a:rPr lang="en-GB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[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</a:t>
            </a:r>
            <a:r>
              <a:rPr lang="en-US" sz="4400" b="1" baseline="-25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</a:t>
            </a:r>
            <a:r>
              <a:rPr lang="en-US" sz="4400" b="1" baseline="-25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Im][NTf</a:t>
            </a:r>
            <a:r>
              <a:rPr lang="en-US" sz="4400" b="1" baseline="-25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]</a:t>
            </a:r>
          </a:p>
        </p:txBody>
      </p:sp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1877DCE5-80C5-9FBD-78C9-5B6E70917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04294"/>
              </p:ext>
            </p:extLst>
          </p:nvPr>
        </p:nvGraphicFramePr>
        <p:xfrm>
          <a:off x="12747930" y="12624446"/>
          <a:ext cx="12988757" cy="2514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3585">
                  <a:extLst>
                    <a:ext uri="{9D8B030D-6E8A-4147-A177-3AD203B41FA5}">
                      <a16:colId xmlns:a16="http://schemas.microsoft.com/office/drawing/2014/main" val="1925372304"/>
                    </a:ext>
                  </a:extLst>
                </a:gridCol>
                <a:gridCol w="1998317">
                  <a:extLst>
                    <a:ext uri="{9D8B030D-6E8A-4147-A177-3AD203B41FA5}">
                      <a16:colId xmlns:a16="http://schemas.microsoft.com/office/drawing/2014/main" val="3689134579"/>
                    </a:ext>
                  </a:extLst>
                </a:gridCol>
                <a:gridCol w="1835189">
                  <a:extLst>
                    <a:ext uri="{9D8B030D-6E8A-4147-A177-3AD203B41FA5}">
                      <a16:colId xmlns:a16="http://schemas.microsoft.com/office/drawing/2014/main" val="226431869"/>
                    </a:ext>
                  </a:extLst>
                </a:gridCol>
                <a:gridCol w="2405279">
                  <a:extLst>
                    <a:ext uri="{9D8B030D-6E8A-4147-A177-3AD203B41FA5}">
                      <a16:colId xmlns:a16="http://schemas.microsoft.com/office/drawing/2014/main" val="1175599691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55083304"/>
                    </a:ext>
                  </a:extLst>
                </a:gridCol>
                <a:gridCol w="2267087">
                  <a:extLst>
                    <a:ext uri="{9D8B030D-6E8A-4147-A177-3AD203B41FA5}">
                      <a16:colId xmlns:a16="http://schemas.microsoft.com/office/drawing/2014/main" val="2217516877"/>
                    </a:ext>
                  </a:extLst>
                </a:gridCol>
              </a:tblGrid>
              <a:tr h="1051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 Phase</a:t>
                      </a: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MeCN</a:t>
                      </a: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Benzene</a:t>
                      </a: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Ethanol</a:t>
                      </a: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[</a:t>
                      </a:r>
                      <a:r>
                        <a:rPr lang="en-US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4000" b="0" baseline="-25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4000" b="0" baseline="-25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Im] [NTf</a:t>
                      </a:r>
                      <a:r>
                        <a:rPr lang="en-US" sz="4000" b="0" baseline="-25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] </a:t>
                      </a: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447716"/>
                  </a:ext>
                </a:extLst>
              </a:tr>
              <a:tr h="1231993"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Act. E. [kJ/mol]</a:t>
                      </a:r>
                      <a:endParaRPr lang="en-GB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E74"/>
                    </a:solidFill>
                  </a:tcPr>
                </a:tc>
                <a:tc>
                  <a:txBody>
                    <a:bodyPr/>
                    <a:lstStyle/>
                    <a:p>
                      <a:pPr marL="5760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4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en-GB" sz="4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FFC"/>
                    </a:solidFill>
                  </a:tcPr>
                </a:tc>
                <a:tc>
                  <a:txBody>
                    <a:bodyPr/>
                    <a:lstStyle/>
                    <a:p>
                      <a:pPr marL="5760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4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  <a:endParaRPr lang="en-GB" sz="4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FFC"/>
                    </a:solidFill>
                  </a:tcPr>
                </a:tc>
                <a:tc>
                  <a:txBody>
                    <a:bodyPr/>
                    <a:lstStyle/>
                    <a:p>
                      <a:pPr marL="5760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4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</a:t>
                      </a:r>
                      <a:endParaRPr lang="en-GB" sz="4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FFC"/>
                    </a:solidFill>
                  </a:tcPr>
                </a:tc>
                <a:tc>
                  <a:txBody>
                    <a:bodyPr/>
                    <a:lstStyle/>
                    <a:p>
                      <a:pPr marL="5760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4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  <a:endParaRPr lang="en-GB" sz="4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FFC"/>
                    </a:solidFill>
                  </a:tcPr>
                </a:tc>
                <a:tc>
                  <a:txBody>
                    <a:bodyPr/>
                    <a:lstStyle/>
                    <a:p>
                      <a:pPr marL="5760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4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  <a:endParaRPr lang="en-GB" sz="4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72" marR="58372" marT="0" marB="0" anchor="ctr">
                    <a:lnL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3E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003597"/>
                  </a:ext>
                </a:extLst>
              </a:tr>
            </a:tbl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0846C344-8A0D-6BCA-9A66-A8C24546FD32}"/>
              </a:ext>
            </a:extLst>
          </p:cNvPr>
          <p:cNvSpPr txBox="1"/>
          <p:nvPr/>
        </p:nvSpPr>
        <p:spPr>
          <a:xfrm>
            <a:off x="26323905" y="5985780"/>
            <a:ext cx="4909472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Calculation with a solvent environment (SMD)</a:t>
            </a:r>
          </a:p>
          <a:p>
            <a:pPr marL="571500" indent="-571500">
              <a:buFontTx/>
              <a:buChar char="-"/>
            </a:pP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Tx/>
              <a:buChar char="-"/>
            </a:pP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No difference in activation energy between solvents</a:t>
            </a:r>
          </a:p>
          <a:p>
            <a:pPr marL="571500" indent="-571500">
              <a:buFontTx/>
              <a:buChar char="-"/>
            </a:pP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CA8CD84-5B32-58FA-F73D-E0365A20ED05}"/>
              </a:ext>
            </a:extLst>
          </p:cNvPr>
          <p:cNvCxnSpPr>
            <a:cxnSpLocks/>
          </p:cNvCxnSpPr>
          <p:nvPr/>
        </p:nvCxnSpPr>
        <p:spPr>
          <a:xfrm>
            <a:off x="341425" y="2481754"/>
            <a:ext cx="339485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B7580525-B514-7A56-1B9A-4BDCF45A3DD1}"/>
              </a:ext>
            </a:extLst>
          </p:cNvPr>
          <p:cNvSpPr txBox="1"/>
          <p:nvPr/>
        </p:nvSpPr>
        <p:spPr>
          <a:xfrm>
            <a:off x="11711313" y="16402476"/>
            <a:ext cx="23114170" cy="923330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Are </a:t>
            </a:r>
            <a:r>
              <a:rPr lang="de-DE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</a:t>
            </a:r>
            <a:r>
              <a:rPr lang="de-D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l-G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de-D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interactions stabilising transition states?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74A398AF-0F8A-172F-27B1-9FE52B06DC0C}"/>
              </a:ext>
            </a:extLst>
          </p:cNvPr>
          <p:cNvGrpSpPr/>
          <p:nvPr/>
        </p:nvGrpSpPr>
        <p:grpSpPr>
          <a:xfrm>
            <a:off x="6104785" y="20445942"/>
            <a:ext cx="4321449" cy="2102743"/>
            <a:chOff x="16402050" y="10666971"/>
            <a:chExt cx="6488447" cy="2095236"/>
          </a:xfrm>
        </p:grpSpPr>
        <p:pic>
          <p:nvPicPr>
            <p:cNvPr id="85" name="Picture 84" descr="Icon&#10;&#10;Description automatically generated">
              <a:extLst>
                <a:ext uri="{FF2B5EF4-FFF2-40B4-BE49-F238E27FC236}">
                  <a16:creationId xmlns:a16="http://schemas.microsoft.com/office/drawing/2014/main" id="{E413B046-4FD1-56B8-2D8E-2B402D59AC2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31431" y="10666971"/>
              <a:ext cx="5559066" cy="2095236"/>
            </a:xfrm>
            <a:prstGeom prst="rect">
              <a:avLst/>
            </a:prstGeom>
          </p:spPr>
        </p:pic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E7AB6018-B708-7490-D825-F64406F26A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179240" y="11339019"/>
              <a:ext cx="1204219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8C580FB-C676-B523-4466-FE9761D4DA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577130" y="11699808"/>
              <a:ext cx="1204219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33E177D9-C6E7-8874-2F14-FA613B459D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402050" y="12272469"/>
              <a:ext cx="977167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4" name="Graphic 93" descr="Snail with solid fill">
            <a:extLst>
              <a:ext uri="{FF2B5EF4-FFF2-40B4-BE49-F238E27FC236}">
                <a16:creationId xmlns:a16="http://schemas.microsoft.com/office/drawing/2014/main" id="{D1EF21F7-5FA6-B329-E245-2C906F207D5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99771" y="19945048"/>
            <a:ext cx="3120029" cy="3120029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0F86F12C-E2CB-82CE-AFFE-90D71416DC14}"/>
              </a:ext>
            </a:extLst>
          </p:cNvPr>
          <p:cNvSpPr txBox="1"/>
          <p:nvPr/>
        </p:nvSpPr>
        <p:spPr>
          <a:xfrm>
            <a:off x="35341363" y="16340273"/>
            <a:ext cx="7599526" cy="923330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Conclusions</a:t>
            </a:r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E5A56EDD-F951-BD3B-6882-04266E5A41E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731493" y="17865814"/>
            <a:ext cx="10453517" cy="7588041"/>
          </a:xfrm>
          <a:prstGeom prst="rect">
            <a:avLst/>
          </a:prstGeom>
          <a:ln w="63500">
            <a:solidFill>
              <a:srgbClr val="002060"/>
            </a:solidFill>
          </a:ln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87B26BCC-C8CE-FD27-066F-0ED40E37D0A0}"/>
              </a:ext>
            </a:extLst>
          </p:cNvPr>
          <p:cNvSpPr txBox="1"/>
          <p:nvPr/>
        </p:nvSpPr>
        <p:spPr>
          <a:xfrm>
            <a:off x="12684784" y="25914497"/>
            <a:ext cx="965685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BOTH </a:t>
            </a: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starting</a:t>
            </a: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material and TS </a:t>
            </a: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interact</a:t>
            </a: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[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</a:t>
            </a:r>
            <a:r>
              <a:rPr lang="en-US" sz="4400" b="1" baseline="-25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</a:t>
            </a:r>
            <a:r>
              <a:rPr lang="en-US" sz="4400" b="1" baseline="-25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US" sz="4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Im]</a:t>
            </a:r>
            <a:r>
              <a:rPr lang="en-US" sz="4400" b="1" baseline="30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+</a:t>
            </a:r>
          </a:p>
          <a:p>
            <a:endParaRPr lang="en-US" sz="44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EABF5CF-A414-FE00-33DA-F5C2971E91A3}"/>
              </a:ext>
            </a:extLst>
          </p:cNvPr>
          <p:cNvSpPr txBox="1"/>
          <p:nvPr/>
        </p:nvSpPr>
        <p:spPr>
          <a:xfrm>
            <a:off x="35782294" y="17537310"/>
            <a:ext cx="6824742" cy="10248960"/>
          </a:xfrm>
          <a:prstGeom prst="rect">
            <a:avLst/>
          </a:prstGeom>
          <a:noFill/>
          <a:ln w="63500">
            <a:noFill/>
          </a:ln>
        </p:spPr>
        <p:txBody>
          <a:bodyPr wrap="square" rtlCol="0" anchor="ctr">
            <a:spAutoFit/>
          </a:bodyPr>
          <a:lstStyle/>
          <a:p>
            <a:pPr marL="389169" indent="-389169">
              <a:buFontTx/>
              <a:buChar char="-"/>
            </a:pPr>
            <a:r>
              <a:rPr lang="de-DE" sz="4400" b="1" dirty="0"/>
              <a:t>Energy </a:t>
            </a:r>
            <a:r>
              <a:rPr lang="de-DE" sz="4400" b="1" dirty="0" err="1"/>
              <a:t>calculations</a:t>
            </a:r>
            <a:r>
              <a:rPr lang="de-DE" sz="4400" b="1" dirty="0"/>
              <a:t> do not </a:t>
            </a:r>
            <a:r>
              <a:rPr lang="de-DE" sz="4400" b="1" dirty="0" err="1"/>
              <a:t>show</a:t>
            </a:r>
            <a:r>
              <a:rPr lang="de-DE" sz="4400" b="1" dirty="0"/>
              <a:t> </a:t>
            </a:r>
            <a:r>
              <a:rPr lang="en-GB" sz="4400" b="1" dirty="0"/>
              <a:t>a reduction in TS barrier for IL</a:t>
            </a:r>
          </a:p>
          <a:p>
            <a:pPr marL="389169" indent="-389169">
              <a:buFontTx/>
              <a:buChar char="-"/>
            </a:pPr>
            <a:endParaRPr lang="en-GB" sz="4400" b="1" dirty="0"/>
          </a:p>
          <a:p>
            <a:pPr marL="389169" indent="-389169">
              <a:buFontTx/>
              <a:buChar char="-"/>
            </a:pPr>
            <a:r>
              <a:rPr lang="en-GB" sz="4400" b="1" dirty="0"/>
              <a:t>Volume calculations do not show a smaller TS, but variation is large, may not be accurate</a:t>
            </a:r>
          </a:p>
          <a:p>
            <a:endParaRPr lang="de-DE" sz="4400" b="1" dirty="0"/>
          </a:p>
          <a:p>
            <a:pPr marL="389169" indent="-389169">
              <a:buFontTx/>
              <a:buChar char="-"/>
            </a:pPr>
            <a:r>
              <a:rPr lang="en-GB" sz="4400" b="1" dirty="0"/>
              <a:t>Specific solvent interactions do not change activation energy as starting materials and TS are equally affected</a:t>
            </a:r>
          </a:p>
          <a:p>
            <a:pPr marL="389169" indent="-389169">
              <a:buFontTx/>
              <a:buChar char="-"/>
            </a:pPr>
            <a:endParaRPr lang="en-GB" sz="4400" b="1" dirty="0"/>
          </a:p>
        </p:txBody>
      </p:sp>
      <p:pic>
        <p:nvPicPr>
          <p:cNvPr id="108" name="Picture 107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D7CD2AAD-547F-9544-61A4-00907D65C75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7129" y="1041329"/>
            <a:ext cx="5179657" cy="1875393"/>
          </a:xfrm>
          <a:prstGeom prst="rect">
            <a:avLst/>
          </a:prstGeom>
        </p:spPr>
      </p:pic>
      <p:pic>
        <p:nvPicPr>
          <p:cNvPr id="110" name="Picture 109" descr="Text&#10;&#10;Description automatically generated">
            <a:extLst>
              <a:ext uri="{FF2B5EF4-FFF2-40B4-BE49-F238E27FC236}">
                <a16:creationId xmlns:a16="http://schemas.microsoft.com/office/drawing/2014/main" id="{A08F1B6E-9913-B38B-06AA-91BC33CE69F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9538" y="917212"/>
            <a:ext cx="5179656" cy="2175455"/>
          </a:xfrm>
          <a:prstGeom prst="rect">
            <a:avLst/>
          </a:prstGeom>
        </p:spPr>
      </p:pic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FC463C80-EF44-A850-C239-F63A6401D4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099056"/>
              </p:ext>
            </p:extLst>
          </p:nvPr>
        </p:nvGraphicFramePr>
        <p:xfrm>
          <a:off x="1661509" y="12801303"/>
          <a:ext cx="2741612" cy="298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3" imgW="898885" imgH="978198" progId="ChemDraw.Document.6.0">
                  <p:embed/>
                </p:oleObj>
              </mc:Choice>
              <mc:Fallback>
                <p:oleObj name="CS ChemDraw Drawing" r:id="rId13" imgW="898885" imgH="978198" progId="ChemDraw.Document.6.0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FC463C80-EF44-A850-C239-F63A6401D4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61509" y="12801303"/>
                        <a:ext cx="2741612" cy="298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7F7DA53F-8034-54D3-E217-6A75B6EEEE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783017"/>
              </p:ext>
            </p:extLst>
          </p:nvPr>
        </p:nvGraphicFramePr>
        <p:xfrm>
          <a:off x="5680877" y="12620768"/>
          <a:ext cx="3366960" cy="2866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5" imgW="1124707" imgH="958548" progId="ChemDraw.Document.6.0">
                  <p:embed/>
                </p:oleObj>
              </mc:Choice>
              <mc:Fallback>
                <p:oleObj name="CS ChemDraw Drawing" r:id="rId15" imgW="1124707" imgH="958548" progId="ChemDraw.Document.6.0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7F7DA53F-8034-54D3-E217-6A75B6EEEE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680877" y="12620768"/>
                        <a:ext cx="3366960" cy="2866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9433D72-72C4-D0DF-1754-186B2D114ECD}"/>
              </a:ext>
            </a:extLst>
          </p:cNvPr>
          <p:cNvSpPr/>
          <p:nvPr/>
        </p:nvSpPr>
        <p:spPr>
          <a:xfrm>
            <a:off x="1421202" y="11064295"/>
            <a:ext cx="3155354" cy="5317116"/>
          </a:xfrm>
          <a:prstGeom prst="rect">
            <a:avLst/>
          </a:prstGeom>
          <a:noFill/>
          <a:ln w="635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5824817-F45A-2FA0-53F0-6B5304C9AECC}"/>
              </a:ext>
            </a:extLst>
          </p:cNvPr>
          <p:cNvSpPr/>
          <p:nvPr/>
        </p:nvSpPr>
        <p:spPr>
          <a:xfrm>
            <a:off x="5049276" y="11064295"/>
            <a:ext cx="4808660" cy="4759492"/>
          </a:xfrm>
          <a:prstGeom prst="rect">
            <a:avLst/>
          </a:prstGeom>
          <a:noFill/>
          <a:ln w="63500">
            <a:solidFill>
              <a:srgbClr val="003E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A8F47E-D911-D8E1-6520-29D3196E79BD}"/>
              </a:ext>
            </a:extLst>
          </p:cNvPr>
          <p:cNvSpPr txBox="1"/>
          <p:nvPr/>
        </p:nvSpPr>
        <p:spPr>
          <a:xfrm>
            <a:off x="5049275" y="15661081"/>
            <a:ext cx="4817297" cy="76944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63500">
            <a:solidFill>
              <a:srgbClr val="003E7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10x faster</a:t>
            </a:r>
            <a:r>
              <a:rPr lang="en-GB" sz="4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48BE3E0-08CC-4992-1AED-65631274C5DB}"/>
              </a:ext>
            </a:extLst>
          </p:cNvPr>
          <p:cNvSpPr txBox="1"/>
          <p:nvPr/>
        </p:nvSpPr>
        <p:spPr>
          <a:xfrm>
            <a:off x="44140187" y="16940776"/>
            <a:ext cx="6043656" cy="5509200"/>
          </a:xfrm>
          <a:prstGeom prst="rect">
            <a:avLst/>
          </a:prstGeom>
          <a:noFill/>
          <a:ln w="63500">
            <a:noFill/>
          </a:ln>
        </p:spPr>
        <p:txBody>
          <a:bodyPr wrap="square">
            <a:spAutoFit/>
          </a:bodyPr>
          <a:lstStyle/>
          <a:p>
            <a:r>
              <a:rPr lang="en-GB" sz="4400" b="1" dirty="0"/>
              <a:t>	                        </a:t>
            </a:r>
          </a:p>
          <a:p>
            <a:pPr marL="571500" indent="-571500">
              <a:buFontTx/>
              <a:buChar char="-"/>
            </a:pPr>
            <a:r>
              <a:rPr lang="en-GB" sz="4400" b="1" dirty="0"/>
              <a:t>Experimental approach is needed</a:t>
            </a:r>
          </a:p>
          <a:p>
            <a:pPr marL="571500" indent="-571500">
              <a:buFontTx/>
              <a:buChar char="-"/>
            </a:pPr>
            <a:endParaRPr lang="en-GB" sz="4400" b="1" dirty="0"/>
          </a:p>
          <a:p>
            <a:pPr marL="571500" indent="-571500">
              <a:buFontTx/>
              <a:buChar char="-"/>
            </a:pPr>
            <a:r>
              <a:rPr lang="en-GB" sz="4400" b="1" dirty="0"/>
              <a:t>Is there an increased reaction rate in neutral mimics under high pressure?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416DA15-AAB1-9D67-37EB-61631AC20671}"/>
              </a:ext>
            </a:extLst>
          </p:cNvPr>
          <p:cNvSpPr txBox="1"/>
          <p:nvPr/>
        </p:nvSpPr>
        <p:spPr>
          <a:xfrm>
            <a:off x="734735" y="22296504"/>
            <a:ext cx="41737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Molecular </a:t>
            </a:r>
          </a:p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solvent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C8B7567-612D-AFC3-8B67-C2BEAA32AC18}"/>
              </a:ext>
            </a:extLst>
          </p:cNvPr>
          <p:cNvSpPr txBox="1"/>
          <p:nvPr/>
        </p:nvSpPr>
        <p:spPr>
          <a:xfrm>
            <a:off x="7982496" y="22226317"/>
            <a:ext cx="138885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Ionic </a:t>
            </a:r>
          </a:p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liquid </a:t>
            </a:r>
            <a:endParaRPr lang="en-GB" sz="32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80C70F0-2E8B-1DD5-5A43-15A8FEDA105E}"/>
              </a:ext>
            </a:extLst>
          </p:cNvPr>
          <p:cNvSpPr txBox="1"/>
          <p:nvPr/>
        </p:nvSpPr>
        <p:spPr>
          <a:xfrm>
            <a:off x="34737647" y="13035644"/>
            <a:ext cx="31143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Starting </a:t>
            </a:r>
          </a:p>
          <a:p>
            <a:pPr algn="ctr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Conformers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1F29A5B-9C19-CD57-FAAF-5403FBE4011C}"/>
              </a:ext>
            </a:extLst>
          </p:cNvPr>
          <p:cNvSpPr txBox="1"/>
          <p:nvPr/>
        </p:nvSpPr>
        <p:spPr>
          <a:xfrm>
            <a:off x="39790645" y="12999578"/>
            <a:ext cx="15600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TS </a:t>
            </a:r>
          </a:p>
          <a:p>
            <a:pPr algn="ctr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Chair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3DFF939-A8EE-D4C2-9B6F-E3D47543DFB7}"/>
              </a:ext>
            </a:extLst>
          </p:cNvPr>
          <p:cNvSpPr txBox="1"/>
          <p:nvPr/>
        </p:nvSpPr>
        <p:spPr>
          <a:xfrm>
            <a:off x="42520137" y="13035644"/>
            <a:ext cx="16053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TS </a:t>
            </a:r>
          </a:p>
          <a:p>
            <a:pPr algn="ctr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Boat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819B65-1DDE-1D04-A934-A0AC3896066B}"/>
              </a:ext>
            </a:extLst>
          </p:cNvPr>
          <p:cNvSpPr txBox="1"/>
          <p:nvPr/>
        </p:nvSpPr>
        <p:spPr>
          <a:xfrm>
            <a:off x="36359219" y="7052254"/>
            <a:ext cx="55048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Volume [Bohr</a:t>
            </a:r>
            <a:r>
              <a:rPr lang="en-GB" sz="4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/mol]</a:t>
            </a: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85229979-1ADC-A4E2-1F12-A6F7496394EA}"/>
              </a:ext>
            </a:extLst>
          </p:cNvPr>
          <p:cNvGrpSpPr/>
          <p:nvPr/>
        </p:nvGrpSpPr>
        <p:grpSpPr>
          <a:xfrm>
            <a:off x="44457706" y="23040468"/>
            <a:ext cx="4964671" cy="4485794"/>
            <a:chOff x="26646740" y="11595170"/>
            <a:chExt cx="4964671" cy="4485794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1E304EF0-4180-75AD-75A2-C4CF3BD16196}"/>
                </a:ext>
              </a:extLst>
            </p:cNvPr>
            <p:cNvSpPr/>
            <p:nvPr/>
          </p:nvSpPr>
          <p:spPr>
            <a:xfrm>
              <a:off x="26646740" y="11595170"/>
              <a:ext cx="4964671" cy="44857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lumMod val="0"/>
                    <a:lumOff val="100000"/>
                  </a:schemeClr>
                </a:gs>
                <a:gs pos="35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63500">
              <a:solidFill>
                <a:srgbClr val="003E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3507D44C-DC84-38A1-C0A7-FCC9B8CB31DF}"/>
                </a:ext>
              </a:extLst>
            </p:cNvPr>
            <p:cNvGrpSpPr/>
            <p:nvPr/>
          </p:nvGrpSpPr>
          <p:grpSpPr>
            <a:xfrm>
              <a:off x="27221952" y="12051996"/>
              <a:ext cx="3656483" cy="3255912"/>
              <a:chOff x="53349230" y="20989686"/>
              <a:chExt cx="4165721" cy="3409527"/>
            </a:xfrm>
          </p:grpSpPr>
          <p:pic>
            <p:nvPicPr>
              <p:cNvPr id="143" name="Picture 142" descr="Shape&#10;&#10;Description automatically generated with medium confidence">
                <a:extLst>
                  <a:ext uri="{FF2B5EF4-FFF2-40B4-BE49-F238E27FC236}">
                    <a16:creationId xmlns:a16="http://schemas.microsoft.com/office/drawing/2014/main" id="{BC921409-B18B-4466-AA23-5FF6115CC4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349230" y="20989686"/>
                <a:ext cx="4165721" cy="3409527"/>
              </a:xfrm>
              <a:prstGeom prst="rect">
                <a:avLst/>
              </a:prstGeom>
            </p:spPr>
          </p:pic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3785D56E-471E-2079-4405-1A968A6F6CDD}"/>
                  </a:ext>
                </a:extLst>
              </p:cNvPr>
              <p:cNvSpPr txBox="1"/>
              <p:nvPr/>
            </p:nvSpPr>
            <p:spPr>
              <a:xfrm>
                <a:off x="55159002" y="21552761"/>
                <a:ext cx="2129777" cy="6123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Maybe…</a:t>
                </a:r>
              </a:p>
            </p:txBody>
          </p:sp>
        </p:grp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D72FC533-E6A9-DF5D-CC34-22AC1B23151E}"/>
              </a:ext>
            </a:extLst>
          </p:cNvPr>
          <p:cNvSpPr/>
          <p:nvPr/>
        </p:nvSpPr>
        <p:spPr>
          <a:xfrm>
            <a:off x="-74061" y="28586676"/>
            <a:ext cx="51280461" cy="287485"/>
          </a:xfrm>
          <a:prstGeom prst="rect">
            <a:avLst/>
          </a:prstGeom>
          <a:solidFill>
            <a:srgbClr val="00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32" dirty="0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499CEAF-D58A-6F96-7D66-FEB396CBD24A}"/>
              </a:ext>
            </a:extLst>
          </p:cNvPr>
          <p:cNvGrpSpPr/>
          <p:nvPr/>
        </p:nvGrpSpPr>
        <p:grpSpPr>
          <a:xfrm>
            <a:off x="3174169" y="23189283"/>
            <a:ext cx="4964671" cy="4485794"/>
            <a:chOff x="26646740" y="11595170"/>
            <a:chExt cx="4964671" cy="4485794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46A04DE-F10D-C426-7114-0E7D70B7BFAC}"/>
                </a:ext>
              </a:extLst>
            </p:cNvPr>
            <p:cNvSpPr/>
            <p:nvPr/>
          </p:nvSpPr>
          <p:spPr>
            <a:xfrm>
              <a:off x="26646740" y="11595170"/>
              <a:ext cx="4964671" cy="4485794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63500">
              <a:solidFill>
                <a:srgbClr val="003E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D00107E-B6A1-067C-CF09-746D8083C5FD}"/>
                </a:ext>
              </a:extLst>
            </p:cNvPr>
            <p:cNvGrpSpPr/>
            <p:nvPr/>
          </p:nvGrpSpPr>
          <p:grpSpPr>
            <a:xfrm>
              <a:off x="27221952" y="12051996"/>
              <a:ext cx="3656483" cy="3255912"/>
              <a:chOff x="53349230" y="20989686"/>
              <a:chExt cx="4165721" cy="3409527"/>
            </a:xfrm>
          </p:grpSpPr>
          <p:pic>
            <p:nvPicPr>
              <p:cNvPr id="102" name="Picture 101" descr="Shape&#10;&#10;Description automatically generated with medium confidence">
                <a:extLst>
                  <a:ext uri="{FF2B5EF4-FFF2-40B4-BE49-F238E27FC236}">
                    <a16:creationId xmlns:a16="http://schemas.microsoft.com/office/drawing/2014/main" id="{D78EC1D7-820A-AE09-CD1E-55357BF215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349230" y="20989686"/>
                <a:ext cx="4165721" cy="3409527"/>
              </a:xfrm>
              <a:prstGeom prst="rect">
                <a:avLst/>
              </a:prstGeom>
            </p:spPr>
          </p:pic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978A4BA3-782F-26E8-6F19-DEF504A57058}"/>
                  </a:ext>
                </a:extLst>
              </p:cNvPr>
              <p:cNvSpPr txBox="1"/>
              <p:nvPr/>
            </p:nvSpPr>
            <p:spPr>
              <a:xfrm>
                <a:off x="55382499" y="21264483"/>
                <a:ext cx="1481456" cy="11280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ut</a:t>
                </a:r>
                <a:endParaRPr lang="en-GB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Why?</a:t>
                </a:r>
              </a:p>
            </p:txBody>
          </p:sp>
        </p:grp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78084ACF-94A9-9B58-7DD6-07B654C2F9A5}"/>
              </a:ext>
            </a:extLst>
          </p:cNvPr>
          <p:cNvSpPr txBox="1"/>
          <p:nvPr/>
        </p:nvSpPr>
        <p:spPr>
          <a:xfrm>
            <a:off x="43417927" y="16336405"/>
            <a:ext cx="6918061" cy="923330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Future Work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D0838D1-E53F-8051-911A-3FEF0E74DBBC}"/>
              </a:ext>
            </a:extLst>
          </p:cNvPr>
          <p:cNvSpPr txBox="1"/>
          <p:nvPr/>
        </p:nvSpPr>
        <p:spPr>
          <a:xfrm>
            <a:off x="668965" y="19153575"/>
            <a:ext cx="9997473" cy="923330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Our work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F350B764-0138-FE2C-2FB9-50755AEEF44E}"/>
              </a:ext>
            </a:extLst>
          </p:cNvPr>
          <p:cNvSpPr txBox="1"/>
          <p:nvPr/>
        </p:nvSpPr>
        <p:spPr>
          <a:xfrm>
            <a:off x="3799306" y="21260487"/>
            <a:ext cx="2998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C6B4798-26C2-79CD-B64B-CA4ED74F73D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2790418" y="5877608"/>
            <a:ext cx="12946269" cy="6269070"/>
          </a:xfrm>
          <a:prstGeom prst="rect">
            <a:avLst/>
          </a:prstGeom>
          <a:ln w="63500">
            <a:solidFill>
              <a:srgbClr val="003E74"/>
            </a:solidFill>
          </a:ln>
        </p:spPr>
      </p:pic>
      <p:sp>
        <p:nvSpPr>
          <p:cNvPr id="155" name="TextBox 154">
            <a:extLst>
              <a:ext uri="{FF2B5EF4-FFF2-40B4-BE49-F238E27FC236}">
                <a16:creationId xmlns:a16="http://schemas.microsoft.com/office/drawing/2014/main" id="{3C2ABA12-E743-4F14-136F-48E95B2FD98A}"/>
              </a:ext>
            </a:extLst>
          </p:cNvPr>
          <p:cNvSpPr txBox="1"/>
          <p:nvPr/>
        </p:nvSpPr>
        <p:spPr>
          <a:xfrm>
            <a:off x="12790418" y="5850712"/>
            <a:ext cx="3802132" cy="584775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pathway</a:t>
            </a:r>
            <a:endParaRPr lang="en-GB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94B76D-DAC8-B57B-7BD6-37D28F22E91D}"/>
              </a:ext>
            </a:extLst>
          </p:cNvPr>
          <p:cNvSpPr txBox="1"/>
          <p:nvPr/>
        </p:nvSpPr>
        <p:spPr>
          <a:xfrm>
            <a:off x="17851947" y="11034530"/>
            <a:ext cx="2823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de-DE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ionic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liquid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B3B714C-582D-451F-B1C0-186B4143A88E}"/>
              </a:ext>
            </a:extLst>
          </p:cNvPr>
          <p:cNvSpPr txBox="1"/>
          <p:nvPr/>
        </p:nvSpPr>
        <p:spPr>
          <a:xfrm>
            <a:off x="17149462" y="6191325"/>
            <a:ext cx="4145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de-DE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molecular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solvent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0D7378F5-4308-8AF4-A95C-0E852BEB8A94}"/>
              </a:ext>
            </a:extLst>
          </p:cNvPr>
          <p:cNvSpPr txBox="1"/>
          <p:nvPr/>
        </p:nvSpPr>
        <p:spPr>
          <a:xfrm>
            <a:off x="12828399" y="8893492"/>
            <a:ext cx="18630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Starting</a:t>
            </a:r>
            <a:endParaRPr lang="de-D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0276AC9C-EA4F-C80A-2A69-0E524F306E78}"/>
              </a:ext>
            </a:extLst>
          </p:cNvPr>
          <p:cNvSpPr txBox="1"/>
          <p:nvPr/>
        </p:nvSpPr>
        <p:spPr>
          <a:xfrm>
            <a:off x="23710602" y="9139713"/>
            <a:ext cx="1863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BD07D46-411E-BA08-80BC-A7FEBADA7A20}"/>
              </a:ext>
            </a:extLst>
          </p:cNvPr>
          <p:cNvGrpSpPr/>
          <p:nvPr/>
        </p:nvGrpSpPr>
        <p:grpSpPr>
          <a:xfrm>
            <a:off x="27059083" y="13449584"/>
            <a:ext cx="3054710" cy="1612522"/>
            <a:chOff x="26802532" y="13834571"/>
            <a:chExt cx="3054710" cy="161252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842A370-DDEE-6EF3-4029-4B9AC4838493}"/>
                </a:ext>
              </a:extLst>
            </p:cNvPr>
            <p:cNvSpPr/>
            <p:nvPr/>
          </p:nvSpPr>
          <p:spPr>
            <a:xfrm>
              <a:off x="26802532" y="13834571"/>
              <a:ext cx="3054710" cy="1612522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63500">
              <a:solidFill>
                <a:srgbClr val="003E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FBACCE4-41C2-745C-EF1C-8985544F3329}"/>
                </a:ext>
              </a:extLst>
            </p:cNvPr>
            <p:cNvSpPr txBox="1"/>
            <p:nvPr/>
          </p:nvSpPr>
          <p:spPr>
            <a:xfrm>
              <a:off x="26970932" y="13881557"/>
              <a:ext cx="2717910" cy="1446550"/>
            </a:xfrm>
            <a:prstGeom prst="rect">
              <a:avLst/>
            </a:prstGeom>
            <a:noFill/>
            <a:ln w="635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not the answer</a:t>
              </a:r>
              <a:endParaRPr lang="en-GB" sz="4400" b="1" baseline="30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9EEF8EED-9E3D-C3F1-7E93-ED65F0ADF829}"/>
              </a:ext>
            </a:extLst>
          </p:cNvPr>
          <p:cNvGrpSpPr/>
          <p:nvPr/>
        </p:nvGrpSpPr>
        <p:grpSpPr>
          <a:xfrm>
            <a:off x="45963340" y="13526144"/>
            <a:ext cx="3054710" cy="1612522"/>
            <a:chOff x="26802532" y="13834571"/>
            <a:chExt cx="3054710" cy="1612522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1751FAB1-2B94-C228-B666-46D10B670876}"/>
                </a:ext>
              </a:extLst>
            </p:cNvPr>
            <p:cNvSpPr/>
            <p:nvPr/>
          </p:nvSpPr>
          <p:spPr>
            <a:xfrm>
              <a:off x="26802532" y="13834571"/>
              <a:ext cx="3054710" cy="1612522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63500">
              <a:solidFill>
                <a:srgbClr val="003E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94EA848C-B7B2-23E6-EC76-865F2E5FA518}"/>
                </a:ext>
              </a:extLst>
            </p:cNvPr>
            <p:cNvSpPr txBox="1"/>
            <p:nvPr/>
          </p:nvSpPr>
          <p:spPr>
            <a:xfrm>
              <a:off x="26970932" y="13881556"/>
              <a:ext cx="2717910" cy="1446550"/>
            </a:xfrm>
            <a:prstGeom prst="rect">
              <a:avLst/>
            </a:prstGeom>
            <a:noFill/>
            <a:ln w="635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not the answer</a:t>
              </a:r>
              <a:endParaRPr lang="en-GB" sz="4400" b="1" baseline="30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924B63C-02B1-53DD-646A-7841A5B0E251}"/>
              </a:ext>
            </a:extLst>
          </p:cNvPr>
          <p:cNvGrpSpPr/>
          <p:nvPr/>
        </p:nvGrpSpPr>
        <p:grpSpPr>
          <a:xfrm>
            <a:off x="30478823" y="25863744"/>
            <a:ext cx="3054710" cy="1612522"/>
            <a:chOff x="26802532" y="13834571"/>
            <a:chExt cx="3054710" cy="1612522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D2953BC3-E6E0-64CA-C286-D5EBA6357E72}"/>
                </a:ext>
              </a:extLst>
            </p:cNvPr>
            <p:cNvSpPr/>
            <p:nvPr/>
          </p:nvSpPr>
          <p:spPr>
            <a:xfrm>
              <a:off x="26802532" y="13834571"/>
              <a:ext cx="3054710" cy="1612522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63500">
              <a:solidFill>
                <a:srgbClr val="003E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FF078038-C3BB-F5EF-A040-BD52CBADAAEE}"/>
                </a:ext>
              </a:extLst>
            </p:cNvPr>
            <p:cNvSpPr txBox="1"/>
            <p:nvPr/>
          </p:nvSpPr>
          <p:spPr>
            <a:xfrm>
              <a:off x="26970932" y="13881556"/>
              <a:ext cx="2717910" cy="1446550"/>
            </a:xfrm>
            <a:prstGeom prst="rect">
              <a:avLst/>
            </a:prstGeom>
            <a:noFill/>
            <a:ln w="635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not the answer</a:t>
              </a:r>
              <a:endParaRPr lang="en-GB" sz="4400" b="1" baseline="30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0" name="TextBox 169">
            <a:extLst>
              <a:ext uri="{FF2B5EF4-FFF2-40B4-BE49-F238E27FC236}">
                <a16:creationId xmlns:a16="http://schemas.microsoft.com/office/drawing/2014/main" id="{F784277C-E938-35F0-BF35-3B06855F6928}"/>
              </a:ext>
            </a:extLst>
          </p:cNvPr>
          <p:cNvSpPr txBox="1"/>
          <p:nvPr/>
        </p:nvSpPr>
        <p:spPr>
          <a:xfrm>
            <a:off x="12731492" y="17831318"/>
            <a:ext cx="4395472" cy="584775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Cope TS </a:t>
            </a:r>
            <a:r>
              <a:rPr lang="de-DE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[BMIM]</a:t>
            </a:r>
            <a:r>
              <a:rPr lang="de-DE" sz="32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sz="3200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A2D44642-1507-71E7-089E-92337A3521BF}"/>
              </a:ext>
            </a:extLst>
          </p:cNvPr>
          <p:cNvSpPr txBox="1"/>
          <p:nvPr/>
        </p:nvSpPr>
        <p:spPr>
          <a:xfrm>
            <a:off x="23710602" y="17809676"/>
            <a:ext cx="2613303" cy="604544"/>
          </a:xfrm>
          <a:prstGeom prst="rect">
            <a:avLst/>
          </a:prstGeom>
          <a:solidFill>
            <a:srgbClr val="003E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Interactions</a:t>
            </a:r>
            <a:endParaRPr lang="en-GB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A58853A-4F9C-D539-044F-0A939B3DA4E5}"/>
              </a:ext>
            </a:extLst>
          </p:cNvPr>
          <p:cNvSpPr txBox="1"/>
          <p:nvPr/>
        </p:nvSpPr>
        <p:spPr>
          <a:xfrm>
            <a:off x="23528889" y="25872306"/>
            <a:ext cx="965685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Activation</a:t>
            </a: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unchanged</a:t>
            </a:r>
            <a:endParaRPr lang="en-US" sz="4400" b="1" baseline="30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endParaRPr lang="en-US" sz="44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0DFA284-7BDF-54EF-64F1-35951F2F297C}"/>
              </a:ext>
            </a:extLst>
          </p:cNvPr>
          <p:cNvSpPr txBox="1"/>
          <p:nvPr/>
        </p:nvSpPr>
        <p:spPr>
          <a:xfrm>
            <a:off x="45315062" y="6852057"/>
            <a:ext cx="456951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Accuracy of calculations do not allow for definitive predictions</a:t>
            </a:r>
          </a:p>
          <a:p>
            <a:pPr marL="571500" indent="-571500">
              <a:buFontTx/>
              <a:buChar char="-"/>
            </a:pP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Tx/>
              <a:buChar char="-"/>
            </a:pP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No indication of lower volume TS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ADED0E4D-AFEE-3428-D3CA-379A60E6C2FC}"/>
              </a:ext>
            </a:extLst>
          </p:cNvPr>
          <p:cNvCxnSpPr>
            <a:cxnSpLocks/>
          </p:cNvCxnSpPr>
          <p:nvPr/>
        </p:nvCxnSpPr>
        <p:spPr>
          <a:xfrm>
            <a:off x="341425" y="1041329"/>
            <a:ext cx="339485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E553339-FAB5-8204-F81F-D0C3E543ACEA}"/>
              </a:ext>
            </a:extLst>
          </p:cNvPr>
          <p:cNvSpPr txBox="1"/>
          <p:nvPr/>
        </p:nvSpPr>
        <p:spPr>
          <a:xfrm>
            <a:off x="341425" y="3444825"/>
            <a:ext cx="12283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en-US" sz="2400" baseline="30000" dirty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en-GB" altLang="en-US" sz="2400" dirty="0">
                <a:solidFill>
                  <a:schemeClr val="bg1"/>
                </a:solidFill>
                <a:latin typeface="Arial"/>
                <a:cs typeface="Arial"/>
              </a:rPr>
              <a:t>Imperial College London, London, UK; </a:t>
            </a:r>
            <a:r>
              <a:rPr lang="en-GB" altLang="en-US" sz="2400" baseline="30000" dirty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altLang="en-US" sz="2400" dirty="0">
                <a:solidFill>
                  <a:schemeClr val="bg1"/>
                </a:solidFill>
                <a:latin typeface="Arial"/>
                <a:cs typeface="Arial"/>
              </a:rPr>
              <a:t>Victoria University of Wellington, Wellington, NZ</a:t>
            </a:r>
            <a:endParaRPr lang="en-GB" sz="2400" dirty="0"/>
          </a:p>
        </p:txBody>
      </p:sp>
      <p:sp>
        <p:nvSpPr>
          <p:cNvPr id="104" name="Text Box 4">
            <a:extLst>
              <a:ext uri="{FF2B5EF4-FFF2-40B4-BE49-F238E27FC236}">
                <a16:creationId xmlns:a16="http://schemas.microsoft.com/office/drawing/2014/main" id="{AD7E1A0D-0194-5D7C-C39E-EA3F10781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9603" y="2626886"/>
            <a:ext cx="5133149" cy="547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5004" tIns="27502" rIns="55004" bIns="27502" anchor="t">
            <a:spAutoFit/>
          </a:bodyPr>
          <a:lstStyle>
            <a:lvl1pPr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4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445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 b="1" dirty="0">
                <a:solidFill>
                  <a:schemeClr val="bg1"/>
                </a:solidFill>
              </a:rPr>
              <a:t>Contact: gjs21@ic.ac.uk</a:t>
            </a:r>
            <a:endParaRPr lang="en-GB" altLang="en-US" sz="3200" dirty="0">
              <a:solidFill>
                <a:schemeClr val="bg1"/>
              </a:solidFill>
              <a:latin typeface="+mn-lt"/>
              <a:cs typeface="Calibri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6265BAB-844C-CB6F-5DB8-06A0698048EA}"/>
              </a:ext>
            </a:extLst>
          </p:cNvPr>
          <p:cNvCxnSpPr>
            <a:cxnSpLocks/>
          </p:cNvCxnSpPr>
          <p:nvPr/>
        </p:nvCxnSpPr>
        <p:spPr>
          <a:xfrm flipV="1">
            <a:off x="26323905" y="22351828"/>
            <a:ext cx="468771" cy="6886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13ED257-A716-804A-26D7-00C661D35FD2}"/>
              </a:ext>
            </a:extLst>
          </p:cNvPr>
          <p:cNvSpPr txBox="1"/>
          <p:nvPr/>
        </p:nvSpPr>
        <p:spPr>
          <a:xfrm>
            <a:off x="23791817" y="23029625"/>
            <a:ext cx="346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/>
              <a:t>VdW</a:t>
            </a:r>
            <a:r>
              <a:rPr lang="en-GB" sz="3200" b="1" dirty="0"/>
              <a:t> Interactions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B3214A6E-3B08-5AB2-B573-983E102A49BD}"/>
              </a:ext>
            </a:extLst>
          </p:cNvPr>
          <p:cNvCxnSpPr>
            <a:cxnSpLocks/>
          </p:cNvCxnSpPr>
          <p:nvPr/>
        </p:nvCxnSpPr>
        <p:spPr>
          <a:xfrm flipV="1">
            <a:off x="28694192" y="23489620"/>
            <a:ext cx="1010179" cy="66732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24C3F830-6257-42C4-679B-851FE7BF1301}"/>
              </a:ext>
            </a:extLst>
          </p:cNvPr>
          <p:cNvSpPr txBox="1"/>
          <p:nvPr/>
        </p:nvSpPr>
        <p:spPr>
          <a:xfrm>
            <a:off x="26323905" y="24082092"/>
            <a:ext cx="3468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Reacting ρ(r)</a:t>
            </a:r>
          </a:p>
        </p:txBody>
      </p:sp>
    </p:spTree>
    <p:extLst>
      <p:ext uri="{BB962C8B-B14F-4D97-AF65-F5344CB8AC3E}">
        <p14:creationId xmlns:p14="http://schemas.microsoft.com/office/powerpoint/2010/main" val="422711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354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CS ChemDraw Drawing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Gavin Smith</dc:creator>
  <cp:lastModifiedBy>Gavin Smith</cp:lastModifiedBy>
  <cp:revision>3</cp:revision>
  <cp:lastPrinted>2022-05-18T15:11:07Z</cp:lastPrinted>
  <dcterms:created xsi:type="dcterms:W3CDTF">2022-05-13T10:09:59Z</dcterms:created>
  <dcterms:modified xsi:type="dcterms:W3CDTF">2022-05-18T21:37:08Z</dcterms:modified>
</cp:coreProperties>
</file>