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32"/>
  </p:notesMasterIdLst>
  <p:handoutMasterIdLst>
    <p:handoutMasterId r:id="rId33"/>
  </p:handoutMasterIdLst>
  <p:sldIdLst>
    <p:sldId id="443" r:id="rId2"/>
    <p:sldId id="593" r:id="rId3"/>
    <p:sldId id="594" r:id="rId4"/>
    <p:sldId id="595" r:id="rId5"/>
    <p:sldId id="596" r:id="rId6"/>
    <p:sldId id="597" r:id="rId7"/>
    <p:sldId id="578" r:id="rId8"/>
    <p:sldId id="487" r:id="rId9"/>
    <p:sldId id="583" r:id="rId10"/>
    <p:sldId id="588" r:id="rId11"/>
    <p:sldId id="486" r:id="rId12"/>
    <p:sldId id="544" r:id="rId13"/>
    <p:sldId id="581" r:id="rId14"/>
    <p:sldId id="585" r:id="rId15"/>
    <p:sldId id="575" r:id="rId16"/>
    <p:sldId id="550" r:id="rId17"/>
    <p:sldId id="474" r:id="rId18"/>
    <p:sldId id="577" r:id="rId19"/>
    <p:sldId id="584" r:id="rId20"/>
    <p:sldId id="533" r:id="rId21"/>
    <p:sldId id="586" r:id="rId22"/>
    <p:sldId id="557" r:id="rId23"/>
    <p:sldId id="591" r:id="rId24"/>
    <p:sldId id="590" r:id="rId25"/>
    <p:sldId id="535" r:id="rId26"/>
    <p:sldId id="592" r:id="rId27"/>
    <p:sldId id="562" r:id="rId28"/>
    <p:sldId id="587" r:id="rId29"/>
    <p:sldId id="599" r:id="rId30"/>
    <p:sldId id="598" r:id="rId3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3E"/>
    <a:srgbClr val="006CAB"/>
    <a:srgbClr val="006DAE"/>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60" autoAdjust="0"/>
    <p:restoredTop sz="84082" autoAdjust="0"/>
  </p:normalViewPr>
  <p:slideViewPr>
    <p:cSldViewPr snapToGrid="0" snapToObjects="1" showGuides="1">
      <p:cViewPr varScale="1">
        <p:scale>
          <a:sx n="85" d="100"/>
          <a:sy n="85" d="100"/>
        </p:scale>
        <p:origin x="174" y="84"/>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416110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14</a:t>
            </a:fld>
            <a:endParaRPr lang="en-US"/>
          </a:p>
        </p:txBody>
      </p:sp>
    </p:spTree>
    <p:extLst>
      <p:ext uri="{BB962C8B-B14F-4D97-AF65-F5344CB8AC3E}">
        <p14:creationId xmlns:p14="http://schemas.microsoft.com/office/powerpoint/2010/main" val="3756369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327071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1558727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193221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19</a:t>
            </a:fld>
            <a:endParaRPr lang="en-US"/>
          </a:p>
        </p:txBody>
      </p:sp>
    </p:spTree>
    <p:extLst>
      <p:ext uri="{BB962C8B-B14F-4D97-AF65-F5344CB8AC3E}">
        <p14:creationId xmlns:p14="http://schemas.microsoft.com/office/powerpoint/2010/main" val="427439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20</a:t>
            </a:fld>
            <a:endParaRPr lang="en-US"/>
          </a:p>
        </p:txBody>
      </p:sp>
    </p:spTree>
    <p:extLst>
      <p:ext uri="{BB962C8B-B14F-4D97-AF65-F5344CB8AC3E}">
        <p14:creationId xmlns:p14="http://schemas.microsoft.com/office/powerpoint/2010/main" val="400093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a:p>
        </p:txBody>
      </p:sp>
    </p:spTree>
    <p:extLst>
      <p:ext uri="{BB962C8B-B14F-4D97-AF65-F5344CB8AC3E}">
        <p14:creationId xmlns:p14="http://schemas.microsoft.com/office/powerpoint/2010/main" val="200725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23</a:t>
            </a:fld>
            <a:endParaRPr lang="en-US"/>
          </a:p>
        </p:txBody>
      </p:sp>
    </p:spTree>
    <p:extLst>
      <p:ext uri="{BB962C8B-B14F-4D97-AF65-F5344CB8AC3E}">
        <p14:creationId xmlns:p14="http://schemas.microsoft.com/office/powerpoint/2010/main" val="1906096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24</a:t>
            </a:fld>
            <a:endParaRPr lang="en-US"/>
          </a:p>
        </p:txBody>
      </p:sp>
    </p:spTree>
    <p:extLst>
      <p:ext uri="{BB962C8B-B14F-4D97-AF65-F5344CB8AC3E}">
        <p14:creationId xmlns:p14="http://schemas.microsoft.com/office/powerpoint/2010/main" val="410801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a:t>
            </a:fld>
            <a:endParaRPr lang="en-US"/>
          </a:p>
        </p:txBody>
      </p:sp>
    </p:spTree>
    <p:extLst>
      <p:ext uri="{BB962C8B-B14F-4D97-AF65-F5344CB8AC3E}">
        <p14:creationId xmlns:p14="http://schemas.microsoft.com/office/powerpoint/2010/main" val="357085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27</a:t>
            </a:fld>
            <a:endParaRPr lang="en-US"/>
          </a:p>
        </p:txBody>
      </p:sp>
    </p:spTree>
    <p:extLst>
      <p:ext uri="{BB962C8B-B14F-4D97-AF65-F5344CB8AC3E}">
        <p14:creationId xmlns:p14="http://schemas.microsoft.com/office/powerpoint/2010/main" val="3900934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3</a:t>
            </a:fld>
            <a:endParaRPr lang="en-US"/>
          </a:p>
        </p:txBody>
      </p:sp>
    </p:spTree>
    <p:extLst>
      <p:ext uri="{BB962C8B-B14F-4D97-AF65-F5344CB8AC3E}">
        <p14:creationId xmlns:p14="http://schemas.microsoft.com/office/powerpoint/2010/main" val="221812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a:p>
        </p:txBody>
      </p:sp>
    </p:spTree>
    <p:extLst>
      <p:ext uri="{BB962C8B-B14F-4D97-AF65-F5344CB8AC3E}">
        <p14:creationId xmlns:p14="http://schemas.microsoft.com/office/powerpoint/2010/main" val="101062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a:p>
        </p:txBody>
      </p:sp>
    </p:spTree>
    <p:extLst>
      <p:ext uri="{BB962C8B-B14F-4D97-AF65-F5344CB8AC3E}">
        <p14:creationId xmlns:p14="http://schemas.microsoft.com/office/powerpoint/2010/main" val="238508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E0804-BAAB-D942-A332-52AA6138B38D}" type="slidenum">
              <a:rPr lang="en-US" smtClean="0"/>
              <a:t>6</a:t>
            </a:fld>
            <a:endParaRPr lang="en-US"/>
          </a:p>
        </p:txBody>
      </p:sp>
    </p:spTree>
    <p:extLst>
      <p:ext uri="{BB962C8B-B14F-4D97-AF65-F5344CB8AC3E}">
        <p14:creationId xmlns:p14="http://schemas.microsoft.com/office/powerpoint/2010/main" val="251621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139191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99030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11</a:t>
            </a:fld>
            <a:endParaRPr lang="en-US"/>
          </a:p>
        </p:txBody>
      </p:sp>
    </p:spTree>
    <p:extLst>
      <p:ext uri="{BB962C8B-B14F-4D97-AF65-F5344CB8AC3E}">
        <p14:creationId xmlns:p14="http://schemas.microsoft.com/office/powerpoint/2010/main" val="3966119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hyperlink" Target="https://adf.org.au/drug-facts/depressants/" TargetMode="External"/><Relationship Id="rId3" Type="http://schemas.openxmlformats.org/officeDocument/2006/relationships/hyperlink" Target="https://www.health.nsw.gov.au/mentalhealth/resources/Publications/assessment-mgmt-people-bpsd-2022.pdf" TargetMode="External"/><Relationship Id="rId7" Type="http://schemas.openxmlformats.org/officeDocument/2006/relationships/hyperlink" Target="https://www.betterhealth.vic.gov.au/health/healthyliving/tranquillisers#what-are-benzodiazepines" TargetMode="External"/><Relationship Id="rId2" Type="http://schemas.openxmlformats.org/officeDocument/2006/relationships/hyperlink" Target="https://agedcare.royalcommission.gov.au/sites/default/files/2019-12/background-paper-3.pdf" TargetMode="External"/><Relationship Id="rId1" Type="http://schemas.openxmlformats.org/officeDocument/2006/relationships/slideLayout" Target="../slideLayouts/slideLayout13.xml"/><Relationship Id="rId6" Type="http://schemas.openxmlformats.org/officeDocument/2006/relationships/hyperlink" Target="https://agedcare.royalcommission.gov.au/publications/interim-report" TargetMode="External"/><Relationship Id="rId5" Type="http://schemas.openxmlformats.org/officeDocument/2006/relationships/hyperlink" Target="https://www.agedcarequality.gov.au/resources/psychotropic-medications-used-australia-information-aged-care" TargetMode="External"/><Relationship Id="rId10" Type="http://schemas.openxmlformats.org/officeDocument/2006/relationships/hyperlink" Target="https://www.tga.gov.au/resources/resource/guidance/reporting-adverse-events" TargetMode="External"/><Relationship Id="rId4" Type="http://schemas.openxmlformats.org/officeDocument/2006/relationships/hyperlink" Target="https://www.dementia.com.au/resource-hub/behaviour-management-a-guide-to-good-practice" TargetMode="External"/><Relationship Id="rId9" Type="http://schemas.openxmlformats.org/officeDocument/2006/relationships/hyperlink" Target="https://amhonline.amh.net.au.acs.hcn.com.a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8808" y="1959605"/>
            <a:ext cx="7492446" cy="2572638"/>
          </a:xfrm>
        </p:spPr>
        <p:txBody>
          <a:bodyPr/>
          <a:lstStyle/>
          <a:p>
            <a:r>
              <a:rPr lang="en-AU" dirty="0"/>
              <a:t>Appropriate use of benzodiazepine medications for sleep disturbances in 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3" name="Text Placeholder 2">
            <a:extLst>
              <a:ext uri="{FF2B5EF4-FFF2-40B4-BE49-F238E27FC236}">
                <a16:creationId xmlns:a16="http://schemas.microsoft.com/office/drawing/2014/main" id="{DA5709D2-EABF-4250-88CF-016DC79843D7}"/>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59" y="326309"/>
            <a:ext cx="8708731" cy="757908"/>
          </a:xfrm>
        </p:spPr>
        <p:txBody>
          <a:bodyPr/>
          <a:lstStyle/>
          <a:p>
            <a:r>
              <a:rPr lang="en-AU" dirty="0"/>
              <a:t>The place of benzodiazepines in the care of a person living with dementia</a:t>
            </a:r>
            <a:endParaRPr lang="en-AU" dirty="0">
              <a:solidFill>
                <a:srgbClr val="FF0000"/>
              </a:solidFill>
            </a:endParaRP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344705" y="1719470"/>
            <a:ext cx="9776817" cy="3730000"/>
          </a:xfrm>
        </p:spPr>
        <p:txBody>
          <a:bodyPr/>
          <a:lstStyle/>
          <a:p>
            <a:pPr marL="0" lvl="0" indent="0">
              <a:buNone/>
            </a:pPr>
            <a:endParaRPr lang="en-AU" dirty="0"/>
          </a:p>
          <a:p>
            <a:pPr marL="342900" lvl="0" indent="-342900">
              <a:buFont typeface="Symbol" pitchFamily="2" charset="2"/>
              <a:buChar char=""/>
            </a:pPr>
            <a:r>
              <a:rPr lang="en-AU" sz="1800" dirty="0">
                <a:effectLst/>
                <a:latin typeface="Arial" panose="020B0604020202020204" pitchFamily="34" charset="0"/>
                <a:ea typeface="Times New Roman" panose="02020603050405020304" pitchFamily="18" charset="0"/>
              </a:rPr>
              <a:t>Benzodiazepines are associated with significant risks for people living with dementia and in changed behaviours;</a:t>
            </a:r>
          </a:p>
          <a:p>
            <a:pPr lvl="1" indent="-342900"/>
            <a:r>
              <a:rPr lang="en-AU" sz="2000" dirty="0">
                <a:effectLst/>
                <a:latin typeface="Arial" panose="020B0604020202020204" pitchFamily="34" charset="0"/>
                <a:ea typeface="Times New Roman" panose="02020603050405020304" pitchFamily="18" charset="0"/>
                <a:cs typeface="Arial" panose="020B0604020202020204" pitchFamily="34" charset="0"/>
              </a:rPr>
              <a:t>excess sedation</a:t>
            </a:r>
          </a:p>
          <a:p>
            <a:pPr lvl="1" indent="-342900"/>
            <a:r>
              <a:rPr lang="en-AU" sz="2000" dirty="0">
                <a:effectLst/>
                <a:latin typeface="Arial" panose="020B0604020202020204" pitchFamily="34" charset="0"/>
                <a:ea typeface="Times New Roman" panose="02020603050405020304" pitchFamily="18" charset="0"/>
                <a:cs typeface="Arial" panose="020B0604020202020204" pitchFamily="34" charset="0"/>
              </a:rPr>
              <a:t>falls and fractures</a:t>
            </a:r>
          </a:p>
          <a:p>
            <a:pPr lvl="1" indent="-342900"/>
            <a:r>
              <a:rPr lang="en-AU" sz="2000" dirty="0">
                <a:effectLst/>
                <a:latin typeface="Arial" panose="020B0604020202020204" pitchFamily="34" charset="0"/>
                <a:ea typeface="Times New Roman" panose="02020603050405020304" pitchFamily="18" charset="0"/>
                <a:cs typeface="Arial" panose="020B0604020202020204" pitchFamily="34" charset="0"/>
              </a:rPr>
              <a:t>daytime drowsiness</a:t>
            </a:r>
          </a:p>
          <a:p>
            <a:pPr marL="0" lvl="0" indent="0">
              <a:buNone/>
            </a:pPr>
            <a:endParaRPr lang="en-AU" dirty="0"/>
          </a:p>
          <a:p>
            <a:pPr marL="0" lvl="0" indent="0">
              <a:buNone/>
            </a:pPr>
            <a:endParaRPr lang="en-AU" dirty="0"/>
          </a:p>
          <a:p>
            <a:r>
              <a:rPr lang="en-AU" dirty="0">
                <a:ea typeface="Calibri" panose="020F0502020204030204" pitchFamily="34" charset="0"/>
              </a:rPr>
              <a:t>Benzodiazepines should only be used </a:t>
            </a:r>
            <a:r>
              <a:rPr lang="en-AU" b="1" dirty="0">
                <a:ea typeface="Calibri" panose="020F0502020204030204" pitchFamily="34" charset="0"/>
              </a:rPr>
              <a:t>as a last resort </a:t>
            </a:r>
            <a:r>
              <a:rPr lang="en-AU" dirty="0">
                <a:ea typeface="Calibri" panose="020F0502020204030204" pitchFamily="34" charset="0"/>
              </a:rPr>
              <a:t>for people living with dementia who are experiencing sleep disturbances</a:t>
            </a:r>
            <a:r>
              <a:rPr lang="en-AU" dirty="0"/>
              <a:t> </a:t>
            </a:r>
          </a:p>
        </p:txBody>
      </p:sp>
      <p:pic>
        <p:nvPicPr>
          <p:cNvPr id="7" name="Picture 6">
            <a:extLst>
              <a:ext uri="{FF2B5EF4-FFF2-40B4-BE49-F238E27FC236}">
                <a16:creationId xmlns:a16="http://schemas.microsoft.com/office/drawing/2014/main" id="{9D4EA24A-46ED-4DB6-8BFB-3090A21B4AD4}"/>
              </a:ext>
            </a:extLst>
          </p:cNvPr>
          <p:cNvPicPr>
            <a:picLocks noChangeAspect="1"/>
          </p:cNvPicPr>
          <p:nvPr/>
        </p:nvPicPr>
        <p:blipFill rotWithShape="1">
          <a:blip r:embed="rId3">
            <a:biLevel thresh="50000"/>
          </a:blip>
          <a:srcRect l="11109" t="11114" r="12580" b="11315"/>
          <a:stretch/>
        </p:blipFill>
        <p:spPr>
          <a:xfrm>
            <a:off x="292674" y="1995495"/>
            <a:ext cx="1052031" cy="902409"/>
          </a:xfrm>
          <a:prstGeom prst="rect">
            <a:avLst/>
          </a:prstGeom>
        </p:spPr>
      </p:pic>
      <p:pic>
        <p:nvPicPr>
          <p:cNvPr id="8" name="Picture 7">
            <a:extLst>
              <a:ext uri="{FF2B5EF4-FFF2-40B4-BE49-F238E27FC236}">
                <a16:creationId xmlns:a16="http://schemas.microsoft.com/office/drawing/2014/main" id="{58D55B6D-C36E-49E1-AD15-2235FD8CD744}"/>
              </a:ext>
            </a:extLst>
          </p:cNvPr>
          <p:cNvPicPr>
            <a:picLocks noChangeAspect="1"/>
          </p:cNvPicPr>
          <p:nvPr/>
        </p:nvPicPr>
        <p:blipFill>
          <a:blip r:embed="rId4">
            <a:biLevel thresh="50000"/>
          </a:blip>
          <a:stretch>
            <a:fillRect/>
          </a:stretch>
        </p:blipFill>
        <p:spPr>
          <a:xfrm>
            <a:off x="292673" y="4210954"/>
            <a:ext cx="1052032" cy="1160575"/>
          </a:xfrm>
          <a:prstGeom prst="rect">
            <a:avLst/>
          </a:prstGeom>
        </p:spPr>
      </p:pic>
    </p:spTree>
    <p:extLst>
      <p:ext uri="{BB962C8B-B14F-4D97-AF65-F5344CB8AC3E}">
        <p14:creationId xmlns:p14="http://schemas.microsoft.com/office/powerpoint/2010/main" val="1260888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59" y="1146615"/>
            <a:ext cx="10946659" cy="5466219"/>
          </a:xfrm>
        </p:spPr>
        <p:txBody>
          <a:bodyPr/>
          <a:lstStyle/>
          <a:p>
            <a:r>
              <a:rPr lang="en-AU" dirty="0"/>
              <a:t>For people living with dementia and changed behaviours:  </a:t>
            </a:r>
          </a:p>
          <a:p>
            <a:pPr marL="0" indent="0">
              <a:buNone/>
            </a:pPr>
            <a:endParaRPr lang="en-AU" sz="1200" dirty="0"/>
          </a:p>
          <a:p>
            <a:pPr marL="800100" lvl="1" indent="-457200">
              <a:lnSpc>
                <a:spcPct val="150000"/>
              </a:lnSpc>
              <a:buFont typeface="+mj-lt"/>
              <a:buAutoNum type="arabicPeriod"/>
            </a:pPr>
            <a:r>
              <a:rPr lang="en-AU" sz="2000" dirty="0">
                <a:latin typeface="Arial" panose="020B0604020202020204" pitchFamily="34" charset="0"/>
                <a:cs typeface="Arial" panose="020B0604020202020204" pitchFamily="34" charset="0"/>
              </a:rPr>
              <a:t>Describe the potential adverse events of a benzodiazepine for people living with dementia and sleep disturbances</a:t>
            </a:r>
          </a:p>
          <a:p>
            <a:pPr marL="800100" lvl="1" indent="-457200">
              <a:lnSpc>
                <a:spcPct val="150000"/>
              </a:lnSpc>
              <a:buFont typeface="+mj-lt"/>
              <a:buAutoNum type="arabicPeriod"/>
            </a:pPr>
            <a:endParaRPr lang="en-AU" sz="5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a:pPr>
            <a:r>
              <a:rPr lang="en-AU" sz="2000" dirty="0">
                <a:latin typeface="Arial" panose="020B0604020202020204" pitchFamily="34" charset="0"/>
                <a:cs typeface="Arial" panose="020B0604020202020204" pitchFamily="34" charset="0"/>
              </a:rPr>
              <a:t>Specify the criteria for escalating care surrounding adverse events and monitoring of a benzodiazepine</a:t>
            </a:r>
          </a:p>
          <a:p>
            <a:pPr marL="800100" lvl="1" indent="-457200">
              <a:lnSpc>
                <a:spcPct val="150000"/>
              </a:lnSpc>
              <a:buFont typeface="+mj-lt"/>
              <a:buAutoNum type="arabicPeriod"/>
            </a:pPr>
            <a:endParaRPr lang="en-AU" sz="5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a:pPr>
            <a:r>
              <a:rPr lang="en-AU" sz="2000" dirty="0">
                <a:latin typeface="Arial" panose="020B0604020202020204" pitchFamily="34" charset="0"/>
                <a:cs typeface="Arial" panose="020B0604020202020204" pitchFamily="34" charset="0"/>
              </a:rPr>
              <a:t>Explain what should be documented surrounding adverse events and  monitoring of a benzodiazepine</a:t>
            </a:r>
          </a:p>
          <a:p>
            <a:pPr marL="800100" lvl="1" indent="-457200">
              <a:lnSpc>
                <a:spcPct val="150000"/>
              </a:lnSpc>
              <a:buFont typeface="+mj-lt"/>
              <a:buAutoNum type="arabicPeriod"/>
            </a:pPr>
            <a:endParaRPr lang="en-AU" sz="5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a:pPr>
            <a:r>
              <a:rPr lang="en-AU" sz="2000" dirty="0">
                <a:latin typeface="Arial" panose="020B0604020202020204" pitchFamily="34" charset="0"/>
                <a:cs typeface="Arial" panose="020B0604020202020204" pitchFamily="34" charset="0"/>
              </a:rPr>
              <a:t>Be aware of supporting resources accompanying the Guideline to use in everyday practice</a:t>
            </a:r>
          </a:p>
        </p:txBody>
      </p:sp>
    </p:spTree>
    <p:extLst>
      <p:ext uri="{BB962C8B-B14F-4D97-AF65-F5344CB8AC3E}">
        <p14:creationId xmlns:p14="http://schemas.microsoft.com/office/powerpoint/2010/main" val="309631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443F56-8327-4316-766F-85B5909896EC}"/>
              </a:ext>
            </a:extLst>
          </p:cNvPr>
          <p:cNvSpPr>
            <a:spLocks noGrp="1"/>
          </p:cNvSpPr>
          <p:nvPr>
            <p:ph type="body" sz="quarter" idx="13"/>
          </p:nvPr>
        </p:nvSpPr>
        <p:spPr/>
        <p:txBody>
          <a:bodyPr/>
          <a:lstStyle/>
          <a:p>
            <a:r>
              <a:rPr lang="en-AU" dirty="0"/>
              <a:t>Adverse events and monitoring of benzodiazepines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Placeholder 6">
            <a:extLst>
              <a:ext uri="{FF2B5EF4-FFF2-40B4-BE49-F238E27FC236}">
                <a16:creationId xmlns:a16="http://schemas.microsoft.com/office/drawing/2014/main" id="{3B8F9B0E-786E-7BCD-B626-406DCBC0AE9F}"/>
              </a:ext>
            </a:extLst>
          </p:cNvPr>
          <p:cNvPicPr>
            <a:picLocks noGrp="1" noChangeAspect="1"/>
          </p:cNvPicPr>
          <p:nvPr>
            <p:ph type="pic" sz="quarter" idx="14"/>
          </p:nvPr>
        </p:nvPicPr>
        <p:blipFill>
          <a:blip r:embed="rId2"/>
          <a:srcRect t="2627" b="2627"/>
          <a:stretch>
            <a:fillRect/>
          </a:stretch>
        </p:blipFill>
        <p:spPr>
          <a:xfrm>
            <a:off x="5838547" y="1315041"/>
            <a:ext cx="6353453" cy="4013097"/>
          </a:xfrm>
        </p:spPr>
      </p:pic>
      <p:sp>
        <p:nvSpPr>
          <p:cNvPr id="8" name="TextBox 7">
            <a:extLst>
              <a:ext uri="{FF2B5EF4-FFF2-40B4-BE49-F238E27FC236}">
                <a16:creationId xmlns:a16="http://schemas.microsoft.com/office/drawing/2014/main" id="{FC81FB47-AB2B-43BC-F508-91E42177CC9B}"/>
              </a:ext>
            </a:extLst>
          </p:cNvPr>
          <p:cNvSpPr txBox="1"/>
          <p:nvPr/>
        </p:nvSpPr>
        <p:spPr>
          <a:xfrm>
            <a:off x="8442293" y="5312127"/>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70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84511A-0E9F-4598-850C-10B5A1D8643A}"/>
              </a:ext>
            </a:extLst>
          </p:cNvPr>
          <p:cNvSpPr>
            <a:spLocks noGrp="1"/>
          </p:cNvSpPr>
          <p:nvPr>
            <p:ph type="body" sz="quarter" idx="13"/>
          </p:nvPr>
        </p:nvSpPr>
        <p:spPr>
          <a:xfrm>
            <a:off x="306059" y="326309"/>
            <a:ext cx="9182185" cy="736956"/>
          </a:xfrm>
        </p:spPr>
        <p:txBody>
          <a:bodyPr/>
          <a:lstStyle/>
          <a:p>
            <a:r>
              <a:rPr lang="en-AU" dirty="0"/>
              <a:t>Prescribers' responsibilities surrounding benzodiazepine initiation</a:t>
            </a:r>
            <a:endParaRPr lang="en-US" dirty="0"/>
          </a:p>
        </p:txBody>
      </p:sp>
      <p:sp>
        <p:nvSpPr>
          <p:cNvPr id="6" name="Rectangle 5">
            <a:extLst>
              <a:ext uri="{FF2B5EF4-FFF2-40B4-BE49-F238E27FC236}">
                <a16:creationId xmlns:a16="http://schemas.microsoft.com/office/drawing/2014/main" id="{F102785B-58F8-4037-B081-5298A199A8F4}"/>
              </a:ext>
            </a:extLst>
          </p:cNvPr>
          <p:cNvSpPr/>
          <p:nvPr/>
        </p:nvSpPr>
        <p:spPr>
          <a:xfrm>
            <a:off x="432176" y="6082344"/>
            <a:ext cx="11195124" cy="707886"/>
          </a:xfrm>
          <a:prstGeom prst="rect">
            <a:avLst/>
          </a:prstGeom>
          <a:solidFill>
            <a:schemeClr val="accent5">
              <a:lumMod val="20000"/>
              <a:lumOff val="80000"/>
            </a:schemeClr>
          </a:solidFill>
        </p:spPr>
        <p:txBody>
          <a:bodyPr wrap="square">
            <a:spAutoFit/>
          </a:bodyPr>
          <a:lstStyle/>
          <a:p>
            <a:pPr algn="ctr"/>
            <a:r>
              <a:rPr lang="en-AU" sz="2000" dirty="0">
                <a:latin typeface="Arial" panose="020B0604020202020204" pitchFamily="34" charset="0"/>
                <a:cs typeface="Arial" panose="020B0604020202020204" pitchFamily="34" charset="0"/>
              </a:rPr>
              <a:t>If the prescriber initiates a benzodiazepine, they should clearly document the treatment end date </a:t>
            </a:r>
          </a:p>
          <a:p>
            <a:pPr algn="ctr"/>
            <a:r>
              <a:rPr lang="en-AU" sz="2000" b="1" dirty="0">
                <a:latin typeface="Arial" panose="020B0604020202020204" pitchFamily="34" charset="0"/>
                <a:cs typeface="Arial" panose="020B0604020202020204" pitchFamily="34" charset="0"/>
              </a:rPr>
              <a:t>Initial treatment duration for sleep disturbances should not exceed two weeks</a:t>
            </a:r>
            <a:endParaRPr lang="en-US" sz="2000" b="1" i="1" dirty="0">
              <a:latin typeface="Arial" panose="020B0604020202020204" pitchFamily="34" charset="0"/>
              <a:cs typeface="Arial" panose="020B0604020202020204" pitchFamily="34" charset="0"/>
            </a:endParaRPr>
          </a:p>
        </p:txBody>
      </p:sp>
      <p:sp>
        <p:nvSpPr>
          <p:cNvPr id="7" name="Text Placeholder 4">
            <a:extLst>
              <a:ext uri="{FF2B5EF4-FFF2-40B4-BE49-F238E27FC236}">
                <a16:creationId xmlns:a16="http://schemas.microsoft.com/office/drawing/2014/main" id="{5F2C2DBD-72D5-4D55-998F-C2A5549EFCCD}"/>
              </a:ext>
            </a:extLst>
          </p:cNvPr>
          <p:cNvSpPr txBox="1">
            <a:spLocks/>
          </p:cNvSpPr>
          <p:nvPr/>
        </p:nvSpPr>
        <p:spPr>
          <a:xfrm>
            <a:off x="135472" y="1932610"/>
            <a:ext cx="5788250" cy="4044119"/>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Clinical steps</a:t>
            </a:r>
            <a:endParaRPr lang="en-AU" sz="1000" dirty="0">
              <a:latin typeface="Arial" panose="020B0604020202020204" pitchFamily="34" charset="0"/>
              <a:cs typeface="Arial" panose="020B0604020202020204" pitchFamily="34" charset="0"/>
            </a:endParaRPr>
          </a:p>
          <a:p>
            <a:pPr>
              <a:buFont typeface="Wingdings" pitchFamily="2" charset="2"/>
              <a:buChar char="q"/>
            </a:pPr>
            <a:endParaRPr lang="en-AU" sz="500" dirty="0"/>
          </a:p>
          <a:p>
            <a:pPr>
              <a:buFont typeface="Wingdings" pitchFamily="2" charset="2"/>
              <a:buChar char="q"/>
            </a:pPr>
            <a:r>
              <a:rPr lang="en-AU" dirty="0">
                <a:latin typeface="Arial" panose="020B0604020202020204" pitchFamily="34" charset="0"/>
                <a:cs typeface="Arial" panose="020B0604020202020204" pitchFamily="34" charset="0"/>
              </a:rPr>
              <a:t>Identify the specific changed behaviour you want to improve (</a:t>
            </a:r>
            <a:r>
              <a:rPr lang="en-AU" b="1" dirty="0">
                <a:latin typeface="Arial" panose="020B0604020202020204" pitchFamily="34" charset="0"/>
                <a:cs typeface="Arial" panose="020B0604020202020204" pitchFamily="34" charset="0"/>
              </a:rPr>
              <a:t>target symptom</a:t>
            </a:r>
            <a:r>
              <a:rPr lang="en-AU" dirty="0">
                <a:latin typeface="Arial" panose="020B0604020202020204" pitchFamily="34" charset="0"/>
                <a:cs typeface="Arial" panose="020B0604020202020204" pitchFamily="34" charset="0"/>
              </a:rPr>
              <a:t>) </a:t>
            </a:r>
          </a:p>
          <a:p>
            <a:pPr lvl="1">
              <a:lnSpc>
                <a:spcPct val="100000"/>
              </a:lnSpc>
              <a:buFont typeface="Wingdings" pitchFamily="2" charset="2"/>
              <a:buChar char="§"/>
            </a:pPr>
            <a:r>
              <a:rPr lang="en-AU" i="1" dirty="0">
                <a:latin typeface="Arial" panose="020B0604020202020204" pitchFamily="34" charset="0"/>
                <a:cs typeface="Arial" panose="020B0604020202020204" pitchFamily="34" charset="0"/>
              </a:rPr>
              <a:t>e.g. person living with dementia waking up early at 2am six nights per week</a:t>
            </a:r>
          </a:p>
          <a:p>
            <a:pPr lvl="2">
              <a:lnSpc>
                <a:spcPct val="100000"/>
              </a:lnSpc>
            </a:pPr>
            <a:endParaRPr lang="en-AU" sz="500" dirty="0">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q"/>
            </a:pPr>
            <a:r>
              <a:rPr lang="en-AU" dirty="0">
                <a:latin typeface="Arial" panose="020B0604020202020204" pitchFamily="34" charset="0"/>
                <a:cs typeface="Arial" panose="020B0604020202020204" pitchFamily="34" charset="0"/>
              </a:rPr>
              <a:t>Identify the anticipated treatment outcome </a:t>
            </a:r>
          </a:p>
          <a:p>
            <a:pPr lvl="1">
              <a:lnSpc>
                <a:spcPct val="100000"/>
              </a:lnSpc>
              <a:buFont typeface="Wingdings" pitchFamily="2" charset="2"/>
              <a:buChar char="§"/>
            </a:pPr>
            <a:r>
              <a:rPr lang="en-AU" i="1" dirty="0">
                <a:latin typeface="Arial" panose="020B0604020202020204" pitchFamily="34" charset="0"/>
                <a:cs typeface="Arial" panose="020B0604020202020204" pitchFamily="34" charset="0"/>
              </a:rPr>
              <a:t>e.g. over the next week, the number of times the person living with dementia wakes up early is reduced to three nights per week</a:t>
            </a:r>
          </a:p>
          <a:p>
            <a:pPr lvl="2">
              <a:lnSpc>
                <a:spcPct val="100000"/>
              </a:lnSpc>
            </a:pPr>
            <a:endParaRPr lang="en-AU" sz="500" i="1" dirty="0">
              <a:latin typeface="Arial" panose="020B0604020202020204" pitchFamily="34" charset="0"/>
              <a:cs typeface="Arial" panose="020B0604020202020204" pitchFamily="34" charset="0"/>
            </a:endParaRPr>
          </a:p>
          <a:p>
            <a:pPr>
              <a:lnSpc>
                <a:spcPct val="100000"/>
              </a:lnSpc>
              <a:buFont typeface="Wingdings" pitchFamily="2" charset="2"/>
              <a:buChar char="q"/>
            </a:pPr>
            <a:r>
              <a:rPr lang="en-AU" dirty="0">
                <a:effectLst/>
                <a:latin typeface="Arial" panose="020B0604020202020204" pitchFamily="34" charset="0"/>
                <a:ea typeface="Times New Roman" panose="02020603050405020304" pitchFamily="18" charset="0"/>
                <a:cs typeface="Arial" panose="020B0604020202020204" pitchFamily="34" charset="0"/>
              </a:rPr>
              <a:t>Complete an individual harm-benefit analysis</a:t>
            </a:r>
          </a:p>
        </p:txBody>
      </p:sp>
      <p:sp>
        <p:nvSpPr>
          <p:cNvPr id="8" name="Rectangle 7">
            <a:extLst>
              <a:ext uri="{FF2B5EF4-FFF2-40B4-BE49-F238E27FC236}">
                <a16:creationId xmlns:a16="http://schemas.microsoft.com/office/drawing/2014/main" id="{03E35FC2-3AEA-4AD4-94A2-ECB6C9E91BED}"/>
              </a:ext>
            </a:extLst>
          </p:cNvPr>
          <p:cNvSpPr/>
          <p:nvPr/>
        </p:nvSpPr>
        <p:spPr>
          <a:xfrm>
            <a:off x="6095999" y="1932610"/>
            <a:ext cx="5960529" cy="4078039"/>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Comprehensive discussion with the person living with dementia, support person and/or their substitute decision maker</a:t>
            </a:r>
          </a:p>
          <a:p>
            <a:pPr marL="457200" indent="-457200">
              <a:buFont typeface="Wingdings" panose="05000000000000000000" pitchFamily="2" charset="2"/>
              <a:buChar char="q"/>
            </a:pPr>
            <a:endParaRPr lang="en-AU" sz="17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effectLst/>
                <a:latin typeface="Arial" panose="020B0604020202020204" pitchFamily="34" charset="0"/>
                <a:ea typeface="Calibri" panose="020F0502020204030204" pitchFamily="34" charset="0"/>
              </a:rPr>
              <a:t>Obtain informed consent </a:t>
            </a:r>
            <a:endParaRPr lang="en-AU" sz="20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endParaRPr lang="en-AU" sz="17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date to review the benzodiazepine</a:t>
            </a:r>
          </a:p>
          <a:p>
            <a:pPr marL="742950" lvl="1" indent="-285750">
              <a:buFont typeface="Wingdings" pitchFamily="2" charset="2"/>
              <a:buChar char="§"/>
            </a:pPr>
            <a:r>
              <a:rPr lang="en-AU" sz="1600" i="1" dirty="0">
                <a:latin typeface="Arial" panose="020B0604020202020204" pitchFamily="34" charset="0"/>
                <a:cs typeface="Arial" panose="020B0604020202020204" pitchFamily="34" charset="0"/>
              </a:rPr>
              <a:t>e.g. review benzodiazepine in 4 days</a:t>
            </a:r>
          </a:p>
          <a:p>
            <a:pPr marL="457200" indent="-457200">
              <a:buFont typeface="Wingdings" panose="05000000000000000000" pitchFamily="2" charset="2"/>
              <a:buChar char="q"/>
            </a:pPr>
            <a:endParaRPr lang="en-AU" sz="17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the treatment end date</a:t>
            </a:r>
          </a:p>
          <a:p>
            <a:pPr marL="742950" lvl="1" indent="-285750">
              <a:buFont typeface="Wingdings" pitchFamily="2" charset="2"/>
              <a:buChar char="§"/>
            </a:pPr>
            <a:r>
              <a:rPr lang="en-AU" sz="1600" i="1" dirty="0">
                <a:latin typeface="Arial" panose="020B0604020202020204" pitchFamily="34" charset="0"/>
                <a:cs typeface="Arial" panose="020B0604020202020204" pitchFamily="34" charset="0"/>
              </a:rPr>
              <a:t>e.g. stop benzodiazepine in 10 days. End date will be […]</a:t>
            </a:r>
          </a:p>
        </p:txBody>
      </p:sp>
      <p:sp>
        <p:nvSpPr>
          <p:cNvPr id="9" name="Text Placeholder 3">
            <a:extLst>
              <a:ext uri="{FF2B5EF4-FFF2-40B4-BE49-F238E27FC236}">
                <a16:creationId xmlns:a16="http://schemas.microsoft.com/office/drawing/2014/main" id="{4D9159AE-27E5-5EEB-6B5B-FB56B58ADF48}"/>
              </a:ext>
            </a:extLst>
          </p:cNvPr>
          <p:cNvSpPr txBox="1">
            <a:spLocks/>
          </p:cNvSpPr>
          <p:nvPr/>
        </p:nvSpPr>
        <p:spPr>
          <a:xfrm>
            <a:off x="306061" y="1564104"/>
            <a:ext cx="10438140" cy="342002"/>
          </a:xfrm>
          <a:prstGeom prst="rect">
            <a:avLst/>
          </a:prstGeom>
        </p:spPr>
        <p:txBody>
          <a:bodyPr/>
          <a:lstStyle>
            <a:lvl1pPr marL="0" indent="0" algn="l" defTabSz="914400" rtl="0" eaLnBrk="1" latinLnBrk="0" hangingPunct="1">
              <a:lnSpc>
                <a:spcPct val="90000"/>
              </a:lnSpc>
              <a:spcBef>
                <a:spcPts val="1000"/>
              </a:spcBef>
              <a:buFont typeface="Arial"/>
              <a:buNone/>
              <a:defRPr sz="2000" b="1" kern="1200" baseline="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dirty="0"/>
              <a:t>What steps should prescribers complete and document </a:t>
            </a:r>
            <a:r>
              <a:rPr lang="en-AU" u="sng" dirty="0"/>
              <a:t>before</a:t>
            </a:r>
            <a:r>
              <a:rPr lang="en-AU" dirty="0"/>
              <a:t> initiating a benzodiazepine?</a:t>
            </a:r>
          </a:p>
        </p:txBody>
      </p:sp>
    </p:spTree>
    <p:extLst>
      <p:ext uri="{BB962C8B-B14F-4D97-AF65-F5344CB8AC3E}">
        <p14:creationId xmlns:p14="http://schemas.microsoft.com/office/powerpoint/2010/main" val="158096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a:xfrm>
            <a:off x="306060" y="326309"/>
            <a:ext cx="9002532" cy="736956"/>
          </a:xfrm>
        </p:spPr>
        <p:txBody>
          <a:bodyPr/>
          <a:lstStyle/>
          <a:p>
            <a:r>
              <a:rPr lang="en-AU" dirty="0"/>
              <a:t>Group discussion - what is an adverse event?</a:t>
            </a:r>
          </a:p>
        </p:txBody>
      </p:sp>
      <p:sp>
        <p:nvSpPr>
          <p:cNvPr id="11" name="Text Placeholder 10">
            <a:extLst>
              <a:ext uri="{FF2B5EF4-FFF2-40B4-BE49-F238E27FC236}">
                <a16:creationId xmlns:a16="http://schemas.microsoft.com/office/drawing/2014/main" id="{00774EE3-7B64-496E-85DC-632BEBAB383D}"/>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3053357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FECBCA-E065-46C8-B5CE-B3117738625C}"/>
              </a:ext>
            </a:extLst>
          </p:cNvPr>
          <p:cNvSpPr>
            <a:spLocks noGrp="1"/>
          </p:cNvSpPr>
          <p:nvPr>
            <p:ph type="body" sz="quarter" idx="13"/>
          </p:nvPr>
        </p:nvSpPr>
        <p:spPr/>
        <p:txBody>
          <a:bodyPr/>
          <a:lstStyle/>
          <a:p>
            <a:r>
              <a:rPr lang="en-AU" dirty="0"/>
              <a:t>What is an adverse event?</a:t>
            </a:r>
          </a:p>
        </p:txBody>
      </p:sp>
      <p:sp>
        <p:nvSpPr>
          <p:cNvPr id="5" name="Text Placeholder 4">
            <a:extLst>
              <a:ext uri="{FF2B5EF4-FFF2-40B4-BE49-F238E27FC236}">
                <a16:creationId xmlns:a16="http://schemas.microsoft.com/office/drawing/2014/main" id="{F56C2D82-1AF3-4B55-A6F5-5F55EB4708A0}"/>
              </a:ext>
            </a:extLst>
          </p:cNvPr>
          <p:cNvSpPr>
            <a:spLocks noGrp="1"/>
          </p:cNvSpPr>
          <p:nvPr>
            <p:ph type="body" sz="quarter" idx="16"/>
          </p:nvPr>
        </p:nvSpPr>
        <p:spPr>
          <a:xfrm>
            <a:off x="306060" y="1673611"/>
            <a:ext cx="11215928" cy="2633346"/>
          </a:xfrm>
        </p:spPr>
        <p:txBody>
          <a:bodyPr/>
          <a:lstStyle/>
          <a:p>
            <a:r>
              <a:rPr lang="en-AU" dirty="0"/>
              <a:t>Therapeutic Goods Administration (TGA)* defines an adverse event as:</a:t>
            </a:r>
          </a:p>
          <a:p>
            <a:endParaRPr lang="en-AU" dirty="0"/>
          </a:p>
          <a:p>
            <a:endParaRPr lang="en-AU" sz="1500" dirty="0"/>
          </a:p>
          <a:p>
            <a:pPr marL="0" indent="0" algn="ctr">
              <a:buNone/>
            </a:pPr>
            <a:r>
              <a:rPr lang="en-AU" i="1" dirty="0"/>
              <a:t>“Unintended and sometimes harmful occurrences associated with the use of a medicine, vaccine or medical device (collectively known as therapeutic goods). Adverse events include side effects to medicines and vaccines, and problems or incidents involving medical devices”. </a:t>
            </a:r>
            <a:r>
              <a:rPr lang="en-AU" baseline="30000" dirty="0"/>
              <a:t>10</a:t>
            </a:r>
          </a:p>
        </p:txBody>
      </p:sp>
      <p:sp>
        <p:nvSpPr>
          <p:cNvPr id="10" name="TextBox 9">
            <a:extLst>
              <a:ext uri="{FF2B5EF4-FFF2-40B4-BE49-F238E27FC236}">
                <a16:creationId xmlns:a16="http://schemas.microsoft.com/office/drawing/2014/main" id="{A6EEEF8A-8C2B-41C4-8FFA-F2B1D183803A}"/>
              </a:ext>
            </a:extLst>
          </p:cNvPr>
          <p:cNvSpPr txBox="1"/>
          <p:nvPr/>
        </p:nvSpPr>
        <p:spPr>
          <a:xfrm>
            <a:off x="369178" y="5600693"/>
            <a:ext cx="11215928"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dirty="0">
                <a:latin typeface="Arial" panose="020B0604020202020204" pitchFamily="34" charset="0"/>
                <a:cs typeface="Arial" panose="020B0604020202020204" pitchFamily="34" charset="0"/>
              </a:rPr>
              <a:t>*The TGA is part of the Department of Health and Aged Care, Commonwealth of Australia. The TGA is responsible for ensuring that therapeutic goods (including medicines) available in Australia are safe</a:t>
            </a:r>
          </a:p>
        </p:txBody>
      </p:sp>
      <p:pic>
        <p:nvPicPr>
          <p:cNvPr id="11" name="Picture 10">
            <a:extLst>
              <a:ext uri="{FF2B5EF4-FFF2-40B4-BE49-F238E27FC236}">
                <a16:creationId xmlns:a16="http://schemas.microsoft.com/office/drawing/2014/main" id="{395DB842-783C-4D36-8459-3F8677AA6D7D}"/>
              </a:ext>
            </a:extLst>
          </p:cNvPr>
          <p:cNvPicPr>
            <a:picLocks noChangeAspect="1"/>
          </p:cNvPicPr>
          <p:nvPr/>
        </p:nvPicPr>
        <p:blipFill rotWithShape="1">
          <a:blip r:embed="rId3">
            <a:biLevel thresh="25000"/>
          </a:blip>
          <a:srcRect l="21174" r="17530"/>
          <a:stretch/>
        </p:blipFill>
        <p:spPr>
          <a:xfrm>
            <a:off x="3003568" y="3944504"/>
            <a:ext cx="976762" cy="1350288"/>
          </a:xfrm>
          <a:prstGeom prst="rect">
            <a:avLst/>
          </a:prstGeom>
        </p:spPr>
      </p:pic>
      <p:pic>
        <p:nvPicPr>
          <p:cNvPr id="13" name="Picture 12">
            <a:extLst>
              <a:ext uri="{FF2B5EF4-FFF2-40B4-BE49-F238E27FC236}">
                <a16:creationId xmlns:a16="http://schemas.microsoft.com/office/drawing/2014/main" id="{699CEDC3-58D7-4776-B0F0-0EE4713E0183}"/>
              </a:ext>
            </a:extLst>
          </p:cNvPr>
          <p:cNvPicPr>
            <a:picLocks noChangeAspect="1"/>
          </p:cNvPicPr>
          <p:nvPr/>
        </p:nvPicPr>
        <p:blipFill rotWithShape="1">
          <a:blip r:embed="rId4">
            <a:biLevel thresh="25000"/>
          </a:blip>
          <a:srcRect l="6845" t="22270" r="5150" b="6933"/>
          <a:stretch/>
        </p:blipFill>
        <p:spPr>
          <a:xfrm>
            <a:off x="4919442" y="3979770"/>
            <a:ext cx="1630488" cy="1204619"/>
          </a:xfrm>
          <a:prstGeom prst="rect">
            <a:avLst/>
          </a:prstGeom>
        </p:spPr>
      </p:pic>
      <p:pic>
        <p:nvPicPr>
          <p:cNvPr id="14" name="Picture 13">
            <a:extLst>
              <a:ext uri="{FF2B5EF4-FFF2-40B4-BE49-F238E27FC236}">
                <a16:creationId xmlns:a16="http://schemas.microsoft.com/office/drawing/2014/main" id="{46563364-38A1-4F63-B66C-6D79059FD8B9}"/>
              </a:ext>
            </a:extLst>
          </p:cNvPr>
          <p:cNvPicPr>
            <a:picLocks noChangeAspect="1"/>
          </p:cNvPicPr>
          <p:nvPr/>
        </p:nvPicPr>
        <p:blipFill>
          <a:blip r:embed="rId5">
            <a:biLevel thresh="25000"/>
          </a:blip>
          <a:stretch>
            <a:fillRect/>
          </a:stretch>
        </p:blipFill>
        <p:spPr>
          <a:xfrm>
            <a:off x="7618563" y="3979769"/>
            <a:ext cx="1101342" cy="1167627"/>
          </a:xfrm>
          <a:prstGeom prst="rect">
            <a:avLst/>
          </a:prstGeom>
        </p:spPr>
      </p:pic>
    </p:spTree>
    <p:extLst>
      <p:ext uri="{BB962C8B-B14F-4D97-AF65-F5344CB8AC3E}">
        <p14:creationId xmlns:p14="http://schemas.microsoft.com/office/powerpoint/2010/main" val="2039075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7C49B0-9978-4BAA-8C48-6919811899A2}"/>
              </a:ext>
            </a:extLst>
          </p:cNvPr>
          <p:cNvSpPr>
            <a:spLocks noGrp="1"/>
          </p:cNvSpPr>
          <p:nvPr>
            <p:ph type="body" sz="quarter" idx="13"/>
          </p:nvPr>
        </p:nvSpPr>
        <p:spPr>
          <a:xfrm>
            <a:off x="226548" y="326309"/>
            <a:ext cx="9295140" cy="736956"/>
          </a:xfrm>
        </p:spPr>
        <p:txBody>
          <a:bodyPr/>
          <a:lstStyle/>
          <a:p>
            <a:r>
              <a:rPr lang="en-AU" dirty="0"/>
              <a:t>Group discussion - what are some adverse events of benzodiazepines?</a:t>
            </a:r>
          </a:p>
          <a:p>
            <a:endParaRPr lang="en-AU" dirty="0"/>
          </a:p>
        </p:txBody>
      </p:sp>
      <p:sp>
        <p:nvSpPr>
          <p:cNvPr id="4" name="Text Placeholder 3">
            <a:extLst>
              <a:ext uri="{FF2B5EF4-FFF2-40B4-BE49-F238E27FC236}">
                <a16:creationId xmlns:a16="http://schemas.microsoft.com/office/drawing/2014/main" id="{7BCDE796-35AC-4ACE-A535-D1E3E26A7B41}"/>
              </a:ext>
            </a:extLst>
          </p:cNvPr>
          <p:cNvSpPr>
            <a:spLocks noGrp="1"/>
          </p:cNvSpPr>
          <p:nvPr>
            <p:ph type="body" sz="quarter" idx="14"/>
          </p:nvPr>
        </p:nvSpPr>
        <p:spPr/>
        <p:txBody>
          <a:bodyPr/>
          <a:lstStyle/>
          <a:p>
            <a:endParaRPr lang="en-AU"/>
          </a:p>
        </p:txBody>
      </p:sp>
      <p:sp>
        <p:nvSpPr>
          <p:cNvPr id="5" name="Text Placeholder 4">
            <a:extLst>
              <a:ext uri="{FF2B5EF4-FFF2-40B4-BE49-F238E27FC236}">
                <a16:creationId xmlns:a16="http://schemas.microsoft.com/office/drawing/2014/main" id="{A3378A50-7A0F-4676-8C0E-36FBDF1CD34C}"/>
              </a:ext>
            </a:extLst>
          </p:cNvPr>
          <p:cNvSpPr>
            <a:spLocks noGrp="1"/>
          </p:cNvSpPr>
          <p:nvPr>
            <p:ph type="body" sz="quarter" idx="16"/>
          </p:nvPr>
        </p:nvSpPr>
        <p:spPr/>
        <p:txBody>
          <a:bodyPr/>
          <a:lstStyle/>
          <a:p>
            <a:endParaRPr lang="en-AU"/>
          </a:p>
        </p:txBody>
      </p:sp>
    </p:spTree>
    <p:extLst>
      <p:ext uri="{BB962C8B-B14F-4D97-AF65-F5344CB8AC3E}">
        <p14:creationId xmlns:p14="http://schemas.microsoft.com/office/powerpoint/2010/main" val="49712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C76D1-697B-FF90-B328-AE612F3ED369}"/>
              </a:ext>
            </a:extLst>
          </p:cNvPr>
          <p:cNvSpPr>
            <a:spLocks noGrp="1"/>
          </p:cNvSpPr>
          <p:nvPr>
            <p:ph type="body" sz="quarter" idx="13"/>
          </p:nvPr>
        </p:nvSpPr>
        <p:spPr>
          <a:xfrm>
            <a:off x="306060" y="326309"/>
            <a:ext cx="8498306" cy="736956"/>
          </a:xfrm>
        </p:spPr>
        <p:txBody>
          <a:bodyPr/>
          <a:lstStyle/>
          <a:p>
            <a:r>
              <a:rPr lang="en-AU" dirty="0"/>
              <a:t>What are some adverse events of benzodiazepines? </a:t>
            </a:r>
            <a:endParaRPr lang="en-AU" dirty="0">
              <a:solidFill>
                <a:srgbClr val="FF0000"/>
              </a:solidFill>
            </a:endParaRPr>
          </a:p>
        </p:txBody>
      </p:sp>
      <p:sp>
        <p:nvSpPr>
          <p:cNvPr id="10" name="Text Placeholder 9">
            <a:extLst>
              <a:ext uri="{FF2B5EF4-FFF2-40B4-BE49-F238E27FC236}">
                <a16:creationId xmlns:a16="http://schemas.microsoft.com/office/drawing/2014/main" id="{001DFC0A-6259-0191-28CA-9FC6F6557E7F}"/>
              </a:ext>
            </a:extLst>
          </p:cNvPr>
          <p:cNvSpPr>
            <a:spLocks noGrp="1"/>
          </p:cNvSpPr>
          <p:nvPr>
            <p:ph type="body" sz="quarter" idx="16"/>
          </p:nvPr>
        </p:nvSpPr>
        <p:spPr>
          <a:xfrm>
            <a:off x="1303339" y="1591068"/>
            <a:ext cx="4268766" cy="5266932"/>
          </a:xfrm>
        </p:spPr>
        <p:txBody>
          <a:bodyPr numCol="1"/>
          <a:lstStyle/>
          <a:p>
            <a:pPr lvl="0"/>
            <a:r>
              <a:rPr lang="en-AU" b="1" dirty="0"/>
              <a:t>Excess sedation </a:t>
            </a:r>
          </a:p>
          <a:p>
            <a:pPr lvl="1"/>
            <a:r>
              <a:rPr lang="en-AU" sz="2000" dirty="0">
                <a:latin typeface="Arial" panose="020B0604020202020204" pitchFamily="34" charset="0"/>
                <a:cs typeface="Arial" panose="020B0604020202020204" pitchFamily="34" charset="0"/>
              </a:rPr>
              <a:t>drowsiness </a:t>
            </a:r>
          </a:p>
          <a:p>
            <a:pPr lvl="1"/>
            <a:r>
              <a:rPr lang="en-AU" sz="2000" dirty="0">
                <a:latin typeface="Arial" panose="020B0604020202020204" pitchFamily="34" charset="0"/>
                <a:cs typeface="Arial" panose="020B0604020202020204" pitchFamily="34" charset="0"/>
              </a:rPr>
              <a:t>sleepiness</a:t>
            </a:r>
          </a:p>
          <a:p>
            <a:pPr marL="457200" lvl="1" indent="0">
              <a:buNone/>
            </a:pPr>
            <a:endParaRPr lang="en-AU" sz="2800" dirty="0">
              <a:latin typeface="Arial" panose="020B0604020202020204" pitchFamily="34" charset="0"/>
              <a:cs typeface="Arial" panose="020B0604020202020204" pitchFamily="34" charset="0"/>
            </a:endParaRPr>
          </a:p>
          <a:p>
            <a:pPr lvl="0"/>
            <a:r>
              <a:rPr lang="en-AU" b="1" dirty="0"/>
              <a:t>Daytime drowsiness</a:t>
            </a:r>
          </a:p>
          <a:p>
            <a:pPr marL="0" lvl="0" indent="0">
              <a:buNone/>
            </a:pPr>
            <a:endParaRPr lang="en-AU" sz="2800" b="1" dirty="0"/>
          </a:p>
          <a:p>
            <a:pPr lvl="0"/>
            <a:r>
              <a:rPr lang="en-AU" b="1" dirty="0"/>
              <a:t>Falls</a:t>
            </a:r>
          </a:p>
          <a:p>
            <a:pPr lvl="0"/>
            <a:endParaRPr lang="en-AU" sz="2800" b="1" dirty="0"/>
          </a:p>
          <a:p>
            <a:pPr marL="285750" indent="-285750"/>
            <a:r>
              <a:rPr lang="en-AU" b="1" dirty="0"/>
              <a:t>Tolerance</a:t>
            </a:r>
          </a:p>
          <a:p>
            <a:pPr marL="742950" lvl="1" indent="-285750"/>
            <a:r>
              <a:rPr lang="en-AU" sz="2000" dirty="0">
                <a:solidFill>
                  <a:srgbClr val="222222"/>
                </a:solidFill>
                <a:latin typeface="Arial" panose="020B0604020202020204" pitchFamily="34" charset="0"/>
                <a:ea typeface="Calibri" panose="020F0502020204030204" pitchFamily="34" charset="0"/>
                <a:cs typeface="Arial" panose="020B0604020202020204" pitchFamily="34" charset="0"/>
              </a:rPr>
              <a:t>when a person needs to take a larger dose to have the same effect</a:t>
            </a:r>
            <a:r>
              <a:rPr lang="en-AU" sz="2000" dirty="0">
                <a:latin typeface="Arial" panose="020B0604020202020204" pitchFamily="34" charset="0"/>
                <a:cs typeface="Arial" panose="020B0604020202020204" pitchFamily="34" charset="0"/>
              </a:rPr>
              <a:t> </a:t>
            </a:r>
          </a:p>
          <a:p>
            <a:pPr lvl="0"/>
            <a:endParaRPr lang="en-AU" dirty="0"/>
          </a:p>
          <a:p>
            <a:pPr lvl="0"/>
            <a:endParaRPr lang="en-AU" dirty="0"/>
          </a:p>
        </p:txBody>
      </p:sp>
      <p:sp>
        <p:nvSpPr>
          <p:cNvPr id="4" name="TextBox 3"/>
          <p:cNvSpPr txBox="1"/>
          <p:nvPr/>
        </p:nvSpPr>
        <p:spPr>
          <a:xfrm>
            <a:off x="6864626" y="1564243"/>
            <a:ext cx="5115339" cy="5109091"/>
          </a:xfrm>
          <a:prstGeom prst="rect">
            <a:avLst/>
          </a:prstGeom>
          <a:noFill/>
        </p:spPr>
        <p:txBody>
          <a:bodyPr wrap="square" rtlCol="0">
            <a:spAutoFit/>
          </a:bodyPr>
          <a:lstStyle/>
          <a:p>
            <a:pPr marL="28575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Worsened cognitive function</a:t>
            </a:r>
            <a:endParaRPr lang="en-AU" sz="2000" dirty="0">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AU" sz="2000" dirty="0">
                <a:latin typeface="Arial" panose="020B0604020202020204" pitchFamily="34" charset="0"/>
                <a:cs typeface="Arial" panose="020B0604020202020204" pitchFamily="34" charset="0"/>
              </a:rPr>
              <a:t>problems with memory or concentration</a:t>
            </a:r>
          </a:p>
          <a:p>
            <a:pPr lvl="1"/>
            <a:endParaRPr lang="en-AU"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Central nervous system depression</a:t>
            </a:r>
          </a:p>
          <a:p>
            <a:pPr marL="800100" lvl="1" indent="-342900">
              <a:buFont typeface="Courier New" panose="02070309020205020404" pitchFamily="49" charset="0"/>
              <a:buChar char="o"/>
            </a:pPr>
            <a:r>
              <a:rPr lang="en-AU" sz="2000" dirty="0">
                <a:latin typeface="Arial" panose="020B0604020202020204" pitchFamily="34" charset="0"/>
                <a:cs typeface="Arial" panose="020B0604020202020204" pitchFamily="34" charset="0"/>
              </a:rPr>
              <a:t>slowed brain activity</a:t>
            </a:r>
          </a:p>
          <a:p>
            <a:pPr lvl="0"/>
            <a:endParaRPr lang="en-AU" sz="2800" b="1"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sz="2000" b="1" dirty="0">
                <a:latin typeface="Arial" panose="020B0604020202020204" pitchFamily="34" charset="0"/>
                <a:cs typeface="Arial" panose="020B0604020202020204" pitchFamily="34" charset="0"/>
              </a:rPr>
              <a:t>Respiratory depression</a:t>
            </a:r>
          </a:p>
          <a:p>
            <a:pPr marL="800100" lvl="1" indent="-342900">
              <a:buFont typeface="Courier New" panose="02070309020205020404" pitchFamily="49" charset="0"/>
              <a:buChar char="o"/>
            </a:pPr>
            <a:r>
              <a:rPr lang="en-AU" sz="2000" dirty="0">
                <a:latin typeface="Arial" panose="020B0604020202020204" pitchFamily="34" charset="0"/>
                <a:cs typeface="Arial" panose="020B0604020202020204" pitchFamily="34" charset="0"/>
              </a:rPr>
              <a:t>slowed breathing</a:t>
            </a:r>
          </a:p>
          <a:p>
            <a:pPr lvl="0"/>
            <a:endParaRPr lang="en-AU" sz="28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AU" sz="2000" b="1" dirty="0">
                <a:latin typeface="Arial" panose="020B0604020202020204" pitchFamily="34" charset="0"/>
                <a:cs typeface="Arial" panose="020B0604020202020204" pitchFamily="34" charset="0"/>
              </a:rPr>
              <a:t>Physical dependence</a:t>
            </a:r>
          </a:p>
          <a:p>
            <a:pPr marL="800100" lvl="1" indent="-342900">
              <a:buFont typeface="Courier New" panose="02070309020205020404" pitchFamily="49" charset="0"/>
              <a:buChar char="o"/>
            </a:pPr>
            <a:r>
              <a:rPr lang="en-AU" sz="2000" dirty="0">
                <a:solidFill>
                  <a:srgbClr val="222222"/>
                </a:solidFill>
                <a:latin typeface="Arial" panose="020B0604020202020204" pitchFamily="34" charset="0"/>
                <a:ea typeface="Calibri" panose="020F0502020204030204" pitchFamily="34" charset="0"/>
              </a:rPr>
              <a:t>a person may feel they need a benzodiazepine to go about their normal activities </a:t>
            </a:r>
            <a:endParaRPr lang="en-AU" sz="2000" b="1" dirty="0"/>
          </a:p>
          <a:p>
            <a:pPr lvl="1"/>
            <a:r>
              <a:rPr lang="en-AU" dirty="0">
                <a:solidFill>
                  <a:srgbClr val="222222"/>
                </a:solidFill>
                <a:latin typeface="Arial" panose="020B0604020202020204" pitchFamily="34" charset="0"/>
                <a:ea typeface="Calibri" panose="020F0502020204030204" pitchFamily="34" charset="0"/>
              </a:rPr>
              <a:t> </a:t>
            </a:r>
            <a:endParaRPr lang="en-AU"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872210-AD97-43D8-8C72-9D33A3AD98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00420" y="3821363"/>
            <a:ext cx="897133" cy="833806"/>
          </a:xfrm>
          <a:prstGeom prst="rect">
            <a:avLst/>
          </a:prstGeom>
        </p:spPr>
      </p:pic>
      <p:pic>
        <p:nvPicPr>
          <p:cNvPr id="5" name="Picture 4">
            <a:extLst>
              <a:ext uri="{FF2B5EF4-FFF2-40B4-BE49-F238E27FC236}">
                <a16:creationId xmlns:a16="http://schemas.microsoft.com/office/drawing/2014/main" id="{7C293D80-1642-4B2E-916D-FB0AE8E18EC8}"/>
              </a:ext>
            </a:extLst>
          </p:cNvPr>
          <p:cNvPicPr>
            <a:picLocks noChangeAspect="1"/>
          </p:cNvPicPr>
          <p:nvPr/>
        </p:nvPicPr>
        <p:blipFill rotWithShape="1">
          <a:blip r:embed="rId5">
            <a:biLevel thresh="25000"/>
          </a:blip>
          <a:srcRect l="21174" r="17530"/>
          <a:stretch/>
        </p:blipFill>
        <p:spPr>
          <a:xfrm>
            <a:off x="416271" y="3860275"/>
            <a:ext cx="684566" cy="946352"/>
          </a:xfrm>
          <a:prstGeom prst="rect">
            <a:avLst/>
          </a:prstGeom>
        </p:spPr>
      </p:pic>
      <p:pic>
        <p:nvPicPr>
          <p:cNvPr id="8" name="Picture 7">
            <a:extLst>
              <a:ext uri="{FF2B5EF4-FFF2-40B4-BE49-F238E27FC236}">
                <a16:creationId xmlns:a16="http://schemas.microsoft.com/office/drawing/2014/main" id="{C210D6CC-2E55-4AAE-B13F-4167E42FD8C9}"/>
              </a:ext>
            </a:extLst>
          </p:cNvPr>
          <p:cNvPicPr>
            <a:picLocks noChangeAspect="1"/>
          </p:cNvPicPr>
          <p:nvPr/>
        </p:nvPicPr>
        <p:blipFill rotWithShape="1">
          <a:blip r:embed="rId6">
            <a:biLevel thresh="25000"/>
          </a:blip>
          <a:srcRect l="6845" t="22270" r="5150" b="6933"/>
          <a:stretch/>
        </p:blipFill>
        <p:spPr>
          <a:xfrm>
            <a:off x="305310" y="2839991"/>
            <a:ext cx="1036673" cy="765903"/>
          </a:xfrm>
          <a:prstGeom prst="rect">
            <a:avLst/>
          </a:prstGeom>
        </p:spPr>
      </p:pic>
      <p:pic>
        <p:nvPicPr>
          <p:cNvPr id="9" name="Picture 8">
            <a:extLst>
              <a:ext uri="{FF2B5EF4-FFF2-40B4-BE49-F238E27FC236}">
                <a16:creationId xmlns:a16="http://schemas.microsoft.com/office/drawing/2014/main" id="{FCF94DC2-B584-4DFE-B2DA-7DB6E5E94FCE}"/>
              </a:ext>
            </a:extLst>
          </p:cNvPr>
          <p:cNvPicPr>
            <a:picLocks noChangeAspect="1"/>
          </p:cNvPicPr>
          <p:nvPr/>
        </p:nvPicPr>
        <p:blipFill rotWithShape="1">
          <a:blip r:embed="rId7">
            <a:biLevel thresh="25000"/>
          </a:blip>
          <a:srcRect l="11228" t="13979" r="15422" b="12549"/>
          <a:stretch/>
        </p:blipFill>
        <p:spPr>
          <a:xfrm>
            <a:off x="6108278" y="2761653"/>
            <a:ext cx="681418" cy="732738"/>
          </a:xfrm>
          <a:prstGeom prst="rect">
            <a:avLst/>
          </a:prstGeom>
        </p:spPr>
      </p:pic>
      <p:pic>
        <p:nvPicPr>
          <p:cNvPr id="6" name="Picture 5">
            <a:extLst>
              <a:ext uri="{FF2B5EF4-FFF2-40B4-BE49-F238E27FC236}">
                <a16:creationId xmlns:a16="http://schemas.microsoft.com/office/drawing/2014/main" id="{2D38D823-9C3A-6CEA-EED0-9AFEFAAB348A}"/>
              </a:ext>
            </a:extLst>
          </p:cNvPr>
          <p:cNvPicPr>
            <a:picLocks noChangeAspect="1"/>
          </p:cNvPicPr>
          <p:nvPr/>
        </p:nvPicPr>
        <p:blipFill>
          <a:blip r:embed="rId8">
            <a:biLevel thresh="75000"/>
          </a:blip>
          <a:stretch>
            <a:fillRect/>
          </a:stretch>
        </p:blipFill>
        <p:spPr>
          <a:xfrm>
            <a:off x="294385" y="5046813"/>
            <a:ext cx="719889" cy="896613"/>
          </a:xfrm>
          <a:prstGeom prst="rect">
            <a:avLst/>
          </a:prstGeom>
        </p:spPr>
      </p:pic>
      <p:pic>
        <p:nvPicPr>
          <p:cNvPr id="7" name="Picture 6">
            <a:extLst>
              <a:ext uri="{FF2B5EF4-FFF2-40B4-BE49-F238E27FC236}">
                <a16:creationId xmlns:a16="http://schemas.microsoft.com/office/drawing/2014/main" id="{2A980C4D-9931-6DB2-CC17-3CBBB9B53953}"/>
              </a:ext>
            </a:extLst>
          </p:cNvPr>
          <p:cNvPicPr>
            <a:picLocks noChangeAspect="1"/>
          </p:cNvPicPr>
          <p:nvPr/>
        </p:nvPicPr>
        <p:blipFill>
          <a:blip r:embed="rId9">
            <a:biLevel thresh="25000"/>
          </a:blip>
          <a:stretch>
            <a:fillRect/>
          </a:stretch>
        </p:blipFill>
        <p:spPr>
          <a:xfrm>
            <a:off x="6048180" y="4936207"/>
            <a:ext cx="816446" cy="865584"/>
          </a:xfrm>
          <a:prstGeom prst="rect">
            <a:avLst/>
          </a:prstGeom>
        </p:spPr>
      </p:pic>
      <p:pic>
        <p:nvPicPr>
          <p:cNvPr id="14" name="Picture 13">
            <a:extLst>
              <a:ext uri="{FF2B5EF4-FFF2-40B4-BE49-F238E27FC236}">
                <a16:creationId xmlns:a16="http://schemas.microsoft.com/office/drawing/2014/main" id="{A2664AE4-08D8-40AF-903A-BBC38B7DEF55}"/>
              </a:ext>
            </a:extLst>
          </p:cNvPr>
          <p:cNvPicPr>
            <a:picLocks noChangeAspect="1"/>
          </p:cNvPicPr>
          <p:nvPr/>
        </p:nvPicPr>
        <p:blipFill>
          <a:blip r:embed="rId10">
            <a:biLevel thresh="50000"/>
          </a:blip>
          <a:stretch>
            <a:fillRect/>
          </a:stretch>
        </p:blipFill>
        <p:spPr>
          <a:xfrm>
            <a:off x="278309" y="1505515"/>
            <a:ext cx="950100" cy="1048126"/>
          </a:xfrm>
          <a:prstGeom prst="rect">
            <a:avLst/>
          </a:prstGeom>
        </p:spPr>
      </p:pic>
      <p:pic>
        <p:nvPicPr>
          <p:cNvPr id="18" name="Picture 17">
            <a:extLst>
              <a:ext uri="{FF2B5EF4-FFF2-40B4-BE49-F238E27FC236}">
                <a16:creationId xmlns:a16="http://schemas.microsoft.com/office/drawing/2014/main" id="{A2973D87-7F12-408E-B05B-2F0390BB3606}"/>
              </a:ext>
            </a:extLst>
          </p:cNvPr>
          <p:cNvPicPr>
            <a:picLocks noChangeAspect="1"/>
          </p:cNvPicPr>
          <p:nvPr/>
        </p:nvPicPr>
        <p:blipFill>
          <a:blip r:embed="rId11">
            <a:biLevel thresh="25000"/>
          </a:blip>
          <a:stretch>
            <a:fillRect/>
          </a:stretch>
        </p:blipFill>
        <p:spPr>
          <a:xfrm>
            <a:off x="6087184" y="1647873"/>
            <a:ext cx="681461" cy="786807"/>
          </a:xfrm>
          <a:prstGeom prst="rect">
            <a:avLst/>
          </a:prstGeom>
        </p:spPr>
      </p:pic>
      <p:sp>
        <p:nvSpPr>
          <p:cNvPr id="19" name="TextBox 18">
            <a:extLst>
              <a:ext uri="{FF2B5EF4-FFF2-40B4-BE49-F238E27FC236}">
                <a16:creationId xmlns:a16="http://schemas.microsoft.com/office/drawing/2014/main" id="{71946D75-D080-4B7D-84C2-024372095C9E}"/>
              </a:ext>
            </a:extLst>
          </p:cNvPr>
          <p:cNvSpPr txBox="1"/>
          <p:nvPr/>
        </p:nvSpPr>
        <p:spPr>
          <a:xfrm>
            <a:off x="727494" y="6385275"/>
            <a:ext cx="9689222" cy="369332"/>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Please refer to the Guideline for more information on benzodiazepine adverse events</a:t>
            </a:r>
          </a:p>
        </p:txBody>
      </p:sp>
    </p:spTree>
    <p:extLst>
      <p:ext uri="{BB962C8B-B14F-4D97-AF65-F5344CB8AC3E}">
        <p14:creationId xmlns:p14="http://schemas.microsoft.com/office/powerpoint/2010/main" val="3352052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78761"/>
            <a:ext cx="9628714" cy="466468"/>
          </a:xfrm>
        </p:spPr>
        <p:txBody>
          <a:bodyPr/>
          <a:lstStyle/>
          <a:p>
            <a:r>
              <a:rPr lang="en-AU" dirty="0"/>
              <a:t>What do we monitor when a person living with dementia is initiated a benzodiazepine for changed behaviours?</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Monitoring of benzodiazepines</a:t>
            </a:r>
            <a:endParaRPr lang="en-US" dirty="0"/>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98784" y="1735595"/>
            <a:ext cx="11628782" cy="4139906"/>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0" indent="0">
              <a:buNone/>
            </a:pPr>
            <a:r>
              <a:rPr lang="en-AU" dirty="0"/>
              <a:t>1. Effect of the </a:t>
            </a:r>
            <a:r>
              <a:rPr lang="en-AU" sz="2000" dirty="0">
                <a:latin typeface="Arial" panose="020B0604020202020204" pitchFamily="34" charset="0"/>
                <a:cs typeface="Arial" panose="020B0604020202020204" pitchFamily="34" charset="0"/>
              </a:rPr>
              <a:t>benzodiazepine</a:t>
            </a:r>
            <a:r>
              <a:rPr lang="en-AU" dirty="0"/>
              <a:t> on the target symptom</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remained unchanged?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target symptom worsened?</a:t>
            </a:r>
          </a:p>
          <a:p>
            <a:pPr lvl="1">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marL="0" indent="0">
              <a:buNone/>
            </a:pPr>
            <a:endParaRPr lang="en-AU" sz="1000" dirty="0"/>
          </a:p>
          <a:p>
            <a:pPr marL="0" indent="0">
              <a:buNone/>
            </a:pPr>
            <a:endParaRPr lang="en-AU" sz="1000" dirty="0"/>
          </a:p>
          <a:p>
            <a:pPr marL="0" indent="0">
              <a:buNone/>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experiencing an adverse event?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800" dirty="0">
              <a:latin typeface="Arial" panose="020B0604020202020204" pitchFamily="34" charset="0"/>
              <a:cs typeface="Arial" panose="020B0604020202020204" pitchFamily="34" charset="0"/>
            </a:endParaRPr>
          </a:p>
          <a:p>
            <a:pPr marL="0" indent="0">
              <a:buNone/>
            </a:pPr>
            <a:r>
              <a:rPr lang="en-AU" dirty="0"/>
              <a:t>2. Effect of </a:t>
            </a:r>
            <a:r>
              <a:rPr lang="en-AU" sz="2000" dirty="0">
                <a:latin typeface="Arial" panose="020B0604020202020204" pitchFamily="34" charset="0"/>
                <a:cs typeface="Arial" panose="020B0604020202020204" pitchFamily="34" charset="0"/>
              </a:rPr>
              <a:t>benzodiazepine</a:t>
            </a:r>
            <a:r>
              <a:rPr lang="en-AU" dirty="0"/>
              <a:t>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engage in activities that maintain quality of life?</a:t>
            </a:r>
          </a:p>
          <a:p>
            <a:pPr lvl="2"/>
            <a:r>
              <a:rPr lang="en-AU" dirty="0">
                <a:latin typeface="Arial" panose="020B0604020202020204" pitchFamily="34" charset="0"/>
                <a:ea typeface="Calibri" panose="020F0502020204030204" pitchFamily="34" charset="0"/>
              </a:rPr>
              <a:t>e.g. gardening, painting landscapes </a:t>
            </a:r>
            <a:endParaRPr lang="en-AU" dirty="0">
              <a:latin typeface="Arial" panose="020B0604020202020204" pitchFamily="34" charset="0"/>
              <a:cs typeface="Arial" panose="020B0604020202020204" pitchFamily="34" charset="0"/>
            </a:endParaRP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maintaining the same level of independence?</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the person still able to maintain activities of daily living?</a:t>
            </a:r>
          </a:p>
          <a:p>
            <a:pPr lvl="2"/>
            <a:r>
              <a:rPr lang="en-AU" dirty="0">
                <a:latin typeface="Arial" panose="020B0604020202020204" pitchFamily="34" charset="0"/>
                <a:cs typeface="Arial" panose="020B0604020202020204" pitchFamily="34" charset="0"/>
              </a:rPr>
              <a:t>e.g. dressing, eating, toileting, bathing</a:t>
            </a:r>
          </a:p>
          <a:p>
            <a:pPr marL="457200" lvl="1" indent="0">
              <a:buNone/>
            </a:pPr>
            <a:endParaRPr lang="en-AU" sz="1000" dirty="0">
              <a:latin typeface="Arial" panose="020B0604020202020204" pitchFamily="34" charset="0"/>
              <a:cs typeface="Arial" panose="020B0604020202020204" pitchFamily="34" charset="0"/>
            </a:endParaRPr>
          </a:p>
          <a:p>
            <a:pPr marL="0" indent="0">
              <a:buNone/>
            </a:pPr>
            <a:r>
              <a:rPr lang="en-AU" dirty="0"/>
              <a:t>4. 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the person who initially gave consent withdrawn consent?</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486959" y="5927063"/>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6" name="TextBox 5">
            <a:extLst>
              <a:ext uri="{FF2B5EF4-FFF2-40B4-BE49-F238E27FC236}">
                <a16:creationId xmlns:a16="http://schemas.microsoft.com/office/drawing/2014/main" id="{B0E5459E-3156-4C73-906F-645DD083AEEF}"/>
              </a:ext>
            </a:extLst>
          </p:cNvPr>
          <p:cNvSpPr txBox="1"/>
          <p:nvPr/>
        </p:nvSpPr>
        <p:spPr>
          <a:xfrm>
            <a:off x="103752" y="6403076"/>
            <a:ext cx="1198449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Benzodiazepines should NOT be considered as an alternative to non-pharmacological strategies </a:t>
            </a:r>
          </a:p>
        </p:txBody>
      </p:sp>
      <p:cxnSp>
        <p:nvCxnSpPr>
          <p:cNvPr id="7" name="Straight Connector 6">
            <a:extLst>
              <a:ext uri="{FF2B5EF4-FFF2-40B4-BE49-F238E27FC236}">
                <a16:creationId xmlns:a16="http://schemas.microsoft.com/office/drawing/2014/main" id="{762B4D6B-FBEE-462C-9045-A4A4781E4827}"/>
              </a:ext>
            </a:extLst>
          </p:cNvPr>
          <p:cNvCxnSpPr>
            <a:cxnSpLocks/>
          </p:cNvCxnSpPr>
          <p:nvPr/>
        </p:nvCxnSpPr>
        <p:spPr>
          <a:xfrm>
            <a:off x="5844209" y="1745534"/>
            <a:ext cx="0" cy="4139906"/>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899F1DC-AFE2-447A-8D98-0D0F04FB0D5A}"/>
              </a:ext>
            </a:extLst>
          </p:cNvPr>
          <p:cNvCxnSpPr>
            <a:cxnSpLocks/>
          </p:cNvCxnSpPr>
          <p:nvPr/>
        </p:nvCxnSpPr>
        <p:spPr>
          <a:xfrm>
            <a:off x="266304" y="4532244"/>
            <a:ext cx="11521506"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8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7" end="1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0" end="2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8" end="1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9" end="1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1" end="2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22" end="2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4" end="2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6060" y="978761"/>
            <a:ext cx="9687794" cy="466468"/>
          </a:xfrm>
        </p:spPr>
        <p:txBody>
          <a:bodyPr/>
          <a:lstStyle/>
          <a:p>
            <a:r>
              <a:rPr lang="en-AU" dirty="0"/>
              <a:t>What do we monitor when a person living with dementia is initiated a benzodiazepine for changed behaviours?</a:t>
            </a:r>
          </a:p>
          <a:p>
            <a:endParaRPr lang="en-AU" dirty="0"/>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Monitoring of benzodiazepines</a:t>
            </a:r>
            <a:endParaRPr lang="en-US" dirty="0"/>
          </a:p>
        </p:txBody>
      </p:sp>
      <p:sp>
        <p:nvSpPr>
          <p:cNvPr id="6" name="Rectangle 5"/>
          <p:cNvSpPr/>
          <p:nvPr/>
        </p:nvSpPr>
        <p:spPr>
          <a:xfrm>
            <a:off x="441064" y="1935006"/>
            <a:ext cx="10588887" cy="3708708"/>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your observations in the (where applicable);</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medical record</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nursing progress notes</a:t>
            </a:r>
          </a:p>
          <a:p>
            <a:pPr marL="800100" lvl="1"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behavioural support plan</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p:txBody>
      </p:sp>
      <p:sp>
        <p:nvSpPr>
          <p:cNvPr id="8" name="TextBox 7">
            <a:extLst>
              <a:ext uri="{FF2B5EF4-FFF2-40B4-BE49-F238E27FC236}">
                <a16:creationId xmlns:a16="http://schemas.microsoft.com/office/drawing/2014/main" id="{11939995-72ED-45A7-94B1-6C2A3A43A5A7}"/>
              </a:ext>
            </a:extLst>
          </p:cNvPr>
          <p:cNvSpPr txBox="1"/>
          <p:nvPr/>
        </p:nvSpPr>
        <p:spPr>
          <a:xfrm>
            <a:off x="1511599" y="5879239"/>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4" name="TextBox 3">
            <a:extLst>
              <a:ext uri="{FF2B5EF4-FFF2-40B4-BE49-F238E27FC236}">
                <a16:creationId xmlns:a16="http://schemas.microsoft.com/office/drawing/2014/main" id="{C2039B70-0B7D-7845-64D8-08AF8E671871}"/>
              </a:ext>
            </a:extLst>
          </p:cNvPr>
          <p:cNvSpPr txBox="1"/>
          <p:nvPr/>
        </p:nvSpPr>
        <p:spPr>
          <a:xfrm>
            <a:off x="103752" y="6393593"/>
            <a:ext cx="1198449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Benzodiazepines should NOT be considered as an alternative to non-pharmacological strategies </a:t>
            </a:r>
          </a:p>
        </p:txBody>
      </p:sp>
    </p:spTree>
    <p:extLst>
      <p:ext uri="{BB962C8B-B14F-4D97-AF65-F5344CB8AC3E}">
        <p14:creationId xmlns:p14="http://schemas.microsoft.com/office/powerpoint/2010/main" val="18036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841151" y="2185400"/>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3">
            <a:extLst>
              <a:ext uri="{28A0092B-C50C-407E-A947-70E740481C1C}">
                <a14:useLocalDpi xmlns:a14="http://schemas.microsoft.com/office/drawing/2010/main" val="0"/>
              </a:ext>
            </a:extLst>
          </a:blip>
          <a:srcRect l="59967" t="56092" r="22050" b="30115"/>
          <a:stretch/>
        </p:blipFill>
        <p:spPr>
          <a:xfrm>
            <a:off x="222558"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4">
            <a:biLevel thresh="50000"/>
          </a:blip>
          <a:srcRect l="17199" t="3410" r="12353" b="6236"/>
          <a:stretch/>
        </p:blipFill>
        <p:spPr>
          <a:xfrm>
            <a:off x="495763"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5">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6">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7">
            <a:biLevel thresh="50000"/>
          </a:blip>
          <a:stretch>
            <a:fillRect/>
          </a:stretch>
        </p:blipFill>
        <p:spPr>
          <a:xfrm>
            <a:off x="238200" y="4595669"/>
            <a:ext cx="934482" cy="888898"/>
          </a:xfrm>
          <a:prstGeom prst="rect">
            <a:avLst/>
          </a:prstGeom>
        </p:spPr>
      </p:pic>
      <p:sp>
        <p:nvSpPr>
          <p:cNvPr id="2" name="TextBox 1">
            <a:extLst>
              <a:ext uri="{FF2B5EF4-FFF2-40B4-BE49-F238E27FC236}">
                <a16:creationId xmlns:a16="http://schemas.microsoft.com/office/drawing/2014/main" id="{2A895E23-B1B3-D94C-8443-6E49EEDE0CD3}"/>
              </a:ext>
            </a:extLst>
          </p:cNvPr>
          <p:cNvSpPr txBox="1"/>
          <p:nvPr/>
        </p:nvSpPr>
        <p:spPr>
          <a:xfrm>
            <a:off x="306060" y="1713894"/>
            <a:ext cx="9829800" cy="400110"/>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75868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a:t>
            </a:r>
          </a:p>
          <a:p>
            <a:endParaRPr lang="en-US" dirty="0"/>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p:txBody>
          <a:bodyPr/>
          <a:lstStyle/>
          <a:p>
            <a:r>
              <a:rPr lang="en-US" dirty="0"/>
              <a:t>Small groups </a:t>
            </a:r>
          </a:p>
          <a:p>
            <a:endParaRPr lang="en-US" dirty="0"/>
          </a:p>
          <a:p>
            <a:r>
              <a:rPr lang="en-US" dirty="0"/>
              <a:t>Staff Handout of Case Study </a:t>
            </a:r>
          </a:p>
          <a:p>
            <a:endParaRPr lang="en-US" dirty="0"/>
          </a:p>
          <a:p>
            <a:r>
              <a:rPr lang="en-US" dirty="0"/>
              <a:t>Read the Case Study on </a:t>
            </a:r>
            <a:r>
              <a:rPr lang="en-AU" dirty="0"/>
              <a:t>Topic: Adverse events and monitoring </a:t>
            </a:r>
            <a:endParaRPr lang="en-US" dirty="0"/>
          </a:p>
          <a:p>
            <a:endParaRPr lang="en-US" dirty="0"/>
          </a:p>
          <a:p>
            <a:r>
              <a:rPr lang="en-US" dirty="0"/>
              <a:t>Discuss questions 1 and 2 over the next 15 minutes</a:t>
            </a:r>
          </a:p>
          <a:p>
            <a:endParaRPr lang="en-US" dirty="0"/>
          </a:p>
          <a:p>
            <a:r>
              <a:rPr lang="en-US" dirty="0"/>
              <a:t>Prepare answers to share in group discussion</a:t>
            </a:r>
          </a:p>
          <a:p>
            <a:pPr marL="0" indent="0">
              <a:buNone/>
            </a:pPr>
            <a:endParaRPr lang="en-US" dirty="0"/>
          </a:p>
          <a:p>
            <a:endParaRPr lang="en-US" dirty="0"/>
          </a:p>
        </p:txBody>
      </p:sp>
    </p:spTree>
    <p:extLst>
      <p:ext uri="{BB962C8B-B14F-4D97-AF65-F5344CB8AC3E}">
        <p14:creationId xmlns:p14="http://schemas.microsoft.com/office/powerpoint/2010/main" val="223377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7" name="Text Placeholder 6"/>
          <p:cNvSpPr>
            <a:spLocks noGrp="1"/>
          </p:cNvSpPr>
          <p:nvPr>
            <p:ph type="body" sz="quarter" idx="16"/>
          </p:nvPr>
        </p:nvSpPr>
        <p:spPr>
          <a:xfrm>
            <a:off x="300211" y="1688151"/>
            <a:ext cx="7452025" cy="4801371"/>
          </a:xfrm>
        </p:spPr>
        <p:txBody>
          <a:bodyPr/>
          <a:lstStyle/>
          <a:p>
            <a:pPr marL="0" indent="0">
              <a:buNone/>
            </a:pPr>
            <a:r>
              <a:rPr lang="en-AU" sz="1800" dirty="0">
                <a:effectLst/>
                <a:latin typeface="Arial" panose="020B0604020202020204" pitchFamily="34" charset="0"/>
                <a:ea typeface="Calibri" panose="020F0502020204030204" pitchFamily="34" charset="0"/>
              </a:rPr>
              <a:t>Mr. Dimitri Popov is an 84-year-old man living with vascular dementia</a:t>
            </a:r>
            <a:r>
              <a:rPr lang="en-AU" sz="1800" dirty="0">
                <a:ea typeface="Calibri" panose="020F0502020204030204" pitchFamily="34" charset="0"/>
              </a:rPr>
              <a:t> at Sunnyside residential aged care</a:t>
            </a:r>
            <a:endParaRPr lang="en-AU" sz="1800" dirty="0">
              <a:effectLst/>
              <a:latin typeface="Arial" panose="020B0604020202020204" pitchFamily="34" charset="0"/>
              <a:ea typeface="Calibri" panose="020F0502020204030204" pitchFamily="34" charset="0"/>
            </a:endParaRPr>
          </a:p>
          <a:p>
            <a:pPr marL="0" indent="0">
              <a:buNone/>
            </a:pPr>
            <a:endParaRPr lang="en-AU" sz="1800" dirty="0">
              <a:ea typeface="Calibri" panose="020F0502020204030204" pitchFamily="34" charset="0"/>
            </a:endParaRPr>
          </a:p>
          <a:p>
            <a:pPr marL="0" indent="0">
              <a:buNone/>
            </a:pPr>
            <a:r>
              <a:rPr lang="en-AU" sz="1800" dirty="0">
                <a:effectLst/>
                <a:latin typeface="Arial" panose="020B0604020202020204" pitchFamily="34" charset="0"/>
                <a:ea typeface="Calibri" panose="020F0502020204030204" pitchFamily="34" charset="0"/>
              </a:rPr>
              <a:t>During your evening shift, you observe Dimitri waking up around 3am and not returning back to sleep. The care team works together to identify possible underlying causes for Dimitri’s sleep disturbance and trial non-pharmacological strategies</a:t>
            </a:r>
          </a:p>
          <a:p>
            <a:pPr marL="0" indent="0">
              <a:buNone/>
            </a:pPr>
            <a:endParaRPr lang="en-AU" sz="1500" dirty="0">
              <a:ea typeface="Calibri" panose="020F0502020204030204" pitchFamily="34" charset="0"/>
            </a:endParaRPr>
          </a:p>
          <a:p>
            <a:pPr marL="0" indent="0">
              <a:buNone/>
            </a:pPr>
            <a:r>
              <a:rPr lang="en-AU" sz="1800" dirty="0">
                <a:effectLst/>
                <a:latin typeface="Arial" panose="020B0604020202020204" pitchFamily="34" charset="0"/>
                <a:ea typeface="Calibri" panose="020F0502020204030204" pitchFamily="34" charset="0"/>
              </a:rPr>
              <a:t>Despite implementing these strategies over the last few weeks, Dimitri continues to wake at 3am and not return to sleep</a:t>
            </a:r>
            <a:r>
              <a:rPr lang="en-AU" dirty="0">
                <a:effectLst/>
              </a:rPr>
              <a:t> </a:t>
            </a:r>
          </a:p>
          <a:p>
            <a:pPr marL="0" indent="0">
              <a:buNone/>
            </a:pPr>
            <a:endParaRPr lang="en-AU" sz="1500" dirty="0"/>
          </a:p>
          <a:p>
            <a:pPr marL="0" indent="0">
              <a:buNone/>
            </a:pPr>
            <a:r>
              <a:rPr lang="en-AU" sz="1800" dirty="0">
                <a:effectLst/>
                <a:latin typeface="Arial" panose="020B0604020202020204" pitchFamily="34" charset="0"/>
                <a:ea typeface="Calibri" panose="020F0502020204030204" pitchFamily="34" charset="0"/>
              </a:rPr>
              <a:t>When discussing Dimitri at the case conference, the general practitioner (GP), Dr. Mary Song, feels that a trial of a benzodiazepine, temazepam, may be beneficial. After obtaining informed consent from Dimitri, Dr. Mary initiates temazepam </a:t>
            </a:r>
            <a:r>
              <a:rPr lang="en-AU" sz="1800" dirty="0">
                <a:ea typeface="Calibri" panose="020F0502020204030204" pitchFamily="34" charset="0"/>
              </a:rPr>
              <a:t>5</a:t>
            </a:r>
            <a:r>
              <a:rPr lang="en-AU" sz="1800" dirty="0">
                <a:effectLst/>
                <a:latin typeface="Arial" panose="020B0604020202020204" pitchFamily="34" charset="0"/>
                <a:ea typeface="Calibri" panose="020F0502020204030204" pitchFamily="34" charset="0"/>
              </a:rPr>
              <a:t>mg oral at night</a:t>
            </a:r>
            <a:r>
              <a:rPr lang="en-AU" dirty="0">
                <a:effectLst/>
              </a:rPr>
              <a:t> </a:t>
            </a:r>
            <a:endParaRPr lang="en-AU" dirty="0"/>
          </a:p>
        </p:txBody>
      </p:sp>
      <p:sp>
        <p:nvSpPr>
          <p:cNvPr id="5" name="TextBox 4">
            <a:extLst>
              <a:ext uri="{FF2B5EF4-FFF2-40B4-BE49-F238E27FC236}">
                <a16:creationId xmlns:a16="http://schemas.microsoft.com/office/drawing/2014/main" id="{51B7FFD4-E6ED-4D3D-9C8C-E69EE51C9623}"/>
              </a:ext>
            </a:extLst>
          </p:cNvPr>
          <p:cNvSpPr txBox="1"/>
          <p:nvPr/>
        </p:nvSpPr>
        <p:spPr>
          <a:xfrm>
            <a:off x="7871082" y="5071698"/>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A9AFD15-B7E9-4259-A326-F3DB146DFF4A}"/>
              </a:ext>
            </a:extLst>
          </p:cNvPr>
          <p:cNvPicPr>
            <a:picLocks noChangeAspect="1"/>
          </p:cNvPicPr>
          <p:nvPr/>
        </p:nvPicPr>
        <p:blipFill>
          <a:blip r:embed="rId2"/>
          <a:stretch>
            <a:fillRect/>
          </a:stretch>
        </p:blipFill>
        <p:spPr>
          <a:xfrm>
            <a:off x="7871082" y="2351118"/>
            <a:ext cx="4067175" cy="2712831"/>
          </a:xfrm>
          <a:prstGeom prst="rect">
            <a:avLst/>
          </a:prstGeom>
        </p:spPr>
      </p:pic>
    </p:spTree>
    <p:extLst>
      <p:ext uri="{BB962C8B-B14F-4D97-AF65-F5344CB8AC3E}">
        <p14:creationId xmlns:p14="http://schemas.microsoft.com/office/powerpoint/2010/main" val="262218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311937"/>
            <a:ext cx="10355844" cy="593515"/>
          </a:xfrm>
        </p:spPr>
        <p:txBody>
          <a:bodyPr/>
          <a:lstStyle/>
          <a:p>
            <a:r>
              <a:rPr lang="en-AU" dirty="0"/>
              <a:t>Question 1a. </a:t>
            </a:r>
            <a:r>
              <a:rPr lang="en-AU" dirty="0">
                <a:latin typeface="Arial Narrow" panose="020B0604020202020204" pitchFamily="34" charset="0"/>
                <a:ea typeface="Calibri" panose="020F0502020204030204" pitchFamily="34" charset="0"/>
                <a:cs typeface="Arial Narrow" panose="020B0604020202020204" pitchFamily="34" charset="0"/>
              </a:rPr>
              <a:t>Since Dimitri is initiated a benzodiazepine for sleep disturbance, what four points should you monitor? </a:t>
            </a:r>
            <a:endParaRPr lang="en-AU" dirty="0"/>
          </a:p>
        </p:txBody>
      </p:sp>
      <p:sp>
        <p:nvSpPr>
          <p:cNvPr id="7" name="Text Placeholder 6">
            <a:extLst>
              <a:ext uri="{FF2B5EF4-FFF2-40B4-BE49-F238E27FC236}">
                <a16:creationId xmlns:a16="http://schemas.microsoft.com/office/drawing/2014/main" id="{16459FE3-2C64-1068-0D8B-7E545C4C8D4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2952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311937"/>
            <a:ext cx="10355844" cy="593515"/>
          </a:xfrm>
        </p:spPr>
        <p:txBody>
          <a:bodyPr/>
          <a:lstStyle/>
          <a:p>
            <a:r>
              <a:rPr lang="en-AU" dirty="0"/>
              <a:t>Question 1a. </a:t>
            </a:r>
            <a:r>
              <a:rPr lang="en-AU" sz="2000" dirty="0">
                <a:effectLst/>
                <a:latin typeface="Arial Narrow" panose="020B0604020202020204" pitchFamily="34" charset="0"/>
                <a:ea typeface="Calibri" panose="020F0502020204030204" pitchFamily="34" charset="0"/>
                <a:cs typeface="Arial Narrow" panose="020B0604020202020204" pitchFamily="34" charset="0"/>
              </a:rPr>
              <a:t>Since Dimitri is initiated a benzodiazepine for sleep disturbance, what four points should you monitor? </a:t>
            </a:r>
            <a:endParaRPr lang="en-AU" dirty="0"/>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198783" y="1935006"/>
            <a:ext cx="11757991" cy="3871859"/>
          </a:xfrm>
          <a:ln w="38100">
            <a:solidFill>
              <a:srgbClr val="00AC3E"/>
            </a:solidFill>
            <a:prstDash val="dash"/>
          </a:ln>
        </p:spPr>
        <p:txBody>
          <a:bodyPr numCol="2"/>
          <a:lstStyle/>
          <a:p>
            <a:pPr marL="0" indent="0">
              <a:buNone/>
            </a:pPr>
            <a:r>
              <a:rPr lang="en-AU" b="1" dirty="0">
                <a:latin typeface="Arial" panose="020B0604020202020204" pitchFamily="34" charset="0"/>
                <a:cs typeface="Arial" panose="020B0604020202020204" pitchFamily="34" charset="0"/>
              </a:rPr>
              <a:t>Clinical steps </a:t>
            </a:r>
          </a:p>
          <a:p>
            <a:pPr marL="0" indent="0">
              <a:buNone/>
            </a:pPr>
            <a:r>
              <a:rPr lang="en-AU" dirty="0"/>
              <a:t>1. Effect of the benzodiazepine on the target symptom</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a:t>
            </a:r>
            <a:r>
              <a:rPr lang="en-AU" sz="1600" dirty="0">
                <a:effectLst/>
                <a:latin typeface="Arial" panose="020B0604020202020204" pitchFamily="34" charset="0"/>
                <a:ea typeface="Calibri" panose="020F0502020204030204" pitchFamily="34" charset="0"/>
                <a:cs typeface="Arial" panose="020B0604020202020204" pitchFamily="34" charset="0"/>
              </a:rPr>
              <a:t>Dimitri’s</a:t>
            </a:r>
            <a:r>
              <a:rPr lang="en-AU" dirty="0">
                <a:latin typeface="Arial" panose="020B0604020202020204" pitchFamily="34" charset="0"/>
                <a:cs typeface="Arial" panose="020B0604020202020204" pitchFamily="34" charset="0"/>
              </a:rPr>
              <a:t> early morning awakenings improved?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a:t>
            </a:r>
            <a:r>
              <a:rPr lang="en-AU" sz="1600" dirty="0">
                <a:effectLst/>
                <a:latin typeface="Arial" panose="020B0604020202020204" pitchFamily="34" charset="0"/>
                <a:ea typeface="Calibri" panose="020F0502020204030204" pitchFamily="34" charset="0"/>
                <a:cs typeface="Arial" panose="020B0604020202020204" pitchFamily="34" charset="0"/>
              </a:rPr>
              <a:t>Dimitri’s</a:t>
            </a:r>
            <a:r>
              <a:rPr lang="en-AU" dirty="0">
                <a:latin typeface="Arial" panose="020B0604020202020204" pitchFamily="34" charset="0"/>
                <a:cs typeface="Arial" panose="020B0604020202020204" pitchFamily="34" charset="0"/>
              </a:rPr>
              <a:t> early morning awakenings remained unchanged?</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a:t>
            </a:r>
            <a:r>
              <a:rPr lang="en-AU" sz="1600" dirty="0">
                <a:effectLst/>
                <a:latin typeface="Arial" panose="020B0604020202020204" pitchFamily="34" charset="0"/>
                <a:ea typeface="Calibri" panose="020F0502020204030204" pitchFamily="34" charset="0"/>
                <a:cs typeface="Arial" panose="020B0604020202020204" pitchFamily="34" charset="0"/>
              </a:rPr>
              <a:t>Dimitri’s</a:t>
            </a:r>
            <a:r>
              <a:rPr lang="en-AU" dirty="0">
                <a:latin typeface="Arial" panose="020B0604020202020204" pitchFamily="34" charset="0"/>
                <a:cs typeface="Arial" panose="020B0604020202020204" pitchFamily="34" charset="0"/>
              </a:rPr>
              <a:t> early morning awakenings worsened?</a:t>
            </a:r>
          </a:p>
          <a:p>
            <a:pPr lvl="1">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marL="0" indent="0">
              <a:buNone/>
            </a:pPr>
            <a:endParaRPr lang="en-AU" sz="1000" dirty="0"/>
          </a:p>
          <a:p>
            <a:pPr marL="0" indent="0">
              <a:buNone/>
            </a:pPr>
            <a:r>
              <a:rPr lang="en-AU" dirty="0"/>
              <a:t>3. Adverse events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a:t>
            </a:r>
            <a:r>
              <a:rPr lang="en-AU" sz="1600" dirty="0">
                <a:effectLst/>
                <a:latin typeface="Arial" panose="020B0604020202020204" pitchFamily="34" charset="0"/>
                <a:ea typeface="Calibri" panose="020F0502020204030204" pitchFamily="34" charset="0"/>
                <a:cs typeface="Arial" panose="020B0604020202020204" pitchFamily="34" charset="0"/>
              </a:rPr>
              <a:t>Dimitri’s</a:t>
            </a:r>
            <a:r>
              <a:rPr lang="en-AU" dirty="0">
                <a:latin typeface="Arial" panose="020B0604020202020204" pitchFamily="34" charset="0"/>
                <a:cs typeface="Arial" panose="020B0604020202020204" pitchFamily="34" charset="0"/>
              </a:rPr>
              <a:t> experiencing an adverse event?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a:t>
            </a:r>
            <a:r>
              <a:rPr lang="en-AU" sz="1600" dirty="0">
                <a:effectLst/>
                <a:latin typeface="Arial" panose="020B0604020202020204" pitchFamily="34" charset="0"/>
                <a:ea typeface="Calibri" panose="020F0502020204030204" pitchFamily="34" charset="0"/>
                <a:cs typeface="Arial" panose="020B0604020202020204" pitchFamily="34" charset="0"/>
              </a:rPr>
              <a:t>Dimitri</a:t>
            </a:r>
            <a:r>
              <a:rPr lang="en-AU" dirty="0">
                <a:latin typeface="Arial" panose="020B0604020202020204" pitchFamily="34" charset="0"/>
                <a:cs typeface="Arial" panose="020B0604020202020204" pitchFamily="34" charset="0"/>
              </a:rPr>
              <a:t> not experiencing an adverse event?</a:t>
            </a: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000" dirty="0">
              <a:latin typeface="Arial" panose="020B0604020202020204" pitchFamily="34" charset="0"/>
              <a:cs typeface="Arial" panose="020B0604020202020204" pitchFamily="34" charset="0"/>
            </a:endParaRPr>
          </a:p>
          <a:p>
            <a:pPr marL="457200" lvl="1" indent="0">
              <a:buNone/>
            </a:pPr>
            <a:endParaRPr lang="en-AU" sz="1800" dirty="0">
              <a:latin typeface="Arial" panose="020B0604020202020204" pitchFamily="34" charset="0"/>
              <a:cs typeface="Arial" panose="020B0604020202020204" pitchFamily="34" charset="0"/>
            </a:endParaRPr>
          </a:p>
          <a:p>
            <a:pPr marL="0" indent="0">
              <a:buNone/>
            </a:pPr>
            <a:r>
              <a:rPr lang="en-AU" dirty="0"/>
              <a:t>2. Effect of benzodiazepine on day to day activities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a:t>
            </a:r>
            <a:r>
              <a:rPr lang="en-AU" dirty="0">
                <a:latin typeface="Arial" panose="020B0604020202020204" pitchFamily="34" charset="0"/>
                <a:ea typeface="Calibri" panose="020F0502020204030204" pitchFamily="34" charset="0"/>
                <a:cs typeface="Arial" panose="020B0604020202020204" pitchFamily="34" charset="0"/>
              </a:rPr>
              <a:t>Dimitri</a:t>
            </a:r>
            <a:r>
              <a:rPr lang="en-AU" dirty="0">
                <a:latin typeface="Arial" panose="020B0604020202020204" pitchFamily="34" charset="0"/>
                <a:cs typeface="Arial" panose="020B0604020202020204" pitchFamily="34" charset="0"/>
              </a:rPr>
              <a:t> still able to enjoy gardening and painting landscapes?</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a:t>
            </a:r>
            <a:r>
              <a:rPr lang="en-AU" sz="1600" dirty="0">
                <a:effectLst/>
                <a:latin typeface="Arial" panose="020B0604020202020204" pitchFamily="34" charset="0"/>
                <a:ea typeface="Calibri" panose="020F0502020204030204" pitchFamily="34" charset="0"/>
                <a:cs typeface="Arial" panose="020B0604020202020204" pitchFamily="34" charset="0"/>
              </a:rPr>
              <a:t>Dimitri</a:t>
            </a:r>
            <a:r>
              <a:rPr lang="en-AU" dirty="0">
                <a:latin typeface="Arial" panose="020B0604020202020204" pitchFamily="34" charset="0"/>
                <a:cs typeface="Arial" panose="020B0604020202020204" pitchFamily="34" charset="0"/>
              </a:rPr>
              <a:t> maintaining the same level of independence? </a:t>
            </a:r>
          </a:p>
          <a:p>
            <a:pPr lvl="2"/>
            <a:r>
              <a:rPr lang="en-AU" dirty="0">
                <a:latin typeface="Arial" panose="020B0604020202020204" pitchFamily="34" charset="0"/>
                <a:cs typeface="Arial" panose="020B0604020202020204" pitchFamily="34" charset="0"/>
              </a:rPr>
              <a:t>e.g. can Dimitri still engage in exercise therapy independently?</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Is </a:t>
            </a:r>
            <a:r>
              <a:rPr lang="en-AU" sz="1600" dirty="0">
                <a:effectLst/>
                <a:latin typeface="Arial" panose="020B0604020202020204" pitchFamily="34" charset="0"/>
                <a:ea typeface="Calibri" panose="020F0502020204030204" pitchFamily="34" charset="0"/>
                <a:cs typeface="Arial" panose="020B0604020202020204" pitchFamily="34" charset="0"/>
              </a:rPr>
              <a:t>Dimitri</a:t>
            </a:r>
            <a:r>
              <a:rPr lang="en-AU" dirty="0">
                <a:latin typeface="Arial" panose="020B0604020202020204" pitchFamily="34" charset="0"/>
                <a:cs typeface="Arial" panose="020B0604020202020204" pitchFamily="34" charset="0"/>
              </a:rPr>
              <a:t> still able to maintain activities of daily living?</a:t>
            </a:r>
          </a:p>
          <a:p>
            <a:pPr lvl="2"/>
            <a:r>
              <a:rPr lang="en-AU" dirty="0">
                <a:latin typeface="Arial" panose="020B0604020202020204" pitchFamily="34" charset="0"/>
                <a:cs typeface="Arial" panose="020B0604020202020204" pitchFamily="34" charset="0"/>
              </a:rPr>
              <a:t>e.g. is Dimitri still able to shower independently?</a:t>
            </a:r>
          </a:p>
          <a:p>
            <a:pPr marL="457200" lvl="1" indent="0">
              <a:buNone/>
            </a:pPr>
            <a:endParaRPr lang="en-AU" sz="1000" dirty="0">
              <a:latin typeface="Arial" panose="020B0604020202020204" pitchFamily="34" charset="0"/>
              <a:cs typeface="Arial" panose="020B0604020202020204" pitchFamily="34" charset="0"/>
            </a:endParaRPr>
          </a:p>
          <a:p>
            <a:pPr marL="0" indent="0">
              <a:buNone/>
            </a:pPr>
            <a:r>
              <a:rPr lang="en-AU" dirty="0"/>
              <a:t>4. Consent</a:t>
            </a:r>
          </a:p>
          <a:p>
            <a:pPr lvl="1">
              <a:buFont typeface="Wingdings" panose="05000000000000000000" pitchFamily="2" charset="2"/>
              <a:buChar char="q"/>
            </a:pPr>
            <a:r>
              <a:rPr lang="en-AU" dirty="0">
                <a:latin typeface="Arial" panose="020B0604020202020204" pitchFamily="34" charset="0"/>
                <a:cs typeface="Arial" panose="020B0604020202020204" pitchFamily="34" charset="0"/>
              </a:rPr>
              <a:t>Has </a:t>
            </a:r>
            <a:r>
              <a:rPr lang="en-AU" sz="1600" dirty="0">
                <a:effectLst/>
                <a:latin typeface="Arial" panose="020B0604020202020204" pitchFamily="34" charset="0"/>
                <a:ea typeface="Calibri" panose="020F0502020204030204" pitchFamily="34" charset="0"/>
                <a:cs typeface="Arial" panose="020B0604020202020204" pitchFamily="34" charset="0"/>
              </a:rPr>
              <a:t>Dimitri</a:t>
            </a:r>
            <a:r>
              <a:rPr lang="en-AU" dirty="0">
                <a:latin typeface="Arial" panose="020B0604020202020204" pitchFamily="34" charset="0"/>
                <a:cs typeface="Arial" panose="020B0604020202020204" pitchFamily="34" charset="0"/>
              </a:rPr>
              <a:t> who initially gave consent withdrawn consent?</a:t>
            </a:r>
          </a:p>
          <a:p>
            <a:pPr>
              <a:buFont typeface="Wingdings" panose="05000000000000000000" pitchFamily="2" charset="2"/>
              <a:buChar char="q"/>
            </a:pPr>
            <a:endParaRPr lang="en-AU" dirty="0"/>
          </a:p>
          <a:p>
            <a:pPr lvl="1">
              <a:buFont typeface="Wingdings" panose="05000000000000000000" pitchFamily="2" charset="2"/>
              <a:buChar char="q"/>
            </a:pPr>
            <a:endParaRPr lang="en-AU" dirty="0"/>
          </a:p>
        </p:txBody>
      </p:sp>
      <p:sp>
        <p:nvSpPr>
          <p:cNvPr id="9" name="TextBox 8">
            <a:extLst>
              <a:ext uri="{FF2B5EF4-FFF2-40B4-BE49-F238E27FC236}">
                <a16:creationId xmlns:a16="http://schemas.microsoft.com/office/drawing/2014/main" id="{E7A53A76-B763-493D-9F7D-FABB5035B419}"/>
              </a:ext>
            </a:extLst>
          </p:cNvPr>
          <p:cNvSpPr txBox="1"/>
          <p:nvPr/>
        </p:nvSpPr>
        <p:spPr>
          <a:xfrm>
            <a:off x="1501247" y="5899013"/>
            <a:ext cx="844781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sp>
        <p:nvSpPr>
          <p:cNvPr id="6" name="TextBox 5">
            <a:extLst>
              <a:ext uri="{FF2B5EF4-FFF2-40B4-BE49-F238E27FC236}">
                <a16:creationId xmlns:a16="http://schemas.microsoft.com/office/drawing/2014/main" id="{565E7CE2-571A-12F8-7C81-B74ACA985263}"/>
              </a:ext>
            </a:extLst>
          </p:cNvPr>
          <p:cNvSpPr txBox="1"/>
          <p:nvPr/>
        </p:nvSpPr>
        <p:spPr>
          <a:xfrm>
            <a:off x="103752" y="6371392"/>
            <a:ext cx="11984495"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Benzodiazepines should NOT be considered as an alternative to non-pharmacological strategies </a:t>
            </a:r>
          </a:p>
        </p:txBody>
      </p:sp>
      <p:cxnSp>
        <p:nvCxnSpPr>
          <p:cNvPr id="8" name="Straight Connector 7">
            <a:extLst>
              <a:ext uri="{FF2B5EF4-FFF2-40B4-BE49-F238E27FC236}">
                <a16:creationId xmlns:a16="http://schemas.microsoft.com/office/drawing/2014/main" id="{BF601F03-B9D7-489B-8376-DA1B0DF9B2DC}"/>
              </a:ext>
            </a:extLst>
          </p:cNvPr>
          <p:cNvCxnSpPr>
            <a:cxnSpLocks/>
          </p:cNvCxnSpPr>
          <p:nvPr/>
        </p:nvCxnSpPr>
        <p:spPr>
          <a:xfrm>
            <a:off x="5844209" y="1935006"/>
            <a:ext cx="0" cy="3871859"/>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8FAA96-1977-465A-AB73-CEB35C8A68A7}"/>
              </a:ext>
            </a:extLst>
          </p:cNvPr>
          <p:cNvCxnSpPr/>
          <p:nvPr/>
        </p:nvCxnSpPr>
        <p:spPr>
          <a:xfrm>
            <a:off x="198783" y="4572000"/>
            <a:ext cx="11757991" cy="0"/>
          </a:xfrm>
          <a:prstGeom prst="line">
            <a:avLst/>
          </a:prstGeom>
          <a:ln w="38100">
            <a:solidFill>
              <a:srgbClr val="00AC3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262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98539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1" y="1301179"/>
            <a:ext cx="10227828" cy="593515"/>
          </a:xfrm>
        </p:spPr>
        <p:txBody>
          <a:bodyPr/>
          <a:lstStyle/>
          <a:p>
            <a:r>
              <a:rPr lang="en-AU" dirty="0"/>
              <a:t>Question 1b. </a:t>
            </a:r>
            <a:r>
              <a:rPr lang="en-AU" sz="2000" dirty="0">
                <a:effectLst/>
                <a:latin typeface="Arial Narrow" panose="020B0604020202020204" pitchFamily="34" charset="0"/>
                <a:ea typeface="Calibri" panose="020F0502020204030204" pitchFamily="34" charset="0"/>
                <a:cs typeface="Arial Narrow" panose="020B0604020202020204" pitchFamily="34" charset="0"/>
              </a:rPr>
              <a:t>Since Dimitri is initiated a benzodiazepine for sleep disturbance, what should you communicate and document during the monitoring process?</a:t>
            </a:r>
            <a:r>
              <a:rPr lang="en-AU" dirty="0">
                <a:effectLst/>
                <a:latin typeface="Arial Narrow" panose="020B0604020202020204" pitchFamily="34" charset="0"/>
                <a:cs typeface="Arial Narrow" panose="020B0604020202020204" pitchFamily="34" charset="0"/>
              </a:rPr>
              <a:t> </a:t>
            </a:r>
            <a:endParaRPr lang="en-AU" dirty="0"/>
          </a:p>
        </p:txBody>
      </p:sp>
      <p:sp>
        <p:nvSpPr>
          <p:cNvPr id="6" name="Rectangle 5"/>
          <p:cNvSpPr/>
          <p:nvPr/>
        </p:nvSpPr>
        <p:spPr>
          <a:xfrm>
            <a:off x="441064" y="1935006"/>
            <a:ext cx="10588887" cy="3816429"/>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your observations</a:t>
            </a:r>
          </a:p>
          <a:p>
            <a:pPr marL="800100" lvl="1" indent="-342900">
              <a:buFont typeface="Wingdings" panose="05000000000000000000" pitchFamily="2" charset="2"/>
              <a:buChar char="q"/>
            </a:pPr>
            <a:r>
              <a:rPr lang="en-AU" i="1" dirty="0">
                <a:latin typeface="Arial" panose="020B0604020202020204" pitchFamily="34" charset="0"/>
                <a:cs typeface="Arial" panose="020B0604020202020204" pitchFamily="34" charset="0"/>
              </a:rPr>
              <a:t>Dimitri went for his daily walk today. Excess sedation was not observed. Dimitri also reports he was not feeling drowsy.</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the care team</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anose="05000000000000000000" pitchFamily="2" charset="2"/>
              <a:buChar char="q"/>
            </a:pPr>
            <a:r>
              <a:rPr lang="en-AU" i="1" dirty="0">
                <a:latin typeface="Arial" panose="020B0604020202020204" pitchFamily="34" charset="0"/>
                <a:cs typeface="Arial" panose="020B0604020202020204" pitchFamily="34" charset="0"/>
              </a:rPr>
              <a:t>Dr Mary reviewed Dimitri today and we discussed his progress. The plan going forward for Dimitri is </a:t>
            </a:r>
            <a:r>
              <a:rPr lang="en-AU" i="1" dirty="0" err="1">
                <a:latin typeface="Arial" panose="020B0604020202020204" pitchFamily="34" charset="0"/>
                <a:cs typeface="Arial" panose="020B0604020202020204" pitchFamily="34" charset="0"/>
              </a:rPr>
              <a:t>xxxx</a:t>
            </a:r>
            <a:endParaRPr lang="en-AU"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3C8ED7-F6A3-4AB7-8F71-65B5E1D18EA6}"/>
              </a:ext>
            </a:extLst>
          </p:cNvPr>
          <p:cNvSpPr txBox="1"/>
          <p:nvPr/>
        </p:nvSpPr>
        <p:spPr>
          <a:xfrm>
            <a:off x="130969" y="6075316"/>
            <a:ext cx="11930062"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Benzodiazepines should NOT be considered as an alternative to non-pharmacological strategies </a:t>
            </a:r>
          </a:p>
        </p:txBody>
      </p:sp>
    </p:spTree>
    <p:extLst>
      <p:ext uri="{BB962C8B-B14F-4D97-AF65-F5344CB8AC3E}">
        <p14:creationId xmlns:p14="http://schemas.microsoft.com/office/powerpoint/2010/main" val="29414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 continued</a:t>
            </a:r>
          </a:p>
          <a:p>
            <a:endParaRPr lang="en-AU" dirty="0"/>
          </a:p>
        </p:txBody>
      </p:sp>
      <p:sp>
        <p:nvSpPr>
          <p:cNvPr id="7" name="Text Placeholder 6"/>
          <p:cNvSpPr>
            <a:spLocks noGrp="1"/>
          </p:cNvSpPr>
          <p:nvPr>
            <p:ph type="body" sz="quarter" idx="16"/>
          </p:nvPr>
        </p:nvSpPr>
        <p:spPr>
          <a:xfrm>
            <a:off x="719311" y="2224681"/>
            <a:ext cx="6655524" cy="3299167"/>
          </a:xfrm>
        </p:spPr>
        <p:txBody>
          <a:bodyPr/>
          <a:lstStyle/>
          <a:p>
            <a:pPr marL="0" indent="0">
              <a:buNone/>
            </a:pPr>
            <a:r>
              <a:rPr lang="en-AU" dirty="0"/>
              <a:t>Four days after starting temazepam, you observe Dimitri falling asleep while eating breakfast</a:t>
            </a:r>
          </a:p>
          <a:p>
            <a:pPr marL="0" indent="0">
              <a:buNone/>
            </a:pPr>
            <a:endParaRPr lang="en-AU" dirty="0"/>
          </a:p>
          <a:p>
            <a:pPr marL="0" indent="0">
              <a:buNone/>
            </a:pPr>
            <a:endParaRPr lang="en-AU" dirty="0"/>
          </a:p>
          <a:p>
            <a:pPr marL="0" indent="0">
              <a:buNone/>
            </a:pPr>
            <a:r>
              <a:rPr lang="en-AU" dirty="0"/>
              <a:t>When you attempt to wake Dimitri, he tells you “leave me alone. I just want to sleep”</a:t>
            </a:r>
          </a:p>
          <a:p>
            <a:pPr marL="0" indent="0">
              <a:buNone/>
            </a:pPr>
            <a:endParaRPr lang="en-AU" dirty="0"/>
          </a:p>
          <a:p>
            <a:pPr marL="0" indent="0">
              <a:buNone/>
            </a:pPr>
            <a:r>
              <a:rPr lang="en-AU" dirty="0"/>
              <a:t> Dimitri continues to sleep at the table</a:t>
            </a:r>
          </a:p>
        </p:txBody>
      </p:sp>
      <p:pic>
        <p:nvPicPr>
          <p:cNvPr id="4" name="Picture 3">
            <a:extLst>
              <a:ext uri="{FF2B5EF4-FFF2-40B4-BE49-F238E27FC236}">
                <a16:creationId xmlns:a16="http://schemas.microsoft.com/office/drawing/2014/main" id="{9D081CD8-34C1-419C-8BC8-3C7149A26686}"/>
              </a:ext>
            </a:extLst>
          </p:cNvPr>
          <p:cNvPicPr>
            <a:picLocks noChangeAspect="1"/>
          </p:cNvPicPr>
          <p:nvPr/>
        </p:nvPicPr>
        <p:blipFill>
          <a:blip r:embed="rId2"/>
          <a:stretch>
            <a:fillRect/>
          </a:stretch>
        </p:blipFill>
        <p:spPr>
          <a:xfrm>
            <a:off x="7752237" y="2191915"/>
            <a:ext cx="3866606" cy="2579050"/>
          </a:xfrm>
          <a:prstGeom prst="rect">
            <a:avLst/>
          </a:prstGeom>
        </p:spPr>
      </p:pic>
      <p:sp>
        <p:nvSpPr>
          <p:cNvPr id="6" name="TextBox 5">
            <a:extLst>
              <a:ext uri="{FF2B5EF4-FFF2-40B4-BE49-F238E27FC236}">
                <a16:creationId xmlns:a16="http://schemas.microsoft.com/office/drawing/2014/main" id="{D4D69281-C45C-4611-A51F-9E9892A1AEFE}"/>
              </a:ext>
            </a:extLst>
          </p:cNvPr>
          <p:cNvSpPr txBox="1"/>
          <p:nvPr/>
        </p:nvSpPr>
        <p:spPr>
          <a:xfrm>
            <a:off x="7752237" y="4833668"/>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96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37855"/>
            <a:ext cx="10809615" cy="593515"/>
          </a:xfrm>
        </p:spPr>
        <p:txBody>
          <a:bodyPr/>
          <a:lstStyle/>
          <a:p>
            <a:r>
              <a:rPr lang="en-AU" dirty="0"/>
              <a:t>Question 2. What practical steps do you take when Dimitri experiences daytime drowsiness? </a:t>
            </a:r>
          </a:p>
        </p:txBody>
      </p:sp>
      <p:sp>
        <p:nvSpPr>
          <p:cNvPr id="8" name="Text Placeholder 7">
            <a:extLst>
              <a:ext uri="{FF2B5EF4-FFF2-40B4-BE49-F238E27FC236}">
                <a16:creationId xmlns:a16="http://schemas.microsoft.com/office/drawing/2014/main" id="{BB5614CF-538B-4B4B-A03D-2C846D2CD91C}"/>
              </a:ext>
            </a:extLst>
          </p:cNvPr>
          <p:cNvSpPr>
            <a:spLocks noGrp="1"/>
          </p:cNvSpPr>
          <p:nvPr>
            <p:ph type="body" sz="quarter" idx="16"/>
          </p:nvPr>
        </p:nvSpPr>
        <p:spPr/>
        <p:txBody>
          <a:bodyPr/>
          <a:lstStyle/>
          <a:p>
            <a:endParaRPr lang="en-AU" dirty="0"/>
          </a:p>
        </p:txBody>
      </p:sp>
    </p:spTree>
    <p:extLst>
      <p:ext uri="{BB962C8B-B14F-4D97-AF65-F5344CB8AC3E}">
        <p14:creationId xmlns:p14="http://schemas.microsoft.com/office/powerpoint/2010/main" val="3083129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60" y="326309"/>
            <a:ext cx="10133340" cy="736956"/>
          </a:xfrm>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65464A86-A5FB-4B32-BA53-5DDCAE5FF4B3}"/>
              </a:ext>
            </a:extLst>
          </p:cNvPr>
          <p:cNvSpPr>
            <a:spLocks noGrp="1"/>
          </p:cNvSpPr>
          <p:nvPr>
            <p:ph type="body" sz="quarter" idx="14"/>
          </p:nvPr>
        </p:nvSpPr>
        <p:spPr>
          <a:xfrm>
            <a:off x="306060" y="1537855"/>
            <a:ext cx="10809615" cy="593515"/>
          </a:xfrm>
        </p:spPr>
        <p:txBody>
          <a:bodyPr/>
          <a:lstStyle/>
          <a:p>
            <a:r>
              <a:rPr lang="en-AU" dirty="0"/>
              <a:t>Question 2. What practical steps do you take when Dimitri experiences daytime drowsiness?</a:t>
            </a:r>
            <a:r>
              <a:rPr lang="en-AU" dirty="0">
                <a:solidFill>
                  <a:srgbClr val="FF0000"/>
                </a:solidFill>
              </a:rPr>
              <a:t> </a:t>
            </a:r>
          </a:p>
        </p:txBody>
      </p:sp>
      <p:sp>
        <p:nvSpPr>
          <p:cNvPr id="5" name="Text Placeholder 4">
            <a:extLst>
              <a:ext uri="{FF2B5EF4-FFF2-40B4-BE49-F238E27FC236}">
                <a16:creationId xmlns:a16="http://schemas.microsoft.com/office/drawing/2014/main" id="{D03020BE-A034-4DD3-BF99-39BA94186F3B}"/>
              </a:ext>
            </a:extLst>
          </p:cNvPr>
          <p:cNvSpPr>
            <a:spLocks noGrp="1"/>
          </p:cNvSpPr>
          <p:nvPr>
            <p:ph type="body" sz="quarter" idx="16"/>
          </p:nvPr>
        </p:nvSpPr>
        <p:spPr>
          <a:xfrm>
            <a:off x="300211" y="1930395"/>
            <a:ext cx="5140469" cy="3342910"/>
          </a:xfrm>
          <a:ln w="38100">
            <a:solidFill>
              <a:srgbClr val="00AC3E"/>
            </a:solidFill>
            <a:prstDash val="dash"/>
          </a:ln>
        </p:spPr>
        <p:txBody>
          <a:bodyPr/>
          <a:lstStyle/>
          <a:p>
            <a:pPr marL="0" indent="0">
              <a:buNone/>
            </a:pPr>
            <a:r>
              <a:rPr lang="en-AU" b="1" dirty="0">
                <a:latin typeface="Arial" panose="020B0604020202020204" pitchFamily="34" charset="0"/>
                <a:cs typeface="Arial" panose="020B0604020202020204" pitchFamily="34" charset="0"/>
              </a:rPr>
              <a:t>Clinical steps</a:t>
            </a:r>
          </a:p>
          <a:p>
            <a:pPr marL="0" indent="0">
              <a:buNone/>
            </a:pPr>
            <a:endParaRPr lang="en-AU" sz="1000" b="1"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t>Complete vital signs such as;</a:t>
            </a:r>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Heart rate</a:t>
            </a:r>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Sitting and standing blood pressure</a:t>
            </a:r>
          </a:p>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Respiratory rate</a:t>
            </a:r>
          </a:p>
          <a:p>
            <a:pPr>
              <a:buFont typeface="Wingdings" panose="05000000000000000000" pitchFamily="2" charset="2"/>
              <a:buChar char="q"/>
            </a:pPr>
            <a:endParaRPr lang="en-AU" dirty="0">
              <a:latin typeface="Arial" panose="020B0604020202020204" pitchFamily="34" charset="0"/>
              <a:cs typeface="Arial" panose="020B0604020202020204" pitchFamily="34" charset="0"/>
            </a:endParaRPr>
          </a:p>
          <a:p>
            <a:pPr>
              <a:buFont typeface="Wingdings" panose="05000000000000000000" pitchFamily="2" charset="2"/>
              <a:buChar char="q"/>
            </a:pPr>
            <a:r>
              <a:rPr lang="en-AU" dirty="0">
                <a:latin typeface="Arial" panose="020B0604020202020204" pitchFamily="34" charset="0"/>
                <a:cs typeface="Arial" panose="020B0604020202020204" pitchFamily="34" charset="0"/>
              </a:rPr>
              <a:t>Test blood glucose levels (if Dimitri has diabetes)</a:t>
            </a:r>
          </a:p>
        </p:txBody>
      </p:sp>
      <p:sp>
        <p:nvSpPr>
          <p:cNvPr id="6" name="Rectangle 5"/>
          <p:cNvSpPr/>
          <p:nvPr/>
        </p:nvSpPr>
        <p:spPr>
          <a:xfrm>
            <a:off x="5766318" y="1888777"/>
            <a:ext cx="5453907" cy="3939540"/>
          </a:xfrm>
          <a:prstGeom prst="rect">
            <a:avLst/>
          </a:prstGeom>
          <a:ln w="38100">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incident in notes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itchFamily="2" charset="2"/>
              <a:buChar char="§"/>
            </a:pPr>
            <a:r>
              <a:rPr lang="en-AU" sz="1400" i="1" dirty="0">
                <a:latin typeface="Arial" panose="020B0604020202020204" pitchFamily="34" charset="0"/>
                <a:cs typeface="Arial" panose="020B0604020202020204" pitchFamily="34" charset="0"/>
              </a:rPr>
              <a:t>e.g. called Dr. Mary Song. She advised to withhold temazepam tonight and she will review Dimitri tomorrow morning</a:t>
            </a: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Ask for reviews to reduce risk of drowsiness from: </a:t>
            </a:r>
          </a:p>
          <a:p>
            <a:pPr marL="800100" lvl="1" indent="-342900">
              <a:buFont typeface="Wingdings" panose="05000000000000000000" pitchFamily="2" charset="2"/>
              <a:buChar char="q"/>
            </a:pPr>
            <a:r>
              <a:rPr lang="en-AU" dirty="0">
                <a:latin typeface="Arial" panose="020B0604020202020204" pitchFamily="34" charset="0"/>
                <a:cs typeface="Arial" panose="020B0604020202020204" pitchFamily="34" charset="0"/>
              </a:rPr>
              <a:t>Pharmacist </a:t>
            </a:r>
          </a:p>
        </p:txBody>
      </p:sp>
      <p:sp>
        <p:nvSpPr>
          <p:cNvPr id="7" name="Rectangle 6">
            <a:extLst>
              <a:ext uri="{FF2B5EF4-FFF2-40B4-BE49-F238E27FC236}">
                <a16:creationId xmlns:a16="http://schemas.microsoft.com/office/drawing/2014/main" id="{8D6D7D86-ABD6-4096-B6A6-B6ECC1EC1E38}"/>
              </a:ext>
            </a:extLst>
          </p:cNvPr>
          <p:cNvSpPr/>
          <p:nvPr/>
        </p:nvSpPr>
        <p:spPr>
          <a:xfrm>
            <a:off x="209636" y="5987561"/>
            <a:ext cx="11772727" cy="707886"/>
          </a:xfrm>
          <a:prstGeom prst="rect">
            <a:avLst/>
          </a:prstGeom>
          <a:solidFill>
            <a:schemeClr val="accent5">
              <a:lumMod val="20000"/>
              <a:lumOff val="80000"/>
            </a:schemeClr>
          </a:solidFill>
        </p:spPr>
        <p:txBody>
          <a:bodyPr wrap="square">
            <a:spAutoFit/>
          </a:bodyPr>
          <a:lstStyle/>
          <a:p>
            <a:pPr algn="ctr"/>
            <a:r>
              <a:rPr lang="en-AU" sz="2000" b="1" dirty="0">
                <a:latin typeface="Arial" panose="020B0604020202020204" pitchFamily="34" charset="0"/>
                <a:cs typeface="Arial" panose="020B0604020202020204" pitchFamily="34" charset="0"/>
              </a:rPr>
              <a:t>Regardless of the adverse event, all staff should implement clinical steps and communication and documentation steps when a person living with dementia experiences an adverse event</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5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Take home messages</a:t>
            </a: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258648" y="1662706"/>
            <a:ext cx="10327337" cy="3734143"/>
          </a:xfrm>
        </p:spPr>
        <p:txBody>
          <a:bodyPr/>
          <a:lstStyle/>
          <a:p>
            <a:r>
              <a:rPr lang="en-AU" dirty="0"/>
              <a:t>If a benzodiazepine is initiated, all staff are responsible for monitoring:</a:t>
            </a:r>
          </a:p>
          <a:p>
            <a:pPr lvl="1">
              <a:lnSpc>
                <a:spcPct val="150000"/>
              </a:lnSpc>
            </a:pPr>
            <a:r>
              <a:rPr lang="en-AU" sz="2000" dirty="0">
                <a:latin typeface="Arial" panose="020B0604020202020204" pitchFamily="34" charset="0"/>
                <a:cs typeface="Arial" panose="020B0604020202020204" pitchFamily="34" charset="0"/>
              </a:rPr>
              <a:t>Any effect on target symptoms</a:t>
            </a:r>
          </a:p>
          <a:p>
            <a:pPr lvl="1">
              <a:lnSpc>
                <a:spcPct val="150000"/>
              </a:lnSpc>
            </a:pPr>
            <a:r>
              <a:rPr lang="en-AU" sz="2000" dirty="0">
                <a:latin typeface="Arial" panose="020B0604020202020204" pitchFamily="34" charset="0"/>
                <a:cs typeface="Arial" panose="020B0604020202020204" pitchFamily="34" charset="0"/>
              </a:rPr>
              <a:t>Adverse events</a:t>
            </a:r>
          </a:p>
          <a:p>
            <a:pPr lvl="1">
              <a:lnSpc>
                <a:spcPct val="150000"/>
              </a:lnSpc>
            </a:pPr>
            <a:r>
              <a:rPr lang="en-AU" sz="2000" dirty="0">
                <a:latin typeface="Arial" panose="020B0604020202020204" pitchFamily="34" charset="0"/>
                <a:cs typeface="Arial" panose="020B0604020202020204" pitchFamily="34" charset="0"/>
              </a:rPr>
              <a:t>Any effect on day to day activities</a:t>
            </a:r>
          </a:p>
          <a:p>
            <a:pPr lvl="1">
              <a:lnSpc>
                <a:spcPct val="150000"/>
              </a:lnSpc>
            </a:pPr>
            <a:r>
              <a:rPr lang="en-AU" sz="2000" dirty="0">
                <a:latin typeface="Arial" panose="020B0604020202020204" pitchFamily="34" charset="0"/>
                <a:cs typeface="Arial" panose="020B0604020202020204" pitchFamily="34" charset="0"/>
              </a:rPr>
              <a:t>Consent</a:t>
            </a:r>
          </a:p>
          <a:p>
            <a:pPr lvl="1"/>
            <a:endParaRPr lang="en-AU" dirty="0"/>
          </a:p>
          <a:p>
            <a:r>
              <a:rPr lang="en-AU" dirty="0"/>
              <a:t>This should be documented and communicated to the e</a:t>
            </a:r>
            <a:r>
              <a:rPr lang="en-AU" sz="2000" dirty="0">
                <a:latin typeface="Arial" panose="020B0604020202020204" pitchFamily="34" charset="0"/>
                <a:cs typeface="Arial" panose="020B0604020202020204" pitchFamily="34" charset="0"/>
              </a:rPr>
              <a:t>ntire care team, including the prescriber</a:t>
            </a:r>
          </a:p>
          <a:p>
            <a:pPr lvl="1"/>
            <a:endParaRPr lang="en-AU" dirty="0"/>
          </a:p>
          <a:p>
            <a:pPr lvl="1"/>
            <a:endParaRPr lang="en-AU" dirty="0"/>
          </a:p>
          <a:p>
            <a:pPr lvl="0"/>
            <a:endParaRPr lang="en-AU" dirty="0"/>
          </a:p>
          <a:p>
            <a:pPr lvl="0"/>
            <a:endParaRPr lang="en-AU" dirty="0"/>
          </a:p>
          <a:p>
            <a:endParaRPr lang="en-AU" dirty="0"/>
          </a:p>
        </p:txBody>
      </p:sp>
      <p:sp>
        <p:nvSpPr>
          <p:cNvPr id="2" name="TextBox 1">
            <a:extLst>
              <a:ext uri="{FF2B5EF4-FFF2-40B4-BE49-F238E27FC236}">
                <a16:creationId xmlns:a16="http://schemas.microsoft.com/office/drawing/2014/main" id="{98B65B43-4C40-8C9C-0DC2-2029229E4D57}"/>
              </a:ext>
            </a:extLst>
          </p:cNvPr>
          <p:cNvSpPr txBox="1"/>
          <p:nvPr/>
        </p:nvSpPr>
        <p:spPr>
          <a:xfrm>
            <a:off x="1345336" y="5352337"/>
            <a:ext cx="9501328" cy="400110"/>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2000" b="1" dirty="0">
                <a:latin typeface="Arial" panose="020B0604020202020204" pitchFamily="34" charset="0"/>
                <a:cs typeface="Arial" panose="020B0604020202020204" pitchFamily="34" charset="0"/>
              </a:rPr>
              <a:t>You have a crucial role during the monitoring process</a:t>
            </a:r>
          </a:p>
        </p:txBody>
      </p:sp>
      <p:pic>
        <p:nvPicPr>
          <p:cNvPr id="6" name="Picture 5">
            <a:extLst>
              <a:ext uri="{FF2B5EF4-FFF2-40B4-BE49-F238E27FC236}">
                <a16:creationId xmlns:a16="http://schemas.microsoft.com/office/drawing/2014/main" id="{8E2007E0-DAC6-4247-905D-A6C07B49A65F}"/>
              </a:ext>
            </a:extLst>
          </p:cNvPr>
          <p:cNvPicPr>
            <a:picLocks noChangeAspect="1"/>
          </p:cNvPicPr>
          <p:nvPr/>
        </p:nvPicPr>
        <p:blipFill rotWithShape="1">
          <a:blip r:embed="rId2">
            <a:biLevel thresh="50000"/>
          </a:blip>
          <a:srcRect r="7631"/>
          <a:stretch/>
        </p:blipFill>
        <p:spPr>
          <a:xfrm>
            <a:off x="144611" y="2135697"/>
            <a:ext cx="1151068" cy="1196481"/>
          </a:xfrm>
          <a:prstGeom prst="rect">
            <a:avLst/>
          </a:prstGeom>
        </p:spPr>
      </p:pic>
      <p:pic>
        <p:nvPicPr>
          <p:cNvPr id="7" name="Picture 6">
            <a:extLst>
              <a:ext uri="{FF2B5EF4-FFF2-40B4-BE49-F238E27FC236}">
                <a16:creationId xmlns:a16="http://schemas.microsoft.com/office/drawing/2014/main" id="{B3503AD8-6C47-4FE6-80D0-8DCD5055047D}"/>
              </a:ext>
            </a:extLst>
          </p:cNvPr>
          <p:cNvPicPr>
            <a:picLocks noChangeAspect="1"/>
          </p:cNvPicPr>
          <p:nvPr/>
        </p:nvPicPr>
        <p:blipFill rotWithShape="1">
          <a:blip r:embed="rId3">
            <a:biLevel thresh="25000"/>
          </a:blip>
          <a:srcRect l="8072" t="3683" r="6447" b="4649"/>
          <a:stretch/>
        </p:blipFill>
        <p:spPr>
          <a:xfrm>
            <a:off x="142236" y="3825512"/>
            <a:ext cx="1151068" cy="1413487"/>
          </a:xfrm>
          <a:prstGeom prst="rect">
            <a:avLst/>
          </a:prstGeom>
        </p:spPr>
      </p:pic>
      <p:sp>
        <p:nvSpPr>
          <p:cNvPr id="8" name="Rectangle 7">
            <a:extLst>
              <a:ext uri="{FF2B5EF4-FFF2-40B4-BE49-F238E27FC236}">
                <a16:creationId xmlns:a16="http://schemas.microsoft.com/office/drawing/2014/main" id="{CE1B518B-3A28-4A6C-952B-ABEAEDCF8700}"/>
              </a:ext>
            </a:extLst>
          </p:cNvPr>
          <p:cNvSpPr/>
          <p:nvPr/>
        </p:nvSpPr>
        <p:spPr>
          <a:xfrm>
            <a:off x="577327" y="5996290"/>
            <a:ext cx="11037346" cy="400110"/>
          </a:xfrm>
          <a:prstGeom prst="rect">
            <a:avLst/>
          </a:prstGeom>
          <a:solidFill>
            <a:schemeClr val="accent5">
              <a:lumMod val="20000"/>
              <a:lumOff val="80000"/>
            </a:schemeClr>
          </a:solidFill>
        </p:spPr>
        <p:txBody>
          <a:bodyPr wrap="square">
            <a:spAutoFit/>
          </a:bodyPr>
          <a:lstStyle/>
          <a:p>
            <a:pPr algn="ctr"/>
            <a:r>
              <a:rPr lang="en-AU" sz="2000" b="1" dirty="0">
                <a:latin typeface="Arial" panose="020B0604020202020204" pitchFamily="34" charset="0"/>
                <a:cs typeface="Arial" panose="020B0604020202020204" pitchFamily="34" charset="0"/>
              </a:rPr>
              <a:t>Treatment duration for sleep disturbances should not exceed two weeks</a:t>
            </a:r>
            <a:endParaRPr lang="en-US"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62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61" y="1296812"/>
            <a:ext cx="4512733" cy="4512733"/>
          </a:xfrm>
          <a:prstGeom prst="rect">
            <a:avLst/>
          </a:prstGeom>
        </p:spPr>
      </p:pic>
    </p:spTree>
    <p:extLst>
      <p:ext uri="{BB962C8B-B14F-4D97-AF65-F5344CB8AC3E}">
        <p14:creationId xmlns:p14="http://schemas.microsoft.com/office/powerpoint/2010/main" val="186954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endParaRPr lang="en-AU" dirty="0">
              <a:solidFill>
                <a:srgbClr val="FF0000"/>
              </a:solidFill>
            </a:endParaRP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45816" y="1779416"/>
            <a:ext cx="10815464" cy="4249580"/>
          </a:xfrm>
        </p:spPr>
        <p:txBody>
          <a:bodyPr/>
          <a:lstStyle/>
          <a:p>
            <a:pPr marL="0" indent="0">
              <a:buNone/>
            </a:pPr>
            <a:r>
              <a:rPr lang="en-AU" dirty="0">
                <a:ea typeface="Calibri" panose="020F0502020204030204" pitchFamily="34" charset="0"/>
              </a:rPr>
              <a:t>People living with dementia often experience changed behaviours. Changed behaviours are diverse and may include:</a:t>
            </a:r>
          </a:p>
          <a:p>
            <a:endParaRPr lang="en-AU" dirty="0">
              <a:ea typeface="Calibri" panose="020F0502020204030204" pitchFamily="34" charset="0"/>
            </a:endParaRPr>
          </a:p>
          <a:p>
            <a:pPr lvl="1">
              <a:lnSpc>
                <a:spcPct val="100000"/>
              </a:lnSpc>
            </a:pPr>
            <a:r>
              <a:rPr lang="en-AU" sz="2000" b="1" dirty="0">
                <a:latin typeface="Arial" panose="020B0604020202020204" pitchFamily="34" charset="0"/>
                <a:cs typeface="Arial" panose="020B0604020202020204" pitchFamily="34" charset="0"/>
              </a:rPr>
              <a:t>Wandering</a:t>
            </a:r>
            <a:r>
              <a:rPr lang="en-AU" sz="2000" dirty="0">
                <a:latin typeface="Arial" panose="020B0604020202020204" pitchFamily="34" charset="0"/>
                <a:cs typeface="Arial" panose="020B0604020202020204" pitchFamily="34" charset="0"/>
              </a:rPr>
              <a:t> e.g. walking aimlessly and/or excessively, attempting to exit a safe location</a:t>
            </a:r>
            <a:r>
              <a:rPr lang="en-AU" sz="2000" baseline="30000" dirty="0">
                <a:latin typeface="Arial" panose="020B0604020202020204" pitchFamily="34" charset="0"/>
                <a:cs typeface="Arial" panose="020B0604020202020204" pitchFamily="34" charset="0"/>
              </a:rPr>
              <a:t>3</a:t>
            </a:r>
            <a:r>
              <a:rPr lang="en-AU" sz="2000" dirty="0">
                <a:latin typeface="Arial" panose="020B0604020202020204" pitchFamily="34" charset="0"/>
                <a:cs typeface="Arial" panose="020B0604020202020204" pitchFamily="34" charset="0"/>
              </a:rPr>
              <a:t> </a:t>
            </a:r>
          </a:p>
          <a:p>
            <a:pPr marL="457200" lvl="1" indent="0">
              <a:lnSpc>
                <a:spcPct val="100000"/>
              </a:lnSpc>
              <a:buNone/>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Sleep disturbances</a:t>
            </a:r>
            <a:r>
              <a:rPr lang="en-AU" sz="2000" dirty="0">
                <a:latin typeface="Arial" panose="020B0604020202020204" pitchFamily="34" charset="0"/>
                <a:cs typeface="Arial" panose="020B0604020202020204" pitchFamily="34" charset="0"/>
              </a:rPr>
              <a:t> e.g. difficult falling or staying asleep</a:t>
            </a:r>
            <a:r>
              <a:rPr lang="en-AU" sz="2000" baseline="30000" dirty="0">
                <a:latin typeface="Arial" panose="020B0604020202020204" pitchFamily="34" charset="0"/>
                <a:cs typeface="Arial" panose="020B0604020202020204" pitchFamily="34" charset="0"/>
              </a:rPr>
              <a:t>3</a:t>
            </a:r>
          </a:p>
          <a:p>
            <a:pPr marL="457200" lvl="1" indent="0">
              <a:lnSpc>
                <a:spcPct val="100000"/>
              </a:lnSpc>
              <a:buNone/>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Agitation</a:t>
            </a:r>
            <a:r>
              <a:rPr lang="en-AU" sz="2000" dirty="0">
                <a:latin typeface="Arial" panose="020B0604020202020204" pitchFamily="34" charset="0"/>
                <a:cs typeface="Arial" panose="020B0604020202020204" pitchFamily="34" charset="0"/>
              </a:rPr>
              <a:t> e.g. excessive fidgeting, pacing, irritability</a:t>
            </a:r>
            <a:r>
              <a:rPr lang="en-AU" sz="2000" baseline="30000" dirty="0">
                <a:latin typeface="Arial" panose="020B0604020202020204" pitchFamily="34" charset="0"/>
                <a:cs typeface="Arial" panose="020B0604020202020204" pitchFamily="34" charset="0"/>
              </a:rPr>
              <a:t>3</a:t>
            </a:r>
          </a:p>
          <a:p>
            <a:pPr lvl="1">
              <a:lnSpc>
                <a:spcPct val="100000"/>
              </a:lnSpc>
            </a:pPr>
            <a:endParaRPr lang="en-AU" sz="3000" dirty="0">
              <a:latin typeface="Arial" panose="020B0604020202020204" pitchFamily="34" charset="0"/>
              <a:cs typeface="Arial" panose="020B0604020202020204" pitchFamily="34" charset="0"/>
            </a:endParaRPr>
          </a:p>
          <a:p>
            <a:pPr lvl="1">
              <a:lnSpc>
                <a:spcPct val="100000"/>
              </a:lnSpc>
            </a:pPr>
            <a:r>
              <a:rPr lang="en-AU" sz="2000" b="1" dirty="0">
                <a:latin typeface="Arial" panose="020B0604020202020204" pitchFamily="34" charset="0"/>
                <a:cs typeface="Arial" panose="020B0604020202020204" pitchFamily="34" charset="0"/>
              </a:rPr>
              <a:t>Aggression</a:t>
            </a:r>
            <a:r>
              <a:rPr lang="en-AU" sz="2000" dirty="0">
                <a:latin typeface="Arial" panose="020B0604020202020204" pitchFamily="34" charset="0"/>
                <a:cs typeface="Arial" panose="020B0604020202020204" pitchFamily="34" charset="0"/>
              </a:rPr>
              <a:t> e.g. verbal insults, swearing, punching, throwing objects</a:t>
            </a:r>
            <a:r>
              <a:rPr lang="en-AU" sz="2000" baseline="30000" dirty="0">
                <a:latin typeface="Arial" panose="020B0604020202020204" pitchFamily="34" charset="0"/>
                <a:cs typeface="Arial" panose="020B0604020202020204" pitchFamily="34" charset="0"/>
              </a:rPr>
              <a:t>2,3</a:t>
            </a:r>
          </a:p>
        </p:txBody>
      </p:sp>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3">
            <a:biLevel thresh="50000"/>
          </a:blip>
          <a:stretch>
            <a:fillRect/>
          </a:stretch>
        </p:blipFill>
        <p:spPr>
          <a:xfrm>
            <a:off x="45607" y="2581070"/>
            <a:ext cx="718186" cy="748898"/>
          </a:xfrm>
          <a:prstGeom prst="rect">
            <a:avLst/>
          </a:prstGeom>
        </p:spPr>
      </p:pic>
      <p:pic>
        <p:nvPicPr>
          <p:cNvPr id="4" name="Picture 3">
            <a:extLst>
              <a:ext uri="{FF2B5EF4-FFF2-40B4-BE49-F238E27FC236}">
                <a16:creationId xmlns:a16="http://schemas.microsoft.com/office/drawing/2014/main" id="{03D18391-EDB7-4D04-9501-4EEEBCA84D34}"/>
              </a:ext>
            </a:extLst>
          </p:cNvPr>
          <p:cNvPicPr>
            <a:picLocks noChangeAspect="1"/>
          </p:cNvPicPr>
          <p:nvPr/>
        </p:nvPicPr>
        <p:blipFill>
          <a:blip r:embed="rId4">
            <a:biLevel thresh="50000"/>
          </a:blip>
          <a:stretch>
            <a:fillRect/>
          </a:stretch>
        </p:blipFill>
        <p:spPr>
          <a:xfrm>
            <a:off x="133350" y="5280098"/>
            <a:ext cx="692433" cy="748898"/>
          </a:xfrm>
          <a:prstGeom prst="rect">
            <a:avLst/>
          </a:prstGeom>
        </p:spPr>
      </p:pic>
      <p:pic>
        <p:nvPicPr>
          <p:cNvPr id="5" name="Picture 4">
            <a:extLst>
              <a:ext uri="{FF2B5EF4-FFF2-40B4-BE49-F238E27FC236}">
                <a16:creationId xmlns:a16="http://schemas.microsoft.com/office/drawing/2014/main" id="{134D1798-F734-F6D2-0669-F0D6C721FDFE}"/>
              </a:ext>
            </a:extLst>
          </p:cNvPr>
          <p:cNvPicPr>
            <a:picLocks noChangeAspect="1"/>
          </p:cNvPicPr>
          <p:nvPr/>
        </p:nvPicPr>
        <p:blipFill>
          <a:blip r:embed="rId5"/>
          <a:stretch>
            <a:fillRect/>
          </a:stretch>
        </p:blipFill>
        <p:spPr>
          <a:xfrm>
            <a:off x="0" y="3606887"/>
            <a:ext cx="850900" cy="901700"/>
          </a:xfrm>
          <a:prstGeom prst="rect">
            <a:avLst/>
          </a:prstGeom>
        </p:spPr>
      </p:pic>
      <p:pic>
        <p:nvPicPr>
          <p:cNvPr id="8" name="Picture 7">
            <a:extLst>
              <a:ext uri="{FF2B5EF4-FFF2-40B4-BE49-F238E27FC236}">
                <a16:creationId xmlns:a16="http://schemas.microsoft.com/office/drawing/2014/main" id="{F335E2CF-60EB-4EEE-4B24-E670DA82EE12}"/>
              </a:ext>
            </a:extLst>
          </p:cNvPr>
          <p:cNvPicPr>
            <a:picLocks noChangeAspect="1"/>
          </p:cNvPicPr>
          <p:nvPr/>
        </p:nvPicPr>
        <p:blipFill rotWithShape="1">
          <a:blip r:embed="rId6">
            <a:extLst>
              <a:ext uri="{28A0092B-C50C-407E-A947-70E740481C1C}">
                <a14:useLocalDpi xmlns:a14="http://schemas.microsoft.com/office/drawing/2010/main" val="0"/>
              </a:ext>
            </a:extLst>
          </a:blip>
          <a:srcRect l="5225" t="27095" r="84987" b="61008"/>
          <a:stretch/>
        </p:blipFill>
        <p:spPr>
          <a:xfrm>
            <a:off x="217205" y="4458406"/>
            <a:ext cx="435803" cy="748898"/>
          </a:xfrm>
          <a:prstGeom prst="rect">
            <a:avLst/>
          </a:prstGeom>
        </p:spPr>
      </p:pic>
    </p:spTree>
    <p:extLst>
      <p:ext uri="{BB962C8B-B14F-4D97-AF65-F5344CB8AC3E}">
        <p14:creationId xmlns:p14="http://schemas.microsoft.com/office/powerpoint/2010/main" val="3940801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34DD3A-6B7A-DD35-EFA9-1F3F087442A7}"/>
              </a:ext>
            </a:extLst>
          </p:cNvPr>
          <p:cNvSpPr>
            <a:spLocks noGrp="1"/>
          </p:cNvSpPr>
          <p:nvPr>
            <p:ph type="body" sz="quarter" idx="13"/>
          </p:nvPr>
        </p:nvSpPr>
        <p:spPr/>
        <p:txBody>
          <a:bodyPr/>
          <a:lstStyle/>
          <a:p>
            <a:r>
              <a:rPr lang="en-US" dirty="0"/>
              <a:t>References</a:t>
            </a:r>
          </a:p>
        </p:txBody>
      </p:sp>
      <p:sp>
        <p:nvSpPr>
          <p:cNvPr id="5" name="Text Placeholder 4">
            <a:extLst>
              <a:ext uri="{FF2B5EF4-FFF2-40B4-BE49-F238E27FC236}">
                <a16:creationId xmlns:a16="http://schemas.microsoft.com/office/drawing/2014/main" id="{7D96F9F7-9E66-2A15-641C-7D167BAAEAB7}"/>
              </a:ext>
            </a:extLst>
          </p:cNvPr>
          <p:cNvSpPr>
            <a:spLocks noGrp="1"/>
          </p:cNvSpPr>
          <p:nvPr>
            <p:ph type="body" sz="quarter" idx="16"/>
          </p:nvPr>
        </p:nvSpPr>
        <p:spPr>
          <a:xfrm>
            <a:off x="306060" y="1550705"/>
            <a:ext cx="10698779" cy="4719209"/>
          </a:xfrm>
        </p:spPr>
        <p:txBody>
          <a:bodyPr/>
          <a:lstStyle/>
          <a:p>
            <a:pPr marL="342900" lvl="0" indent="-342900">
              <a:buFont typeface="+mj-lt"/>
              <a:buAutoNum type="arabicPeriod"/>
              <a:tabLst>
                <a:tab pos="457200" algn="l"/>
              </a:tabLst>
            </a:pPr>
            <a:r>
              <a:rPr lang="en-US" sz="1100" dirty="0">
                <a:effectLst/>
                <a:ea typeface="Calibri" panose="020F0502020204030204" pitchFamily="34" charset="0"/>
              </a:rPr>
              <a:t>The Royal Commission into Aged Care Quality and Safety. </a:t>
            </a:r>
            <a:r>
              <a:rPr lang="en-US" sz="1100" i="1" dirty="0">
                <a:effectLst/>
                <a:ea typeface="Calibri" panose="020F0502020204030204" pitchFamily="34" charset="0"/>
              </a:rPr>
              <a:t>Background Paper 3: Dementia in Australia: Nature, Prevalence and Care.</a:t>
            </a:r>
            <a:r>
              <a:rPr lang="en-US" sz="1100" dirty="0">
                <a:effectLst/>
                <a:ea typeface="Calibri" panose="020F0502020204030204" pitchFamily="34" charset="0"/>
              </a:rPr>
              <a:t> Commonwealth of Australia; 2019. Accessed December 9, 2022. </a:t>
            </a:r>
            <a:r>
              <a:rPr lang="en-AU" sz="1100" u="sng" dirty="0">
                <a:solidFill>
                  <a:srgbClr val="0563C1"/>
                </a:solidFill>
                <a:effectLst/>
                <a:ea typeface="Calibri" panose="020F0502020204030204" pitchFamily="34" charset="0"/>
                <a:hlinkClick r:id="rId2"/>
              </a:rPr>
              <a:t>https://agedcare.royalcommission.gov.au/sites/default/files/2019-12/background-paper-3.pdf</a:t>
            </a:r>
            <a:endParaRPr lang="en-AU" sz="1100" dirty="0">
              <a:effectLst/>
              <a:ea typeface="Calibri" panose="020F0502020204030204" pitchFamily="34" charset="0"/>
            </a:endParaRPr>
          </a:p>
          <a:p>
            <a:pPr marL="342900" lvl="0" indent="-342900">
              <a:buFont typeface="+mj-lt"/>
              <a:buAutoNum type="arabicPeriod"/>
              <a:tabLst>
                <a:tab pos="457200" algn="l"/>
              </a:tabLst>
            </a:pPr>
            <a:r>
              <a:rPr lang="en-US" sz="1100" dirty="0">
                <a:effectLst/>
                <a:ea typeface="Calibri" panose="020F0502020204030204" pitchFamily="34" charset="0"/>
              </a:rPr>
              <a:t>New South Wales Ministry of Health. </a:t>
            </a:r>
            <a:r>
              <a:rPr lang="en-US" sz="1100" i="1" dirty="0">
                <a:effectLst/>
                <a:ea typeface="Calibri" panose="020F0502020204030204" pitchFamily="34" charset="0"/>
              </a:rPr>
              <a:t>Assessment and Management of </a:t>
            </a:r>
            <a:r>
              <a:rPr lang="en-US" sz="1100" i="1" dirty="0" err="1">
                <a:effectLst/>
                <a:ea typeface="Calibri" panose="020F0502020204030204" pitchFamily="34" charset="0"/>
              </a:rPr>
              <a:t>Behaviours</a:t>
            </a:r>
            <a:r>
              <a:rPr lang="en-US" sz="1100" i="1" dirty="0">
                <a:effectLst/>
                <a:ea typeface="Calibri" panose="020F0502020204030204" pitchFamily="34" charset="0"/>
              </a:rPr>
              <a:t> and Psychological Symptoms associated with Dementia (BPSD). </a:t>
            </a:r>
            <a:r>
              <a:rPr lang="en-US" sz="1100" dirty="0">
                <a:effectLst/>
                <a:ea typeface="Calibri" panose="020F0502020204030204" pitchFamily="34" charset="0"/>
              </a:rPr>
              <a:t>New South Wales Government; 2022. Accessed January 25, 2023. </a:t>
            </a:r>
            <a:r>
              <a:rPr lang="en-US" sz="1100" u="sng" dirty="0">
                <a:solidFill>
                  <a:srgbClr val="0563C1"/>
                </a:solidFill>
                <a:effectLst/>
                <a:ea typeface="Calibri" panose="020F0502020204030204" pitchFamily="34" charset="0"/>
                <a:hlinkClick r:id="rId3"/>
              </a:rPr>
              <a:t>https://www.health.nsw.gov.au/mentalhealth/resources/Publications/assessment-mgmt-people-bpsd-2022.pdf</a:t>
            </a:r>
            <a:r>
              <a:rPr lang="en-US" sz="1100" dirty="0">
                <a:effectLst/>
                <a:ea typeface="Calibri" panose="020F0502020204030204" pitchFamily="34" charset="0"/>
              </a:rPr>
              <a:t>.</a:t>
            </a:r>
            <a:endParaRPr lang="en-AU" sz="1100" dirty="0">
              <a:effectLst/>
              <a:ea typeface="Calibri" panose="020F0502020204030204" pitchFamily="34" charset="0"/>
            </a:endParaRPr>
          </a:p>
          <a:p>
            <a:pPr marL="342900" lvl="0" indent="-342900">
              <a:buFont typeface="+mj-lt"/>
              <a:buAutoNum type="arabicPeriod"/>
              <a:tabLst>
                <a:tab pos="457200" algn="l"/>
              </a:tabLst>
            </a:pPr>
            <a:r>
              <a:rPr lang="en-US" sz="1100" dirty="0">
                <a:effectLst/>
                <a:ea typeface="Calibri" panose="020F0502020204030204" pitchFamily="34" charset="0"/>
              </a:rPr>
              <a:t>Burns K, </a:t>
            </a:r>
            <a:r>
              <a:rPr lang="en-US" sz="1100" dirty="0" err="1">
                <a:effectLst/>
                <a:ea typeface="Calibri" panose="020F0502020204030204" pitchFamily="34" charset="0"/>
              </a:rPr>
              <a:t>Jayasinha</a:t>
            </a:r>
            <a:r>
              <a:rPr lang="en-US" sz="1100" dirty="0">
                <a:effectLst/>
                <a:ea typeface="Calibri" panose="020F0502020204030204" pitchFamily="34" charset="0"/>
              </a:rPr>
              <a:t> R, Tsang R, </a:t>
            </a:r>
            <a:r>
              <a:rPr lang="en-US" sz="1100" dirty="0" err="1">
                <a:effectLst/>
                <a:ea typeface="Calibri" panose="020F0502020204030204" pitchFamily="34" charset="0"/>
              </a:rPr>
              <a:t>Brodaty</a:t>
            </a:r>
            <a:r>
              <a:rPr lang="en-US" sz="1100" dirty="0">
                <a:effectLst/>
                <a:ea typeface="Calibri" panose="020F0502020204030204" pitchFamily="34" charset="0"/>
              </a:rPr>
              <a:t> H. </a:t>
            </a:r>
            <a:r>
              <a:rPr lang="en-US" sz="1100" i="1" dirty="0" err="1">
                <a:effectLst/>
                <a:ea typeface="Calibri" panose="020F0502020204030204" pitchFamily="34" charset="0"/>
              </a:rPr>
              <a:t>Behaviour</a:t>
            </a:r>
            <a:r>
              <a:rPr lang="en-US" sz="1100" i="1" dirty="0">
                <a:effectLst/>
                <a:ea typeface="Calibri" panose="020F0502020204030204" pitchFamily="34" charset="0"/>
              </a:rPr>
              <a:t> Management A Guide to Good Practice: Managing </a:t>
            </a:r>
            <a:r>
              <a:rPr lang="en-US" sz="1100" i="1" dirty="0" err="1">
                <a:effectLst/>
                <a:ea typeface="Calibri" panose="020F0502020204030204" pitchFamily="34" charset="0"/>
              </a:rPr>
              <a:t>Behavioural</a:t>
            </a:r>
            <a:r>
              <a:rPr lang="en-US" sz="1100" i="1" dirty="0">
                <a:effectLst/>
                <a:ea typeface="Calibri" panose="020F0502020204030204" pitchFamily="34" charset="0"/>
              </a:rPr>
              <a:t> and Psychological Symptoms of Dementia</a:t>
            </a:r>
            <a:r>
              <a:rPr lang="en-US" sz="1100" dirty="0">
                <a:effectLst/>
                <a:ea typeface="Calibri" panose="020F0502020204030204" pitchFamily="34" charset="0"/>
              </a:rPr>
              <a:t>. Dementia Support Australia; 2012. Accessed September 19, 2022. </a:t>
            </a:r>
            <a:r>
              <a:rPr lang="en-US" sz="1100" u="sng" dirty="0">
                <a:solidFill>
                  <a:srgbClr val="0563C1"/>
                </a:solidFill>
                <a:effectLst/>
                <a:ea typeface="Calibri" panose="020F0502020204030204" pitchFamily="34" charset="0"/>
                <a:hlinkClick r:id="rId4"/>
              </a:rPr>
              <a:t>https://www.dementia.com.au/resource-hub/behaviour-management-a-guide-to-good-practice</a:t>
            </a:r>
            <a:endParaRPr lang="en-AU" sz="1100" dirty="0">
              <a:effectLst/>
              <a:ea typeface="Calibri" panose="020F0502020204030204" pitchFamily="34" charset="0"/>
            </a:endParaRPr>
          </a:p>
          <a:p>
            <a:pPr marL="342900" lvl="0" indent="-342900">
              <a:buFont typeface="+mj-lt"/>
              <a:buAutoNum type="arabicPeriod"/>
              <a:tabLst>
                <a:tab pos="457200" algn="l"/>
              </a:tabLst>
            </a:pPr>
            <a:r>
              <a:rPr lang="en-US" sz="1100" dirty="0">
                <a:effectLst/>
                <a:ea typeface="Calibri" panose="020F0502020204030204" pitchFamily="34" charset="0"/>
              </a:rPr>
              <a:t>Aged Care Quality and Safety Commission. </a:t>
            </a:r>
            <a:r>
              <a:rPr lang="en-US" sz="1100" i="1" dirty="0">
                <a:effectLst/>
                <a:ea typeface="Calibri" panose="020F0502020204030204" pitchFamily="34" charset="0"/>
              </a:rPr>
              <a:t>Psychotropic medications used in Australia: information for aged care.</a:t>
            </a:r>
            <a:r>
              <a:rPr lang="en-US" sz="1100" dirty="0">
                <a:effectLst/>
                <a:ea typeface="Calibri" panose="020F0502020204030204" pitchFamily="34" charset="0"/>
              </a:rPr>
              <a:t> Australian Government; 2021. Accessed September 2, 2022. </a:t>
            </a:r>
            <a:r>
              <a:rPr lang="en-US" sz="1100" u="sng" dirty="0">
                <a:solidFill>
                  <a:srgbClr val="0563C1"/>
                </a:solidFill>
                <a:effectLst/>
                <a:ea typeface="Calibri" panose="020F0502020204030204" pitchFamily="34" charset="0"/>
                <a:hlinkClick r:id="rId5"/>
              </a:rPr>
              <a:t>https://www.agedcarequality.gov.au/resources/psychotropic-medications-used-australia-information-aged-care</a:t>
            </a:r>
            <a:endParaRPr lang="en-AU" sz="1100" dirty="0">
              <a:effectLst/>
              <a:ea typeface="Calibri" panose="020F0502020204030204" pitchFamily="34" charset="0"/>
            </a:endParaRPr>
          </a:p>
          <a:p>
            <a:pPr marL="342900" lvl="0" indent="-342900">
              <a:buFont typeface="+mj-lt"/>
              <a:buAutoNum type="arabicPeriod"/>
              <a:tabLst>
                <a:tab pos="457200" algn="l"/>
              </a:tabLst>
            </a:pPr>
            <a:r>
              <a:rPr lang="en-US" sz="1100" dirty="0">
                <a:effectLst/>
                <a:ea typeface="Calibri" panose="020F0502020204030204" pitchFamily="34" charset="0"/>
              </a:rPr>
              <a:t>The Royal Commission into Aged Care Quality and Safety. </a:t>
            </a:r>
            <a:r>
              <a:rPr lang="en-US" sz="1100" i="1" dirty="0">
                <a:effectLst/>
                <a:ea typeface="Calibri" panose="020F0502020204030204" pitchFamily="34" charset="0"/>
              </a:rPr>
              <a:t>Interim Report: Neglect</a:t>
            </a:r>
            <a:r>
              <a:rPr lang="en-US" sz="1100" dirty="0">
                <a:effectLst/>
                <a:ea typeface="Calibri" panose="020F0502020204030204" pitchFamily="34" charset="0"/>
              </a:rPr>
              <a:t>. Commonwealth of Australia; 2019. Accessed September 19, 2022. </a:t>
            </a:r>
            <a:r>
              <a:rPr lang="en-US" sz="1100" u="sng" dirty="0">
                <a:solidFill>
                  <a:srgbClr val="0563C1"/>
                </a:solidFill>
                <a:effectLst/>
                <a:ea typeface="Calibri" panose="020F0502020204030204" pitchFamily="34" charset="0"/>
                <a:hlinkClick r:id="rId6"/>
              </a:rPr>
              <a:t>https://agedcare.royalcommission.gov.au/publications/interim-report</a:t>
            </a:r>
            <a:endParaRPr lang="en-AU" sz="1100" dirty="0">
              <a:solidFill>
                <a:srgbClr val="0563C1"/>
              </a:solidFill>
              <a:effectLst/>
              <a:ea typeface="Calibri" panose="020F0502020204030204" pitchFamily="34" charset="0"/>
            </a:endParaRPr>
          </a:p>
          <a:p>
            <a:pPr marL="342900" lvl="0" indent="-342900">
              <a:buFont typeface="+mj-lt"/>
              <a:buAutoNum type="arabicPeriod"/>
              <a:tabLst>
                <a:tab pos="457200" algn="l"/>
              </a:tabLst>
            </a:pPr>
            <a:r>
              <a:rPr lang="en-AU" sz="1100" dirty="0">
                <a:solidFill>
                  <a:srgbClr val="000000"/>
                </a:solidFill>
                <a:effectLst/>
                <a:ea typeface="Calibri" panose="020F0502020204030204" pitchFamily="34" charset="0"/>
              </a:rPr>
              <a:t>Department of Health, State Government of Victoria. Benzodiazepines. Better Health Channel. Updated October 26, 2020. Accessed October 27, 2022. </a:t>
            </a:r>
            <a:r>
              <a:rPr lang="en-AU" sz="1100" u="sng" dirty="0">
                <a:solidFill>
                  <a:srgbClr val="0563C1"/>
                </a:solidFill>
                <a:effectLst/>
                <a:ea typeface="Calibri" panose="020F0502020204030204" pitchFamily="34" charset="0"/>
                <a:hlinkClick r:id="rId7"/>
              </a:rPr>
              <a:t>https://www.betterhealth.vic.gov.au/health/healthyliving/tranquillisers#what-are-benzodiazepines</a:t>
            </a:r>
            <a:endParaRPr lang="en-AU" sz="1100" dirty="0">
              <a:effectLst/>
              <a:ea typeface="Calibri" panose="020F0502020204030204" pitchFamily="34" charset="0"/>
            </a:endParaRPr>
          </a:p>
          <a:p>
            <a:pPr>
              <a:buFont typeface="+mj-lt"/>
              <a:buAutoNum type="arabicPeriod"/>
              <a:tabLst>
                <a:tab pos="457200" algn="l"/>
              </a:tabLst>
            </a:pPr>
            <a:r>
              <a:rPr lang="en-AU" sz="1100" dirty="0">
                <a:effectLst/>
                <a:ea typeface="Calibri" panose="020F0502020204030204" pitchFamily="34" charset="0"/>
              </a:rPr>
              <a:t> </a:t>
            </a:r>
            <a:r>
              <a:rPr lang="en-AU" sz="1100" i="1" dirty="0">
                <a:effectLst/>
                <a:latin typeface="Arial" panose="020B0604020202020204" pitchFamily="34" charset="0"/>
                <a:ea typeface="Calibri" panose="020F0502020204030204" pitchFamily="34" charset="0"/>
                <a:cs typeface="Times New Roman" panose="02020603050405020304" pitchFamily="18" charset="0"/>
              </a:rPr>
              <a:t>Depressants</a:t>
            </a:r>
            <a:r>
              <a:rPr lang="en-AU" sz="1100" dirty="0">
                <a:effectLst/>
                <a:latin typeface="Arial" panose="020B0604020202020204" pitchFamily="34" charset="0"/>
                <a:ea typeface="Calibri" panose="020F0502020204030204" pitchFamily="34" charset="0"/>
                <a:cs typeface="Times New Roman" panose="02020603050405020304" pitchFamily="18" charset="0"/>
              </a:rPr>
              <a:t>. Alcohol and Drug Foundation; 2022. Accessed January 13, 2023. </a:t>
            </a:r>
            <a:r>
              <a:rPr lang="en-AU" sz="11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8"/>
              </a:rPr>
              <a:t>https://adf.org.au/drug-facts/depressants/</a:t>
            </a:r>
            <a:endParaRPr lang="en-AU" sz="1100" dirty="0">
              <a:effectLst/>
              <a:ea typeface="Calibri" panose="020F0502020204030204" pitchFamily="34" charset="0"/>
            </a:endParaRPr>
          </a:p>
          <a:p>
            <a:pPr marL="342900" lvl="0" indent="-342900">
              <a:buFont typeface="+mj-lt"/>
              <a:buAutoNum type="arabicPeriod"/>
              <a:tabLst>
                <a:tab pos="457200" algn="l"/>
              </a:tabLst>
            </a:pPr>
            <a:r>
              <a:rPr lang="en-US" sz="1100" dirty="0">
                <a:effectLst/>
                <a:ea typeface="Calibri" panose="020F0502020204030204" pitchFamily="34" charset="0"/>
              </a:rPr>
              <a:t>Harrison, SL, </a:t>
            </a:r>
            <a:r>
              <a:rPr lang="en-US" sz="1100" dirty="0" err="1">
                <a:effectLst/>
                <a:ea typeface="Calibri" panose="020F0502020204030204" pitchFamily="34" charset="0"/>
              </a:rPr>
              <a:t>Sluggett</a:t>
            </a:r>
            <a:r>
              <a:rPr lang="en-US" sz="1100" dirty="0">
                <a:effectLst/>
                <a:ea typeface="Calibri" panose="020F0502020204030204" pitchFamily="34" charset="0"/>
              </a:rPr>
              <a:t>, JK, Lang, C, et al. The dispensing of psychotropic medicines to older people before and after they enter residential aged care. </a:t>
            </a:r>
            <a:r>
              <a:rPr lang="en-US" sz="1100" i="1" dirty="0">
                <a:effectLst/>
                <a:ea typeface="Calibri" panose="020F0502020204030204" pitchFamily="34" charset="0"/>
              </a:rPr>
              <a:t>Med J Aust</a:t>
            </a:r>
            <a:r>
              <a:rPr lang="en-US" sz="1100" dirty="0">
                <a:effectLst/>
                <a:ea typeface="Calibri" panose="020F0502020204030204" pitchFamily="34" charset="0"/>
              </a:rPr>
              <a:t>. 2020;212(7):309-313. </a:t>
            </a:r>
            <a:r>
              <a:rPr lang="en-AU" sz="1100" dirty="0" err="1">
                <a:effectLst/>
                <a:ea typeface="Calibri" panose="020F0502020204030204" pitchFamily="34" charset="0"/>
              </a:rPr>
              <a:t>doi</a:t>
            </a:r>
            <a:r>
              <a:rPr lang="en-AU" sz="1100" dirty="0">
                <a:effectLst/>
                <a:ea typeface="Calibri" panose="020F0502020204030204" pitchFamily="34" charset="0"/>
              </a:rPr>
              <a:t>: 10.5694/mja2.50501</a:t>
            </a:r>
          </a:p>
          <a:p>
            <a:pPr marL="342900" lvl="0" indent="-342900">
              <a:buFont typeface="+mj-lt"/>
              <a:buAutoNum type="arabicPeriod"/>
              <a:tabLst>
                <a:tab pos="457200" algn="l"/>
              </a:tabLst>
            </a:pPr>
            <a:r>
              <a:rPr lang="en-AU" sz="1100" i="1" dirty="0">
                <a:effectLst/>
                <a:ea typeface="Calibri" panose="020F0502020204030204" pitchFamily="34" charset="0"/>
              </a:rPr>
              <a:t>Australian Medicines Handbook</a:t>
            </a:r>
            <a:r>
              <a:rPr lang="en-AU" sz="1100" dirty="0">
                <a:solidFill>
                  <a:srgbClr val="000000"/>
                </a:solidFill>
                <a:effectLst/>
                <a:ea typeface="Calibri" panose="020F0502020204030204" pitchFamily="34" charset="0"/>
              </a:rPr>
              <a:t>. Australian Medicines Handbook Pty Ltd. Updated January 2023. Accessed February 10, 2023. </a:t>
            </a:r>
            <a:r>
              <a:rPr lang="en-AU" sz="1100" u="sng" dirty="0">
                <a:solidFill>
                  <a:srgbClr val="0563C1"/>
                </a:solidFill>
                <a:effectLst/>
                <a:ea typeface="Calibri" panose="020F0502020204030204" pitchFamily="34" charset="0"/>
                <a:hlinkClick r:id="rId9"/>
              </a:rPr>
              <a:t>https://amhonline.amh.net.au.acs.hcn.com.au</a:t>
            </a:r>
            <a:endParaRPr lang="en-US" sz="1100" u="sng" dirty="0">
              <a:solidFill>
                <a:srgbClr val="0563C1"/>
              </a:solidFill>
              <a:effectLst/>
              <a:ea typeface="Calibri" panose="020F0502020204030204" pitchFamily="34" charset="0"/>
            </a:endParaRPr>
          </a:p>
          <a:p>
            <a:pPr>
              <a:buFont typeface="+mj-lt"/>
              <a:buAutoNum type="arabicPeriod"/>
            </a:pPr>
            <a:r>
              <a:rPr lang="en-AU" sz="1100" dirty="0"/>
              <a:t>Therapeutic Good Administration. </a:t>
            </a:r>
            <a:r>
              <a:rPr lang="en-AU" sz="1100" i="1" dirty="0"/>
              <a:t>Reporting adverse events</a:t>
            </a:r>
            <a:r>
              <a:rPr lang="en-AU" sz="1100" dirty="0"/>
              <a:t>. Dept of Health and Aged Care; 2021. Accessed December 9, 2022. </a:t>
            </a:r>
            <a:r>
              <a:rPr lang="en-US" sz="1100" dirty="0">
                <a:hlinkClick r:id="rId10"/>
              </a:rPr>
              <a:t>https://www.tga.gov.au/resources/resource/guidance/reporting-adverse-events</a:t>
            </a:r>
            <a:endParaRPr lang="en-US" sz="1100" dirty="0"/>
          </a:p>
          <a:p>
            <a:pPr>
              <a:buFont typeface="+mj-lt"/>
              <a:buAutoNum type="arabicPeriod"/>
            </a:pPr>
            <a:endParaRPr lang="en-US" sz="1100" dirty="0"/>
          </a:p>
          <a:p>
            <a:pPr marL="0" indent="0">
              <a:buNone/>
            </a:pPr>
            <a:r>
              <a:rPr lang="en-US" sz="1100" dirty="0"/>
              <a:t>Unless specified, all icons included in this presentation are from Flaticon.com</a:t>
            </a:r>
          </a:p>
          <a:p>
            <a:pPr marL="0" indent="0">
              <a:buNone/>
            </a:pPr>
            <a:endParaRPr lang="en-AU" sz="1200" dirty="0"/>
          </a:p>
        </p:txBody>
      </p:sp>
    </p:spTree>
    <p:extLst>
      <p:ext uri="{BB962C8B-B14F-4D97-AF65-F5344CB8AC3E}">
        <p14:creationId xmlns:p14="http://schemas.microsoft.com/office/powerpoint/2010/main" val="2884584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pPr marL="0" indent="0">
              <a:buNone/>
            </a:pPr>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sz="2000" baseline="30000" dirty="0">
                <a:latin typeface="Arial" panose="020B0604020202020204" pitchFamily="34" charset="0"/>
                <a:cs typeface="Arial" panose="020B0604020202020204" pitchFamily="34" charset="0"/>
              </a:rPr>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246608" y="2667889"/>
            <a:ext cx="5328621" cy="3631763"/>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r>
              <a:rPr lang="en-AU" sz="2000" baseline="30000" dirty="0">
                <a:latin typeface="Arial" panose="020B0604020202020204" pitchFamily="34" charset="0"/>
                <a:ea typeface="Calibri" panose="020F0502020204030204" pitchFamily="34" charset="0"/>
                <a:cs typeface="Arial" panose="020B0604020202020204" pitchFamily="34" charset="0"/>
              </a:rPr>
              <a:t>4</a:t>
            </a:r>
          </a:p>
        </p:txBody>
      </p:sp>
    </p:spTree>
    <p:extLst>
      <p:ext uri="{BB962C8B-B14F-4D97-AF65-F5344CB8AC3E}">
        <p14:creationId xmlns:p14="http://schemas.microsoft.com/office/powerpoint/2010/main" val="67034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a:t>
            </a:r>
            <a:r>
              <a:rPr lang="en-AU" sz="2000" baseline="30000" dirty="0">
                <a:latin typeface="Arial" panose="020B0604020202020204" pitchFamily="34" charset="0"/>
                <a:cs typeface="Arial" panose="020B0604020202020204" pitchFamily="34" charset="0"/>
              </a:rPr>
              <a:t>5</a:t>
            </a:r>
            <a:r>
              <a:rPr lang="en-AU" sz="2000" dirty="0">
                <a:latin typeface="Arial" panose="020B0604020202020204" pitchFamily="34" charset="0"/>
                <a:cs typeface="Arial" panose="020B0604020202020204" pitchFamily="34" charset="0"/>
              </a:rPr>
              <a:t> highlighted an overreliance on psychotropic medications</a:t>
            </a:r>
            <a:endParaRPr lang="en-AU" sz="2000" baseline="300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 such as benzodiazepines are associated with adverse outcomes for people living with dementia:</a:t>
            </a:r>
          </a:p>
          <a:p>
            <a:pPr lvl="1">
              <a:lnSpc>
                <a:spcPct val="15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Fractures</a:t>
            </a:r>
            <a:r>
              <a:rPr lang="en-AU" sz="1800" baseline="30000" dirty="0">
                <a:latin typeface="Arial" panose="020B0604020202020204" pitchFamily="34" charset="0"/>
                <a:cs typeface="Arial" panose="020B0604020202020204" pitchFamily="34" charset="0"/>
              </a:rPr>
              <a:t> </a:t>
            </a:r>
            <a:endParaRPr lang="en-AU" sz="1800" dirty="0">
              <a:latin typeface="Arial" panose="020B0604020202020204" pitchFamily="34" charset="0"/>
              <a:cs typeface="Arial" panose="020B0604020202020204" pitchFamily="34" charset="0"/>
            </a:endParaRPr>
          </a:p>
          <a:p>
            <a:pPr lvl="1" indent="-342900">
              <a:lnSpc>
                <a:spcPct val="100000"/>
              </a:lnSpc>
              <a:spcBef>
                <a:spcPts val="6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397613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25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endParaRPr lang="en-US" dirty="0"/>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3"/>
          <a:srcRect r="38311"/>
          <a:stretch/>
        </p:blipFill>
        <p:spPr>
          <a:xfrm>
            <a:off x="222739" y="2153374"/>
            <a:ext cx="5029199" cy="3820529"/>
          </a:xfrm>
          <a:prstGeom prst="rect">
            <a:avLst/>
          </a:prstGeom>
        </p:spPr>
      </p:pic>
    </p:spTree>
    <p:extLst>
      <p:ext uri="{BB962C8B-B14F-4D97-AF65-F5344CB8AC3E}">
        <p14:creationId xmlns:p14="http://schemas.microsoft.com/office/powerpoint/2010/main" val="31636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A0A8F1-35A2-2DE1-B971-4C16F151E2BE}"/>
              </a:ext>
            </a:extLst>
          </p:cNvPr>
          <p:cNvSpPr>
            <a:spLocks noGrp="1"/>
          </p:cNvSpPr>
          <p:nvPr>
            <p:ph type="body" sz="quarter" idx="13"/>
          </p:nvPr>
        </p:nvSpPr>
        <p:spPr/>
        <p:txBody>
          <a:bodyPr/>
          <a:lstStyle/>
          <a:p>
            <a:r>
              <a:rPr lang="en-US" dirty="0"/>
              <a:t>Group discussion – what is a benzodiazepine?</a:t>
            </a:r>
          </a:p>
        </p:txBody>
      </p:sp>
      <p:sp>
        <p:nvSpPr>
          <p:cNvPr id="4" name="Text Placeholder 3">
            <a:extLst>
              <a:ext uri="{FF2B5EF4-FFF2-40B4-BE49-F238E27FC236}">
                <a16:creationId xmlns:a16="http://schemas.microsoft.com/office/drawing/2014/main" id="{A968534F-8AE1-E6D4-BA23-C6D2CB8AABAD}"/>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4DD845B-5D0A-0845-1757-28C6B8E39185}"/>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307739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t>
            </a:r>
            <a:r>
              <a:rPr lang="en-US"/>
              <a:t>a benzodiazepine?</a:t>
            </a:r>
            <a:endParaRPr lang="en-US" dirty="0"/>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520688"/>
            <a:ext cx="10815464" cy="4905481"/>
          </a:xfrm>
        </p:spPr>
        <p:txBody>
          <a:bodyPr/>
          <a:lstStyle/>
          <a:p>
            <a:r>
              <a:rPr lang="en-AU" dirty="0"/>
              <a:t>A benzodiazepine is a class of medication that slows down the workings of the brain</a:t>
            </a:r>
            <a:r>
              <a:rPr lang="en-AU" baseline="30000" dirty="0"/>
              <a:t>6</a:t>
            </a:r>
          </a:p>
          <a:p>
            <a:endParaRPr lang="en-AU" sz="1000" dirty="0"/>
          </a:p>
          <a:p>
            <a:r>
              <a:rPr lang="en-AU" dirty="0"/>
              <a:t>Benzodiazepines can cause: </a:t>
            </a:r>
          </a:p>
          <a:p>
            <a:pPr lvl="1">
              <a:lnSpc>
                <a:spcPct val="150000"/>
              </a:lnSpc>
            </a:pPr>
            <a:r>
              <a:rPr lang="en-AU" sz="1800" dirty="0">
                <a:latin typeface="Arial" panose="020B0604020202020204" pitchFamily="34" charset="0"/>
                <a:cs typeface="Arial" panose="020B0604020202020204" pitchFamily="34" charset="0"/>
              </a:rPr>
              <a:t>Excess sedation e.g. drowsiness, sleepiness</a:t>
            </a:r>
            <a:endParaRPr lang="en-AU" sz="1000" dirty="0">
              <a:latin typeface="Arial" panose="020B0604020202020204" pitchFamily="34" charset="0"/>
              <a:cs typeface="Arial" panose="020B0604020202020204" pitchFamily="34" charset="0"/>
            </a:endParaRPr>
          </a:p>
          <a:p>
            <a:pPr lvl="1">
              <a:lnSpc>
                <a:spcPct val="150000"/>
              </a:lnSpc>
            </a:pPr>
            <a:r>
              <a:rPr lang="en-AU" sz="1800" dirty="0">
                <a:latin typeface="Arial" panose="020B0604020202020204" pitchFamily="34" charset="0"/>
                <a:cs typeface="Arial" panose="020B0604020202020204" pitchFamily="34" charset="0"/>
              </a:rPr>
              <a:t>Physical dependence</a:t>
            </a:r>
            <a:r>
              <a:rPr lang="en-AU" sz="1800" baseline="30000" dirty="0">
                <a:latin typeface="Arial" panose="020B0604020202020204" pitchFamily="34" charset="0"/>
                <a:cs typeface="Arial" panose="020B0604020202020204" pitchFamily="34" charset="0"/>
              </a:rPr>
              <a:t>7</a:t>
            </a:r>
          </a:p>
          <a:p>
            <a:pPr lvl="1">
              <a:lnSpc>
                <a:spcPct val="150000"/>
              </a:lnSpc>
            </a:pPr>
            <a:r>
              <a:rPr lang="en-AU" sz="1800" dirty="0">
                <a:latin typeface="Arial" panose="020B0604020202020204" pitchFamily="34" charset="0"/>
                <a:cs typeface="Arial" panose="020B0604020202020204" pitchFamily="34" charset="0"/>
              </a:rPr>
              <a:t>Tolerance</a:t>
            </a:r>
            <a:r>
              <a:rPr lang="en-AU" sz="1800" baseline="30000" dirty="0">
                <a:latin typeface="Arial" panose="020B0604020202020204" pitchFamily="34" charset="0"/>
                <a:cs typeface="Arial" panose="020B0604020202020204" pitchFamily="34" charset="0"/>
              </a:rPr>
              <a:t>7</a:t>
            </a:r>
            <a:endParaRPr lang="en-AU" sz="1800" dirty="0">
              <a:latin typeface="Arial" panose="020B0604020202020204" pitchFamily="34" charset="0"/>
              <a:cs typeface="Arial" panose="020B0604020202020204" pitchFamily="34" charset="0"/>
            </a:endParaRPr>
          </a:p>
          <a:p>
            <a:pPr marL="0" indent="0">
              <a:buNone/>
            </a:pPr>
            <a:endParaRPr lang="en-AU" sz="1000" dirty="0"/>
          </a:p>
          <a:p>
            <a:r>
              <a:rPr lang="en-AU" dirty="0"/>
              <a:t>Sometimes benzodiazepines are prescribed to people living with dementia and changed behaviours</a:t>
            </a:r>
          </a:p>
          <a:p>
            <a:endParaRPr lang="en-AU" sz="1000" dirty="0"/>
          </a:p>
          <a:p>
            <a:r>
              <a:rPr lang="en-AU" dirty="0"/>
              <a:t>One Australian study</a:t>
            </a:r>
            <a:r>
              <a:rPr lang="en-AU" baseline="30000" dirty="0"/>
              <a:t>8</a:t>
            </a:r>
            <a:r>
              <a:rPr lang="en-AU" dirty="0"/>
              <a:t> reports that 30% of residents are dispensed benzodiazepines within three months of admission to residential aged care</a:t>
            </a:r>
          </a:p>
          <a:p>
            <a:endParaRPr lang="en-AU" sz="1000" baseline="30000" dirty="0"/>
          </a:p>
          <a:p>
            <a:r>
              <a:rPr lang="en-AU" dirty="0"/>
              <a:t>Some examples of benzodiazepines are temazepam, oxazepam, lorazepam and diazepam</a:t>
            </a:r>
            <a:r>
              <a:rPr lang="en-AU" baseline="30000" dirty="0"/>
              <a:t>4,9</a:t>
            </a:r>
          </a:p>
          <a:p>
            <a:endParaRPr lang="en-AU" baseline="30000" dirty="0"/>
          </a:p>
        </p:txBody>
      </p:sp>
      <p:pic>
        <p:nvPicPr>
          <p:cNvPr id="6" name="Picture 5">
            <a:extLst>
              <a:ext uri="{FF2B5EF4-FFF2-40B4-BE49-F238E27FC236}">
                <a16:creationId xmlns:a16="http://schemas.microsoft.com/office/drawing/2014/main" id="{CFA474D5-F336-4018-8A3F-000DC18D7FCB}"/>
              </a:ext>
            </a:extLst>
          </p:cNvPr>
          <p:cNvPicPr/>
          <p:nvPr/>
        </p:nvPicPr>
        <p:blipFill rotWithShape="1">
          <a:blip r:embed="rId3">
            <a:biLevel thresh="50000"/>
          </a:blip>
          <a:srcRect t="14069" b="10460"/>
          <a:stretch/>
        </p:blipFill>
        <p:spPr>
          <a:xfrm>
            <a:off x="9251674" y="2176903"/>
            <a:ext cx="1864001" cy="1796525"/>
          </a:xfrm>
          <a:prstGeom prst="rect">
            <a:avLst/>
          </a:prstGeom>
        </p:spPr>
      </p:pic>
    </p:spTree>
    <p:extLst>
      <p:ext uri="{BB962C8B-B14F-4D97-AF65-F5344CB8AC3E}">
        <p14:creationId xmlns:p14="http://schemas.microsoft.com/office/powerpoint/2010/main" val="321086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a:xfrm>
            <a:off x="306060" y="326309"/>
            <a:ext cx="8728610" cy="757908"/>
          </a:xfrm>
        </p:spPr>
        <p:txBody>
          <a:bodyPr/>
          <a:lstStyle/>
          <a:p>
            <a:r>
              <a:rPr lang="en-AU" dirty="0"/>
              <a:t>Group discussion - </a:t>
            </a:r>
            <a:r>
              <a:rPr lang="en-AU" dirty="0">
                <a:ea typeface="Calibri" panose="020F0502020204030204" pitchFamily="34" charset="0"/>
                <a:cs typeface="Arial" panose="020B0604020202020204" pitchFamily="34" charset="0"/>
              </a:rPr>
              <a:t>When should benzodiazepines be considered for people living with dementia and changed behaviours?</a:t>
            </a:r>
            <a:r>
              <a:rPr lang="en-AU" dirty="0">
                <a:cs typeface="Arial" panose="020B0604020202020204" pitchFamily="34" charset="0"/>
              </a:rPr>
              <a:t> </a:t>
            </a:r>
            <a:endParaRPr lang="en-AU" dirty="0"/>
          </a:p>
        </p:txBody>
      </p:sp>
    </p:spTree>
    <p:extLst>
      <p:ext uri="{BB962C8B-B14F-4D97-AF65-F5344CB8AC3E}">
        <p14:creationId xmlns:p14="http://schemas.microsoft.com/office/powerpoint/2010/main" val="4192023174"/>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32212</TotalTime>
  <Words>2243</Words>
  <Application>Microsoft Office PowerPoint</Application>
  <PresentationFormat>Widescreen</PresentationFormat>
  <Paragraphs>351</Paragraphs>
  <Slides>30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Narrow</vt:lpstr>
      <vt:lpstr>Calibri</vt:lpstr>
      <vt:lpstr>Courier New</vt:lpstr>
      <vt:lpstr>Symbol</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844</cp:revision>
  <cp:lastPrinted>2023-04-26T06:57:10Z</cp:lastPrinted>
  <dcterms:created xsi:type="dcterms:W3CDTF">2017-05-31T01:24:04Z</dcterms:created>
  <dcterms:modified xsi:type="dcterms:W3CDTF">2023-10-27T01:34:15Z</dcterms:modified>
</cp:coreProperties>
</file>