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2" r:id="rId4"/>
    <p:sldMasterId id="2147483663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</p:sldIdLst>
  <p:sldSz cy="5143500" cx="9144000"/>
  <p:notesSz cx="6858000" cy="9144000"/>
  <p:embeddedFontLst>
    <p:embeddedFont>
      <p:font typeface="Roboto"/>
      <p:regular r:id="rId28"/>
      <p:bold r:id="rId29"/>
      <p:italic r:id="rId30"/>
      <p:boldItalic r:id="rId31"/>
    </p:embeddedFont>
    <p:embeddedFont>
      <p:font typeface="Roboto Condensed"/>
      <p:regular r:id="rId32"/>
      <p:bold r:id="rId33"/>
      <p:italic r:id="rId34"/>
      <p:boldItalic r:id="rId35"/>
    </p:embeddedFont>
    <p:embeddedFont>
      <p:font typeface="Roboto Condensed Medium"/>
      <p:regular r:id="rId36"/>
      <p:bold r:id="rId37"/>
      <p:italic r:id="rId38"/>
      <p:boldItalic r:id="rId39"/>
    </p:embeddedFont>
    <p:embeddedFont>
      <p:font typeface="Roboto Condensed SemiBold"/>
      <p:regular r:id="rId40"/>
      <p:bold r:id="rId41"/>
      <p:italic r:id="rId42"/>
      <p:boldItalic r:id="rId4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CondensedSemiBold-regular.fntdata"/><Relationship Id="rId20" Type="http://schemas.openxmlformats.org/officeDocument/2006/relationships/slide" Target="slides/slide14.xml"/><Relationship Id="rId42" Type="http://schemas.openxmlformats.org/officeDocument/2006/relationships/font" Target="fonts/RobotoCondensedSemiBold-italic.fntdata"/><Relationship Id="rId41" Type="http://schemas.openxmlformats.org/officeDocument/2006/relationships/font" Target="fonts/RobotoCondensedSemiBold-bold.fnt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43" Type="http://schemas.openxmlformats.org/officeDocument/2006/relationships/font" Target="fonts/RobotoCondensedSemiBold-boldItalic.fnt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font" Target="fonts/Roboto-regular.fntdata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Roboto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Roboto-boldItalic.fntdata"/><Relationship Id="rId30" Type="http://schemas.openxmlformats.org/officeDocument/2006/relationships/font" Target="fonts/Roboto-italic.fntdata"/><Relationship Id="rId11" Type="http://schemas.openxmlformats.org/officeDocument/2006/relationships/slide" Target="slides/slide5.xml"/><Relationship Id="rId33" Type="http://schemas.openxmlformats.org/officeDocument/2006/relationships/font" Target="fonts/RobotoCondensed-bold.fntdata"/><Relationship Id="rId10" Type="http://schemas.openxmlformats.org/officeDocument/2006/relationships/slide" Target="slides/slide4.xml"/><Relationship Id="rId32" Type="http://schemas.openxmlformats.org/officeDocument/2006/relationships/font" Target="fonts/RobotoCondensed-regular.fntdata"/><Relationship Id="rId13" Type="http://schemas.openxmlformats.org/officeDocument/2006/relationships/slide" Target="slides/slide7.xml"/><Relationship Id="rId35" Type="http://schemas.openxmlformats.org/officeDocument/2006/relationships/font" Target="fonts/RobotoCondensed-boldItalic.fntdata"/><Relationship Id="rId12" Type="http://schemas.openxmlformats.org/officeDocument/2006/relationships/slide" Target="slides/slide6.xml"/><Relationship Id="rId34" Type="http://schemas.openxmlformats.org/officeDocument/2006/relationships/font" Target="fonts/RobotoCondensed-italic.fntdata"/><Relationship Id="rId15" Type="http://schemas.openxmlformats.org/officeDocument/2006/relationships/slide" Target="slides/slide9.xml"/><Relationship Id="rId37" Type="http://schemas.openxmlformats.org/officeDocument/2006/relationships/font" Target="fonts/RobotoCondensedMedium-bold.fntdata"/><Relationship Id="rId14" Type="http://schemas.openxmlformats.org/officeDocument/2006/relationships/slide" Target="slides/slide8.xml"/><Relationship Id="rId36" Type="http://schemas.openxmlformats.org/officeDocument/2006/relationships/font" Target="fonts/RobotoCondensedMedium-regular.fntdata"/><Relationship Id="rId17" Type="http://schemas.openxmlformats.org/officeDocument/2006/relationships/slide" Target="slides/slide11.xml"/><Relationship Id="rId39" Type="http://schemas.openxmlformats.org/officeDocument/2006/relationships/font" Target="fonts/RobotoCondensedMedium-boldItalic.fntdata"/><Relationship Id="rId16" Type="http://schemas.openxmlformats.org/officeDocument/2006/relationships/slide" Target="slides/slide10.xml"/><Relationship Id="rId38" Type="http://schemas.openxmlformats.org/officeDocument/2006/relationships/font" Target="fonts/RobotoCondensedMedium-italic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google.com/search?sca_esv=9af576ba51133c82&amp;rlz=1C5CHFA_enAU962GB975&amp;sxsrf=AE3TifPG131tc-EBTKYkJO48dfv1skQUnw:1756102235855&amp;q=extinct&amp;si=AMgyJEtpyiSdZyr-ht-KvQyAhGlDIjw-FOWDS_qqtXaX9T-KZOFWaWRI-2XXZwomeRjAJk2Y0_7ybuimWrHscZn7D_xS5cBbfQ%3D%3D&amp;expnd=1&amp;sa=X&amp;sqi=2&amp;ved=2ahUKEwiIitTPpqWPAxXv2DgGHbTaBocQyecJegQIFxAR" TargetMode="Externa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85c62bba17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385c62bba17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GB">
                <a:solidFill>
                  <a:schemeClr val="dk1"/>
                </a:solidFill>
              </a:rPr>
              <a:t>Optional to show to students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85c62bba17_0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85c62bba17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EXAMPLES OF EACH: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Remain relatively unaffected – </a:t>
            </a:r>
            <a:r>
              <a:rPr b="1" i="1" lang="en-GB"/>
              <a:t>Rats</a:t>
            </a:r>
            <a:r>
              <a:rPr b="1" lang="en-GB"/>
              <a:t> and </a:t>
            </a:r>
            <a:r>
              <a:rPr b="1" i="1" lang="en-GB"/>
              <a:t>pigeons</a:t>
            </a:r>
            <a:r>
              <a:rPr lang="en-GB"/>
              <a:t> are examples of species that can live almost anywhere and eat a wide range of foods, so they cope well with environmental change.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Adapt or evolve – </a:t>
            </a:r>
            <a:r>
              <a:rPr b="1" i="1" lang="en-GB"/>
              <a:t>Red foxes</a:t>
            </a:r>
            <a:r>
              <a:rPr lang="en-GB"/>
              <a:t> have expanded their range and changed their hunting patterns as temperatures rise and prey species shift.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/>
              <a:t>Some fish</a:t>
            </a:r>
            <a:r>
              <a:rPr lang="en-GB"/>
              <a:t> have adapted to warmer waters by breeding earlier in the season.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Face extinction – </a:t>
            </a:r>
            <a:r>
              <a:rPr b="1" i="1" lang="en-GB"/>
              <a:t>Bramble Cay Melomys</a:t>
            </a:r>
            <a:r>
              <a:rPr lang="en-GB"/>
              <a:t> (slide 6) became extinct after rising sea levels and storm surges destroyed its small island habitat and food supply – it’s considered the first mammal extinction linked directly to climate change.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85c62bba17_0_1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385c62bba17_0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>
                <a:solidFill>
                  <a:schemeClr val="dk1"/>
                </a:solidFill>
              </a:rPr>
              <a:t>REFER TO LESSON PLAN FOR FULL INSTRUCTIONS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85c62bba17_0_1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85c62bba17_0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ON SLIDE </a:t>
            </a:r>
            <a:r>
              <a:rPr b="1" lang="en-GB"/>
              <a:t>EXAMPLE: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Bilby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Habitat –</a:t>
            </a:r>
            <a:r>
              <a:rPr lang="en-GB"/>
              <a:t> desert/dry regions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Evolved –</a:t>
            </a:r>
            <a:r>
              <a:rPr lang="en-GB"/>
              <a:t> to conserve water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Adaptations –</a:t>
            </a:r>
            <a:r>
              <a:rPr lang="en-GB"/>
              <a:t> extracting moisture from its diet, producing concentrated urine, reducing evaporation loss through skin, living more underground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 full list of adaptation examples can be found in the ‘Teaching Materials and Resources’ table (</a:t>
            </a:r>
            <a:r>
              <a:rPr b="1" lang="en-GB"/>
              <a:t>R5</a:t>
            </a:r>
            <a:r>
              <a:rPr lang="en-GB"/>
              <a:t>) in the accompanying lesson plan.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85c62bba17_0_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85c62bba17_0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REFER TO LESSON PLAN FOR FULL INSTRUCTIONS</a:t>
            </a:r>
            <a:br>
              <a:rPr lang="en-GB"/>
            </a:b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85c62bba17_0_1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85c62bba17_0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HOLDING SLIDE FOR SURVIVAL SCENARIOS PHASE OF THE ACTIVITY</a:t>
            </a:r>
            <a:endParaRPr b="1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85c62bba17_0_2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385c62bba17_0_2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>
                <a:solidFill>
                  <a:schemeClr val="dk1"/>
                </a:solidFill>
              </a:rPr>
              <a:t>PROMPTS: 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GB">
                <a:solidFill>
                  <a:schemeClr val="dk1"/>
                </a:solidFill>
              </a:rPr>
              <a:t>Timeframes (e.g. lifespans, rate of changes)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GB">
                <a:solidFill>
                  <a:schemeClr val="dk1"/>
                </a:solidFill>
              </a:rPr>
              <a:t>Location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GB">
                <a:solidFill>
                  <a:schemeClr val="dk1"/>
                </a:solidFill>
              </a:rPr>
              <a:t>Specific needs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GB">
                <a:solidFill>
                  <a:schemeClr val="dk1"/>
                </a:solidFill>
              </a:rPr>
              <a:t>Population size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GB">
                <a:solidFill>
                  <a:schemeClr val="dk1"/>
                </a:solidFill>
              </a:rPr>
              <a:t>What else is happening around them (e.g. human interference, other animals encroaching in their territory) 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85c62bba17_0_2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85c62bba17_0_2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SPEAKER NOTES: 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Speed of change</a:t>
            </a:r>
            <a:r>
              <a:rPr lang="en-GB"/>
              <a:t> – Climate change is happening faster than species can evolve. Animals that normally adapt over hundreds or thousands of years now face major changes within just a few decades.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Population limits</a:t>
            </a:r>
            <a:r>
              <a:rPr lang="en-GB"/>
              <a:t> – When there are only small numbers of a species left, or little genetic diversity, it’s much harder for them to adapt to new conditions. For example, </a:t>
            </a:r>
            <a:r>
              <a:rPr b="1" i="1" lang="en-GB"/>
              <a:t>cheetahs</a:t>
            </a:r>
            <a:r>
              <a:rPr lang="en-GB"/>
              <a:t> have very low genetic diversity, which limits their ability to cope with new diseases or climate stress.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Specialised needs</a:t>
            </a:r>
            <a:r>
              <a:rPr lang="en-GB"/>
              <a:t> – Some animals depend on very specific foods or habitats. For example, </a:t>
            </a:r>
            <a:r>
              <a:rPr b="1" i="1" lang="en-GB"/>
              <a:t>koalas</a:t>
            </a:r>
            <a:r>
              <a:rPr lang="en-GB"/>
              <a:t> rely almost entirely on eucalyptus leaves and certain forest types, so when those trees die off or dry out, koalas struggle to survive.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Human pressures</a:t>
            </a:r>
            <a:r>
              <a:rPr lang="en-GB"/>
              <a:t> – Habitat destruction, pollution, and other human activities add even more stress, reducing the space and resources animals need to adjust or recover.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Adaptation itself – </a:t>
            </a:r>
            <a:r>
              <a:rPr lang="en-GB"/>
              <a:t>Even when a species manages to adapt in one way, that change can create new challenges. For example, shifting breeding times might disrupt migration patterns, or a new function could demand more energy - and therefore more food - which may no longer be available.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85c62bba17_0_2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385c62bba17_0_2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PROMPTS: </a:t>
            </a:r>
            <a:endParaRPr b="1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GB">
                <a:solidFill>
                  <a:schemeClr val="dk1"/>
                </a:solidFill>
              </a:rPr>
              <a:t>Waste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GB">
                <a:solidFill>
                  <a:schemeClr val="dk1"/>
                </a:solidFill>
              </a:rPr>
              <a:t>Landcare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GB">
                <a:solidFill>
                  <a:schemeClr val="dk1"/>
                </a:solidFill>
              </a:rPr>
              <a:t>Emission reductions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GB">
                <a:solidFill>
                  <a:schemeClr val="dk1"/>
                </a:solidFill>
              </a:rPr>
              <a:t>Transport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GB">
                <a:solidFill>
                  <a:schemeClr val="dk1"/>
                </a:solidFill>
              </a:rPr>
              <a:t>Energy use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GB">
                <a:solidFill>
                  <a:schemeClr val="dk1"/>
                </a:solidFill>
              </a:rPr>
              <a:t>Agriculture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GB">
                <a:solidFill>
                  <a:schemeClr val="dk1"/>
                </a:solidFill>
              </a:rPr>
              <a:t>Urban planning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85c62bba17_0_2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385c62bba17_0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>
                <a:solidFill>
                  <a:schemeClr val="dk1"/>
                </a:solidFill>
              </a:rPr>
              <a:t>SPEAKER NOTES: 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Conservation</a:t>
            </a:r>
            <a:r>
              <a:rPr lang="en-GB"/>
              <a:t> – Protecting and restoring habitats, along with running safe breeding and recovery programs, helps species rebuild their populations and ensures they have places to live and find food.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Reducing emissions</a:t>
            </a:r>
            <a:r>
              <a:rPr lang="en-GB"/>
              <a:t> – Using renewable energy, public transport, and cutting pollution helps limit climate change, and protect the stable temperatures and ecosystems that species depend on.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Planning for coexistence</a:t>
            </a:r>
            <a:r>
              <a:rPr lang="en-GB"/>
              <a:t> – Designing spaces like wildlife crossings, native gardens, and protected corridors allows animals and humans to share environments safely, reducing collisions, habitat loss, and conflict.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85c62bba17_0_2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385c62bba17_0_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>
                <a:solidFill>
                  <a:schemeClr val="dk1"/>
                </a:solidFill>
              </a:rPr>
              <a:t>USE THESE SLIDES ALONGSIDE THE LESSON PLAN</a:t>
            </a:r>
            <a:endParaRPr b="1">
              <a:highlight>
                <a:schemeClr val="accent4"/>
              </a:highlight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85c62bba17_0_2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385c62bba17_0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>
                <a:solidFill>
                  <a:schemeClr val="dk1"/>
                </a:solidFill>
              </a:rPr>
              <a:t>END OF LESSON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a1e4e93374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3a1e4e93374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85c62bba17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85c62bba17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PROMPTS: </a:t>
            </a:r>
            <a:endParaRPr b="1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What words do you associate with extinct?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What does it mean when a species is classified as extinct?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85c62bba17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85c62bba17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>
                <a:solidFill>
                  <a:schemeClr val="dk1"/>
                </a:solidFill>
              </a:rPr>
              <a:t>SPEAKER NOTES:</a:t>
            </a:r>
            <a:br>
              <a:rPr b="1" lang="en-GB">
                <a:solidFill>
                  <a:schemeClr val="dk1"/>
                </a:solidFill>
              </a:rPr>
            </a:b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Oxford Dictionary definition: ‘Extinction’ is the fact or process of a species, family, or other group of animals or plants becoming </a:t>
            </a:r>
            <a:r>
              <a:rPr lang="en-GB">
                <a:solidFill>
                  <a:schemeClr val="dk1"/>
                </a:solidFill>
                <a:uFill>
                  <a:noFill/>
                </a:uFill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extinct</a:t>
            </a:r>
            <a:r>
              <a:rPr lang="en-GB">
                <a:solidFill>
                  <a:schemeClr val="dk1"/>
                </a:solidFill>
              </a:rPr>
              <a:t>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Extinct means a species animals or plants that have </a:t>
            </a:r>
            <a:r>
              <a:rPr b="1" lang="en-GB">
                <a:solidFill>
                  <a:schemeClr val="dk1"/>
                </a:solidFill>
              </a:rPr>
              <a:t>no living members</a:t>
            </a:r>
            <a:r>
              <a:rPr lang="en-GB">
                <a:solidFill>
                  <a:schemeClr val="dk1"/>
                </a:solidFill>
              </a:rPr>
              <a:t>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This means the species is no longer in existence - just like the dinosaurs; once roaming the earth are now extinct as they no longer exist. 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85c62bba17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85c62bba17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>
                <a:solidFill>
                  <a:schemeClr val="dk1"/>
                </a:solidFill>
              </a:rPr>
              <a:t>EXAMPLES</a:t>
            </a:r>
            <a:r>
              <a:rPr b="1" lang="en-GB">
                <a:solidFill>
                  <a:schemeClr val="dk1"/>
                </a:solidFill>
              </a:rPr>
              <a:t>: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u="sng"/>
              <a:t>Well-Known Extinct Species</a:t>
            </a:r>
            <a:endParaRPr u="sng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GB"/>
              <a:t>Dodo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GB"/>
              <a:t>Woolly Mammoth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GB"/>
              <a:t>Saber-Toothed Cat (Smilodon)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GB"/>
              <a:t>Passenger Pigeon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GB"/>
              <a:t>Megalodon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GB"/>
              <a:t>Great Auk (Flightless penguin like bird)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GB"/>
              <a:t>Steller’s Sea Cow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GB"/>
              <a:t>Quagga (subspecies of Zebra)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/>
              <a:t>Australian Examples</a:t>
            </a:r>
            <a:endParaRPr u="sng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GB"/>
              <a:t>Tasmanian Tiger (Thylacine)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GB"/>
              <a:t>Pig-footed Bandicoot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GB"/>
              <a:t>Lesser Bilby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85c62bba17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85c62bba17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CLIMATE </a:t>
            </a:r>
            <a:r>
              <a:rPr b="1" lang="en-GB"/>
              <a:t>EXTINCTION EXAMPLE: 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Bramble Cay Melomys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 small rodent from a tiny island in the Torres Strait (near the Great Barrier Reef), declared extinct in 2019.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Considered the </a:t>
            </a:r>
            <a:r>
              <a:rPr b="1" lang="en-GB"/>
              <a:t>first mammal extinction directly linked to human-induced climate change,</a:t>
            </a:r>
            <a:r>
              <a:rPr lang="en-GB"/>
              <a:t> after rising sea levels and storm surges destroyed its habitat and food sources.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85c62bba17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85c62bba17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TOPIC </a:t>
            </a:r>
            <a:r>
              <a:rPr b="1" lang="en-GB"/>
              <a:t>PROMPTS: </a:t>
            </a:r>
            <a:endParaRPr/>
          </a:p>
          <a:p>
            <a:pPr indent="-298450" lvl="0" marL="457200" rtl="0" algn="l">
              <a:spcBef>
                <a:spcPts val="100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Habitat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Food and diet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Breeding and reproduction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Migration or movement patterns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Population numbers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Health and disease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Behaviour and activity levels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Lifespan and survival rates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85c62bba17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85c62bba17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SPEAKER NOTES: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Rising sea levels</a:t>
            </a:r>
            <a:r>
              <a:rPr lang="en-GB">
                <a:solidFill>
                  <a:schemeClr val="dk1"/>
                </a:solidFill>
              </a:rPr>
              <a:t> – flood coastal and island habitats, forcing animals to move or lose their homes.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More frequent and intense extreme weather events</a:t>
            </a:r>
            <a:r>
              <a:rPr lang="en-GB">
                <a:solidFill>
                  <a:schemeClr val="dk1"/>
                </a:solidFill>
              </a:rPr>
              <a:t> – fires, floods, and storms destroy habitats and make them unsafe or unstable.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Rising temperatures</a:t>
            </a:r>
            <a:r>
              <a:rPr lang="en-GB">
                <a:solidFill>
                  <a:schemeClr val="dk1"/>
                </a:solidFill>
              </a:rPr>
              <a:t> – make some habitats too hot or dry for species to survive, changing where they can live.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Snow and ice loss</a:t>
            </a:r>
            <a:r>
              <a:rPr lang="en-GB">
                <a:solidFill>
                  <a:schemeClr val="dk1"/>
                </a:solidFill>
              </a:rPr>
              <a:t> – removes critical habitats for polar and alpine animals that depend on frozen environments.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Changing rainfall patterns</a:t>
            </a:r>
            <a:r>
              <a:rPr lang="en-GB">
                <a:solidFill>
                  <a:schemeClr val="dk1"/>
                </a:solidFill>
              </a:rPr>
              <a:t> – alter ecosystems by causing droughts or floods, reducing water and plant life that animals rely on.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>
                <a:solidFill>
                  <a:schemeClr val="dk1"/>
                </a:solidFill>
              </a:rPr>
              <a:t>These impacts often occur at the same time</a:t>
            </a:r>
            <a:r>
              <a:rPr lang="en-GB">
                <a:solidFill>
                  <a:schemeClr val="dk1"/>
                </a:solidFill>
              </a:rPr>
              <a:t> – for example, rising temperatures can drive droughts while extreme weather destroys habitats – creating a chain reaction that puts even more pressure on species to survive.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85c62bba17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85c62bba17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SPEAKER NOTES:</a:t>
            </a:r>
            <a:br>
              <a:rPr lang="en-GB">
                <a:solidFill>
                  <a:schemeClr val="dk1"/>
                </a:solidFill>
              </a:rPr>
            </a:br>
            <a:r>
              <a:rPr b="1" lang="en-GB">
                <a:solidFill>
                  <a:schemeClr val="dk1"/>
                </a:solidFill>
              </a:rPr>
              <a:t>Food chain disruption</a:t>
            </a:r>
            <a:r>
              <a:rPr lang="en-GB">
                <a:solidFill>
                  <a:schemeClr val="dk1"/>
                </a:solidFill>
              </a:rPr>
              <a:t> – predator–prey relationships are disturbed, making it harder for animals to find or catch food.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Seasonal timings shifts/changes</a:t>
            </a:r>
            <a:r>
              <a:rPr lang="en-GB">
                <a:solidFill>
                  <a:schemeClr val="dk1"/>
                </a:solidFill>
              </a:rPr>
              <a:t> – alter when and where food is available, throwing off feeding and breeding cycles.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Forced migration</a:t>
            </a:r>
            <a:r>
              <a:rPr lang="en-GB">
                <a:solidFill>
                  <a:schemeClr val="dk1"/>
                </a:solidFill>
              </a:rPr>
              <a:t> – species may move away from their food sources, or their food sources may move away from them.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Habitat loss</a:t>
            </a:r>
            <a:r>
              <a:rPr lang="en-GB">
                <a:solidFill>
                  <a:schemeClr val="dk1"/>
                </a:solidFill>
              </a:rPr>
              <a:t> – reduces vegetation and prey, leaving animals with fewer reliable food options.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Extreme events</a:t>
            </a:r>
            <a:r>
              <a:rPr lang="en-GB">
                <a:solidFill>
                  <a:schemeClr val="dk1"/>
                </a:solidFill>
              </a:rPr>
              <a:t> – fires, floods, and droughts destroy plants, prey, and feeding grounds.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>
                <a:solidFill>
                  <a:schemeClr val="dk1"/>
                </a:solidFill>
              </a:rPr>
              <a:t>These impacts are often interconnected </a:t>
            </a:r>
            <a:r>
              <a:rPr lang="en-GB">
                <a:solidFill>
                  <a:schemeClr val="dk1"/>
                </a:solidFill>
              </a:rPr>
              <a:t>– for example, extreme events can damage habitats and destroy food sources, while also forcing prey species to migrate, disrupting food chains and creating a ripple effect that makes it even harder for animals to find enough to eat.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lain Background Slide" type="title">
  <p:cSld name="TITLE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4" name="Google Shape;54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aph Background Slide" type="tx">
  <p:cSld name="TITLE_AND_BODY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5" title="white graph slide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5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jpg"/><Relationship Id="rId4" Type="http://schemas.openxmlformats.org/officeDocument/2006/relationships/image" Target="../media/image6.png"/><Relationship Id="rId5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g"/><Relationship Id="rId4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jpg"/><Relationship Id="rId4" Type="http://schemas.openxmlformats.org/officeDocument/2006/relationships/image" Target="../media/image6.png"/><Relationship Id="rId5" Type="http://schemas.openxmlformats.org/officeDocument/2006/relationships/image" Target="../media/image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jpg"/><Relationship Id="rId4" Type="http://schemas.openxmlformats.org/officeDocument/2006/relationships/image" Target="../media/image1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3.jpg"/><Relationship Id="rId4" Type="http://schemas.openxmlformats.org/officeDocument/2006/relationships/image" Target="../media/image20.jpg"/><Relationship Id="rId5" Type="http://schemas.openxmlformats.org/officeDocument/2006/relationships/image" Target="../media/image15.jpg"/><Relationship Id="rId6" Type="http://schemas.openxmlformats.org/officeDocument/2006/relationships/image" Target="../media/image6.png"/><Relationship Id="rId7" Type="http://schemas.openxmlformats.org/officeDocument/2006/relationships/image" Target="../media/image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jpg"/><Relationship Id="rId4" Type="http://schemas.openxmlformats.org/officeDocument/2006/relationships/image" Target="../media/image6.png"/><Relationship Id="rId5" Type="http://schemas.openxmlformats.org/officeDocument/2006/relationships/image" Target="../media/image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6.jpg"/><Relationship Id="rId4" Type="http://schemas.openxmlformats.org/officeDocument/2006/relationships/image" Target="../media/image42.jpg"/><Relationship Id="rId5" Type="http://schemas.openxmlformats.org/officeDocument/2006/relationships/image" Target="../media/image41.jpg"/><Relationship Id="rId6" Type="http://schemas.openxmlformats.org/officeDocument/2006/relationships/image" Target="../media/image38.jpg"/><Relationship Id="rId7" Type="http://schemas.openxmlformats.org/officeDocument/2006/relationships/image" Target="../media/image34.jpg"/><Relationship Id="rId8" Type="http://schemas.openxmlformats.org/officeDocument/2006/relationships/image" Target="../media/image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0.jpg"/><Relationship Id="rId4" Type="http://schemas.openxmlformats.org/officeDocument/2006/relationships/image" Target="../media/image6.png"/><Relationship Id="rId5" Type="http://schemas.openxmlformats.org/officeDocument/2006/relationships/image" Target="../media/image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jpg"/><Relationship Id="rId4" Type="http://schemas.openxmlformats.org/officeDocument/2006/relationships/image" Target="../media/image35.jpg"/><Relationship Id="rId5" Type="http://schemas.openxmlformats.org/officeDocument/2006/relationships/image" Target="../media/image27.jpg"/><Relationship Id="rId6" Type="http://schemas.openxmlformats.org/officeDocument/2006/relationships/image" Target="../media/image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9.jpg"/><Relationship Id="rId4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5.png"/><Relationship Id="rId4" Type="http://schemas.openxmlformats.org/officeDocument/2006/relationships/image" Target="../media/image28.png"/><Relationship Id="rId5" Type="http://schemas.openxmlformats.org/officeDocument/2006/relationships/image" Target="../media/image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.png"/><Relationship Id="rId4" Type="http://schemas.openxmlformats.org/officeDocument/2006/relationships/hyperlink" Target="http://bit.ly/4hV8Bka" TargetMode="External"/><Relationship Id="rId5" Type="http://schemas.openxmlformats.org/officeDocument/2006/relationships/image" Target="../media/image2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0.jpg"/><Relationship Id="rId4" Type="http://schemas.openxmlformats.org/officeDocument/2006/relationships/image" Target="../media/image6.png"/><Relationship Id="rId5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2.jpg"/><Relationship Id="rId4" Type="http://schemas.openxmlformats.org/officeDocument/2006/relationships/image" Target="../media/image6.png"/><Relationship Id="rId5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Relationship Id="rId4" Type="http://schemas.openxmlformats.org/officeDocument/2006/relationships/image" Target="../media/image2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7.jpg"/><Relationship Id="rId4" Type="http://schemas.openxmlformats.org/officeDocument/2006/relationships/image" Target="../media/image6.png"/><Relationship Id="rId5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5" Type="http://schemas.openxmlformats.org/officeDocument/2006/relationships/image" Target="../media/image9.jpg"/><Relationship Id="rId6" Type="http://schemas.openxmlformats.org/officeDocument/2006/relationships/image" Target="../media/image23.jpg"/><Relationship Id="rId7" Type="http://schemas.openxmlformats.org/officeDocument/2006/relationships/image" Target="../media/image31.jpg"/><Relationship Id="rId8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g"/><Relationship Id="rId4" Type="http://schemas.openxmlformats.org/officeDocument/2006/relationships/image" Target="../media/image39.jpg"/><Relationship Id="rId5" Type="http://schemas.openxmlformats.org/officeDocument/2006/relationships/image" Target="../media/image21.jpg"/><Relationship Id="rId6" Type="http://schemas.openxmlformats.org/officeDocument/2006/relationships/image" Target="../media/image12.jpg"/><Relationship Id="rId7" Type="http://schemas.openxmlformats.org/officeDocument/2006/relationships/image" Target="../media/image17.jpg"/><Relationship Id="rId8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7"/>
          <p:cNvPicPr preferRelativeResize="0"/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7"/>
          <p:cNvSpPr txBox="1"/>
          <p:nvPr/>
        </p:nvSpPr>
        <p:spPr>
          <a:xfrm>
            <a:off x="1823975" y="1051975"/>
            <a:ext cx="6503100" cy="13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00">
                <a:solidFill>
                  <a:srgbClr val="0070B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Learning Intention</a:t>
            </a:r>
            <a:endParaRPr b="1" sz="2200">
              <a:solidFill>
                <a:srgbClr val="0070B4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marR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Students create a creature with the aim of it surviving the effects of climate change to explore how animals adapt to their environment and how climatic shifts affect habitat, diet and survivability.</a:t>
            </a:r>
            <a:endParaRPr b="1" sz="1800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65" name="Google Shape;65;p17"/>
          <p:cNvSpPr/>
          <p:nvPr/>
        </p:nvSpPr>
        <p:spPr>
          <a:xfrm>
            <a:off x="400963" y="1051975"/>
            <a:ext cx="1131900" cy="1131900"/>
          </a:xfrm>
          <a:prstGeom prst="ellipse">
            <a:avLst/>
          </a:prstGeom>
          <a:solidFill>
            <a:srgbClr val="0070B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17"/>
          <p:cNvSpPr/>
          <p:nvPr/>
        </p:nvSpPr>
        <p:spPr>
          <a:xfrm>
            <a:off x="400963" y="2796425"/>
            <a:ext cx="1131900" cy="1131900"/>
          </a:xfrm>
          <a:prstGeom prst="ellipse">
            <a:avLst/>
          </a:prstGeom>
          <a:solidFill>
            <a:srgbClr val="0070B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17"/>
          <p:cNvSpPr txBox="1"/>
          <p:nvPr/>
        </p:nvSpPr>
        <p:spPr>
          <a:xfrm>
            <a:off x="329177" y="194625"/>
            <a:ext cx="57846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2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LEARNING OUTCOMES</a:t>
            </a:r>
            <a:endParaRPr b="1" sz="4200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68" name="Google Shape;68;p17"/>
          <p:cNvSpPr txBox="1"/>
          <p:nvPr/>
        </p:nvSpPr>
        <p:spPr>
          <a:xfrm>
            <a:off x="1823975" y="2796425"/>
            <a:ext cx="6503100" cy="19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00">
                <a:solidFill>
                  <a:srgbClr val="0070B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Success Criteria</a:t>
            </a:r>
            <a:endParaRPr b="1" sz="2200">
              <a:solidFill>
                <a:srgbClr val="0070B4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429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 Condensed"/>
              <a:buChar char="●"/>
            </a:pPr>
            <a:r>
              <a:rPr b="1" lang="en-GB" sz="18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Describe how climate change will impact species survival</a:t>
            </a:r>
            <a:endParaRPr b="1" sz="1800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429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 Condensed"/>
              <a:buChar char="●"/>
            </a:pPr>
            <a:r>
              <a:rPr b="1" lang="en-GB" sz="18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Examine how different changes in environmental factors lead species to extinction</a:t>
            </a:r>
            <a:endParaRPr b="1" sz="1800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429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 Condensed"/>
              <a:buChar char="●"/>
            </a:pPr>
            <a:r>
              <a:rPr b="1" lang="en-GB" sz="18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Identify potential adaptations to survive climate risks</a:t>
            </a:r>
            <a:endParaRPr b="1" sz="1800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69" name="Google Shape;69;p17" title="Asset 1Intr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274" y="1300308"/>
            <a:ext cx="849325" cy="635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7" title="Asset 2Intro.png"/>
          <p:cNvPicPr preferRelativeResize="0"/>
          <p:nvPr/>
        </p:nvPicPr>
        <p:blipFill rotWithShape="1">
          <a:blip r:embed="rId5">
            <a:alphaModFix/>
          </a:blip>
          <a:srcRect b="0" l="120" r="120" t="0"/>
          <a:stretch/>
        </p:blipFill>
        <p:spPr>
          <a:xfrm>
            <a:off x="596119" y="2939080"/>
            <a:ext cx="741629" cy="846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6" title="rsz_orang-utan-3534153_128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421775" y="0"/>
            <a:ext cx="772007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6"/>
          <p:cNvSpPr txBox="1"/>
          <p:nvPr/>
        </p:nvSpPr>
        <p:spPr>
          <a:xfrm>
            <a:off x="3929827" y="663408"/>
            <a:ext cx="4955700" cy="18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-GB" sz="4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WHAT HAPPENS WHEN A </a:t>
            </a:r>
            <a:r>
              <a:rPr b="1" lang="en-GB" sz="4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SPECIES</a:t>
            </a:r>
            <a:r>
              <a:rPr b="1" lang="en-GB" sz="4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b="1" lang="en-GB" sz="42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LOSES EITHER?</a:t>
            </a:r>
            <a:endParaRPr b="1" sz="4200">
              <a:solidFill>
                <a:srgbClr val="B6DE1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77" name="Google Shape;177;p26"/>
          <p:cNvSpPr txBox="1"/>
          <p:nvPr/>
        </p:nvSpPr>
        <p:spPr>
          <a:xfrm>
            <a:off x="4008116" y="2547123"/>
            <a:ext cx="4107600" cy="19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GB" sz="24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Do they: </a:t>
            </a:r>
            <a:endParaRPr b="1" sz="24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Condensed"/>
              <a:buAutoNum type="arabicPeriod"/>
            </a:pPr>
            <a:r>
              <a:rPr b="1" lang="en-GB" sz="24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Remain relatively unaffected</a:t>
            </a:r>
            <a:endParaRPr b="1" sz="24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Condensed"/>
              <a:buAutoNum type="arabicPeriod"/>
            </a:pPr>
            <a:r>
              <a:rPr b="1" lang="en-GB" sz="24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Adapt or evolve</a:t>
            </a:r>
            <a:endParaRPr b="1" sz="24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Condensed"/>
              <a:buAutoNum type="arabicPeriod"/>
            </a:pPr>
            <a:r>
              <a:rPr b="1" lang="en-GB" sz="24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Face extinction</a:t>
            </a:r>
            <a:endParaRPr b="1" sz="24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78" name="Google Shape;178;p26"/>
          <p:cNvSpPr txBox="1"/>
          <p:nvPr/>
        </p:nvSpPr>
        <p:spPr>
          <a:xfrm>
            <a:off x="7702134" y="4734876"/>
            <a:ext cx="1753200" cy="3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99999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Activity introduction</a:t>
            </a:r>
            <a:endParaRPr sz="1200">
              <a:solidFill>
                <a:srgbClr val="999999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79" name="Google Shape;179;p26"/>
          <p:cNvSpPr/>
          <p:nvPr/>
        </p:nvSpPr>
        <p:spPr>
          <a:xfrm>
            <a:off x="7856798" y="117339"/>
            <a:ext cx="1062900" cy="892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</a:t>
            </a:r>
            <a:endParaRPr/>
          </a:p>
        </p:txBody>
      </p:sp>
      <p:pic>
        <p:nvPicPr>
          <p:cNvPr id="180" name="Google Shape;180;p26"/>
          <p:cNvPicPr preferRelativeResize="0"/>
          <p:nvPr/>
        </p:nvPicPr>
        <p:blipFill rotWithShape="1">
          <a:blip r:embed="rId5">
            <a:alphaModFix/>
          </a:blip>
          <a:srcRect b="0" l="52575" r="0" t="0"/>
          <a:stretch/>
        </p:blipFill>
        <p:spPr>
          <a:xfrm>
            <a:off x="8091874" y="163914"/>
            <a:ext cx="827827" cy="50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27" title="71WOPpSJ-KL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6219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7" title="Right side Slide templat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3982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7"/>
          <p:cNvSpPr/>
          <p:nvPr/>
        </p:nvSpPr>
        <p:spPr>
          <a:xfrm>
            <a:off x="0" y="4400800"/>
            <a:ext cx="1121400" cy="742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</a:t>
            </a:r>
            <a:endParaRPr/>
          </a:p>
        </p:txBody>
      </p:sp>
      <p:sp>
        <p:nvSpPr>
          <p:cNvPr id="188" name="Google Shape;188;p27"/>
          <p:cNvSpPr txBox="1"/>
          <p:nvPr/>
        </p:nvSpPr>
        <p:spPr>
          <a:xfrm>
            <a:off x="338250" y="246056"/>
            <a:ext cx="5213100" cy="12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-GB" sz="42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ACTIVITY: </a:t>
            </a:r>
            <a:endParaRPr b="1" sz="4200">
              <a:solidFill>
                <a:srgbClr val="B6DE1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-GB" sz="4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CREATURE FEATURE</a:t>
            </a:r>
            <a:endParaRPr b="1" sz="42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89" name="Google Shape;189;p27"/>
          <p:cNvSpPr txBox="1"/>
          <p:nvPr/>
        </p:nvSpPr>
        <p:spPr>
          <a:xfrm>
            <a:off x="338250" y="1519664"/>
            <a:ext cx="4774200" cy="10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-GB" sz="2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Create a creature using the materials which can survive the impacting factors of climate change (at least A4 size)</a:t>
            </a:r>
            <a:endParaRPr b="1" sz="2200">
              <a:solidFill>
                <a:srgbClr val="FFB6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90" name="Google Shape;190;p27"/>
          <p:cNvSpPr txBox="1"/>
          <p:nvPr/>
        </p:nvSpPr>
        <p:spPr>
          <a:xfrm>
            <a:off x="338250" y="2649430"/>
            <a:ext cx="5350800" cy="21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-GB" sz="22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Y</a:t>
            </a:r>
            <a:r>
              <a:rPr b="1" lang="en-GB" sz="22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ou must come up with:</a:t>
            </a:r>
            <a:endParaRPr b="1" sz="2200">
              <a:solidFill>
                <a:srgbClr val="B6DE1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683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Roboto Condensed"/>
              <a:buChar char="●"/>
            </a:pPr>
            <a:r>
              <a:rPr b="1" lang="en-GB" sz="2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</a:t>
            </a:r>
            <a:r>
              <a:rPr b="1" lang="en-GB" sz="2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ame</a:t>
            </a:r>
            <a:endParaRPr b="1" sz="22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683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Roboto Condensed"/>
              <a:buChar char="●"/>
            </a:pPr>
            <a:r>
              <a:rPr b="1" lang="en-GB" sz="2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</a:t>
            </a:r>
            <a:r>
              <a:rPr b="1" lang="en-GB" sz="2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abitat </a:t>
            </a:r>
            <a:endParaRPr b="1" sz="22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683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Roboto Condensed"/>
              <a:buChar char="●"/>
            </a:pPr>
            <a:r>
              <a:rPr b="1" lang="en-GB" sz="2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</a:t>
            </a:r>
            <a:r>
              <a:rPr b="1" lang="en-GB" sz="2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iet </a:t>
            </a:r>
            <a:endParaRPr b="1" sz="22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683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Roboto Condensed"/>
              <a:buChar char="●"/>
            </a:pPr>
            <a:r>
              <a:rPr b="1" lang="en-GB" sz="2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</a:t>
            </a:r>
            <a:r>
              <a:rPr b="1" lang="en-GB" sz="2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otable behaviours (e.g. can it migrate, can it camouflage, is it social)</a:t>
            </a:r>
            <a:endParaRPr b="1" sz="22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91" name="Google Shape;191;p27"/>
          <p:cNvSpPr txBox="1"/>
          <p:nvPr/>
        </p:nvSpPr>
        <p:spPr>
          <a:xfrm>
            <a:off x="52387" y="4734876"/>
            <a:ext cx="1753200" cy="3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99999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Activity instructions</a:t>
            </a:r>
            <a:endParaRPr sz="1200">
              <a:solidFill>
                <a:srgbClr val="999999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acrotis (provided by Getty Images)" id="196" name="Google Shape;19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654975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8"/>
          <p:cNvSpPr txBox="1"/>
          <p:nvPr/>
        </p:nvSpPr>
        <p:spPr>
          <a:xfrm>
            <a:off x="4021230" y="858499"/>
            <a:ext cx="4955700" cy="12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-GB" sz="4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EXAMPLES OF </a:t>
            </a:r>
            <a:r>
              <a:rPr b="1" lang="en-GB" sz="42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ADAPTATIONS</a:t>
            </a:r>
            <a:r>
              <a:rPr b="1" lang="en-GB" sz="4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:</a:t>
            </a:r>
            <a:endParaRPr b="1" sz="42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99" name="Google Shape;199;p28"/>
          <p:cNvSpPr txBox="1"/>
          <p:nvPr/>
        </p:nvSpPr>
        <p:spPr>
          <a:xfrm>
            <a:off x="3976580" y="2121269"/>
            <a:ext cx="5350800" cy="21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3683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Roboto Condensed"/>
              <a:buChar char="●"/>
            </a:pPr>
            <a:r>
              <a:rPr b="1" lang="en-GB" sz="2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Hibernation</a:t>
            </a:r>
            <a:endParaRPr b="1" sz="22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Roboto Condensed"/>
              <a:buChar char="●"/>
            </a:pPr>
            <a:r>
              <a:rPr b="1" lang="en-GB" sz="2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Nocturnal behaviour</a:t>
            </a:r>
            <a:endParaRPr b="1" sz="22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Roboto Condensed"/>
              <a:buChar char="●"/>
            </a:pPr>
            <a:r>
              <a:rPr b="1" lang="en-GB" sz="2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Burrowing or sheltering</a:t>
            </a:r>
            <a:endParaRPr b="1" sz="22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Roboto Condensed"/>
              <a:buChar char="●"/>
            </a:pPr>
            <a:r>
              <a:rPr b="1" lang="en-GB" sz="2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Body changes (e.g. thicker fur,</a:t>
            </a:r>
            <a:br>
              <a:rPr b="1" lang="en-GB" sz="2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b="1" lang="en-GB" sz="2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webbed feet, longer limbs)</a:t>
            </a:r>
            <a:endParaRPr b="1" sz="22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00" name="Google Shape;200;p28"/>
          <p:cNvSpPr txBox="1"/>
          <p:nvPr/>
        </p:nvSpPr>
        <p:spPr>
          <a:xfrm>
            <a:off x="7702134" y="4734876"/>
            <a:ext cx="1753200" cy="3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99999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Activity instructions</a:t>
            </a:r>
            <a:endParaRPr sz="1200">
              <a:solidFill>
                <a:srgbClr val="999999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01" name="Google Shape;201;p28"/>
          <p:cNvSpPr/>
          <p:nvPr/>
        </p:nvSpPr>
        <p:spPr>
          <a:xfrm>
            <a:off x="7856798" y="117339"/>
            <a:ext cx="1062900" cy="892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</a:t>
            </a:r>
            <a:endParaRPr/>
          </a:p>
        </p:txBody>
      </p:sp>
      <p:pic>
        <p:nvPicPr>
          <p:cNvPr id="202" name="Google Shape;202;p28"/>
          <p:cNvPicPr preferRelativeResize="0"/>
          <p:nvPr/>
        </p:nvPicPr>
        <p:blipFill rotWithShape="1">
          <a:blip r:embed="rId5">
            <a:alphaModFix/>
          </a:blip>
          <a:srcRect b="0" l="52575" r="0" t="0"/>
          <a:stretch/>
        </p:blipFill>
        <p:spPr>
          <a:xfrm>
            <a:off x="8091874" y="163914"/>
            <a:ext cx="827827" cy="50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29" title="71WOPpSJ-KL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6219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9" title="Right side Slide templat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3982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9"/>
          <p:cNvSpPr/>
          <p:nvPr/>
        </p:nvSpPr>
        <p:spPr>
          <a:xfrm>
            <a:off x="0" y="4400800"/>
            <a:ext cx="1121400" cy="742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</a:t>
            </a:r>
            <a:endParaRPr/>
          </a:p>
        </p:txBody>
      </p:sp>
      <p:sp>
        <p:nvSpPr>
          <p:cNvPr id="210" name="Google Shape;210;p29"/>
          <p:cNvSpPr txBox="1"/>
          <p:nvPr/>
        </p:nvSpPr>
        <p:spPr>
          <a:xfrm>
            <a:off x="338250" y="246056"/>
            <a:ext cx="5213100" cy="12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-GB" sz="42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ACTIVITY: </a:t>
            </a:r>
            <a:endParaRPr b="1" sz="4200">
              <a:solidFill>
                <a:srgbClr val="B6DE1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-GB" sz="4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CREATURE FEATURE</a:t>
            </a:r>
            <a:endParaRPr b="1" sz="42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11" name="Google Shape;211;p29"/>
          <p:cNvSpPr txBox="1"/>
          <p:nvPr/>
        </p:nvSpPr>
        <p:spPr>
          <a:xfrm>
            <a:off x="338250" y="1519664"/>
            <a:ext cx="4774200" cy="10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-GB" sz="2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Create a creature using the materials which can survive the impacting factors of climate change</a:t>
            </a:r>
            <a:endParaRPr b="1" sz="2200">
              <a:solidFill>
                <a:srgbClr val="FFB6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12" name="Google Shape;212;p29"/>
          <p:cNvSpPr txBox="1"/>
          <p:nvPr/>
        </p:nvSpPr>
        <p:spPr>
          <a:xfrm>
            <a:off x="338250" y="2649430"/>
            <a:ext cx="5350800" cy="21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-GB" sz="22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You must come up with:</a:t>
            </a:r>
            <a:endParaRPr b="1" sz="2200">
              <a:solidFill>
                <a:srgbClr val="B6DE1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683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Roboto Condensed"/>
              <a:buChar char="●"/>
            </a:pPr>
            <a:r>
              <a:rPr b="1" lang="en-GB" sz="2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Name</a:t>
            </a:r>
            <a:endParaRPr b="1" sz="22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683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Roboto Condensed"/>
              <a:buChar char="●"/>
            </a:pPr>
            <a:r>
              <a:rPr b="1" lang="en-GB" sz="2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Habitat </a:t>
            </a:r>
            <a:endParaRPr b="1" sz="22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683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Roboto Condensed"/>
              <a:buChar char="●"/>
            </a:pPr>
            <a:r>
              <a:rPr b="1" lang="en-GB" sz="2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Diet </a:t>
            </a:r>
            <a:endParaRPr b="1" sz="22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683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Roboto Condensed"/>
              <a:buChar char="●"/>
            </a:pPr>
            <a:r>
              <a:rPr b="1" lang="en-GB" sz="2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Notable behaviours (e.g. can it migrate, can it camouflage, is it social)</a:t>
            </a:r>
            <a:endParaRPr b="1" sz="22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13" name="Google Shape;213;p29"/>
          <p:cNvSpPr txBox="1"/>
          <p:nvPr/>
        </p:nvSpPr>
        <p:spPr>
          <a:xfrm>
            <a:off x="52387" y="4734876"/>
            <a:ext cx="1753200" cy="3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99999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Activity instructions</a:t>
            </a:r>
            <a:endParaRPr sz="1200">
              <a:solidFill>
                <a:srgbClr val="999999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30" title="fachy-marin-EQkV-J2kw0U-unsplash (1).jpg"/>
          <p:cNvPicPr preferRelativeResize="0"/>
          <p:nvPr/>
        </p:nvPicPr>
        <p:blipFill rotWithShape="1">
          <a:blip r:embed="rId3">
            <a:alphaModFix/>
          </a:blip>
          <a:srcRect b="0" l="0" r="5051" t="24391"/>
          <a:stretch/>
        </p:blipFill>
        <p:spPr>
          <a:xfrm>
            <a:off x="0" y="0"/>
            <a:ext cx="3900001" cy="1746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0" title="kangaroo_in_WA_floods_-_credit_Callum_Lamond.jpg"/>
          <p:cNvPicPr preferRelativeResize="0"/>
          <p:nvPr/>
        </p:nvPicPr>
        <p:blipFill rotWithShape="1">
          <a:blip r:embed="rId4">
            <a:alphaModFix/>
          </a:blip>
          <a:srcRect b="0" l="0" r="9975" t="13637"/>
          <a:stretch/>
        </p:blipFill>
        <p:spPr>
          <a:xfrm>
            <a:off x="0" y="1683300"/>
            <a:ext cx="3900000" cy="174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0" title="cattle-in-drought.jpg"/>
          <p:cNvPicPr preferRelativeResize="0"/>
          <p:nvPr/>
        </p:nvPicPr>
        <p:blipFill rotWithShape="1">
          <a:blip r:embed="rId5">
            <a:alphaModFix/>
          </a:blip>
          <a:srcRect b="26820" l="0" r="0" t="0"/>
          <a:stretch/>
        </p:blipFill>
        <p:spPr>
          <a:xfrm>
            <a:off x="0" y="3430199"/>
            <a:ext cx="3900000" cy="171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30"/>
          <p:cNvSpPr txBox="1"/>
          <p:nvPr/>
        </p:nvSpPr>
        <p:spPr>
          <a:xfrm>
            <a:off x="4012920" y="1007997"/>
            <a:ext cx="4955700" cy="12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-GB" sz="4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TIME TO PUT</a:t>
            </a:r>
            <a:br>
              <a:rPr b="1" lang="en-GB" sz="4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b="1" lang="en-GB" sz="4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THEM TO </a:t>
            </a:r>
            <a:r>
              <a:rPr b="1" lang="en-GB" sz="42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THE TEST</a:t>
            </a:r>
            <a:endParaRPr b="1" sz="4200">
              <a:solidFill>
                <a:srgbClr val="B6DE1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23" name="Google Shape;223;p30"/>
          <p:cNvSpPr txBox="1"/>
          <p:nvPr/>
        </p:nvSpPr>
        <p:spPr>
          <a:xfrm>
            <a:off x="4091210" y="2415463"/>
            <a:ext cx="4107600" cy="19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GB" sz="24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Do they: </a:t>
            </a:r>
            <a:endParaRPr b="1" sz="2400">
              <a:solidFill>
                <a:srgbClr val="B6DE1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Condensed"/>
              <a:buAutoNum type="arabicPeriod"/>
            </a:pPr>
            <a:r>
              <a:rPr b="1" lang="en-GB" sz="24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Remain relatively unaffected</a:t>
            </a:r>
            <a:endParaRPr b="1" sz="24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Condensed"/>
              <a:buAutoNum type="arabicPeriod"/>
            </a:pPr>
            <a:r>
              <a:rPr b="1" lang="en-GB" sz="24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Adapt or evolve</a:t>
            </a:r>
            <a:endParaRPr b="1" sz="24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Condensed"/>
              <a:buAutoNum type="arabicPeriod"/>
            </a:pPr>
            <a:r>
              <a:rPr b="1" lang="en-GB" sz="24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Face extinction</a:t>
            </a:r>
            <a:endParaRPr b="1" sz="24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24" name="Google Shape;224;p30"/>
          <p:cNvSpPr txBox="1"/>
          <p:nvPr/>
        </p:nvSpPr>
        <p:spPr>
          <a:xfrm>
            <a:off x="8373569" y="4734876"/>
            <a:ext cx="1753200" cy="3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99999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Activity</a:t>
            </a:r>
            <a:endParaRPr sz="1200">
              <a:solidFill>
                <a:srgbClr val="999999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25" name="Google Shape;225;p30"/>
          <p:cNvSpPr/>
          <p:nvPr/>
        </p:nvSpPr>
        <p:spPr>
          <a:xfrm>
            <a:off x="7856798" y="117339"/>
            <a:ext cx="1062900" cy="892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</a:t>
            </a:r>
            <a:endParaRPr/>
          </a:p>
        </p:txBody>
      </p:sp>
      <p:pic>
        <p:nvPicPr>
          <p:cNvPr id="226" name="Google Shape;226;p30"/>
          <p:cNvPicPr preferRelativeResize="0"/>
          <p:nvPr/>
        </p:nvPicPr>
        <p:blipFill rotWithShape="1">
          <a:blip r:embed="rId7">
            <a:alphaModFix/>
          </a:blip>
          <a:srcRect b="0" l="52575" r="0" t="0"/>
          <a:stretch/>
        </p:blipFill>
        <p:spPr>
          <a:xfrm>
            <a:off x="8091874" y="163914"/>
            <a:ext cx="827827" cy="50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31" title="1abefb2db0c6db456bc74d1a8739c35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52566" y="0"/>
            <a:ext cx="51434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1"/>
          <p:cNvSpPr txBox="1"/>
          <p:nvPr/>
        </p:nvSpPr>
        <p:spPr>
          <a:xfrm>
            <a:off x="4226505" y="1519800"/>
            <a:ext cx="4908000" cy="20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-GB" sz="4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WHY CAN’T</a:t>
            </a:r>
            <a:br>
              <a:rPr b="1" lang="en-GB" sz="4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b="1" lang="en-GB" sz="4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ALL SPECIES</a:t>
            </a:r>
            <a:br>
              <a:rPr b="1" lang="en-GB" sz="4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b="1" lang="en-GB" sz="42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JUST ADAPT?</a:t>
            </a:r>
            <a:endParaRPr b="1" sz="4200">
              <a:solidFill>
                <a:srgbClr val="B6DE1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34" name="Google Shape;234;p31"/>
          <p:cNvSpPr txBox="1"/>
          <p:nvPr/>
        </p:nvSpPr>
        <p:spPr>
          <a:xfrm>
            <a:off x="7702134" y="4734876"/>
            <a:ext cx="1753200" cy="3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99999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Learning discussion </a:t>
            </a:r>
            <a:endParaRPr sz="1200">
              <a:solidFill>
                <a:srgbClr val="999999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35" name="Google Shape;235;p31"/>
          <p:cNvSpPr/>
          <p:nvPr/>
        </p:nvSpPr>
        <p:spPr>
          <a:xfrm>
            <a:off x="7856798" y="117339"/>
            <a:ext cx="1062900" cy="892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</a:t>
            </a:r>
            <a:endParaRPr/>
          </a:p>
        </p:txBody>
      </p:sp>
      <p:pic>
        <p:nvPicPr>
          <p:cNvPr id="236" name="Google Shape;236;p31"/>
          <p:cNvPicPr preferRelativeResize="0"/>
          <p:nvPr/>
        </p:nvPicPr>
        <p:blipFill rotWithShape="1">
          <a:blip r:embed="rId5">
            <a:alphaModFix/>
          </a:blip>
          <a:srcRect b="0" l="52575" r="0" t="0"/>
          <a:stretch/>
        </p:blipFill>
        <p:spPr>
          <a:xfrm>
            <a:off x="8091874" y="163914"/>
            <a:ext cx="827827" cy="50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32" title="AdobeStock_244857521.jpeg"/>
          <p:cNvPicPr preferRelativeResize="0"/>
          <p:nvPr/>
        </p:nvPicPr>
        <p:blipFill rotWithShape="1">
          <a:blip r:embed="rId3">
            <a:alphaModFix/>
          </a:blip>
          <a:srcRect b="0" l="16662" r="16662" t="0"/>
          <a:stretch/>
        </p:blipFill>
        <p:spPr>
          <a:xfrm>
            <a:off x="2129251" y="1335550"/>
            <a:ext cx="1429801" cy="155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2" title="pexels-pok-rie-33563-1268076 (1).jpg"/>
          <p:cNvPicPr preferRelativeResize="0"/>
          <p:nvPr/>
        </p:nvPicPr>
        <p:blipFill rotWithShape="1">
          <a:blip r:embed="rId4">
            <a:alphaModFix/>
          </a:blip>
          <a:srcRect b="0" l="38628" r="0" t="0"/>
          <a:stretch/>
        </p:blipFill>
        <p:spPr>
          <a:xfrm>
            <a:off x="5581950" y="1335550"/>
            <a:ext cx="1429801" cy="155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2" title="AdobeStock_223301147.jpeg"/>
          <p:cNvPicPr preferRelativeResize="0"/>
          <p:nvPr/>
        </p:nvPicPr>
        <p:blipFill rotWithShape="1">
          <a:blip r:embed="rId5">
            <a:alphaModFix/>
          </a:blip>
          <a:srcRect b="0" l="19314" r="19314" t="0"/>
          <a:stretch/>
        </p:blipFill>
        <p:spPr>
          <a:xfrm>
            <a:off x="407400" y="1335550"/>
            <a:ext cx="1429801" cy="155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2" title="vita-vilcina-jRF4UDDuzJc-unsplash.jpg"/>
          <p:cNvPicPr preferRelativeResize="0"/>
          <p:nvPr/>
        </p:nvPicPr>
        <p:blipFill rotWithShape="1">
          <a:blip r:embed="rId6">
            <a:alphaModFix/>
          </a:blip>
          <a:srcRect b="0" l="38522" r="0" t="0"/>
          <a:stretch/>
        </p:blipFill>
        <p:spPr>
          <a:xfrm>
            <a:off x="3851089" y="1335550"/>
            <a:ext cx="1441823" cy="155280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2"/>
          <p:cNvSpPr txBox="1"/>
          <p:nvPr/>
        </p:nvSpPr>
        <p:spPr>
          <a:xfrm>
            <a:off x="329175" y="212125"/>
            <a:ext cx="69786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ADAPTATION </a:t>
            </a:r>
            <a:r>
              <a:rPr b="1" lang="en-GB" sz="42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CHALLENGES</a:t>
            </a:r>
            <a:endParaRPr b="1" sz="4200">
              <a:solidFill>
                <a:srgbClr val="B6DE1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46" name="Google Shape;246;p32"/>
          <p:cNvSpPr txBox="1"/>
          <p:nvPr/>
        </p:nvSpPr>
        <p:spPr>
          <a:xfrm>
            <a:off x="407400" y="3032731"/>
            <a:ext cx="1429800" cy="11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3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Speed of climate change</a:t>
            </a:r>
            <a:endParaRPr b="1" sz="23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47" name="Google Shape;247;p32"/>
          <p:cNvSpPr txBox="1"/>
          <p:nvPr/>
        </p:nvSpPr>
        <p:spPr>
          <a:xfrm>
            <a:off x="3677700" y="3032731"/>
            <a:ext cx="1788600" cy="7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3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Specialised needs</a:t>
            </a:r>
            <a:endParaRPr b="1" sz="23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48" name="Google Shape;248;p32"/>
          <p:cNvSpPr txBox="1"/>
          <p:nvPr/>
        </p:nvSpPr>
        <p:spPr>
          <a:xfrm>
            <a:off x="5633550" y="3032731"/>
            <a:ext cx="1326600" cy="7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3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Human pressures</a:t>
            </a:r>
            <a:endParaRPr b="1" sz="23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49" name="Google Shape;249;p32"/>
          <p:cNvSpPr txBox="1"/>
          <p:nvPr/>
        </p:nvSpPr>
        <p:spPr>
          <a:xfrm>
            <a:off x="2129250" y="3032731"/>
            <a:ext cx="1429800" cy="7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3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Population limits</a:t>
            </a:r>
            <a:endParaRPr b="1" sz="23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250" name="Google Shape;250;p32" title="pexels-andre-mouton-1207875.jpg"/>
          <p:cNvPicPr preferRelativeResize="0"/>
          <p:nvPr/>
        </p:nvPicPr>
        <p:blipFill rotWithShape="1">
          <a:blip r:embed="rId7">
            <a:alphaModFix/>
          </a:blip>
          <a:srcRect b="0" l="19314" r="19314" t="0"/>
          <a:stretch/>
        </p:blipFill>
        <p:spPr>
          <a:xfrm>
            <a:off x="7300803" y="1335550"/>
            <a:ext cx="1429801" cy="155280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2"/>
          <p:cNvSpPr txBox="1"/>
          <p:nvPr/>
        </p:nvSpPr>
        <p:spPr>
          <a:xfrm>
            <a:off x="7306800" y="3032725"/>
            <a:ext cx="1441800" cy="7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3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Adaptation itself</a:t>
            </a:r>
            <a:endParaRPr b="1" sz="23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52" name="Google Shape;252;p32"/>
          <p:cNvSpPr txBox="1"/>
          <p:nvPr/>
        </p:nvSpPr>
        <p:spPr>
          <a:xfrm>
            <a:off x="7702134" y="4734876"/>
            <a:ext cx="1753200" cy="3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99999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Learning discussion </a:t>
            </a:r>
            <a:endParaRPr sz="1200">
              <a:solidFill>
                <a:srgbClr val="999999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53" name="Google Shape;253;p32"/>
          <p:cNvSpPr/>
          <p:nvPr/>
        </p:nvSpPr>
        <p:spPr>
          <a:xfrm>
            <a:off x="7856798" y="117339"/>
            <a:ext cx="1062900" cy="892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</a:t>
            </a:r>
            <a:endParaRPr/>
          </a:p>
        </p:txBody>
      </p:sp>
      <p:pic>
        <p:nvPicPr>
          <p:cNvPr id="254" name="Google Shape;254;p32"/>
          <p:cNvPicPr preferRelativeResize="0"/>
          <p:nvPr/>
        </p:nvPicPr>
        <p:blipFill rotWithShape="1">
          <a:blip r:embed="rId8">
            <a:alphaModFix/>
          </a:blip>
          <a:srcRect b="0" l="52575" r="0" t="0"/>
          <a:stretch/>
        </p:blipFill>
        <p:spPr>
          <a:xfrm>
            <a:off x="8091874" y="163914"/>
            <a:ext cx="827827" cy="50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33" title="AdobeStock_333553690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438307" y="0"/>
            <a:ext cx="7717135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33"/>
          <p:cNvSpPr txBox="1"/>
          <p:nvPr/>
        </p:nvSpPr>
        <p:spPr>
          <a:xfrm>
            <a:off x="3987992" y="1519789"/>
            <a:ext cx="4955700" cy="13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-GB" sz="42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HOW CAN WE HELP </a:t>
            </a:r>
            <a:r>
              <a:rPr b="1" lang="en-GB" sz="4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OUR SPECIES?</a:t>
            </a:r>
            <a:endParaRPr b="1" sz="4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62" name="Google Shape;262;p33"/>
          <p:cNvSpPr txBox="1"/>
          <p:nvPr/>
        </p:nvSpPr>
        <p:spPr>
          <a:xfrm>
            <a:off x="4003597" y="2966691"/>
            <a:ext cx="41076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GB" sz="21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(both directly and bigger picture)</a:t>
            </a:r>
            <a:endParaRPr b="1" sz="2100">
              <a:solidFill>
                <a:srgbClr val="1C94D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63" name="Google Shape;263;p33"/>
          <p:cNvSpPr txBox="1"/>
          <p:nvPr/>
        </p:nvSpPr>
        <p:spPr>
          <a:xfrm>
            <a:off x="7702134" y="4734876"/>
            <a:ext cx="1753200" cy="3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99999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Learning discussion </a:t>
            </a:r>
            <a:endParaRPr sz="1200">
              <a:solidFill>
                <a:srgbClr val="999999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64" name="Google Shape;264;p33"/>
          <p:cNvSpPr/>
          <p:nvPr/>
        </p:nvSpPr>
        <p:spPr>
          <a:xfrm>
            <a:off x="7856798" y="117339"/>
            <a:ext cx="1062900" cy="892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</a:t>
            </a:r>
            <a:endParaRPr/>
          </a:p>
        </p:txBody>
      </p:sp>
      <p:pic>
        <p:nvPicPr>
          <p:cNvPr id="265" name="Google Shape;265;p33"/>
          <p:cNvPicPr preferRelativeResize="0"/>
          <p:nvPr/>
        </p:nvPicPr>
        <p:blipFill rotWithShape="1">
          <a:blip r:embed="rId5">
            <a:alphaModFix/>
          </a:blip>
          <a:srcRect b="0" l="52575" r="0" t="0"/>
          <a:stretch/>
        </p:blipFill>
        <p:spPr>
          <a:xfrm>
            <a:off x="8091874" y="163914"/>
            <a:ext cx="827827" cy="50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34" title="c6c62f14-decc-4392-8ce2-929986830554_1140x641.jpeg"/>
          <p:cNvPicPr preferRelativeResize="0"/>
          <p:nvPr/>
        </p:nvPicPr>
        <p:blipFill rotWithShape="1">
          <a:blip r:embed="rId3">
            <a:alphaModFix/>
          </a:blip>
          <a:srcRect b="0" l="0" r="15804" t="0"/>
          <a:stretch/>
        </p:blipFill>
        <p:spPr>
          <a:xfrm>
            <a:off x="407400" y="1148173"/>
            <a:ext cx="2325175" cy="155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4" title="AdobeStock_902684983 (1).jpeg"/>
          <p:cNvPicPr preferRelativeResize="0"/>
          <p:nvPr/>
        </p:nvPicPr>
        <p:blipFill rotWithShape="1">
          <a:blip r:embed="rId4">
            <a:alphaModFix/>
          </a:blip>
          <a:srcRect b="0" l="60" r="60" t="0"/>
          <a:stretch/>
        </p:blipFill>
        <p:spPr>
          <a:xfrm>
            <a:off x="3406411" y="1148173"/>
            <a:ext cx="2325176" cy="1552801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4"/>
          <p:cNvSpPr txBox="1"/>
          <p:nvPr/>
        </p:nvSpPr>
        <p:spPr>
          <a:xfrm>
            <a:off x="329175" y="212125"/>
            <a:ext cx="69786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HUMAN DRIVEN </a:t>
            </a:r>
            <a:r>
              <a:rPr b="1" lang="en-GB" sz="42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SOLUTIONS</a:t>
            </a:r>
            <a:endParaRPr b="1" sz="4200">
              <a:solidFill>
                <a:srgbClr val="B6DE1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73" name="Google Shape;273;p34"/>
          <p:cNvSpPr txBox="1"/>
          <p:nvPr/>
        </p:nvSpPr>
        <p:spPr>
          <a:xfrm>
            <a:off x="281051" y="2845350"/>
            <a:ext cx="2670000" cy="15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3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Conservation</a:t>
            </a:r>
            <a:endParaRPr b="1" sz="2300">
              <a:solidFill>
                <a:srgbClr val="B6DE1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marR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 sz="21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(e.g. restoring habitats, safe breeding programs)</a:t>
            </a:r>
            <a:endParaRPr b="1" sz="21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74" name="Google Shape;274;p34"/>
          <p:cNvSpPr txBox="1"/>
          <p:nvPr/>
        </p:nvSpPr>
        <p:spPr>
          <a:xfrm>
            <a:off x="3300150" y="2845350"/>
            <a:ext cx="2543700" cy="15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3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Reducing emissions</a:t>
            </a:r>
            <a:endParaRPr b="1" sz="2300">
              <a:solidFill>
                <a:srgbClr val="B6DE1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marR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 sz="21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(e.g. renewable energy, using public transport)</a:t>
            </a:r>
            <a:endParaRPr b="1" sz="21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275" name="Google Shape;275;p34" title="big_48390.jpg"/>
          <p:cNvPicPr preferRelativeResize="0"/>
          <p:nvPr/>
        </p:nvPicPr>
        <p:blipFill rotWithShape="1">
          <a:blip r:embed="rId5">
            <a:alphaModFix/>
          </a:blip>
          <a:srcRect b="0" l="505" r="495" t="0"/>
          <a:stretch/>
        </p:blipFill>
        <p:spPr>
          <a:xfrm>
            <a:off x="6405425" y="1148173"/>
            <a:ext cx="2325176" cy="1552801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4"/>
          <p:cNvSpPr txBox="1"/>
          <p:nvPr/>
        </p:nvSpPr>
        <p:spPr>
          <a:xfrm>
            <a:off x="6192962" y="2845350"/>
            <a:ext cx="2750100" cy="15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3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Planning for </a:t>
            </a:r>
            <a:r>
              <a:rPr b="1" lang="en-GB" sz="23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coexistence</a:t>
            </a:r>
            <a:endParaRPr b="1" sz="2300">
              <a:solidFill>
                <a:srgbClr val="B6DE1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marR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 sz="21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(e.g. wildlife crossings, native gardens)</a:t>
            </a:r>
            <a:endParaRPr b="1" sz="21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77" name="Google Shape;277;p34"/>
          <p:cNvSpPr txBox="1"/>
          <p:nvPr/>
        </p:nvSpPr>
        <p:spPr>
          <a:xfrm>
            <a:off x="7702134" y="4734876"/>
            <a:ext cx="1753200" cy="3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99999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Learning discussion </a:t>
            </a:r>
            <a:endParaRPr sz="1200">
              <a:solidFill>
                <a:srgbClr val="999999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78" name="Google Shape;278;p34"/>
          <p:cNvSpPr/>
          <p:nvPr/>
        </p:nvSpPr>
        <p:spPr>
          <a:xfrm>
            <a:off x="7856798" y="117339"/>
            <a:ext cx="1062900" cy="892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</a:t>
            </a:r>
            <a:endParaRPr/>
          </a:p>
        </p:txBody>
      </p:sp>
      <p:pic>
        <p:nvPicPr>
          <p:cNvPr id="279" name="Google Shape;279;p34"/>
          <p:cNvPicPr preferRelativeResize="0"/>
          <p:nvPr/>
        </p:nvPicPr>
        <p:blipFill rotWithShape="1">
          <a:blip r:embed="rId6">
            <a:alphaModFix/>
          </a:blip>
          <a:srcRect b="0" l="52575" r="0" t="0"/>
          <a:stretch/>
        </p:blipFill>
        <p:spPr>
          <a:xfrm>
            <a:off x="8091874" y="163914"/>
            <a:ext cx="827827" cy="50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5"/>
          <p:cNvSpPr txBox="1"/>
          <p:nvPr/>
        </p:nvSpPr>
        <p:spPr>
          <a:xfrm>
            <a:off x="2221362" y="1764225"/>
            <a:ext cx="4701300" cy="6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-GB" sz="4200">
                <a:solidFill>
                  <a:srgbClr val="B7B7B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OPTIONAL ACTIVITY</a:t>
            </a:r>
            <a:endParaRPr b="1" sz="4200">
              <a:solidFill>
                <a:srgbClr val="B7B7B7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85" name="Google Shape;285;p35"/>
          <p:cNvSpPr txBox="1"/>
          <p:nvPr/>
        </p:nvSpPr>
        <p:spPr>
          <a:xfrm>
            <a:off x="2021088" y="2571750"/>
            <a:ext cx="51018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GB" sz="2400">
                <a:solidFill>
                  <a:srgbClr val="B7B7B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Informal proof of learning </a:t>
            </a:r>
            <a:r>
              <a:rPr b="1" lang="en-GB" sz="2400">
                <a:solidFill>
                  <a:srgbClr val="B7B7B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assessment</a:t>
            </a:r>
            <a:endParaRPr b="1" sz="2400">
              <a:solidFill>
                <a:srgbClr val="B7B7B7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8" title="francesco-ungaro-7yl6w_udtCk-unsplash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870114" y="0"/>
            <a:ext cx="7717135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" y="2"/>
            <a:ext cx="914402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8"/>
          <p:cNvSpPr txBox="1"/>
          <p:nvPr/>
        </p:nvSpPr>
        <p:spPr>
          <a:xfrm>
            <a:off x="2702200" y="1100200"/>
            <a:ext cx="5729700" cy="24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GB" sz="45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CREATURE FEATURE:</a:t>
            </a:r>
            <a:endParaRPr b="1" sz="4500">
              <a:solidFill>
                <a:srgbClr val="B6DE1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GB" sz="34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Exploring the impact of climate change on the ability of species to </a:t>
            </a:r>
            <a:r>
              <a:rPr b="1" i="1" lang="en-GB" sz="34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survive</a:t>
            </a:r>
            <a:r>
              <a:rPr b="1" lang="en-GB" sz="34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and </a:t>
            </a:r>
            <a:r>
              <a:rPr b="1" i="1" lang="en-GB" sz="34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thrive</a:t>
            </a:r>
            <a:endParaRPr b="1" i="1" sz="34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78" name="Google Shape;78;p18"/>
          <p:cNvSpPr/>
          <p:nvPr/>
        </p:nvSpPr>
        <p:spPr>
          <a:xfrm>
            <a:off x="2797852" y="3861050"/>
            <a:ext cx="2220000" cy="438600"/>
          </a:xfrm>
          <a:prstGeom prst="rect">
            <a:avLst/>
          </a:prstGeom>
          <a:solidFill>
            <a:srgbClr val="B6DE1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18"/>
          <p:cNvSpPr txBox="1"/>
          <p:nvPr/>
        </p:nvSpPr>
        <p:spPr>
          <a:xfrm>
            <a:off x="2797850" y="3861050"/>
            <a:ext cx="22200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2400">
                <a:solidFill>
                  <a:schemeClr val="dk1"/>
                </a:solidFill>
                <a:latin typeface="Roboto Condensed Medium"/>
                <a:ea typeface="Roboto Condensed Medium"/>
                <a:cs typeface="Roboto Condensed Medium"/>
                <a:sym typeface="Roboto Condensed Medium"/>
              </a:rPr>
              <a:t>Year </a:t>
            </a:r>
            <a:r>
              <a:rPr lang="en-GB" sz="2400">
                <a:solidFill>
                  <a:schemeClr val="dk1"/>
                </a:solidFill>
                <a:latin typeface="Roboto Condensed Medium"/>
                <a:ea typeface="Roboto Condensed Medium"/>
                <a:cs typeface="Roboto Condensed Medium"/>
                <a:sym typeface="Roboto Condensed Medium"/>
              </a:rPr>
              <a:t>7/8</a:t>
            </a:r>
            <a:r>
              <a:rPr lang="en-GB" sz="2400">
                <a:solidFill>
                  <a:schemeClr val="dk1"/>
                </a:solidFill>
                <a:latin typeface="Roboto Condensed Medium"/>
                <a:ea typeface="Roboto Condensed Medium"/>
                <a:cs typeface="Roboto Condensed Medium"/>
                <a:sym typeface="Roboto Condensed Medium"/>
              </a:rPr>
              <a:t> Science </a:t>
            </a:r>
            <a:endParaRPr sz="2400">
              <a:solidFill>
                <a:schemeClr val="dk1"/>
              </a:solidFill>
              <a:latin typeface="Roboto Condensed Medium"/>
              <a:ea typeface="Roboto Condensed Medium"/>
              <a:cs typeface="Roboto Condensed Medium"/>
              <a:sym typeface="Roboto Condensed Medium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2726" y="988790"/>
            <a:ext cx="3485750" cy="3507426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36"/>
          <p:cNvSpPr txBox="1"/>
          <p:nvPr/>
        </p:nvSpPr>
        <p:spPr>
          <a:xfrm>
            <a:off x="338250" y="435219"/>
            <a:ext cx="5213100" cy="6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-GB" sz="42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TO LEAVE</a:t>
            </a:r>
            <a:endParaRPr b="1" sz="42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92" name="Google Shape;292;p36"/>
          <p:cNvSpPr txBox="1"/>
          <p:nvPr/>
        </p:nvSpPr>
        <p:spPr>
          <a:xfrm>
            <a:off x="338250" y="1189488"/>
            <a:ext cx="4097400" cy="34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-GB" sz="23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On a post-it note or piece of</a:t>
            </a:r>
            <a:br>
              <a:rPr b="1" lang="en-GB" sz="23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b="1" lang="en-GB" sz="23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paper write:</a:t>
            </a:r>
            <a:endParaRPr b="1" sz="2300">
              <a:solidFill>
                <a:srgbClr val="B6DE1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7465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Roboto Condensed"/>
              <a:buChar char="●"/>
            </a:pPr>
            <a:r>
              <a:rPr b="1" lang="en-GB" sz="23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Your n</a:t>
            </a:r>
            <a:r>
              <a:rPr b="1" lang="en-GB" sz="23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ame</a:t>
            </a:r>
            <a:endParaRPr b="1" sz="23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7465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Roboto Condensed"/>
              <a:buChar char="●"/>
            </a:pPr>
            <a:r>
              <a:rPr b="1" lang="en-GB" sz="23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One climate change impact</a:t>
            </a:r>
            <a:endParaRPr b="1" sz="23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7465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Roboto Condensed"/>
              <a:buChar char="●"/>
            </a:pPr>
            <a:r>
              <a:rPr b="1" lang="en-GB" sz="23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One example of </a:t>
            </a:r>
            <a:r>
              <a:rPr b="1" lang="en-GB" sz="23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species</a:t>
            </a:r>
            <a:r>
              <a:rPr b="1" lang="en-GB" sz="23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adaptation</a:t>
            </a:r>
            <a:endParaRPr b="1" sz="23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7465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Roboto Condensed"/>
              <a:buChar char="●"/>
            </a:pPr>
            <a:r>
              <a:rPr b="1" lang="en-GB" sz="23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One solution or behaviour we as humans can do to help</a:t>
            </a:r>
            <a:endParaRPr b="1" sz="23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93" name="Google Shape;293;p36"/>
          <p:cNvSpPr txBox="1"/>
          <p:nvPr/>
        </p:nvSpPr>
        <p:spPr>
          <a:xfrm rot="150107">
            <a:off x="5281168" y="1310216"/>
            <a:ext cx="2501684" cy="46934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2600">
                <a:solidFill>
                  <a:schemeClr val="dk1"/>
                </a:solidFill>
                <a:latin typeface="Roboto Condensed SemiBold"/>
                <a:ea typeface="Roboto Condensed SemiBold"/>
                <a:cs typeface="Roboto Condensed SemiBold"/>
                <a:sym typeface="Roboto Condensed SemiBold"/>
              </a:rPr>
              <a:t>Your name</a:t>
            </a:r>
            <a:endParaRPr sz="2600">
              <a:solidFill>
                <a:schemeClr val="dk1"/>
              </a:solidFill>
              <a:latin typeface="Roboto Condensed SemiBold"/>
              <a:ea typeface="Roboto Condensed SemiBold"/>
              <a:cs typeface="Roboto Condensed SemiBold"/>
              <a:sym typeface="Roboto Condensed SemiBold"/>
            </a:endParaRPr>
          </a:p>
        </p:txBody>
      </p:sp>
      <p:sp>
        <p:nvSpPr>
          <p:cNvPr id="294" name="Google Shape;294;p36"/>
          <p:cNvSpPr txBox="1"/>
          <p:nvPr/>
        </p:nvSpPr>
        <p:spPr>
          <a:xfrm rot="165793">
            <a:off x="5056124" y="1914694"/>
            <a:ext cx="3876908" cy="154523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solidFill>
                  <a:schemeClr val="dk1"/>
                </a:solidFill>
                <a:latin typeface="Roboto Condensed SemiBold"/>
                <a:ea typeface="Roboto Condensed SemiBold"/>
                <a:cs typeface="Roboto Condensed SemiBold"/>
                <a:sym typeface="Roboto Condensed SemiBold"/>
              </a:rPr>
              <a:t>1. C</a:t>
            </a:r>
            <a:r>
              <a:rPr lang="en-GB" sz="2300">
                <a:solidFill>
                  <a:schemeClr val="dk1"/>
                </a:solidFill>
                <a:latin typeface="Roboto Condensed SemiBold"/>
                <a:ea typeface="Roboto Condensed SemiBold"/>
                <a:cs typeface="Roboto Condensed SemiBold"/>
                <a:sym typeface="Roboto Condensed SemiBold"/>
              </a:rPr>
              <a:t>limate change impact</a:t>
            </a:r>
            <a:endParaRPr sz="2300">
              <a:solidFill>
                <a:schemeClr val="dk1"/>
              </a:solidFill>
              <a:latin typeface="Roboto Condensed SemiBold"/>
              <a:ea typeface="Roboto Condensed SemiBold"/>
              <a:cs typeface="Roboto Condensed SemiBold"/>
              <a:sym typeface="Roboto Condensed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2300">
                <a:solidFill>
                  <a:schemeClr val="dk1"/>
                </a:solidFill>
                <a:latin typeface="Roboto Condensed SemiBold"/>
                <a:ea typeface="Roboto Condensed SemiBold"/>
                <a:cs typeface="Roboto Condensed SemiBold"/>
                <a:sym typeface="Roboto Condensed SemiBold"/>
              </a:rPr>
              <a:t>2. </a:t>
            </a:r>
            <a:r>
              <a:rPr lang="en-GB" sz="2300">
                <a:solidFill>
                  <a:schemeClr val="dk1"/>
                </a:solidFill>
                <a:latin typeface="Roboto Condensed SemiBold"/>
                <a:ea typeface="Roboto Condensed SemiBold"/>
                <a:cs typeface="Roboto Condensed SemiBold"/>
                <a:sym typeface="Roboto Condensed SemiBold"/>
              </a:rPr>
              <a:t>An adaptation</a:t>
            </a:r>
            <a:endParaRPr sz="2300">
              <a:solidFill>
                <a:schemeClr val="dk1"/>
              </a:solidFill>
              <a:latin typeface="Roboto Condensed SemiBold"/>
              <a:ea typeface="Roboto Condensed SemiBold"/>
              <a:cs typeface="Roboto Condensed SemiBold"/>
              <a:sym typeface="Roboto Condensed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2300">
                <a:solidFill>
                  <a:schemeClr val="dk1"/>
                </a:solidFill>
                <a:latin typeface="Roboto Condensed SemiBold"/>
                <a:ea typeface="Roboto Condensed SemiBold"/>
                <a:cs typeface="Roboto Condensed SemiBold"/>
                <a:sym typeface="Roboto Condensed SemiBold"/>
              </a:rPr>
              <a:t>3. Human driven solution</a:t>
            </a:r>
            <a:endParaRPr sz="2300">
              <a:solidFill>
                <a:schemeClr val="dk1"/>
              </a:solidFill>
              <a:latin typeface="Roboto Condensed SemiBold"/>
              <a:ea typeface="Roboto Condensed SemiBold"/>
              <a:cs typeface="Roboto Condensed SemiBold"/>
              <a:sym typeface="Roboto Condensed SemiBold"/>
            </a:endParaRPr>
          </a:p>
        </p:txBody>
      </p:sp>
      <p:pic>
        <p:nvPicPr>
          <p:cNvPr id="295" name="Google Shape;295;p36" title="polar bear - Global Warming - Climate ChangePolar bear icon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">
            <a:off x="7216046" y="3552503"/>
            <a:ext cx="767328" cy="76875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6"/>
          <p:cNvSpPr txBox="1"/>
          <p:nvPr/>
        </p:nvSpPr>
        <p:spPr>
          <a:xfrm>
            <a:off x="7702134" y="4734876"/>
            <a:ext cx="1753200" cy="3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99999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Learning reflection</a:t>
            </a:r>
            <a:endParaRPr sz="1200">
              <a:solidFill>
                <a:srgbClr val="999999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97" name="Google Shape;297;p36"/>
          <p:cNvSpPr/>
          <p:nvPr/>
        </p:nvSpPr>
        <p:spPr>
          <a:xfrm>
            <a:off x="7856798" y="117339"/>
            <a:ext cx="1062900" cy="892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</a:t>
            </a:r>
            <a:endParaRPr/>
          </a:p>
        </p:txBody>
      </p:sp>
      <p:pic>
        <p:nvPicPr>
          <p:cNvPr id="298" name="Google Shape;298;p36"/>
          <p:cNvPicPr preferRelativeResize="0"/>
          <p:nvPr/>
        </p:nvPicPr>
        <p:blipFill rotWithShape="1">
          <a:blip r:embed="rId5">
            <a:alphaModFix/>
          </a:blip>
          <a:srcRect b="0" l="52575" r="0" t="0"/>
          <a:stretch/>
        </p:blipFill>
        <p:spPr>
          <a:xfrm>
            <a:off x="8091874" y="163914"/>
            <a:ext cx="827827" cy="50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37"/>
          <p:cNvPicPr preferRelativeResize="0"/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37"/>
          <p:cNvSpPr txBox="1"/>
          <p:nvPr/>
        </p:nvSpPr>
        <p:spPr>
          <a:xfrm>
            <a:off x="439800" y="1044100"/>
            <a:ext cx="6503100" cy="8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800">
                <a:solidFill>
                  <a:srgbClr val="0070B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LINK</a:t>
            </a:r>
            <a:endParaRPr b="1" sz="2800">
              <a:solidFill>
                <a:srgbClr val="0070B4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2400">
                <a:solidFill>
                  <a:srgbClr val="434343"/>
                </a:solidFill>
                <a:uFill>
                  <a:noFill/>
                </a:uFill>
                <a:latin typeface="Roboto Condensed"/>
                <a:ea typeface="Roboto Condensed"/>
                <a:cs typeface="Roboto Condensed"/>
                <a:sym typeface="Roboto Condensed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http://bit.ly/4hV8Bka</a:t>
            </a:r>
            <a:endParaRPr b="1" sz="24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5" name="Google Shape;305;p37"/>
          <p:cNvSpPr txBox="1"/>
          <p:nvPr/>
        </p:nvSpPr>
        <p:spPr>
          <a:xfrm>
            <a:off x="329177" y="194625"/>
            <a:ext cx="57846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2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STUDENT FEEDBACK</a:t>
            </a:r>
            <a:endParaRPr b="1" sz="4200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306" name="Google Shape;306;p37" title="Qpba6SHZumELevS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0100" y="1991075"/>
            <a:ext cx="2723800" cy="272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9" title="pexels-marcusl-383955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242814" y="0"/>
            <a:ext cx="9136072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9"/>
          <p:cNvSpPr txBox="1"/>
          <p:nvPr/>
        </p:nvSpPr>
        <p:spPr>
          <a:xfrm>
            <a:off x="4099450" y="1457940"/>
            <a:ext cx="4399800" cy="20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-GB" sz="4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WHAT DOES THE WORD </a:t>
            </a:r>
            <a:r>
              <a:rPr b="1" lang="en-GB" sz="42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EXTINCTION</a:t>
            </a:r>
            <a:r>
              <a:rPr b="1" lang="en-GB" sz="4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MEAN TO YOU?</a:t>
            </a:r>
            <a:endParaRPr b="1" sz="42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87" name="Google Shape;87;p19"/>
          <p:cNvSpPr txBox="1"/>
          <p:nvPr/>
        </p:nvSpPr>
        <p:spPr>
          <a:xfrm>
            <a:off x="7556148" y="4734876"/>
            <a:ext cx="1753200" cy="3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99999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Learning introduction </a:t>
            </a:r>
            <a:endParaRPr sz="1200">
              <a:solidFill>
                <a:srgbClr val="999999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88" name="Google Shape;88;p19"/>
          <p:cNvSpPr/>
          <p:nvPr/>
        </p:nvSpPr>
        <p:spPr>
          <a:xfrm>
            <a:off x="7856798" y="117339"/>
            <a:ext cx="1062900" cy="892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</a:t>
            </a:r>
            <a:endParaRPr/>
          </a:p>
        </p:txBody>
      </p:sp>
      <p:pic>
        <p:nvPicPr>
          <p:cNvPr id="89" name="Google Shape;89;p19"/>
          <p:cNvPicPr preferRelativeResize="0"/>
          <p:nvPr/>
        </p:nvPicPr>
        <p:blipFill rotWithShape="1">
          <a:blip r:embed="rId5">
            <a:alphaModFix/>
          </a:blip>
          <a:srcRect b="0" l="52575" r="0" t="0"/>
          <a:stretch/>
        </p:blipFill>
        <p:spPr>
          <a:xfrm>
            <a:off x="8091874" y="163914"/>
            <a:ext cx="827827" cy="50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0"/>
          <p:cNvSpPr txBox="1"/>
          <p:nvPr/>
        </p:nvSpPr>
        <p:spPr>
          <a:xfrm>
            <a:off x="329163" y="118424"/>
            <a:ext cx="53205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DEFINITIONS</a:t>
            </a:r>
            <a:endParaRPr b="1" sz="42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95" name="Google Shape;95;p20"/>
          <p:cNvSpPr txBox="1"/>
          <p:nvPr/>
        </p:nvSpPr>
        <p:spPr>
          <a:xfrm>
            <a:off x="370501" y="1000576"/>
            <a:ext cx="33378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EXTINCT</a:t>
            </a:r>
            <a:endParaRPr b="1" sz="3000">
              <a:solidFill>
                <a:srgbClr val="B6DE1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96" name="Google Shape;96;p20"/>
          <p:cNvSpPr txBox="1"/>
          <p:nvPr/>
        </p:nvSpPr>
        <p:spPr>
          <a:xfrm>
            <a:off x="370501" y="1500676"/>
            <a:ext cx="8436600" cy="8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6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(of a species, family, or other group of animals, plants, or organisms) having </a:t>
            </a:r>
            <a:r>
              <a:rPr b="1" lang="en-GB" sz="26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no living members; no longer in existence.</a:t>
            </a:r>
            <a:endParaRPr b="1" sz="2600">
              <a:solidFill>
                <a:srgbClr val="B6DE1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97" name="Google Shape;97;p20"/>
          <p:cNvSpPr txBox="1"/>
          <p:nvPr/>
        </p:nvSpPr>
        <p:spPr>
          <a:xfrm>
            <a:off x="370501" y="2574820"/>
            <a:ext cx="33378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EXTINCT</a:t>
            </a:r>
            <a:r>
              <a:rPr b="1" lang="en-GB" sz="3000" u="sng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ION</a:t>
            </a:r>
            <a:endParaRPr b="1" sz="3000" u="sng">
              <a:solidFill>
                <a:srgbClr val="B6DE1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98" name="Google Shape;98;p20"/>
          <p:cNvSpPr txBox="1"/>
          <p:nvPr/>
        </p:nvSpPr>
        <p:spPr>
          <a:xfrm>
            <a:off x="370501" y="3074920"/>
            <a:ext cx="7865700" cy="8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6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is</a:t>
            </a:r>
            <a:r>
              <a:rPr b="1" lang="en-GB" sz="26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the</a:t>
            </a:r>
            <a:r>
              <a:rPr b="1" lang="en-GB" sz="26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process</a:t>
            </a:r>
            <a:r>
              <a:rPr b="1" lang="en-GB" sz="26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or state of a species, family, or group becoming extinct.</a:t>
            </a:r>
            <a:endParaRPr b="1" sz="2600">
              <a:solidFill>
                <a:srgbClr val="B6DE1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99" name="Google Shape;99;p20"/>
          <p:cNvSpPr txBox="1"/>
          <p:nvPr/>
        </p:nvSpPr>
        <p:spPr>
          <a:xfrm>
            <a:off x="7556148" y="4734876"/>
            <a:ext cx="1753200" cy="3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99999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Learning introduction </a:t>
            </a:r>
            <a:endParaRPr sz="1200">
              <a:solidFill>
                <a:srgbClr val="999999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00" name="Google Shape;100;p20"/>
          <p:cNvSpPr/>
          <p:nvPr/>
        </p:nvSpPr>
        <p:spPr>
          <a:xfrm>
            <a:off x="7856798" y="117339"/>
            <a:ext cx="1062900" cy="892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</a:t>
            </a:r>
            <a:endParaRPr/>
          </a:p>
        </p:txBody>
      </p:sp>
      <p:pic>
        <p:nvPicPr>
          <p:cNvPr id="101" name="Google Shape;101;p20"/>
          <p:cNvPicPr preferRelativeResize="0"/>
          <p:nvPr/>
        </p:nvPicPr>
        <p:blipFill rotWithShape="1">
          <a:blip r:embed="rId3">
            <a:alphaModFix/>
          </a:blip>
          <a:srcRect b="0" l="52575" r="0" t="0"/>
          <a:stretch/>
        </p:blipFill>
        <p:spPr>
          <a:xfrm>
            <a:off x="8091874" y="163914"/>
            <a:ext cx="827827" cy="50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1" title="pexels-diego-f-parra-33199-1692310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" y="0"/>
            <a:ext cx="343318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1"/>
          <p:cNvSpPr txBox="1"/>
          <p:nvPr/>
        </p:nvSpPr>
        <p:spPr>
          <a:xfrm>
            <a:off x="4099450" y="1582189"/>
            <a:ext cx="4624800" cy="13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-GB" sz="4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CAN YOU NAME ANY </a:t>
            </a:r>
            <a:r>
              <a:rPr b="1" lang="en-GB" sz="42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EXTINCT SPECIES?</a:t>
            </a:r>
            <a:endParaRPr b="1" sz="4200">
              <a:solidFill>
                <a:srgbClr val="B6DE1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09" name="Google Shape;109;p21"/>
          <p:cNvSpPr txBox="1"/>
          <p:nvPr/>
        </p:nvSpPr>
        <p:spPr>
          <a:xfrm>
            <a:off x="4127059" y="3001314"/>
            <a:ext cx="40911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GB" sz="21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(Other than the dinosaurs)</a:t>
            </a:r>
            <a:endParaRPr b="1" sz="2100">
              <a:solidFill>
                <a:srgbClr val="1C94D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10" name="Google Shape;110;p21"/>
          <p:cNvSpPr txBox="1"/>
          <p:nvPr/>
        </p:nvSpPr>
        <p:spPr>
          <a:xfrm>
            <a:off x="7556148" y="4734876"/>
            <a:ext cx="1753200" cy="3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99999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Learning introduction </a:t>
            </a:r>
            <a:endParaRPr sz="1200">
              <a:solidFill>
                <a:srgbClr val="999999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11" name="Google Shape;111;p21"/>
          <p:cNvSpPr/>
          <p:nvPr/>
        </p:nvSpPr>
        <p:spPr>
          <a:xfrm>
            <a:off x="7856798" y="117339"/>
            <a:ext cx="1062900" cy="892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</a:t>
            </a:r>
            <a:endParaRPr/>
          </a:p>
        </p:txBody>
      </p:sp>
      <p:pic>
        <p:nvPicPr>
          <p:cNvPr id="112" name="Google Shape;112;p21"/>
          <p:cNvPicPr preferRelativeResize="0"/>
          <p:nvPr/>
        </p:nvPicPr>
        <p:blipFill rotWithShape="1">
          <a:blip r:embed="rId5">
            <a:alphaModFix/>
          </a:blip>
          <a:srcRect b="0" l="52575" r="0" t="0"/>
          <a:stretch/>
        </p:blipFill>
        <p:spPr>
          <a:xfrm>
            <a:off x="8091874" y="163914"/>
            <a:ext cx="827827" cy="50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2" title="VO2NH7FB3FAVE6LGE6IDQRLJH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3738" y="0"/>
            <a:ext cx="772732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2" title="left skinny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2"/>
          <p:cNvSpPr/>
          <p:nvPr/>
        </p:nvSpPr>
        <p:spPr>
          <a:xfrm>
            <a:off x="0" y="4400800"/>
            <a:ext cx="1121400" cy="742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</a:t>
            </a:r>
            <a:endParaRPr/>
          </a:p>
        </p:txBody>
      </p:sp>
      <p:sp>
        <p:nvSpPr>
          <p:cNvPr id="120" name="Google Shape;120;p22"/>
          <p:cNvSpPr txBox="1"/>
          <p:nvPr/>
        </p:nvSpPr>
        <p:spPr>
          <a:xfrm>
            <a:off x="329171" y="296512"/>
            <a:ext cx="3375000" cy="11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BRAMBLE CAY MELOMYS</a:t>
            </a:r>
            <a:endParaRPr b="1" sz="42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21" name="Google Shape;121;p22"/>
          <p:cNvSpPr txBox="1"/>
          <p:nvPr/>
        </p:nvSpPr>
        <p:spPr>
          <a:xfrm>
            <a:off x="347776" y="1452374"/>
            <a:ext cx="33378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EXTINCT</a:t>
            </a:r>
            <a:endParaRPr b="1" sz="3000">
              <a:solidFill>
                <a:srgbClr val="B6DE1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22" name="Google Shape;122;p22"/>
          <p:cNvSpPr txBox="1"/>
          <p:nvPr/>
        </p:nvSpPr>
        <p:spPr>
          <a:xfrm>
            <a:off x="329175" y="2574090"/>
            <a:ext cx="3057600" cy="20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-GB" sz="20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The </a:t>
            </a:r>
            <a:r>
              <a:rPr b="1" lang="en-GB" sz="20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first mammal</a:t>
            </a:r>
            <a:r>
              <a:rPr b="1" lang="en-GB" sz="20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in the world to go </a:t>
            </a:r>
            <a:r>
              <a:rPr b="1" lang="en-GB" sz="20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extinct due</a:t>
            </a:r>
            <a:br>
              <a:rPr b="1" lang="en-GB" sz="20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b="1" lang="en-GB" sz="20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to climate change</a:t>
            </a:r>
            <a:endParaRPr b="1" sz="2000">
              <a:solidFill>
                <a:srgbClr val="B6DE1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marR="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-GB" sz="20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Suffered habitat loss due</a:t>
            </a:r>
            <a:br>
              <a:rPr b="1" lang="en-GB" sz="20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b="1" lang="en-GB" sz="20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to rising sea levels and storm surges</a:t>
            </a:r>
            <a:endParaRPr b="1" sz="20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23" name="Google Shape;123;p22"/>
          <p:cNvSpPr txBox="1"/>
          <p:nvPr/>
        </p:nvSpPr>
        <p:spPr>
          <a:xfrm>
            <a:off x="329175" y="2026936"/>
            <a:ext cx="3057600" cy="3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-GB" sz="20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Location: Australia</a:t>
            </a:r>
            <a:endParaRPr b="1" sz="20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3" title="AdobeStock_1174728110 (1)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20336" y="0"/>
            <a:ext cx="7762632" cy="514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3"/>
          <p:cNvSpPr txBox="1"/>
          <p:nvPr/>
        </p:nvSpPr>
        <p:spPr>
          <a:xfrm>
            <a:off x="3929827" y="1189991"/>
            <a:ext cx="4955700" cy="2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-GB" sz="4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HOW COULD CLIMATE CHANGE AFFECT A SPECIES’ ABILITY</a:t>
            </a:r>
            <a:br>
              <a:rPr b="1" lang="en-GB" sz="4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b="1" lang="en-GB" sz="42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TO SURVIVE?</a:t>
            </a:r>
            <a:endParaRPr b="1" sz="4200">
              <a:solidFill>
                <a:srgbClr val="B6DE1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31" name="Google Shape;131;p23"/>
          <p:cNvSpPr txBox="1"/>
          <p:nvPr/>
        </p:nvSpPr>
        <p:spPr>
          <a:xfrm>
            <a:off x="7895395" y="4734876"/>
            <a:ext cx="1753200" cy="3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99999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Learning theory</a:t>
            </a:r>
            <a:endParaRPr sz="1200">
              <a:solidFill>
                <a:srgbClr val="999999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32" name="Google Shape;132;p23"/>
          <p:cNvSpPr/>
          <p:nvPr/>
        </p:nvSpPr>
        <p:spPr>
          <a:xfrm>
            <a:off x="7856798" y="117339"/>
            <a:ext cx="1062900" cy="892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</a:t>
            </a:r>
            <a:endParaRPr/>
          </a:p>
        </p:txBody>
      </p:sp>
      <p:pic>
        <p:nvPicPr>
          <p:cNvPr id="133" name="Google Shape;133;p23"/>
          <p:cNvPicPr preferRelativeResize="0"/>
          <p:nvPr/>
        </p:nvPicPr>
        <p:blipFill rotWithShape="1">
          <a:blip r:embed="rId5">
            <a:alphaModFix/>
          </a:blip>
          <a:srcRect b="0" l="52575" r="0" t="0"/>
          <a:stretch/>
        </p:blipFill>
        <p:spPr>
          <a:xfrm>
            <a:off x="8091874" y="163914"/>
            <a:ext cx="827827" cy="50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4" title="2958263.jpeg"/>
          <p:cNvPicPr preferRelativeResize="0"/>
          <p:nvPr/>
        </p:nvPicPr>
        <p:blipFill rotWithShape="1">
          <a:blip r:embed="rId3">
            <a:alphaModFix/>
          </a:blip>
          <a:srcRect b="0" l="0" r="43981" t="0"/>
          <a:stretch/>
        </p:blipFill>
        <p:spPr>
          <a:xfrm>
            <a:off x="7306801" y="1335550"/>
            <a:ext cx="1429800" cy="155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4" title="29724066821_f4e86f34fc_o-001.jpg"/>
          <p:cNvPicPr preferRelativeResize="0"/>
          <p:nvPr/>
        </p:nvPicPr>
        <p:blipFill rotWithShape="1">
          <a:blip r:embed="rId4">
            <a:alphaModFix/>
          </a:blip>
          <a:srcRect b="0" l="11301" r="33919" t="0"/>
          <a:stretch/>
        </p:blipFill>
        <p:spPr>
          <a:xfrm>
            <a:off x="5581950" y="1335550"/>
            <a:ext cx="1429800" cy="1552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ustralian fires (provided by Getty Images)" id="140" name="Google Shape;140;p24"/>
          <p:cNvPicPr preferRelativeResize="0"/>
          <p:nvPr/>
        </p:nvPicPr>
        <p:blipFill rotWithShape="1">
          <a:blip r:embed="rId5">
            <a:alphaModFix/>
          </a:blip>
          <a:srcRect b="0" l="0" r="30939" t="0"/>
          <a:stretch/>
        </p:blipFill>
        <p:spPr>
          <a:xfrm>
            <a:off x="2132253" y="1335550"/>
            <a:ext cx="1429801" cy="155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4" title="sea-level-rise-is-inevitable-but-we-can-still-prevent-catastrophe-for-coastal-regions.jpg"/>
          <p:cNvPicPr preferRelativeResize="0"/>
          <p:nvPr/>
        </p:nvPicPr>
        <p:blipFill rotWithShape="1">
          <a:blip r:embed="rId6">
            <a:alphaModFix/>
          </a:blip>
          <a:srcRect b="18620" l="43942" r="13887" t="0"/>
          <a:stretch/>
        </p:blipFill>
        <p:spPr>
          <a:xfrm>
            <a:off x="407400" y="1335550"/>
            <a:ext cx="1429801" cy="155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4" title="https___cloudfront-us-east-2.images.arcpublishing.com_reuters_EM7FIXHG7NOV5H2OX3IHG5XX4M.jpg"/>
          <p:cNvPicPr preferRelativeResize="0"/>
          <p:nvPr/>
        </p:nvPicPr>
        <p:blipFill rotWithShape="1">
          <a:blip r:embed="rId7">
            <a:alphaModFix/>
          </a:blip>
          <a:srcRect b="0" l="18804" r="19823" t="0"/>
          <a:stretch/>
        </p:blipFill>
        <p:spPr>
          <a:xfrm>
            <a:off x="3851089" y="1335550"/>
            <a:ext cx="1441823" cy="155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4"/>
          <p:cNvSpPr txBox="1"/>
          <p:nvPr/>
        </p:nvSpPr>
        <p:spPr>
          <a:xfrm>
            <a:off x="329175" y="212114"/>
            <a:ext cx="67299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MAIN THREATS TO </a:t>
            </a:r>
            <a:r>
              <a:rPr b="1" lang="en-GB" sz="42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HABITAT</a:t>
            </a:r>
            <a:endParaRPr b="1" sz="4200">
              <a:solidFill>
                <a:srgbClr val="B6DE1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44" name="Google Shape;144;p24"/>
          <p:cNvSpPr txBox="1"/>
          <p:nvPr/>
        </p:nvSpPr>
        <p:spPr>
          <a:xfrm>
            <a:off x="407400" y="3032731"/>
            <a:ext cx="1429800" cy="7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3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Rising sea levels</a:t>
            </a:r>
            <a:endParaRPr b="1" sz="23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45" name="Google Shape;145;p24"/>
          <p:cNvSpPr txBox="1"/>
          <p:nvPr/>
        </p:nvSpPr>
        <p:spPr>
          <a:xfrm>
            <a:off x="2238300" y="3032731"/>
            <a:ext cx="1217700" cy="11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-GB" sz="23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Extreme</a:t>
            </a:r>
            <a:br>
              <a:rPr b="1" lang="en-GB" sz="23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b="1" lang="en-GB" sz="23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weather</a:t>
            </a:r>
            <a:br>
              <a:rPr b="1" lang="en-GB" sz="23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b="1" lang="en-GB" sz="23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events</a:t>
            </a:r>
            <a:endParaRPr b="1" sz="23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46" name="Google Shape;146;p24"/>
          <p:cNvSpPr txBox="1"/>
          <p:nvPr/>
        </p:nvSpPr>
        <p:spPr>
          <a:xfrm>
            <a:off x="3677700" y="3032731"/>
            <a:ext cx="1788600" cy="7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3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Rising</a:t>
            </a:r>
            <a:br>
              <a:rPr b="1" lang="en-GB" sz="23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b="1" lang="en-GB" sz="23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temperatures</a:t>
            </a:r>
            <a:endParaRPr b="1" sz="23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47" name="Google Shape;147;p24"/>
          <p:cNvSpPr txBox="1"/>
          <p:nvPr/>
        </p:nvSpPr>
        <p:spPr>
          <a:xfrm>
            <a:off x="5633550" y="3032731"/>
            <a:ext cx="1326600" cy="7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-GB" sz="23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Snow/ice</a:t>
            </a:r>
            <a:br>
              <a:rPr b="1" lang="en-GB" sz="23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b="1" lang="en-GB" sz="23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loss</a:t>
            </a:r>
            <a:endParaRPr b="1" sz="23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48" name="Google Shape;148;p24"/>
          <p:cNvSpPr txBox="1"/>
          <p:nvPr/>
        </p:nvSpPr>
        <p:spPr>
          <a:xfrm>
            <a:off x="7306800" y="3032731"/>
            <a:ext cx="1429800" cy="11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3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Changing</a:t>
            </a:r>
            <a:br>
              <a:rPr b="1" lang="en-GB" sz="23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b="1" lang="en-GB" sz="23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rainfall</a:t>
            </a:r>
            <a:br>
              <a:rPr b="1" lang="en-GB" sz="23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b="1" lang="en-GB" sz="23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patterns</a:t>
            </a:r>
            <a:endParaRPr b="1" sz="23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49" name="Google Shape;149;p24"/>
          <p:cNvSpPr txBox="1"/>
          <p:nvPr/>
        </p:nvSpPr>
        <p:spPr>
          <a:xfrm>
            <a:off x="7895395" y="4734876"/>
            <a:ext cx="1753200" cy="3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99999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Learning theory</a:t>
            </a:r>
            <a:endParaRPr sz="1200">
              <a:solidFill>
                <a:srgbClr val="999999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50" name="Google Shape;150;p24"/>
          <p:cNvSpPr/>
          <p:nvPr/>
        </p:nvSpPr>
        <p:spPr>
          <a:xfrm>
            <a:off x="7856798" y="117339"/>
            <a:ext cx="1062900" cy="892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</a:t>
            </a:r>
            <a:endParaRPr/>
          </a:p>
        </p:txBody>
      </p:sp>
      <p:pic>
        <p:nvPicPr>
          <p:cNvPr id="151" name="Google Shape;151;p24"/>
          <p:cNvPicPr preferRelativeResize="0"/>
          <p:nvPr/>
        </p:nvPicPr>
        <p:blipFill rotWithShape="1">
          <a:blip r:embed="rId8">
            <a:alphaModFix/>
          </a:blip>
          <a:srcRect b="0" l="52575" r="0" t="0"/>
          <a:stretch/>
        </p:blipFill>
        <p:spPr>
          <a:xfrm>
            <a:off x="8091874" y="163914"/>
            <a:ext cx="827827" cy="50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ustralian fires (provided by Getty Images)" id="156" name="Google Shape;156;p25"/>
          <p:cNvPicPr preferRelativeResize="0"/>
          <p:nvPr/>
        </p:nvPicPr>
        <p:blipFill rotWithShape="1">
          <a:blip r:embed="rId3">
            <a:alphaModFix/>
          </a:blip>
          <a:srcRect b="0" l="0" r="30939" t="0"/>
          <a:stretch/>
        </p:blipFill>
        <p:spPr>
          <a:xfrm>
            <a:off x="7300803" y="1335550"/>
            <a:ext cx="1429801" cy="155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5" title="AdobeStock_54942242.jpe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29251" y="1335550"/>
            <a:ext cx="1429801" cy="155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5" title="img-landclearing-state-forest-queensland-1000px.jpeg"/>
          <p:cNvPicPr preferRelativeResize="0"/>
          <p:nvPr/>
        </p:nvPicPr>
        <p:blipFill rotWithShape="1">
          <a:blip r:embed="rId5">
            <a:alphaModFix/>
          </a:blip>
          <a:srcRect b="0" l="17044" r="27707" t="0"/>
          <a:stretch/>
        </p:blipFill>
        <p:spPr>
          <a:xfrm>
            <a:off x="5581950" y="1335550"/>
            <a:ext cx="1429800" cy="155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5" title="featured_blue-whale-krill-ball_lifeaquatic_1200x744.jpg"/>
          <p:cNvPicPr preferRelativeResize="0"/>
          <p:nvPr/>
        </p:nvPicPr>
        <p:blipFill rotWithShape="1">
          <a:blip r:embed="rId6">
            <a:alphaModFix/>
          </a:blip>
          <a:srcRect b="0" l="21453" r="21459" t="0"/>
          <a:stretch/>
        </p:blipFill>
        <p:spPr>
          <a:xfrm>
            <a:off x="407400" y="1335550"/>
            <a:ext cx="1429800" cy="155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5" title="migration-safari-Africa.jpg"/>
          <p:cNvPicPr preferRelativeResize="0"/>
          <p:nvPr/>
        </p:nvPicPr>
        <p:blipFill rotWithShape="1">
          <a:blip r:embed="rId7">
            <a:alphaModFix/>
          </a:blip>
          <a:srcRect b="0" l="3791" r="36784" t="0"/>
          <a:stretch/>
        </p:blipFill>
        <p:spPr>
          <a:xfrm>
            <a:off x="3851089" y="1335550"/>
            <a:ext cx="1441822" cy="155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5"/>
          <p:cNvSpPr txBox="1"/>
          <p:nvPr/>
        </p:nvSpPr>
        <p:spPr>
          <a:xfrm>
            <a:off x="329175" y="212114"/>
            <a:ext cx="56343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MAIN THREATS TO </a:t>
            </a:r>
            <a:r>
              <a:rPr b="1" lang="en-GB" sz="4200">
                <a:solidFill>
                  <a:srgbClr val="B6DE1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FOOD</a:t>
            </a:r>
            <a:endParaRPr b="1" sz="4200">
              <a:solidFill>
                <a:srgbClr val="B6DE1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62" name="Google Shape;162;p25"/>
          <p:cNvSpPr txBox="1"/>
          <p:nvPr/>
        </p:nvSpPr>
        <p:spPr>
          <a:xfrm>
            <a:off x="407400" y="3032731"/>
            <a:ext cx="1429800" cy="7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3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Food chain disruption</a:t>
            </a:r>
            <a:endParaRPr b="1" sz="23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63" name="Google Shape;163;p25"/>
          <p:cNvSpPr txBox="1"/>
          <p:nvPr/>
        </p:nvSpPr>
        <p:spPr>
          <a:xfrm>
            <a:off x="7406850" y="3032731"/>
            <a:ext cx="1217700" cy="11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3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Extreme</a:t>
            </a:r>
            <a:br>
              <a:rPr b="1" lang="en-GB" sz="23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b="1" lang="en-GB" sz="23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weather</a:t>
            </a:r>
            <a:br>
              <a:rPr b="1" lang="en-GB" sz="23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b="1" lang="en-GB" sz="23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events</a:t>
            </a:r>
            <a:endParaRPr b="1" sz="23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64" name="Google Shape;164;p25"/>
          <p:cNvSpPr txBox="1"/>
          <p:nvPr/>
        </p:nvSpPr>
        <p:spPr>
          <a:xfrm>
            <a:off x="3677700" y="3032731"/>
            <a:ext cx="1788600" cy="7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3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Forced migration</a:t>
            </a:r>
            <a:endParaRPr b="1" sz="23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65" name="Google Shape;165;p25"/>
          <p:cNvSpPr txBox="1"/>
          <p:nvPr/>
        </p:nvSpPr>
        <p:spPr>
          <a:xfrm>
            <a:off x="5633550" y="3032731"/>
            <a:ext cx="1326600" cy="7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3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Habitat loss</a:t>
            </a:r>
            <a:endParaRPr b="1" sz="23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66" name="Google Shape;166;p25"/>
          <p:cNvSpPr txBox="1"/>
          <p:nvPr/>
        </p:nvSpPr>
        <p:spPr>
          <a:xfrm>
            <a:off x="2129250" y="3032731"/>
            <a:ext cx="1429800" cy="7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3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Seasonal shifts</a:t>
            </a:r>
            <a:endParaRPr b="1" sz="23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67" name="Google Shape;167;p25"/>
          <p:cNvSpPr txBox="1"/>
          <p:nvPr/>
        </p:nvSpPr>
        <p:spPr>
          <a:xfrm>
            <a:off x="7895395" y="4734876"/>
            <a:ext cx="1753200" cy="3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99999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Learning theory</a:t>
            </a:r>
            <a:endParaRPr sz="1200">
              <a:solidFill>
                <a:srgbClr val="999999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68" name="Google Shape;168;p25"/>
          <p:cNvSpPr/>
          <p:nvPr/>
        </p:nvSpPr>
        <p:spPr>
          <a:xfrm>
            <a:off x="7856798" y="117339"/>
            <a:ext cx="1062900" cy="892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</a:t>
            </a:r>
            <a:endParaRPr/>
          </a:p>
        </p:txBody>
      </p:sp>
      <p:pic>
        <p:nvPicPr>
          <p:cNvPr id="169" name="Google Shape;169;p25"/>
          <p:cNvPicPr preferRelativeResize="0"/>
          <p:nvPr/>
        </p:nvPicPr>
        <p:blipFill rotWithShape="1">
          <a:blip r:embed="rId8">
            <a:alphaModFix/>
          </a:blip>
          <a:srcRect b="0" l="52575" r="0" t="0"/>
          <a:stretch/>
        </p:blipFill>
        <p:spPr>
          <a:xfrm>
            <a:off x="8091874" y="163914"/>
            <a:ext cx="827827" cy="50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CCCRH">
  <a:themeElements>
    <a:clrScheme name="Simple Light">
      <a:dk1>
        <a:srgbClr val="000000"/>
      </a:dk1>
      <a:lt1>
        <a:srgbClr val="FFFFFF"/>
      </a:lt1>
      <a:dk2>
        <a:srgbClr val="0070B4"/>
      </a:dk2>
      <a:lt2>
        <a:srgbClr val="FEB903"/>
      </a:lt2>
      <a:accent1>
        <a:srgbClr val="FF5A00"/>
      </a:accent1>
      <a:accent2>
        <a:srgbClr val="F719CA"/>
      </a:accent2>
      <a:accent3>
        <a:srgbClr val="55BDFB"/>
      </a:accent3>
      <a:accent4>
        <a:srgbClr val="A6C915"/>
      </a:accent4>
      <a:accent5>
        <a:srgbClr val="8572F3"/>
      </a:accent5>
      <a:accent6>
        <a:srgbClr val="9E6A43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