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0"/>
  </p:notesMasterIdLst>
  <p:handoutMasterIdLst>
    <p:handoutMasterId r:id="rId11"/>
  </p:handoutMasterIdLst>
  <p:sldIdLst>
    <p:sldId id="257" r:id="rId2"/>
    <p:sldId id="263" r:id="rId3"/>
    <p:sldId id="264" r:id="rId4"/>
    <p:sldId id="274" r:id="rId5"/>
    <p:sldId id="277" r:id="rId6"/>
    <p:sldId id="278" r:id="rId7"/>
    <p:sldId id="275" r:id="rId8"/>
    <p:sldId id="276" r:id="rId9"/>
  </p:sldIdLst>
  <p:sldSz cx="9144000" cy="6858000" type="screen4x3"/>
  <p:notesSz cx="6794500" cy="9931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4576" autoAdjust="0"/>
  </p:normalViewPr>
  <p:slideViewPr>
    <p:cSldViewPr>
      <p:cViewPr varScale="1">
        <p:scale>
          <a:sx n="71" d="100"/>
          <a:sy n="71" d="100"/>
        </p:scale>
        <p:origin x="-2160"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496888"/>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AU"/>
          </a:p>
        </p:txBody>
      </p:sp>
      <p:sp>
        <p:nvSpPr>
          <p:cNvPr id="3" name="Date Placeholder 2"/>
          <p:cNvSpPr>
            <a:spLocks noGrp="1"/>
          </p:cNvSpPr>
          <p:nvPr>
            <p:ph type="dt" sz="quarter" idx="1"/>
          </p:nvPr>
        </p:nvSpPr>
        <p:spPr>
          <a:xfrm>
            <a:off x="3848100" y="0"/>
            <a:ext cx="2944813" cy="496888"/>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41AD8048-74FF-4B31-9E7F-2D2ABE12430E}" type="datetimeFigureOut">
              <a:rPr lang="en-AU"/>
              <a:pPr>
                <a:defRPr/>
              </a:pPr>
              <a:t>2/03/2012</a:t>
            </a:fld>
            <a:endParaRPr lang="en-AU"/>
          </a:p>
        </p:txBody>
      </p:sp>
      <p:sp>
        <p:nvSpPr>
          <p:cNvPr id="4" name="Footer Placeholder 3"/>
          <p:cNvSpPr>
            <a:spLocks noGrp="1"/>
          </p:cNvSpPr>
          <p:nvPr>
            <p:ph type="ftr" sz="quarter" idx="2"/>
          </p:nvPr>
        </p:nvSpPr>
        <p:spPr>
          <a:xfrm>
            <a:off x="0" y="9432925"/>
            <a:ext cx="2944813" cy="496888"/>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AU"/>
          </a:p>
        </p:txBody>
      </p:sp>
      <p:sp>
        <p:nvSpPr>
          <p:cNvPr id="5" name="Slide Number Placeholder 4"/>
          <p:cNvSpPr>
            <a:spLocks noGrp="1"/>
          </p:cNvSpPr>
          <p:nvPr>
            <p:ph type="sldNum" sz="quarter" idx="3"/>
          </p:nvPr>
        </p:nvSpPr>
        <p:spPr>
          <a:xfrm>
            <a:off x="3848100" y="9432925"/>
            <a:ext cx="2944813" cy="496888"/>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11139684-2061-4236-AB55-3EEBA8FCD24A}" type="slidenum">
              <a:rPr lang="en-AU"/>
              <a:pPr>
                <a:defRPr/>
              </a:pPr>
              <a:t>‹#›</a:t>
            </a:fld>
            <a:endParaRPr lang="en-AU"/>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496888"/>
          </a:xfrm>
          <a:prstGeom prst="rect">
            <a:avLst/>
          </a:prstGeom>
        </p:spPr>
        <p:txBody>
          <a:bodyPr vert="horz" lIns="91440" tIns="45720" rIns="91440" bIns="45720" rtlCol="0"/>
          <a:lstStyle>
            <a:lvl1pPr algn="l">
              <a:defRPr sz="1200"/>
            </a:lvl1pPr>
          </a:lstStyle>
          <a:p>
            <a:pPr>
              <a:defRPr/>
            </a:pPr>
            <a:endParaRPr lang="en-AU"/>
          </a:p>
        </p:txBody>
      </p:sp>
      <p:sp>
        <p:nvSpPr>
          <p:cNvPr id="3" name="Date Placeholder 2"/>
          <p:cNvSpPr>
            <a:spLocks noGrp="1"/>
          </p:cNvSpPr>
          <p:nvPr>
            <p:ph type="dt" idx="1"/>
          </p:nvPr>
        </p:nvSpPr>
        <p:spPr>
          <a:xfrm>
            <a:off x="3848100" y="0"/>
            <a:ext cx="2944813" cy="496888"/>
          </a:xfrm>
          <a:prstGeom prst="rect">
            <a:avLst/>
          </a:prstGeom>
        </p:spPr>
        <p:txBody>
          <a:bodyPr vert="horz" lIns="91440" tIns="45720" rIns="91440" bIns="45720" rtlCol="0"/>
          <a:lstStyle>
            <a:lvl1pPr algn="r">
              <a:defRPr sz="1200"/>
            </a:lvl1pPr>
          </a:lstStyle>
          <a:p>
            <a:pPr>
              <a:defRPr/>
            </a:pPr>
            <a:fld id="{31919EED-D400-4233-81FB-3A41AC8C9BBC}" type="datetimeFigureOut">
              <a:rPr lang="en-AU"/>
              <a:pPr>
                <a:defRPr/>
              </a:pPr>
              <a:t>2/03/2012</a:t>
            </a:fld>
            <a:endParaRPr lang="en-AU"/>
          </a:p>
        </p:txBody>
      </p:sp>
      <p:sp>
        <p:nvSpPr>
          <p:cNvPr id="4" name="Slide Image Placeholder 3"/>
          <p:cNvSpPr>
            <a:spLocks noGrp="1" noRot="1" noChangeAspect="1"/>
          </p:cNvSpPr>
          <p:nvPr>
            <p:ph type="sldImg" idx="2"/>
          </p:nvPr>
        </p:nvSpPr>
        <p:spPr>
          <a:xfrm>
            <a:off x="914400" y="744538"/>
            <a:ext cx="4965700" cy="3724275"/>
          </a:xfrm>
          <a:prstGeom prst="rect">
            <a:avLst/>
          </a:prstGeom>
          <a:noFill/>
          <a:ln w="12700">
            <a:solidFill>
              <a:prstClr val="black"/>
            </a:solidFill>
          </a:ln>
        </p:spPr>
        <p:txBody>
          <a:bodyPr vert="horz" lIns="91440" tIns="45720" rIns="91440" bIns="45720" rtlCol="0" anchor="ctr"/>
          <a:lstStyle/>
          <a:p>
            <a:pPr lvl="0"/>
            <a:endParaRPr lang="en-AU" noProof="0" smtClean="0"/>
          </a:p>
        </p:txBody>
      </p:sp>
      <p:sp>
        <p:nvSpPr>
          <p:cNvPr id="5" name="Notes Placeholder 4"/>
          <p:cNvSpPr>
            <a:spLocks noGrp="1"/>
          </p:cNvSpPr>
          <p:nvPr>
            <p:ph type="body" sz="quarter" idx="3"/>
          </p:nvPr>
        </p:nvSpPr>
        <p:spPr>
          <a:xfrm>
            <a:off x="679450" y="4718050"/>
            <a:ext cx="5435600" cy="4468813"/>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AU" noProof="0" smtClean="0"/>
          </a:p>
        </p:txBody>
      </p:sp>
      <p:sp>
        <p:nvSpPr>
          <p:cNvPr id="6" name="Footer Placeholder 5"/>
          <p:cNvSpPr>
            <a:spLocks noGrp="1"/>
          </p:cNvSpPr>
          <p:nvPr>
            <p:ph type="ftr" sz="quarter" idx="4"/>
          </p:nvPr>
        </p:nvSpPr>
        <p:spPr>
          <a:xfrm>
            <a:off x="0" y="9432925"/>
            <a:ext cx="2944813" cy="496888"/>
          </a:xfrm>
          <a:prstGeom prst="rect">
            <a:avLst/>
          </a:prstGeom>
        </p:spPr>
        <p:txBody>
          <a:bodyPr vert="horz" lIns="91440" tIns="45720" rIns="91440" bIns="45720" rtlCol="0" anchor="b"/>
          <a:lstStyle>
            <a:lvl1pPr algn="l">
              <a:defRPr sz="1200"/>
            </a:lvl1pPr>
          </a:lstStyle>
          <a:p>
            <a:pPr>
              <a:defRPr/>
            </a:pPr>
            <a:endParaRPr lang="en-AU"/>
          </a:p>
        </p:txBody>
      </p:sp>
      <p:sp>
        <p:nvSpPr>
          <p:cNvPr id="7" name="Slide Number Placeholder 6"/>
          <p:cNvSpPr>
            <a:spLocks noGrp="1"/>
          </p:cNvSpPr>
          <p:nvPr>
            <p:ph type="sldNum" sz="quarter" idx="5"/>
          </p:nvPr>
        </p:nvSpPr>
        <p:spPr>
          <a:xfrm>
            <a:off x="3848100" y="9432925"/>
            <a:ext cx="2944813" cy="496888"/>
          </a:xfrm>
          <a:prstGeom prst="rect">
            <a:avLst/>
          </a:prstGeom>
        </p:spPr>
        <p:txBody>
          <a:bodyPr vert="horz" lIns="91440" tIns="45720" rIns="91440" bIns="45720" rtlCol="0" anchor="b"/>
          <a:lstStyle>
            <a:lvl1pPr algn="r">
              <a:defRPr sz="1200"/>
            </a:lvl1pPr>
          </a:lstStyle>
          <a:p>
            <a:pPr>
              <a:defRPr/>
            </a:pPr>
            <a:fld id="{123616D3-A60A-4A4B-B52D-60048BDA0F2B}" type="slidenum">
              <a:rPr lang="en-AU"/>
              <a:pPr>
                <a:defRPr/>
              </a:pPr>
              <a:t>‹#›</a:t>
            </a:fld>
            <a:endParaRPr lang="en-A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p:spPr>
      </p:sp>
      <p:sp>
        <p:nvSpPr>
          <p:cNvPr id="112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AU" smtClean="0"/>
              <a:t>Introduce self and role in the research.</a:t>
            </a:r>
          </a:p>
          <a:p>
            <a:pPr eaLnBrk="1" hangingPunct="1">
              <a:spcBef>
                <a:spcPct val="0"/>
              </a:spcBef>
            </a:pPr>
            <a:r>
              <a:rPr lang="en-AU" smtClean="0"/>
              <a:t>This presentation will focus on the definition or understanding of ‘closed environments’ as it applies to Disability facilities in Victoria and more specifically how the idea of ‘closed environments’ for disability facilities has impacted on recruitment of sites for the research and the approach used to study human rights within a set of disability facilities that can be but not always are understood as closed by staff, management and people who reside in these facilities.</a:t>
            </a:r>
          </a:p>
          <a:p>
            <a:pPr eaLnBrk="1" hangingPunct="1">
              <a:spcBef>
                <a:spcPct val="0"/>
              </a:spcBef>
            </a:pPr>
            <a:r>
              <a:rPr lang="en-AU" smtClean="0"/>
              <a:t>Further the presentation will give some early insights into possible themes emerging from the research in these sites.</a:t>
            </a:r>
          </a:p>
        </p:txBody>
      </p:sp>
      <p:sp>
        <p:nvSpPr>
          <p:cNvPr id="112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4CCF866-660D-43A4-A468-ED5ED663D621}" type="slidenum">
              <a:rPr lang="en-AU" smtClean="0"/>
              <a:pPr/>
              <a:t>1</a:t>
            </a:fld>
            <a:endParaRPr lang="en-A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p:spPr>
      </p:sp>
      <p:sp>
        <p:nvSpPr>
          <p:cNvPr id="12291" name="Notes Placeholder 2"/>
          <p:cNvSpPr>
            <a:spLocks noGrp="1"/>
          </p:cNvSpPr>
          <p:nvPr>
            <p:ph type="body" idx="1"/>
          </p:nvPr>
        </p:nvSpPr>
        <p:spPr bwMode="auto">
          <a:noFill/>
        </p:spPr>
        <p:txBody>
          <a:bodyPr wrap="square" numCol="1" anchor="t" anchorCtr="0" compatLnSpc="1">
            <a:prstTxWarp prst="textNoShape">
              <a:avLst/>
            </a:prstTxWarp>
          </a:bodyPr>
          <a:lstStyle/>
          <a:p>
            <a:r>
              <a:rPr lang="en-AU" smtClean="0"/>
              <a:t>The core research question for the study is about human rights in practice – in disability facilities there has been some focus on ‘rights’ over at least two decades. In Victoria the IDPS Act 1986 was ‘rights based’ legislation – for the first time the rights of pwid had been articulated in legislation and the key principles of this Act reflected core rights like privacy, choice, freedom and safety.</a:t>
            </a:r>
          </a:p>
          <a:p>
            <a:r>
              <a:rPr lang="en-AU" smtClean="0"/>
              <a:t>Most recently the UNCRPD has focussed the attention of government, government agencies and people with a disability on the rights of pwd internationally  and nationally – Australia is a signatory to this convention and many disabled people’s organisations have begun to use the convention to raise awareness about rights and compliance with the convention.</a:t>
            </a:r>
          </a:p>
          <a:p>
            <a:r>
              <a:rPr lang="en-AU" smtClean="0"/>
              <a:t>Also the Victorian Charter of Human Rights and Responsibilities Act 2006 provided another opportunity for government and government agencies to consider their practice in relation to core human rights – the community education campaign associated with this legislation provided many opportunities for pwd to participate in consultations and awareness raising activities. </a:t>
            </a:r>
          </a:p>
          <a:p>
            <a:r>
              <a:rPr lang="en-AU" smtClean="0"/>
              <a:t>This research then seeks to find out what impact this ‘rights’ focus is having at a very localised and for people with a disability private level</a:t>
            </a:r>
          </a:p>
          <a:p>
            <a:endParaRPr lang="en-AU" smtClean="0"/>
          </a:p>
        </p:txBody>
      </p:sp>
      <p:sp>
        <p:nvSpPr>
          <p:cNvPr id="122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6EDD76B-43AD-47AD-AD53-16F450DDFF14}" type="slidenum">
              <a:rPr lang="en-AU" smtClean="0"/>
              <a:pPr/>
              <a:t>2</a:t>
            </a:fld>
            <a:endParaRPr lang="en-AU"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r>
              <a:rPr lang="en-AU" smtClean="0"/>
              <a:t>Taking this definition the study has sought to capture a range of environments that have some similar characteristics – in particular that liberty may be deprived for the people residing in these facilities and that this is determined by some ‘order’.</a:t>
            </a:r>
          </a:p>
          <a:p>
            <a:r>
              <a:rPr lang="en-AU" smtClean="0"/>
              <a:t>In recruiting for the disability facilities this idea was challenging – as it is not the facilities or ‘places’ that determine what will occur for a person but the reasons they are there – for some there is an order that restricts their rights – for others they are there because they have an intellectual disability and that is where they are placed. </a:t>
            </a:r>
          </a:p>
          <a:p>
            <a:r>
              <a:rPr lang="en-AU" smtClean="0"/>
              <a:t>This will be outlined further in the following slides</a:t>
            </a:r>
          </a:p>
        </p:txBody>
      </p:sp>
      <p:sp>
        <p:nvSpPr>
          <p:cNvPr id="133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E05DF49-9EE9-4245-B2CB-C329C808A3E4}" type="slidenum">
              <a:rPr lang="en-AU" smtClean="0"/>
              <a:pPr/>
              <a:t>3</a:t>
            </a:fld>
            <a:endParaRPr lang="en-AU"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r>
              <a:rPr lang="en-AU" smtClean="0"/>
              <a:t>Most people with an intellectual disability who use supported residential services use CRUs (about 5000 in Vic)</a:t>
            </a:r>
          </a:p>
          <a:p>
            <a:r>
              <a:rPr lang="en-AU" smtClean="0"/>
              <a:t>Some of these could have resticitions on their rights – by way of behaviour management plans, policy or the practices of that facility eg locked doors.</a:t>
            </a:r>
          </a:p>
          <a:p>
            <a:r>
              <a:rPr lang="en-AU" b="1" smtClean="0"/>
              <a:t>There has been some difficulty with recruitment because of notions of ‘closed environments’ not applying to disability facilities i.e detention, restrictions on ‘freedom to move’ / liberty. </a:t>
            </a:r>
          </a:p>
          <a:p>
            <a:r>
              <a:rPr lang="en-AU" b="1" smtClean="0"/>
              <a:t>We are undertaking the study in one Residential institution; one congregate residential service and still looking for community based</a:t>
            </a:r>
            <a:endParaRPr lang="en-AU" smtClean="0"/>
          </a:p>
          <a:p>
            <a:endParaRPr lang="en-AU" smtClean="0"/>
          </a:p>
          <a:p>
            <a:r>
              <a:rPr lang="en-AU" smtClean="0"/>
              <a:t>Residential institutions – Colanda (over 100) and Sandhurst (36 people) – Oakleigh Centre – not a gazetted institution; No restrictions inherent in placement in a residential institution in Vic a large congregate care facility not formally an institution. </a:t>
            </a:r>
          </a:p>
          <a:p>
            <a:r>
              <a:rPr lang="en-AU" smtClean="0"/>
              <a:t>Some placed defined as this by staffing and staff rosters – 2 on 2 off. These arrangements are in 3 facilities in Vic</a:t>
            </a:r>
          </a:p>
          <a:p>
            <a:endParaRPr lang="en-AU" smtClean="0"/>
          </a:p>
          <a:p>
            <a:r>
              <a:rPr lang="en-AU" smtClean="0"/>
              <a:t>Treatment facility – Statewide forensic services; people with an id placed in a treatment facility  if they present serious risk of violence to another person and all less restrictive options have been tried. The placement is for compulsory treatment outlined in a Order under: Sentencing Act 1991, Corrections Act, Crimes (mental impairment and unfitness to be tried) Act 1997; Serious Sex Offenders Monitoring Act 2005</a:t>
            </a:r>
          </a:p>
          <a:p>
            <a:endParaRPr lang="en-AU" smtClean="0"/>
          </a:p>
          <a:p>
            <a:r>
              <a:rPr lang="en-AU" smtClean="0"/>
              <a:t>STOs – people can be placed in various facilities – focus is on the ‘treatment’ and detention needed.</a:t>
            </a:r>
          </a:p>
          <a:p>
            <a:endParaRPr lang="en-AU" smtClean="0"/>
          </a:p>
          <a:p>
            <a:endParaRPr lang="en-AU" smtClean="0"/>
          </a:p>
          <a:p>
            <a:endParaRPr lang="en-AU" b="1"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CF7C5CB-9288-4063-838D-38A70CA60180}" type="slidenum">
              <a:rPr lang="en-AU" smtClean="0"/>
              <a:pPr/>
              <a:t>4</a:t>
            </a:fld>
            <a:endParaRPr lang="en-AU"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r>
              <a:rPr lang="en-AU" smtClean="0"/>
              <a:t>Sites – difficulty recruiting – “we are not a closed environment” – think back to the practices like locked doors and people not knowing door codes</a:t>
            </a:r>
          </a:p>
          <a:p>
            <a:r>
              <a:rPr lang="en-AU" smtClean="0"/>
              <a:t>Methods – PWID increased awareness through being involved in the research – could raise issues for ‘management of residents’ however has thus far been seen as an opportunity for pwid to increase their awareness of rightseg of self advocacy group in the residential facility – developing increased awareness and ways of having a say about range of rights. Has assisted some people to move from residential facility to the community</a:t>
            </a:r>
          </a:p>
        </p:txBody>
      </p:sp>
      <p:sp>
        <p:nvSpPr>
          <p:cNvPr id="153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66D0B35-798C-4156-A0DE-84E7ED1E4F47}" type="slidenum">
              <a:rPr lang="en-AU" smtClean="0"/>
              <a:pPr/>
              <a:t>6</a:t>
            </a:fld>
            <a:endParaRPr lang="en-AU"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wrap="square" numCol="1" anchor="t" anchorCtr="0" compatLnSpc="1">
            <a:prstTxWarp prst="textNoShape">
              <a:avLst/>
            </a:prstTxWarp>
          </a:bodyPr>
          <a:lstStyle/>
          <a:p>
            <a:r>
              <a:rPr lang="en-AU" smtClean="0"/>
              <a:t>The second layer of understanding the idea of ‘closed environments’ and restriction of rights is from a practice perspective – How are people ‘supported’ and what are the outcomes of this for the person?</a:t>
            </a:r>
          </a:p>
          <a:p>
            <a:r>
              <a:rPr lang="en-AU" smtClean="0"/>
              <a:t>There are 2 layers of practice – formal and informal.</a:t>
            </a:r>
          </a:p>
          <a:p>
            <a:r>
              <a:rPr lang="en-AU" smtClean="0"/>
              <a:t>I am at the beginning of collecting data in disability facilities and it seems that there is a good understanding of how to implement formal rights restrictions  - there are policies, trainiing, close monitoring by organisations like OSP. This practice has been influenced by the Disability Act and the presence and work of the OSP to make these approaches clear and to closely monitory them.</a:t>
            </a:r>
          </a:p>
          <a:p>
            <a:r>
              <a:rPr lang="en-AU" smtClean="0"/>
              <a:t>However, there is the second layer – informal practice which might also be described as ‘historical’ – we have always done it this way – with ‘these’ people in these places. </a:t>
            </a:r>
          </a:p>
          <a:p>
            <a:r>
              <a:rPr lang="en-AU" smtClean="0"/>
              <a:t>This is further compounded by institutional facilities having a broad range of people residing in them – some under STOs, many with restrictive BMP’s and many who are ageing and are seen to require ‘more supervision’ which equates to less freedom of movement and choice, less privacy etc.</a:t>
            </a:r>
          </a:p>
          <a:p>
            <a:r>
              <a:rPr lang="en-AU" smtClean="0"/>
              <a:t>Also there is the community ‘expectation’ that pwid are ‘looked after’, ‘supervised’ and are incapable of making informed choices.</a:t>
            </a:r>
          </a:p>
        </p:txBody>
      </p:sp>
      <p:sp>
        <p:nvSpPr>
          <p:cNvPr id="163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C4977D0-45E0-41AE-87A9-FE8E5DD94E5B}" type="slidenum">
              <a:rPr lang="en-AU" smtClean="0"/>
              <a:pPr/>
              <a:t>7</a:t>
            </a:fld>
            <a:endParaRPr lang="en-AU"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r>
              <a:rPr lang="en-AU" smtClean="0"/>
              <a:t>I would like to finish with a couple of examples from the study:</a:t>
            </a:r>
          </a:p>
          <a:p>
            <a:r>
              <a:rPr lang="en-AU" smtClean="0"/>
              <a:t>When interviewing management at a residential institution we discussed the fence around the perimeter of the facility. The managers noted that it had always been there but at least it did not have barbed wire anymore. They noted that people could ‘come and go’ as they liked (except those on STO’s and the older people who could not get around by themselves’ – they then told a story about one resident who periodically climbed the fence and ‘took off’ . They have always found him pretty quickly and brought him back. To make sure he was ‘safe’ if he did this again he always wears a safety vest so he can be seen by motorists. </a:t>
            </a:r>
          </a:p>
          <a:p>
            <a:r>
              <a:rPr lang="en-AU" smtClean="0"/>
              <a:t>This example raises a number of interesting questions in relation to ‘human rights informed practice’ – he is voluntarily residing in this place and could apply to leave – he would obviously need support to do this via his individual plan but this has not happened? There is a door code to get in and out of the building – he and none of the other residents have this? Begging the question about the practicalities of their ‘freedom to move’ and to ‘come and go’.</a:t>
            </a:r>
          </a:p>
        </p:txBody>
      </p:sp>
      <p:sp>
        <p:nvSpPr>
          <p:cNvPr id="174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8DD8674-1492-4F06-B735-1631D095F2DC}" type="slidenum">
              <a:rPr lang="en-AU" smtClean="0"/>
              <a:pPr/>
              <a:t>8</a:t>
            </a:fld>
            <a:endParaRPr lang="en-A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lvl1pPr>
              <a:defRPr/>
            </a:lvl1pPr>
          </a:lstStyle>
          <a:p>
            <a:pPr>
              <a:defRPr/>
            </a:pPr>
            <a:fld id="{7EF4CF01-9079-4E3F-8898-0E2B247A7C76}" type="datetimeFigureOut">
              <a:rPr lang="en-AU"/>
              <a:pPr>
                <a:defRPr/>
              </a:pPr>
              <a:t>2/03/2012</a:t>
            </a:fld>
            <a:endParaRPr lang="en-AU"/>
          </a:p>
        </p:txBody>
      </p:sp>
      <p:sp>
        <p:nvSpPr>
          <p:cNvPr id="5" name="Footer Placeholder 4"/>
          <p:cNvSpPr>
            <a:spLocks noGrp="1"/>
          </p:cNvSpPr>
          <p:nvPr>
            <p:ph type="ftr" sz="quarter" idx="11"/>
          </p:nvPr>
        </p:nvSpPr>
        <p:spPr/>
        <p:txBody>
          <a:bodyPr/>
          <a:lstStyle>
            <a:lvl1pPr>
              <a:defRPr/>
            </a:lvl1pPr>
          </a:lstStyle>
          <a:p>
            <a:pPr>
              <a:defRPr/>
            </a:pPr>
            <a:endParaRPr lang="en-AU"/>
          </a:p>
        </p:txBody>
      </p:sp>
      <p:sp>
        <p:nvSpPr>
          <p:cNvPr id="6" name="Slide Number Placeholder 5"/>
          <p:cNvSpPr>
            <a:spLocks noGrp="1"/>
          </p:cNvSpPr>
          <p:nvPr>
            <p:ph type="sldNum" sz="quarter" idx="12"/>
          </p:nvPr>
        </p:nvSpPr>
        <p:spPr/>
        <p:txBody>
          <a:bodyPr/>
          <a:lstStyle>
            <a:lvl1pPr>
              <a:defRPr/>
            </a:lvl1pPr>
          </a:lstStyle>
          <a:p>
            <a:pPr>
              <a:defRPr/>
            </a:pPr>
            <a:fld id="{61EE6CA7-3CD6-4F8B-91CE-3853CCB635E7}" type="slidenum">
              <a:rPr lang="en-AU"/>
              <a:pPr>
                <a:defRPr/>
              </a:pPr>
              <a:t>‹#›</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lvl1pPr>
              <a:defRPr/>
            </a:lvl1pPr>
          </a:lstStyle>
          <a:p>
            <a:pPr>
              <a:defRPr/>
            </a:pPr>
            <a:fld id="{F74F858E-7D36-46CE-BBDC-C32E7973E7C6}" type="datetimeFigureOut">
              <a:rPr lang="en-AU"/>
              <a:pPr>
                <a:defRPr/>
              </a:pPr>
              <a:t>2/03/2012</a:t>
            </a:fld>
            <a:endParaRPr lang="en-AU"/>
          </a:p>
        </p:txBody>
      </p:sp>
      <p:sp>
        <p:nvSpPr>
          <p:cNvPr id="5" name="Footer Placeholder 4"/>
          <p:cNvSpPr>
            <a:spLocks noGrp="1"/>
          </p:cNvSpPr>
          <p:nvPr>
            <p:ph type="ftr" sz="quarter" idx="11"/>
          </p:nvPr>
        </p:nvSpPr>
        <p:spPr/>
        <p:txBody>
          <a:bodyPr/>
          <a:lstStyle>
            <a:lvl1pPr>
              <a:defRPr/>
            </a:lvl1pPr>
          </a:lstStyle>
          <a:p>
            <a:pPr>
              <a:defRPr/>
            </a:pPr>
            <a:endParaRPr lang="en-AU"/>
          </a:p>
        </p:txBody>
      </p:sp>
      <p:sp>
        <p:nvSpPr>
          <p:cNvPr id="6" name="Slide Number Placeholder 5"/>
          <p:cNvSpPr>
            <a:spLocks noGrp="1"/>
          </p:cNvSpPr>
          <p:nvPr>
            <p:ph type="sldNum" sz="quarter" idx="12"/>
          </p:nvPr>
        </p:nvSpPr>
        <p:spPr/>
        <p:txBody>
          <a:bodyPr/>
          <a:lstStyle>
            <a:lvl1pPr>
              <a:defRPr/>
            </a:lvl1pPr>
          </a:lstStyle>
          <a:p>
            <a:pPr>
              <a:defRPr/>
            </a:pPr>
            <a:fld id="{5ACFEC4D-72E1-4AA8-AA95-4AC8815A34EF}" type="slidenum">
              <a:rPr lang="en-AU"/>
              <a:pPr>
                <a:defRPr/>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lvl1pPr>
              <a:defRPr/>
            </a:lvl1pPr>
          </a:lstStyle>
          <a:p>
            <a:pPr>
              <a:defRPr/>
            </a:pPr>
            <a:fld id="{61C11EB3-1FBF-4055-B22C-48AB4C5AC7D5}" type="datetimeFigureOut">
              <a:rPr lang="en-AU"/>
              <a:pPr>
                <a:defRPr/>
              </a:pPr>
              <a:t>2/03/2012</a:t>
            </a:fld>
            <a:endParaRPr lang="en-AU"/>
          </a:p>
        </p:txBody>
      </p:sp>
      <p:sp>
        <p:nvSpPr>
          <p:cNvPr id="5" name="Footer Placeholder 4"/>
          <p:cNvSpPr>
            <a:spLocks noGrp="1"/>
          </p:cNvSpPr>
          <p:nvPr>
            <p:ph type="ftr" sz="quarter" idx="11"/>
          </p:nvPr>
        </p:nvSpPr>
        <p:spPr/>
        <p:txBody>
          <a:bodyPr/>
          <a:lstStyle>
            <a:lvl1pPr>
              <a:defRPr/>
            </a:lvl1pPr>
          </a:lstStyle>
          <a:p>
            <a:pPr>
              <a:defRPr/>
            </a:pPr>
            <a:endParaRPr lang="en-AU"/>
          </a:p>
        </p:txBody>
      </p:sp>
      <p:sp>
        <p:nvSpPr>
          <p:cNvPr id="6" name="Slide Number Placeholder 5"/>
          <p:cNvSpPr>
            <a:spLocks noGrp="1"/>
          </p:cNvSpPr>
          <p:nvPr>
            <p:ph type="sldNum" sz="quarter" idx="12"/>
          </p:nvPr>
        </p:nvSpPr>
        <p:spPr/>
        <p:txBody>
          <a:bodyPr/>
          <a:lstStyle>
            <a:lvl1pPr>
              <a:defRPr/>
            </a:lvl1pPr>
          </a:lstStyle>
          <a:p>
            <a:pPr>
              <a:defRPr/>
            </a:pPr>
            <a:fld id="{B0033D5D-6D32-4F04-BDD0-C370B8FDF151}" type="slidenum">
              <a:rPr lang="en-AU"/>
              <a:pPr>
                <a:defRPr/>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lvl1pPr>
              <a:defRPr/>
            </a:lvl1pPr>
          </a:lstStyle>
          <a:p>
            <a:pPr>
              <a:defRPr/>
            </a:pPr>
            <a:fld id="{800066AB-154A-459B-8FA0-329D09C9E1BA}" type="datetimeFigureOut">
              <a:rPr lang="en-AU"/>
              <a:pPr>
                <a:defRPr/>
              </a:pPr>
              <a:t>2/03/2012</a:t>
            </a:fld>
            <a:endParaRPr lang="en-AU"/>
          </a:p>
        </p:txBody>
      </p:sp>
      <p:sp>
        <p:nvSpPr>
          <p:cNvPr id="5" name="Footer Placeholder 4"/>
          <p:cNvSpPr>
            <a:spLocks noGrp="1"/>
          </p:cNvSpPr>
          <p:nvPr>
            <p:ph type="ftr" sz="quarter" idx="11"/>
          </p:nvPr>
        </p:nvSpPr>
        <p:spPr/>
        <p:txBody>
          <a:bodyPr/>
          <a:lstStyle>
            <a:lvl1pPr>
              <a:defRPr/>
            </a:lvl1pPr>
          </a:lstStyle>
          <a:p>
            <a:pPr>
              <a:defRPr/>
            </a:pPr>
            <a:endParaRPr lang="en-AU"/>
          </a:p>
        </p:txBody>
      </p:sp>
      <p:sp>
        <p:nvSpPr>
          <p:cNvPr id="6" name="Slide Number Placeholder 5"/>
          <p:cNvSpPr>
            <a:spLocks noGrp="1"/>
          </p:cNvSpPr>
          <p:nvPr>
            <p:ph type="sldNum" sz="quarter" idx="12"/>
          </p:nvPr>
        </p:nvSpPr>
        <p:spPr/>
        <p:txBody>
          <a:bodyPr/>
          <a:lstStyle>
            <a:lvl1pPr>
              <a:defRPr/>
            </a:lvl1pPr>
          </a:lstStyle>
          <a:p>
            <a:pPr>
              <a:defRPr/>
            </a:pPr>
            <a:fld id="{11873F10-C685-490A-A49C-DB26E7F6B771}" type="slidenum">
              <a:rPr lang="en-AU"/>
              <a:pPr>
                <a:defRPr/>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1FF8685-63C3-4DAF-A63B-F3E75C53DA8C}" type="datetimeFigureOut">
              <a:rPr lang="en-AU"/>
              <a:pPr>
                <a:defRPr/>
              </a:pPr>
              <a:t>2/03/2012</a:t>
            </a:fld>
            <a:endParaRPr lang="en-AU"/>
          </a:p>
        </p:txBody>
      </p:sp>
      <p:sp>
        <p:nvSpPr>
          <p:cNvPr id="5" name="Footer Placeholder 4"/>
          <p:cNvSpPr>
            <a:spLocks noGrp="1"/>
          </p:cNvSpPr>
          <p:nvPr>
            <p:ph type="ftr" sz="quarter" idx="11"/>
          </p:nvPr>
        </p:nvSpPr>
        <p:spPr/>
        <p:txBody>
          <a:bodyPr/>
          <a:lstStyle>
            <a:lvl1pPr>
              <a:defRPr/>
            </a:lvl1pPr>
          </a:lstStyle>
          <a:p>
            <a:pPr>
              <a:defRPr/>
            </a:pPr>
            <a:endParaRPr lang="en-AU"/>
          </a:p>
        </p:txBody>
      </p:sp>
      <p:sp>
        <p:nvSpPr>
          <p:cNvPr id="6" name="Slide Number Placeholder 5"/>
          <p:cNvSpPr>
            <a:spLocks noGrp="1"/>
          </p:cNvSpPr>
          <p:nvPr>
            <p:ph type="sldNum" sz="quarter" idx="12"/>
          </p:nvPr>
        </p:nvSpPr>
        <p:spPr/>
        <p:txBody>
          <a:bodyPr/>
          <a:lstStyle>
            <a:lvl1pPr>
              <a:defRPr/>
            </a:lvl1pPr>
          </a:lstStyle>
          <a:p>
            <a:pPr>
              <a:defRPr/>
            </a:pPr>
            <a:fld id="{909CF0A2-C38A-47D1-AD38-FD41DCD9CE66}" type="slidenum">
              <a:rPr lang="en-AU"/>
              <a:pPr>
                <a:defRPr/>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3"/>
          <p:cNvSpPr>
            <a:spLocks noGrp="1"/>
          </p:cNvSpPr>
          <p:nvPr>
            <p:ph type="dt" sz="half" idx="10"/>
          </p:nvPr>
        </p:nvSpPr>
        <p:spPr/>
        <p:txBody>
          <a:bodyPr/>
          <a:lstStyle>
            <a:lvl1pPr>
              <a:defRPr/>
            </a:lvl1pPr>
          </a:lstStyle>
          <a:p>
            <a:pPr>
              <a:defRPr/>
            </a:pPr>
            <a:fld id="{845254F9-D0D0-45E7-A5F0-1420EF4BDEB8}" type="datetimeFigureOut">
              <a:rPr lang="en-AU"/>
              <a:pPr>
                <a:defRPr/>
              </a:pPr>
              <a:t>2/03/2012</a:t>
            </a:fld>
            <a:endParaRPr lang="en-AU"/>
          </a:p>
        </p:txBody>
      </p:sp>
      <p:sp>
        <p:nvSpPr>
          <p:cNvPr id="6" name="Footer Placeholder 4"/>
          <p:cNvSpPr>
            <a:spLocks noGrp="1"/>
          </p:cNvSpPr>
          <p:nvPr>
            <p:ph type="ftr" sz="quarter" idx="11"/>
          </p:nvPr>
        </p:nvSpPr>
        <p:spPr/>
        <p:txBody>
          <a:bodyPr/>
          <a:lstStyle>
            <a:lvl1pPr>
              <a:defRPr/>
            </a:lvl1pPr>
          </a:lstStyle>
          <a:p>
            <a:pPr>
              <a:defRPr/>
            </a:pPr>
            <a:endParaRPr lang="en-AU"/>
          </a:p>
        </p:txBody>
      </p:sp>
      <p:sp>
        <p:nvSpPr>
          <p:cNvPr id="7" name="Slide Number Placeholder 5"/>
          <p:cNvSpPr>
            <a:spLocks noGrp="1"/>
          </p:cNvSpPr>
          <p:nvPr>
            <p:ph type="sldNum" sz="quarter" idx="12"/>
          </p:nvPr>
        </p:nvSpPr>
        <p:spPr/>
        <p:txBody>
          <a:bodyPr/>
          <a:lstStyle>
            <a:lvl1pPr>
              <a:defRPr/>
            </a:lvl1pPr>
          </a:lstStyle>
          <a:p>
            <a:pPr>
              <a:defRPr/>
            </a:pPr>
            <a:fld id="{DFC0BF4E-84AE-4296-9FE3-4B5182EAFF5A}" type="slidenum">
              <a:rPr lang="en-AU"/>
              <a:pPr>
                <a:defRPr/>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3"/>
          <p:cNvSpPr>
            <a:spLocks noGrp="1"/>
          </p:cNvSpPr>
          <p:nvPr>
            <p:ph type="dt" sz="half" idx="10"/>
          </p:nvPr>
        </p:nvSpPr>
        <p:spPr/>
        <p:txBody>
          <a:bodyPr/>
          <a:lstStyle>
            <a:lvl1pPr>
              <a:defRPr/>
            </a:lvl1pPr>
          </a:lstStyle>
          <a:p>
            <a:pPr>
              <a:defRPr/>
            </a:pPr>
            <a:fld id="{D6CA79C1-C617-4D4D-BDBC-E4065499A515}" type="datetimeFigureOut">
              <a:rPr lang="en-AU"/>
              <a:pPr>
                <a:defRPr/>
              </a:pPr>
              <a:t>2/03/2012</a:t>
            </a:fld>
            <a:endParaRPr lang="en-AU"/>
          </a:p>
        </p:txBody>
      </p:sp>
      <p:sp>
        <p:nvSpPr>
          <p:cNvPr id="8" name="Footer Placeholder 4"/>
          <p:cNvSpPr>
            <a:spLocks noGrp="1"/>
          </p:cNvSpPr>
          <p:nvPr>
            <p:ph type="ftr" sz="quarter" idx="11"/>
          </p:nvPr>
        </p:nvSpPr>
        <p:spPr/>
        <p:txBody>
          <a:bodyPr/>
          <a:lstStyle>
            <a:lvl1pPr>
              <a:defRPr/>
            </a:lvl1pPr>
          </a:lstStyle>
          <a:p>
            <a:pPr>
              <a:defRPr/>
            </a:pPr>
            <a:endParaRPr lang="en-AU"/>
          </a:p>
        </p:txBody>
      </p:sp>
      <p:sp>
        <p:nvSpPr>
          <p:cNvPr id="9" name="Slide Number Placeholder 5"/>
          <p:cNvSpPr>
            <a:spLocks noGrp="1"/>
          </p:cNvSpPr>
          <p:nvPr>
            <p:ph type="sldNum" sz="quarter" idx="12"/>
          </p:nvPr>
        </p:nvSpPr>
        <p:spPr/>
        <p:txBody>
          <a:bodyPr/>
          <a:lstStyle>
            <a:lvl1pPr>
              <a:defRPr/>
            </a:lvl1pPr>
          </a:lstStyle>
          <a:p>
            <a:pPr>
              <a:defRPr/>
            </a:pPr>
            <a:fld id="{EE25329D-EC10-45E3-9561-D26CC7863920}" type="slidenum">
              <a:rPr lang="en-AU"/>
              <a:pPr>
                <a:defRPr/>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3"/>
          <p:cNvSpPr>
            <a:spLocks noGrp="1"/>
          </p:cNvSpPr>
          <p:nvPr>
            <p:ph type="dt" sz="half" idx="10"/>
          </p:nvPr>
        </p:nvSpPr>
        <p:spPr/>
        <p:txBody>
          <a:bodyPr/>
          <a:lstStyle>
            <a:lvl1pPr>
              <a:defRPr/>
            </a:lvl1pPr>
          </a:lstStyle>
          <a:p>
            <a:pPr>
              <a:defRPr/>
            </a:pPr>
            <a:fld id="{4F950500-3338-4A8E-B0A5-D8C4CA62490C}" type="datetimeFigureOut">
              <a:rPr lang="en-AU"/>
              <a:pPr>
                <a:defRPr/>
              </a:pPr>
              <a:t>2/03/2012</a:t>
            </a:fld>
            <a:endParaRPr lang="en-AU"/>
          </a:p>
        </p:txBody>
      </p:sp>
      <p:sp>
        <p:nvSpPr>
          <p:cNvPr id="4" name="Footer Placeholder 4"/>
          <p:cNvSpPr>
            <a:spLocks noGrp="1"/>
          </p:cNvSpPr>
          <p:nvPr>
            <p:ph type="ftr" sz="quarter" idx="11"/>
          </p:nvPr>
        </p:nvSpPr>
        <p:spPr/>
        <p:txBody>
          <a:bodyPr/>
          <a:lstStyle>
            <a:lvl1pPr>
              <a:defRPr/>
            </a:lvl1pPr>
          </a:lstStyle>
          <a:p>
            <a:pPr>
              <a:defRPr/>
            </a:pPr>
            <a:endParaRPr lang="en-AU"/>
          </a:p>
        </p:txBody>
      </p:sp>
      <p:sp>
        <p:nvSpPr>
          <p:cNvPr id="5" name="Slide Number Placeholder 5"/>
          <p:cNvSpPr>
            <a:spLocks noGrp="1"/>
          </p:cNvSpPr>
          <p:nvPr>
            <p:ph type="sldNum" sz="quarter" idx="12"/>
          </p:nvPr>
        </p:nvSpPr>
        <p:spPr/>
        <p:txBody>
          <a:bodyPr/>
          <a:lstStyle>
            <a:lvl1pPr>
              <a:defRPr/>
            </a:lvl1pPr>
          </a:lstStyle>
          <a:p>
            <a:pPr>
              <a:defRPr/>
            </a:pPr>
            <a:fld id="{22D1D3DE-CE24-4C99-849E-79A5038FC319}" type="slidenum">
              <a:rPr lang="en-AU"/>
              <a:pPr>
                <a:defRPr/>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9CBE1F6-8194-437C-8445-5BD6E60595C7}" type="datetimeFigureOut">
              <a:rPr lang="en-AU"/>
              <a:pPr>
                <a:defRPr/>
              </a:pPr>
              <a:t>2/03/2012</a:t>
            </a:fld>
            <a:endParaRPr lang="en-AU"/>
          </a:p>
        </p:txBody>
      </p:sp>
      <p:sp>
        <p:nvSpPr>
          <p:cNvPr id="3" name="Footer Placeholder 4"/>
          <p:cNvSpPr>
            <a:spLocks noGrp="1"/>
          </p:cNvSpPr>
          <p:nvPr>
            <p:ph type="ftr" sz="quarter" idx="11"/>
          </p:nvPr>
        </p:nvSpPr>
        <p:spPr/>
        <p:txBody>
          <a:bodyPr/>
          <a:lstStyle>
            <a:lvl1pPr>
              <a:defRPr/>
            </a:lvl1pPr>
          </a:lstStyle>
          <a:p>
            <a:pPr>
              <a:defRPr/>
            </a:pPr>
            <a:endParaRPr lang="en-AU"/>
          </a:p>
        </p:txBody>
      </p:sp>
      <p:sp>
        <p:nvSpPr>
          <p:cNvPr id="4" name="Slide Number Placeholder 5"/>
          <p:cNvSpPr>
            <a:spLocks noGrp="1"/>
          </p:cNvSpPr>
          <p:nvPr>
            <p:ph type="sldNum" sz="quarter" idx="12"/>
          </p:nvPr>
        </p:nvSpPr>
        <p:spPr/>
        <p:txBody>
          <a:bodyPr/>
          <a:lstStyle>
            <a:lvl1pPr>
              <a:defRPr/>
            </a:lvl1pPr>
          </a:lstStyle>
          <a:p>
            <a:pPr>
              <a:defRPr/>
            </a:pPr>
            <a:fld id="{8A84C840-402D-4B2C-A586-5AFE457C9AD4}" type="slidenum">
              <a:rPr lang="en-AU"/>
              <a:pPr>
                <a:defRPr/>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B03BDC1-C87C-487A-9D5B-BB4060B9901A}" type="datetimeFigureOut">
              <a:rPr lang="en-AU"/>
              <a:pPr>
                <a:defRPr/>
              </a:pPr>
              <a:t>2/03/2012</a:t>
            </a:fld>
            <a:endParaRPr lang="en-AU"/>
          </a:p>
        </p:txBody>
      </p:sp>
      <p:sp>
        <p:nvSpPr>
          <p:cNvPr id="6" name="Footer Placeholder 4"/>
          <p:cNvSpPr>
            <a:spLocks noGrp="1"/>
          </p:cNvSpPr>
          <p:nvPr>
            <p:ph type="ftr" sz="quarter" idx="11"/>
          </p:nvPr>
        </p:nvSpPr>
        <p:spPr/>
        <p:txBody>
          <a:bodyPr/>
          <a:lstStyle>
            <a:lvl1pPr>
              <a:defRPr/>
            </a:lvl1pPr>
          </a:lstStyle>
          <a:p>
            <a:pPr>
              <a:defRPr/>
            </a:pPr>
            <a:endParaRPr lang="en-AU"/>
          </a:p>
        </p:txBody>
      </p:sp>
      <p:sp>
        <p:nvSpPr>
          <p:cNvPr id="7" name="Slide Number Placeholder 5"/>
          <p:cNvSpPr>
            <a:spLocks noGrp="1"/>
          </p:cNvSpPr>
          <p:nvPr>
            <p:ph type="sldNum" sz="quarter" idx="12"/>
          </p:nvPr>
        </p:nvSpPr>
        <p:spPr/>
        <p:txBody>
          <a:bodyPr/>
          <a:lstStyle>
            <a:lvl1pPr>
              <a:defRPr/>
            </a:lvl1pPr>
          </a:lstStyle>
          <a:p>
            <a:pPr>
              <a:defRPr/>
            </a:pPr>
            <a:fld id="{18AE1997-1B86-4802-A83E-270F02C392DF}" type="slidenum">
              <a:rPr lang="en-AU"/>
              <a:pPr>
                <a:defRPr/>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353FE3C-7B76-4332-992F-2581432B1FC3}" type="datetimeFigureOut">
              <a:rPr lang="en-AU"/>
              <a:pPr>
                <a:defRPr/>
              </a:pPr>
              <a:t>2/03/2012</a:t>
            </a:fld>
            <a:endParaRPr lang="en-AU"/>
          </a:p>
        </p:txBody>
      </p:sp>
      <p:sp>
        <p:nvSpPr>
          <p:cNvPr id="6" name="Footer Placeholder 4"/>
          <p:cNvSpPr>
            <a:spLocks noGrp="1"/>
          </p:cNvSpPr>
          <p:nvPr>
            <p:ph type="ftr" sz="quarter" idx="11"/>
          </p:nvPr>
        </p:nvSpPr>
        <p:spPr/>
        <p:txBody>
          <a:bodyPr/>
          <a:lstStyle>
            <a:lvl1pPr>
              <a:defRPr/>
            </a:lvl1pPr>
          </a:lstStyle>
          <a:p>
            <a:pPr>
              <a:defRPr/>
            </a:pPr>
            <a:endParaRPr lang="en-AU"/>
          </a:p>
        </p:txBody>
      </p:sp>
      <p:sp>
        <p:nvSpPr>
          <p:cNvPr id="7" name="Slide Number Placeholder 5"/>
          <p:cNvSpPr>
            <a:spLocks noGrp="1"/>
          </p:cNvSpPr>
          <p:nvPr>
            <p:ph type="sldNum" sz="quarter" idx="12"/>
          </p:nvPr>
        </p:nvSpPr>
        <p:spPr/>
        <p:txBody>
          <a:bodyPr/>
          <a:lstStyle>
            <a:lvl1pPr>
              <a:defRPr/>
            </a:lvl1pPr>
          </a:lstStyle>
          <a:p>
            <a:pPr>
              <a:defRPr/>
            </a:pPr>
            <a:fld id="{261EC5D5-330B-4361-AF4F-0BA3FAE84196}" type="slidenum">
              <a:rPr lang="en-AU"/>
              <a:pPr>
                <a:defRPr/>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AU"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910FAC01-1763-4728-B115-B6CFF812B99F}" type="datetimeFigureOut">
              <a:rPr lang="en-AU"/>
              <a:pPr>
                <a:defRPr/>
              </a:pPr>
              <a:t>2/03/2012</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1E5DA2B5-8D5F-4FF4-B0A4-74535959C701}" type="slidenum">
              <a:rPr lang="en-AU"/>
              <a:pPr>
                <a:defRPr/>
              </a:pPr>
              <a:t>‹#›</a:t>
            </a:fld>
            <a:endParaRPr lang="en-A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850" y="2060575"/>
            <a:ext cx="7772400" cy="2619375"/>
          </a:xfrm>
        </p:spPr>
        <p:txBody>
          <a:bodyPr rtlCol="0">
            <a:normAutofit fontScale="90000"/>
          </a:bodyPr>
          <a:lstStyle/>
          <a:p>
            <a:pPr eaLnBrk="1" fontAlgn="auto" hangingPunct="1">
              <a:spcAft>
                <a:spcPts val="0"/>
              </a:spcAft>
              <a:defRPr/>
            </a:pPr>
            <a:r>
              <a:rPr lang="en-AU" sz="4000" b="1" dirty="0" smtClean="0"/>
              <a:t/>
            </a:r>
            <a:br>
              <a:rPr lang="en-AU" sz="4000" b="1" dirty="0" smtClean="0"/>
            </a:br>
            <a:r>
              <a:rPr lang="en-AU" sz="4000" b="1" dirty="0"/>
              <a:t/>
            </a:r>
            <a:br>
              <a:rPr lang="en-AU" sz="4000" b="1" dirty="0"/>
            </a:br>
            <a:r>
              <a:rPr lang="en-AU" sz="4000" b="1" dirty="0" smtClean="0"/>
              <a:t>‘Free to move’ – understanding ‘closed environments’ in disability facilities </a:t>
            </a:r>
            <a:br>
              <a:rPr lang="en-AU" sz="4000" b="1" dirty="0" smtClean="0"/>
            </a:br>
            <a:r>
              <a:rPr lang="en-AU" sz="4000" b="1" dirty="0" smtClean="0"/>
              <a:t/>
            </a:r>
            <a:br>
              <a:rPr lang="en-AU" sz="4000" b="1" dirty="0" smtClean="0"/>
            </a:br>
            <a:r>
              <a:rPr lang="en-AU" sz="4000" dirty="0" smtClean="0"/>
              <a:t>An ARC-funded research project</a:t>
            </a:r>
            <a:r>
              <a:rPr lang="en-AU" dirty="0" smtClean="0"/>
              <a:t/>
            </a:r>
            <a:br>
              <a:rPr lang="en-AU" dirty="0" smtClean="0"/>
            </a:br>
            <a:r>
              <a:rPr lang="en-AU" b="1" dirty="0" smtClean="0"/>
              <a:t/>
            </a:r>
            <a:br>
              <a:rPr lang="en-AU" b="1" dirty="0" smtClean="0"/>
            </a:br>
            <a:endParaRPr lang="en-AU" dirty="0" smtClean="0"/>
          </a:p>
        </p:txBody>
      </p:sp>
      <p:sp>
        <p:nvSpPr>
          <p:cNvPr id="3" name="Subtitle 2"/>
          <p:cNvSpPr>
            <a:spLocks noGrp="1"/>
          </p:cNvSpPr>
          <p:nvPr>
            <p:ph type="subTitle" idx="1"/>
          </p:nvPr>
        </p:nvSpPr>
        <p:spPr>
          <a:xfrm>
            <a:off x="323850" y="4508500"/>
            <a:ext cx="6400800" cy="1944688"/>
          </a:xfrm>
        </p:spPr>
        <p:txBody>
          <a:bodyPr rtlCol="0">
            <a:normAutofit fontScale="55000" lnSpcReduction="20000"/>
          </a:bodyPr>
          <a:lstStyle/>
          <a:p>
            <a:pPr algn="l" eaLnBrk="1" fontAlgn="auto" hangingPunct="1">
              <a:spcAft>
                <a:spcPts val="0"/>
              </a:spcAft>
              <a:buFont typeface="Arial" pitchFamily="34" charset="0"/>
              <a:buNone/>
              <a:defRPr/>
            </a:pPr>
            <a:r>
              <a:rPr lang="en-AU" sz="3000" b="1" dirty="0" smtClean="0"/>
              <a:t>Contact</a:t>
            </a:r>
          </a:p>
          <a:p>
            <a:pPr algn="l" eaLnBrk="1" fontAlgn="auto" hangingPunct="1">
              <a:spcAft>
                <a:spcPts val="0"/>
              </a:spcAft>
              <a:buFont typeface="Arial" pitchFamily="34" charset="0"/>
              <a:buNone/>
              <a:defRPr/>
            </a:pPr>
            <a:r>
              <a:rPr lang="en-AU" sz="3000" dirty="0" smtClean="0"/>
              <a:t>Dr Patsie Frawley</a:t>
            </a:r>
          </a:p>
          <a:p>
            <a:pPr algn="l" eaLnBrk="1" fontAlgn="auto" hangingPunct="1">
              <a:spcAft>
                <a:spcPts val="0"/>
              </a:spcAft>
              <a:buFont typeface="Arial" pitchFamily="34" charset="0"/>
              <a:buNone/>
              <a:defRPr/>
            </a:pPr>
            <a:r>
              <a:rPr lang="en-AU" sz="3000" dirty="0" smtClean="0"/>
              <a:t>Research Fellow</a:t>
            </a:r>
          </a:p>
          <a:p>
            <a:pPr algn="l" eaLnBrk="1" fontAlgn="auto" hangingPunct="1">
              <a:spcAft>
                <a:spcPts val="0"/>
              </a:spcAft>
              <a:buFont typeface="Arial" pitchFamily="34" charset="0"/>
              <a:buNone/>
              <a:defRPr/>
            </a:pPr>
            <a:r>
              <a:rPr lang="en-AU" sz="3000" dirty="0" err="1" smtClean="0"/>
              <a:t>LaTrobe</a:t>
            </a:r>
            <a:r>
              <a:rPr lang="en-AU" sz="3000" dirty="0" smtClean="0"/>
              <a:t> University</a:t>
            </a:r>
          </a:p>
          <a:p>
            <a:pPr algn="l" eaLnBrk="1" fontAlgn="auto" hangingPunct="1">
              <a:spcAft>
                <a:spcPts val="0"/>
              </a:spcAft>
              <a:buFont typeface="Arial" pitchFamily="34" charset="0"/>
              <a:buNone/>
              <a:defRPr/>
            </a:pPr>
            <a:r>
              <a:rPr lang="en-AU" sz="3000" dirty="0" smtClean="0"/>
              <a:t>Faculty of Health Sciences</a:t>
            </a:r>
          </a:p>
          <a:p>
            <a:pPr algn="l" eaLnBrk="1" fontAlgn="auto" hangingPunct="1">
              <a:spcAft>
                <a:spcPts val="0"/>
              </a:spcAft>
              <a:buFont typeface="Arial" pitchFamily="34" charset="0"/>
              <a:buNone/>
              <a:defRPr/>
            </a:pPr>
            <a:r>
              <a:rPr lang="en-AU" sz="3000" dirty="0" smtClean="0"/>
              <a:t>Ph 9479 3041</a:t>
            </a:r>
          </a:p>
          <a:p>
            <a:pPr algn="l" eaLnBrk="1" fontAlgn="auto" hangingPunct="1">
              <a:spcAft>
                <a:spcPts val="0"/>
              </a:spcAft>
              <a:buFont typeface="Arial" pitchFamily="34" charset="0"/>
              <a:buNone/>
              <a:defRPr/>
            </a:pPr>
            <a:r>
              <a:rPr lang="en-AU" sz="3000" dirty="0" smtClean="0"/>
              <a:t>p.frawley@latrobe.edu.au</a:t>
            </a:r>
          </a:p>
          <a:p>
            <a:pPr eaLnBrk="1" fontAlgn="auto" hangingPunct="1">
              <a:spcAft>
                <a:spcPts val="0"/>
              </a:spcAft>
              <a:buFont typeface="Arial" pitchFamily="34" charset="0"/>
              <a:buNone/>
              <a:defRPr/>
            </a:pPr>
            <a:endParaRPr lang="en-AU" dirty="0" smtClean="0"/>
          </a:p>
        </p:txBody>
      </p:sp>
      <p:pic>
        <p:nvPicPr>
          <p:cNvPr id="2052" name="Picture 2" descr="Monash Law Colour"/>
          <p:cNvPicPr>
            <a:picLocks noChangeAspect="1" noChangeArrowheads="1"/>
          </p:cNvPicPr>
          <p:nvPr/>
        </p:nvPicPr>
        <p:blipFill>
          <a:blip r:embed="rId3" cstate="print">
            <a:clrChange>
              <a:clrFrom>
                <a:srgbClr val="FDFDFD"/>
              </a:clrFrom>
              <a:clrTo>
                <a:srgbClr val="FDFDFD">
                  <a:alpha val="0"/>
                </a:srgbClr>
              </a:clrTo>
            </a:clrChange>
          </a:blip>
          <a:srcRect/>
          <a:stretch>
            <a:fillRect/>
          </a:stretch>
        </p:blipFill>
        <p:spPr bwMode="auto">
          <a:xfrm>
            <a:off x="0" y="188913"/>
            <a:ext cx="4457700" cy="1166812"/>
          </a:xfrm>
          <a:prstGeom prst="rect">
            <a:avLst/>
          </a:prstGeom>
          <a:noFill/>
          <a:ln w="9525">
            <a:noFill/>
            <a:miter lim="800000"/>
            <a:headEnd/>
            <a:tailEnd/>
          </a:ln>
        </p:spPr>
      </p:pic>
      <p:pic>
        <p:nvPicPr>
          <p:cNvPr id="2053" name="Picture 4" descr="C:\Users\p2frawley\AppData\Local\Microsoft\Windows\Temporary Internet Files\Content.Outlook\3GU6BVY7\LTU_Brandmark_CMYK_Rev.jpg"/>
          <p:cNvPicPr>
            <a:picLocks noChangeAspect="1" noChangeArrowheads="1"/>
          </p:cNvPicPr>
          <p:nvPr/>
        </p:nvPicPr>
        <p:blipFill>
          <a:blip r:embed="rId4" cstate="print"/>
          <a:srcRect/>
          <a:stretch>
            <a:fillRect/>
          </a:stretch>
        </p:blipFill>
        <p:spPr bwMode="auto">
          <a:xfrm>
            <a:off x="4932363" y="115888"/>
            <a:ext cx="3384550" cy="758825"/>
          </a:xfrm>
          <a:prstGeom prst="rect">
            <a:avLst/>
          </a:prstGeom>
          <a:noFill/>
          <a:ln w="9525">
            <a:noFill/>
            <a:miter lim="800000"/>
            <a:headEnd/>
            <a:tailEnd/>
          </a:ln>
        </p:spPr>
      </p:pic>
      <p:sp>
        <p:nvSpPr>
          <p:cNvPr id="2054" name="Text Box 5"/>
          <p:cNvSpPr txBox="1">
            <a:spLocks noChangeArrowheads="1"/>
          </p:cNvSpPr>
          <p:nvPr/>
        </p:nvSpPr>
        <p:spPr bwMode="auto">
          <a:xfrm>
            <a:off x="4932363" y="765175"/>
            <a:ext cx="3384550" cy="647700"/>
          </a:xfrm>
          <a:prstGeom prst="rect">
            <a:avLst/>
          </a:prstGeom>
          <a:solidFill>
            <a:srgbClr val="FF0000"/>
          </a:solidFill>
          <a:ln w="9525">
            <a:solidFill>
              <a:srgbClr val="000000"/>
            </a:solidFill>
            <a:miter lim="800000"/>
            <a:headEnd/>
            <a:tailEnd/>
          </a:ln>
        </p:spPr>
        <p:txBody>
          <a:bodyPr/>
          <a:lstStyle/>
          <a:p>
            <a:pPr>
              <a:spcAft>
                <a:spcPts val="1000"/>
              </a:spcAft>
            </a:pPr>
            <a:r>
              <a:rPr lang="en-AU" sz="1100" i="1">
                <a:solidFill>
                  <a:srgbClr val="FFFFFF"/>
                </a:solidFill>
                <a:latin typeface="Verdana" pitchFamily="34" charset="0"/>
              </a:rPr>
              <a:t>Living with Disability Research Group. </a:t>
            </a:r>
          </a:p>
          <a:p>
            <a:pPr>
              <a:spcAft>
                <a:spcPts val="1000"/>
              </a:spcAft>
            </a:pPr>
            <a:r>
              <a:rPr lang="en-AU" sz="1100">
                <a:solidFill>
                  <a:srgbClr val="FFFFFF"/>
                </a:solidFill>
                <a:latin typeface="Verdana" pitchFamily="34" charset="0"/>
              </a:rPr>
              <a:t>Faculty of Health Sciences</a:t>
            </a: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50825" y="1557338"/>
            <a:ext cx="8229600" cy="1143000"/>
          </a:xfrm>
        </p:spPr>
        <p:txBody>
          <a:bodyPr/>
          <a:lstStyle/>
          <a:p>
            <a:pPr eaLnBrk="1" hangingPunct="1"/>
            <a:r>
              <a:rPr lang="en-AU" b="1" smtClean="0"/>
              <a:t>The question</a:t>
            </a:r>
            <a:endParaRPr lang="en-AU" smtClean="0"/>
          </a:p>
        </p:txBody>
      </p:sp>
      <p:sp>
        <p:nvSpPr>
          <p:cNvPr id="3075" name="Content Placeholder 2"/>
          <p:cNvSpPr>
            <a:spLocks noGrp="1"/>
          </p:cNvSpPr>
          <p:nvPr>
            <p:ph idx="1"/>
          </p:nvPr>
        </p:nvSpPr>
        <p:spPr/>
        <p:txBody>
          <a:bodyPr/>
          <a:lstStyle/>
          <a:p>
            <a:pPr eaLnBrk="1" hangingPunct="1"/>
            <a:endParaRPr lang="en-AU" smtClean="0"/>
          </a:p>
          <a:p>
            <a:pPr eaLnBrk="1" hangingPunct="1"/>
            <a:endParaRPr lang="en-AU" smtClean="0"/>
          </a:p>
          <a:p>
            <a:pPr eaLnBrk="1" hangingPunct="1"/>
            <a:endParaRPr lang="en-AU" smtClean="0"/>
          </a:p>
          <a:p>
            <a:pPr eaLnBrk="1" hangingPunct="1"/>
            <a:r>
              <a:rPr lang="en-AU" smtClean="0"/>
              <a:t>How can Human Rights be made part of the day to day practices of people running closed environments?</a:t>
            </a:r>
          </a:p>
          <a:p>
            <a:pPr eaLnBrk="1" hangingPunct="1"/>
            <a:endParaRPr lang="en-AU" smtClean="0"/>
          </a:p>
        </p:txBody>
      </p:sp>
      <p:pic>
        <p:nvPicPr>
          <p:cNvPr id="3076" name="Picture 4" descr="D:\Documents and Settings\bnaylor\Local Settings\Temporary Internet Files\Content.IE5\Y0VZTQ37\MC900055665[1].wmf"/>
          <p:cNvPicPr>
            <a:picLocks noChangeAspect="1" noChangeArrowheads="1"/>
          </p:cNvPicPr>
          <p:nvPr/>
        </p:nvPicPr>
        <p:blipFill>
          <a:blip r:embed="rId3" cstate="print"/>
          <a:srcRect/>
          <a:stretch>
            <a:fillRect/>
          </a:stretch>
        </p:blipFill>
        <p:spPr bwMode="auto">
          <a:xfrm>
            <a:off x="6348413" y="4724400"/>
            <a:ext cx="2795587" cy="1917700"/>
          </a:xfrm>
          <a:prstGeom prst="rect">
            <a:avLst/>
          </a:prstGeom>
          <a:noFill/>
          <a:ln w="9525">
            <a:noFill/>
            <a:miter lim="800000"/>
            <a:headEnd/>
            <a:tailEnd/>
          </a:ln>
        </p:spPr>
      </p:pic>
      <p:pic>
        <p:nvPicPr>
          <p:cNvPr id="3077" name="Picture 2" descr="Monash Law Colour"/>
          <p:cNvPicPr>
            <a:picLocks noChangeAspect="1" noChangeArrowheads="1"/>
          </p:cNvPicPr>
          <p:nvPr/>
        </p:nvPicPr>
        <p:blipFill>
          <a:blip r:embed="rId4" cstate="print">
            <a:clrChange>
              <a:clrFrom>
                <a:srgbClr val="FDFDFD"/>
              </a:clrFrom>
              <a:clrTo>
                <a:srgbClr val="FDFDFD">
                  <a:alpha val="0"/>
                </a:srgbClr>
              </a:clrTo>
            </a:clrChange>
          </a:blip>
          <a:srcRect/>
          <a:stretch>
            <a:fillRect/>
          </a:stretch>
        </p:blipFill>
        <p:spPr bwMode="auto">
          <a:xfrm>
            <a:off x="0" y="0"/>
            <a:ext cx="4457700" cy="1166813"/>
          </a:xfrm>
          <a:prstGeom prst="rect">
            <a:avLst/>
          </a:prstGeom>
          <a:noFill/>
          <a:ln w="9525">
            <a:noFill/>
            <a:miter lim="800000"/>
            <a:headEnd/>
            <a:tailEnd/>
          </a:ln>
        </p:spPr>
      </p:pic>
      <p:pic>
        <p:nvPicPr>
          <p:cNvPr id="3078" name="Picture 4" descr="C:\Users\p2frawley\AppData\Local\Microsoft\Windows\Temporary Internet Files\Content.Outlook\3GU6BVY7\LTU_Brandmark_CMYK_Rev.jpg"/>
          <p:cNvPicPr>
            <a:picLocks noChangeAspect="1" noChangeArrowheads="1"/>
          </p:cNvPicPr>
          <p:nvPr/>
        </p:nvPicPr>
        <p:blipFill>
          <a:blip r:embed="rId5" cstate="print"/>
          <a:srcRect/>
          <a:stretch>
            <a:fillRect/>
          </a:stretch>
        </p:blipFill>
        <p:spPr bwMode="auto">
          <a:xfrm>
            <a:off x="5759450" y="0"/>
            <a:ext cx="3384550" cy="758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68313" y="1341438"/>
            <a:ext cx="8229600" cy="1143000"/>
          </a:xfrm>
        </p:spPr>
        <p:txBody>
          <a:bodyPr rtlCol="0">
            <a:normAutofit fontScale="90000"/>
          </a:bodyPr>
          <a:lstStyle/>
          <a:p>
            <a:pPr eaLnBrk="1" fontAlgn="auto" hangingPunct="1">
              <a:spcAft>
                <a:spcPts val="0"/>
              </a:spcAft>
              <a:defRPr/>
            </a:pPr>
            <a:r>
              <a:rPr lang="en-AU" b="1" dirty="0" smtClean="0"/>
              <a:t>What do we mean by a ‘closed environment’</a:t>
            </a:r>
            <a:br>
              <a:rPr lang="en-AU" b="1" dirty="0" smtClean="0"/>
            </a:br>
            <a:endParaRPr lang="en-AU" dirty="0" smtClean="0"/>
          </a:p>
        </p:txBody>
      </p:sp>
      <p:sp>
        <p:nvSpPr>
          <p:cNvPr id="4099" name="Content Placeholder 2"/>
          <p:cNvSpPr>
            <a:spLocks noGrp="1"/>
          </p:cNvSpPr>
          <p:nvPr>
            <p:ph idx="1"/>
          </p:nvPr>
        </p:nvSpPr>
        <p:spPr>
          <a:xfrm>
            <a:off x="323850" y="2565400"/>
            <a:ext cx="8229600" cy="4525963"/>
          </a:xfrm>
        </p:spPr>
        <p:txBody>
          <a:bodyPr/>
          <a:lstStyle/>
          <a:p>
            <a:pPr eaLnBrk="1" hangingPunct="1"/>
            <a:r>
              <a:rPr lang="en-AU" smtClean="0"/>
              <a:t>‘any place where persons are or may be </a:t>
            </a:r>
            <a:r>
              <a:rPr lang="en-AU" b="1" smtClean="0"/>
              <a:t>deprived of their liberty </a:t>
            </a:r>
            <a:r>
              <a:rPr lang="en-AU" smtClean="0"/>
              <a:t>by means of </a:t>
            </a:r>
            <a:r>
              <a:rPr lang="en-AU" b="1" smtClean="0"/>
              <a:t>placement in a public or private setting </a:t>
            </a:r>
            <a:r>
              <a:rPr lang="en-AU" smtClean="0"/>
              <a:t>in which a person is </a:t>
            </a:r>
            <a:r>
              <a:rPr lang="en-AU" b="1" smtClean="0"/>
              <a:t>not permitted to leave at will </a:t>
            </a:r>
            <a:r>
              <a:rPr lang="en-AU" smtClean="0"/>
              <a:t>by order of any </a:t>
            </a:r>
            <a:r>
              <a:rPr lang="en-AU" b="1" smtClean="0"/>
              <a:t>judicial, administrative or other order</a:t>
            </a:r>
            <a:r>
              <a:rPr lang="en-AU" smtClean="0"/>
              <a:t>, or by any other lawful authority relevant to the project's goals.’</a:t>
            </a:r>
          </a:p>
          <a:p>
            <a:pPr eaLnBrk="1" hangingPunct="1"/>
            <a:endParaRPr lang="en-AU" smtClean="0"/>
          </a:p>
        </p:txBody>
      </p:sp>
      <p:pic>
        <p:nvPicPr>
          <p:cNvPr id="4100" name="Picture 4" descr="C:\Users\p2frawley\AppData\Local\Microsoft\Windows\Temporary Internet Files\Content.Outlook\3GU6BVY7\LTU_Brandmark_CMYK_Rev.jpg"/>
          <p:cNvPicPr>
            <a:picLocks noChangeAspect="1" noChangeArrowheads="1"/>
          </p:cNvPicPr>
          <p:nvPr/>
        </p:nvPicPr>
        <p:blipFill>
          <a:blip r:embed="rId3" cstate="print"/>
          <a:srcRect/>
          <a:stretch>
            <a:fillRect/>
          </a:stretch>
        </p:blipFill>
        <p:spPr bwMode="auto">
          <a:xfrm>
            <a:off x="5759450" y="0"/>
            <a:ext cx="3384550" cy="758825"/>
          </a:xfrm>
          <a:prstGeom prst="rect">
            <a:avLst/>
          </a:prstGeom>
          <a:noFill/>
          <a:ln w="9525">
            <a:noFill/>
            <a:miter lim="800000"/>
            <a:headEnd/>
            <a:tailEnd/>
          </a:ln>
        </p:spPr>
      </p:pic>
      <p:pic>
        <p:nvPicPr>
          <p:cNvPr id="4101" name="Picture 2" descr="Monash Law Colour"/>
          <p:cNvPicPr>
            <a:picLocks noChangeAspect="1" noChangeArrowheads="1"/>
          </p:cNvPicPr>
          <p:nvPr/>
        </p:nvPicPr>
        <p:blipFill>
          <a:blip r:embed="rId4" cstate="print">
            <a:clrChange>
              <a:clrFrom>
                <a:srgbClr val="FDFDFD"/>
              </a:clrFrom>
              <a:clrTo>
                <a:srgbClr val="FDFDFD">
                  <a:alpha val="0"/>
                </a:srgbClr>
              </a:clrTo>
            </a:clrChange>
          </a:blip>
          <a:srcRect/>
          <a:stretch>
            <a:fillRect/>
          </a:stretch>
        </p:blipFill>
        <p:spPr bwMode="auto">
          <a:xfrm>
            <a:off x="0" y="0"/>
            <a:ext cx="4457700" cy="11668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395288" y="620713"/>
            <a:ext cx="8229600" cy="1143000"/>
          </a:xfrm>
        </p:spPr>
        <p:txBody>
          <a:bodyPr/>
          <a:lstStyle/>
          <a:p>
            <a:pPr algn="l" eaLnBrk="1" hangingPunct="1"/>
            <a:r>
              <a:rPr lang="en-AU" sz="2800" smtClean="0">
                <a:solidFill>
                  <a:srgbClr val="FF0000"/>
                </a:solidFill>
              </a:rPr>
              <a:t>People with a disability/disability facilities</a:t>
            </a:r>
          </a:p>
        </p:txBody>
      </p:sp>
      <p:sp>
        <p:nvSpPr>
          <p:cNvPr id="5123" name="Content Placeholder 2"/>
          <p:cNvSpPr>
            <a:spLocks noGrp="1"/>
          </p:cNvSpPr>
          <p:nvPr>
            <p:ph idx="1"/>
          </p:nvPr>
        </p:nvSpPr>
        <p:spPr>
          <a:xfrm>
            <a:off x="468313" y="1700213"/>
            <a:ext cx="8229600" cy="4525962"/>
          </a:xfrm>
        </p:spPr>
        <p:txBody>
          <a:bodyPr/>
          <a:lstStyle/>
          <a:p>
            <a:pPr eaLnBrk="1" hangingPunct="1"/>
            <a:r>
              <a:rPr lang="en-AU" sz="2800" i="1" smtClean="0"/>
              <a:t>Residential Institutions</a:t>
            </a:r>
            <a:r>
              <a:rPr lang="en-AU" sz="2800" smtClean="0"/>
              <a:t>: best possible choice of service; is least restrictive option; if not placed in this service the person or others will suffer serious physical or emotional harm </a:t>
            </a:r>
            <a:r>
              <a:rPr lang="en-AU" sz="2000" smtClean="0"/>
              <a:t>(Disability Act, 2006 s 87)</a:t>
            </a:r>
          </a:p>
          <a:p>
            <a:pPr eaLnBrk="1" hangingPunct="1"/>
            <a:r>
              <a:rPr lang="en-AU" sz="2800" i="1" smtClean="0"/>
              <a:t>Treatment facility – detained: </a:t>
            </a:r>
            <a:r>
              <a:rPr lang="en-AU" sz="2800" smtClean="0"/>
              <a:t>to provide compulsory treatment; ‘treatment &amp; detention’ specified in Security Order and Treatment Plan </a:t>
            </a:r>
            <a:r>
              <a:rPr lang="en-AU" sz="2000" smtClean="0"/>
              <a:t>(Disability Act, 2006 s 151)</a:t>
            </a:r>
          </a:p>
          <a:p>
            <a:pPr eaLnBrk="1" hangingPunct="1"/>
            <a:r>
              <a:rPr lang="en-AU" sz="2800" i="1" smtClean="0"/>
              <a:t>Supervised Treatment Order</a:t>
            </a:r>
            <a:r>
              <a:rPr lang="en-AU" sz="2800" smtClean="0"/>
              <a:t>: restrictions on liberty or freedom of movement – detained/supervised </a:t>
            </a:r>
            <a:r>
              <a:rPr lang="en-AU" sz="2000" smtClean="0"/>
              <a:t>(Disability Act, 2006 s183) </a:t>
            </a:r>
          </a:p>
        </p:txBody>
      </p:sp>
      <p:pic>
        <p:nvPicPr>
          <p:cNvPr id="5124" name="Picture 2" descr="Monash Law Colour"/>
          <p:cNvPicPr>
            <a:picLocks noChangeAspect="1" noChangeArrowheads="1"/>
          </p:cNvPicPr>
          <p:nvPr/>
        </p:nvPicPr>
        <p:blipFill>
          <a:blip r:embed="rId3" cstate="print">
            <a:clrChange>
              <a:clrFrom>
                <a:srgbClr val="FDFDFD"/>
              </a:clrFrom>
              <a:clrTo>
                <a:srgbClr val="FDFDFD">
                  <a:alpha val="0"/>
                </a:srgbClr>
              </a:clrTo>
            </a:clrChange>
          </a:blip>
          <a:srcRect/>
          <a:stretch>
            <a:fillRect/>
          </a:stretch>
        </p:blipFill>
        <p:spPr bwMode="auto">
          <a:xfrm>
            <a:off x="0" y="0"/>
            <a:ext cx="4457700" cy="1166813"/>
          </a:xfrm>
          <a:prstGeom prst="rect">
            <a:avLst/>
          </a:prstGeom>
          <a:noFill/>
          <a:ln w="9525">
            <a:noFill/>
            <a:miter lim="800000"/>
            <a:headEnd/>
            <a:tailEnd/>
          </a:ln>
        </p:spPr>
      </p:pic>
      <p:pic>
        <p:nvPicPr>
          <p:cNvPr id="5125" name="Picture 4" descr="C:\Users\p2frawley\AppData\Local\Microsoft\Windows\Temporary Internet Files\Content.Outlook\3GU6BVY7\LTU_Brandmark_CMYK_Rev.jpg"/>
          <p:cNvPicPr>
            <a:picLocks noChangeAspect="1" noChangeArrowheads="1"/>
          </p:cNvPicPr>
          <p:nvPr/>
        </p:nvPicPr>
        <p:blipFill>
          <a:blip r:embed="rId4" cstate="print"/>
          <a:srcRect/>
          <a:stretch>
            <a:fillRect/>
          </a:stretch>
        </p:blipFill>
        <p:spPr bwMode="auto">
          <a:xfrm>
            <a:off x="5759450" y="0"/>
            <a:ext cx="3384550" cy="758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395288" y="765175"/>
            <a:ext cx="8229600" cy="1143000"/>
          </a:xfrm>
        </p:spPr>
        <p:txBody>
          <a:bodyPr/>
          <a:lstStyle/>
          <a:p>
            <a:r>
              <a:rPr lang="en-AU" smtClean="0"/>
              <a:t>Identifying a disability facility as a closed environment</a:t>
            </a:r>
          </a:p>
        </p:txBody>
      </p:sp>
      <p:sp>
        <p:nvSpPr>
          <p:cNvPr id="6147" name="Content Placeholder 2"/>
          <p:cNvSpPr>
            <a:spLocks noGrp="1"/>
          </p:cNvSpPr>
          <p:nvPr>
            <p:ph idx="1"/>
          </p:nvPr>
        </p:nvSpPr>
        <p:spPr>
          <a:xfrm>
            <a:off x="468313" y="2332038"/>
            <a:ext cx="8229600" cy="4525962"/>
          </a:xfrm>
        </p:spPr>
        <p:txBody>
          <a:bodyPr/>
          <a:lstStyle/>
          <a:p>
            <a:r>
              <a:rPr lang="en-AU" smtClean="0"/>
              <a:t>Residential Treatment Facility – </a:t>
            </a:r>
            <a:r>
              <a:rPr lang="en-AU" smtClean="0">
                <a:solidFill>
                  <a:srgbClr val="FF0000"/>
                </a:solidFill>
              </a:rPr>
              <a:t>Yes</a:t>
            </a:r>
          </a:p>
          <a:p>
            <a:r>
              <a:rPr lang="en-AU" smtClean="0"/>
              <a:t>Residential Institution  </a:t>
            </a:r>
            <a:r>
              <a:rPr lang="en-AU" smtClean="0">
                <a:solidFill>
                  <a:srgbClr val="FF0000"/>
                </a:solidFill>
              </a:rPr>
              <a:t>Can be –STO/restrictive interventions/ “policies-rules”/practice</a:t>
            </a:r>
          </a:p>
          <a:p>
            <a:r>
              <a:rPr lang="en-AU" smtClean="0"/>
              <a:t>Community Residential Unit – </a:t>
            </a:r>
            <a:r>
              <a:rPr lang="en-AU" smtClean="0">
                <a:solidFill>
                  <a:srgbClr val="FF0000"/>
                </a:solidFill>
              </a:rPr>
              <a:t>Can be –Restrictive Interventions/practices/ “policies – rules”</a:t>
            </a:r>
          </a:p>
        </p:txBody>
      </p:sp>
      <p:pic>
        <p:nvPicPr>
          <p:cNvPr id="6148" name="Picture 4" descr="C:\Users\p2frawley\AppData\Local\Microsoft\Windows\Temporary Internet Files\Content.Outlook\3GU6BVY7\LTU_Brandmark_CMYK_Rev.jpg"/>
          <p:cNvPicPr>
            <a:picLocks noChangeAspect="1" noChangeArrowheads="1"/>
          </p:cNvPicPr>
          <p:nvPr/>
        </p:nvPicPr>
        <p:blipFill>
          <a:blip r:embed="rId2" cstate="print"/>
          <a:srcRect/>
          <a:stretch>
            <a:fillRect/>
          </a:stretch>
        </p:blipFill>
        <p:spPr bwMode="auto">
          <a:xfrm>
            <a:off x="7019925" y="0"/>
            <a:ext cx="2124075" cy="476250"/>
          </a:xfrm>
          <a:prstGeom prst="rect">
            <a:avLst/>
          </a:prstGeom>
          <a:noFill/>
          <a:ln w="9525">
            <a:noFill/>
            <a:miter lim="800000"/>
            <a:headEnd/>
            <a:tailEnd/>
          </a:ln>
        </p:spPr>
      </p:pic>
      <p:pic>
        <p:nvPicPr>
          <p:cNvPr id="6149" name="Picture 2" descr="Monash Law Colour"/>
          <p:cNvPicPr>
            <a:picLocks noChangeAspect="1" noChangeArrowheads="1"/>
          </p:cNvPicPr>
          <p:nvPr/>
        </p:nvPicPr>
        <p:blipFill>
          <a:blip r:embed="rId3" cstate="print">
            <a:clrChange>
              <a:clrFrom>
                <a:srgbClr val="FDFDFD"/>
              </a:clrFrom>
              <a:clrTo>
                <a:srgbClr val="FDFDFD">
                  <a:alpha val="0"/>
                </a:srgbClr>
              </a:clrTo>
            </a:clrChange>
          </a:blip>
          <a:srcRect/>
          <a:stretch>
            <a:fillRect/>
          </a:stretch>
        </p:blipFill>
        <p:spPr bwMode="auto">
          <a:xfrm>
            <a:off x="0" y="0"/>
            <a:ext cx="2700338" cy="7064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68313" y="620713"/>
            <a:ext cx="8229600" cy="1143000"/>
          </a:xfrm>
        </p:spPr>
        <p:txBody>
          <a:bodyPr/>
          <a:lstStyle/>
          <a:p>
            <a:r>
              <a:rPr lang="en-AU" smtClean="0"/>
              <a:t>The research: sites and approaches to finding out</a:t>
            </a:r>
          </a:p>
        </p:txBody>
      </p:sp>
      <p:sp>
        <p:nvSpPr>
          <p:cNvPr id="7171" name="Content Placeholder 2"/>
          <p:cNvSpPr>
            <a:spLocks noGrp="1"/>
          </p:cNvSpPr>
          <p:nvPr>
            <p:ph idx="1"/>
          </p:nvPr>
        </p:nvSpPr>
        <p:spPr>
          <a:xfrm>
            <a:off x="395288" y="1844675"/>
            <a:ext cx="8229600" cy="4525963"/>
          </a:xfrm>
        </p:spPr>
        <p:txBody>
          <a:bodyPr/>
          <a:lstStyle/>
          <a:p>
            <a:pPr>
              <a:buFont typeface="Arial" charset="0"/>
              <a:buNone/>
            </a:pPr>
            <a:r>
              <a:rPr lang="en-AU" smtClean="0">
                <a:solidFill>
                  <a:srgbClr val="FF0000"/>
                </a:solidFill>
              </a:rPr>
              <a:t>Sites</a:t>
            </a:r>
          </a:p>
          <a:p>
            <a:r>
              <a:rPr lang="en-AU" smtClean="0"/>
              <a:t>1 x residential institution (36 residents; 4 on STOS)</a:t>
            </a:r>
          </a:p>
          <a:p>
            <a:r>
              <a:rPr lang="en-AU" smtClean="0"/>
              <a:t>1 x congregate facility (25 houses on one site)</a:t>
            </a:r>
          </a:p>
          <a:p>
            <a:r>
              <a:rPr lang="en-AU" smtClean="0"/>
              <a:t>Seeking to recruit community facility (stand alone Community Residential Unit)</a:t>
            </a:r>
          </a:p>
          <a:p>
            <a:pPr>
              <a:buFont typeface="Arial" charset="0"/>
              <a:buNone/>
            </a:pPr>
            <a:r>
              <a:rPr lang="en-AU" smtClean="0">
                <a:solidFill>
                  <a:srgbClr val="FF0000"/>
                </a:solidFill>
              </a:rPr>
              <a:t>Methods</a:t>
            </a:r>
          </a:p>
          <a:p>
            <a:pPr>
              <a:buFont typeface="Arial" charset="0"/>
              <a:buNone/>
            </a:pPr>
            <a:r>
              <a:rPr lang="en-AU" smtClean="0"/>
              <a:t>Interviews and focus groups – management, staff and </a:t>
            </a:r>
            <a:r>
              <a:rPr lang="en-AU" smtClean="0">
                <a:solidFill>
                  <a:srgbClr val="FF0000"/>
                </a:solidFill>
              </a:rPr>
              <a:t>people with an intellectual disability</a:t>
            </a:r>
          </a:p>
        </p:txBody>
      </p:sp>
      <p:pic>
        <p:nvPicPr>
          <p:cNvPr id="7172" name="Picture 4" descr="C:\Users\p2frawley\AppData\Local\Microsoft\Windows\Temporary Internet Files\Content.Outlook\3GU6BVY7\LTU_Brandmark_CMYK_Rev.jpg"/>
          <p:cNvPicPr>
            <a:picLocks noChangeAspect="1" noChangeArrowheads="1"/>
          </p:cNvPicPr>
          <p:nvPr/>
        </p:nvPicPr>
        <p:blipFill>
          <a:blip r:embed="rId3" cstate="print"/>
          <a:srcRect/>
          <a:stretch>
            <a:fillRect/>
          </a:stretch>
        </p:blipFill>
        <p:spPr bwMode="auto">
          <a:xfrm>
            <a:off x="7019925" y="0"/>
            <a:ext cx="2124075" cy="476250"/>
          </a:xfrm>
          <a:prstGeom prst="rect">
            <a:avLst/>
          </a:prstGeom>
          <a:noFill/>
          <a:ln w="9525">
            <a:noFill/>
            <a:miter lim="800000"/>
            <a:headEnd/>
            <a:tailEnd/>
          </a:ln>
        </p:spPr>
      </p:pic>
      <p:pic>
        <p:nvPicPr>
          <p:cNvPr id="7173" name="Picture 2" descr="Monash Law Colour"/>
          <p:cNvPicPr>
            <a:picLocks noChangeAspect="1" noChangeArrowheads="1"/>
          </p:cNvPicPr>
          <p:nvPr/>
        </p:nvPicPr>
        <p:blipFill>
          <a:blip r:embed="rId4" cstate="print">
            <a:clrChange>
              <a:clrFrom>
                <a:srgbClr val="FDFDFD"/>
              </a:clrFrom>
              <a:clrTo>
                <a:srgbClr val="FDFDFD">
                  <a:alpha val="0"/>
                </a:srgbClr>
              </a:clrTo>
            </a:clrChange>
          </a:blip>
          <a:srcRect/>
          <a:stretch>
            <a:fillRect/>
          </a:stretch>
        </p:blipFill>
        <p:spPr bwMode="auto">
          <a:xfrm>
            <a:off x="0" y="0"/>
            <a:ext cx="2700338" cy="7064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395288" y="0"/>
            <a:ext cx="8229600" cy="1143000"/>
          </a:xfrm>
        </p:spPr>
        <p:txBody>
          <a:bodyPr/>
          <a:lstStyle/>
          <a:p>
            <a:r>
              <a:rPr lang="en-AU" smtClean="0"/>
              <a:t>Restricting rights</a:t>
            </a:r>
          </a:p>
        </p:txBody>
      </p:sp>
      <p:sp>
        <p:nvSpPr>
          <p:cNvPr id="8195" name="Content Placeholder 2"/>
          <p:cNvSpPr>
            <a:spLocks noGrp="1"/>
          </p:cNvSpPr>
          <p:nvPr>
            <p:ph idx="1"/>
          </p:nvPr>
        </p:nvSpPr>
        <p:spPr>
          <a:xfrm>
            <a:off x="395288" y="981075"/>
            <a:ext cx="8229600" cy="4525963"/>
          </a:xfrm>
        </p:spPr>
        <p:txBody>
          <a:bodyPr/>
          <a:lstStyle/>
          <a:p>
            <a:pPr>
              <a:buFont typeface="Arial" charset="0"/>
              <a:buNone/>
            </a:pPr>
            <a:r>
              <a:rPr lang="en-AU" sz="2800" b="1" smtClean="0"/>
              <a:t>Formal – OSP notified and monitors</a:t>
            </a:r>
          </a:p>
          <a:p>
            <a:r>
              <a:rPr lang="en-AU" sz="2800" smtClean="0"/>
              <a:t>Restrictive intervention – restraint or seclusion</a:t>
            </a:r>
          </a:p>
          <a:p>
            <a:r>
              <a:rPr lang="en-AU" sz="2800" smtClean="0"/>
              <a:t>Compulsory Treatment – in a treatment facility</a:t>
            </a:r>
          </a:p>
          <a:p>
            <a:r>
              <a:rPr lang="en-AU" sz="2800" smtClean="0"/>
              <a:t>Supervision that detains and/or prohibits ‘free movement’ /actions/decisions(STO)</a:t>
            </a:r>
          </a:p>
          <a:p>
            <a:pPr>
              <a:buFont typeface="Arial" charset="0"/>
              <a:buNone/>
            </a:pPr>
            <a:r>
              <a:rPr lang="en-AU" sz="2800" b="1" smtClean="0"/>
              <a:t>Informal practice that restricts ‘freedom to move’ – CVP monitors/ DSC receives complaints</a:t>
            </a:r>
          </a:p>
          <a:p>
            <a:r>
              <a:rPr lang="en-AU" sz="2800" smtClean="0"/>
              <a:t>Locked doors – only staff have the key/code</a:t>
            </a:r>
          </a:p>
          <a:p>
            <a:r>
              <a:rPr lang="en-AU" sz="2800" smtClean="0"/>
              <a:t>Individual plans – 1:1 supervision/support</a:t>
            </a:r>
          </a:p>
          <a:p>
            <a:r>
              <a:rPr lang="en-AU" sz="2800" smtClean="0"/>
              <a:t>Parents/carer other ‘expectations’ – supervision/restriction on rights</a:t>
            </a:r>
          </a:p>
        </p:txBody>
      </p:sp>
      <p:pic>
        <p:nvPicPr>
          <p:cNvPr id="8196" name="Picture 4" descr="C:\Users\p2frawley\AppData\Local\Microsoft\Windows\Temporary Internet Files\Content.Outlook\3GU6BVY7\LTU_Brandmark_CMYK_Rev.jpg"/>
          <p:cNvPicPr>
            <a:picLocks noChangeAspect="1" noChangeArrowheads="1"/>
          </p:cNvPicPr>
          <p:nvPr/>
        </p:nvPicPr>
        <p:blipFill>
          <a:blip r:embed="rId3" cstate="print"/>
          <a:srcRect/>
          <a:stretch>
            <a:fillRect/>
          </a:stretch>
        </p:blipFill>
        <p:spPr bwMode="auto">
          <a:xfrm>
            <a:off x="7019925" y="0"/>
            <a:ext cx="2124075" cy="476250"/>
          </a:xfrm>
          <a:prstGeom prst="rect">
            <a:avLst/>
          </a:prstGeom>
          <a:noFill/>
          <a:ln w="9525">
            <a:noFill/>
            <a:miter lim="800000"/>
            <a:headEnd/>
            <a:tailEnd/>
          </a:ln>
        </p:spPr>
      </p:pic>
      <p:pic>
        <p:nvPicPr>
          <p:cNvPr id="8197" name="Picture 2" descr="Monash Law Colour"/>
          <p:cNvPicPr>
            <a:picLocks noChangeAspect="1" noChangeArrowheads="1"/>
          </p:cNvPicPr>
          <p:nvPr/>
        </p:nvPicPr>
        <p:blipFill>
          <a:blip r:embed="rId4" cstate="print">
            <a:clrChange>
              <a:clrFrom>
                <a:srgbClr val="FDFDFD"/>
              </a:clrFrom>
              <a:clrTo>
                <a:srgbClr val="FDFDFD">
                  <a:alpha val="0"/>
                </a:srgbClr>
              </a:clrTo>
            </a:clrChange>
          </a:blip>
          <a:srcRect/>
          <a:stretch>
            <a:fillRect/>
          </a:stretch>
        </p:blipFill>
        <p:spPr bwMode="auto">
          <a:xfrm>
            <a:off x="0" y="0"/>
            <a:ext cx="1979613" cy="517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395288" y="765175"/>
            <a:ext cx="8229600" cy="1143000"/>
          </a:xfrm>
        </p:spPr>
        <p:txBody>
          <a:bodyPr/>
          <a:lstStyle/>
          <a:p>
            <a:r>
              <a:rPr lang="en-AU" smtClean="0"/>
              <a:t>Making human rights part of day to day practice – disability facilities</a:t>
            </a:r>
          </a:p>
        </p:txBody>
      </p:sp>
      <p:sp>
        <p:nvSpPr>
          <p:cNvPr id="9219" name="Content Placeholder 2"/>
          <p:cNvSpPr>
            <a:spLocks noGrp="1"/>
          </p:cNvSpPr>
          <p:nvPr>
            <p:ph idx="1"/>
          </p:nvPr>
        </p:nvSpPr>
        <p:spPr>
          <a:xfrm>
            <a:off x="323850" y="2332038"/>
            <a:ext cx="8229600" cy="4525962"/>
          </a:xfrm>
        </p:spPr>
        <p:txBody>
          <a:bodyPr/>
          <a:lstStyle/>
          <a:p>
            <a:r>
              <a:rPr lang="en-AU" smtClean="0"/>
              <a:t>Finding out about </a:t>
            </a:r>
            <a:r>
              <a:rPr lang="en-AU" smtClean="0">
                <a:solidFill>
                  <a:srgbClr val="FF0000"/>
                </a:solidFill>
              </a:rPr>
              <a:t>implementation and monitoring</a:t>
            </a:r>
            <a:r>
              <a:rPr lang="en-AU" smtClean="0"/>
              <a:t> of ‘formal’ practices</a:t>
            </a:r>
          </a:p>
          <a:p>
            <a:r>
              <a:rPr lang="en-AU" smtClean="0"/>
              <a:t>Finding out about </a:t>
            </a:r>
            <a:r>
              <a:rPr lang="en-AU" smtClean="0">
                <a:solidFill>
                  <a:srgbClr val="FF0000"/>
                </a:solidFill>
              </a:rPr>
              <a:t>other practices </a:t>
            </a:r>
            <a:r>
              <a:rPr lang="en-AU" smtClean="0"/>
              <a:t>/ policies that might impact on rights</a:t>
            </a:r>
          </a:p>
          <a:p>
            <a:r>
              <a:rPr lang="en-AU" smtClean="0">
                <a:solidFill>
                  <a:srgbClr val="FF0000"/>
                </a:solidFill>
              </a:rPr>
              <a:t>Increasing awareness </a:t>
            </a:r>
            <a:r>
              <a:rPr lang="en-AU" smtClean="0"/>
              <a:t>about ‘rights in practice’ in all environments where people with a disability rely on services/supports to live their lives</a:t>
            </a:r>
          </a:p>
        </p:txBody>
      </p:sp>
      <p:pic>
        <p:nvPicPr>
          <p:cNvPr id="9220" name="Picture 2" descr="Monash Law Colour"/>
          <p:cNvPicPr>
            <a:picLocks noChangeAspect="1" noChangeArrowheads="1"/>
          </p:cNvPicPr>
          <p:nvPr/>
        </p:nvPicPr>
        <p:blipFill>
          <a:blip r:embed="rId3" cstate="print">
            <a:clrChange>
              <a:clrFrom>
                <a:srgbClr val="FDFDFD"/>
              </a:clrFrom>
              <a:clrTo>
                <a:srgbClr val="FDFDFD">
                  <a:alpha val="0"/>
                </a:srgbClr>
              </a:clrTo>
            </a:clrChange>
          </a:blip>
          <a:srcRect/>
          <a:stretch>
            <a:fillRect/>
          </a:stretch>
        </p:blipFill>
        <p:spPr bwMode="auto">
          <a:xfrm>
            <a:off x="0" y="0"/>
            <a:ext cx="2700338" cy="706438"/>
          </a:xfrm>
          <a:prstGeom prst="rect">
            <a:avLst/>
          </a:prstGeom>
          <a:noFill/>
          <a:ln w="9525">
            <a:noFill/>
            <a:miter lim="800000"/>
            <a:headEnd/>
            <a:tailEnd/>
          </a:ln>
        </p:spPr>
      </p:pic>
      <p:pic>
        <p:nvPicPr>
          <p:cNvPr id="9221" name="Picture 4" descr="C:\Users\p2frawley\AppData\Local\Microsoft\Windows\Temporary Internet Files\Content.Outlook\3GU6BVY7\LTU_Brandmark_CMYK_Rev.jpg"/>
          <p:cNvPicPr>
            <a:picLocks noChangeAspect="1" noChangeArrowheads="1"/>
          </p:cNvPicPr>
          <p:nvPr/>
        </p:nvPicPr>
        <p:blipFill>
          <a:blip r:embed="rId4" cstate="print"/>
          <a:srcRect/>
          <a:stretch>
            <a:fillRect/>
          </a:stretch>
        </p:blipFill>
        <p:spPr bwMode="auto">
          <a:xfrm>
            <a:off x="7019925" y="0"/>
            <a:ext cx="2124075" cy="476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389</TotalTime>
  <Words>1715</Words>
  <Application>Microsoft Office PowerPoint</Application>
  <PresentationFormat>On-screen Show (4:3)</PresentationFormat>
  <Paragraphs>85</Paragraphs>
  <Slides>8</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Verdana</vt:lpstr>
      <vt:lpstr>Office Theme</vt:lpstr>
      <vt:lpstr>  ‘Free to move’ – understanding ‘closed environments’ in disability facilities   An ARC-funded research project  </vt:lpstr>
      <vt:lpstr>The question</vt:lpstr>
      <vt:lpstr>What do we mean by a ‘closed environment’ </vt:lpstr>
      <vt:lpstr>People with a disability/disability facilities</vt:lpstr>
      <vt:lpstr>Identifying a disability facility as a closed environment</vt:lpstr>
      <vt:lpstr>The research: sites and approaches to finding out</vt:lpstr>
      <vt:lpstr>Restricting rights</vt:lpstr>
      <vt:lpstr>Making human rights part of day to day practice – disability facilities</vt:lpstr>
    </vt:vector>
  </TitlesOfParts>
  <Company>Monash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Applying Human Rights Legislation in Closed Environments:  a Strategic Framework for Managing Compliance</dc:title>
  <dc:creator>bnaylor</dc:creator>
  <cp:lastModifiedBy>default</cp:lastModifiedBy>
  <cp:revision>89</cp:revision>
  <dcterms:created xsi:type="dcterms:W3CDTF">2011-06-16T01:17:48Z</dcterms:created>
  <dcterms:modified xsi:type="dcterms:W3CDTF">2012-03-02T04:47:47Z</dcterms:modified>
</cp:coreProperties>
</file>