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256" r:id="rId2"/>
    <p:sldId id="261" r:id="rId3"/>
    <p:sldId id="276" r:id="rId4"/>
    <p:sldId id="281" r:id="rId5"/>
    <p:sldId id="262" r:id="rId6"/>
    <p:sldId id="297" r:id="rId7"/>
    <p:sldId id="267" r:id="rId8"/>
    <p:sldId id="289" r:id="rId9"/>
    <p:sldId id="290" r:id="rId10"/>
    <p:sldId id="291" r:id="rId11"/>
    <p:sldId id="278" r:id="rId12"/>
    <p:sldId id="264" r:id="rId13"/>
    <p:sldId id="292" r:id="rId14"/>
    <p:sldId id="263" r:id="rId15"/>
    <p:sldId id="293" r:id="rId16"/>
    <p:sldId id="259" r:id="rId17"/>
    <p:sldId id="294" r:id="rId18"/>
    <p:sldId id="279" r:id="rId19"/>
    <p:sldId id="269" r:id="rId20"/>
    <p:sldId id="295" r:id="rId21"/>
    <p:sldId id="296" r:id="rId22"/>
    <p:sldId id="280" r:id="rId23"/>
    <p:sldId id="274" r:id="rId24"/>
    <p:sldId id="273" r:id="rId25"/>
    <p:sldId id="260" r:id="rId26"/>
  </p:sldIdLst>
  <p:sldSz cx="9144000" cy="6858000" type="screen4x3"/>
  <p:notesSz cx="7010400" cy="92964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11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AU"/>
  <c:chart>
    <c:autoTitleDeleted val="1"/>
    <c:plotArea>
      <c:layout/>
      <c:barChart>
        <c:barDir val="col"/>
        <c:grouping val="clustered"/>
        <c:ser>
          <c:idx val="0"/>
          <c:order val="0"/>
          <c:tx>
            <c:strRef>
              <c:f>Sheet1!$B$1</c:f>
              <c:strCache>
                <c:ptCount val="1"/>
                <c:pt idx="0">
                  <c:v>% of Aboriginal Offenders</c:v>
                </c:pt>
              </c:strCache>
            </c:strRef>
          </c:tx>
          <c:spPr>
            <a:solidFill>
              <a:srgbClr val="800000"/>
            </a:solidFill>
            <a:ln>
              <a:solidFill>
                <a:srgbClr val="800000"/>
              </a:solidFill>
            </a:ln>
          </c:spPr>
          <c:dLbls>
            <c:showVal val="1"/>
          </c:dLbls>
          <c:cat>
            <c:strRef>
              <c:f>Sheet1!$A$2:$A$12</c:f>
              <c:strCache>
                <c:ptCount val="11"/>
                <c:pt idx="0">
                  <c:v>2000-2001</c:v>
                </c:pt>
                <c:pt idx="1">
                  <c:v>2001-2002</c:v>
                </c:pt>
                <c:pt idx="2">
                  <c:v>2002-2003</c:v>
                </c:pt>
                <c:pt idx="3">
                  <c:v>2003-2004</c:v>
                </c:pt>
                <c:pt idx="4">
                  <c:v>2004-2005</c:v>
                </c:pt>
                <c:pt idx="5">
                  <c:v>2005-2006</c:v>
                </c:pt>
                <c:pt idx="6">
                  <c:v>2006-2007</c:v>
                </c:pt>
                <c:pt idx="7">
                  <c:v>2007-2008</c:v>
                </c:pt>
                <c:pt idx="8">
                  <c:v>2008-2009</c:v>
                </c:pt>
                <c:pt idx="9">
                  <c:v>2009-2010</c:v>
                </c:pt>
                <c:pt idx="10">
                  <c:v>2010-2011</c:v>
                </c:pt>
              </c:strCache>
            </c:strRef>
          </c:cat>
          <c:val>
            <c:numRef>
              <c:f>Sheet1!$B$2:$B$12</c:f>
              <c:numCache>
                <c:formatCode>0.00%</c:formatCode>
                <c:ptCount val="11"/>
                <c:pt idx="0">
                  <c:v>0.17040000000000041</c:v>
                </c:pt>
                <c:pt idx="1">
                  <c:v>0.17590000000000044</c:v>
                </c:pt>
                <c:pt idx="2">
                  <c:v>0.18280000000000021</c:v>
                </c:pt>
                <c:pt idx="3">
                  <c:v>0.18540000000000059</c:v>
                </c:pt>
                <c:pt idx="4">
                  <c:v>0.18190000000000059</c:v>
                </c:pt>
                <c:pt idx="5">
                  <c:v>0.18730000000000024</c:v>
                </c:pt>
                <c:pt idx="6">
                  <c:v>0.19590000000000052</c:v>
                </c:pt>
                <c:pt idx="7">
                  <c:v>0.19580000000000031</c:v>
                </c:pt>
                <c:pt idx="8">
                  <c:v>0.19700000000000034</c:v>
                </c:pt>
                <c:pt idx="9">
                  <c:v>0.20640000000000044</c:v>
                </c:pt>
                <c:pt idx="10">
                  <c:v>0.21490000000000059</c:v>
                </c:pt>
              </c:numCache>
            </c:numRef>
          </c:val>
        </c:ser>
        <c:axId val="66540288"/>
        <c:axId val="66541824"/>
      </c:barChart>
      <c:catAx>
        <c:axId val="66540288"/>
        <c:scaling>
          <c:orientation val="minMax"/>
        </c:scaling>
        <c:axPos val="b"/>
        <c:tickLblPos val="nextTo"/>
        <c:txPr>
          <a:bodyPr rot="-2700000"/>
          <a:lstStyle/>
          <a:p>
            <a:pPr>
              <a:defRPr/>
            </a:pPr>
            <a:endParaRPr lang="en-US"/>
          </a:p>
        </c:txPr>
        <c:crossAx val="66541824"/>
        <c:crosses val="autoZero"/>
        <c:auto val="1"/>
        <c:lblAlgn val="ctr"/>
        <c:lblOffset val="100"/>
      </c:catAx>
      <c:valAx>
        <c:axId val="66541824"/>
        <c:scaling>
          <c:orientation val="minMax"/>
          <c:max val="0.24000000000000021"/>
          <c:min val="0.12000000000000002"/>
        </c:scaling>
        <c:axPos val="l"/>
        <c:majorGridlines/>
        <c:numFmt formatCode="0.00%" sourceLinked="1"/>
        <c:tickLblPos val="nextTo"/>
        <c:crossAx val="66540288"/>
        <c:crosses val="autoZero"/>
        <c:crossBetween val="between"/>
        <c:majorUnit val="2.0000000000000046E-2"/>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AU"/>
  <c:style val="18"/>
  <c:chart>
    <c:plotArea>
      <c:layout>
        <c:manualLayout>
          <c:layoutTarget val="inner"/>
          <c:xMode val="edge"/>
          <c:yMode val="edge"/>
          <c:x val="0.22307393651265289"/>
          <c:y val="0.22148816763758189"/>
          <c:w val="0.47083345713861241"/>
          <c:h val="0.67626485713676165"/>
        </c:manualLayout>
      </c:layout>
      <c:pieChart>
        <c:varyColors val="1"/>
        <c:ser>
          <c:idx val="0"/>
          <c:order val="0"/>
          <c:dPt>
            <c:idx val="1"/>
            <c:spPr>
              <a:solidFill>
                <a:srgbClr val="800000"/>
              </a:solidFill>
            </c:spPr>
          </c:dPt>
          <c:dLbls>
            <c:dLbl>
              <c:idx val="0"/>
              <c:layout>
                <c:manualLayout>
                  <c:x val="5.2830188679245292E-2"/>
                  <c:y val="-2.1680216802168056E-2"/>
                </c:manualLayout>
              </c:layout>
              <c:tx>
                <c:rich>
                  <a:bodyPr/>
                  <a:lstStyle/>
                  <a:p>
                    <a:pPr>
                      <a:defRPr sz="1400"/>
                    </a:pPr>
                    <a:r>
                      <a:rPr lang="en-US" sz="1400" dirty="0"/>
                      <a:t>Natural Cause (28)</a:t>
                    </a:r>
                  </a:p>
                </c:rich>
              </c:tx>
              <c:spPr/>
              <c:dLblPos val="bestFit"/>
              <c:showVal val="1"/>
              <c:showCatName val="1"/>
              <c:separator>. </c:separator>
            </c:dLbl>
            <c:dLbl>
              <c:idx val="1"/>
              <c:layout>
                <c:manualLayout>
                  <c:x val="-3.2704402515723423E-2"/>
                  <c:y val="0"/>
                </c:manualLayout>
              </c:layout>
              <c:tx>
                <c:rich>
                  <a:bodyPr/>
                  <a:lstStyle/>
                  <a:p>
                    <a:pPr>
                      <a:defRPr sz="1400"/>
                    </a:pPr>
                    <a:r>
                      <a:rPr lang="en-US" sz="1400"/>
                      <a:t>Unknown (9)</a:t>
                    </a:r>
                  </a:p>
                </c:rich>
              </c:tx>
              <c:spPr/>
              <c:dLblPos val="bestFit"/>
              <c:showVal val="1"/>
              <c:showCatName val="1"/>
              <c:showPercent val="1"/>
              <c:separator>. </c:separator>
            </c:dLbl>
            <c:dLbl>
              <c:idx val="2"/>
              <c:layout>
                <c:manualLayout>
                  <c:x val="-2.2641509433962342E-2"/>
                  <c:y val="0"/>
                </c:manualLayout>
              </c:layout>
              <c:tx>
                <c:rich>
                  <a:bodyPr/>
                  <a:lstStyle/>
                  <a:p>
                    <a:pPr>
                      <a:defRPr sz="1400"/>
                    </a:pPr>
                    <a:r>
                      <a:rPr lang="en-US" sz="1400"/>
                      <a:t>Homicide  (5)</a:t>
                    </a:r>
                  </a:p>
                </c:rich>
              </c:tx>
              <c:spPr/>
              <c:dLblPos val="bestFit"/>
              <c:showVal val="1"/>
              <c:showCatName val="1"/>
              <c:showPercent val="1"/>
              <c:separator>. </c:separator>
            </c:dLbl>
            <c:dLbl>
              <c:idx val="3"/>
              <c:layout>
                <c:manualLayout>
                  <c:x val="-0.05"/>
                  <c:y val="-9.2592592592593177E-3"/>
                </c:manualLayout>
              </c:layout>
              <c:tx>
                <c:rich>
                  <a:bodyPr/>
                  <a:lstStyle/>
                  <a:p>
                    <a:pPr>
                      <a:defRPr sz="1400"/>
                    </a:pPr>
                    <a:r>
                      <a:rPr lang="en-US" sz="1400"/>
                      <a:t>Suicide</a:t>
                    </a:r>
                    <a:r>
                      <a:rPr lang="en-US" sz="1400" baseline="0"/>
                      <a:t> (</a:t>
                    </a:r>
                    <a:r>
                      <a:rPr lang="en-US" sz="1400"/>
                      <a:t>4)</a:t>
                    </a:r>
                  </a:p>
                </c:rich>
              </c:tx>
              <c:spPr/>
              <c:dLblPos val="bestFit"/>
              <c:showVal val="1"/>
              <c:showCatName val="1"/>
              <c:showPercent val="1"/>
              <c:separator>. </c:separator>
            </c:dLbl>
            <c:dLbl>
              <c:idx val="4"/>
              <c:layout>
                <c:manualLayout>
                  <c:x val="4.3859649122807015E-2"/>
                  <c:y val="-1.7543859649122889E-2"/>
                </c:manualLayout>
              </c:layout>
              <c:tx>
                <c:rich>
                  <a:bodyPr/>
                  <a:lstStyle/>
                  <a:p>
                    <a:r>
                      <a:rPr lang="en-US" sz="1400" dirty="0"/>
                      <a:t>Drug </a:t>
                    </a:r>
                    <a:r>
                      <a:rPr lang="en-US" sz="1400" dirty="0" smtClean="0"/>
                      <a:t>Overdose </a:t>
                    </a:r>
                    <a:endParaRPr lang="en-US" sz="1400" dirty="0"/>
                  </a:p>
                  <a:p>
                    <a:r>
                      <a:rPr lang="en-US" sz="1400" dirty="0"/>
                      <a:t>(1)</a:t>
                    </a:r>
                  </a:p>
                </c:rich>
              </c:tx>
              <c:dLblPos val="bestFit"/>
              <c:showVal val="1"/>
              <c:showCatName val="1"/>
              <c:separator>. </c:separator>
            </c:dLbl>
            <c:dLblPos val="outEnd"/>
            <c:showVal val="1"/>
            <c:showCatName val="1"/>
            <c:showPercent val="1"/>
            <c:separator>. </c:separator>
            <c:showLeaderLines val="1"/>
          </c:dLbls>
          <c:cat>
            <c:strRef>
              <c:f>DIC!$F$4:$F$8</c:f>
              <c:strCache>
                <c:ptCount val="5"/>
                <c:pt idx="0">
                  <c:v>Natural Cause </c:v>
                </c:pt>
                <c:pt idx="1">
                  <c:v>Unknown Cause</c:v>
                </c:pt>
                <c:pt idx="2">
                  <c:v>Homicide </c:v>
                </c:pt>
                <c:pt idx="3">
                  <c:v>Suicide</c:v>
                </c:pt>
                <c:pt idx="4">
                  <c:v>Drug Overdose</c:v>
                </c:pt>
              </c:strCache>
            </c:strRef>
          </c:cat>
          <c:val>
            <c:numRef>
              <c:f>DIC!$G$4:$G$8</c:f>
              <c:numCache>
                <c:formatCode>General</c:formatCode>
                <c:ptCount val="5"/>
                <c:pt idx="0">
                  <c:v>28</c:v>
                </c:pt>
                <c:pt idx="1">
                  <c:v>9</c:v>
                </c:pt>
                <c:pt idx="2">
                  <c:v>5</c:v>
                </c:pt>
                <c:pt idx="3">
                  <c:v>4</c:v>
                </c:pt>
                <c:pt idx="4">
                  <c:v>1</c:v>
                </c:pt>
              </c:numCache>
            </c:numRef>
          </c:val>
        </c:ser>
        <c:firstSliceAng val="0"/>
      </c:pieChart>
    </c:plotArea>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AU"/>
  <c:chart>
    <c:autoTitleDeleted val="1"/>
    <c:plotArea>
      <c:layout/>
      <c:barChart>
        <c:barDir val="col"/>
        <c:grouping val="clustered"/>
        <c:ser>
          <c:idx val="0"/>
          <c:order val="0"/>
          <c:tx>
            <c:strRef>
              <c:f>FSW!$B$1</c:f>
              <c:strCache>
                <c:ptCount val="1"/>
                <c:pt idx="0">
                  <c:v>Number of Women</c:v>
                </c:pt>
              </c:strCache>
            </c:strRef>
          </c:tx>
          <c:spPr>
            <a:solidFill>
              <a:srgbClr val="800000"/>
            </a:solidFill>
          </c:spPr>
          <c:dLbls>
            <c:showVal val="1"/>
          </c:dLbls>
          <c:cat>
            <c:strRef>
              <c:f>FSW!$A$2:$A$11</c:f>
              <c:strCache>
                <c:ptCount val="10"/>
                <c:pt idx="0">
                  <c:v>2001-2002</c:v>
                </c:pt>
                <c:pt idx="1">
                  <c:v>2002-2003</c:v>
                </c:pt>
                <c:pt idx="2">
                  <c:v>2003-2004</c:v>
                </c:pt>
                <c:pt idx="3">
                  <c:v>2004-2005</c:v>
                </c:pt>
                <c:pt idx="4">
                  <c:v>2005-2006</c:v>
                </c:pt>
                <c:pt idx="5">
                  <c:v>2006-2007</c:v>
                </c:pt>
                <c:pt idx="6">
                  <c:v>2007-2008</c:v>
                </c:pt>
                <c:pt idx="7">
                  <c:v>2008-2009</c:v>
                </c:pt>
                <c:pt idx="8">
                  <c:v>2009-2010</c:v>
                </c:pt>
                <c:pt idx="9">
                  <c:v>2010-2011</c:v>
                </c:pt>
              </c:strCache>
            </c:strRef>
          </c:cat>
          <c:val>
            <c:numRef>
              <c:f>FSW!$B$2:$B$11</c:f>
              <c:numCache>
                <c:formatCode>General</c:formatCode>
                <c:ptCount val="10"/>
                <c:pt idx="0">
                  <c:v>202</c:v>
                </c:pt>
                <c:pt idx="1">
                  <c:v>204</c:v>
                </c:pt>
                <c:pt idx="2">
                  <c:v>237</c:v>
                </c:pt>
                <c:pt idx="3">
                  <c:v>236</c:v>
                </c:pt>
                <c:pt idx="4">
                  <c:v>274</c:v>
                </c:pt>
                <c:pt idx="5">
                  <c:v>318</c:v>
                </c:pt>
                <c:pt idx="6">
                  <c:v>310</c:v>
                </c:pt>
                <c:pt idx="7">
                  <c:v>314</c:v>
                </c:pt>
                <c:pt idx="8">
                  <c:v>313</c:v>
                </c:pt>
                <c:pt idx="9">
                  <c:v>330</c:v>
                </c:pt>
              </c:numCache>
            </c:numRef>
          </c:val>
        </c:ser>
        <c:gapWidth val="88"/>
        <c:axId val="66847488"/>
        <c:axId val="66849024"/>
      </c:barChart>
      <c:catAx>
        <c:axId val="66847488"/>
        <c:scaling>
          <c:orientation val="minMax"/>
        </c:scaling>
        <c:axPos val="b"/>
        <c:majorTickMark val="none"/>
        <c:tickLblPos val="nextTo"/>
        <c:txPr>
          <a:bodyPr rot="-2700000"/>
          <a:lstStyle/>
          <a:p>
            <a:pPr>
              <a:defRPr/>
            </a:pPr>
            <a:endParaRPr lang="en-US"/>
          </a:p>
        </c:txPr>
        <c:crossAx val="66849024"/>
        <c:crosses val="autoZero"/>
        <c:auto val="1"/>
        <c:lblAlgn val="ctr"/>
        <c:lblOffset val="100"/>
      </c:catAx>
      <c:valAx>
        <c:axId val="66849024"/>
        <c:scaling>
          <c:orientation val="minMax"/>
        </c:scaling>
        <c:axPos val="l"/>
        <c:majorGridlines/>
        <c:numFmt formatCode="General" sourceLinked="1"/>
        <c:tickLblPos val="nextTo"/>
        <c:crossAx val="66847488"/>
        <c:crosses val="autoZero"/>
        <c:crossBetween val="between"/>
      </c:valAx>
    </c:plotArea>
    <c:plotVisOnly val="1"/>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a:defRPr sz="1200"/>
            </a:lvl1pPr>
          </a:lstStyle>
          <a:p>
            <a:endParaRPr lang="en-CA"/>
          </a:p>
        </p:txBody>
      </p:sp>
      <p:sp>
        <p:nvSpPr>
          <p:cNvPr id="30723"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CA"/>
          </a:p>
        </p:txBody>
      </p:sp>
      <p:sp>
        <p:nvSpPr>
          <p:cNvPr id="3072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30725"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30726"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a:defRPr sz="1200"/>
            </a:lvl1pPr>
          </a:lstStyle>
          <a:p>
            <a:endParaRPr lang="en-CA"/>
          </a:p>
        </p:txBody>
      </p:sp>
      <p:sp>
        <p:nvSpPr>
          <p:cNvPr id="30727"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CEF951CA-7D23-4E68-864F-F0CBC6FDB652}" type="slidenum">
              <a:rPr lang="en-CA"/>
              <a:pPr/>
              <a:t>‹#›</a:t>
            </a:fld>
            <a:endParaRPr lang="en-C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CA" dirty="0" smtClean="0"/>
          </a:p>
          <a:p>
            <a:endParaRPr lang="en-CA" dirty="0"/>
          </a:p>
        </p:txBody>
      </p:sp>
      <p:sp>
        <p:nvSpPr>
          <p:cNvPr id="4" name="Slide Number Placeholder 3"/>
          <p:cNvSpPr>
            <a:spLocks noGrp="1"/>
          </p:cNvSpPr>
          <p:nvPr>
            <p:ph type="sldNum" sz="quarter" idx="10"/>
          </p:nvPr>
        </p:nvSpPr>
        <p:spPr/>
        <p:txBody>
          <a:bodyPr/>
          <a:lstStyle/>
          <a:p>
            <a:fld id="{E8129EFA-5D66-4B3D-870A-8A6B1A6CFADD}" type="slidenum">
              <a:rPr lang="en-CA" smtClean="0"/>
              <a:pPr/>
              <a:t>6</a:t>
            </a:fld>
            <a:endParaRPr lang="en-C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F951CA-7D23-4E68-864F-F0CBC6FDB652}" type="slidenum">
              <a:rPr lang="en-CA" smtClean="0"/>
              <a:pPr/>
              <a:t>8</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F951CA-7D23-4E68-864F-F0CBC6FDB652}" type="slidenum">
              <a:rPr lang="en-CA" smtClean="0"/>
              <a:pPr/>
              <a:t>10</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F951CA-7D23-4E68-864F-F0CBC6FDB652}" type="slidenum">
              <a:rPr lang="en-CA" smtClean="0"/>
              <a:pPr/>
              <a:t>13</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F951CA-7D23-4E68-864F-F0CBC6FDB652}" type="slidenum">
              <a:rPr lang="en-CA" smtClean="0"/>
              <a:pPr/>
              <a:t>15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F951CA-7D23-4E68-864F-F0CBC6FDB652}" type="slidenum">
              <a:rPr lang="en-CA" smtClean="0"/>
              <a:pPr/>
              <a:t>17</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F951CA-7D23-4E68-864F-F0CBC6FDB652}" type="slidenum">
              <a:rPr lang="en-CA" smtClean="0"/>
              <a:pPr/>
              <a:t>20</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6627" name="Rectangle 3"/>
          <p:cNvSpPr>
            <a:spLocks noGrp="1" noChangeArrowheads="1"/>
          </p:cNvSpPr>
          <p:nvPr>
            <p:ph type="subTitle" idx="1"/>
          </p:nvPr>
        </p:nvSpPr>
        <p:spPr bwMode="auto">
          <a:xfrm>
            <a:off x="609600" y="228600"/>
            <a:ext cx="8077200" cy="5334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53975" indent="0" algn="ctr">
              <a:buFontTx/>
              <a:buNone/>
              <a:defRPr sz="1800"/>
            </a:lvl1pPr>
          </a:lstStyle>
          <a:p>
            <a:r>
              <a:rPr lang="en-US"/>
              <a:t>WWW.OCI-BEC.GC.CA</a:t>
            </a:r>
          </a:p>
        </p:txBody>
      </p:sp>
      <p:sp>
        <p:nvSpPr>
          <p:cNvPr id="26637" name="Text Box 13"/>
          <p:cNvSpPr txBox="1">
            <a:spLocks noChangeArrowheads="1"/>
          </p:cNvSpPr>
          <p:nvPr userDrawn="1"/>
        </p:nvSpPr>
        <p:spPr bwMode="auto">
          <a:xfrm>
            <a:off x="3048000" y="2895600"/>
            <a:ext cx="3140075" cy="366713"/>
          </a:xfrm>
          <a:prstGeom prst="rect">
            <a:avLst/>
          </a:prstGeom>
          <a:noFill/>
          <a:ln w="9525">
            <a:noFill/>
            <a:miter lim="800000"/>
            <a:headEnd/>
            <a:tailEnd/>
          </a:ln>
          <a:effectLst/>
        </p:spPr>
        <p:txBody>
          <a:bodyPr>
            <a:spAutoFit/>
          </a:bodyPr>
          <a:lstStyle/>
          <a:p>
            <a:pPr algn="l"/>
            <a:endParaRPr lang="en-CA"/>
          </a:p>
        </p:txBody>
      </p:sp>
      <p:sp>
        <p:nvSpPr>
          <p:cNvPr id="26638" name="Text Box 14"/>
          <p:cNvSpPr txBox="1">
            <a:spLocks noChangeArrowheads="1"/>
          </p:cNvSpPr>
          <p:nvPr userDrawn="1"/>
        </p:nvSpPr>
        <p:spPr bwMode="auto">
          <a:xfrm>
            <a:off x="1219200" y="3048000"/>
            <a:ext cx="5867400" cy="366713"/>
          </a:xfrm>
          <a:prstGeom prst="rect">
            <a:avLst/>
          </a:prstGeom>
          <a:noFill/>
          <a:ln w="9525">
            <a:noFill/>
            <a:miter lim="800000"/>
            <a:headEnd/>
            <a:tailEnd/>
          </a:ln>
          <a:effectLst/>
        </p:spPr>
        <p:txBody>
          <a:bodyPr>
            <a:spAutoFit/>
          </a:bodyPr>
          <a:lstStyle/>
          <a:p>
            <a:pPr algn="l"/>
            <a:endParaRPr lang="en-CA"/>
          </a:p>
        </p:txBody>
      </p:sp>
      <p:pic>
        <p:nvPicPr>
          <p:cNvPr id="26653" name="Picture 29" descr="wordmark"/>
          <p:cNvPicPr>
            <a:picLocks noChangeAspect="1" noChangeArrowheads="1"/>
          </p:cNvPicPr>
          <p:nvPr userDrawn="1"/>
        </p:nvPicPr>
        <p:blipFill>
          <a:blip r:embed="rId3" cstate="print"/>
          <a:srcRect/>
          <a:stretch>
            <a:fillRect/>
          </a:stretch>
        </p:blipFill>
        <p:spPr bwMode="auto">
          <a:xfrm>
            <a:off x="7620000" y="6096000"/>
            <a:ext cx="1143000" cy="323850"/>
          </a:xfrm>
          <a:prstGeom prst="rect">
            <a:avLst/>
          </a:prstGeom>
          <a:noFill/>
        </p:spPr>
      </p:pic>
      <p:graphicFrame>
        <p:nvGraphicFramePr>
          <p:cNvPr id="26658" name="Object 34"/>
          <p:cNvGraphicFramePr>
            <a:graphicFrameLocks noChangeAspect="1"/>
          </p:cNvGraphicFramePr>
          <p:nvPr/>
        </p:nvGraphicFramePr>
        <p:xfrm>
          <a:off x="685800" y="6096000"/>
          <a:ext cx="4025900" cy="298450"/>
        </p:xfrm>
        <a:graphic>
          <a:graphicData uri="http://schemas.openxmlformats.org/presentationml/2006/ole">
            <p:oleObj spid="_x0000_s26658" name="Image" r:id="rId4" imgW="6311111" imgH="469841" progId="">
              <p:embed/>
            </p:oleObj>
          </a:graphicData>
        </a:graphic>
      </p:graphicFrame>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51BD4533-38FE-4326-A6EC-B45370109730}" type="slidenum">
              <a:rPr lang="en-CA"/>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800E204C-7216-477C-B5B5-C2B1E3C864B8}" type="slidenum">
              <a:rPr lang="en-CA"/>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D306A558-59B2-4C7F-8223-0A9746038AA4}" type="slidenum">
              <a:rPr lang="en-CA"/>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8A537566-05D7-4B43-B835-858888B4F073}" type="slidenum">
              <a:rPr lang="en-CA"/>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p:txBody>
          <a:bodyPr/>
          <a:lstStyle>
            <a:lvl1pPr>
              <a:defRPr/>
            </a:lvl1pPr>
          </a:lstStyle>
          <a:p>
            <a:fld id="{0AF72F03-4130-4260-91F0-9A26503C811F}" type="slidenum">
              <a:rPr lang="en-CA"/>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Slide Number Placeholder 6"/>
          <p:cNvSpPr>
            <a:spLocks noGrp="1"/>
          </p:cNvSpPr>
          <p:nvPr>
            <p:ph type="sldNum" sz="quarter" idx="10"/>
          </p:nvPr>
        </p:nvSpPr>
        <p:spPr/>
        <p:txBody>
          <a:bodyPr/>
          <a:lstStyle>
            <a:lvl1pPr>
              <a:defRPr/>
            </a:lvl1pPr>
          </a:lstStyle>
          <a:p>
            <a:fld id="{93F17ECC-779E-4608-B300-E23C70843E0A}" type="slidenum">
              <a:rPr lang="en-CA"/>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fld id="{C7CA98BB-59BB-49BE-A7B1-D88BBA18FDB9}" type="slidenum">
              <a:rPr lang="en-CA"/>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CDBF8557-B101-4964-985C-96313F61B0F4}" type="slidenum">
              <a:rPr lang="en-CA"/>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926FD04A-CC8F-421D-8CB1-FBAF4E59511F}" type="slidenum">
              <a:rPr lang="en-CA"/>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54F575C9-8115-45C2-AF6E-937B704AE0C6}" type="slidenum">
              <a:rPr lang="en-CA"/>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5" name="Picture 21" descr="wordmark"/>
          <p:cNvPicPr>
            <a:picLocks noChangeAspect="1" noChangeArrowheads="1"/>
          </p:cNvPicPr>
          <p:nvPr userDrawn="1"/>
        </p:nvPicPr>
        <p:blipFill>
          <a:blip r:embed="rId14" cstate="print"/>
          <a:srcRect/>
          <a:stretch>
            <a:fillRect/>
          </a:stretch>
        </p:blipFill>
        <p:spPr bwMode="auto">
          <a:xfrm>
            <a:off x="7543800" y="6248400"/>
            <a:ext cx="1143000" cy="323850"/>
          </a:xfrm>
          <a:prstGeom prst="rect">
            <a:avLst/>
          </a:prstGeom>
          <a:noFill/>
        </p:spPr>
      </p:pic>
      <p:sp>
        <p:nvSpPr>
          <p:cNvPr id="1047" name="Rectangle 23"/>
          <p:cNvSpPr>
            <a:spLocks noGrp="1" noChangeArrowheads="1"/>
          </p:cNvSpPr>
          <p:nvPr>
            <p:ph type="sldNum" sz="quarter" idx="4"/>
          </p:nvPr>
        </p:nvSpPr>
        <p:spPr bwMode="auto">
          <a:xfrm>
            <a:off x="49530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7287A484-BDBB-48AB-B745-B90CDA60D27A}" type="slidenum">
              <a:rPr lang="en-CA"/>
              <a:pPr/>
              <a:t>‹#›</a:t>
            </a:fld>
            <a:endParaRPr lang="en-CA"/>
          </a:p>
        </p:txBody>
      </p:sp>
      <p:graphicFrame>
        <p:nvGraphicFramePr>
          <p:cNvPr id="1049" name="Object 25"/>
          <p:cNvGraphicFramePr>
            <a:graphicFrameLocks noChangeAspect="1"/>
          </p:cNvGraphicFramePr>
          <p:nvPr/>
        </p:nvGraphicFramePr>
        <p:xfrm>
          <a:off x="685800" y="6242050"/>
          <a:ext cx="4025900" cy="298450"/>
        </p:xfrm>
        <a:graphic>
          <a:graphicData uri="http://schemas.openxmlformats.org/presentationml/2006/ole">
            <p:oleObj spid="_x0000_s1049" name="Image" r:id="rId15" imgW="6311111" imgH="469841" progId="">
              <p:embed/>
            </p:oleObj>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marL="746125" algn="l" rtl="0" fontAlgn="base">
        <a:spcBef>
          <a:spcPct val="0"/>
        </a:spcBef>
        <a:spcAft>
          <a:spcPct val="0"/>
        </a:spcAft>
        <a:defRPr sz="2800" b="1">
          <a:solidFill>
            <a:srgbClr val="800000"/>
          </a:solidFill>
          <a:latin typeface="+mj-lt"/>
          <a:ea typeface="+mj-ea"/>
          <a:cs typeface="+mj-cs"/>
        </a:defRPr>
      </a:lvl1pPr>
      <a:lvl2pPr marL="746125" algn="l" rtl="0" fontAlgn="base">
        <a:spcBef>
          <a:spcPct val="0"/>
        </a:spcBef>
        <a:spcAft>
          <a:spcPct val="0"/>
        </a:spcAft>
        <a:defRPr sz="2800" b="1">
          <a:solidFill>
            <a:srgbClr val="800000"/>
          </a:solidFill>
          <a:latin typeface="Tahoma" charset="0"/>
        </a:defRPr>
      </a:lvl2pPr>
      <a:lvl3pPr marL="746125" algn="l" rtl="0" fontAlgn="base">
        <a:spcBef>
          <a:spcPct val="0"/>
        </a:spcBef>
        <a:spcAft>
          <a:spcPct val="0"/>
        </a:spcAft>
        <a:defRPr sz="2800" b="1">
          <a:solidFill>
            <a:srgbClr val="800000"/>
          </a:solidFill>
          <a:latin typeface="Tahoma" charset="0"/>
        </a:defRPr>
      </a:lvl3pPr>
      <a:lvl4pPr marL="746125" algn="l" rtl="0" fontAlgn="base">
        <a:spcBef>
          <a:spcPct val="0"/>
        </a:spcBef>
        <a:spcAft>
          <a:spcPct val="0"/>
        </a:spcAft>
        <a:defRPr sz="2800" b="1">
          <a:solidFill>
            <a:srgbClr val="800000"/>
          </a:solidFill>
          <a:latin typeface="Tahoma" charset="0"/>
        </a:defRPr>
      </a:lvl4pPr>
      <a:lvl5pPr marL="746125" algn="l" rtl="0" fontAlgn="base">
        <a:spcBef>
          <a:spcPct val="0"/>
        </a:spcBef>
        <a:spcAft>
          <a:spcPct val="0"/>
        </a:spcAft>
        <a:defRPr sz="2800" b="1">
          <a:solidFill>
            <a:srgbClr val="800000"/>
          </a:solidFill>
          <a:latin typeface="Tahoma" charset="0"/>
        </a:defRPr>
      </a:lvl5pPr>
      <a:lvl6pPr marL="1203325" algn="l" rtl="0" fontAlgn="base">
        <a:spcBef>
          <a:spcPct val="0"/>
        </a:spcBef>
        <a:spcAft>
          <a:spcPct val="0"/>
        </a:spcAft>
        <a:defRPr sz="2800" b="1">
          <a:solidFill>
            <a:srgbClr val="800000"/>
          </a:solidFill>
          <a:latin typeface="Tahoma" charset="0"/>
        </a:defRPr>
      </a:lvl6pPr>
      <a:lvl7pPr marL="1660525" algn="l" rtl="0" fontAlgn="base">
        <a:spcBef>
          <a:spcPct val="0"/>
        </a:spcBef>
        <a:spcAft>
          <a:spcPct val="0"/>
        </a:spcAft>
        <a:defRPr sz="2800" b="1">
          <a:solidFill>
            <a:srgbClr val="800000"/>
          </a:solidFill>
          <a:latin typeface="Tahoma" charset="0"/>
        </a:defRPr>
      </a:lvl7pPr>
      <a:lvl8pPr marL="2117725" algn="l" rtl="0" fontAlgn="base">
        <a:spcBef>
          <a:spcPct val="0"/>
        </a:spcBef>
        <a:spcAft>
          <a:spcPct val="0"/>
        </a:spcAft>
        <a:defRPr sz="2800" b="1">
          <a:solidFill>
            <a:srgbClr val="800000"/>
          </a:solidFill>
          <a:latin typeface="Tahoma" charset="0"/>
        </a:defRPr>
      </a:lvl8pPr>
      <a:lvl9pPr marL="2574925" algn="l" rtl="0" fontAlgn="base">
        <a:spcBef>
          <a:spcPct val="0"/>
        </a:spcBef>
        <a:spcAft>
          <a:spcPct val="0"/>
        </a:spcAft>
        <a:defRPr sz="2800" b="1">
          <a:solidFill>
            <a:srgbClr val="800000"/>
          </a:solidFill>
          <a:latin typeface="Tahoma" charset="0"/>
        </a:defRPr>
      </a:lvl9pPr>
    </p:titleStyle>
    <p:bodyStyle>
      <a:lvl1pPr marL="739775" indent="-342900" algn="l" rtl="0" fontAlgn="base">
        <a:spcBef>
          <a:spcPct val="20000"/>
        </a:spcBef>
        <a:spcAft>
          <a:spcPct val="0"/>
        </a:spcAft>
        <a:buChar char="•"/>
        <a:defRPr sz="2400">
          <a:solidFill>
            <a:schemeClr val="tx1"/>
          </a:solidFill>
          <a:latin typeface="+mn-lt"/>
          <a:ea typeface="+mn-ea"/>
          <a:cs typeface="+mn-cs"/>
        </a:defRPr>
      </a:lvl1pPr>
      <a:lvl2pPr marL="1139825" indent="-285750" algn="l" rtl="0" fontAlgn="base">
        <a:spcBef>
          <a:spcPct val="20000"/>
        </a:spcBef>
        <a:spcAft>
          <a:spcPct val="0"/>
        </a:spcAft>
        <a:buChar char="–"/>
        <a:defRPr sz="2200">
          <a:solidFill>
            <a:schemeClr val="tx1"/>
          </a:solidFill>
          <a:latin typeface="+mn-lt"/>
        </a:defRPr>
      </a:lvl2pPr>
      <a:lvl3pPr marL="1482725" indent="-228600" algn="l" rtl="0" fontAlgn="base">
        <a:spcBef>
          <a:spcPct val="20000"/>
        </a:spcBef>
        <a:spcAft>
          <a:spcPct val="0"/>
        </a:spcAft>
        <a:buChar char="•"/>
        <a:defRPr sz="2000">
          <a:solidFill>
            <a:schemeClr val="tx1"/>
          </a:solidFill>
          <a:latin typeface="+mn-lt"/>
        </a:defRPr>
      </a:lvl3pPr>
      <a:lvl4pPr marL="1825625" indent="-228600" algn="l" rtl="0" fontAlgn="base">
        <a:spcBef>
          <a:spcPct val="20000"/>
        </a:spcBef>
        <a:spcAft>
          <a:spcPct val="0"/>
        </a:spcAft>
        <a:buChar char="–"/>
        <a:defRPr>
          <a:solidFill>
            <a:schemeClr val="tx1"/>
          </a:solidFill>
          <a:latin typeface="+mn-lt"/>
        </a:defRPr>
      </a:lvl4pPr>
      <a:lvl5pPr marL="2168525" indent="-228600" algn="l" rtl="0" fontAlgn="base">
        <a:spcBef>
          <a:spcPct val="20000"/>
        </a:spcBef>
        <a:spcAft>
          <a:spcPct val="0"/>
        </a:spcAft>
        <a:buChar char="»"/>
        <a:defRPr sz="1600">
          <a:solidFill>
            <a:schemeClr val="tx1"/>
          </a:solidFill>
          <a:latin typeface="+mn-lt"/>
        </a:defRPr>
      </a:lvl5pPr>
      <a:lvl6pPr marL="2625725" indent="-228600" algn="l" rtl="0" fontAlgn="base">
        <a:spcBef>
          <a:spcPct val="20000"/>
        </a:spcBef>
        <a:spcAft>
          <a:spcPct val="0"/>
        </a:spcAft>
        <a:buChar char="»"/>
        <a:defRPr sz="1600">
          <a:solidFill>
            <a:schemeClr val="tx1"/>
          </a:solidFill>
          <a:latin typeface="+mn-lt"/>
        </a:defRPr>
      </a:lvl6pPr>
      <a:lvl7pPr marL="3082925" indent="-228600" algn="l" rtl="0" fontAlgn="base">
        <a:spcBef>
          <a:spcPct val="20000"/>
        </a:spcBef>
        <a:spcAft>
          <a:spcPct val="0"/>
        </a:spcAft>
        <a:buChar char="»"/>
        <a:defRPr sz="1600">
          <a:solidFill>
            <a:schemeClr val="tx1"/>
          </a:solidFill>
          <a:latin typeface="+mn-lt"/>
        </a:defRPr>
      </a:lvl7pPr>
      <a:lvl8pPr marL="3540125" indent="-228600" algn="l" rtl="0" fontAlgn="base">
        <a:spcBef>
          <a:spcPct val="20000"/>
        </a:spcBef>
        <a:spcAft>
          <a:spcPct val="0"/>
        </a:spcAft>
        <a:buChar char="»"/>
        <a:defRPr sz="1600">
          <a:solidFill>
            <a:schemeClr val="tx1"/>
          </a:solidFill>
          <a:latin typeface="+mn-lt"/>
        </a:defRPr>
      </a:lvl8pPr>
      <a:lvl9pPr marL="3997325"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NUL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jpeg"/></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1.jpeg"/></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Grp="1" noChangeArrowheads="1"/>
          </p:cNvSpPr>
          <p:nvPr>
            <p:ph type="ctrTitle"/>
          </p:nvPr>
        </p:nvSpPr>
        <p:spPr bwMode="auto">
          <a:xfrm>
            <a:off x="0" y="1752600"/>
            <a:ext cx="8534400" cy="987425"/>
          </a:xfrm>
          <a:prstGeom prst="rect">
            <a:avLst/>
          </a:prstGeom>
          <a:noFill/>
          <a:ln>
            <a:miter lim="800000"/>
            <a:headEnd/>
            <a:tailEnd/>
          </a:ln>
        </p:spPr>
        <p:txBody>
          <a:bodyPr anchor="ctr"/>
          <a:lstStyle/>
          <a:p>
            <a:pPr marL="517525" algn="ctr"/>
            <a:r>
              <a:rPr lang="en-US" sz="3200" dirty="0" smtClean="0">
                <a:effectLst>
                  <a:outerShdw blurRad="38100" dist="38100" dir="2700000" algn="tl">
                    <a:srgbClr val="C0C0C0"/>
                  </a:outerShdw>
                </a:effectLst>
                <a:latin typeface="Arial" charset="0"/>
              </a:rPr>
              <a:t>Human Rights in Canadian Corrections: A Prison Ombudsman’s Perspective</a:t>
            </a:r>
            <a:endParaRPr lang="en-US" sz="3200" dirty="0">
              <a:effectLst>
                <a:outerShdw blurRad="38100" dist="38100" dir="2700000" algn="tl">
                  <a:srgbClr val="C0C0C0"/>
                </a:outerShdw>
              </a:effectLst>
              <a:latin typeface="Arial" charset="0"/>
            </a:endParaRPr>
          </a:p>
        </p:txBody>
      </p:sp>
      <p:pic>
        <p:nvPicPr>
          <p:cNvPr id="2066" name="Picture 18" descr="Flag"/>
          <p:cNvPicPr>
            <a:picLocks noChangeAspect="1" noChangeArrowheads="1"/>
          </p:cNvPicPr>
          <p:nvPr/>
        </p:nvPicPr>
        <p:blipFill>
          <a:blip r:embed="rId2" cstate="print"/>
          <a:srcRect/>
          <a:stretch>
            <a:fillRect/>
          </a:stretch>
        </p:blipFill>
        <p:spPr bwMode="auto">
          <a:xfrm>
            <a:off x="7010400" y="0"/>
            <a:ext cx="2133600" cy="1571625"/>
          </a:xfrm>
          <a:prstGeom prst="rect">
            <a:avLst/>
          </a:prstGeom>
          <a:noFill/>
        </p:spPr>
      </p:pic>
      <p:sp>
        <p:nvSpPr>
          <p:cNvPr id="4" name="TextBox 3"/>
          <p:cNvSpPr txBox="1"/>
          <p:nvPr/>
        </p:nvSpPr>
        <p:spPr>
          <a:xfrm>
            <a:off x="990600" y="3276600"/>
            <a:ext cx="7010400" cy="400110"/>
          </a:xfrm>
          <a:prstGeom prst="rect">
            <a:avLst/>
          </a:prstGeom>
          <a:noFill/>
        </p:spPr>
        <p:txBody>
          <a:bodyPr wrap="square" rtlCol="0">
            <a:spAutoFit/>
          </a:bodyPr>
          <a:lstStyle/>
          <a:p>
            <a:r>
              <a:rPr lang="en-CA" sz="2000" dirty="0" smtClean="0">
                <a:solidFill>
                  <a:srgbClr val="800000"/>
                </a:solidFill>
              </a:rPr>
              <a:t>Conference on Human Rights in Closed Environments </a:t>
            </a:r>
          </a:p>
        </p:txBody>
      </p:sp>
      <p:sp>
        <p:nvSpPr>
          <p:cNvPr id="5" name="TextBox 4"/>
          <p:cNvSpPr txBox="1"/>
          <p:nvPr/>
        </p:nvSpPr>
        <p:spPr>
          <a:xfrm>
            <a:off x="1143000" y="3886200"/>
            <a:ext cx="7010400" cy="830997"/>
          </a:xfrm>
          <a:prstGeom prst="rect">
            <a:avLst/>
          </a:prstGeom>
          <a:noFill/>
        </p:spPr>
        <p:txBody>
          <a:bodyPr wrap="square" rtlCol="0">
            <a:spAutoFit/>
          </a:bodyPr>
          <a:lstStyle/>
          <a:p>
            <a:r>
              <a:rPr lang="en-CA" sz="1600" dirty="0" err="1" smtClean="0">
                <a:solidFill>
                  <a:srgbClr val="800000"/>
                </a:solidFill>
              </a:rPr>
              <a:t>Monash</a:t>
            </a:r>
            <a:r>
              <a:rPr lang="en-CA" sz="1600" dirty="0" smtClean="0">
                <a:solidFill>
                  <a:srgbClr val="800000"/>
                </a:solidFill>
              </a:rPr>
              <a:t> University</a:t>
            </a:r>
          </a:p>
          <a:p>
            <a:r>
              <a:rPr lang="en-CA" sz="1600" dirty="0" smtClean="0">
                <a:solidFill>
                  <a:srgbClr val="800000"/>
                </a:solidFill>
              </a:rPr>
              <a:t>Melbourne, Australia</a:t>
            </a:r>
          </a:p>
          <a:p>
            <a:r>
              <a:rPr lang="en-CA" sz="1600" dirty="0" smtClean="0">
                <a:solidFill>
                  <a:srgbClr val="800000"/>
                </a:solidFill>
              </a:rPr>
              <a:t>February 20, 2012</a:t>
            </a:r>
          </a:p>
        </p:txBody>
      </p:sp>
      <p:sp>
        <p:nvSpPr>
          <p:cNvPr id="6" name="TextBox 5"/>
          <p:cNvSpPr txBox="1"/>
          <p:nvPr/>
        </p:nvSpPr>
        <p:spPr>
          <a:xfrm>
            <a:off x="1295400" y="4876800"/>
            <a:ext cx="7010400" cy="1015663"/>
          </a:xfrm>
          <a:prstGeom prst="rect">
            <a:avLst/>
          </a:prstGeom>
          <a:noFill/>
        </p:spPr>
        <p:txBody>
          <a:bodyPr wrap="square" rtlCol="0">
            <a:spAutoFit/>
          </a:bodyPr>
          <a:lstStyle/>
          <a:p>
            <a:r>
              <a:rPr lang="en-CA" sz="2000" b="1" dirty="0" smtClean="0">
                <a:solidFill>
                  <a:srgbClr val="800000"/>
                </a:solidFill>
              </a:rPr>
              <a:t>Ivan Zinger J.D., </a:t>
            </a:r>
            <a:r>
              <a:rPr lang="en-CA" sz="2000" b="1" dirty="0" err="1" smtClean="0">
                <a:solidFill>
                  <a:srgbClr val="800000"/>
                </a:solidFill>
              </a:rPr>
              <a:t>Ph.D</a:t>
            </a:r>
            <a:endParaRPr lang="en-CA" sz="2000" b="1" dirty="0" smtClean="0">
              <a:solidFill>
                <a:srgbClr val="800000"/>
              </a:solidFill>
            </a:endParaRPr>
          </a:p>
          <a:p>
            <a:r>
              <a:rPr lang="en-CA" sz="2000" b="1" dirty="0" smtClean="0">
                <a:solidFill>
                  <a:srgbClr val="800000"/>
                </a:solidFill>
              </a:rPr>
              <a:t>Executive Director and General Counsel </a:t>
            </a:r>
          </a:p>
          <a:p>
            <a:r>
              <a:rPr lang="en-CA" sz="2000" b="1" dirty="0" smtClean="0">
                <a:solidFill>
                  <a:srgbClr val="800000"/>
                </a:solidFill>
              </a:rPr>
              <a:t>Office of the Correctional Investigator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Grp="1" noChangeArrowheads="1"/>
          </p:cNvSpPr>
          <p:nvPr>
            <p:ph type="ctrTitle" idx="4294967295"/>
          </p:nvPr>
        </p:nvSpPr>
        <p:spPr bwMode="auto">
          <a:xfrm>
            <a:off x="0" y="609600"/>
            <a:ext cx="8458200" cy="987425"/>
          </a:xfrm>
          <a:prstGeom prst="rect">
            <a:avLst/>
          </a:prstGeom>
          <a:noFill/>
          <a:ln>
            <a:miter lim="800000"/>
            <a:headEnd/>
            <a:tailEnd/>
          </a:ln>
        </p:spPr>
        <p:txBody>
          <a:bodyPr anchor="ctr"/>
          <a:lstStyle/>
          <a:p>
            <a:pPr marL="517525" algn="ctr"/>
            <a:r>
              <a:rPr lang="en-US" sz="3200" dirty="0" smtClean="0">
                <a:effectLst>
                  <a:outerShdw blurRad="38100" dist="38100" dir="2700000" algn="tl">
                    <a:srgbClr val="C0C0C0"/>
                  </a:outerShdw>
                </a:effectLst>
                <a:latin typeface="Arial" charset="0"/>
              </a:rPr>
              <a:t>2.  Aboriginal Issues</a:t>
            </a:r>
            <a:endParaRPr lang="en-US" sz="3200" dirty="0">
              <a:effectLst>
                <a:outerShdw blurRad="38100" dist="38100" dir="2700000" algn="tl">
                  <a:srgbClr val="C0C0C0"/>
                </a:outerShdw>
              </a:effectLst>
              <a:latin typeface="Arial" charset="0"/>
            </a:endParaRPr>
          </a:p>
        </p:txBody>
      </p:sp>
      <p:pic>
        <p:nvPicPr>
          <p:cNvPr id="2066" name="Picture 18" descr="Flag"/>
          <p:cNvPicPr>
            <a:picLocks noChangeAspect="1" noChangeArrowheads="1"/>
          </p:cNvPicPr>
          <p:nvPr/>
        </p:nvPicPr>
        <p:blipFill>
          <a:blip r:embed="rId3" cstate="print"/>
          <a:srcRect/>
          <a:stretch>
            <a:fillRect/>
          </a:stretch>
        </p:blipFill>
        <p:spPr bwMode="auto">
          <a:xfrm>
            <a:off x="7010400" y="0"/>
            <a:ext cx="2133600" cy="1571625"/>
          </a:xfrm>
          <a:prstGeom prst="rect">
            <a:avLst/>
          </a:prstGeom>
          <a:noFill/>
        </p:spPr>
      </p:pic>
      <p:pic>
        <p:nvPicPr>
          <p:cNvPr id="4" name="Picture 3" descr="Okimaw Ohci 3.jpg"/>
          <p:cNvPicPr>
            <a:picLocks noChangeAspect="1"/>
          </p:cNvPicPr>
          <p:nvPr/>
        </p:nvPicPr>
        <p:blipFill>
          <a:blip r:embed="rId4" cstate="print"/>
          <a:stretch>
            <a:fillRect/>
          </a:stretch>
        </p:blipFill>
        <p:spPr>
          <a:xfrm>
            <a:off x="1600200" y="1828800"/>
            <a:ext cx="6034223" cy="40386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9144000" cy="1143000"/>
          </a:xfrm>
        </p:spPr>
        <p:txBody>
          <a:bodyPr/>
          <a:lstStyle/>
          <a:p>
            <a:pPr algn="ctr"/>
            <a:r>
              <a:rPr lang="en-CA" dirty="0" smtClean="0"/>
              <a:t>The Proportion of Federally Incarcerated Aboriginal Offenders is Increasing</a:t>
            </a:r>
            <a:endParaRPr lang="en-CA" dirty="0"/>
          </a:p>
        </p:txBody>
      </p:sp>
      <p:sp>
        <p:nvSpPr>
          <p:cNvPr id="6" name="TextBox 5"/>
          <p:cNvSpPr txBox="1"/>
          <p:nvPr/>
        </p:nvSpPr>
        <p:spPr>
          <a:xfrm>
            <a:off x="609600" y="5943600"/>
            <a:ext cx="4343400" cy="430887"/>
          </a:xfrm>
          <a:prstGeom prst="rect">
            <a:avLst/>
          </a:prstGeom>
          <a:noFill/>
        </p:spPr>
        <p:txBody>
          <a:bodyPr wrap="square" rtlCol="0">
            <a:spAutoFit/>
          </a:bodyPr>
          <a:lstStyle/>
          <a:p>
            <a:r>
              <a:rPr lang="en-CA" sz="1100" dirty="0" smtClean="0"/>
              <a:t>Source: CSC Corporate Reporting System, as of 2011-10-09</a:t>
            </a:r>
          </a:p>
          <a:p>
            <a:endParaRPr lang="en-CA" sz="1100" dirty="0"/>
          </a:p>
        </p:txBody>
      </p:sp>
      <p:graphicFrame>
        <p:nvGraphicFramePr>
          <p:cNvPr id="8" name="Content Placeholder 7"/>
          <p:cNvGraphicFramePr>
            <a:graphicFrameLocks noGrp="1"/>
          </p:cNvGraphicFramePr>
          <p:nvPr>
            <p:ph idx="1"/>
          </p:nvPr>
        </p:nvGraphicFramePr>
        <p:xfrm>
          <a:off x="533400" y="1295400"/>
          <a:ext cx="8001000" cy="4678363"/>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p:cNvSpPr>
            <a:spLocks noGrp="1"/>
          </p:cNvSpPr>
          <p:nvPr>
            <p:ph type="sldNum" sz="quarter" idx="10"/>
          </p:nvPr>
        </p:nvSpPr>
        <p:spPr/>
        <p:txBody>
          <a:bodyPr/>
          <a:lstStyle/>
          <a:p>
            <a:fld id="{D306A558-59B2-4C7F-8223-0A9746038AA4}" type="slidenum">
              <a:rPr lang="en-CA" smtClean="0"/>
              <a:pPr/>
              <a:t>11</a:t>
            </a:fld>
            <a:endParaRPr lang="en-CA"/>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Aboriginal Offenders</a:t>
            </a:r>
            <a:endParaRPr lang="en-CA" dirty="0"/>
          </a:p>
        </p:txBody>
      </p:sp>
      <p:sp>
        <p:nvSpPr>
          <p:cNvPr id="3" name="Content Placeholder 2"/>
          <p:cNvSpPr>
            <a:spLocks noGrp="1"/>
          </p:cNvSpPr>
          <p:nvPr>
            <p:ph idx="1"/>
          </p:nvPr>
        </p:nvSpPr>
        <p:spPr>
          <a:xfrm>
            <a:off x="0" y="762000"/>
            <a:ext cx="8763000" cy="5059363"/>
          </a:xfrm>
        </p:spPr>
        <p:txBody>
          <a:bodyPr/>
          <a:lstStyle/>
          <a:p>
            <a:endParaRPr lang="en-CA" sz="2000" dirty="0" smtClean="0"/>
          </a:p>
          <a:p>
            <a:r>
              <a:rPr lang="en-CA" sz="2000" dirty="0" smtClean="0"/>
              <a:t>Aboriginal offenders lag significantly behind non-Aboriginal offenders on nearly every indicator of correctional performance.</a:t>
            </a:r>
          </a:p>
          <a:p>
            <a:pPr>
              <a:buNone/>
            </a:pPr>
            <a:endParaRPr lang="en-CA" sz="900" dirty="0" smtClean="0"/>
          </a:p>
          <a:p>
            <a:r>
              <a:rPr lang="en-CA" sz="2000" dirty="0" smtClean="0"/>
              <a:t>Compared to Non-Aboriginal offenders, Aboriginal offenders tend to be:</a:t>
            </a:r>
          </a:p>
          <a:p>
            <a:pPr lvl="1"/>
            <a:r>
              <a:rPr lang="en-CA" sz="2000" dirty="0" smtClean="0"/>
              <a:t>Classified as higher risk and higher need in categories such as employment, community reintegration and family supports.</a:t>
            </a:r>
          </a:p>
          <a:p>
            <a:pPr lvl="1"/>
            <a:r>
              <a:rPr lang="en-CA" sz="2000" dirty="0" smtClean="0"/>
              <a:t>Released later in their sentence (lower parole grant rates).</a:t>
            </a:r>
          </a:p>
          <a:p>
            <a:pPr lvl="1"/>
            <a:r>
              <a:rPr lang="en-CA" sz="2000" dirty="0" smtClean="0"/>
              <a:t>Released at their Statutory Release (2/3) or Warrant Expiry dates.</a:t>
            </a:r>
          </a:p>
          <a:p>
            <a:pPr lvl="1"/>
            <a:r>
              <a:rPr lang="en-CA" sz="2000" dirty="0" smtClean="0"/>
              <a:t>Classified as maximum security.</a:t>
            </a:r>
          </a:p>
          <a:p>
            <a:pPr lvl="1"/>
            <a:r>
              <a:rPr lang="en-CA" sz="2000" dirty="0" smtClean="0"/>
              <a:t>Over-represented in segregation populations.</a:t>
            </a:r>
          </a:p>
          <a:p>
            <a:pPr lvl="1">
              <a:buNone/>
            </a:pPr>
            <a:endParaRPr lang="en-CA" sz="900" dirty="0" smtClean="0"/>
          </a:p>
          <a:p>
            <a:r>
              <a:rPr lang="en-CA" sz="2000" dirty="0" smtClean="0"/>
              <a:t>Lack of capacity to address the unique social, cultural and historical circumstances contributing to Aboriginal offending (</a:t>
            </a:r>
            <a:r>
              <a:rPr lang="en-CA" sz="2000" i="1" dirty="0" err="1" smtClean="0"/>
              <a:t>Gladue</a:t>
            </a:r>
            <a:r>
              <a:rPr lang="en-CA" sz="2000" dirty="0" smtClean="0"/>
              <a:t> factors).</a:t>
            </a:r>
          </a:p>
          <a:p>
            <a:pPr lvl="1">
              <a:buNone/>
            </a:pPr>
            <a:endParaRPr lang="en-CA" sz="2000" dirty="0" smtClean="0"/>
          </a:p>
        </p:txBody>
      </p:sp>
      <p:sp>
        <p:nvSpPr>
          <p:cNvPr id="5" name="Slide Number Placeholder 4"/>
          <p:cNvSpPr>
            <a:spLocks noGrp="1"/>
          </p:cNvSpPr>
          <p:nvPr>
            <p:ph type="sldNum" sz="quarter" idx="10"/>
          </p:nvPr>
        </p:nvSpPr>
        <p:spPr/>
        <p:txBody>
          <a:bodyPr/>
          <a:lstStyle/>
          <a:p>
            <a:fld id="{D306A558-59B2-4C7F-8223-0A9746038AA4}" type="slidenum">
              <a:rPr lang="en-CA" smtClean="0"/>
              <a:pPr/>
              <a:t>12</a:t>
            </a:fld>
            <a:endParaRPr lang="en-C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Grp="1" noChangeArrowheads="1"/>
          </p:cNvSpPr>
          <p:nvPr>
            <p:ph type="ctrTitle" idx="4294967295"/>
          </p:nvPr>
        </p:nvSpPr>
        <p:spPr bwMode="auto">
          <a:xfrm>
            <a:off x="-609600" y="838200"/>
            <a:ext cx="8458200" cy="987425"/>
          </a:xfrm>
          <a:prstGeom prst="rect">
            <a:avLst/>
          </a:prstGeom>
          <a:noFill/>
          <a:ln>
            <a:miter lim="800000"/>
            <a:headEnd/>
            <a:tailEnd/>
          </a:ln>
        </p:spPr>
        <p:txBody>
          <a:bodyPr anchor="ctr"/>
          <a:lstStyle/>
          <a:p>
            <a:pPr marL="517525" algn="ctr"/>
            <a:r>
              <a:rPr lang="en-US" sz="3200" dirty="0" smtClean="0">
                <a:effectLst>
                  <a:outerShdw blurRad="38100" dist="38100" dir="2700000" algn="tl">
                    <a:srgbClr val="C0C0C0"/>
                  </a:outerShdw>
                </a:effectLst>
                <a:latin typeface="Arial" charset="0"/>
              </a:rPr>
              <a:t>3.  Conditions of Confinement</a:t>
            </a:r>
            <a:br>
              <a:rPr lang="en-US" sz="3200" dirty="0" smtClean="0">
                <a:effectLst>
                  <a:outerShdw blurRad="38100" dist="38100" dir="2700000" algn="tl">
                    <a:srgbClr val="C0C0C0"/>
                  </a:outerShdw>
                </a:effectLst>
                <a:latin typeface="Arial" charset="0"/>
              </a:rPr>
            </a:br>
            <a:endParaRPr lang="en-US" sz="3200" dirty="0">
              <a:effectLst>
                <a:outerShdw blurRad="38100" dist="38100" dir="2700000" algn="tl">
                  <a:srgbClr val="C0C0C0"/>
                </a:outerShdw>
              </a:effectLst>
              <a:latin typeface="Arial" charset="0"/>
            </a:endParaRPr>
          </a:p>
        </p:txBody>
      </p:sp>
      <p:pic>
        <p:nvPicPr>
          <p:cNvPr id="2066" name="Picture 18" descr="Flag"/>
          <p:cNvPicPr>
            <a:picLocks noChangeAspect="1" noChangeArrowheads="1"/>
          </p:cNvPicPr>
          <p:nvPr/>
        </p:nvPicPr>
        <p:blipFill>
          <a:blip r:embed="rId3" cstate="print"/>
          <a:srcRect/>
          <a:stretch>
            <a:fillRect/>
          </a:stretch>
        </p:blipFill>
        <p:spPr bwMode="auto">
          <a:xfrm>
            <a:off x="7010400" y="0"/>
            <a:ext cx="2133600" cy="1571625"/>
          </a:xfrm>
          <a:prstGeom prst="rect">
            <a:avLst/>
          </a:prstGeom>
          <a:noFill/>
        </p:spPr>
      </p:pic>
      <p:pic>
        <p:nvPicPr>
          <p:cNvPr id="4" name="Picture 3" descr="Double Bunked Cell at Kent.JPG"/>
          <p:cNvPicPr>
            <a:picLocks noChangeAspect="1"/>
          </p:cNvPicPr>
          <p:nvPr/>
        </p:nvPicPr>
        <p:blipFill>
          <a:blip r:embed="rId4" cstate="print"/>
          <a:stretch>
            <a:fillRect/>
          </a:stretch>
        </p:blipFill>
        <p:spPr>
          <a:xfrm>
            <a:off x="1828800" y="1752600"/>
            <a:ext cx="5895975" cy="3866213"/>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Conditions of Confinement</a:t>
            </a:r>
            <a:endParaRPr lang="en-CA" dirty="0"/>
          </a:p>
        </p:txBody>
      </p:sp>
      <p:sp>
        <p:nvSpPr>
          <p:cNvPr id="3" name="Content Placeholder 2"/>
          <p:cNvSpPr>
            <a:spLocks noGrp="1"/>
          </p:cNvSpPr>
          <p:nvPr>
            <p:ph idx="1"/>
          </p:nvPr>
        </p:nvSpPr>
        <p:spPr>
          <a:xfrm>
            <a:off x="228600" y="1066800"/>
            <a:ext cx="8686800" cy="5135563"/>
          </a:xfrm>
        </p:spPr>
        <p:txBody>
          <a:bodyPr/>
          <a:lstStyle/>
          <a:p>
            <a:pPr>
              <a:buFont typeface="Arial" pitchFamily="34" charset="0"/>
              <a:buChar char="•"/>
            </a:pPr>
            <a:r>
              <a:rPr lang="en-CA" sz="1800" dirty="0" smtClean="0"/>
              <a:t>In the last 2 years, the inmate population has increased by 1,500 or 11.2%.</a:t>
            </a:r>
          </a:p>
          <a:p>
            <a:pPr>
              <a:buFont typeface="Arial" pitchFamily="34" charset="0"/>
              <a:buChar char="•"/>
            </a:pPr>
            <a:endParaRPr lang="en-CA" sz="900" dirty="0" smtClean="0"/>
          </a:p>
          <a:p>
            <a:pPr>
              <a:buFont typeface="Arial" pitchFamily="34" charset="0"/>
              <a:buChar char="•"/>
            </a:pPr>
            <a:r>
              <a:rPr lang="en-CA" sz="1800" dirty="0" smtClean="0"/>
              <a:t>Many institutions are already at or beyond their intended capacity, contributing to increased double-bunking.  Currently 15.64% double-bunked – may reach 30% before new construction brings relief. </a:t>
            </a:r>
          </a:p>
          <a:p>
            <a:pPr>
              <a:buNone/>
            </a:pPr>
            <a:endParaRPr lang="en-CA" sz="900" dirty="0" smtClean="0"/>
          </a:p>
          <a:p>
            <a:pPr>
              <a:buFont typeface="Arial" pitchFamily="34" charset="0"/>
              <a:buChar char="•"/>
            </a:pPr>
            <a:r>
              <a:rPr lang="en-CA" sz="1800" dirty="0" smtClean="0"/>
              <a:t>Overcrowding is linked to increased levels of violence and prison unrest and may contribute to higher incidences of disease transmission and infection rates.</a:t>
            </a:r>
          </a:p>
          <a:p>
            <a:pPr>
              <a:buFont typeface="Arial" pitchFamily="34" charset="0"/>
              <a:buChar char="•"/>
            </a:pPr>
            <a:endParaRPr lang="en-CA" sz="900" dirty="0" smtClean="0"/>
          </a:p>
          <a:p>
            <a:r>
              <a:rPr lang="en-CA" sz="1800" dirty="0" smtClean="0"/>
              <a:t>In fiscal year 2009-10, CSC reported 9,129 security incidents and 2,258 physical injuries to inmates. </a:t>
            </a:r>
          </a:p>
          <a:p>
            <a:pPr>
              <a:buNone/>
            </a:pPr>
            <a:endParaRPr lang="en-CA" sz="900" dirty="0" smtClean="0"/>
          </a:p>
          <a:p>
            <a:r>
              <a:rPr lang="en-CA" sz="1800" dirty="0" smtClean="0"/>
              <a:t>Use of force incidents increased from 998 in 2007-2008 to 1,372 in 2009-2010 (25%).</a:t>
            </a:r>
          </a:p>
          <a:p>
            <a:pPr>
              <a:buNone/>
            </a:pPr>
            <a:endParaRPr lang="en-CA" sz="900" dirty="0" smtClean="0"/>
          </a:p>
          <a:p>
            <a:r>
              <a:rPr lang="en-CA" sz="1800" dirty="0" smtClean="0"/>
              <a:t>On any given day, about 800 federal inmates are housed in segregation units.  </a:t>
            </a:r>
          </a:p>
          <a:p>
            <a:pPr>
              <a:buFont typeface="Arial" pitchFamily="34" charset="0"/>
              <a:buChar char="•"/>
            </a:pPr>
            <a:endParaRPr lang="en-CA" sz="1600" dirty="0" smtClean="0"/>
          </a:p>
          <a:p>
            <a:pPr>
              <a:buNone/>
            </a:pPr>
            <a:endParaRPr lang="en-CA" sz="1400" dirty="0" smtClean="0"/>
          </a:p>
          <a:p>
            <a:pPr>
              <a:buNone/>
            </a:pPr>
            <a:endParaRPr lang="en-CA" sz="1400" dirty="0" smtClean="0"/>
          </a:p>
          <a:p>
            <a:pPr>
              <a:buNone/>
            </a:pPr>
            <a:endParaRPr lang="en-CA" sz="1400" dirty="0" smtClean="0"/>
          </a:p>
          <a:p>
            <a:pPr>
              <a:buFont typeface="Arial" pitchFamily="34" charset="0"/>
              <a:buChar char="•"/>
            </a:pPr>
            <a:endParaRPr lang="en-CA" sz="1400" dirty="0"/>
          </a:p>
        </p:txBody>
      </p:sp>
      <p:sp>
        <p:nvSpPr>
          <p:cNvPr id="5" name="Slide Number Placeholder 4"/>
          <p:cNvSpPr>
            <a:spLocks noGrp="1"/>
          </p:cNvSpPr>
          <p:nvPr>
            <p:ph type="sldNum" sz="quarter" idx="10"/>
          </p:nvPr>
        </p:nvSpPr>
        <p:spPr/>
        <p:txBody>
          <a:bodyPr/>
          <a:lstStyle/>
          <a:p>
            <a:fld id="{D306A558-59B2-4C7F-8223-0A9746038AA4}" type="slidenum">
              <a:rPr lang="en-CA" smtClean="0"/>
              <a:pPr/>
              <a:t>14</a:t>
            </a:fld>
            <a:endParaRPr lang="en-CA"/>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Grp="1" noChangeArrowheads="1"/>
          </p:cNvSpPr>
          <p:nvPr>
            <p:ph type="ctrTitle" idx="4294967295"/>
          </p:nvPr>
        </p:nvSpPr>
        <p:spPr bwMode="auto">
          <a:xfrm>
            <a:off x="0" y="762000"/>
            <a:ext cx="8458200" cy="987425"/>
          </a:xfrm>
          <a:prstGeom prst="rect">
            <a:avLst/>
          </a:prstGeom>
          <a:noFill/>
          <a:ln>
            <a:miter lim="800000"/>
            <a:headEnd/>
            <a:tailEnd/>
          </a:ln>
        </p:spPr>
        <p:txBody>
          <a:bodyPr anchor="ctr"/>
          <a:lstStyle/>
          <a:p>
            <a:pPr marL="517525" algn="ctr"/>
            <a:r>
              <a:rPr lang="en-US" sz="3200" dirty="0" smtClean="0">
                <a:effectLst>
                  <a:outerShdw blurRad="38100" dist="38100" dir="2700000" algn="tl">
                    <a:srgbClr val="C0C0C0"/>
                  </a:outerShdw>
                </a:effectLst>
                <a:latin typeface="Arial" charset="0"/>
              </a:rPr>
              <a:t>4.  Access to Programs</a:t>
            </a:r>
            <a:br>
              <a:rPr lang="en-US" sz="3200" dirty="0" smtClean="0">
                <a:effectLst>
                  <a:outerShdw blurRad="38100" dist="38100" dir="2700000" algn="tl">
                    <a:srgbClr val="C0C0C0"/>
                  </a:outerShdw>
                </a:effectLst>
                <a:latin typeface="Arial" charset="0"/>
              </a:rPr>
            </a:br>
            <a:endParaRPr lang="en-US" sz="3200" dirty="0">
              <a:effectLst>
                <a:outerShdw blurRad="38100" dist="38100" dir="2700000" algn="tl">
                  <a:srgbClr val="C0C0C0"/>
                </a:outerShdw>
              </a:effectLst>
              <a:latin typeface="Arial" charset="0"/>
            </a:endParaRPr>
          </a:p>
        </p:txBody>
      </p:sp>
      <p:pic>
        <p:nvPicPr>
          <p:cNvPr id="2066" name="Picture 18" descr="Flag"/>
          <p:cNvPicPr>
            <a:picLocks noChangeAspect="1" noChangeArrowheads="1"/>
          </p:cNvPicPr>
          <p:nvPr/>
        </p:nvPicPr>
        <p:blipFill>
          <a:blip r:embed="rId3" cstate="print"/>
          <a:srcRect/>
          <a:stretch>
            <a:fillRect/>
          </a:stretch>
        </p:blipFill>
        <p:spPr bwMode="auto">
          <a:xfrm>
            <a:off x="7010400" y="0"/>
            <a:ext cx="2133600" cy="1571625"/>
          </a:xfrm>
          <a:prstGeom prst="rect">
            <a:avLst/>
          </a:prstGeom>
          <a:noFill/>
        </p:spPr>
      </p:pic>
      <p:pic>
        <p:nvPicPr>
          <p:cNvPr id="27650" name="Picture 2"/>
          <p:cNvPicPr>
            <a:picLocks noChangeAspect="1" noChangeArrowheads="1"/>
          </p:cNvPicPr>
          <p:nvPr/>
        </p:nvPicPr>
        <p:blipFill>
          <a:blip r:embed="rId4" cstate="print"/>
          <a:srcRect/>
          <a:stretch>
            <a:fillRect/>
          </a:stretch>
        </p:blipFill>
        <p:spPr bwMode="auto">
          <a:xfrm>
            <a:off x="1676400" y="1676400"/>
            <a:ext cx="5457825" cy="41147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CA" dirty="0" smtClean="0"/>
              <a:t>Access to Programs</a:t>
            </a:r>
            <a:endParaRPr lang="en-CA" dirty="0"/>
          </a:p>
        </p:txBody>
      </p:sp>
      <p:sp>
        <p:nvSpPr>
          <p:cNvPr id="4" name="Content Placeholder 3"/>
          <p:cNvSpPr>
            <a:spLocks noGrp="1"/>
          </p:cNvSpPr>
          <p:nvPr>
            <p:ph idx="1"/>
          </p:nvPr>
        </p:nvSpPr>
        <p:spPr>
          <a:xfrm>
            <a:off x="228600" y="762000"/>
            <a:ext cx="8534400" cy="4983163"/>
          </a:xfrm>
        </p:spPr>
        <p:txBody>
          <a:bodyPr/>
          <a:lstStyle/>
          <a:p>
            <a:pPr>
              <a:buNone/>
            </a:pPr>
            <a:endParaRPr lang="en-CA" sz="2000" dirty="0" smtClean="0"/>
          </a:p>
          <a:p>
            <a:r>
              <a:rPr lang="en-CA" sz="2000" dirty="0" smtClean="0"/>
              <a:t>A sizeable number of inmates are on program “wait-lists”.</a:t>
            </a:r>
          </a:p>
          <a:p>
            <a:pPr>
              <a:buNone/>
            </a:pPr>
            <a:endParaRPr lang="en-CA" sz="900" dirty="0" smtClean="0"/>
          </a:p>
          <a:p>
            <a:r>
              <a:rPr lang="en-CA" sz="2000" dirty="0" smtClean="0"/>
              <a:t>A 2009 CSC study indicated that 62% of all parole hearings are waived, postponed or revoked, often because programs and risk assessments are not completed in time.</a:t>
            </a:r>
          </a:p>
          <a:p>
            <a:endParaRPr lang="en-CA" sz="900" dirty="0" smtClean="0"/>
          </a:p>
          <a:p>
            <a:r>
              <a:rPr lang="en-CA" sz="2000" dirty="0" smtClean="0"/>
              <a:t>In 2009-10, CSC spent $28.6M on core correctional programs targeting factors and needs associated with criminal behaviour. This spending represents less than 2% of  CSC’s total $3B budget .</a:t>
            </a:r>
          </a:p>
          <a:p>
            <a:endParaRPr lang="en-CA" sz="900" dirty="0" smtClean="0"/>
          </a:p>
          <a:p>
            <a:r>
              <a:rPr lang="en-CA" sz="2000" dirty="0" smtClean="0"/>
              <a:t>Access to program is prioritized on the basis of who are the closest to their Statutory Release (SR) date.  Many offenders with long sentences are not offered programs until they are close to their SR date to accommodate offenders serving shorter sentences. </a:t>
            </a:r>
          </a:p>
          <a:p>
            <a:pPr>
              <a:buNone/>
            </a:pPr>
            <a:endParaRPr lang="en-CA" sz="900" dirty="0" smtClean="0"/>
          </a:p>
          <a:p>
            <a:pPr>
              <a:buNone/>
            </a:pPr>
            <a:endParaRPr lang="en-CA" sz="2000" dirty="0" smtClean="0"/>
          </a:p>
        </p:txBody>
      </p:sp>
      <p:sp>
        <p:nvSpPr>
          <p:cNvPr id="5" name="Slide Number Placeholder 4"/>
          <p:cNvSpPr>
            <a:spLocks noGrp="1"/>
          </p:cNvSpPr>
          <p:nvPr>
            <p:ph type="sldNum" sz="quarter" idx="10"/>
          </p:nvPr>
        </p:nvSpPr>
        <p:spPr/>
        <p:txBody>
          <a:bodyPr/>
          <a:lstStyle/>
          <a:p>
            <a:fld id="{D306A558-59B2-4C7F-8223-0A9746038AA4}" type="slidenum">
              <a:rPr lang="en-CA" smtClean="0"/>
              <a:pPr/>
              <a:t>16</a:t>
            </a:fld>
            <a:endParaRPr lang="en-CA"/>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Grp="1" noChangeArrowheads="1"/>
          </p:cNvSpPr>
          <p:nvPr>
            <p:ph type="ctrTitle" idx="4294967295"/>
          </p:nvPr>
        </p:nvSpPr>
        <p:spPr bwMode="auto">
          <a:xfrm>
            <a:off x="-685800" y="762000"/>
            <a:ext cx="8458200" cy="987425"/>
          </a:xfrm>
          <a:prstGeom prst="rect">
            <a:avLst/>
          </a:prstGeom>
          <a:noFill/>
          <a:ln>
            <a:miter lim="800000"/>
            <a:headEnd/>
            <a:tailEnd/>
          </a:ln>
        </p:spPr>
        <p:txBody>
          <a:bodyPr anchor="ctr"/>
          <a:lstStyle/>
          <a:p>
            <a:pPr marL="517525" algn="ctr"/>
            <a:r>
              <a:rPr lang="en-US" sz="3200" dirty="0" smtClean="0">
                <a:effectLst>
                  <a:outerShdw blurRad="38100" dist="38100" dir="2700000" algn="tl">
                    <a:srgbClr val="C0C0C0"/>
                  </a:outerShdw>
                </a:effectLst>
                <a:latin typeface="Arial" charset="0"/>
              </a:rPr>
              <a:t>5.  Preventing Deaths in Custody</a:t>
            </a:r>
            <a:br>
              <a:rPr lang="en-US" sz="3200" dirty="0" smtClean="0">
                <a:effectLst>
                  <a:outerShdw blurRad="38100" dist="38100" dir="2700000" algn="tl">
                    <a:srgbClr val="C0C0C0"/>
                  </a:outerShdw>
                </a:effectLst>
                <a:latin typeface="Arial" charset="0"/>
              </a:rPr>
            </a:br>
            <a:endParaRPr lang="en-US" sz="3200" dirty="0">
              <a:effectLst>
                <a:outerShdw blurRad="38100" dist="38100" dir="2700000" algn="tl">
                  <a:srgbClr val="C0C0C0"/>
                </a:outerShdw>
              </a:effectLst>
              <a:latin typeface="Arial" charset="0"/>
            </a:endParaRPr>
          </a:p>
        </p:txBody>
      </p:sp>
      <p:pic>
        <p:nvPicPr>
          <p:cNvPr id="2066" name="Picture 18" descr="Flag"/>
          <p:cNvPicPr>
            <a:picLocks noChangeAspect="1" noChangeArrowheads="1"/>
          </p:cNvPicPr>
          <p:nvPr/>
        </p:nvPicPr>
        <p:blipFill>
          <a:blip r:embed="rId3" cstate="print"/>
          <a:srcRect/>
          <a:stretch>
            <a:fillRect/>
          </a:stretch>
        </p:blipFill>
        <p:spPr bwMode="auto">
          <a:xfrm>
            <a:off x="7010400" y="0"/>
            <a:ext cx="2133600" cy="1571625"/>
          </a:xfrm>
          <a:prstGeom prst="rect">
            <a:avLst/>
          </a:prstGeom>
          <a:noFill/>
        </p:spPr>
      </p:pic>
      <p:pic>
        <p:nvPicPr>
          <p:cNvPr id="35842" name="Picture 2" descr="http://www.justicebehindthewalls.net/images/04_gallery/03_matsqui/matsqui_06.jpg"/>
          <p:cNvPicPr>
            <a:picLocks noChangeAspect="1" noChangeArrowheads="1"/>
          </p:cNvPicPr>
          <p:nvPr/>
        </p:nvPicPr>
        <p:blipFill>
          <a:blip r:embed="rId4" cstate="print"/>
          <a:srcRect r="46667"/>
          <a:stretch>
            <a:fillRect/>
          </a:stretch>
        </p:blipFill>
        <p:spPr bwMode="auto">
          <a:xfrm>
            <a:off x="914400" y="1905000"/>
            <a:ext cx="3124200" cy="3657600"/>
          </a:xfrm>
          <a:prstGeom prst="rect">
            <a:avLst/>
          </a:prstGeom>
          <a:noFill/>
        </p:spPr>
      </p:pic>
      <p:pic>
        <p:nvPicPr>
          <p:cNvPr id="7" name="Picture 6" descr="Australia pic"/>
          <p:cNvPicPr>
            <a:picLocks noChangeAspect="1"/>
          </p:cNvPicPr>
          <p:nvPr/>
        </p:nvPicPr>
        <p:blipFill>
          <a:blip r:embed="rId5" cstate="print"/>
          <a:stretch>
            <a:fillRect/>
          </a:stretch>
        </p:blipFill>
        <p:spPr>
          <a:xfrm>
            <a:off x="5029200" y="1981200"/>
            <a:ext cx="2743200" cy="3429000"/>
          </a:xfrm>
          <a:prstGeom prst="rect">
            <a:avLst/>
          </a:prstGeom>
        </p:spPr>
      </p:pic>
      <p:sp>
        <p:nvSpPr>
          <p:cNvPr id="8" name="TextBox 7"/>
          <p:cNvSpPr txBox="1"/>
          <p:nvPr/>
        </p:nvSpPr>
        <p:spPr>
          <a:xfrm>
            <a:off x="3048000" y="1371600"/>
            <a:ext cx="2890535" cy="369332"/>
          </a:xfrm>
          <a:prstGeom prst="rect">
            <a:avLst/>
          </a:prstGeom>
          <a:noFill/>
        </p:spPr>
        <p:txBody>
          <a:bodyPr wrap="none" rtlCol="0">
            <a:spAutoFit/>
          </a:bodyPr>
          <a:lstStyle/>
          <a:p>
            <a:r>
              <a:rPr lang="en-CA" b="1" u="sng" dirty="0" smtClean="0"/>
              <a:t>Segregation Cell Retrofit</a:t>
            </a:r>
            <a:endParaRPr lang="en-CA" b="1" u="sng" dirty="0"/>
          </a:p>
        </p:txBody>
      </p:sp>
      <p:sp>
        <p:nvSpPr>
          <p:cNvPr id="9" name="TextBox 8"/>
          <p:cNvSpPr txBox="1"/>
          <p:nvPr/>
        </p:nvSpPr>
        <p:spPr>
          <a:xfrm>
            <a:off x="1981200" y="5638800"/>
            <a:ext cx="915636" cy="369332"/>
          </a:xfrm>
          <a:prstGeom prst="rect">
            <a:avLst/>
          </a:prstGeom>
          <a:noFill/>
        </p:spPr>
        <p:txBody>
          <a:bodyPr wrap="none" rtlCol="0">
            <a:spAutoFit/>
          </a:bodyPr>
          <a:lstStyle/>
          <a:p>
            <a:r>
              <a:rPr lang="en-CA" b="1" dirty="0" smtClean="0"/>
              <a:t>Before</a:t>
            </a:r>
            <a:endParaRPr lang="en-CA" b="1" dirty="0"/>
          </a:p>
        </p:txBody>
      </p:sp>
      <p:sp>
        <p:nvSpPr>
          <p:cNvPr id="10" name="TextBox 9"/>
          <p:cNvSpPr txBox="1"/>
          <p:nvPr/>
        </p:nvSpPr>
        <p:spPr>
          <a:xfrm>
            <a:off x="5943600" y="5638800"/>
            <a:ext cx="723275" cy="369332"/>
          </a:xfrm>
          <a:prstGeom prst="rect">
            <a:avLst/>
          </a:prstGeom>
          <a:noFill/>
        </p:spPr>
        <p:txBody>
          <a:bodyPr wrap="none" rtlCol="0">
            <a:spAutoFit/>
          </a:bodyPr>
          <a:lstStyle/>
          <a:p>
            <a:r>
              <a:rPr lang="en-CA" b="1" dirty="0" smtClean="0"/>
              <a:t>After</a:t>
            </a:r>
            <a:endParaRPr lang="en-CA"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51 Deaths Occurred in Federal Custody in Fiscal Year 2010 – 2011</a:t>
            </a:r>
            <a:endParaRPr lang="en-CA" dirty="0"/>
          </a:p>
        </p:txBody>
      </p:sp>
      <p:graphicFrame>
        <p:nvGraphicFramePr>
          <p:cNvPr id="7" name="Content Placeholder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0"/>
          </p:nvPr>
        </p:nvSpPr>
        <p:spPr/>
        <p:txBody>
          <a:bodyPr/>
          <a:lstStyle/>
          <a:p>
            <a:fld id="{D306A558-59B2-4C7F-8223-0A9746038AA4}" type="slidenum">
              <a:rPr lang="en-CA" smtClean="0"/>
              <a:pPr/>
              <a:t>18</a:t>
            </a:fld>
            <a:endParaRPr lang="en-CA"/>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28600"/>
            <a:ext cx="8229600" cy="1143000"/>
          </a:xfrm>
        </p:spPr>
        <p:txBody>
          <a:bodyPr/>
          <a:lstStyle/>
          <a:p>
            <a:pPr algn="ctr"/>
            <a:r>
              <a:rPr lang="en-CA" dirty="0" smtClean="0"/>
              <a:t>Preventing Deaths in Custody</a:t>
            </a:r>
            <a:endParaRPr lang="en-CA" dirty="0"/>
          </a:p>
        </p:txBody>
      </p:sp>
      <p:sp>
        <p:nvSpPr>
          <p:cNvPr id="6" name="Content Placeholder 5"/>
          <p:cNvSpPr>
            <a:spLocks noGrp="1"/>
          </p:cNvSpPr>
          <p:nvPr>
            <p:ph idx="1"/>
          </p:nvPr>
        </p:nvSpPr>
        <p:spPr>
          <a:xfrm>
            <a:off x="228600" y="1143000"/>
            <a:ext cx="8534400" cy="4830763"/>
          </a:xfrm>
        </p:spPr>
        <p:txBody>
          <a:bodyPr/>
          <a:lstStyle/>
          <a:p>
            <a:pPr marL="854075" indent="-457200">
              <a:lnSpc>
                <a:spcPct val="80000"/>
              </a:lnSpc>
            </a:pPr>
            <a:r>
              <a:rPr lang="en-CA" sz="1800" dirty="0" smtClean="0"/>
              <a:t>Between 1999 and 2009, 533 inmates died in federal custody (376 died in provincial custody).</a:t>
            </a:r>
          </a:p>
          <a:p>
            <a:pPr marL="854075" indent="-457200">
              <a:lnSpc>
                <a:spcPct val="80000"/>
              </a:lnSpc>
              <a:buNone/>
            </a:pPr>
            <a:endParaRPr lang="en-CA" sz="1800" dirty="0" smtClean="0"/>
          </a:p>
          <a:p>
            <a:pPr marL="854075" indent="-457200">
              <a:lnSpc>
                <a:spcPct val="80000"/>
              </a:lnSpc>
            </a:pPr>
            <a:r>
              <a:rPr lang="en-CA" sz="1800" dirty="0" smtClean="0"/>
              <a:t>The OCI identified a number of areas in which lessons learned from in-custody deaths continue to be a challenge for CSC: </a:t>
            </a:r>
          </a:p>
          <a:p>
            <a:pPr marL="1273175" lvl="1" indent="-419100" eaLnBrk="1" hangingPunct="1">
              <a:lnSpc>
                <a:spcPct val="80000"/>
              </a:lnSpc>
            </a:pPr>
            <a:r>
              <a:rPr lang="en-CA" sz="1800" dirty="0" smtClean="0"/>
              <a:t>Response to medical emergency.</a:t>
            </a:r>
          </a:p>
          <a:p>
            <a:pPr marL="1273175" lvl="1" indent="-419100" eaLnBrk="1" hangingPunct="1">
              <a:lnSpc>
                <a:spcPct val="80000"/>
              </a:lnSpc>
            </a:pPr>
            <a:r>
              <a:rPr lang="fr-CA" sz="1800" dirty="0" smtClean="0"/>
              <a:t>Double-</a:t>
            </a:r>
            <a:r>
              <a:rPr lang="fr-CA" sz="1800" dirty="0" err="1" smtClean="0"/>
              <a:t>bunking</a:t>
            </a:r>
            <a:r>
              <a:rPr lang="fr-CA" sz="1800" dirty="0" smtClean="0"/>
              <a:t> </a:t>
            </a:r>
            <a:r>
              <a:rPr lang="fr-CA" sz="1800" dirty="0" err="1" smtClean="0"/>
              <a:t>assessments</a:t>
            </a:r>
            <a:r>
              <a:rPr lang="fr-CA" sz="1800" dirty="0" smtClean="0"/>
              <a:t> and suspension points.</a:t>
            </a:r>
            <a:endParaRPr lang="en-CA" sz="1800" dirty="0" smtClean="0"/>
          </a:p>
          <a:p>
            <a:pPr marL="1273175" lvl="1" indent="-419100" eaLnBrk="1" hangingPunct="1">
              <a:lnSpc>
                <a:spcPct val="80000"/>
              </a:lnSpc>
            </a:pPr>
            <a:r>
              <a:rPr lang="en-CA" sz="1800" dirty="0" smtClean="0"/>
              <a:t>Monitoring of suicide pre-indicators.</a:t>
            </a:r>
          </a:p>
          <a:p>
            <a:pPr marL="1273175" lvl="1" indent="-419100" eaLnBrk="1" hangingPunct="1">
              <a:lnSpc>
                <a:spcPct val="80000"/>
              </a:lnSpc>
            </a:pPr>
            <a:r>
              <a:rPr lang="en-CA" sz="1800" dirty="0" smtClean="0"/>
              <a:t>Management of mentally ill offenders.</a:t>
            </a:r>
          </a:p>
          <a:p>
            <a:pPr marL="1273175" lvl="1" indent="-419100" eaLnBrk="1" hangingPunct="1">
              <a:lnSpc>
                <a:spcPct val="80000"/>
              </a:lnSpc>
            </a:pPr>
            <a:r>
              <a:rPr lang="en-CA" sz="1800" dirty="0" smtClean="0"/>
              <a:t>Quality/frequency of security counts and rounds.</a:t>
            </a:r>
          </a:p>
          <a:p>
            <a:pPr marL="1273175" lvl="1" indent="-419100" eaLnBrk="1" hangingPunct="1">
              <a:lnSpc>
                <a:spcPct val="80000"/>
              </a:lnSpc>
            </a:pPr>
            <a:r>
              <a:rPr lang="en-CA" sz="1800" dirty="0" smtClean="0"/>
              <a:t>Balancing security requirements against preservation of life principles. </a:t>
            </a:r>
          </a:p>
          <a:p>
            <a:pPr marL="854075" indent="-457200">
              <a:lnSpc>
                <a:spcPct val="80000"/>
              </a:lnSpc>
              <a:buNone/>
            </a:pPr>
            <a:endParaRPr lang="en-CA" sz="1800" dirty="0" smtClean="0"/>
          </a:p>
          <a:p>
            <a:pPr marL="854075" indent="-457200">
              <a:lnSpc>
                <a:spcPct val="80000"/>
              </a:lnSpc>
            </a:pPr>
            <a:r>
              <a:rPr lang="en-CA" sz="1800" dirty="0" smtClean="0"/>
              <a:t>Most common causes of “natural” death in federal custody are heart disease, cardiovascular disease and cancer.  Very few terminally ill offenders are released to die with dignity in the community.</a:t>
            </a:r>
          </a:p>
          <a:p>
            <a:pPr marL="854075" indent="-457200">
              <a:lnSpc>
                <a:spcPct val="80000"/>
              </a:lnSpc>
              <a:buNone/>
            </a:pPr>
            <a:endParaRPr lang="en-CA" sz="1800" dirty="0" smtClean="0"/>
          </a:p>
          <a:p>
            <a:pPr marL="873125" indent="-419100">
              <a:lnSpc>
                <a:spcPct val="80000"/>
              </a:lnSpc>
            </a:pPr>
            <a:r>
              <a:rPr lang="en-CA" sz="1800" dirty="0" smtClean="0"/>
              <a:t>Ongoing concerns with the quality of internal Mortality Review reports on natural cause deaths – lacking rigour, analysis and recommendation for improvement. </a:t>
            </a:r>
          </a:p>
          <a:p>
            <a:pPr marL="854075" indent="-457200">
              <a:lnSpc>
                <a:spcPct val="80000"/>
              </a:lnSpc>
            </a:pPr>
            <a:endParaRPr lang="en-CA" sz="1800" dirty="0" smtClean="0"/>
          </a:p>
        </p:txBody>
      </p:sp>
      <p:sp>
        <p:nvSpPr>
          <p:cNvPr id="7" name="Slide Number Placeholder 6"/>
          <p:cNvSpPr>
            <a:spLocks noGrp="1"/>
          </p:cNvSpPr>
          <p:nvPr>
            <p:ph type="sldNum" sz="quarter" idx="10"/>
          </p:nvPr>
        </p:nvSpPr>
        <p:spPr/>
        <p:txBody>
          <a:bodyPr/>
          <a:lstStyle/>
          <a:p>
            <a:fld id="{D306A558-59B2-4C7F-8223-0A9746038AA4}" type="slidenum">
              <a:rPr lang="en-CA" smtClean="0"/>
              <a:pPr/>
              <a:t>19</a:t>
            </a:fld>
            <a:endParaRPr lang="en-C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Outline of Presentation</a:t>
            </a:r>
            <a:endParaRPr lang="en-CA" dirty="0"/>
          </a:p>
        </p:txBody>
      </p:sp>
      <p:sp>
        <p:nvSpPr>
          <p:cNvPr id="3" name="Content Placeholder 2"/>
          <p:cNvSpPr>
            <a:spLocks noGrp="1"/>
          </p:cNvSpPr>
          <p:nvPr>
            <p:ph idx="1"/>
          </p:nvPr>
        </p:nvSpPr>
        <p:spPr>
          <a:xfrm>
            <a:off x="533400" y="990600"/>
            <a:ext cx="7543800" cy="4678363"/>
          </a:xfrm>
        </p:spPr>
        <p:txBody>
          <a:bodyPr/>
          <a:lstStyle/>
          <a:p>
            <a:pPr marL="854075" indent="-457200">
              <a:buFont typeface="+mj-lt"/>
              <a:buAutoNum type="alphaUcPeriod"/>
            </a:pPr>
            <a:r>
              <a:rPr lang="en-CA" sz="2200" dirty="0" smtClean="0"/>
              <a:t>Canadian Corrections by the Numbers</a:t>
            </a:r>
          </a:p>
          <a:p>
            <a:pPr marL="854075" indent="-457200">
              <a:buFont typeface="+mj-lt"/>
              <a:buAutoNum type="alphaUcPeriod"/>
            </a:pPr>
            <a:r>
              <a:rPr lang="en-CA" sz="2200" dirty="0" smtClean="0"/>
              <a:t>Role of the Office of the Correctional Investigator</a:t>
            </a:r>
          </a:p>
          <a:p>
            <a:pPr marL="854075" indent="-457200">
              <a:buFont typeface="+mj-lt"/>
              <a:buAutoNum type="alphaUcPeriod"/>
            </a:pPr>
            <a:r>
              <a:rPr lang="en-CA" sz="2200" dirty="0" smtClean="0"/>
              <a:t>A Human Rights Lens in Corrections</a:t>
            </a:r>
          </a:p>
          <a:p>
            <a:pPr marL="854075" indent="-457200">
              <a:buFont typeface="+mj-lt"/>
              <a:buAutoNum type="alphaUcPeriod"/>
            </a:pPr>
            <a:r>
              <a:rPr lang="en-CA" sz="2200" dirty="0" smtClean="0"/>
              <a:t>Key Challenges in Canadian Federal Corrections</a:t>
            </a:r>
          </a:p>
          <a:p>
            <a:pPr marL="1311275" lvl="1" indent="-514350">
              <a:buFont typeface="+mj-lt"/>
              <a:buAutoNum type="arabicPeriod"/>
            </a:pPr>
            <a:r>
              <a:rPr lang="en-CA" dirty="0" smtClean="0"/>
              <a:t>Mental Health</a:t>
            </a:r>
          </a:p>
          <a:p>
            <a:pPr marL="1311275" lvl="1" indent="-514350">
              <a:buFont typeface="+mj-lt"/>
              <a:buAutoNum type="arabicPeriod"/>
            </a:pPr>
            <a:r>
              <a:rPr lang="en-CA" dirty="0" smtClean="0"/>
              <a:t>Aboriginal Offenders</a:t>
            </a:r>
          </a:p>
          <a:p>
            <a:pPr marL="1311275" lvl="1" indent="-514350">
              <a:buFont typeface="+mj-lt"/>
              <a:buAutoNum type="arabicPeriod"/>
            </a:pPr>
            <a:r>
              <a:rPr lang="en-CA" dirty="0" smtClean="0"/>
              <a:t>Conditions of Confinement</a:t>
            </a:r>
          </a:p>
          <a:p>
            <a:pPr marL="1311275" lvl="1" indent="-514350">
              <a:buFont typeface="+mj-lt"/>
              <a:buAutoNum type="arabicPeriod"/>
            </a:pPr>
            <a:r>
              <a:rPr lang="en-CA" dirty="0" smtClean="0"/>
              <a:t>Access to Programs</a:t>
            </a:r>
          </a:p>
          <a:p>
            <a:pPr marL="1311275" lvl="1" indent="-514350">
              <a:buFont typeface="+mj-lt"/>
              <a:buAutoNum type="arabicPeriod"/>
            </a:pPr>
            <a:r>
              <a:rPr lang="en-CA" dirty="0" smtClean="0"/>
              <a:t>Preventing Deaths in Custody</a:t>
            </a:r>
          </a:p>
          <a:p>
            <a:pPr marL="1311275" lvl="1" indent="-514350">
              <a:buFont typeface="+mj-lt"/>
              <a:buAutoNum type="arabicPeriod"/>
            </a:pPr>
            <a:r>
              <a:rPr lang="en-CA" dirty="0" smtClean="0"/>
              <a:t>Federally Sentenced Women</a:t>
            </a:r>
          </a:p>
          <a:p>
            <a:pPr marL="854075" indent="-457200">
              <a:buFont typeface="+mj-lt"/>
              <a:buAutoNum type="alphaUcPeriod"/>
            </a:pPr>
            <a:r>
              <a:rPr lang="en-CA" sz="2200" dirty="0" smtClean="0"/>
              <a:t>Concluding Remarks</a:t>
            </a:r>
            <a:endParaRPr lang="en-CA" sz="2200" dirty="0"/>
          </a:p>
        </p:txBody>
      </p:sp>
      <p:sp>
        <p:nvSpPr>
          <p:cNvPr id="5" name="Slide Number Placeholder 4"/>
          <p:cNvSpPr>
            <a:spLocks noGrp="1"/>
          </p:cNvSpPr>
          <p:nvPr>
            <p:ph type="sldNum" sz="quarter" idx="10"/>
          </p:nvPr>
        </p:nvSpPr>
        <p:spPr/>
        <p:txBody>
          <a:bodyPr/>
          <a:lstStyle/>
          <a:p>
            <a:fld id="{D306A558-59B2-4C7F-8223-0A9746038AA4}" type="slidenum">
              <a:rPr lang="en-CA" smtClean="0"/>
              <a:pPr/>
              <a:t>2</a:t>
            </a:fld>
            <a:endParaRPr lang="en-CA"/>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Grp="1" noChangeArrowheads="1"/>
          </p:cNvSpPr>
          <p:nvPr>
            <p:ph type="ctrTitle" idx="4294967295"/>
          </p:nvPr>
        </p:nvSpPr>
        <p:spPr bwMode="auto">
          <a:xfrm>
            <a:off x="-762000" y="609600"/>
            <a:ext cx="8458200" cy="987425"/>
          </a:xfrm>
          <a:prstGeom prst="rect">
            <a:avLst/>
          </a:prstGeom>
          <a:noFill/>
          <a:ln>
            <a:miter lim="800000"/>
            <a:headEnd/>
            <a:tailEnd/>
          </a:ln>
        </p:spPr>
        <p:txBody>
          <a:bodyPr anchor="ctr"/>
          <a:lstStyle/>
          <a:p>
            <a:pPr marL="517525" algn="ctr"/>
            <a:r>
              <a:rPr lang="en-US" sz="3200" dirty="0" smtClean="0">
                <a:effectLst>
                  <a:outerShdw blurRad="38100" dist="38100" dir="2700000" algn="tl">
                    <a:srgbClr val="C0C0C0"/>
                  </a:outerShdw>
                </a:effectLst>
                <a:latin typeface="Arial" charset="0"/>
              </a:rPr>
              <a:t>6.  Federally Sentenced Women</a:t>
            </a:r>
            <a:br>
              <a:rPr lang="en-US" sz="3200" dirty="0" smtClean="0">
                <a:effectLst>
                  <a:outerShdw blurRad="38100" dist="38100" dir="2700000" algn="tl">
                    <a:srgbClr val="C0C0C0"/>
                  </a:outerShdw>
                </a:effectLst>
                <a:latin typeface="Arial" charset="0"/>
              </a:rPr>
            </a:br>
            <a:endParaRPr lang="en-US" sz="3200" dirty="0">
              <a:effectLst>
                <a:outerShdw blurRad="38100" dist="38100" dir="2700000" algn="tl">
                  <a:srgbClr val="C0C0C0"/>
                </a:outerShdw>
              </a:effectLst>
              <a:latin typeface="Arial" charset="0"/>
            </a:endParaRPr>
          </a:p>
        </p:txBody>
      </p:sp>
      <p:pic>
        <p:nvPicPr>
          <p:cNvPr id="2066" name="Picture 18" descr="Flag"/>
          <p:cNvPicPr>
            <a:picLocks noChangeAspect="1" noChangeArrowheads="1"/>
          </p:cNvPicPr>
          <p:nvPr/>
        </p:nvPicPr>
        <p:blipFill>
          <a:blip r:embed="rId3" cstate="print"/>
          <a:srcRect/>
          <a:stretch>
            <a:fillRect/>
          </a:stretch>
        </p:blipFill>
        <p:spPr bwMode="auto">
          <a:xfrm>
            <a:off x="7010400" y="0"/>
            <a:ext cx="2133600" cy="1571625"/>
          </a:xfrm>
          <a:prstGeom prst="rect">
            <a:avLst/>
          </a:prstGeom>
          <a:noFill/>
        </p:spPr>
      </p:pic>
      <p:pic>
        <p:nvPicPr>
          <p:cNvPr id="5" name="Picture 4" descr="test 036.jpg"/>
          <p:cNvPicPr>
            <a:picLocks noChangeAspect="1"/>
          </p:cNvPicPr>
          <p:nvPr/>
        </p:nvPicPr>
        <p:blipFill>
          <a:blip r:embed="rId4" cstate="print"/>
          <a:stretch>
            <a:fillRect/>
          </a:stretch>
        </p:blipFill>
        <p:spPr>
          <a:xfrm>
            <a:off x="1447800" y="1676400"/>
            <a:ext cx="5943600" cy="403860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CA" dirty="0" smtClean="0"/>
              <a:t>The Number of Women Admitted From the Courts to Federal Jurisdiction Has Increased Over The Past Decade</a:t>
            </a:r>
            <a:endParaRPr lang="en-CA" dirty="0"/>
          </a:p>
        </p:txBody>
      </p:sp>
      <p:graphicFrame>
        <p:nvGraphicFramePr>
          <p:cNvPr id="5" name="Content Placeholder 4"/>
          <p:cNvGraphicFramePr>
            <a:graphicFrameLocks noGrp="1"/>
          </p:cNvGraphicFramePr>
          <p:nvPr>
            <p:ph idx="1"/>
          </p:nvPr>
        </p:nvGraphicFramePr>
        <p:xfrm>
          <a:off x="762000" y="1828800"/>
          <a:ext cx="7467600" cy="4068763"/>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0"/>
          </p:nvPr>
        </p:nvSpPr>
        <p:spPr/>
        <p:txBody>
          <a:bodyPr/>
          <a:lstStyle/>
          <a:p>
            <a:fld id="{D306A558-59B2-4C7F-8223-0A9746038AA4}" type="slidenum">
              <a:rPr lang="en-CA" smtClean="0"/>
              <a:pPr/>
              <a:t>21</a:t>
            </a:fld>
            <a:endParaRPr lang="en-CA"/>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Federally Sentenced Women</a:t>
            </a:r>
            <a:endParaRPr lang="en-CA" dirty="0"/>
          </a:p>
        </p:txBody>
      </p:sp>
      <p:sp>
        <p:nvSpPr>
          <p:cNvPr id="3" name="Content Placeholder 2"/>
          <p:cNvSpPr>
            <a:spLocks noGrp="1"/>
          </p:cNvSpPr>
          <p:nvPr>
            <p:ph idx="1"/>
          </p:nvPr>
        </p:nvSpPr>
        <p:spPr>
          <a:xfrm>
            <a:off x="152400" y="990600"/>
            <a:ext cx="8763000" cy="5181600"/>
          </a:xfrm>
        </p:spPr>
        <p:txBody>
          <a:bodyPr/>
          <a:lstStyle/>
          <a:p>
            <a:pPr marL="854075" indent="-457200">
              <a:lnSpc>
                <a:spcPct val="80000"/>
              </a:lnSpc>
            </a:pPr>
            <a:r>
              <a:rPr lang="en-CA" sz="1800" dirty="0" smtClean="0"/>
              <a:t>The number of women offenders has increased by 40% in last ten years, and 1 in 3 women are of Aboriginal descent.  </a:t>
            </a:r>
          </a:p>
          <a:p>
            <a:pPr>
              <a:lnSpc>
                <a:spcPct val="80000"/>
              </a:lnSpc>
              <a:buNone/>
            </a:pPr>
            <a:endParaRPr lang="en-CA" sz="900" dirty="0" smtClean="0"/>
          </a:p>
          <a:p>
            <a:pPr>
              <a:lnSpc>
                <a:spcPct val="80000"/>
              </a:lnSpc>
            </a:pPr>
            <a:r>
              <a:rPr lang="en-CA" sz="1800" dirty="0" smtClean="0"/>
              <a:t>CSC moving away from the progressive principles of women's Corrections – based on empowering women offenders through providing responsible and meaningful choices.</a:t>
            </a:r>
          </a:p>
          <a:p>
            <a:pPr>
              <a:lnSpc>
                <a:spcPct val="80000"/>
              </a:lnSpc>
              <a:buNone/>
            </a:pPr>
            <a:endParaRPr lang="en-CA" sz="900" dirty="0" smtClean="0"/>
          </a:p>
          <a:p>
            <a:r>
              <a:rPr lang="en-CA" sz="1800" dirty="0" smtClean="0"/>
              <a:t>Areas of challenge: </a:t>
            </a:r>
          </a:p>
          <a:p>
            <a:pPr lvl="1"/>
            <a:r>
              <a:rPr lang="en-CA" sz="1800" dirty="0" smtClean="0"/>
              <a:t>Governance structure remains inconsistent with "separate stream" for women's Corrections</a:t>
            </a:r>
            <a:r>
              <a:rPr lang="fr-CA" sz="1800" dirty="0" smtClean="0"/>
              <a:t>.</a:t>
            </a:r>
            <a:endParaRPr lang="en-CA" sz="1800" dirty="0" smtClean="0"/>
          </a:p>
          <a:p>
            <a:pPr lvl="1"/>
            <a:r>
              <a:rPr lang="en-CA" sz="1800" dirty="0" smtClean="0"/>
              <a:t>Inadequate mental health services for women with acute psychological/psychiatric needs, particularly repeat self-harmers. </a:t>
            </a:r>
          </a:p>
          <a:p>
            <a:pPr lvl="1"/>
            <a:r>
              <a:rPr lang="en-CA" sz="1800" dirty="0" smtClean="0"/>
              <a:t>Limited access to programming specifically designed to meet needs of women.</a:t>
            </a:r>
          </a:p>
          <a:p>
            <a:pPr lvl="1"/>
            <a:r>
              <a:rPr lang="en-CA" sz="1800" dirty="0" smtClean="0"/>
              <a:t>Not enough meaningful employment and employability programming.</a:t>
            </a:r>
          </a:p>
          <a:p>
            <a:pPr lvl="1"/>
            <a:r>
              <a:rPr lang="en-CA" sz="1800" dirty="0" smtClean="0"/>
              <a:t>Limited community reintegration options – inadequate accommodation and support for women upon release.</a:t>
            </a:r>
          </a:p>
          <a:p>
            <a:pPr lvl="1"/>
            <a:r>
              <a:rPr lang="en-CA" sz="1800" dirty="0" smtClean="0"/>
              <a:t>Use of segregation to manage small number women high-need women – few alternatives available. </a:t>
            </a:r>
          </a:p>
          <a:p>
            <a:pPr>
              <a:lnSpc>
                <a:spcPct val="80000"/>
              </a:lnSpc>
              <a:buNone/>
            </a:pPr>
            <a:endParaRPr lang="en-CA" sz="1800" dirty="0" smtClean="0"/>
          </a:p>
        </p:txBody>
      </p:sp>
      <p:sp>
        <p:nvSpPr>
          <p:cNvPr id="5" name="Slide Number Placeholder 4"/>
          <p:cNvSpPr>
            <a:spLocks noGrp="1"/>
          </p:cNvSpPr>
          <p:nvPr>
            <p:ph type="sldNum" sz="quarter" idx="10"/>
          </p:nvPr>
        </p:nvSpPr>
        <p:spPr/>
        <p:txBody>
          <a:bodyPr/>
          <a:lstStyle/>
          <a:p>
            <a:fld id="{D306A558-59B2-4C7F-8223-0A9746038AA4}" type="slidenum">
              <a:rPr lang="en-CA" smtClean="0"/>
              <a:pPr/>
              <a:t>22</a:t>
            </a:fld>
            <a:endParaRPr lang="en-CA"/>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lstStyle/>
          <a:p>
            <a:pPr algn="ctr"/>
            <a:r>
              <a:rPr lang="en-CA" dirty="0" smtClean="0"/>
              <a:t>Concluding Remarks</a:t>
            </a:r>
            <a:endParaRPr lang="en-CA" dirty="0"/>
          </a:p>
        </p:txBody>
      </p:sp>
      <p:sp>
        <p:nvSpPr>
          <p:cNvPr id="3" name="Content Placeholder 2"/>
          <p:cNvSpPr>
            <a:spLocks noGrp="1"/>
          </p:cNvSpPr>
          <p:nvPr>
            <p:ph idx="1"/>
          </p:nvPr>
        </p:nvSpPr>
        <p:spPr>
          <a:xfrm>
            <a:off x="323528" y="404664"/>
            <a:ext cx="8229600" cy="3456384"/>
          </a:xfrm>
        </p:spPr>
        <p:txBody>
          <a:bodyPr/>
          <a:lstStyle/>
          <a:p>
            <a:pPr>
              <a:buNone/>
            </a:pPr>
            <a:endParaRPr lang="en-CA" sz="4000" dirty="0" smtClean="0"/>
          </a:p>
          <a:p>
            <a:r>
              <a:rPr lang="en-CA" sz="2000" dirty="0" smtClean="0"/>
              <a:t>The federal Canadian offender profile can be used as a barometer to gauge the successes and failures of key Canadian public policies (Zinger, </a:t>
            </a:r>
            <a:r>
              <a:rPr lang="en-CA" sz="2000" i="1" dirty="0" smtClean="0"/>
              <a:t>CJCCJ</a:t>
            </a:r>
            <a:r>
              <a:rPr lang="en-CA" sz="2000" dirty="0" smtClean="0"/>
              <a:t>,  2012), including:</a:t>
            </a:r>
          </a:p>
          <a:p>
            <a:pPr>
              <a:buNone/>
            </a:pPr>
            <a:endParaRPr lang="en-CA" sz="900" b="1" dirty="0" smtClean="0"/>
          </a:p>
          <a:p>
            <a:pPr lvl="1"/>
            <a:r>
              <a:rPr lang="en-GB" sz="1700" dirty="0" smtClean="0"/>
              <a:t>Access to community mental health services – 36% of male prisoners at intake are assessed as having serious mental health issues requiring psychological or psychiatric services (Wilton 2010).</a:t>
            </a:r>
            <a:endParaRPr lang="en-CA" sz="1700" dirty="0" smtClean="0"/>
          </a:p>
          <a:p>
            <a:pPr lvl="1"/>
            <a:r>
              <a:rPr lang="en-GB" sz="1700" dirty="0" smtClean="0"/>
              <a:t>Aboriginal self-governance – 17.9% of prisoners are of Aboriginal ancestry but they comprise less than 4% in the Canadian general population (Public Safety Canada 2010; Statistics Canada 2008).</a:t>
            </a:r>
            <a:endParaRPr lang="en-CA" sz="1700" dirty="0" smtClean="0"/>
          </a:p>
          <a:p>
            <a:pPr lvl="1"/>
            <a:r>
              <a:rPr lang="en-GB" sz="1700" dirty="0" smtClean="0"/>
              <a:t>Diversity in Canadian society – 7.9% of prisoners are black Canadians but they only represent 2.5% in the Canadian general population (Public Safety Canada 2010; Statistics Canada 2009).</a:t>
            </a:r>
            <a:endParaRPr lang="en-CA" sz="1700" dirty="0" smtClean="0"/>
          </a:p>
          <a:p>
            <a:pPr lvl="1"/>
            <a:r>
              <a:rPr lang="en-GB" sz="1700" dirty="0" smtClean="0"/>
              <a:t>National drug strategy – 75% of prisoners have a history of substance abuse at admission, and substance abuse was directly linked with prisoners’ index offences in 66% of cases (Correctional Service Canada 2010; Weekes, Moser, </a:t>
            </a:r>
            <a:r>
              <a:rPr lang="en-GB" sz="1700" dirty="0" err="1" smtClean="0"/>
              <a:t>Ternes</a:t>
            </a:r>
            <a:r>
              <a:rPr lang="en-GB" sz="1700" dirty="0" smtClean="0"/>
              <a:t> and </a:t>
            </a:r>
            <a:r>
              <a:rPr lang="en-GB" sz="1700" dirty="0" err="1" smtClean="0"/>
              <a:t>Kunic</a:t>
            </a:r>
            <a:r>
              <a:rPr lang="en-GB" sz="1700" dirty="0" smtClean="0"/>
              <a:t> 2009).</a:t>
            </a:r>
            <a:endParaRPr lang="en-CA" sz="1700" dirty="0" smtClean="0"/>
          </a:p>
          <a:p>
            <a:pPr>
              <a:buNone/>
            </a:pPr>
            <a:endParaRPr lang="en-CA" sz="2000" dirty="0" smtClean="0"/>
          </a:p>
          <a:p>
            <a:pPr>
              <a:buNone/>
            </a:pPr>
            <a:endParaRPr lang="en-CA" sz="2000" dirty="0" smtClean="0"/>
          </a:p>
          <a:p>
            <a:endParaRPr lang="en-CA" sz="2000" dirty="0" smtClean="0"/>
          </a:p>
          <a:p>
            <a:pPr>
              <a:buNone/>
            </a:pPr>
            <a:endParaRPr lang="en-CA" sz="1000" dirty="0" smtClean="0"/>
          </a:p>
        </p:txBody>
      </p:sp>
      <p:sp>
        <p:nvSpPr>
          <p:cNvPr id="5" name="Slide Number Placeholder 4"/>
          <p:cNvSpPr>
            <a:spLocks noGrp="1"/>
          </p:cNvSpPr>
          <p:nvPr>
            <p:ph type="sldNum" sz="quarter" idx="10"/>
          </p:nvPr>
        </p:nvSpPr>
        <p:spPr/>
        <p:txBody>
          <a:bodyPr/>
          <a:lstStyle/>
          <a:p>
            <a:fld id="{D306A558-59B2-4C7F-8223-0A9746038AA4}" type="slidenum">
              <a:rPr lang="en-CA" smtClean="0"/>
              <a:pPr/>
              <a:t>23</a:t>
            </a:fld>
            <a:endParaRPr lang="en-CA"/>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Concluding Remarks (Con</a:t>
            </a:r>
            <a:r>
              <a:rPr lang="fr-CA" dirty="0" smtClean="0"/>
              <a:t>’</a:t>
            </a:r>
            <a:r>
              <a:rPr lang="en-CA" dirty="0" smtClean="0"/>
              <a:t>t)</a:t>
            </a:r>
            <a:endParaRPr lang="en-CA" dirty="0"/>
          </a:p>
        </p:txBody>
      </p:sp>
      <p:sp>
        <p:nvSpPr>
          <p:cNvPr id="3" name="Content Placeholder 2"/>
          <p:cNvSpPr>
            <a:spLocks noGrp="1"/>
          </p:cNvSpPr>
          <p:nvPr>
            <p:ph idx="1"/>
          </p:nvPr>
        </p:nvSpPr>
        <p:spPr>
          <a:xfrm>
            <a:off x="323528" y="1124744"/>
            <a:ext cx="8229600" cy="4525963"/>
          </a:xfrm>
        </p:spPr>
        <p:txBody>
          <a:bodyPr/>
          <a:lstStyle/>
          <a:p>
            <a:pPr lvl="1"/>
            <a:r>
              <a:rPr lang="en-GB" sz="1700" dirty="0" smtClean="0"/>
              <a:t>Education – prisoners have on average a grade 8 education upon admission to penitentiaries (Correctional Service Canada, 2010); </a:t>
            </a:r>
            <a:endParaRPr lang="en-CA" sz="1700" dirty="0" smtClean="0"/>
          </a:p>
          <a:p>
            <a:pPr lvl="1"/>
            <a:r>
              <a:rPr lang="en-GB" sz="1700" dirty="0" smtClean="0"/>
              <a:t>Harm reduction – 31% of prisoners have Hepatitis C and 4.6% have HIV/AIDS (</a:t>
            </a:r>
            <a:r>
              <a:rPr lang="en-GB" sz="1700" dirty="0" err="1" smtClean="0"/>
              <a:t>Zakaria</a:t>
            </a:r>
            <a:r>
              <a:rPr lang="en-GB" sz="1700" dirty="0" smtClean="0"/>
              <a:t> 2010).</a:t>
            </a:r>
            <a:endParaRPr lang="en-CA" sz="1700" dirty="0" smtClean="0"/>
          </a:p>
          <a:p>
            <a:pPr lvl="1"/>
            <a:r>
              <a:rPr lang="en-GB" sz="1700" dirty="0" smtClean="0"/>
              <a:t>Women in Canadian society – the number of women prisoners have increased by 40% in the last 10 years, and the Aboriginal women offender population has increased by 90% (Correctional Service Canada 2010); and 68% of women offenders have been sexual abused and 86% have been physically abused (McConnell and Taylor 2010).</a:t>
            </a:r>
            <a:endParaRPr lang="en-CA" sz="1700" dirty="0" smtClean="0"/>
          </a:p>
          <a:p>
            <a:endParaRPr lang="en-CA" dirty="0"/>
          </a:p>
        </p:txBody>
      </p:sp>
      <p:sp>
        <p:nvSpPr>
          <p:cNvPr id="5" name="Slide Number Placeholder 4"/>
          <p:cNvSpPr>
            <a:spLocks noGrp="1"/>
          </p:cNvSpPr>
          <p:nvPr>
            <p:ph type="sldNum" sz="quarter" idx="10"/>
          </p:nvPr>
        </p:nvSpPr>
        <p:spPr/>
        <p:txBody>
          <a:bodyPr/>
          <a:lstStyle/>
          <a:p>
            <a:fld id="{D306A558-59B2-4C7F-8223-0A9746038AA4}" type="slidenum">
              <a:rPr lang="en-CA" smtClean="0"/>
              <a:pPr/>
              <a:t>24</a:t>
            </a:fld>
            <a:endParaRPr lang="en-CA"/>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4"/>
          <p:cNvSpPr>
            <a:spLocks noChangeArrowheads="1"/>
          </p:cNvSpPr>
          <p:nvPr/>
        </p:nvSpPr>
        <p:spPr bwMode="auto">
          <a:xfrm>
            <a:off x="685800" y="2590800"/>
            <a:ext cx="7943850" cy="769441"/>
          </a:xfrm>
          <a:prstGeom prst="rect">
            <a:avLst/>
          </a:prstGeom>
          <a:noFill/>
          <a:ln w="9525">
            <a:noFill/>
            <a:miter lim="800000"/>
            <a:headEnd/>
            <a:tailEnd/>
          </a:ln>
          <a:effectLst/>
        </p:spPr>
        <p:txBody>
          <a:bodyPr>
            <a:spAutoFit/>
          </a:bodyPr>
          <a:lstStyle/>
          <a:p>
            <a:pPr>
              <a:spcBef>
                <a:spcPct val="20000"/>
              </a:spcBef>
            </a:pPr>
            <a:r>
              <a:rPr lang="en-US" sz="4400" b="1" dirty="0">
                <a:solidFill>
                  <a:srgbClr val="800000"/>
                </a:solidFill>
              </a:rPr>
              <a:t>WWW.OCI-BEC.GC.CA</a:t>
            </a:r>
          </a:p>
        </p:txBody>
      </p:sp>
      <p:sp>
        <p:nvSpPr>
          <p:cNvPr id="4" name="Slide Number Placeholder 3"/>
          <p:cNvSpPr>
            <a:spLocks noGrp="1"/>
          </p:cNvSpPr>
          <p:nvPr>
            <p:ph type="sldNum" sz="quarter" idx="10"/>
          </p:nvPr>
        </p:nvSpPr>
        <p:spPr/>
        <p:txBody>
          <a:bodyPr/>
          <a:lstStyle/>
          <a:p>
            <a:fld id="{D306A558-59B2-4C7F-8223-0A9746038AA4}" type="slidenum">
              <a:rPr lang="en-CA" smtClean="0"/>
              <a:pPr/>
              <a:t>25</a:t>
            </a:fld>
            <a:endParaRPr lang="en-CA"/>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bwMode="auto">
          <a:xfrm>
            <a:off x="457200" y="228600"/>
            <a:ext cx="8229600" cy="685800"/>
          </a:xfrm>
          <a:noFill/>
          <a:ln>
            <a:miter lim="800000"/>
            <a:headEnd/>
            <a:tailEnd/>
          </a:ln>
        </p:spPr>
        <p:txBody>
          <a:bodyPr vert="horz" wrap="square" lIns="91440" tIns="45720" rIns="91440" bIns="45720" numCol="1" anchor="t" anchorCtr="0" compatLnSpc="1">
            <a:prstTxWarp prst="textNoShape">
              <a:avLst/>
            </a:prstTxWarp>
          </a:bodyPr>
          <a:lstStyle/>
          <a:p>
            <a:pPr algn="ctr"/>
            <a:r>
              <a:rPr lang="en-CA" dirty="0" smtClean="0"/>
              <a:t>Canadian Corrections </a:t>
            </a:r>
            <a:r>
              <a:rPr lang="en-CA" dirty="0"/>
              <a:t>by the Numbers</a:t>
            </a:r>
          </a:p>
        </p:txBody>
      </p:sp>
      <p:sp>
        <p:nvSpPr>
          <p:cNvPr id="261123" name="Rectangle 3"/>
          <p:cNvSpPr>
            <a:spLocks noGrp="1" noChangeArrowheads="1"/>
          </p:cNvSpPr>
          <p:nvPr>
            <p:ph type="body" idx="1"/>
          </p:nvPr>
        </p:nvSpPr>
        <p:spPr bwMode="auto">
          <a:xfrm>
            <a:off x="457200" y="838200"/>
            <a:ext cx="8229600" cy="5135563"/>
          </a:xfrm>
          <a:noFill/>
          <a:ln>
            <a:miter lim="800000"/>
            <a:headEnd/>
            <a:tailEnd/>
          </a:ln>
        </p:spPr>
        <p:txBody>
          <a:bodyPr vert="horz" wrap="square" lIns="91440" tIns="45720" rIns="91440" bIns="45720" numCol="1" anchor="t" anchorCtr="0" compatLnSpc="1">
            <a:prstTxWarp prst="textNoShape">
              <a:avLst/>
            </a:prstTxWarp>
          </a:bodyPr>
          <a:lstStyle/>
          <a:p>
            <a:pPr>
              <a:lnSpc>
                <a:spcPct val="80000"/>
              </a:lnSpc>
              <a:buFontTx/>
              <a:buNone/>
            </a:pPr>
            <a:r>
              <a:rPr lang="en-US" sz="1900" u="sng" dirty="0" smtClean="0"/>
              <a:t>Federal </a:t>
            </a:r>
            <a:r>
              <a:rPr lang="en-US" sz="1900" u="sng" dirty="0"/>
              <a:t>Adult </a:t>
            </a:r>
            <a:r>
              <a:rPr lang="en-US" sz="1900" u="sng" dirty="0" smtClean="0"/>
              <a:t>Corrections </a:t>
            </a:r>
            <a:endParaRPr lang="en-US" sz="1900" u="sng" dirty="0"/>
          </a:p>
          <a:p>
            <a:pPr>
              <a:lnSpc>
                <a:spcPct val="80000"/>
              </a:lnSpc>
              <a:buFontTx/>
              <a:buNone/>
            </a:pPr>
            <a:endParaRPr lang="en-US" sz="1900" dirty="0"/>
          </a:p>
          <a:p>
            <a:pPr>
              <a:lnSpc>
                <a:spcPct val="80000"/>
              </a:lnSpc>
            </a:pPr>
            <a:r>
              <a:rPr lang="en-US" sz="1900" dirty="0"/>
              <a:t>Offenders serving sentences of </a:t>
            </a:r>
            <a:r>
              <a:rPr lang="en-US" sz="1900" u="sng" dirty="0"/>
              <a:t>two years or more</a:t>
            </a:r>
            <a:r>
              <a:rPr lang="en-US" sz="1900" dirty="0"/>
              <a:t>.</a:t>
            </a:r>
          </a:p>
          <a:p>
            <a:pPr>
              <a:lnSpc>
                <a:spcPct val="80000"/>
              </a:lnSpc>
            </a:pPr>
            <a:r>
              <a:rPr lang="en-US" sz="1900" dirty="0" smtClean="0"/>
              <a:t>13,400 male and 580 women inmates.</a:t>
            </a:r>
            <a:endParaRPr lang="en-US" sz="1900" dirty="0"/>
          </a:p>
          <a:p>
            <a:pPr>
              <a:lnSpc>
                <a:spcPct val="80000"/>
              </a:lnSpc>
            </a:pPr>
            <a:r>
              <a:rPr lang="en-US" sz="1900" dirty="0" smtClean="0"/>
              <a:t>8,600 offenders under community supervision.</a:t>
            </a:r>
            <a:endParaRPr lang="en-US" sz="1900" dirty="0"/>
          </a:p>
          <a:p>
            <a:pPr>
              <a:lnSpc>
                <a:spcPct val="80000"/>
              </a:lnSpc>
            </a:pPr>
            <a:r>
              <a:rPr lang="en-US" sz="1900" dirty="0" smtClean="0"/>
              <a:t>Correctional Service Canada (CSC): 17,000 employees.</a:t>
            </a:r>
            <a:endParaRPr lang="en-US" sz="1900" dirty="0"/>
          </a:p>
          <a:p>
            <a:pPr>
              <a:lnSpc>
                <a:spcPct val="80000"/>
              </a:lnSpc>
            </a:pPr>
            <a:r>
              <a:rPr lang="en-US" sz="1900" dirty="0" smtClean="0"/>
              <a:t>$3B budget in FY 2011-12 (a 40% increase from FY 2005-06)</a:t>
            </a:r>
          </a:p>
          <a:p>
            <a:pPr>
              <a:lnSpc>
                <a:spcPct val="80000"/>
              </a:lnSpc>
            </a:pPr>
            <a:r>
              <a:rPr lang="en-US" sz="1900" dirty="0" smtClean="0"/>
              <a:t>Average annual cost of maintaining a federal inmate:</a:t>
            </a:r>
          </a:p>
          <a:p>
            <a:pPr lvl="1">
              <a:lnSpc>
                <a:spcPct val="80000"/>
              </a:lnSpc>
            </a:pPr>
            <a:r>
              <a:rPr lang="en-US" sz="1900" dirty="0" smtClean="0"/>
              <a:t>$111,000 per male inmate.</a:t>
            </a:r>
          </a:p>
          <a:p>
            <a:pPr lvl="1">
              <a:lnSpc>
                <a:spcPct val="80000"/>
              </a:lnSpc>
            </a:pPr>
            <a:r>
              <a:rPr lang="en-US" sz="1900" dirty="0" smtClean="0"/>
              <a:t>$211,000 per woman.</a:t>
            </a:r>
          </a:p>
          <a:p>
            <a:pPr>
              <a:lnSpc>
                <a:spcPct val="80000"/>
              </a:lnSpc>
            </a:pPr>
            <a:r>
              <a:rPr lang="en-US" sz="1900" dirty="0" smtClean="0"/>
              <a:t>CSC adding 2,700 new cells in the next 2 years.</a:t>
            </a:r>
            <a:endParaRPr lang="en-US" sz="1900" dirty="0"/>
          </a:p>
          <a:p>
            <a:pPr>
              <a:lnSpc>
                <a:spcPct val="80000"/>
              </a:lnSpc>
              <a:buFontTx/>
              <a:buNone/>
            </a:pPr>
            <a:endParaRPr lang="en-US" sz="1900" dirty="0"/>
          </a:p>
          <a:p>
            <a:pPr>
              <a:lnSpc>
                <a:spcPct val="80000"/>
              </a:lnSpc>
              <a:buFontTx/>
              <a:buNone/>
            </a:pPr>
            <a:r>
              <a:rPr lang="en-US" sz="1900" u="sng" dirty="0"/>
              <a:t>Provincial Adult </a:t>
            </a:r>
            <a:r>
              <a:rPr lang="en-US" sz="1900" u="sng" dirty="0" smtClean="0"/>
              <a:t>Corrections (2008/2009)</a:t>
            </a:r>
            <a:endParaRPr lang="en-US" sz="1900" u="sng" dirty="0"/>
          </a:p>
          <a:p>
            <a:pPr>
              <a:lnSpc>
                <a:spcPct val="80000"/>
              </a:lnSpc>
              <a:buFontTx/>
              <a:buNone/>
            </a:pPr>
            <a:endParaRPr lang="en-US" sz="1900" u="sng" dirty="0"/>
          </a:p>
          <a:p>
            <a:pPr>
              <a:lnSpc>
                <a:spcPct val="80000"/>
              </a:lnSpc>
            </a:pPr>
            <a:r>
              <a:rPr lang="en-US" sz="1900" dirty="0"/>
              <a:t>Offenders serving sentences of </a:t>
            </a:r>
            <a:r>
              <a:rPr lang="en-US" sz="1900" u="sng" dirty="0"/>
              <a:t>less than two years</a:t>
            </a:r>
            <a:r>
              <a:rPr lang="en-US" sz="1900" dirty="0"/>
              <a:t>.</a:t>
            </a:r>
          </a:p>
          <a:p>
            <a:pPr>
              <a:lnSpc>
                <a:spcPct val="80000"/>
              </a:lnSpc>
            </a:pPr>
            <a:r>
              <a:rPr lang="en-US" sz="1900" dirty="0" smtClean="0"/>
              <a:t>23,700 </a:t>
            </a:r>
            <a:r>
              <a:rPr lang="en-US" sz="1900" dirty="0"/>
              <a:t>incarcerated provincial inmates (including </a:t>
            </a:r>
            <a:r>
              <a:rPr lang="en-US" sz="1900" dirty="0" smtClean="0"/>
              <a:t>13,600 </a:t>
            </a:r>
            <a:r>
              <a:rPr lang="en-US" sz="1900" dirty="0"/>
              <a:t>remand).</a:t>
            </a:r>
          </a:p>
          <a:p>
            <a:pPr>
              <a:lnSpc>
                <a:spcPct val="80000"/>
              </a:lnSpc>
            </a:pPr>
            <a:r>
              <a:rPr lang="en-US" sz="1900" dirty="0" smtClean="0"/>
              <a:t>109,400 </a:t>
            </a:r>
            <a:r>
              <a:rPr lang="en-US" sz="1900" dirty="0"/>
              <a:t>provincial offenders on probation and parole.</a:t>
            </a:r>
            <a:endParaRPr lang="en-CA" sz="1900" dirty="0"/>
          </a:p>
        </p:txBody>
      </p:sp>
      <p:sp>
        <p:nvSpPr>
          <p:cNvPr id="5" name="Slide Number Placeholder 4"/>
          <p:cNvSpPr>
            <a:spLocks noGrp="1"/>
          </p:cNvSpPr>
          <p:nvPr>
            <p:ph type="sldNum" sz="quarter" idx="10"/>
          </p:nvPr>
        </p:nvSpPr>
        <p:spPr/>
        <p:txBody>
          <a:bodyPr/>
          <a:lstStyle/>
          <a:p>
            <a:fld id="{D306A558-59B2-4C7F-8223-0A9746038AA4}" type="slidenum">
              <a:rPr lang="en-CA" smtClean="0"/>
              <a:pPr/>
              <a:t>3</a:t>
            </a:fld>
            <a:endParaRPr lang="en-C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9220200" cy="1143000"/>
          </a:xfrm>
        </p:spPr>
        <p:txBody>
          <a:bodyPr/>
          <a:lstStyle/>
          <a:p>
            <a:pPr algn="ctr"/>
            <a:r>
              <a:rPr lang="en-CA" dirty="0" smtClean="0"/>
              <a:t>Incarceration Rate by Province and Territory</a:t>
            </a:r>
            <a:endParaRPr lang="en-CA" dirty="0"/>
          </a:p>
        </p:txBody>
      </p:sp>
      <p:pic>
        <p:nvPicPr>
          <p:cNvPr id="5" name="Picture 2" descr="[Canada2BWBlankPrint.jpg]"/>
          <p:cNvPicPr>
            <a:picLocks noGrp="1" noChangeAspect="1" noChangeArrowheads="1"/>
          </p:cNvPicPr>
          <p:nvPr>
            <p:ph idx="1"/>
          </p:nvPr>
        </p:nvPicPr>
        <p:blipFill>
          <a:blip r:embed="rId2" cstate="print"/>
          <a:srcRect/>
          <a:stretch>
            <a:fillRect/>
          </a:stretch>
        </p:blipFill>
        <p:spPr bwMode="auto">
          <a:xfrm>
            <a:off x="1752600" y="1219200"/>
            <a:ext cx="5785295" cy="4525963"/>
          </a:xfrm>
          <a:prstGeom prst="rect">
            <a:avLst/>
          </a:prstGeom>
          <a:noFill/>
          <a:ln w="9525">
            <a:noFill/>
            <a:miter lim="800000"/>
            <a:headEnd/>
            <a:tailEnd/>
          </a:ln>
        </p:spPr>
      </p:pic>
      <p:sp>
        <p:nvSpPr>
          <p:cNvPr id="6" name="TextBox 13"/>
          <p:cNvSpPr txBox="1">
            <a:spLocks noChangeArrowheads="1"/>
          </p:cNvSpPr>
          <p:nvPr/>
        </p:nvSpPr>
        <p:spPr bwMode="auto">
          <a:xfrm>
            <a:off x="304800" y="5334000"/>
            <a:ext cx="4876800" cy="738664"/>
          </a:xfrm>
          <a:prstGeom prst="rect">
            <a:avLst/>
          </a:prstGeom>
          <a:solidFill>
            <a:schemeClr val="bg1"/>
          </a:solidFill>
          <a:ln w="9525">
            <a:solidFill>
              <a:schemeClr val="accent1"/>
            </a:solidFill>
            <a:miter lim="800000"/>
            <a:headEnd/>
            <a:tailEnd/>
          </a:ln>
        </p:spPr>
        <p:txBody>
          <a:bodyPr wrap="square">
            <a:spAutoFit/>
          </a:bodyPr>
          <a:lstStyle/>
          <a:p>
            <a:r>
              <a:rPr lang="en-CA" dirty="0"/>
              <a:t>Rate per 100,000 adult population, 2010</a:t>
            </a:r>
          </a:p>
          <a:p>
            <a:r>
              <a:rPr lang="en-CA" sz="1200" dirty="0"/>
              <a:t>*Numbers include federal, provincial and territorial incarceration rate</a:t>
            </a:r>
          </a:p>
          <a:p>
            <a:r>
              <a:rPr lang="en-CA" sz="1200" dirty="0"/>
              <a:t>(Source: Statistics Canada)</a:t>
            </a:r>
          </a:p>
        </p:txBody>
      </p:sp>
      <p:sp>
        <p:nvSpPr>
          <p:cNvPr id="7" name="TextBox 72"/>
          <p:cNvSpPr txBox="1">
            <a:spLocks noChangeArrowheads="1"/>
          </p:cNvSpPr>
          <p:nvPr/>
        </p:nvSpPr>
        <p:spPr bwMode="auto">
          <a:xfrm>
            <a:off x="2286000" y="2895600"/>
            <a:ext cx="439737" cy="276225"/>
          </a:xfrm>
          <a:prstGeom prst="rect">
            <a:avLst/>
          </a:prstGeom>
          <a:noFill/>
          <a:ln w="9525">
            <a:noFill/>
            <a:miter lim="800000"/>
            <a:headEnd/>
            <a:tailEnd/>
          </a:ln>
        </p:spPr>
        <p:txBody>
          <a:bodyPr>
            <a:spAutoFit/>
          </a:bodyPr>
          <a:lstStyle/>
          <a:p>
            <a:r>
              <a:rPr lang="en-CA" sz="1200" b="1" dirty="0"/>
              <a:t>303</a:t>
            </a:r>
          </a:p>
        </p:txBody>
      </p:sp>
      <p:sp>
        <p:nvSpPr>
          <p:cNvPr id="8" name="TextBox 73"/>
          <p:cNvSpPr txBox="1">
            <a:spLocks noChangeArrowheads="1"/>
          </p:cNvSpPr>
          <p:nvPr/>
        </p:nvSpPr>
        <p:spPr bwMode="auto">
          <a:xfrm>
            <a:off x="3048000" y="3200400"/>
            <a:ext cx="438150" cy="277812"/>
          </a:xfrm>
          <a:prstGeom prst="rect">
            <a:avLst/>
          </a:prstGeom>
          <a:noFill/>
          <a:ln w="9525">
            <a:noFill/>
            <a:miter lim="800000"/>
            <a:headEnd/>
            <a:tailEnd/>
          </a:ln>
        </p:spPr>
        <p:txBody>
          <a:bodyPr>
            <a:spAutoFit/>
          </a:bodyPr>
          <a:lstStyle/>
          <a:p>
            <a:r>
              <a:rPr lang="en-CA" sz="1200" b="1" dirty="0"/>
              <a:t>843</a:t>
            </a:r>
          </a:p>
        </p:txBody>
      </p:sp>
      <p:sp>
        <p:nvSpPr>
          <p:cNvPr id="9" name="TextBox 74"/>
          <p:cNvSpPr txBox="1">
            <a:spLocks noChangeArrowheads="1"/>
          </p:cNvSpPr>
          <p:nvPr/>
        </p:nvSpPr>
        <p:spPr bwMode="auto">
          <a:xfrm>
            <a:off x="4114800" y="3124200"/>
            <a:ext cx="439737" cy="276225"/>
          </a:xfrm>
          <a:prstGeom prst="rect">
            <a:avLst/>
          </a:prstGeom>
          <a:noFill/>
          <a:ln w="9525">
            <a:noFill/>
            <a:miter lim="800000"/>
            <a:headEnd/>
            <a:tailEnd/>
          </a:ln>
        </p:spPr>
        <p:txBody>
          <a:bodyPr>
            <a:spAutoFit/>
          </a:bodyPr>
          <a:lstStyle/>
          <a:p>
            <a:r>
              <a:rPr lang="en-CA" sz="1200" b="1" dirty="0"/>
              <a:t>684</a:t>
            </a:r>
          </a:p>
        </p:txBody>
      </p:sp>
      <p:sp>
        <p:nvSpPr>
          <p:cNvPr id="10" name="TextBox 75"/>
          <p:cNvSpPr txBox="1">
            <a:spLocks noChangeArrowheads="1"/>
          </p:cNvSpPr>
          <p:nvPr/>
        </p:nvSpPr>
        <p:spPr bwMode="auto">
          <a:xfrm>
            <a:off x="2438400" y="4038600"/>
            <a:ext cx="355600" cy="277813"/>
          </a:xfrm>
          <a:prstGeom prst="rect">
            <a:avLst/>
          </a:prstGeom>
          <a:noFill/>
          <a:ln w="9525">
            <a:noFill/>
            <a:miter lim="800000"/>
            <a:headEnd/>
            <a:tailEnd/>
          </a:ln>
        </p:spPr>
        <p:txBody>
          <a:bodyPr>
            <a:spAutoFit/>
          </a:bodyPr>
          <a:lstStyle/>
          <a:p>
            <a:r>
              <a:rPr lang="en-CA" sz="1200" b="1" dirty="0"/>
              <a:t>80</a:t>
            </a:r>
          </a:p>
        </p:txBody>
      </p:sp>
      <p:sp>
        <p:nvSpPr>
          <p:cNvPr id="11" name="TextBox 76"/>
          <p:cNvSpPr txBox="1">
            <a:spLocks noChangeArrowheads="1"/>
          </p:cNvSpPr>
          <p:nvPr/>
        </p:nvSpPr>
        <p:spPr bwMode="auto">
          <a:xfrm>
            <a:off x="3048000" y="4114800"/>
            <a:ext cx="439737" cy="277813"/>
          </a:xfrm>
          <a:prstGeom prst="rect">
            <a:avLst/>
          </a:prstGeom>
          <a:noFill/>
          <a:ln w="9525">
            <a:noFill/>
            <a:miter lim="800000"/>
            <a:headEnd/>
            <a:tailEnd/>
          </a:ln>
        </p:spPr>
        <p:txBody>
          <a:bodyPr>
            <a:spAutoFit/>
          </a:bodyPr>
          <a:lstStyle/>
          <a:p>
            <a:r>
              <a:rPr lang="en-CA" sz="1200" b="1" dirty="0"/>
              <a:t>104</a:t>
            </a:r>
          </a:p>
        </p:txBody>
      </p:sp>
      <p:sp>
        <p:nvSpPr>
          <p:cNvPr id="12" name="TextBox 78"/>
          <p:cNvSpPr txBox="1">
            <a:spLocks noChangeArrowheads="1"/>
          </p:cNvSpPr>
          <p:nvPr/>
        </p:nvSpPr>
        <p:spPr bwMode="auto">
          <a:xfrm>
            <a:off x="3581400" y="4191000"/>
            <a:ext cx="439737" cy="276225"/>
          </a:xfrm>
          <a:prstGeom prst="rect">
            <a:avLst/>
          </a:prstGeom>
          <a:noFill/>
          <a:ln w="9525">
            <a:noFill/>
            <a:miter lim="800000"/>
            <a:headEnd/>
            <a:tailEnd/>
          </a:ln>
        </p:spPr>
        <p:txBody>
          <a:bodyPr>
            <a:spAutoFit/>
          </a:bodyPr>
          <a:lstStyle/>
          <a:p>
            <a:r>
              <a:rPr lang="en-CA" sz="1200" b="1" dirty="0"/>
              <a:t>187</a:t>
            </a:r>
          </a:p>
        </p:txBody>
      </p:sp>
      <p:sp>
        <p:nvSpPr>
          <p:cNvPr id="13" name="TextBox 77"/>
          <p:cNvSpPr txBox="1">
            <a:spLocks noChangeArrowheads="1"/>
          </p:cNvSpPr>
          <p:nvPr/>
        </p:nvSpPr>
        <p:spPr bwMode="auto">
          <a:xfrm>
            <a:off x="4038600" y="4191000"/>
            <a:ext cx="573087" cy="276225"/>
          </a:xfrm>
          <a:prstGeom prst="rect">
            <a:avLst/>
          </a:prstGeom>
          <a:noFill/>
          <a:ln w="9525">
            <a:noFill/>
            <a:miter lim="800000"/>
            <a:headEnd/>
            <a:tailEnd/>
          </a:ln>
        </p:spPr>
        <p:txBody>
          <a:bodyPr>
            <a:spAutoFit/>
          </a:bodyPr>
          <a:lstStyle/>
          <a:p>
            <a:r>
              <a:rPr lang="en-CA" sz="1200" b="1" dirty="0"/>
              <a:t>177</a:t>
            </a:r>
          </a:p>
        </p:txBody>
      </p:sp>
      <p:sp>
        <p:nvSpPr>
          <p:cNvPr id="14" name="TextBox 77"/>
          <p:cNvSpPr txBox="1">
            <a:spLocks noChangeArrowheads="1"/>
          </p:cNvSpPr>
          <p:nvPr/>
        </p:nvSpPr>
        <p:spPr bwMode="auto">
          <a:xfrm>
            <a:off x="4572000" y="4495800"/>
            <a:ext cx="860425" cy="277813"/>
          </a:xfrm>
          <a:prstGeom prst="rect">
            <a:avLst/>
          </a:prstGeom>
          <a:noFill/>
          <a:ln w="9525">
            <a:noFill/>
            <a:miter lim="800000"/>
            <a:headEnd/>
            <a:tailEnd/>
          </a:ln>
        </p:spPr>
        <p:txBody>
          <a:bodyPr>
            <a:spAutoFit/>
          </a:bodyPr>
          <a:lstStyle/>
          <a:p>
            <a:r>
              <a:rPr lang="en-CA" sz="1200" b="1" dirty="0"/>
              <a:t>87</a:t>
            </a:r>
          </a:p>
        </p:txBody>
      </p:sp>
      <p:sp>
        <p:nvSpPr>
          <p:cNvPr id="15" name="TextBox 77"/>
          <p:cNvSpPr txBox="1">
            <a:spLocks noChangeArrowheads="1"/>
          </p:cNvSpPr>
          <p:nvPr/>
        </p:nvSpPr>
        <p:spPr bwMode="auto">
          <a:xfrm>
            <a:off x="5638800" y="4267200"/>
            <a:ext cx="573087" cy="277812"/>
          </a:xfrm>
          <a:prstGeom prst="rect">
            <a:avLst/>
          </a:prstGeom>
          <a:noFill/>
          <a:ln w="9525">
            <a:noFill/>
            <a:miter lim="800000"/>
            <a:headEnd/>
            <a:tailEnd/>
          </a:ln>
        </p:spPr>
        <p:txBody>
          <a:bodyPr>
            <a:spAutoFit/>
          </a:bodyPr>
          <a:lstStyle/>
          <a:p>
            <a:r>
              <a:rPr lang="en-CA" sz="1200" b="1" dirty="0"/>
              <a:t>87</a:t>
            </a:r>
          </a:p>
        </p:txBody>
      </p:sp>
      <p:sp>
        <p:nvSpPr>
          <p:cNvPr id="16" name="TextBox 77"/>
          <p:cNvSpPr txBox="1">
            <a:spLocks noChangeArrowheads="1"/>
          </p:cNvSpPr>
          <p:nvPr/>
        </p:nvSpPr>
        <p:spPr bwMode="auto">
          <a:xfrm>
            <a:off x="6324600" y="3581400"/>
            <a:ext cx="573087" cy="277813"/>
          </a:xfrm>
          <a:prstGeom prst="rect">
            <a:avLst/>
          </a:prstGeom>
          <a:noFill/>
          <a:ln w="9525">
            <a:noFill/>
            <a:miter lim="800000"/>
            <a:headEnd/>
            <a:tailEnd/>
          </a:ln>
        </p:spPr>
        <p:txBody>
          <a:bodyPr>
            <a:spAutoFit/>
          </a:bodyPr>
          <a:lstStyle/>
          <a:p>
            <a:r>
              <a:rPr lang="en-CA" sz="1200" b="1" dirty="0"/>
              <a:t>68</a:t>
            </a:r>
          </a:p>
        </p:txBody>
      </p:sp>
      <p:sp>
        <p:nvSpPr>
          <p:cNvPr id="17" name="TextBox 77"/>
          <p:cNvSpPr txBox="1">
            <a:spLocks noChangeArrowheads="1"/>
          </p:cNvSpPr>
          <p:nvPr/>
        </p:nvSpPr>
        <p:spPr bwMode="auto">
          <a:xfrm>
            <a:off x="6477000" y="4343400"/>
            <a:ext cx="717550" cy="277812"/>
          </a:xfrm>
          <a:prstGeom prst="rect">
            <a:avLst/>
          </a:prstGeom>
          <a:noFill/>
          <a:ln w="9525">
            <a:noFill/>
            <a:miter lim="800000"/>
            <a:headEnd/>
            <a:tailEnd/>
          </a:ln>
        </p:spPr>
        <p:txBody>
          <a:bodyPr>
            <a:spAutoFit/>
          </a:bodyPr>
          <a:lstStyle/>
          <a:p>
            <a:r>
              <a:rPr lang="en-CA" sz="1200" b="1" dirty="0"/>
              <a:t>83</a:t>
            </a:r>
          </a:p>
        </p:txBody>
      </p:sp>
      <p:sp>
        <p:nvSpPr>
          <p:cNvPr id="18" name="TextBox 77"/>
          <p:cNvSpPr txBox="1">
            <a:spLocks noChangeArrowheads="1"/>
          </p:cNvSpPr>
          <p:nvPr/>
        </p:nvSpPr>
        <p:spPr bwMode="auto">
          <a:xfrm>
            <a:off x="6781800" y="4648200"/>
            <a:ext cx="381000" cy="277000"/>
          </a:xfrm>
          <a:prstGeom prst="rect">
            <a:avLst/>
          </a:prstGeom>
          <a:noFill/>
          <a:ln w="9525">
            <a:noFill/>
            <a:miter lim="800000"/>
            <a:headEnd/>
            <a:tailEnd/>
          </a:ln>
        </p:spPr>
        <p:txBody>
          <a:bodyPr wrap="square">
            <a:spAutoFit/>
          </a:bodyPr>
          <a:lstStyle/>
          <a:p>
            <a:r>
              <a:rPr lang="en-CA" sz="1200" b="1" dirty="0"/>
              <a:t>59</a:t>
            </a:r>
          </a:p>
        </p:txBody>
      </p:sp>
      <p:sp>
        <p:nvSpPr>
          <p:cNvPr id="19" name="TextBox 77"/>
          <p:cNvSpPr txBox="1">
            <a:spLocks noChangeArrowheads="1"/>
          </p:cNvSpPr>
          <p:nvPr/>
        </p:nvSpPr>
        <p:spPr bwMode="auto">
          <a:xfrm>
            <a:off x="6477000" y="4572000"/>
            <a:ext cx="360362" cy="276225"/>
          </a:xfrm>
          <a:prstGeom prst="rect">
            <a:avLst/>
          </a:prstGeom>
          <a:noFill/>
          <a:ln w="9525">
            <a:noFill/>
            <a:miter lim="800000"/>
            <a:headEnd/>
            <a:tailEnd/>
          </a:ln>
        </p:spPr>
        <p:txBody>
          <a:bodyPr>
            <a:spAutoFit/>
          </a:bodyPr>
          <a:lstStyle/>
          <a:p>
            <a:r>
              <a:rPr lang="en-CA" sz="1200" b="1" dirty="0"/>
              <a:t>71</a:t>
            </a:r>
          </a:p>
        </p:txBody>
      </p:sp>
      <p:sp>
        <p:nvSpPr>
          <p:cNvPr id="20" name="Slide Number Placeholder 19"/>
          <p:cNvSpPr>
            <a:spLocks noGrp="1"/>
          </p:cNvSpPr>
          <p:nvPr>
            <p:ph type="sldNum" sz="quarter" idx="10"/>
          </p:nvPr>
        </p:nvSpPr>
        <p:spPr/>
        <p:txBody>
          <a:bodyPr/>
          <a:lstStyle/>
          <a:p>
            <a:fld id="{D306A558-59B2-4C7F-8223-0A9746038AA4}" type="slidenum">
              <a:rPr lang="en-CA" smtClean="0"/>
              <a:pPr/>
              <a:t>4</a:t>
            </a:fld>
            <a:endParaRPr lang="en-C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Role and Mandate of the Office of the Correctional Investigator (OCI)</a:t>
            </a:r>
            <a:endParaRPr lang="en-CA" dirty="0"/>
          </a:p>
        </p:txBody>
      </p:sp>
      <p:sp>
        <p:nvSpPr>
          <p:cNvPr id="3" name="Content Placeholder 2"/>
          <p:cNvSpPr>
            <a:spLocks noGrp="1"/>
          </p:cNvSpPr>
          <p:nvPr>
            <p:ph idx="1"/>
          </p:nvPr>
        </p:nvSpPr>
        <p:spPr>
          <a:xfrm>
            <a:off x="304800" y="1371600"/>
            <a:ext cx="8382000" cy="4525963"/>
          </a:xfrm>
        </p:spPr>
        <p:txBody>
          <a:bodyPr/>
          <a:lstStyle/>
          <a:p>
            <a:pPr eaLnBrk="1" hangingPunct="1">
              <a:lnSpc>
                <a:spcPct val="90000"/>
              </a:lnSpc>
            </a:pPr>
            <a:r>
              <a:rPr lang="en-US" sz="2000" dirty="0" smtClean="0"/>
              <a:t>The Office of the Correctional Investigator (OCI) acts as an Ombudsman for offenders under Canadian federal jurisdiction (serving a sentence of two years or more):</a:t>
            </a:r>
          </a:p>
          <a:p>
            <a:pPr eaLnBrk="1" hangingPunct="1">
              <a:lnSpc>
                <a:spcPct val="80000"/>
              </a:lnSpc>
              <a:buFontTx/>
              <a:buNone/>
            </a:pPr>
            <a:endParaRPr lang="en-CA" sz="2000" dirty="0" smtClean="0"/>
          </a:p>
          <a:p>
            <a:pPr lvl="1" eaLnBrk="1" hangingPunct="1">
              <a:spcBef>
                <a:spcPts val="0"/>
              </a:spcBef>
            </a:pPr>
            <a:r>
              <a:rPr lang="en-CA" sz="2000" dirty="0" smtClean="0"/>
              <a:t>Independent monitoring and oversight of federal corrections.</a:t>
            </a:r>
          </a:p>
          <a:p>
            <a:pPr lvl="1" eaLnBrk="1" hangingPunct="1">
              <a:spcBef>
                <a:spcPts val="0"/>
              </a:spcBef>
            </a:pPr>
            <a:r>
              <a:rPr lang="en-CA" sz="2000" dirty="0" smtClean="0"/>
              <a:t>Accessible and timely investigation of offender complaints.</a:t>
            </a:r>
          </a:p>
          <a:p>
            <a:pPr lvl="1" eaLnBrk="1" hangingPunct="1">
              <a:spcBef>
                <a:spcPts val="0"/>
              </a:spcBef>
            </a:pPr>
            <a:r>
              <a:rPr lang="en-CA" sz="2000" dirty="0" smtClean="0"/>
              <a:t>Determines whether the Correctional Service of Canada (CSC) has acted fairly, reasonably and in compliance with law and policy.</a:t>
            </a:r>
          </a:p>
          <a:p>
            <a:pPr lvl="1" eaLnBrk="1" hangingPunct="1">
              <a:spcBef>
                <a:spcPts val="0"/>
              </a:spcBef>
            </a:pPr>
            <a:r>
              <a:rPr lang="en-CA" sz="2000" dirty="0" smtClean="0"/>
              <a:t>Makes recommendations to ensure accountability in corrections.</a:t>
            </a:r>
          </a:p>
          <a:p>
            <a:pPr lvl="1" eaLnBrk="1" hangingPunct="1">
              <a:lnSpc>
                <a:spcPct val="80000"/>
              </a:lnSpc>
              <a:buFontTx/>
              <a:buNone/>
            </a:pPr>
            <a:endParaRPr lang="en-CA" sz="2000" dirty="0" smtClean="0"/>
          </a:p>
          <a:p>
            <a:pPr eaLnBrk="1" hangingPunct="1">
              <a:lnSpc>
                <a:spcPct val="80000"/>
              </a:lnSpc>
            </a:pPr>
            <a:r>
              <a:rPr lang="en-CA" sz="2000" dirty="0" smtClean="0"/>
              <a:t>The Office was established in 1973 and formally entrenched in legislation in November 1992 with the enactment of the </a:t>
            </a:r>
            <a:r>
              <a:rPr lang="en-CA" sz="2000" i="1" dirty="0" smtClean="0"/>
              <a:t>Corrections and Conditional Release Act (CCRA).</a:t>
            </a:r>
            <a:endParaRPr lang="en-CA" sz="2000" dirty="0" smtClean="0"/>
          </a:p>
        </p:txBody>
      </p:sp>
      <p:sp>
        <p:nvSpPr>
          <p:cNvPr id="5" name="Slide Number Placeholder 4"/>
          <p:cNvSpPr>
            <a:spLocks noGrp="1"/>
          </p:cNvSpPr>
          <p:nvPr>
            <p:ph type="sldNum" sz="quarter" idx="10"/>
          </p:nvPr>
        </p:nvSpPr>
        <p:spPr/>
        <p:txBody>
          <a:bodyPr/>
          <a:lstStyle/>
          <a:p>
            <a:fld id="{D306A558-59B2-4C7F-8223-0A9746038AA4}" type="slidenum">
              <a:rPr lang="en-CA" smtClean="0"/>
              <a:pPr/>
              <a:t>5</a:t>
            </a:fld>
            <a:endParaRPr lang="en-C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lstStyle/>
          <a:p>
            <a:pPr algn="ctr"/>
            <a:r>
              <a:rPr lang="en-CA" dirty="0" smtClean="0"/>
              <a:t>OCI By the Numbers</a:t>
            </a:r>
            <a:endParaRPr lang="en-CA" dirty="0"/>
          </a:p>
        </p:txBody>
      </p:sp>
      <p:sp>
        <p:nvSpPr>
          <p:cNvPr id="3" name="Content Placeholder 2"/>
          <p:cNvSpPr>
            <a:spLocks noGrp="1"/>
          </p:cNvSpPr>
          <p:nvPr>
            <p:ph sz="half" idx="1"/>
          </p:nvPr>
        </p:nvSpPr>
        <p:spPr>
          <a:xfrm>
            <a:off x="0" y="838200"/>
            <a:ext cx="8686800" cy="2362200"/>
          </a:xfrm>
        </p:spPr>
        <p:txBody>
          <a:bodyPr/>
          <a:lstStyle/>
          <a:p>
            <a:pPr eaLnBrk="1" hangingPunct="1">
              <a:lnSpc>
                <a:spcPct val="80000"/>
              </a:lnSpc>
            </a:pPr>
            <a:r>
              <a:rPr lang="en-CA" sz="1600" dirty="0" smtClean="0"/>
              <a:t>The Office has 36 staff, the majority of which are directly involved in the day-to-day addressing of inmate complaints. </a:t>
            </a:r>
          </a:p>
          <a:p>
            <a:pPr eaLnBrk="1" hangingPunct="1">
              <a:lnSpc>
                <a:spcPct val="80000"/>
              </a:lnSpc>
            </a:pPr>
            <a:endParaRPr lang="en-CA" sz="1050" dirty="0" smtClean="0"/>
          </a:p>
          <a:p>
            <a:pPr eaLnBrk="1" hangingPunct="1">
              <a:lnSpc>
                <a:spcPct val="80000"/>
              </a:lnSpc>
            </a:pPr>
            <a:r>
              <a:rPr lang="en-CA" sz="1600" u="sng" dirty="0" smtClean="0"/>
              <a:t>2010-2011</a:t>
            </a:r>
          </a:p>
          <a:p>
            <a:pPr lvl="1">
              <a:lnSpc>
                <a:spcPct val="80000"/>
              </a:lnSpc>
            </a:pPr>
            <a:r>
              <a:rPr lang="en-CA" sz="1600" dirty="0" smtClean="0"/>
              <a:t>Investigators spent 375 days in federal penitentiaries.</a:t>
            </a:r>
          </a:p>
          <a:p>
            <a:pPr lvl="1">
              <a:lnSpc>
                <a:spcPct val="80000"/>
              </a:lnSpc>
            </a:pPr>
            <a:r>
              <a:rPr lang="en-CA" sz="1600" dirty="0" smtClean="0"/>
              <a:t>Responded to approximately 6,000 offender complaints</a:t>
            </a:r>
          </a:p>
          <a:p>
            <a:pPr lvl="1">
              <a:lnSpc>
                <a:spcPct val="80000"/>
              </a:lnSpc>
            </a:pPr>
            <a:r>
              <a:rPr lang="en-CA" sz="1600" dirty="0" smtClean="0"/>
              <a:t>Interviewed 2,100 offenders.</a:t>
            </a:r>
          </a:p>
          <a:p>
            <a:pPr lvl="1">
              <a:lnSpc>
                <a:spcPct val="80000"/>
              </a:lnSpc>
            </a:pPr>
            <a:r>
              <a:rPr lang="en-CA" sz="1600" dirty="0" smtClean="0"/>
              <a:t>Conducted over 1,200 use of force reviews and over 120 reviews of deaths in custody and serious bodily injury cases.</a:t>
            </a:r>
          </a:p>
          <a:p>
            <a:pPr lvl="1">
              <a:lnSpc>
                <a:spcPct val="80000"/>
              </a:lnSpc>
            </a:pPr>
            <a:r>
              <a:rPr lang="en-CA" sz="1600" dirty="0" smtClean="0"/>
              <a:t>Recorded over 20,000 toll-free contacts or spent 1400 hours on the phone. </a:t>
            </a:r>
          </a:p>
        </p:txBody>
      </p:sp>
      <p:pic>
        <p:nvPicPr>
          <p:cNvPr id="5" name="Picture 2"/>
          <p:cNvPicPr>
            <a:picLocks noGrp="1" noChangeAspect="1" noChangeArrowheads="1"/>
          </p:cNvPicPr>
          <p:nvPr>
            <p:ph idx="1"/>
          </p:nvPr>
        </p:nvPicPr>
        <p:blipFill>
          <a:blip r:embed="rId3" cstate="print"/>
          <a:srcRect/>
          <a:stretch>
            <a:fillRect/>
          </a:stretch>
        </p:blipFill>
        <p:spPr bwMode="auto">
          <a:xfrm>
            <a:off x="838200" y="3124200"/>
            <a:ext cx="7391400" cy="3094104"/>
          </a:xfrm>
          <a:prstGeom prst="rect">
            <a:avLst/>
          </a:prstGeom>
          <a:noFill/>
          <a:ln w="9525">
            <a:noFill/>
            <a:miter lim="800000"/>
            <a:headEnd/>
            <a:tailEnd/>
          </a:ln>
        </p:spPr>
      </p:pic>
      <p:sp>
        <p:nvSpPr>
          <p:cNvPr id="6" name="Slide Number Placeholder 5"/>
          <p:cNvSpPr>
            <a:spLocks noGrp="1"/>
          </p:cNvSpPr>
          <p:nvPr>
            <p:ph type="sldNum" sz="quarter" idx="10"/>
          </p:nvPr>
        </p:nvSpPr>
        <p:spPr/>
        <p:txBody>
          <a:bodyPr/>
          <a:lstStyle/>
          <a:p>
            <a:fld id="{0AF72F03-4130-4260-91F0-9A26503C811F}" type="slidenum">
              <a:rPr lang="en-CA" smtClean="0"/>
              <a:pPr/>
              <a:t>6</a:t>
            </a:fld>
            <a:endParaRPr lang="en-CA"/>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991600" cy="1143000"/>
          </a:xfrm>
        </p:spPr>
        <p:txBody>
          <a:bodyPr/>
          <a:lstStyle/>
          <a:p>
            <a:pPr algn="ctr"/>
            <a:r>
              <a:rPr lang="en-CA" dirty="0" smtClean="0"/>
              <a:t>Corrections and the Human Rights Business</a:t>
            </a:r>
            <a:endParaRPr lang="en-CA" dirty="0"/>
          </a:p>
        </p:txBody>
      </p:sp>
      <p:sp>
        <p:nvSpPr>
          <p:cNvPr id="3" name="Content Placeholder 2"/>
          <p:cNvSpPr>
            <a:spLocks noGrp="1"/>
          </p:cNvSpPr>
          <p:nvPr>
            <p:ph idx="1"/>
          </p:nvPr>
        </p:nvSpPr>
        <p:spPr>
          <a:xfrm>
            <a:off x="381000" y="1066800"/>
            <a:ext cx="8229600" cy="4525963"/>
          </a:xfrm>
        </p:spPr>
        <p:txBody>
          <a:bodyPr/>
          <a:lstStyle/>
          <a:p>
            <a:pPr marL="342900">
              <a:spcBef>
                <a:spcPct val="15000"/>
              </a:spcBef>
              <a:buClr>
                <a:schemeClr val="tx1"/>
              </a:buClr>
              <a:buSzPct val="75000"/>
              <a:buFont typeface="Arial" pitchFamily="34" charset="0"/>
              <a:buChar char="•"/>
            </a:pPr>
            <a:r>
              <a:rPr lang="en-GB" sz="2200" dirty="0" smtClean="0"/>
              <a:t>The business of Corrections is all about promoting and monitoring respect for human rights; preventing human rights violations; and, detecting and remedying them.</a:t>
            </a:r>
          </a:p>
          <a:p>
            <a:pPr marL="342900">
              <a:spcBef>
                <a:spcPct val="15000"/>
              </a:spcBef>
              <a:buClr>
                <a:schemeClr val="tx1"/>
              </a:buClr>
              <a:buSzPct val="75000"/>
              <a:buNone/>
            </a:pPr>
            <a:endParaRPr lang="en-GB" sz="2200" dirty="0" smtClean="0"/>
          </a:p>
          <a:p>
            <a:pPr marL="342900">
              <a:spcBef>
                <a:spcPct val="15000"/>
              </a:spcBef>
              <a:buClr>
                <a:schemeClr val="tx1"/>
              </a:buClr>
              <a:buSzPct val="75000"/>
              <a:buFont typeface="Arial" pitchFamily="34" charset="0"/>
              <a:buChar char="•"/>
            </a:pPr>
            <a:r>
              <a:rPr lang="en-GB" sz="2200" dirty="0" smtClean="0"/>
              <a:t>Every aspect of a prisoner’s life is heavily regulated.           The CSC makes thousands of decisions every day which impact on prisoners’ fundamental rights. </a:t>
            </a:r>
          </a:p>
          <a:p>
            <a:pPr marL="342900">
              <a:spcBef>
                <a:spcPct val="15000"/>
              </a:spcBef>
              <a:buClr>
                <a:schemeClr val="tx1"/>
              </a:buClr>
              <a:buSzPct val="75000"/>
              <a:buFont typeface="Arial" pitchFamily="34" charset="0"/>
              <a:buChar char="•"/>
            </a:pPr>
            <a:endParaRPr lang="en-CA" sz="2200" dirty="0" smtClean="0"/>
          </a:p>
          <a:p>
            <a:pPr marL="342900">
              <a:spcBef>
                <a:spcPct val="15000"/>
              </a:spcBef>
              <a:buClr>
                <a:schemeClr val="tx1"/>
              </a:buClr>
              <a:buSzPct val="75000"/>
              <a:buFont typeface="Arial" pitchFamily="34" charset="0"/>
              <a:buChar char="•"/>
            </a:pPr>
            <a:r>
              <a:rPr lang="en-GB" sz="2200" dirty="0" smtClean="0"/>
              <a:t>When government has exceptional authority over its citizens, the potential for abuse of powers is great and the protection of fundamental rights must be a core preoccupation of those empowered and trusted with those exceptional powers.  </a:t>
            </a:r>
          </a:p>
          <a:p>
            <a:pPr marL="342900">
              <a:spcBef>
                <a:spcPct val="15000"/>
              </a:spcBef>
              <a:buClr>
                <a:schemeClr val="tx1"/>
              </a:buClr>
              <a:buSzPct val="75000"/>
              <a:buFont typeface="Arial" pitchFamily="34" charset="0"/>
              <a:buChar char="•"/>
            </a:pPr>
            <a:endParaRPr lang="en-GB" sz="2200" dirty="0" smtClean="0"/>
          </a:p>
          <a:p>
            <a:endParaRPr lang="en-CA" dirty="0"/>
          </a:p>
        </p:txBody>
      </p:sp>
      <p:sp>
        <p:nvSpPr>
          <p:cNvPr id="5" name="Slide Number Placeholder 4"/>
          <p:cNvSpPr>
            <a:spLocks noGrp="1"/>
          </p:cNvSpPr>
          <p:nvPr>
            <p:ph type="sldNum" sz="quarter" idx="10"/>
          </p:nvPr>
        </p:nvSpPr>
        <p:spPr/>
        <p:txBody>
          <a:bodyPr/>
          <a:lstStyle/>
          <a:p>
            <a:fld id="{D306A558-59B2-4C7F-8223-0A9746038AA4}" type="slidenum">
              <a:rPr lang="en-CA" smtClean="0"/>
              <a:pPr/>
              <a:t>7</a:t>
            </a:fld>
            <a:endParaRPr lang="en-C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Grp="1" noChangeArrowheads="1"/>
          </p:cNvSpPr>
          <p:nvPr>
            <p:ph type="ctrTitle" idx="4294967295"/>
          </p:nvPr>
        </p:nvSpPr>
        <p:spPr bwMode="auto">
          <a:xfrm>
            <a:off x="2895600" y="2667000"/>
            <a:ext cx="6096000" cy="987425"/>
          </a:xfrm>
          <a:prstGeom prst="rect">
            <a:avLst/>
          </a:prstGeom>
          <a:noFill/>
          <a:ln>
            <a:miter lim="800000"/>
            <a:headEnd/>
            <a:tailEnd/>
          </a:ln>
        </p:spPr>
        <p:txBody>
          <a:bodyPr anchor="ctr"/>
          <a:lstStyle/>
          <a:p>
            <a:pPr marL="517525" algn="ctr"/>
            <a:r>
              <a:rPr lang="en-US" sz="3200" dirty="0" smtClean="0">
                <a:effectLst>
                  <a:outerShdw blurRad="38100" dist="38100" dir="2700000" algn="tl">
                    <a:srgbClr val="C0C0C0"/>
                  </a:outerShdw>
                </a:effectLst>
                <a:latin typeface="Arial" charset="0"/>
              </a:rPr>
              <a:t>1.  Mental Health</a:t>
            </a:r>
            <a:br>
              <a:rPr lang="en-US" sz="3200" dirty="0" smtClean="0">
                <a:effectLst>
                  <a:outerShdw blurRad="38100" dist="38100" dir="2700000" algn="tl">
                    <a:srgbClr val="C0C0C0"/>
                  </a:outerShdw>
                </a:effectLst>
                <a:latin typeface="Arial" charset="0"/>
              </a:rPr>
            </a:br>
            <a:endParaRPr lang="en-US" sz="3200" dirty="0">
              <a:effectLst>
                <a:outerShdw blurRad="38100" dist="38100" dir="2700000" algn="tl">
                  <a:srgbClr val="C0C0C0"/>
                </a:outerShdw>
              </a:effectLst>
              <a:latin typeface="Arial" charset="0"/>
            </a:endParaRPr>
          </a:p>
        </p:txBody>
      </p:sp>
      <p:pic>
        <p:nvPicPr>
          <p:cNvPr id="2066" name="Picture 18" descr="Flag"/>
          <p:cNvPicPr>
            <a:picLocks noChangeAspect="1" noChangeArrowheads="1"/>
          </p:cNvPicPr>
          <p:nvPr/>
        </p:nvPicPr>
        <p:blipFill>
          <a:blip r:embed="rId3" cstate="print"/>
          <a:srcRect/>
          <a:stretch>
            <a:fillRect/>
          </a:stretch>
        </p:blipFill>
        <p:spPr bwMode="auto">
          <a:xfrm>
            <a:off x="7010400" y="0"/>
            <a:ext cx="2133600" cy="1571625"/>
          </a:xfrm>
          <a:prstGeom prst="rect">
            <a:avLst/>
          </a:prstGeom>
          <a:noFill/>
        </p:spPr>
      </p:pic>
      <p:pic>
        <p:nvPicPr>
          <p:cNvPr id="4" name="Picture 3" descr="Pinel Restraint.jpg"/>
          <p:cNvPicPr>
            <a:picLocks noChangeAspect="1"/>
          </p:cNvPicPr>
          <p:nvPr/>
        </p:nvPicPr>
        <p:blipFill>
          <a:blip r:embed="rId4" cstate="print"/>
          <a:stretch>
            <a:fillRect/>
          </a:stretch>
        </p:blipFill>
        <p:spPr>
          <a:xfrm>
            <a:off x="381000" y="533400"/>
            <a:ext cx="3886200" cy="51816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Mental Health: Prevalence and Concerns</a:t>
            </a:r>
            <a:endParaRPr lang="en-CA" dirty="0"/>
          </a:p>
        </p:txBody>
      </p:sp>
      <p:sp>
        <p:nvSpPr>
          <p:cNvPr id="3" name="Content Placeholder 2"/>
          <p:cNvSpPr>
            <a:spLocks noGrp="1"/>
          </p:cNvSpPr>
          <p:nvPr>
            <p:ph idx="1"/>
          </p:nvPr>
        </p:nvSpPr>
        <p:spPr>
          <a:xfrm>
            <a:off x="304800" y="914400"/>
            <a:ext cx="8424936" cy="4929411"/>
          </a:xfrm>
        </p:spPr>
        <p:txBody>
          <a:bodyPr/>
          <a:lstStyle/>
          <a:p>
            <a:pPr marL="854075" indent="-457200">
              <a:lnSpc>
                <a:spcPct val="80000"/>
              </a:lnSpc>
            </a:pPr>
            <a:r>
              <a:rPr lang="en-CA" sz="1800" dirty="0" smtClean="0"/>
              <a:t>Proportion of federal offenders with mental health needs has more than doubled between 1997 and 2008.</a:t>
            </a:r>
          </a:p>
          <a:p>
            <a:pPr marL="854075" indent="-457200">
              <a:lnSpc>
                <a:spcPct val="80000"/>
              </a:lnSpc>
            </a:pPr>
            <a:endParaRPr lang="en-CA" sz="1800" dirty="0" smtClean="0"/>
          </a:p>
          <a:p>
            <a:pPr marL="854075" indent="-457200">
              <a:lnSpc>
                <a:spcPct val="80000"/>
              </a:lnSpc>
            </a:pPr>
            <a:r>
              <a:rPr lang="en-CA" sz="1800" dirty="0" smtClean="0"/>
              <a:t>36% of offenders at admission are identified as requiring some level of psychological or psychiatric services.  The prevalence rate of mental health problems for women offenders is estimated at 70%. </a:t>
            </a:r>
          </a:p>
          <a:p>
            <a:pPr marL="854075" indent="-457200">
              <a:lnSpc>
                <a:spcPct val="80000"/>
              </a:lnSpc>
            </a:pPr>
            <a:endParaRPr lang="en-CA" sz="1800" dirty="0" smtClean="0"/>
          </a:p>
          <a:p>
            <a:pPr marL="854075" indent="-457200">
              <a:lnSpc>
                <a:spcPct val="80000"/>
              </a:lnSpc>
            </a:pPr>
            <a:r>
              <a:rPr lang="en-CA" sz="1800" dirty="0" smtClean="0"/>
              <a:t>Incidents of serious self-harming behaviour in federal prisons have risen dramatically in the last 5 years.  For FY 2010-11, there were 822 incidents of self-injury.</a:t>
            </a:r>
          </a:p>
          <a:p>
            <a:pPr marL="854075" indent="-457200">
              <a:lnSpc>
                <a:spcPct val="80000"/>
              </a:lnSpc>
            </a:pPr>
            <a:endParaRPr lang="en-CA" sz="1800" dirty="0" smtClean="0"/>
          </a:p>
          <a:p>
            <a:pPr marL="854075" indent="-457200">
              <a:lnSpc>
                <a:spcPct val="80000"/>
              </a:lnSpc>
            </a:pPr>
            <a:r>
              <a:rPr lang="en-CA" sz="1800" dirty="0" smtClean="0"/>
              <a:t>On average, 10 federal inmates commit suicide annually. The rate of suicide in federal custody is 7 times higher than the national average.</a:t>
            </a:r>
          </a:p>
          <a:p>
            <a:pPr marL="854075" indent="-457200">
              <a:lnSpc>
                <a:spcPct val="80000"/>
              </a:lnSpc>
            </a:pPr>
            <a:endParaRPr lang="en-CA" sz="1800" dirty="0" smtClean="0"/>
          </a:p>
          <a:p>
            <a:pPr marL="854075" indent="-457200">
              <a:lnSpc>
                <a:spcPct val="80000"/>
              </a:lnSpc>
            </a:pPr>
            <a:r>
              <a:rPr lang="en-CA" sz="1800" dirty="0" smtClean="0"/>
              <a:t>Offenders with mental health problems are more often:</a:t>
            </a:r>
          </a:p>
          <a:p>
            <a:pPr marL="1216025" lvl="1" indent="-419100">
              <a:lnSpc>
                <a:spcPct val="80000"/>
              </a:lnSpc>
              <a:buFont typeface="Arial" pitchFamily="34" charset="0"/>
              <a:buChar char="–"/>
            </a:pPr>
            <a:r>
              <a:rPr lang="en-CA" sz="1800" dirty="0" smtClean="0"/>
              <a:t>Victims of violence, intimidation and bullying.</a:t>
            </a:r>
          </a:p>
          <a:p>
            <a:pPr marL="1216025" lvl="1" indent="-419100">
              <a:lnSpc>
                <a:spcPct val="80000"/>
              </a:lnSpc>
              <a:buFont typeface="Arial" pitchFamily="34" charset="0"/>
              <a:buChar char="–"/>
            </a:pPr>
            <a:r>
              <a:rPr lang="en-CA" sz="1800" dirty="0" smtClean="0"/>
              <a:t>Placed in administrative segregation.</a:t>
            </a:r>
          </a:p>
          <a:p>
            <a:pPr marL="1216025" lvl="1" indent="-419100">
              <a:lnSpc>
                <a:spcPct val="80000"/>
              </a:lnSpc>
              <a:buFont typeface="Arial" pitchFamily="34" charset="0"/>
              <a:buChar char="–"/>
            </a:pPr>
            <a:r>
              <a:rPr lang="en-CA" sz="1800" dirty="0" smtClean="0"/>
              <a:t>Classified at higher security levels.</a:t>
            </a:r>
          </a:p>
          <a:p>
            <a:pPr marL="1216025" lvl="1" indent="-419100">
              <a:lnSpc>
                <a:spcPct val="80000"/>
              </a:lnSpc>
              <a:buFont typeface="Arial" pitchFamily="34" charset="0"/>
              <a:buChar char="–"/>
            </a:pPr>
            <a:r>
              <a:rPr lang="en-CA" sz="1800" dirty="0" smtClean="0"/>
              <a:t>Unable to complete correctional programs.</a:t>
            </a:r>
          </a:p>
          <a:p>
            <a:pPr marL="1216025" lvl="1" indent="-419100">
              <a:lnSpc>
                <a:spcPct val="80000"/>
              </a:lnSpc>
              <a:buFont typeface="Arial" pitchFamily="34" charset="0"/>
              <a:buChar char="–"/>
            </a:pPr>
            <a:r>
              <a:rPr lang="en-CA" sz="1800" dirty="0" smtClean="0"/>
              <a:t>Released later in their sentences.</a:t>
            </a:r>
          </a:p>
          <a:p>
            <a:endParaRPr lang="en-CA" sz="2000" dirty="0" smtClean="0"/>
          </a:p>
          <a:p>
            <a:endParaRPr lang="en-CA" sz="2000" dirty="0" smtClean="0"/>
          </a:p>
          <a:p>
            <a:endParaRPr lang="en-CA" sz="1800" dirty="0"/>
          </a:p>
        </p:txBody>
      </p:sp>
      <p:sp>
        <p:nvSpPr>
          <p:cNvPr id="5" name="Slide Number Placeholder 4"/>
          <p:cNvSpPr>
            <a:spLocks noGrp="1"/>
          </p:cNvSpPr>
          <p:nvPr>
            <p:ph type="sldNum" sz="quarter" idx="10"/>
          </p:nvPr>
        </p:nvSpPr>
        <p:spPr/>
        <p:txBody>
          <a:bodyPr/>
          <a:lstStyle/>
          <a:p>
            <a:fld id="{D306A558-59B2-4C7F-8223-0A9746038AA4}" type="slidenum">
              <a:rPr lang="en-CA" smtClean="0"/>
              <a:pPr/>
              <a:t>9</a:t>
            </a:fld>
            <a:endParaRPr lang="en-CA"/>
          </a:p>
        </p:txBody>
      </p:sp>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1726</Words>
  <Application>Microsoft Office PowerPoint</Application>
  <PresentationFormat>On-screen Show (4:3)</PresentationFormat>
  <Paragraphs>216</Paragraphs>
  <Slides>25</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Default Design</vt:lpstr>
      <vt:lpstr>Image</vt:lpstr>
      <vt:lpstr>Human Rights in Canadian Corrections: A Prison Ombudsman’s Perspective</vt:lpstr>
      <vt:lpstr>Outline of Presentation</vt:lpstr>
      <vt:lpstr>Canadian Corrections by the Numbers</vt:lpstr>
      <vt:lpstr>Incarceration Rate by Province and Territory</vt:lpstr>
      <vt:lpstr>Role and Mandate of the Office of the Correctional Investigator (OCI)</vt:lpstr>
      <vt:lpstr>OCI By the Numbers</vt:lpstr>
      <vt:lpstr>Corrections and the Human Rights Business</vt:lpstr>
      <vt:lpstr>1.  Mental Health </vt:lpstr>
      <vt:lpstr>Mental Health: Prevalence and Concerns</vt:lpstr>
      <vt:lpstr>2.  Aboriginal Issues</vt:lpstr>
      <vt:lpstr>The Proportion of Federally Incarcerated Aboriginal Offenders is Increasing</vt:lpstr>
      <vt:lpstr>Aboriginal Offenders</vt:lpstr>
      <vt:lpstr>3.  Conditions of Confinement </vt:lpstr>
      <vt:lpstr>Conditions of Confinement</vt:lpstr>
      <vt:lpstr>4.  Access to Programs </vt:lpstr>
      <vt:lpstr>Access to Programs</vt:lpstr>
      <vt:lpstr>5.  Preventing Deaths in Custody </vt:lpstr>
      <vt:lpstr>51 Deaths Occurred in Federal Custody in Fiscal Year 2010 – 2011</vt:lpstr>
      <vt:lpstr>Preventing Deaths in Custody</vt:lpstr>
      <vt:lpstr>6.  Federally Sentenced Women </vt:lpstr>
      <vt:lpstr>The Number of Women Admitted From the Courts to Federal Jurisdiction Has Increased Over The Past Decade</vt:lpstr>
      <vt:lpstr>Federally Sentenced Women</vt:lpstr>
      <vt:lpstr>Concluding Remarks</vt:lpstr>
      <vt:lpstr>Concluding Remarks (Con’t)</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in Canadian Corrections: A Prison Ombudsman’s Perspective</dc:title>
  <cp:lastModifiedBy>default</cp:lastModifiedBy>
  <cp:revision>1</cp:revision>
  <dcterms:modified xsi:type="dcterms:W3CDTF">2012-03-07T03:05:50Z</dcterms:modified>
</cp:coreProperties>
</file>