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00" r:id="rId2"/>
    <p:sldId id="257" r:id="rId3"/>
    <p:sldId id="259" r:id="rId4"/>
    <p:sldId id="258" r:id="rId5"/>
    <p:sldId id="260" r:id="rId6"/>
    <p:sldId id="268" r:id="rId7"/>
    <p:sldId id="261" r:id="rId8"/>
    <p:sldId id="262" r:id="rId9"/>
    <p:sldId id="263" r:id="rId10"/>
    <p:sldId id="269" r:id="rId11"/>
    <p:sldId id="282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8" r:id="rId23"/>
    <p:sldId id="289" r:id="rId24"/>
    <p:sldId id="290" r:id="rId25"/>
    <p:sldId id="291" r:id="rId26"/>
    <p:sldId id="293" r:id="rId27"/>
    <p:sldId id="296" r:id="rId28"/>
    <p:sldId id="297" r:id="rId29"/>
    <p:sldId id="298" r:id="rId30"/>
    <p:sldId id="294" r:id="rId31"/>
    <p:sldId id="295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671" autoAdjust="0"/>
  </p:normalViewPr>
  <p:slideViewPr>
    <p:cSldViewPr snapToGrid="0" snapToObjects="1">
      <p:cViewPr>
        <p:scale>
          <a:sx n="100" d="100"/>
          <a:sy n="100" d="100"/>
        </p:scale>
        <p:origin x="-130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F70C-96F7-0849-93E7-B77BE863B308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8444E-4F01-5D41-AAD0-822EAD9B5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44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8444E-4F01-5D41-AAD0-822EAD9B5E4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44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8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0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4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7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3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2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72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79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69B38-112D-A742-9223-9F5B5E617AAF}" type="datetimeFigureOut">
              <a:rPr lang="en-US" smtClean="0"/>
              <a:t>3/7/2014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141DD-91C4-C34A-B069-89D463D60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ombath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Enforced Disappearance: The Case of </a:t>
            </a:r>
            <a:r>
              <a:rPr lang="en-US" sz="3600" dirty="0" err="1" smtClean="0"/>
              <a:t>Sombath</a:t>
            </a:r>
            <a:r>
              <a:rPr lang="en-US" sz="3600" dirty="0" smtClean="0"/>
              <a:t> </a:t>
            </a:r>
            <a:r>
              <a:rPr lang="en-US" sz="3600" dirty="0" err="1" smtClean="0"/>
              <a:t>Somphone</a:t>
            </a:r>
            <a:endParaRPr lang="en-US" sz="3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Shui</a:t>
            </a:r>
            <a:r>
              <a:rPr lang="en-US" sz="2800" dirty="0" smtClean="0"/>
              <a:t> </a:t>
            </a:r>
            <a:r>
              <a:rPr lang="en-US" sz="2800" dirty="0" err="1" smtClean="0"/>
              <a:t>Meng</a:t>
            </a:r>
            <a:r>
              <a:rPr lang="en-US" sz="2800" dirty="0" smtClean="0"/>
              <a:t> Ng</a:t>
            </a:r>
          </a:p>
          <a:p>
            <a:r>
              <a:rPr lang="en-US" sz="2800" dirty="0" err="1" smtClean="0"/>
              <a:t>Castan</a:t>
            </a:r>
            <a:r>
              <a:rPr lang="en-US" sz="2800" dirty="0" smtClean="0"/>
              <a:t> Centre 6 March 2014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809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Education of the Heart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Spirituality becomes his guiding principle in all his work</a:t>
            </a:r>
          </a:p>
          <a:p>
            <a:r>
              <a:rPr lang="en-US" dirty="0" smtClean="0"/>
              <a:t>“</a:t>
            </a:r>
            <a:r>
              <a:rPr lang="en-US" i="1" dirty="0" smtClean="0"/>
              <a:t>Education of the Heart is the Heart of Education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Increasing concerned that current model of development as being unsustainable – too much focus on greed and growth.</a:t>
            </a:r>
          </a:p>
          <a:p>
            <a:r>
              <a:rPr lang="en-US" dirty="0" smtClean="0"/>
              <a:t>Using Buddhist terminology to explain development  - “Happiness” versus “Suffering” and promotion of “holistic development”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5400" dirty="0" smtClean="0"/>
              <a:t>The Abduction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3747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Sequence of photos from CCTV of Abduction</a:t>
            </a:r>
            <a:endParaRPr lang="en-US" dirty="0"/>
          </a:p>
        </p:txBody>
      </p:sp>
      <p:pic>
        <p:nvPicPr>
          <p:cNvPr id="4" name="Content Placeholder 3" descr="F:\VDO capture\Sombath01 -police stop jeep, talk to SS.jpg"/>
          <p:cNvPicPr>
            <a:picLocks noGrp="1"/>
          </p:cNvPicPr>
          <p:nvPr>
            <p:ph idx="1"/>
          </p:nvPr>
        </p:nvPicPr>
        <p:blipFill>
          <a:blip r:embed="rId2"/>
          <a:srcRect t="15569" b="1556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98700" y="6426200"/>
            <a:ext cx="420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Police stopped </a:t>
            </a:r>
            <a:r>
              <a:rPr lang="en-US" dirty="0" err="1" smtClean="0"/>
              <a:t>Sombath’s</a:t>
            </a:r>
            <a:r>
              <a:rPr lang="en-US" dirty="0" smtClean="0"/>
              <a:t> Jeep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72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VDO capture\Sombath02 - SS gets out of jeep.jpg"/>
          <p:cNvPicPr>
            <a:picLocks noGrp="1"/>
          </p:cNvPicPr>
          <p:nvPr>
            <p:ph idx="1"/>
          </p:nvPr>
        </p:nvPicPr>
        <p:blipFill>
          <a:blip r:embed="rId2"/>
          <a:srcRect t="11421" b="1142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09800" y="62611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Sombath</a:t>
            </a:r>
            <a:r>
              <a:rPr lang="en-US" dirty="0" smtClean="0"/>
              <a:t> gets out of jeep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7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:\VDO capture\Sombath03 - person in black arrives on motorbike.jpg"/>
          <p:cNvPicPr>
            <a:picLocks noGrp="1"/>
          </p:cNvPicPr>
          <p:nvPr>
            <p:ph idx="1"/>
          </p:nvPr>
        </p:nvPicPr>
        <p:blipFill>
          <a:blip r:embed="rId2"/>
          <a:srcRect t="9998" b="999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146300" y="6299200"/>
            <a:ext cx="492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Motor </a:t>
            </a:r>
            <a:r>
              <a:rPr lang="en-US" dirty="0" err="1" smtClean="0"/>
              <a:t>cylist</a:t>
            </a:r>
            <a:r>
              <a:rPr lang="en-US" dirty="0" smtClean="0"/>
              <a:t> dressed came and stopped by jeep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3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VDO capture\Sombath04 - person in black gets in jeep.jpg"/>
          <p:cNvPicPr>
            <a:picLocks noGrp="1"/>
          </p:cNvPicPr>
          <p:nvPr>
            <p:ph idx="1"/>
          </p:nvPr>
        </p:nvPicPr>
        <p:blipFill>
          <a:blip r:embed="rId2"/>
          <a:srcRect t="10591" b="1059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917700" y="6388100"/>
            <a:ext cx="407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Motorcylist</a:t>
            </a:r>
            <a:r>
              <a:rPr lang="en-US" dirty="0" smtClean="0"/>
              <a:t> walked to police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VDO capture\Sombath05 - jeep driven away.jpg"/>
          <p:cNvPicPr>
            <a:picLocks noGrp="1"/>
          </p:cNvPicPr>
          <p:nvPr>
            <p:ph idx="1"/>
          </p:nvPr>
        </p:nvPicPr>
        <p:blipFill>
          <a:blip r:embed="rId2"/>
          <a:srcRect t="12669" b="1266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463800" y="6228834"/>
            <a:ext cx="431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Motor </a:t>
            </a:r>
            <a:r>
              <a:rPr lang="en-US" dirty="0" err="1" smtClean="0"/>
              <a:t>cylist</a:t>
            </a:r>
            <a:r>
              <a:rPr lang="en-US" dirty="0" smtClean="0"/>
              <a:t> drove away </a:t>
            </a:r>
            <a:r>
              <a:rPr lang="en-US" dirty="0" err="1" smtClean="0"/>
              <a:t>Sombath’s</a:t>
            </a:r>
            <a:r>
              <a:rPr lang="en-US" dirty="0" smtClean="0"/>
              <a:t> jeep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98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VDO capture\Sombath06 - person on guard, waits for pickup.jpg"/>
          <p:cNvPicPr>
            <a:picLocks noGrp="1"/>
          </p:cNvPicPr>
          <p:nvPr>
            <p:ph idx="1"/>
          </p:nvPr>
        </p:nvPicPr>
        <p:blipFill>
          <a:blip r:embed="rId2"/>
          <a:srcRect t="12042" b="1204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71600" y="6388100"/>
            <a:ext cx="574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Policeman waiting by side of road near police post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5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VDO capture\Sombath07 - pickup arrives.jpg"/>
          <p:cNvPicPr>
            <a:picLocks noGrp="1"/>
          </p:cNvPicPr>
          <p:nvPr>
            <p:ph idx="1"/>
          </p:nvPr>
        </p:nvPicPr>
        <p:blipFill>
          <a:blip r:embed="rId2"/>
          <a:srcRect t="9976" b="997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84300" y="6375400"/>
            <a:ext cx="593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Whilte</a:t>
            </a:r>
            <a:r>
              <a:rPr lang="en-US" dirty="0" smtClean="0"/>
              <a:t> vehicle with flashing light stopped near police 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18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:\VDO capture\Sombath08 - people get into back door of Jeep.jpg"/>
          <p:cNvPicPr>
            <a:picLocks noGrp="1"/>
          </p:cNvPicPr>
          <p:nvPr>
            <p:ph idx="1"/>
          </p:nvPr>
        </p:nvPicPr>
        <p:blipFill>
          <a:blip r:embed="rId2"/>
          <a:srcRect t="9224" b="922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22500" y="6261100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Sombath</a:t>
            </a:r>
            <a:r>
              <a:rPr lang="en-US" dirty="0" smtClean="0"/>
              <a:t> and 2 people got into white vehicle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9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55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Sombath</a:t>
            </a:r>
            <a:r>
              <a:rPr lang="en-US" dirty="0"/>
              <a:t>: The </a:t>
            </a:r>
            <a:r>
              <a:rPr lang="en-US" dirty="0" smtClean="0"/>
              <a:t>Man and his Work</a:t>
            </a:r>
            <a:br>
              <a:rPr lang="en-US" dirty="0" smtClean="0"/>
            </a:br>
            <a:r>
              <a:rPr lang="en-US" sz="2700" dirty="0" smtClean="0"/>
              <a:t>Child </a:t>
            </a:r>
            <a:r>
              <a:rPr lang="en-US" sz="2700" dirty="0"/>
              <a:t>of the </a:t>
            </a:r>
            <a:r>
              <a:rPr lang="en-US" sz="2700" dirty="0" smtClean="0"/>
              <a:t>Soil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rice field 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" b="2887"/>
          <a:stretch>
            <a:fillRect/>
          </a:stretch>
        </p:blipFill>
        <p:spPr>
          <a:xfrm>
            <a:off x="330200" y="2476500"/>
            <a:ext cx="4368800" cy="2730500"/>
          </a:xfrm>
        </p:spPr>
      </p:pic>
      <p:pic>
        <p:nvPicPr>
          <p:cNvPr id="5" name="Picture 4" descr="photo - sombath visiting villages copy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2426324"/>
            <a:ext cx="4025900" cy="2767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43100" y="5384800"/>
            <a:ext cx="549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7900" y="5500132"/>
            <a:ext cx="64643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  Eldest son of a poor farming family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1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F:\VDO capture\Sombath09 - pickup departs.jpg"/>
          <p:cNvPicPr>
            <a:picLocks noGrp="1"/>
          </p:cNvPicPr>
          <p:nvPr>
            <p:ph idx="1"/>
          </p:nvPr>
        </p:nvPicPr>
        <p:blipFill>
          <a:blip r:embed="rId2"/>
          <a:srcRect t="7704" b="7704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11400" y="6363732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White vehicle driven away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2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abduction, and why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Difficult to comprehend – style of work: consultative; consensus-building; non-confrontational – knew the context he worked in. </a:t>
            </a:r>
          </a:p>
          <a:p>
            <a:r>
              <a:rPr lang="en-US" dirty="0" smtClean="0"/>
              <a:t>Worked with government partners at all levels</a:t>
            </a:r>
          </a:p>
          <a:p>
            <a:r>
              <a:rPr lang="en-US" dirty="0" smtClean="0"/>
              <a:t>His work appreciated by people at all levels inside the country</a:t>
            </a:r>
          </a:p>
          <a:p>
            <a:r>
              <a:rPr lang="en-US" dirty="0" smtClean="0"/>
              <a:t>Work also regionally and internationally recognized.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44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Could the AEPF be the trigger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Asia-Europe People’s Forum – </a:t>
            </a:r>
            <a:r>
              <a:rPr lang="en-US" dirty="0" err="1" smtClean="0"/>
              <a:t>Sombath</a:t>
            </a:r>
            <a:r>
              <a:rPr lang="en-US" dirty="0" smtClean="0"/>
              <a:t> viewed the forum as opportunity to engage government and civil society in a dialogue on development issues and ideas</a:t>
            </a:r>
          </a:p>
          <a:p>
            <a:r>
              <a:rPr lang="en-US" dirty="0" smtClean="0"/>
              <a:t>Nominated by NPAS and </a:t>
            </a:r>
            <a:r>
              <a:rPr lang="en-US" dirty="0" err="1" smtClean="0"/>
              <a:t>iNGOs</a:t>
            </a:r>
            <a:r>
              <a:rPr lang="en-US" dirty="0" smtClean="0"/>
              <a:t> to serve on National Organizing Committee (NOC)</a:t>
            </a:r>
          </a:p>
          <a:p>
            <a:r>
              <a:rPr lang="en-US" dirty="0" smtClean="0"/>
              <a:t>Spear-headed community consultation in 17 provinces as means to “give voice to the people” – summary of consultation – integrated into final statement from AEPF.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AEPF</a:t>
            </a:r>
            <a:endParaRPr lang="en-US" dirty="0"/>
          </a:p>
        </p:txBody>
      </p:sp>
      <p:pic>
        <p:nvPicPr>
          <p:cNvPr id="5" name="Content Placeholder 4" descr="wisdombox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7" b="8797"/>
          <a:stretch>
            <a:fillRect/>
          </a:stretch>
        </p:blipFill>
        <p:spPr>
          <a:xfrm>
            <a:off x="434106" y="2197100"/>
            <a:ext cx="3948823" cy="2171701"/>
          </a:xfrm>
        </p:spPr>
      </p:pic>
      <p:pic>
        <p:nvPicPr>
          <p:cNvPr id="6" name="Picture 5" descr="AEP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784350"/>
            <a:ext cx="3835400" cy="2876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600" y="5270500"/>
            <a:ext cx="833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Community Consultation                             Handing over Final     AEPF Statement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9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during and after AEPF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Strong security presence at all sessions of AEPF</a:t>
            </a:r>
          </a:p>
          <a:p>
            <a:r>
              <a:rPr lang="en-US" dirty="0" smtClean="0"/>
              <a:t>Final statement in English and Lao not allowed to be distributed -  video made with support of EU not allowed to be shown or distributed.</a:t>
            </a:r>
          </a:p>
          <a:p>
            <a:r>
              <a:rPr lang="en-US" dirty="0" smtClean="0"/>
              <a:t>Session on land and water issues very heated – Lao villagers threatened</a:t>
            </a:r>
          </a:p>
          <a:p>
            <a:r>
              <a:rPr lang="en-US" dirty="0" smtClean="0"/>
              <a:t>Representative of </a:t>
            </a:r>
            <a:r>
              <a:rPr lang="en-US" dirty="0" err="1" smtClean="0"/>
              <a:t>Helvetas</a:t>
            </a:r>
            <a:r>
              <a:rPr lang="en-US" dirty="0" smtClean="0"/>
              <a:t> (Anne-Sophie </a:t>
            </a:r>
            <a:r>
              <a:rPr lang="en-US" dirty="0" err="1" smtClean="0"/>
              <a:t>Gindroz</a:t>
            </a:r>
            <a:r>
              <a:rPr lang="en-US" dirty="0" smtClean="0"/>
              <a:t>) expelled on 07 December 2012</a:t>
            </a:r>
          </a:p>
          <a:p>
            <a:r>
              <a:rPr lang="en-US" dirty="0" err="1" smtClean="0"/>
              <a:t>Sombath</a:t>
            </a:r>
            <a:r>
              <a:rPr lang="en-US" dirty="0" smtClean="0"/>
              <a:t> abducted on 15 December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53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Government statements and Global reaction to </a:t>
            </a:r>
            <a:r>
              <a:rPr lang="en-US" dirty="0" err="1" smtClean="0"/>
              <a:t>Sombath’s</a:t>
            </a:r>
            <a:r>
              <a:rPr lang="en-US" dirty="0" smtClean="0"/>
              <a:t> abduction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Government denies any involvement</a:t>
            </a:r>
          </a:p>
          <a:p>
            <a:r>
              <a:rPr lang="en-US" dirty="0" smtClean="0"/>
              <a:t>An investigation team has been established and reportedly continues to investigate</a:t>
            </a:r>
          </a:p>
          <a:p>
            <a:r>
              <a:rPr lang="en-US" dirty="0" smtClean="0"/>
              <a:t>Police statements: “could be kidnapped for personal or business conflict”</a:t>
            </a:r>
          </a:p>
          <a:p>
            <a:r>
              <a:rPr lang="en-US" dirty="0" smtClean="0"/>
              <a:t>Global reaction continues to pressure Lao Government to provide credible answers around </a:t>
            </a:r>
            <a:r>
              <a:rPr lang="en-US" dirty="0" err="1" smtClean="0"/>
              <a:t>Sombath’s</a:t>
            </a:r>
            <a:r>
              <a:rPr lang="en-US" dirty="0" smtClean="0"/>
              <a:t> abduction</a:t>
            </a:r>
          </a:p>
          <a:p>
            <a:r>
              <a:rPr lang="en-US" dirty="0" err="1" smtClean="0"/>
              <a:t>Sombath’s</a:t>
            </a:r>
            <a:r>
              <a:rPr lang="en-US" dirty="0" smtClean="0"/>
              <a:t> case is with UN Working Group on Enforced and Involuntary Disappearances (WGEID)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20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Inside Laos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Fear and silence prevails inside Laos; nothing is reported in the local media, except for official government statements/police reports.</a:t>
            </a:r>
          </a:p>
          <a:p>
            <a:r>
              <a:rPr lang="en-US" dirty="0" smtClean="0"/>
              <a:t>Speculations and </a:t>
            </a:r>
            <a:r>
              <a:rPr lang="en-US" dirty="0" err="1" smtClean="0"/>
              <a:t>rumours</a:t>
            </a:r>
            <a:r>
              <a:rPr lang="en-US" dirty="0" smtClean="0"/>
              <a:t> inside the country – </a:t>
            </a:r>
            <a:r>
              <a:rPr lang="en-US" dirty="0" err="1" smtClean="0"/>
              <a:t>Sombath</a:t>
            </a:r>
            <a:r>
              <a:rPr lang="en-US" dirty="0" smtClean="0"/>
              <a:t> is not a Lao citizen; </a:t>
            </a:r>
            <a:r>
              <a:rPr lang="en-US" dirty="0" err="1" smtClean="0"/>
              <a:t>Sombath</a:t>
            </a:r>
            <a:r>
              <a:rPr lang="en-US" dirty="0" smtClean="0"/>
              <a:t> is a subversive working with foreign agents; absconded funds from the AEPF Forum and had to run away; etc. etc. etc.</a:t>
            </a:r>
          </a:p>
          <a:p>
            <a:r>
              <a:rPr lang="en-US" dirty="0" smtClean="0"/>
              <a:t>Foreign press speculations – abducted for his activism against human rights abuses; organizing protests against the </a:t>
            </a:r>
            <a:r>
              <a:rPr lang="en-US" dirty="0" err="1" smtClean="0"/>
              <a:t>Sayaboury</a:t>
            </a:r>
            <a:r>
              <a:rPr lang="en-US" dirty="0" smtClean="0"/>
              <a:t> Dam; mounting protests by villagers against land grabbing etc.  </a:t>
            </a:r>
          </a:p>
          <a:p>
            <a:r>
              <a:rPr lang="en-US" dirty="0" smtClean="0"/>
              <a:t>ALL ABOVE SPECULATIONS ARE FALSE!!!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26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Enforced Disappearance &amp; Human Rights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Enforced Disappearance - Mother of Human Rights violation</a:t>
            </a:r>
          </a:p>
          <a:p>
            <a:r>
              <a:rPr lang="en-US" dirty="0" smtClean="0"/>
              <a:t>A person who is killed dies once; a person who is disappeared dies every day</a:t>
            </a:r>
          </a:p>
          <a:p>
            <a:r>
              <a:rPr lang="en-US" dirty="0" smtClean="0"/>
              <a:t>Left to live in the agony of uncertainty - no closure for family – an endless wait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699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Laos and UN Convention Against Enforced Disappearance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Laos among one of the first signatories to the UN Convention Against Enforced Disappearance</a:t>
            </a:r>
            <a:r>
              <a:rPr lang="en-US" dirty="0"/>
              <a:t> </a:t>
            </a:r>
            <a:r>
              <a:rPr lang="en-US" dirty="0" smtClean="0"/>
              <a:t>– but not yet ratified</a:t>
            </a:r>
          </a:p>
          <a:p>
            <a:r>
              <a:rPr lang="en-US" dirty="0" smtClean="0"/>
              <a:t>Disappearances in Laos happens – but seldom reported; family members too afraid to disclose or discuss; afraid that other members of family will meet similar fate.</a:t>
            </a:r>
          </a:p>
          <a:p>
            <a:r>
              <a:rPr lang="en-US" dirty="0" smtClean="0"/>
              <a:t>My own experience shows how difficult to get authorities/legal institutions to even acknowledge the case; lawyers, and courts do not want to touch such cases.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01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Sombath’s</a:t>
            </a:r>
            <a:r>
              <a:rPr lang="en-US" dirty="0" smtClean="0"/>
              <a:t> Disappearance and implications civil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Work of civil society, especially at field level is reported to be more difficult since SB’s disappearance. Closer monitoring by local and central levels of work of civil society</a:t>
            </a:r>
          </a:p>
          <a:p>
            <a:r>
              <a:rPr lang="en-US" dirty="0" smtClean="0"/>
              <a:t> Approvals for MOU and NPA registration – more difficult to obtain</a:t>
            </a:r>
          </a:p>
          <a:p>
            <a:r>
              <a:rPr lang="en-US" dirty="0" smtClean="0"/>
              <a:t>New </a:t>
            </a:r>
            <a:r>
              <a:rPr lang="en-US" dirty="0" err="1" smtClean="0"/>
              <a:t>iNGO</a:t>
            </a:r>
            <a:r>
              <a:rPr lang="en-US" dirty="0" smtClean="0"/>
              <a:t> guidelines issued – presented but not yet adopted – appears to more restrictive</a:t>
            </a:r>
          </a:p>
          <a:p>
            <a:r>
              <a:rPr lang="en-US" dirty="0" smtClean="0"/>
              <a:t>Fear and self-censorship by civil society actors, including </a:t>
            </a:r>
            <a:r>
              <a:rPr lang="en-US" dirty="0" err="1" smtClean="0"/>
              <a:t>iNGOs</a:t>
            </a:r>
            <a:r>
              <a:rPr lang="en-US" dirty="0" smtClean="0"/>
              <a:t> enhanced.</a:t>
            </a:r>
          </a:p>
        </p:txBody>
      </p:sp>
    </p:spTree>
    <p:extLst>
      <p:ext uri="{BB962C8B-B14F-4D97-AF65-F5344CB8AC3E}">
        <p14:creationId xmlns:p14="http://schemas.microsoft.com/office/powerpoint/2010/main" val="4106591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Grew up poor &amp; experienced war</a:t>
            </a:r>
          </a:p>
          <a:p>
            <a:r>
              <a:rPr lang="en-US" dirty="0" smtClean="0"/>
              <a:t>Understood poverty and challenges of rural life; but also appreciated the joys of simple living &amp; importance of nature</a:t>
            </a:r>
          </a:p>
          <a:p>
            <a:r>
              <a:rPr lang="en-US" dirty="0" smtClean="0"/>
              <a:t>Experienced devastation of war – family </a:t>
            </a:r>
            <a:r>
              <a:rPr lang="en-US" dirty="0" err="1" smtClean="0"/>
              <a:t>refugeed</a:t>
            </a:r>
            <a:r>
              <a:rPr lang="en-US" dirty="0" smtClean="0"/>
              <a:t> in Thailand for a year to escape fighting</a:t>
            </a:r>
          </a:p>
          <a:p>
            <a:r>
              <a:rPr lang="en-US" dirty="0" smtClean="0"/>
              <a:t> Early life influenced his later life – chose to study agronomy – but also reflected on appropriateness of modern agriculture in Lao context.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7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 still have no idea who could have ordered the abduction; but SB is a Lao citizen and the act was caught on camera – it is the responsibility of the state to investigate and solve the case.</a:t>
            </a:r>
          </a:p>
          <a:p>
            <a:r>
              <a:rPr lang="en-US" dirty="0" smtClean="0"/>
              <a:t>External pressure is still needed to urge for serious and open investigation – cannot allow the case to be just swept away. </a:t>
            </a:r>
            <a:endParaRPr lang="en-US" dirty="0"/>
          </a:p>
          <a:p>
            <a:r>
              <a:rPr lang="en-US" dirty="0" smtClean="0"/>
              <a:t>Lao people quietly watching – if nothing can be done for </a:t>
            </a:r>
            <a:r>
              <a:rPr lang="en-US" dirty="0" err="1" smtClean="0"/>
              <a:t>Sombath</a:t>
            </a:r>
            <a:r>
              <a:rPr lang="en-US" dirty="0" smtClean="0"/>
              <a:t>, nothing can be done for others.</a:t>
            </a:r>
          </a:p>
          <a:p>
            <a:r>
              <a:rPr lang="en-US" dirty="0"/>
              <a:t>I continue to hope that </a:t>
            </a:r>
            <a:r>
              <a:rPr lang="en-US" dirty="0" err="1"/>
              <a:t>Sombath</a:t>
            </a:r>
            <a:r>
              <a:rPr lang="en-US" dirty="0"/>
              <a:t> is still alive and </a:t>
            </a:r>
            <a:r>
              <a:rPr lang="en-US" dirty="0" smtClean="0"/>
              <a:t>that there are good people inside and outside government who care</a:t>
            </a:r>
          </a:p>
          <a:p>
            <a:r>
              <a:rPr lang="en-US" dirty="0" smtClean="0"/>
              <a:t>I still hope </a:t>
            </a:r>
            <a:r>
              <a:rPr lang="en-US" dirty="0"/>
              <a:t>he will </a:t>
            </a:r>
            <a:r>
              <a:rPr lang="en-US" dirty="0" smtClean="0"/>
              <a:t>come back – hopefully sooner than later.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284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“Find </a:t>
            </a:r>
            <a:r>
              <a:rPr lang="en-US" dirty="0" err="1" smtClean="0"/>
              <a:t>Sombath</a:t>
            </a:r>
            <a:r>
              <a:rPr lang="en-US" dirty="0" smtClean="0"/>
              <a:t>” Campaign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Find </a:t>
            </a:r>
            <a:r>
              <a:rPr lang="en-US" dirty="0" err="1" smtClean="0"/>
              <a:t>Sombath</a:t>
            </a:r>
            <a:r>
              <a:rPr lang="en-US" dirty="0" smtClean="0"/>
              <a:t> Campaign has to be sustained and continued – I look to your support.</a:t>
            </a:r>
            <a:endParaRPr lang="en-US" dirty="0"/>
          </a:p>
          <a:p>
            <a:r>
              <a:rPr lang="en-US" dirty="0" smtClean="0"/>
              <a:t>For more information – visit the website: </a:t>
            </a:r>
            <a:r>
              <a:rPr lang="en-US" dirty="0" smtClean="0">
                <a:hlinkClick r:id="rId2"/>
              </a:rPr>
              <a:t>www.sombath.org</a:t>
            </a:r>
            <a:r>
              <a:rPr lang="en-US" dirty="0" smtClean="0"/>
              <a:t> established to sustain the “Find </a:t>
            </a:r>
            <a:r>
              <a:rPr lang="en-US" dirty="0" err="1" smtClean="0"/>
              <a:t>Sombath</a:t>
            </a:r>
            <a:r>
              <a:rPr lang="en-US" dirty="0" smtClean="0"/>
              <a:t> Campaign.  </a:t>
            </a:r>
          </a:p>
          <a:p>
            <a:r>
              <a:rPr lang="en-US" dirty="0" smtClean="0"/>
              <a:t>Continue to read and to share through social networks – Important that SB’s case will not be forgotten.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79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Respectful of indigenous knowledge and appropriate technologies</a:t>
            </a:r>
            <a:endParaRPr lang="en-US" sz="3200" dirty="0"/>
          </a:p>
        </p:txBody>
      </p:sp>
      <p:pic>
        <p:nvPicPr>
          <p:cNvPr id="4" name="Content Placeholder 3" descr="photo - demonstrating alley cropping copy copy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31594" b="31594"/>
          <a:stretch/>
        </p:blipFill>
        <p:spPr>
          <a:xfrm>
            <a:off x="203200" y="1963737"/>
            <a:ext cx="4479417" cy="2798763"/>
          </a:xfrm>
        </p:spPr>
      </p:pic>
      <p:pic>
        <p:nvPicPr>
          <p:cNvPr id="6" name="Picture 5" descr="bio-fertilise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48" y="1963737"/>
            <a:ext cx="3903999" cy="27987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000" y="5448300"/>
            <a:ext cx="612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Field practice of appropriate technologies: alley cropping and “</a:t>
            </a:r>
            <a:r>
              <a:rPr lang="en-US" b="1" dirty="0" err="1" smtClean="0"/>
              <a:t>azola</a:t>
            </a:r>
            <a:r>
              <a:rPr lang="en-US" b="1" dirty="0" smtClean="0"/>
              <a:t>” a type of algae (green fertilizers)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0571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Learning from Actual Practice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Strong respect </a:t>
            </a:r>
            <a:r>
              <a:rPr lang="en-US" dirty="0"/>
              <a:t> </a:t>
            </a:r>
            <a:r>
              <a:rPr lang="en-US" dirty="0" smtClean="0"/>
              <a:t>of indigenous practices and knowledge</a:t>
            </a:r>
          </a:p>
          <a:p>
            <a:r>
              <a:rPr lang="en-US" dirty="0" smtClean="0"/>
              <a:t>Experimented practices prior to introduction - making sure that these are culturally and technically relevant -  avoided blind copying of practices.</a:t>
            </a:r>
          </a:p>
          <a:p>
            <a:r>
              <a:rPr lang="en-US" dirty="0" smtClean="0"/>
              <a:t>Technologies introduced include: bio-</a:t>
            </a:r>
            <a:r>
              <a:rPr lang="en-US" dirty="0" err="1" smtClean="0"/>
              <a:t>fertilisers</a:t>
            </a:r>
            <a:r>
              <a:rPr lang="en-US" dirty="0" smtClean="0"/>
              <a:t>; alley cropping; use of bio-insecticide, Integrated rice &amp; fish farming systems, etc.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0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Focus of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Work: 1978- Mid-80s:  Agriculture development; integrated community development (PRA); community-based planning, etc.</a:t>
            </a:r>
          </a:p>
          <a:p>
            <a:r>
              <a:rPr lang="en-US" dirty="0" smtClean="0"/>
              <a:t>Mid-80s – mid-90s: Shifted more and more towards education and youth development</a:t>
            </a:r>
          </a:p>
          <a:p>
            <a:r>
              <a:rPr lang="en-US" dirty="0" smtClean="0"/>
              <a:t>Founded Participatory Development Training Center (PADETC) in 1996 under </a:t>
            </a:r>
            <a:r>
              <a:rPr lang="en-US" dirty="0" err="1" smtClean="0"/>
              <a:t>MoE</a:t>
            </a:r>
            <a:r>
              <a:rPr lang="en-US" dirty="0" smtClean="0"/>
              <a:t> Private Education Decree</a:t>
            </a:r>
          </a:p>
          <a:p>
            <a:r>
              <a:rPr lang="en-US" dirty="0" smtClean="0"/>
              <a:t>Provided training for different target groups, but with main  focus on training of farmers, teachers; monks,  youth, and community groups – especially women. </a:t>
            </a:r>
            <a:endParaRPr lang="en-US" dirty="0"/>
          </a:p>
          <a:p>
            <a:r>
              <a:rPr lang="en-US" dirty="0" smtClean="0"/>
              <a:t>Work areas in response to need as well as opportunities.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404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Major Influences</a:t>
            </a:r>
            <a:endParaRPr lang="en-US" dirty="0"/>
          </a:p>
        </p:txBody>
      </p:sp>
      <p:pic>
        <p:nvPicPr>
          <p:cNvPr id="4" name="Content Placeholder 3" descr="P813115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263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Influences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Quakers – </a:t>
            </a:r>
            <a:r>
              <a:rPr lang="en-US" dirty="0" err="1" smtClean="0"/>
              <a:t>pacificism</a:t>
            </a:r>
            <a:r>
              <a:rPr lang="en-US" dirty="0" smtClean="0"/>
              <a:t>, non-violence, &amp; social justice</a:t>
            </a:r>
          </a:p>
          <a:p>
            <a:r>
              <a:rPr lang="en-US" dirty="0" smtClean="0"/>
              <a:t>Engaged Buddhism – influenced by </a:t>
            </a:r>
            <a:r>
              <a:rPr lang="en-US" dirty="0" err="1" smtClean="0"/>
              <a:t>Ajarn</a:t>
            </a:r>
            <a:r>
              <a:rPr lang="en-US" dirty="0" smtClean="0"/>
              <a:t> </a:t>
            </a:r>
            <a:r>
              <a:rPr lang="en-US" dirty="0" err="1" smtClean="0"/>
              <a:t>Sulak</a:t>
            </a:r>
            <a:r>
              <a:rPr lang="en-US" dirty="0" smtClean="0"/>
              <a:t>, </a:t>
            </a:r>
            <a:r>
              <a:rPr lang="en-US" dirty="0" err="1" smtClean="0"/>
              <a:t>Thich</a:t>
            </a:r>
            <a:r>
              <a:rPr lang="en-US" dirty="0" smtClean="0"/>
              <a:t> </a:t>
            </a:r>
            <a:r>
              <a:rPr lang="en-US" dirty="0" err="1" smtClean="0"/>
              <a:t>Nhat</a:t>
            </a:r>
            <a:r>
              <a:rPr lang="en-US" dirty="0" smtClean="0"/>
              <a:t> </a:t>
            </a:r>
            <a:r>
              <a:rPr lang="en-US" dirty="0" err="1" smtClean="0"/>
              <a:t>Hanh</a:t>
            </a:r>
            <a:r>
              <a:rPr lang="en-US" dirty="0" smtClean="0"/>
              <a:t>, Dalai Lama</a:t>
            </a:r>
          </a:p>
          <a:p>
            <a:r>
              <a:rPr lang="en-US" dirty="0" smtClean="0"/>
              <a:t>Bhutanese Model of Development – GNH versus GDP</a:t>
            </a:r>
          </a:p>
          <a:p>
            <a:r>
              <a:rPr lang="en-US" dirty="0" smtClean="0"/>
              <a:t>Developed his vision of balanced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 model of Development</a:t>
            </a:r>
            <a:endParaRPr lang="en-US" dirty="0"/>
          </a:p>
        </p:txBody>
      </p:sp>
      <p:pic>
        <p:nvPicPr>
          <p:cNvPr id="14" name="Picture 13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264372"/>
            <a:ext cx="7683500" cy="53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1198</Words>
  <Application>Microsoft Office PowerPoint</Application>
  <PresentationFormat>On-screen Show (4:3)</PresentationFormat>
  <Paragraphs>104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Enforced Disappearance: The Case of Sombath Somphone</vt:lpstr>
      <vt:lpstr>    Sombath: The Man and his Work Child of the Soil   </vt:lpstr>
      <vt:lpstr>Early Days</vt:lpstr>
      <vt:lpstr>Respectful of indigenous knowledge and appropriate technologies</vt:lpstr>
      <vt:lpstr>Learning from Actual Practice </vt:lpstr>
      <vt:lpstr>Main Focus of Work</vt:lpstr>
      <vt:lpstr>Major Influences</vt:lpstr>
      <vt:lpstr>Major Influences </vt:lpstr>
      <vt:lpstr>Balanced model of Development</vt:lpstr>
      <vt:lpstr>Education of the Heart</vt:lpstr>
      <vt:lpstr>PowerPoint Presentation</vt:lpstr>
      <vt:lpstr>Sequence of photos from CCTV of Abduction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the abduction, and why now?</vt:lpstr>
      <vt:lpstr>Could the AEPF be the trigger?</vt:lpstr>
      <vt:lpstr>AEPF</vt:lpstr>
      <vt:lpstr>Events during and after AEPF</vt:lpstr>
      <vt:lpstr>Government statements and Global reaction to Sombath’s abduction</vt:lpstr>
      <vt:lpstr>Reaction Inside Laos</vt:lpstr>
      <vt:lpstr>Enforced Disappearance &amp; Human Rights</vt:lpstr>
      <vt:lpstr>Laos and UN Convention Against Enforced Disappearance</vt:lpstr>
      <vt:lpstr>Sombath’s Disappearance and implications civil society</vt:lpstr>
      <vt:lpstr>My Views</vt:lpstr>
      <vt:lpstr>The “Find Sombath” Campaign</vt:lpstr>
    </vt:vector>
  </TitlesOfParts>
  <Company>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Enforced Disappearance: The Case of Sombath Somphone</dc:title>
  <dc:creator>Apple a</dc:creator>
  <cp:lastModifiedBy>Janice Hugo</cp:lastModifiedBy>
  <cp:revision>36</cp:revision>
  <dcterms:created xsi:type="dcterms:W3CDTF">2014-02-24T03:07:20Z</dcterms:created>
  <dcterms:modified xsi:type="dcterms:W3CDTF">2014-03-07T02:21:28Z</dcterms:modified>
</cp:coreProperties>
</file>