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64" r:id="rId2"/>
    <p:sldId id="282" r:id="rId3"/>
    <p:sldId id="276" r:id="rId4"/>
    <p:sldId id="279" r:id="rId5"/>
    <p:sldId id="267" r:id="rId6"/>
    <p:sldId id="268" r:id="rId7"/>
    <p:sldId id="269" r:id="rId8"/>
    <p:sldId id="270" r:id="rId9"/>
    <p:sldId id="283" r:id="rId10"/>
    <p:sldId id="271" r:id="rId11"/>
    <p:sldId id="272" r:id="rId12"/>
    <p:sldId id="278" r:id="rId13"/>
    <p:sldId id="280" r:id="rId14"/>
    <p:sldId id="273" r:id="rId15"/>
    <p:sldId id="281" r:id="rId16"/>
  </p:sldIdLst>
  <p:sldSz cx="9144000" cy="6858000" type="screen4x3"/>
  <p:notesSz cx="6794500" cy="99218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340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AEB7F0-DAC5-4DB4-AB4A-F6F99FF025A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3288"/>
            <a:ext cx="54356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340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F9F9B9-7702-4369-8AE7-057F7631F24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744168-D6F4-4A7D-8963-AF0F2471BD9E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4544DF-D426-4B1D-952A-8116112A3B45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EBB92-9DA3-4176-B1EF-FA1087A7E26A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8AF5F-C8EF-4E4E-A752-56F2FB9E2F14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0DC70C-9972-4BC8-890B-D6B78E7F534C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7B875-D4B0-4E69-A4FE-88F38E1889FC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07F86-FA04-49B2-890A-E336A401B7D0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80FEA8-DD4D-4B98-810C-B97ECDF39CCE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E04C0C-E37E-4A1F-9A43-15677AA3D2A9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C60B4-EEC3-4F03-9AF8-E11367921F80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B2B46-77CA-43F8-8804-CE8D844453C6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85800" y="117475"/>
            <a:ext cx="8456613" cy="6738938"/>
            <a:chOff x="432" y="74"/>
            <a:chExt cx="5327" cy="4245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invGray">
            <a:xfrm>
              <a:off x="432" y="4176"/>
              <a:ext cx="2208" cy="14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spcBef>
                  <a:spcPct val="20000"/>
                </a:spcBef>
                <a:buFontTx/>
                <a:buChar char="–"/>
              </a:pPr>
              <a:endParaRPr kumimoji="1" lang="en-US" altLang="zh-CN" sz="1600">
                <a:latin typeface="Times New Roman" pitchFamily="18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2859" y="4250"/>
              <a:ext cx="2729" cy="41"/>
              <a:chOff x="2859" y="4250"/>
              <a:chExt cx="2729" cy="41"/>
            </a:xfrm>
          </p:grpSpPr>
          <p:sp>
            <p:nvSpPr>
              <p:cNvPr id="20485" name="Oval 5"/>
              <p:cNvSpPr>
                <a:spLocks noChangeArrowheads="1"/>
              </p:cNvSpPr>
              <p:nvPr/>
            </p:nvSpPr>
            <p:spPr bwMode="invGray">
              <a:xfrm>
                <a:off x="285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86" name="Oval 6"/>
              <p:cNvSpPr>
                <a:spLocks noChangeArrowheads="1"/>
              </p:cNvSpPr>
              <p:nvPr/>
            </p:nvSpPr>
            <p:spPr bwMode="invGray">
              <a:xfrm>
                <a:off x="324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invGray">
              <a:xfrm>
                <a:off x="362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invGray">
              <a:xfrm>
                <a:off x="4011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invGray">
              <a:xfrm>
                <a:off x="4395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invGray">
              <a:xfrm>
                <a:off x="477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91" name="Oval 11"/>
              <p:cNvSpPr>
                <a:spLocks noChangeArrowheads="1"/>
              </p:cNvSpPr>
              <p:nvPr/>
            </p:nvSpPr>
            <p:spPr bwMode="invGray">
              <a:xfrm>
                <a:off x="516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  <p:sp>
            <p:nvSpPr>
              <p:cNvPr id="20492" name="Oval 12"/>
              <p:cNvSpPr>
                <a:spLocks noChangeArrowheads="1"/>
              </p:cNvSpPr>
              <p:nvPr/>
            </p:nvSpPr>
            <p:spPr bwMode="invGray">
              <a:xfrm>
                <a:off x="554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  <a:buFontTx/>
                  <a:buChar char="–"/>
                </a:pPr>
                <a:endParaRPr kumimoji="1" lang="en-US" altLang="zh-CN" sz="1600">
                  <a:latin typeface="Times New Roman" pitchFamily="18" charset="0"/>
                </a:endParaRPr>
              </a:p>
            </p:txBody>
          </p:sp>
        </p:grpSp>
        <p:sp>
          <p:nvSpPr>
            <p:cNvPr id="20493" name="Rectangle 13"/>
            <p:cNvSpPr>
              <a:spLocks noChangeArrowheads="1"/>
            </p:cNvSpPr>
            <p:nvPr/>
          </p:nvSpPr>
          <p:spPr bwMode="invGray">
            <a:xfrm>
              <a:off x="480" y="480"/>
              <a:ext cx="5279" cy="48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spcBef>
                  <a:spcPct val="20000"/>
                </a:spcBef>
                <a:buFontTx/>
                <a:buChar char="–"/>
              </a:pPr>
              <a:endParaRPr kumimoji="1" lang="en-US" altLang="zh-CN" sz="1600">
                <a:latin typeface="Times New Roman" pitchFamily="18" charset="0"/>
              </a:endParaRPr>
            </a:p>
          </p:txBody>
        </p:sp>
        <p:sp>
          <p:nvSpPr>
            <p:cNvPr id="20494" name="Oval 14"/>
            <p:cNvSpPr>
              <a:spLocks noChangeArrowheads="1"/>
            </p:cNvSpPr>
            <p:nvPr/>
          </p:nvSpPr>
          <p:spPr bwMode="invGray">
            <a:xfrm>
              <a:off x="507" y="7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spcBef>
                  <a:spcPct val="20000"/>
                </a:spcBef>
                <a:buFontTx/>
                <a:buChar char="–"/>
              </a:pPr>
              <a:endParaRPr kumimoji="1" lang="en-US" altLang="zh-CN" sz="1600">
                <a:latin typeface="Times New Roman" pitchFamily="18" charset="0"/>
              </a:endParaRPr>
            </a:p>
          </p:txBody>
        </p:sp>
        <p:sp>
          <p:nvSpPr>
            <p:cNvPr id="20495" name="Oval 15"/>
            <p:cNvSpPr>
              <a:spLocks noChangeArrowheads="1"/>
            </p:cNvSpPr>
            <p:nvPr/>
          </p:nvSpPr>
          <p:spPr bwMode="invGray">
            <a:xfrm>
              <a:off x="507" y="21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spcBef>
                  <a:spcPct val="20000"/>
                </a:spcBef>
                <a:buFontTx/>
                <a:buChar char="–"/>
              </a:pPr>
              <a:endParaRPr kumimoji="1" lang="en-US" altLang="zh-CN" sz="1600">
                <a:latin typeface="Times New Roman" pitchFamily="18" charset="0"/>
              </a:endParaRPr>
            </a:p>
          </p:txBody>
        </p:sp>
        <p:sp>
          <p:nvSpPr>
            <p:cNvPr id="20496" name="Oval 16"/>
            <p:cNvSpPr>
              <a:spLocks noChangeArrowheads="1"/>
            </p:cNvSpPr>
            <p:nvPr/>
          </p:nvSpPr>
          <p:spPr bwMode="invGray">
            <a:xfrm>
              <a:off x="507" y="36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spcBef>
                  <a:spcPct val="20000"/>
                </a:spcBef>
                <a:buFontTx/>
                <a:buChar char="–"/>
              </a:pPr>
              <a:endParaRPr kumimoji="1" lang="en-US" altLang="zh-CN" sz="1600">
                <a:latin typeface="Times New Roman" pitchFamily="18" charset="0"/>
              </a:endParaRPr>
            </a:p>
          </p:txBody>
        </p:sp>
      </p:grpSp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Master text styles</a:t>
            </a:r>
          </a:p>
          <a:p>
            <a:pPr lvl="1"/>
            <a:r>
              <a:rPr lang="en-GB" altLang="zh-CN" smtClean="0"/>
              <a:t>Second level</a:t>
            </a:r>
          </a:p>
          <a:p>
            <a:pPr lvl="2"/>
            <a:r>
              <a:rPr lang="en-GB" altLang="zh-CN" smtClean="0"/>
              <a:t>Third level</a:t>
            </a:r>
          </a:p>
          <a:p>
            <a:pPr lvl="3"/>
            <a:r>
              <a:rPr lang="en-GB" altLang="zh-CN" smtClean="0"/>
              <a:t>Fourth level</a:t>
            </a:r>
          </a:p>
          <a:p>
            <a:pPr lvl="4"/>
            <a:r>
              <a:rPr lang="en-GB" altLang="zh-CN" smtClean="0"/>
              <a:t>Fifth level</a:t>
            </a:r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050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050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latin typeface="Times New Roman" pitchFamily="18" charset="0"/>
              </a:defRPr>
            </a:lvl1pPr>
          </a:lstStyle>
          <a:p>
            <a:fld id="{C819B8B2-75D6-41A4-8FFD-E16E1203BC44}" type="slidenum">
              <a:rPr lang="en-GB" altLang="zh-CN"/>
              <a:pPr/>
              <a:t>‹#›</a:t>
            </a:fld>
            <a:endParaRPr lang="en-GB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420938"/>
            <a:ext cx="7772400" cy="1943100"/>
          </a:xfrm>
          <a:solidFill>
            <a:schemeClr val="hlink"/>
          </a:solidFill>
        </p:spPr>
        <p:txBody>
          <a:bodyPr/>
          <a:lstStyle/>
          <a:p>
            <a:r>
              <a:rPr lang="en-GB" altLang="zh-CN" smtClean="0">
                <a:solidFill>
                  <a:schemeClr val="tx1"/>
                </a:solidFill>
                <a:ea typeface="ＭＳ Ｐゴシック" pitchFamily="34" charset="-128"/>
              </a:rPr>
              <a:t>Changing cultures in closed environments, what works?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5105400"/>
            <a:ext cx="7775575" cy="987425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fr-CH" altLang="zh-CN" sz="2400" b="1" smtClean="0">
                <a:latin typeface="Arial" charset="0"/>
                <a:ea typeface="ＭＳ Ｐゴシック" pitchFamily="34" charset="-128"/>
                <a:cs typeface="Arial" charset="0"/>
              </a:rPr>
              <a:t>Jem Stevens, Delegate, APT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fr-CH" altLang="zh-CN" sz="2400" b="1" smtClean="0">
                <a:latin typeface="Arial" charset="0"/>
                <a:ea typeface="ＭＳ Ｐゴシック" pitchFamily="34" charset="-128"/>
                <a:cs typeface="Arial" charset="0"/>
              </a:rPr>
              <a:t>Melbourne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r>
              <a:rPr lang="fr-CH" altLang="zh-CN" sz="2400" b="1" smtClean="0">
                <a:latin typeface="Arial" charset="0"/>
                <a:ea typeface="ＭＳ Ｐゴシック" pitchFamily="34" charset="-128"/>
                <a:cs typeface="Arial" charset="0"/>
              </a:rPr>
              <a:t>February 2012</a:t>
            </a:r>
            <a:endParaRPr lang="en-US" altLang="zh-CN" sz="2400" b="1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2987675" y="1052513"/>
            <a:ext cx="5926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742950" indent="-285750" algn="r" eaLnBrk="0" hangingPunct="0">
              <a:spcBef>
                <a:spcPct val="20000"/>
              </a:spcBef>
            </a:pPr>
            <a:r>
              <a:rPr kumimoji="1" lang="en-CA" altLang="zh-CN" sz="2000">
                <a:latin typeface="Tahoma" pitchFamily="34" charset="0"/>
              </a:rPr>
              <a:t>association for the prevention of torture</a:t>
            </a:r>
            <a:endParaRPr kumimoji="1" lang="en-US" altLang="zh-CN" sz="2000">
              <a:latin typeface="Tahoma" pitchFamily="34" charset="0"/>
            </a:endParaRPr>
          </a:p>
        </p:txBody>
      </p:sp>
      <p:pic>
        <p:nvPicPr>
          <p:cNvPr id="15364" name="Picture 7" descr="apt_logo_co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333375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Human rights organisational change</a:t>
            </a:r>
          </a:p>
        </p:txBody>
      </p:sp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1219200" y="2286000"/>
            <a:ext cx="65214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GB" altLang="zh-CN"/>
              <a:t>Human rights organisational change:</a:t>
            </a:r>
          </a:p>
          <a:p>
            <a:pPr algn="ctr" eaLnBrk="0" hangingPunct="0"/>
            <a:endParaRPr lang="en-GB" altLang="zh-CN"/>
          </a:p>
          <a:p>
            <a:pPr algn="ctr" eaLnBrk="0" hangingPunct="0"/>
            <a:r>
              <a:rPr lang="en-GB" altLang="zh-CN"/>
              <a:t>“The process of moving an organisation to be more inclusive, and to fully respect and accommodate the dignity, worth and rights of all people” </a:t>
            </a:r>
          </a:p>
          <a:p>
            <a:pPr algn="ctr" eaLnBrk="0" hangingPunct="0"/>
            <a:endParaRPr lang="en-GB" altLang="zh-CN"/>
          </a:p>
          <a:p>
            <a:pPr algn="ctr" eaLnBrk="0" hangingPunct="0"/>
            <a:r>
              <a:rPr lang="en-GB" altLang="zh-CN"/>
              <a:t>(Ontario Human Rights Commission)</a:t>
            </a:r>
            <a:endParaRPr lang="en-AU" altLang="zh-CN"/>
          </a:p>
          <a:p>
            <a:endParaRPr lang="en-US" altLang="zh-CN"/>
          </a:p>
          <a:p>
            <a:endParaRPr lang="en-US" altLang="zh-CN" sz="1800"/>
          </a:p>
          <a:p>
            <a:endParaRPr lang="en-US" altLang="zh-CN" sz="1800"/>
          </a:p>
          <a:p>
            <a:endParaRPr lang="en-US" altLang="zh-CN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Changing cultures in closed environments, what works?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3713" y="2060575"/>
            <a:ext cx="6623050" cy="4656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Tahoma" pitchFamily="34" charset="0"/>
              <a:buNone/>
            </a:pPr>
            <a:r>
              <a:rPr lang="en-US" altLang="zh-CN"/>
              <a:t>No magic solution, but some key factors that can contribute*:</a:t>
            </a:r>
          </a:p>
          <a:p>
            <a:pPr marL="457200" indent="-457200">
              <a:buFont typeface="Tahoma" pitchFamily="34" charset="0"/>
              <a:buNone/>
            </a:pPr>
            <a:endParaRPr lang="en-US" altLang="zh-CN"/>
          </a:p>
          <a:p>
            <a:pPr marL="457200" indent="-457200">
              <a:buFont typeface="Tahoma" pitchFamily="34" charset="0"/>
              <a:buChar char="•"/>
            </a:pPr>
            <a:r>
              <a:rPr lang="en-US" altLang="zh-CN"/>
              <a:t>Committed leadership</a:t>
            </a:r>
          </a:p>
          <a:p>
            <a:pPr marL="457200" indent="-457200">
              <a:buFont typeface="Tahoma" pitchFamily="34" charset="0"/>
              <a:buChar char="•"/>
            </a:pPr>
            <a:r>
              <a:rPr lang="en-US" altLang="zh-CN"/>
              <a:t>Changing the paradigm</a:t>
            </a:r>
          </a:p>
          <a:p>
            <a:pPr marL="457200" indent="-457200">
              <a:buFont typeface="Tahoma" pitchFamily="34" charset="0"/>
              <a:buChar char="•"/>
            </a:pPr>
            <a:r>
              <a:rPr lang="en-US" altLang="zh-CN"/>
              <a:t>Modifying the organisation</a:t>
            </a:r>
          </a:p>
          <a:p>
            <a:pPr marL="457200" indent="-457200">
              <a:buFont typeface="Tahoma" pitchFamily="34" charset="0"/>
              <a:buChar char="•"/>
            </a:pPr>
            <a:r>
              <a:rPr lang="en-US" altLang="zh-CN"/>
              <a:t>Recruiting and training staff</a:t>
            </a:r>
          </a:p>
          <a:p>
            <a:pPr marL="457200" indent="-457200">
              <a:buFont typeface="Tahoma" pitchFamily="34" charset="0"/>
              <a:buChar char="•"/>
            </a:pPr>
            <a:r>
              <a:rPr lang="en-US" altLang="zh-CN"/>
              <a:t>Supervision and reinforcement</a:t>
            </a:r>
          </a:p>
          <a:p>
            <a:pPr marL="457200" indent="-457200">
              <a:buFont typeface="Tahoma" pitchFamily="34" charset="0"/>
              <a:buChar char="•"/>
            </a:pPr>
            <a:r>
              <a:rPr lang="en-US" altLang="zh-CN"/>
              <a:t>Addressing resistance</a:t>
            </a:r>
          </a:p>
          <a:p>
            <a:pPr marL="457200" indent="-457200"/>
            <a:r>
              <a:rPr lang="en-US" altLang="zh-CN"/>
              <a:t>Ongoing process – monitoring </a:t>
            </a:r>
          </a:p>
          <a:p>
            <a:pPr marL="457200" indent="-457200"/>
            <a:endParaRPr lang="en-US" altLang="zh-CN"/>
          </a:p>
          <a:p>
            <a:pPr marL="457200" indent="-457200"/>
            <a:r>
              <a:rPr lang="en-US" altLang="zh-CN" sz="1200"/>
              <a:t>*from the APT’s experience, interviews with experts and existing research and studies – see for example </a:t>
            </a:r>
            <a:r>
              <a:rPr lang="en-GB" altLang="zh-CN" sz="1200"/>
              <a:t>Cummings &amp; Worley (2005), Coyle (2002) in relation to prisons, and Ontario Human Rights Commission (2011) in relation to policing.</a:t>
            </a:r>
            <a:endParaRPr lang="en-US" altLang="zh-CN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827088" y="765175"/>
            <a:ext cx="7772400" cy="1143000"/>
          </a:xfrm>
        </p:spPr>
        <p:txBody>
          <a:bodyPr/>
          <a:lstStyle/>
          <a:p>
            <a:r>
              <a:rPr lang="en-US" altLang="zh-CN" sz="4000" smtClean="0">
                <a:ea typeface="ＭＳ Ｐゴシック" pitchFamily="34" charset="-128"/>
              </a:rPr>
              <a:t>Modifying the organisation</a:t>
            </a:r>
            <a:br>
              <a:rPr lang="en-US" altLang="zh-CN" sz="4000" smtClean="0">
                <a:ea typeface="ＭＳ Ｐゴシック" pitchFamily="34" charset="-128"/>
              </a:rPr>
            </a:br>
            <a:r>
              <a:rPr lang="en-US" altLang="zh-CN" sz="4000" smtClean="0">
                <a:ea typeface="ＭＳ Ｐゴシック" pitchFamily="34" charset="-128"/>
              </a:rPr>
              <a:t>Example: changing symbols</a:t>
            </a:r>
          </a:p>
        </p:txBody>
      </p:sp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762000" y="5257800"/>
            <a:ext cx="2805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1800"/>
              <a:t>The Royal Ulster Constabulary crest</a:t>
            </a:r>
          </a:p>
        </p:txBody>
      </p:sp>
      <p:pic>
        <p:nvPicPr>
          <p:cNvPr id="24579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438400"/>
            <a:ext cx="3606800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4953000" y="5257800"/>
            <a:ext cx="26463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1800"/>
              <a:t>Police Service of Northern Ireland Crest</a:t>
            </a:r>
          </a:p>
        </p:txBody>
      </p:sp>
      <p:pic>
        <p:nvPicPr>
          <p:cNvPr id="24581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9812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CN" smtClean="0">
                <a:ea typeface="ＭＳ Ｐゴシック" pitchFamily="34" charset="-128"/>
              </a:rPr>
              <a:t>Benefits of a human rights culture change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195513" y="2276475"/>
            <a:ext cx="4572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Tahoma" pitchFamily="34" charset="0"/>
              <a:buNone/>
            </a:pPr>
            <a:r>
              <a:rPr lang="en-GB" altLang="zh-CN" sz="1800"/>
              <a:t>Example from The State Hospital Scotland – highlighted by the Scottish Human Rights Comission:</a:t>
            </a:r>
          </a:p>
          <a:p>
            <a:pPr marL="342900" indent="-342900">
              <a:buFont typeface="Tahoma" pitchFamily="34" charset="0"/>
              <a:buNone/>
            </a:pPr>
            <a:endParaRPr lang="en-GB" altLang="zh-CN" sz="1800"/>
          </a:p>
          <a:p>
            <a:pPr marL="342900" indent="-342900">
              <a:buFont typeface="Tahoma" pitchFamily="34" charset="0"/>
              <a:buChar char="•"/>
            </a:pPr>
            <a:r>
              <a:rPr lang="en-GB" altLang="zh-CN" sz="1800"/>
              <a:t>increased work-related satisfaction for staff</a:t>
            </a:r>
          </a:p>
          <a:p>
            <a:pPr marL="342900" indent="-342900">
              <a:buFont typeface="Tahoma" pitchFamily="34" charset="0"/>
              <a:buChar char="•"/>
            </a:pPr>
            <a:r>
              <a:rPr lang="en-GB" altLang="zh-CN" sz="1800"/>
              <a:t>increased satisfaction of patients in relation to treatment</a:t>
            </a:r>
          </a:p>
          <a:p>
            <a:pPr marL="342900" indent="-342900">
              <a:buFont typeface="Tahoma" pitchFamily="34" charset="0"/>
              <a:buChar char="•"/>
            </a:pPr>
            <a:r>
              <a:rPr lang="en-GB" altLang="zh-CN" sz="1800"/>
              <a:t>staff reporting a reduction in stress and anxiety. </a:t>
            </a:r>
            <a:endParaRPr lang="en-AU" altLang="zh-CN" sz="1800"/>
          </a:p>
          <a:p>
            <a:pPr marL="342900" indent="-342900">
              <a:buFont typeface="Tahoma" pitchFamily="34" charset="0"/>
              <a:buChar char="•"/>
            </a:pPr>
            <a:r>
              <a:rPr lang="en-GB" altLang="zh-CN" sz="1800"/>
              <a:t>reduced staff’s “</a:t>
            </a:r>
            <a:r>
              <a:rPr lang="en-GB" altLang="zh-CN" sz="1800" i="1"/>
              <a:t>fear</a:t>
            </a:r>
            <a:r>
              <a:rPr lang="en-GB" altLang="zh-CN" sz="1800"/>
              <a:t>” of human rights</a:t>
            </a:r>
          </a:p>
          <a:p>
            <a:pPr marL="342900" indent="-342900">
              <a:buFont typeface="Tahoma" pitchFamily="34" charset="0"/>
              <a:buChar char="•"/>
            </a:pPr>
            <a:r>
              <a:rPr lang="en-GB" altLang="zh-CN" sz="1800"/>
              <a:t>increased their understanding of how to make choices and the meaning and benefit of their own human rights.</a:t>
            </a:r>
            <a:endParaRPr lang="en-AU" altLang="zh-CN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smtClean="0">
                <a:ea typeface="ＭＳ Ｐゴシック" pitchFamily="34" charset="-128"/>
              </a:rPr>
              <a:t>The role of outside actors and some drivers for change</a:t>
            </a:r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2268538" y="2133600"/>
            <a:ext cx="4343400" cy="328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Tahoma" pitchFamily="34" charset="0"/>
              <a:buAutoNum type="arabicPeriod"/>
            </a:pPr>
            <a:r>
              <a:rPr lang="en-US" altLang="zh-CN"/>
              <a:t>Transparency in places of deprivation of liberty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altLang="zh-CN"/>
              <a:t>Independent monitoring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altLang="zh-CN"/>
              <a:t>Public inquiries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altLang="zh-CN"/>
              <a:t>Legislation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altLang="zh-CN"/>
              <a:t>Civil society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altLang="zh-CN"/>
              <a:t>Cultural change in wider society</a:t>
            </a:r>
          </a:p>
          <a:p>
            <a:pPr marL="342900" indent="-342900" algn="ctr"/>
            <a:endParaRPr lang="en-US" altLang="zh-CN"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Thank you!</a:t>
            </a:r>
            <a:endParaRPr lang="zh-CN" altLang="en-US" smtClean="0">
              <a:ea typeface="ＭＳ Ｐゴシック" pitchFamily="34" charset="-12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1989138"/>
            <a:ext cx="4391025" cy="4114800"/>
          </a:xfrm>
        </p:spPr>
        <p:txBody>
          <a:bodyPr/>
          <a:lstStyle/>
          <a:p>
            <a:endParaRPr lang="en-US" altLang="zh-CN" smtClean="0">
              <a:ea typeface="ＭＳ Ｐゴシック" pitchFamily="34" charset="-128"/>
            </a:endParaRPr>
          </a:p>
          <a:p>
            <a:endParaRPr lang="en-US" altLang="zh-CN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en-US" altLang="zh-CN" smtClean="0">
                <a:ea typeface="ＭＳ Ｐゴシック" pitchFamily="34" charset="-128"/>
              </a:rPr>
              <a:t>www.apt.ch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About the APT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400" smtClean="0">
                <a:ea typeface="ＭＳ Ｐゴシック" pitchFamily="34" charset="-128"/>
              </a:rPr>
              <a:t>The Association for the Prevention of Torture (APT)</a:t>
            </a:r>
          </a:p>
          <a:p>
            <a:pPr>
              <a:lnSpc>
                <a:spcPct val="90000"/>
              </a:lnSpc>
            </a:pPr>
            <a:r>
              <a:rPr lang="en-US" altLang="zh-CN" sz="2400" smtClean="0">
                <a:ea typeface="ＭＳ Ｐゴシック" pitchFamily="34" charset="-128"/>
              </a:rPr>
              <a:t>International NGO based in Geneva</a:t>
            </a:r>
          </a:p>
          <a:p>
            <a:pPr>
              <a:lnSpc>
                <a:spcPct val="90000"/>
              </a:lnSpc>
            </a:pPr>
            <a:r>
              <a:rPr lang="en-US" altLang="zh-CN" sz="2400" smtClean="0">
                <a:ea typeface="ＭＳ Ｐゴシック" pitchFamily="34" charset="-128"/>
              </a:rPr>
              <a:t>Working for over 30 years on prevention of torture (i.e. measures and mechanisms to reduce the risk of torture occuring) </a:t>
            </a:r>
          </a:p>
          <a:p>
            <a:pPr>
              <a:lnSpc>
                <a:spcPct val="90000"/>
              </a:lnSpc>
            </a:pPr>
            <a:r>
              <a:rPr lang="en-US" altLang="zh-CN" sz="2400" smtClean="0">
                <a:ea typeface="ＭＳ Ｐゴシック" pitchFamily="34" charset="-128"/>
              </a:rPr>
              <a:t>Focus on transparency and monitoring of places of detention, including the OPCAT</a:t>
            </a:r>
          </a:p>
          <a:p>
            <a:pPr>
              <a:lnSpc>
                <a:spcPct val="90000"/>
              </a:lnSpc>
            </a:pPr>
            <a:r>
              <a:rPr lang="en-US" altLang="zh-CN" sz="2400" smtClean="0">
                <a:ea typeface="ＭＳ Ｐゴシック" pitchFamily="34" charset="-128"/>
              </a:rPr>
              <a:t>Working around the world, in cooperation with government and non-government partners</a:t>
            </a:r>
          </a:p>
          <a:p>
            <a:pPr>
              <a:lnSpc>
                <a:spcPct val="90000"/>
              </a:lnSpc>
            </a:pPr>
            <a:r>
              <a:rPr lang="en-US" altLang="zh-CN" sz="2400" smtClean="0">
                <a:ea typeface="ＭＳ Ｐゴシック" pitchFamily="34" charset="-128"/>
              </a:rPr>
              <a:t>For more information www.apt.ch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Why look at cultures?</a:t>
            </a:r>
          </a:p>
        </p:txBody>
      </p:sp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990600" y="2133600"/>
            <a:ext cx="7315200" cy="493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zh-CN"/>
          </a:p>
          <a:p>
            <a:pPr algn="ctr"/>
            <a:endParaRPr lang="en-US" altLang="zh-CN"/>
          </a:p>
          <a:p>
            <a:pPr algn="ctr"/>
            <a:r>
              <a:rPr lang="en-US" altLang="zh-CN"/>
              <a:t>“I was told when I was coming to [the hospital] that I would be leaving my rights at the front door – and it isn’t like that now.”</a:t>
            </a:r>
            <a:r>
              <a:rPr lang="en-GB" altLang="zh-CN"/>
              <a:t> </a:t>
            </a:r>
          </a:p>
          <a:p>
            <a:pPr algn="ctr"/>
            <a:endParaRPr lang="en-GB" altLang="zh-CN"/>
          </a:p>
          <a:p>
            <a:pPr algn="ctr"/>
            <a:r>
              <a:rPr lang="en-GB" altLang="zh-CN" sz="1800"/>
              <a:t>Patient at high security forensic psychiatric hospital in Scotland (from report of Scottish Human Rights Commission)</a:t>
            </a:r>
          </a:p>
          <a:p>
            <a:pPr algn="ctr"/>
            <a:endParaRPr lang="en-GB" altLang="zh-CN"/>
          </a:p>
          <a:p>
            <a:pPr algn="ctr"/>
            <a:endParaRPr lang="en-GB" altLang="zh-CN"/>
          </a:p>
          <a:p>
            <a:pPr algn="ctr"/>
            <a:endParaRPr lang="en-GB" altLang="zh-CN" sz="1800"/>
          </a:p>
          <a:p>
            <a:pPr algn="ctr"/>
            <a:endParaRPr lang="en-US" altLang="zh-CN" sz="1800"/>
          </a:p>
          <a:p>
            <a:pPr algn="ctr"/>
            <a:r>
              <a:rPr lang="en-US" altLang="zh-CN" sz="1800"/>
              <a:t> </a:t>
            </a:r>
          </a:p>
          <a:p>
            <a:pPr algn="ctr"/>
            <a:endParaRPr lang="en-US" altLang="zh-CN" sz="1800"/>
          </a:p>
          <a:p>
            <a:pPr algn="ctr"/>
            <a:endParaRPr lang="en-US" altLang="zh-CN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zh-CN" smtClean="0">
                <a:ea typeface="ＭＳ Ｐゴシック" pitchFamily="34" charset="-128"/>
              </a:rPr>
              <a:t>Outline of presentation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971550" y="1997075"/>
            <a:ext cx="6913563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en-GB" altLang="zh-CN" sz="2800"/>
              <a:t>What we mean by “culture” in closed environments</a:t>
            </a:r>
          </a:p>
          <a:p>
            <a:pPr marL="514350" indent="-514350">
              <a:buFont typeface="Tahoma" pitchFamily="34" charset="0"/>
              <a:buAutoNum type="arabicPeriod"/>
            </a:pPr>
            <a:endParaRPr lang="en-AU" altLang="zh-CN" sz="2800"/>
          </a:p>
          <a:p>
            <a:pPr marL="514350" indent="-514350">
              <a:buFont typeface="Tahoma" pitchFamily="34" charset="0"/>
              <a:buAutoNum type="arabicPeriod"/>
            </a:pPr>
            <a:r>
              <a:rPr lang="en-GB" altLang="zh-CN" sz="2800"/>
              <a:t>What works to change these cultures</a:t>
            </a:r>
          </a:p>
          <a:p>
            <a:pPr marL="514350" indent="-514350">
              <a:buFont typeface="Tahoma" pitchFamily="34" charset="0"/>
              <a:buAutoNum type="arabicPeriod"/>
            </a:pPr>
            <a:endParaRPr lang="en-GB" altLang="zh-CN" sz="2800"/>
          </a:p>
          <a:p>
            <a:pPr marL="514350" indent="-514350">
              <a:buFont typeface="Tahoma" pitchFamily="34" charset="0"/>
              <a:buAutoNum type="arabicPeriod"/>
            </a:pPr>
            <a:r>
              <a:rPr lang="en-AU" altLang="zh-CN" sz="2800"/>
              <a:t>D</a:t>
            </a:r>
            <a:r>
              <a:rPr lang="en-GB" altLang="zh-CN" sz="2800"/>
              <a:t>rivers for change and the role of outside actors</a:t>
            </a:r>
            <a:endParaRPr lang="en-AU" altLang="zh-CN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Understanding culture in closed environments</a:t>
            </a:r>
          </a:p>
        </p:txBody>
      </p:sp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1331913" y="2205038"/>
            <a:ext cx="6551612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/>
              <a:t>Different kinds of closed environments, difficult to generalise. But some similarities:</a:t>
            </a:r>
          </a:p>
          <a:p>
            <a:endParaRPr lang="en-US" altLang="zh-CN" sz="2800"/>
          </a:p>
          <a:p>
            <a:pPr>
              <a:buFont typeface="Wingdings" pitchFamily="2" charset="2"/>
              <a:buChar char="v"/>
            </a:pPr>
            <a:r>
              <a:rPr lang="en-US" altLang="zh-CN" sz="2800"/>
              <a:t>centrality of people and relationship between them</a:t>
            </a:r>
          </a:p>
          <a:p>
            <a:pPr>
              <a:buFont typeface="Wingdings" pitchFamily="2" charset="2"/>
              <a:buChar char="v"/>
            </a:pPr>
            <a:r>
              <a:rPr lang="en-US" altLang="zh-CN" sz="2800"/>
              <a:t>imbalance of power = vulnerability</a:t>
            </a:r>
          </a:p>
          <a:p>
            <a:pPr>
              <a:buFont typeface="Wingdings" pitchFamily="2" charset="2"/>
              <a:buChar char="v"/>
            </a:pPr>
            <a:r>
              <a:rPr lang="en-US" altLang="zh-CN" sz="2800"/>
              <a:t>cultures can develop unchecked</a:t>
            </a:r>
          </a:p>
          <a:p>
            <a:pPr>
              <a:buFont typeface="Wingdings" pitchFamily="2" charset="2"/>
              <a:buChar char="v"/>
            </a:pPr>
            <a:r>
              <a:rPr lang="en-US" altLang="zh-CN" sz="2800"/>
              <a:t>hierarchical and/or bureaucratic</a:t>
            </a:r>
          </a:p>
          <a:p>
            <a:endParaRPr lang="en-US" altLang="zh-CN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What are “cultures” in closed environments?</a:t>
            </a:r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2268538" y="2133600"/>
            <a:ext cx="4800600" cy="328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zh-CN"/>
              <a:t>Organisational culture: the shared assumptions and values that guide behaviour within an organisation</a:t>
            </a:r>
            <a:r>
              <a:rPr lang="en-US" altLang="zh-CN"/>
              <a:t> </a:t>
            </a:r>
          </a:p>
          <a:p>
            <a:pPr algn="ctr"/>
            <a:endParaRPr lang="en-US" altLang="zh-CN"/>
          </a:p>
          <a:p>
            <a:pPr algn="ctr"/>
            <a:r>
              <a:rPr lang="en-US" altLang="zh-CN"/>
              <a:t>“A strong organisational culture literally controls organisational behaviour” </a:t>
            </a:r>
          </a:p>
          <a:p>
            <a:pPr algn="ctr"/>
            <a:r>
              <a:rPr lang="en-US" altLang="zh-CN" sz="1800"/>
              <a:t>(Shafritz and Ott)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How are cultures in closed environments formed?</a:t>
            </a:r>
          </a:p>
        </p:txBody>
      </p:sp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1403350" y="2349500"/>
            <a:ext cx="6337300" cy="371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/>
              <a:t>Long term process, complex influence of internal and external factors:</a:t>
            </a:r>
          </a:p>
          <a:p>
            <a:endParaRPr lang="en-US" altLang="zh-CN" sz="2000"/>
          </a:p>
          <a:p>
            <a:pPr>
              <a:buFont typeface="Wingdings" pitchFamily="2" charset="2"/>
              <a:buChar char="Ø"/>
            </a:pPr>
            <a:r>
              <a:rPr lang="en-US" altLang="zh-CN" sz="2000"/>
              <a:t>Trickle down (from paradigm, set by leadership and formal rules and informal rules created through tacit social approval)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2000"/>
              <a:t>Trickle in (attitudes and values of staff and persons deprived of liberty, and the relationship between them)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2000"/>
              <a:t>Societal attitudes (the influence of broader culture within society)</a:t>
            </a:r>
          </a:p>
          <a:p>
            <a:pPr>
              <a:buFont typeface="Wingdings" pitchFamily="2" charset="2"/>
              <a:buChar char="Ø"/>
            </a:pPr>
            <a:endParaRPr lang="en-US" altLang="zh-CN" sz="2000"/>
          </a:p>
          <a:p>
            <a:pPr>
              <a:buFont typeface="Wingdings" pitchFamily="2" charset="2"/>
              <a:buChar char="Ø"/>
            </a:pPr>
            <a:endParaRPr lang="en-US" altLang="zh-CN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ＭＳ Ｐゴシック" pitchFamily="34" charset="-128"/>
              </a:rPr>
              <a:t>Cultural norms that can impact negatively on human rights in closed places</a:t>
            </a:r>
          </a:p>
        </p:txBody>
      </p:sp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900113" y="2781300"/>
            <a:ext cx="661035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altLang="zh-CN"/>
              <a:t> “Us and them”</a:t>
            </a:r>
          </a:p>
          <a:p>
            <a:pPr>
              <a:buFont typeface="Wingdings" pitchFamily="2" charset="2"/>
              <a:buChar char="q"/>
            </a:pPr>
            <a:r>
              <a:rPr lang="en-US" altLang="zh-CN"/>
              <a:t> Loss of the individual</a:t>
            </a:r>
          </a:p>
          <a:p>
            <a:pPr>
              <a:buFont typeface="Wingdings" pitchFamily="2" charset="2"/>
              <a:buChar char="q"/>
            </a:pPr>
            <a:r>
              <a:rPr lang="en-US" altLang="zh-CN"/>
              <a:t> People deprived of their liberty don’t deserve rights</a:t>
            </a:r>
          </a:p>
          <a:p>
            <a:pPr>
              <a:buFont typeface="Wingdings" pitchFamily="2" charset="2"/>
              <a:buChar char="q"/>
            </a:pPr>
            <a:r>
              <a:rPr lang="en-US" altLang="zh-CN"/>
              <a:t> Stereotyping and racism</a:t>
            </a:r>
          </a:p>
          <a:p>
            <a:pPr>
              <a:buFont typeface="Wingdings" pitchFamily="2" charset="2"/>
              <a:buChar char="q"/>
            </a:pPr>
            <a:r>
              <a:rPr lang="en-US" altLang="zh-CN"/>
              <a:t> Security is most important</a:t>
            </a:r>
          </a:p>
          <a:p>
            <a:pPr>
              <a:buFont typeface="Wingdings" pitchFamily="2" charset="2"/>
              <a:buChar char="q"/>
            </a:pPr>
            <a:endParaRPr lang="en-US" altLang="zh-CN" sz="1800"/>
          </a:p>
          <a:p>
            <a:pPr>
              <a:buFont typeface="Wingdings" pitchFamily="2" charset="2"/>
              <a:buChar char="q"/>
            </a:pPr>
            <a:endParaRPr lang="en-US" altLang="zh-CN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smtClean="0">
                <a:ea typeface="ＭＳ Ｐゴシック" pitchFamily="34" charset="-128"/>
              </a:rPr>
              <a:t>Human rights in closed environments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kumimoji="0" lang="en-US" altLang="zh-CN" sz="2000" smtClean="0">
                <a:ea typeface="ＭＳ Ｐゴシック" pitchFamily="34" charset="-128"/>
              </a:rPr>
              <a:t>Human rights recognise the dignity and worth of each individual. In closed environments, this means:</a:t>
            </a:r>
          </a:p>
          <a:p>
            <a:pPr>
              <a:lnSpc>
                <a:spcPct val="80000"/>
              </a:lnSpc>
            </a:pPr>
            <a:endParaRPr kumimoji="0" lang="en-US" altLang="zh-CN" sz="2000" smtClean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kumimoji="0" lang="en-US" altLang="zh-CN" sz="2000" smtClean="0">
                <a:ea typeface="ＭＳ Ｐゴシック" pitchFamily="34" charset="-128"/>
              </a:rPr>
              <a:t>Putting people at the centre</a:t>
            </a:r>
          </a:p>
          <a:p>
            <a:pPr>
              <a:lnSpc>
                <a:spcPct val="80000"/>
              </a:lnSpc>
            </a:pPr>
            <a:r>
              <a:rPr kumimoji="0" lang="en-US" altLang="zh-CN" sz="2000" smtClean="0">
                <a:ea typeface="ＭＳ Ｐゴシック" pitchFamily="34" charset="-128"/>
              </a:rPr>
              <a:t>Fostering a constructive environment through mutual respect</a:t>
            </a:r>
          </a:p>
          <a:p>
            <a:pPr>
              <a:lnSpc>
                <a:spcPct val="80000"/>
              </a:lnSpc>
            </a:pPr>
            <a:r>
              <a:rPr kumimoji="0" lang="en-US" altLang="zh-CN" sz="2000" smtClean="0">
                <a:ea typeface="ＭＳ Ｐゴシック" pitchFamily="34" charset="-128"/>
              </a:rPr>
              <a:t>Ensuring safeguards against abuse</a:t>
            </a:r>
          </a:p>
          <a:p>
            <a:pPr>
              <a:lnSpc>
                <a:spcPct val="80000"/>
              </a:lnSpc>
            </a:pPr>
            <a:r>
              <a:rPr kumimoji="0" lang="en-US" altLang="zh-CN" sz="2000" smtClean="0">
                <a:ea typeface="ＭＳ Ｐゴシック" pitchFamily="34" charset="-128"/>
              </a:rPr>
              <a:t>Ensuring both detainee and staff rights</a:t>
            </a:r>
          </a:p>
          <a:p>
            <a:pPr>
              <a:lnSpc>
                <a:spcPct val="80000"/>
              </a:lnSpc>
            </a:pPr>
            <a:r>
              <a:rPr kumimoji="0" lang="en-US" altLang="zh-CN" sz="2000" smtClean="0">
                <a:ea typeface="ＭＳ Ｐゴシック" pitchFamily="34" charset="-128"/>
              </a:rPr>
              <a:t>People have information and participate in decisions that affect them</a:t>
            </a:r>
          </a:p>
          <a:p>
            <a:pPr>
              <a:lnSpc>
                <a:spcPct val="80000"/>
              </a:lnSpc>
            </a:pPr>
            <a:r>
              <a:rPr kumimoji="0" lang="en-US" altLang="zh-CN" sz="2000" smtClean="0">
                <a:ea typeface="ＭＳ Ｐゴシック" pitchFamily="34" charset="-128"/>
              </a:rPr>
              <a:t>Individual decisions on actions that interfere with rights – avoiding blanket policies</a:t>
            </a:r>
            <a:endParaRPr lang="zh-CN" altLang="en-US" sz="2000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">
  <a:themeElements>
    <a:clrScheme name="Contemporary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9999"/>
      </a:accent1>
      <a:accent2>
        <a:srgbClr val="FF9933"/>
      </a:accent2>
      <a:accent3>
        <a:srgbClr val="AAB8E2"/>
      </a:accent3>
      <a:accent4>
        <a:srgbClr val="DADADA"/>
      </a:accent4>
      <a:accent5>
        <a:srgbClr val="AACACA"/>
      </a:accent5>
      <a:accent6>
        <a:srgbClr val="E78A2D"/>
      </a:accent6>
      <a:hlink>
        <a:srgbClr val="330099"/>
      </a:hlink>
      <a:folHlink>
        <a:srgbClr val="CBCBCB"/>
      </a:folHlink>
    </a:clrScheme>
    <a:fontScheme name="Contemporary">
      <a:majorFont>
        <a:latin typeface="Tahoma"/>
        <a:ea typeface=""/>
        <a:cs typeface=""/>
      </a:majorFont>
      <a:minorFont>
        <a:latin typeface="Bookman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</TotalTime>
  <Words>684</Words>
  <Application>Microsoft Office PowerPoint</Application>
  <PresentationFormat>On-screen Show (4:3)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ＭＳ Ｐゴシック</vt:lpstr>
      <vt:lpstr>Tahoma</vt:lpstr>
      <vt:lpstr>Bookman Old Style</vt:lpstr>
      <vt:lpstr>Times New Roman</vt:lpstr>
      <vt:lpstr>Wingdings</vt:lpstr>
      <vt:lpstr>Contemporary</vt:lpstr>
      <vt:lpstr>Changing cultures in closed environments, what works?</vt:lpstr>
      <vt:lpstr>About the APT</vt:lpstr>
      <vt:lpstr>Why look at cultures?</vt:lpstr>
      <vt:lpstr>Outline of presentation</vt:lpstr>
      <vt:lpstr>Understanding culture in closed environments</vt:lpstr>
      <vt:lpstr>What are “cultures” in closed environments?</vt:lpstr>
      <vt:lpstr>How are cultures in closed environments formed?</vt:lpstr>
      <vt:lpstr>Cultural norms that can impact negatively on human rights in closed places</vt:lpstr>
      <vt:lpstr>Human rights in closed environments</vt:lpstr>
      <vt:lpstr>Human rights organisational change</vt:lpstr>
      <vt:lpstr>Changing cultures in closed environments, what works?</vt:lpstr>
      <vt:lpstr>Modifying the organisation Example: changing symbols</vt:lpstr>
      <vt:lpstr>Benefits of a human rights culture change</vt:lpstr>
      <vt:lpstr>The role of outside actors and some drivers for change</vt:lpstr>
      <vt:lpstr>Thank you!</vt:lpstr>
    </vt:vector>
  </TitlesOfParts>
  <Company>APT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Polls &amp; Surveys</dc:title>
  <dc:creator>vploton</dc:creator>
  <cp:lastModifiedBy>default</cp:lastModifiedBy>
  <cp:revision>79</cp:revision>
  <cp:lastPrinted>2012-02-20T03:04:05Z</cp:lastPrinted>
  <dcterms:created xsi:type="dcterms:W3CDTF">2012-02-12T17:16:59Z</dcterms:created>
  <dcterms:modified xsi:type="dcterms:W3CDTF">2012-03-21T04:04:33Z</dcterms:modified>
</cp:coreProperties>
</file>